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77" r:id="rId2"/>
    <p:sldId id="257" r:id="rId3"/>
    <p:sldId id="313" r:id="rId4"/>
    <p:sldId id="259" r:id="rId5"/>
    <p:sldId id="393" r:id="rId6"/>
    <p:sldId id="412" r:id="rId7"/>
    <p:sldId id="414" r:id="rId8"/>
    <p:sldId id="415" r:id="rId9"/>
    <p:sldId id="416" r:id="rId10"/>
    <p:sldId id="417" r:id="rId11"/>
    <p:sldId id="418" r:id="rId12"/>
    <p:sldId id="419" r:id="rId13"/>
    <p:sldId id="420" r:id="rId14"/>
    <p:sldId id="421" r:id="rId15"/>
    <p:sldId id="422" r:id="rId16"/>
    <p:sldId id="423" r:id="rId17"/>
    <p:sldId id="424" r:id="rId18"/>
    <p:sldId id="425" r:id="rId19"/>
    <p:sldId id="426" r:id="rId20"/>
    <p:sldId id="413" r:id="rId21"/>
    <p:sldId id="427" r:id="rId22"/>
    <p:sldId id="428" r:id="rId23"/>
    <p:sldId id="429" r:id="rId24"/>
    <p:sldId id="430" r:id="rId25"/>
    <p:sldId id="431" r:id="rId26"/>
    <p:sldId id="432" r:id="rId27"/>
    <p:sldId id="433" r:id="rId28"/>
    <p:sldId id="434" r:id="rId29"/>
    <p:sldId id="435" r:id="rId30"/>
    <p:sldId id="436" r:id="rId31"/>
    <p:sldId id="437" r:id="rId32"/>
    <p:sldId id="438" r:id="rId33"/>
    <p:sldId id="385" r:id="rId34"/>
    <p:sldId id="404" r:id="rId35"/>
    <p:sldId id="405" r:id="rId36"/>
    <p:sldId id="406" r:id="rId37"/>
    <p:sldId id="335" r:id="rId3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42607B-B39E-4DAE-80D2-C1A44CC93C4B}" v="4" dt="2023-05-15T15:32:40.8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haza Ahmed (PG Research)" userId="e606b0a9-72ee-43ac-a8f5-368b09304c72" providerId="ADAL" clId="{8365A5A6-A32C-4A47-9DF6-EE1A2848527A}"/>
    <pc:docChg chg="undo custSel addSld delSld modSld sldOrd modMainMaster modNotesMaster">
      <pc:chgData name="Khaza Ahmed (PG Research)" userId="e606b0a9-72ee-43ac-a8f5-368b09304c72" providerId="ADAL" clId="{8365A5A6-A32C-4A47-9DF6-EE1A2848527A}" dt="2022-09-12T10:21:57.753" v="114"/>
      <pc:docMkLst>
        <pc:docMk/>
      </pc:docMkLst>
      <pc:sldChg chg="addSp delSp modSp mod or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701750734" sldId="257"/>
        </pc:sldMkLst>
        <pc:spChg chg="mod">
          <ac:chgData name="Khaza Ahmed (PG Research)" userId="e606b0a9-72ee-43ac-a8f5-368b09304c72" providerId="ADAL" clId="{8365A5A6-A32C-4A47-9DF6-EE1A2848527A}" dt="2022-09-12T09:50:58.924" v="13" actId="20577"/>
          <ac:spMkLst>
            <pc:docMk/>
            <pc:sldMk cId="3701750734" sldId="257"/>
            <ac:spMk id="2" creationId="{33E1EE03-8FB5-48A0-9BF9-D90DC3909E3F}"/>
          </ac:spMkLst>
        </pc:spChg>
        <pc:spChg chg="del">
          <ac:chgData name="Khaza Ahmed (PG Research)" userId="e606b0a9-72ee-43ac-a8f5-368b09304c72" providerId="ADAL" clId="{8365A5A6-A32C-4A47-9DF6-EE1A2848527A}" dt="2022-09-12T10:20:21.118" v="44"/>
          <ac:spMkLst>
            <pc:docMk/>
            <pc:sldMk cId="3701750734" sldId="257"/>
            <ac:spMk id="3" creationId="{A6A4AF85-0929-40C5-A8FE-BB2EA397C171}"/>
          </ac:spMkLst>
        </pc:spChg>
        <pc:spChg chg="add mod">
          <ac:chgData name="Khaza Ahmed (PG Research)" userId="e606b0a9-72ee-43ac-a8f5-368b09304c72" providerId="ADAL" clId="{8365A5A6-A32C-4A47-9DF6-EE1A2848527A}" dt="2022-09-12T10:20:21.195" v="45" actId="27636"/>
          <ac:spMkLst>
            <pc:docMk/>
            <pc:sldMk cId="3701750734" sldId="257"/>
            <ac:spMk id="7" creationId="{1CF4BFFB-417D-4773-90C6-A4F1FCC10ABB}"/>
          </ac:spMkLst>
        </pc:spChg>
      </pc:sldChg>
      <pc:sldChg chg="modSp add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517392727" sldId="259"/>
        </pc:sldMkLst>
        <pc:spChg chg="mod">
          <ac:chgData name="Khaza Ahmed (PG Research)" userId="e606b0a9-72ee-43ac-a8f5-368b09304c72" providerId="ADAL" clId="{8365A5A6-A32C-4A47-9DF6-EE1A2848527A}" dt="2022-09-12T09:52:48.578" v="31" actId="1036"/>
          <ac:spMkLst>
            <pc:docMk/>
            <pc:sldMk cId="1517392727" sldId="259"/>
            <ac:spMk id="3" creationId="{00000000-0000-0000-0000-000000000000}"/>
          </ac:spMkLst>
        </pc:spChg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277"/>
        </pc:sldMkLst>
        <pc:spChg chg="mod">
          <ac:chgData name="Khaza Ahmed (PG Research)" userId="e606b0a9-72ee-43ac-a8f5-368b09304c72" providerId="ADAL" clId="{8365A5A6-A32C-4A47-9DF6-EE1A2848527A}" dt="2022-09-12T09:44:01.751" v="0"/>
          <ac:spMkLst>
            <pc:docMk/>
            <pc:sldMk cId="0" sldId="277"/>
            <ac:spMk id="6" creationId="{019F0EED-E6B1-48C9-BFDA-6191CC451C7C}"/>
          </ac:spMkLst>
        </pc:spChg>
        <pc:spChg chg="mod">
          <ac:chgData name="Khaza Ahmed (PG Research)" userId="e606b0a9-72ee-43ac-a8f5-368b09304c72" providerId="ADAL" clId="{8365A5A6-A32C-4A47-9DF6-EE1A2848527A}" dt="2022-09-12T09:44:01.751" v="0"/>
          <ac:spMkLst>
            <pc:docMk/>
            <pc:sldMk cId="0" sldId="277"/>
            <ac:spMk id="6146" creationId="{00000000-0000-0000-0000-000000000000}"/>
          </ac:spMkLst>
        </pc:spChg>
        <pc:spChg chg="mod">
          <ac:chgData name="Khaza Ahmed (PG Research)" userId="e606b0a9-72ee-43ac-a8f5-368b09304c72" providerId="ADAL" clId="{8365A5A6-A32C-4A47-9DF6-EE1A2848527A}" dt="2022-09-12T09:50:33.373" v="5"/>
          <ac:spMkLst>
            <pc:docMk/>
            <pc:sldMk cId="0" sldId="277"/>
            <ac:spMk id="6147" creationId="{00000000-0000-0000-0000-000000000000}"/>
          </ac:spMkLst>
        </pc:spChg>
        <pc:spChg chg="mod">
          <ac:chgData name="Khaza Ahmed (PG Research)" userId="e606b0a9-72ee-43ac-a8f5-368b09304c72" providerId="ADAL" clId="{8365A5A6-A32C-4A47-9DF6-EE1A2848527A}" dt="2022-09-12T09:44:01.751" v="0"/>
          <ac:spMkLst>
            <pc:docMk/>
            <pc:sldMk cId="0" sldId="277"/>
            <ac:spMk id="6149" creationId="{00000000-0000-0000-0000-000000000000}"/>
          </ac:spMkLst>
        </pc:spChg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2597510290" sldId="308"/>
        </pc:sldMkLst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738295678" sldId="309"/>
        </pc:sldMkLst>
        <pc:picChg chg="mod">
          <ac:chgData name="Khaza Ahmed (PG Research)" userId="e606b0a9-72ee-43ac-a8f5-368b09304c72" providerId="ADAL" clId="{8365A5A6-A32C-4A47-9DF6-EE1A2848527A}" dt="2022-09-12T09:53:37.698" v="34" actId="1076"/>
          <ac:picMkLst>
            <pc:docMk/>
            <pc:sldMk cId="1738295678" sldId="309"/>
            <ac:picMk id="5" creationId="{00000000-0000-0000-0000-000000000000}"/>
          </ac:picMkLst>
        </pc:picChg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2389503742" sldId="310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506297251" sldId="312"/>
        </pc:sldMkLst>
      </pc:sldChg>
      <pc:sldChg chg="modSp add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046714283" sldId="313"/>
        </pc:sldMkLst>
        <pc:spChg chg="mod">
          <ac:chgData name="Khaza Ahmed (PG Research)" userId="e606b0a9-72ee-43ac-a8f5-368b09304c72" providerId="ADAL" clId="{8365A5A6-A32C-4A47-9DF6-EE1A2848527A}" dt="2022-09-12T10:21:42.626" v="113" actId="20577"/>
          <ac:spMkLst>
            <pc:docMk/>
            <pc:sldMk cId="1046714283" sldId="313"/>
            <ac:spMk id="7" creationId="{84F64EE3-DA46-4202-A0BE-539D920CE4E2}"/>
          </ac:spMkLst>
        </pc:spChg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2548011763" sldId="317"/>
        </pc:sldMkLst>
        <pc:spChg chg="mod">
          <ac:chgData name="Khaza Ahmed (PG Research)" userId="e606b0a9-72ee-43ac-a8f5-368b09304c72" providerId="ADAL" clId="{8365A5A6-A32C-4A47-9DF6-EE1A2848527A}" dt="2022-09-12T09:52:03.220" v="18" actId="27636"/>
          <ac:spMkLst>
            <pc:docMk/>
            <pc:sldMk cId="2548011763" sldId="317"/>
            <ac:spMk id="3" creationId="{00000000-0000-0000-0000-000000000000}"/>
          </ac:spMkLst>
        </pc:spChg>
      </pc:sldChg>
      <pc:sldChg chg="modSp del mod delDesignElem">
        <pc:chgData name="Khaza Ahmed (PG Research)" userId="e606b0a9-72ee-43ac-a8f5-368b09304c72" providerId="ADAL" clId="{8365A5A6-A32C-4A47-9DF6-EE1A2848527A}" dt="2022-09-12T09:52:36.043" v="28" actId="2696"/>
        <pc:sldMkLst>
          <pc:docMk/>
          <pc:sldMk cId="1416988828" sldId="325"/>
        </pc:sldMkLst>
        <pc:spChg chg="mod">
          <ac:chgData name="Khaza Ahmed (PG Research)" userId="e606b0a9-72ee-43ac-a8f5-368b09304c72" providerId="ADAL" clId="{8365A5A6-A32C-4A47-9DF6-EE1A2848527A}" dt="2022-09-12T09:52:02.909" v="17" actId="27636"/>
          <ac:spMkLst>
            <pc:docMk/>
            <pc:sldMk cId="1416988828" sldId="325"/>
            <ac:spMk id="2" creationId="{00000000-0000-0000-0000-000000000000}"/>
          </ac:spMkLst>
        </pc:spChg>
      </pc:sldChg>
      <pc:sldChg chg="ad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856636025" sldId="335"/>
        </pc:sldMkLst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822467972" sldId="363"/>
        </pc:sldMkLst>
        <pc:spChg chg="mod">
          <ac:chgData name="Khaza Ahmed (PG Research)" userId="e606b0a9-72ee-43ac-a8f5-368b09304c72" providerId="ADAL" clId="{8365A5A6-A32C-4A47-9DF6-EE1A2848527A}" dt="2022-09-12T09:52:03.254" v="19" actId="27636"/>
          <ac:spMkLst>
            <pc:docMk/>
            <pc:sldMk cId="822467972" sldId="363"/>
            <ac:spMk id="3" creationId="{00000000-0000-0000-0000-000000000000}"/>
          </ac:spMkLst>
        </pc:spChg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780643509" sldId="364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445392778" sldId="365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806366601" sldId="366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478026399" sldId="367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467054692" sldId="368"/>
        </pc:sldMkLst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989194831" sldId="377"/>
        </pc:sldMkLst>
        <pc:spChg chg="mod">
          <ac:chgData name="Khaza Ahmed (PG Research)" userId="e606b0a9-72ee-43ac-a8f5-368b09304c72" providerId="ADAL" clId="{8365A5A6-A32C-4A47-9DF6-EE1A2848527A}" dt="2022-09-12T09:52:03.284" v="20" actId="27636"/>
          <ac:spMkLst>
            <pc:docMk/>
            <pc:sldMk cId="989194831" sldId="377"/>
            <ac:spMk id="3" creationId="{00000000-0000-0000-0000-000000000000}"/>
          </ac:spMkLst>
        </pc:spChg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68991650" sldId="378"/>
        </pc:sldMkLst>
        <pc:spChg chg="mod">
          <ac:chgData name="Khaza Ahmed (PG Research)" userId="e606b0a9-72ee-43ac-a8f5-368b09304c72" providerId="ADAL" clId="{8365A5A6-A32C-4A47-9DF6-EE1A2848527A}" dt="2022-09-12T09:52:03.293" v="21" actId="27636"/>
          <ac:spMkLst>
            <pc:docMk/>
            <pc:sldMk cId="68991650" sldId="378"/>
            <ac:spMk id="3" creationId="{00000000-0000-0000-0000-000000000000}"/>
          </ac:spMkLst>
        </pc:spChg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285925741" sldId="379"/>
        </pc:sldMkLst>
        <pc:spChg chg="mod">
          <ac:chgData name="Khaza Ahmed (PG Research)" userId="e606b0a9-72ee-43ac-a8f5-368b09304c72" providerId="ADAL" clId="{8365A5A6-A32C-4A47-9DF6-EE1A2848527A}" dt="2022-09-12T09:52:03.297" v="22" actId="27636"/>
          <ac:spMkLst>
            <pc:docMk/>
            <pc:sldMk cId="3285925741" sldId="379"/>
            <ac:spMk id="3" creationId="{00000000-0000-0000-0000-000000000000}"/>
          </ac:spMkLst>
        </pc:spChg>
      </pc:sldChg>
      <pc:sldChg chg="modSp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818514356" sldId="380"/>
        </pc:sldMkLst>
        <pc:spChg chg="mod">
          <ac:chgData name="Khaza Ahmed (PG Research)" userId="e606b0a9-72ee-43ac-a8f5-368b09304c72" providerId="ADAL" clId="{8365A5A6-A32C-4A47-9DF6-EE1A2848527A}" dt="2022-09-12T09:56:50.442" v="42" actId="1076"/>
          <ac:spMkLst>
            <pc:docMk/>
            <pc:sldMk cId="1818514356" sldId="380"/>
            <ac:spMk id="3" creationId="{00000000-0000-0000-0000-000000000000}"/>
          </ac:spMkLst>
        </pc:spChg>
      </pc:sldChg>
      <pc:sldChg chg="del">
        <pc:chgData name="Khaza Ahmed (PG Research)" userId="e606b0a9-72ee-43ac-a8f5-368b09304c72" providerId="ADAL" clId="{8365A5A6-A32C-4A47-9DF6-EE1A2848527A}" dt="2022-09-12T09:57:14.886" v="43" actId="2696"/>
        <pc:sldMkLst>
          <pc:docMk/>
          <pc:sldMk cId="258615082" sldId="381"/>
        </pc:sldMkLst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823594469" sldId="382"/>
        </pc:sldMkLst>
        <pc:spChg chg="mod">
          <ac:chgData name="Khaza Ahmed (PG Research)" userId="e606b0a9-72ee-43ac-a8f5-368b09304c72" providerId="ADAL" clId="{8365A5A6-A32C-4A47-9DF6-EE1A2848527A}" dt="2022-09-12T09:52:03.315" v="23" actId="27636"/>
          <ac:spMkLst>
            <pc:docMk/>
            <pc:sldMk cId="3823594469" sldId="382"/>
            <ac:spMk id="3" creationId="{00000000-0000-0000-0000-000000000000}"/>
          </ac:spMkLst>
        </pc:spChg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4113832986" sldId="383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849157165" sldId="385"/>
        </pc:sldMkLst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002705476" sldId="386"/>
        </pc:sldMkLst>
        <pc:spChg chg="mod">
          <ac:chgData name="Khaza Ahmed (PG Research)" userId="e606b0a9-72ee-43ac-a8f5-368b09304c72" providerId="ADAL" clId="{8365A5A6-A32C-4A47-9DF6-EE1A2848527A}" dt="2022-09-12T09:52:03.325" v="24" actId="27636"/>
          <ac:spMkLst>
            <pc:docMk/>
            <pc:sldMk cId="3002705476" sldId="386"/>
            <ac:spMk id="3" creationId="{00000000-0000-0000-0000-000000000000}"/>
          </ac:spMkLst>
        </pc:spChg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821973719" sldId="387"/>
        </pc:sldMkLst>
        <pc:spChg chg="mod">
          <ac:chgData name="Khaza Ahmed (PG Research)" userId="e606b0a9-72ee-43ac-a8f5-368b09304c72" providerId="ADAL" clId="{8365A5A6-A32C-4A47-9DF6-EE1A2848527A}" dt="2022-09-12T09:52:03.333" v="25" actId="27636"/>
          <ac:spMkLst>
            <pc:docMk/>
            <pc:sldMk cId="3821973719" sldId="387"/>
            <ac:spMk id="3" creationId="{00000000-0000-0000-0000-000000000000}"/>
          </ac:spMkLst>
        </pc:spChg>
      </pc:sldChg>
      <pc:sldChg chg="modSp mod modTransition delDesignElem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393"/>
        </pc:sldMkLst>
        <pc:spChg chg="mod">
          <ac:chgData name="Khaza Ahmed (PG Research)" userId="e606b0a9-72ee-43ac-a8f5-368b09304c72" providerId="ADAL" clId="{8365A5A6-A32C-4A47-9DF6-EE1A2848527A}" dt="2022-09-12T09:52:56.585" v="32" actId="1076"/>
          <ac:spMkLst>
            <pc:docMk/>
            <pc:sldMk cId="0" sldId="393"/>
            <ac:spMk id="9218" creationId="{00000000-0000-0000-0000-000000000000}"/>
          </ac:spMkLst>
        </pc:spChg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395"/>
        </pc:sldMkLst>
        <pc:spChg chg="mod">
          <ac:chgData name="Khaza Ahmed (PG Research)" userId="e606b0a9-72ee-43ac-a8f5-368b09304c72" providerId="ADAL" clId="{8365A5A6-A32C-4A47-9DF6-EE1A2848527A}" dt="2022-09-12T09:53:05.186" v="33" actId="1076"/>
          <ac:spMkLst>
            <pc:docMk/>
            <pc:sldMk cId="0" sldId="395"/>
            <ac:spMk id="11267" creationId="{00000000-0000-0000-0000-000000000000}"/>
          </ac:spMkLst>
        </pc:spChg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396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3758165445" sldId="397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398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399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0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1"/>
        </pc:sldMkLst>
      </pc:sldChg>
      <pc:sldChg chg="modSp mod 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2"/>
        </pc:sldMkLst>
        <pc:spChg chg="mod">
          <ac:chgData name="Khaza Ahmed (PG Research)" userId="e606b0a9-72ee-43ac-a8f5-368b09304c72" providerId="ADAL" clId="{8365A5A6-A32C-4A47-9DF6-EE1A2848527A}" dt="2022-09-12T09:55:09.570" v="38" actId="1076"/>
          <ac:spMkLst>
            <pc:docMk/>
            <pc:sldMk cId="0" sldId="402"/>
            <ac:spMk id="19" creationId="{00000000-0000-0000-0000-000000000000}"/>
          </ac:spMkLst>
        </pc:spChg>
        <pc:spChg chg="mod">
          <ac:chgData name="Khaza Ahmed (PG Research)" userId="e606b0a9-72ee-43ac-a8f5-368b09304c72" providerId="ADAL" clId="{8365A5A6-A32C-4A47-9DF6-EE1A2848527A}" dt="2022-09-12T09:54:56.546" v="35" actId="1076"/>
          <ac:spMkLst>
            <pc:docMk/>
            <pc:sldMk cId="0" sldId="402"/>
            <ac:spMk id="18434" creationId="{00000000-0000-0000-0000-000000000000}"/>
          </ac:spMkLst>
        </pc:spChg>
        <pc:spChg chg="mod">
          <ac:chgData name="Khaza Ahmed (PG Research)" userId="e606b0a9-72ee-43ac-a8f5-368b09304c72" providerId="ADAL" clId="{8365A5A6-A32C-4A47-9DF6-EE1A2848527A}" dt="2022-09-12T09:55:15.674" v="40" actId="14100"/>
          <ac:spMkLst>
            <pc:docMk/>
            <pc:sldMk cId="0" sldId="402"/>
            <ac:spMk id="18442" creationId="{00000000-0000-0000-0000-000000000000}"/>
          </ac:spMkLst>
        </pc:spChg>
        <pc:spChg chg="mod">
          <ac:chgData name="Khaza Ahmed (PG Research)" userId="e606b0a9-72ee-43ac-a8f5-368b09304c72" providerId="ADAL" clId="{8365A5A6-A32C-4A47-9DF6-EE1A2848527A}" dt="2022-09-12T09:55:36.273" v="41" actId="255"/>
          <ac:spMkLst>
            <pc:docMk/>
            <pc:sldMk cId="0" sldId="402"/>
            <ac:spMk id="18443" creationId="{00000000-0000-0000-0000-000000000000}"/>
          </ac:spMkLst>
        </pc:spChg>
        <pc:grpChg chg="mod">
          <ac:chgData name="Khaza Ahmed (PG Research)" userId="e606b0a9-72ee-43ac-a8f5-368b09304c72" providerId="ADAL" clId="{8365A5A6-A32C-4A47-9DF6-EE1A2848527A}" dt="2022-09-12T09:55:05.330" v="37" actId="14100"/>
          <ac:grpSpMkLst>
            <pc:docMk/>
            <pc:sldMk cId="0" sldId="402"/>
            <ac:grpSpMk id="2" creationId="{00000000-0000-0000-0000-000000000000}"/>
          </ac:grpSpMkLst>
        </pc:grpChg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3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4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5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6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7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8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09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0" sldId="410"/>
        </pc:sldMkLst>
      </pc:sldChg>
      <pc:sldChg chg="modTransition">
        <pc:chgData name="Khaza Ahmed (PG Research)" userId="e606b0a9-72ee-43ac-a8f5-368b09304c72" providerId="ADAL" clId="{8365A5A6-A32C-4A47-9DF6-EE1A2848527A}" dt="2022-09-12T10:21:57.753" v="114"/>
        <pc:sldMkLst>
          <pc:docMk/>
          <pc:sldMk cId="1247130366" sldId="411"/>
        </pc:sldMkLst>
      </pc:sldChg>
      <pc:sldMasterChg chg="modSp modSldLayout">
        <pc:chgData name="Khaza Ahmed (PG Research)" userId="e606b0a9-72ee-43ac-a8f5-368b09304c72" providerId="ADAL" clId="{8365A5A6-A32C-4A47-9DF6-EE1A2848527A}" dt="2022-09-12T09:44:01.751" v="0"/>
        <pc:sldMasterMkLst>
          <pc:docMk/>
          <pc:sldMasterMk cId="3204300995" sldId="2147483660"/>
        </pc:sldMasterMkLst>
        <pc:spChg chg="mod">
          <ac:chgData name="Khaza Ahmed (PG Research)" userId="e606b0a9-72ee-43ac-a8f5-368b09304c72" providerId="ADAL" clId="{8365A5A6-A32C-4A47-9DF6-EE1A2848527A}" dt="2022-09-12T09:44:01.751" v="0"/>
          <ac:spMkLst>
            <pc:docMk/>
            <pc:sldMasterMk cId="3204300995" sldId="2147483660"/>
            <ac:spMk id="4" creationId="{9C6041E6-F87D-4E72-B2F2-59F741FC8835}"/>
          </ac:spMkLst>
        </pc:spChg>
        <pc:spChg chg="mod">
          <ac:chgData name="Khaza Ahmed (PG Research)" userId="e606b0a9-72ee-43ac-a8f5-368b09304c72" providerId="ADAL" clId="{8365A5A6-A32C-4A47-9DF6-EE1A2848527A}" dt="2022-09-12T09:44:01.751" v="0"/>
          <ac:spMkLst>
            <pc:docMk/>
            <pc:sldMasterMk cId="3204300995" sldId="2147483660"/>
            <ac:spMk id="6" creationId="{870D973B-9FE3-4237-AF7B-BFA9FEE09901}"/>
          </ac:spMkLst>
        </pc:spChg>
        <pc:spChg chg="mod">
          <ac:chgData name="Khaza Ahmed (PG Research)" userId="e606b0a9-72ee-43ac-a8f5-368b09304c72" providerId="ADAL" clId="{8365A5A6-A32C-4A47-9DF6-EE1A2848527A}" dt="2022-09-12T09:44:01.751" v="0"/>
          <ac:spMkLst>
            <pc:docMk/>
            <pc:sldMasterMk cId="3204300995" sldId="2147483660"/>
            <ac:spMk id="1026" creationId="{00000000-0000-0000-0000-000000000000}"/>
          </ac:spMkLst>
        </pc:spChg>
        <pc:spChg chg="mod">
          <ac:chgData name="Khaza Ahmed (PG Research)" userId="e606b0a9-72ee-43ac-a8f5-368b09304c72" providerId="ADAL" clId="{8365A5A6-A32C-4A47-9DF6-EE1A2848527A}" dt="2022-09-12T09:44:01.751" v="0"/>
          <ac:spMkLst>
            <pc:docMk/>
            <pc:sldMasterMk cId="3204300995" sldId="2147483660"/>
            <ac:spMk id="1027" creationId="{00000000-0000-0000-0000-000000000000}"/>
          </ac:spMkLst>
        </pc:sp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3530122622" sldId="2147483661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30122622" sldId="2147483661"/>
              <ac:spMk id="2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30122622" sldId="2147483661"/>
              <ac:spMk id="3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30122622" sldId="2147483661"/>
              <ac:spMk id="4" creationId="{C5BA379F-2687-42D5-BD11-CCFD486FA934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30122622" sldId="2147483661"/>
              <ac:spMk id="5" creationId="{6DDC0210-3A98-4E80-A493-9097B8EA885E}"/>
            </ac:spMkLst>
          </pc:spChg>
        </pc:sldLayout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1877085031" sldId="2147483662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1877085031" sldId="2147483662"/>
              <ac:spMk id="3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1877085031" sldId="2147483662"/>
              <ac:spMk id="5" creationId="{664C04FF-0357-4130-AC28-3F988C577F5A}"/>
            </ac:spMkLst>
          </pc:spChg>
        </pc:sldLayout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3017684229" sldId="2147483663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017684229" sldId="2147483663"/>
              <ac:spMk id="2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017684229" sldId="2147483663"/>
              <ac:spMk id="3" creationId="{00000000-0000-0000-0000-000000000000}"/>
            </ac:spMkLst>
          </pc:spChg>
        </pc:sldLayout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2699619718" sldId="2147483664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699619718" sldId="2147483664"/>
              <ac:spMk id="3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699619718" sldId="2147483664"/>
              <ac:spMk id="4" creationId="{00000000-0000-0000-0000-000000000000}"/>
            </ac:spMkLst>
          </pc:spChg>
        </pc:sldLayout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3560442547" sldId="2147483665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60442547" sldId="2147483665"/>
              <ac:spMk id="3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60442547" sldId="2147483665"/>
              <ac:spMk id="4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60442547" sldId="2147483665"/>
              <ac:spMk id="5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3560442547" sldId="2147483665"/>
              <ac:spMk id="6" creationId="{00000000-0000-0000-0000-000000000000}"/>
            </ac:spMkLst>
          </pc:spChg>
        </pc:sldLayout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2641499389" sldId="2147483668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641499389" sldId="2147483668"/>
              <ac:spMk id="2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641499389" sldId="2147483668"/>
              <ac:spMk id="3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641499389" sldId="2147483668"/>
              <ac:spMk id="4" creationId="{00000000-0000-0000-0000-000000000000}"/>
            </ac:spMkLst>
          </pc:spChg>
        </pc:sldLayout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2843004744" sldId="2147483669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843004744" sldId="2147483669"/>
              <ac:spMk id="2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843004744" sldId="2147483669"/>
              <ac:spMk id="3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2843004744" sldId="2147483669"/>
              <ac:spMk id="4" creationId="{00000000-0000-0000-0000-000000000000}"/>
            </ac:spMkLst>
          </pc:spChg>
        </pc:sldLayoutChg>
        <pc:sldLayoutChg chg="modSp">
          <pc:chgData name="Khaza Ahmed (PG Research)" userId="e606b0a9-72ee-43ac-a8f5-368b09304c72" providerId="ADAL" clId="{8365A5A6-A32C-4A47-9DF6-EE1A2848527A}" dt="2022-09-12T09:44:01.751" v="0"/>
          <pc:sldLayoutMkLst>
            <pc:docMk/>
            <pc:sldMasterMk cId="3204300995" sldId="2147483660"/>
            <pc:sldLayoutMk cId="4286854635" sldId="2147483671"/>
          </pc:sldLayoutMkLst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4286854635" sldId="2147483671"/>
              <ac:spMk id="2" creationId="{00000000-0000-0000-0000-000000000000}"/>
            </ac:spMkLst>
          </pc:spChg>
          <pc:spChg chg="mod">
            <ac:chgData name="Khaza Ahmed (PG Research)" userId="e606b0a9-72ee-43ac-a8f5-368b09304c72" providerId="ADAL" clId="{8365A5A6-A32C-4A47-9DF6-EE1A2848527A}" dt="2022-09-12T09:44:01.751" v="0"/>
            <ac:spMkLst>
              <pc:docMk/>
              <pc:sldMasterMk cId="3204300995" sldId="2147483660"/>
              <pc:sldLayoutMk cId="4286854635" sldId="2147483671"/>
              <ac:spMk id="3" creationId="{00000000-0000-0000-0000-000000000000}"/>
            </ac:spMkLst>
          </pc:spChg>
        </pc:sldLayoutChg>
      </pc:sldMasterChg>
    </pc:docChg>
  </pc:docChgLst>
  <pc:docChgLst>
    <pc:chgData name="Khaza Ahmed" userId="6208a464-c5ab-4937-94a9-9b4e1df3dac2" providerId="ADAL" clId="{8E42607B-B39E-4DAE-80D2-C1A44CC93C4B}"/>
    <pc:docChg chg="custSel addSld delSld modSld">
      <pc:chgData name="Khaza Ahmed" userId="6208a464-c5ab-4937-94a9-9b4e1df3dac2" providerId="ADAL" clId="{8E42607B-B39E-4DAE-80D2-C1A44CC93C4B}" dt="2023-05-15T15:35:01.742" v="8" actId="47"/>
      <pc:docMkLst>
        <pc:docMk/>
      </pc:docMkLst>
      <pc:sldChg chg="addSp delSp modSp">
        <pc:chgData name="Khaza Ahmed" userId="6208a464-c5ab-4937-94a9-9b4e1df3dac2" providerId="ADAL" clId="{8E42607B-B39E-4DAE-80D2-C1A44CC93C4B}" dt="2023-05-15T15:23:27.892" v="1" actId="478"/>
        <pc:sldMkLst>
          <pc:docMk/>
          <pc:sldMk cId="3701750734" sldId="257"/>
        </pc:sldMkLst>
        <pc:spChg chg="add del mod">
          <ac:chgData name="Khaza Ahmed" userId="6208a464-c5ab-4937-94a9-9b4e1df3dac2" providerId="ADAL" clId="{8E42607B-B39E-4DAE-80D2-C1A44CC93C4B}" dt="2023-05-15T15:23:27.892" v="1" actId="478"/>
          <ac:spMkLst>
            <pc:docMk/>
            <pc:sldMk cId="3701750734" sldId="257"/>
            <ac:spMk id="3" creationId="{3BFA5171-ACE2-BD1B-96B0-062100230732}"/>
          </ac:spMkLst>
        </pc:spChg>
        <pc:spChg chg="del">
          <ac:chgData name="Khaza Ahmed" userId="6208a464-c5ab-4937-94a9-9b4e1df3dac2" providerId="ADAL" clId="{8E42607B-B39E-4DAE-80D2-C1A44CC93C4B}" dt="2023-05-15T15:23:26.583" v="0" actId="478"/>
          <ac:spMkLst>
            <pc:docMk/>
            <pc:sldMk cId="3701750734" sldId="257"/>
            <ac:spMk id="7" creationId="{1CF4BFFB-417D-4773-90C6-A4F1FCC10ABB}"/>
          </ac:spMkLst>
        </pc:spChg>
      </pc:sldChg>
      <pc:sldChg chg="modSp mod">
        <pc:chgData name="Khaza Ahmed" userId="6208a464-c5ab-4937-94a9-9b4e1df3dac2" providerId="ADAL" clId="{8E42607B-B39E-4DAE-80D2-C1A44CC93C4B}" dt="2023-05-15T15:33:06.693" v="6" actId="27636"/>
        <pc:sldMkLst>
          <pc:docMk/>
          <pc:sldMk cId="1517392727" sldId="259"/>
        </pc:sldMkLst>
        <pc:spChg chg="mod">
          <ac:chgData name="Khaza Ahmed" userId="6208a464-c5ab-4937-94a9-9b4e1df3dac2" providerId="ADAL" clId="{8E42607B-B39E-4DAE-80D2-C1A44CC93C4B}" dt="2023-05-15T15:33:06.693" v="6" actId="27636"/>
          <ac:spMkLst>
            <pc:docMk/>
            <pc:sldMk cId="1517392727" sldId="259"/>
            <ac:spMk id="3" creationId="{00000000-0000-0000-0000-000000000000}"/>
          </ac:spMkLst>
        </pc:spChg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2597510290" sldId="308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1738295678" sldId="309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506297251" sldId="312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2548011763" sldId="317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822467972" sldId="363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1780643509" sldId="364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3445392778" sldId="365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806366601" sldId="366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1478026399" sldId="367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989194831" sldId="377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68991650" sldId="378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3285925741" sldId="379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1818514356" sldId="380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3823594469" sldId="382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4113832986" sldId="383"/>
        </pc:sldMkLst>
      </pc:sldChg>
      <pc:sldChg chg="del">
        <pc:chgData name="Khaza Ahmed" userId="6208a464-c5ab-4937-94a9-9b4e1df3dac2" providerId="ADAL" clId="{8E42607B-B39E-4DAE-80D2-C1A44CC93C4B}" dt="2023-05-15T15:35:01.742" v="8" actId="47"/>
        <pc:sldMkLst>
          <pc:docMk/>
          <pc:sldMk cId="3821973719" sldId="387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395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396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3758165445" sldId="397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398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399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00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01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02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03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07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08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09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0" sldId="410"/>
        </pc:sldMkLst>
      </pc:sldChg>
      <pc:sldChg chg="del">
        <pc:chgData name="Khaza Ahmed" userId="6208a464-c5ab-4937-94a9-9b4e1df3dac2" providerId="ADAL" clId="{8E42607B-B39E-4DAE-80D2-C1A44CC93C4B}" dt="2023-05-15T15:34:52.412" v="7" actId="47"/>
        <pc:sldMkLst>
          <pc:docMk/>
          <pc:sldMk cId="1247130366" sldId="411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4243266836" sldId="412"/>
        </pc:sldMkLst>
      </pc:sldChg>
      <pc:sldChg chg="add del">
        <pc:chgData name="Khaza Ahmed" userId="6208a464-c5ab-4937-94a9-9b4e1df3dac2" providerId="ADAL" clId="{8E42607B-B39E-4DAE-80D2-C1A44CC93C4B}" dt="2023-05-15T15:30:31.397" v="3" actId="47"/>
        <pc:sldMkLst>
          <pc:docMk/>
          <pc:sldMk cId="0" sldId="413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3458816480" sldId="413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2227474047" sldId="414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0" sldId="415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0" sldId="416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1658819848" sldId="417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2523319015" sldId="418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0" sldId="419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2259986103" sldId="420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2853200896" sldId="421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3469217018" sldId="422"/>
        </pc:sldMkLst>
      </pc:sldChg>
      <pc:sldChg chg="add">
        <pc:chgData name="Khaza Ahmed" userId="6208a464-c5ab-4937-94a9-9b4e1df3dac2" providerId="ADAL" clId="{8E42607B-B39E-4DAE-80D2-C1A44CC93C4B}" dt="2023-05-15T15:30:16.717" v="2"/>
        <pc:sldMkLst>
          <pc:docMk/>
          <pc:sldMk cId="3140521224" sldId="423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3970513579" sldId="424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470630437" sldId="425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3971608447" sldId="426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1630421958" sldId="427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485881594" sldId="428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1192490651" sldId="429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870578501" sldId="430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2121436750" sldId="431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0" sldId="432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0" sldId="433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0" sldId="434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2520327063" sldId="435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1714827089" sldId="436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3994679985" sldId="437"/>
        </pc:sldMkLst>
      </pc:sldChg>
      <pc:sldChg chg="add">
        <pc:chgData name="Khaza Ahmed" userId="6208a464-c5ab-4937-94a9-9b4e1df3dac2" providerId="ADAL" clId="{8E42607B-B39E-4DAE-80D2-C1A44CC93C4B}" dt="2023-05-15T15:32:40.892" v="4"/>
        <pc:sldMkLst>
          <pc:docMk/>
          <pc:sldMk cId="2131589539" sldId="43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D764D-B6D1-4879-A70C-674375E3CE59}" type="datetimeFigureOut">
              <a:rPr lang="en-GB" smtClean="0"/>
              <a:t>15/05/2023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F9AA8C-64DB-4750-8C4C-232D6D7B7E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051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2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7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fld id="{FF42F3DE-39E0-477E-8C36-C944E0A79B9E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2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r>
              <a:rPr lang="en-GB"/>
              <a:t>International Financial Management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122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A151A82-03ED-42B1-806C-ADEC55E45A55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7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r>
              <a:rPr lang="en-GB"/>
              <a:t>International Financial Management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085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5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8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A3173D-F04D-4B05-87DF-F82C21510AF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684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80B46E9-2476-4DA7-AA1A-C96ECDBDE947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619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7"/>
            <a:ext cx="4041775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8F6009-05A8-40B9-8B9D-61D7C5A4D016}" type="datetime1">
              <a:rPr lang="en-GB" smtClean="0"/>
              <a:t>15/05/2023</a:t>
            </a:fld>
            <a:endParaRPr lang="en-GB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0442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F6414F-36FC-457E-9C23-3DE984D35910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9457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2A71EA1-6AF5-4B36-8AA5-1D537EF66073}" type="datetime1">
              <a:rPr lang="en-GB" smtClean="0"/>
              <a:t>15/05/2023</a:t>
            </a:fld>
            <a:endParaRPr lang="en-GB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110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CA1F0C0-11FA-4F40-91E3-3ECFCDC819AA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499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7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45CF2C6-3110-4856-B7AA-4ADF054AEE69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004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DE648F-BF7E-4156-AA2B-41921D0947D2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202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941052-70E8-4A0A-8CB7-E8E5FF25FC7F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854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7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788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B3EA545-B92D-461C-9D02-C2FC554FEFB3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2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  <a:latin typeface="Myriad Pro"/>
              </a:defRPr>
            </a:lvl1pPr>
          </a:lstStyle>
          <a:p>
            <a:fld id="{F4BD6A3A-4F9D-41E3-A65D-BCC7D77E66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300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Myriad Pro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99432" y="2091961"/>
            <a:ext cx="7745136" cy="765564"/>
          </a:xfrm>
        </p:spPr>
        <p:txBody>
          <a:bodyPr/>
          <a:lstStyle/>
          <a:p>
            <a:r>
              <a:rPr lang="en-GB" altLang="en-US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Module Title: International Financial Management</a:t>
            </a:r>
            <a:br>
              <a:rPr lang="en-GB" altLang="en-US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en-GB" altLang="en-US" sz="15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Module Code: LCBB6002</a:t>
            </a:r>
            <a:endParaRPr lang="en-GB" altLang="en-US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1486249" y="3103903"/>
            <a:ext cx="5840057" cy="1793147"/>
          </a:xfrm>
        </p:spPr>
        <p:txBody>
          <a:bodyPr/>
          <a:lstStyle/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Week 3</a:t>
            </a:r>
          </a:p>
          <a:p>
            <a:pPr eaLnBrk="1" hangingPunct="1"/>
            <a:endParaRPr lang="en-GB" altLang="en-US" sz="21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eaLnBrk="1" hangingPunct="1"/>
            <a:r>
              <a:rPr lang="en-GB" altLang="en-US" sz="21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Investment Appraisal</a:t>
            </a:r>
          </a:p>
          <a:p>
            <a:pPr eaLnBrk="1" hangingPunct="1"/>
            <a:endParaRPr lang="en-GB" altLang="en-US" sz="21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eaLnBrk="1" hangingPunct="1"/>
            <a:endParaRPr lang="en-GB" altLang="en-US" sz="2100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sz="36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326306" y="5697253"/>
            <a:ext cx="547688" cy="2547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1pPr>
            <a:lvl2pPr marL="557213" indent="-214313">
              <a:spcBef>
                <a:spcPct val="20000"/>
              </a:spcBef>
              <a:buFont typeface="Arial" panose="020B0604020202020204" pitchFamily="34" charset="0"/>
              <a:buChar char="–"/>
              <a:defRPr sz="2100">
                <a:solidFill>
                  <a:schemeClr val="tx1"/>
                </a:solidFill>
                <a:latin typeface="Myriad Pro"/>
              </a:defRPr>
            </a:lvl2pPr>
            <a:lvl3pPr marL="857250" indent="-171450">
              <a:spcBef>
                <a:spcPct val="20000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Myriad Pro"/>
              </a:defRPr>
            </a:lvl3pPr>
            <a:lvl4pPr marL="1200150" indent="-171450">
              <a:spcBef>
                <a:spcPct val="20000"/>
              </a:spcBef>
              <a:buFont typeface="Arial" panose="020B0604020202020204" pitchFamily="34" charset="0"/>
              <a:buChar char="–"/>
              <a:defRPr sz="1500">
                <a:solidFill>
                  <a:schemeClr val="tx1"/>
                </a:solidFill>
                <a:latin typeface="Myriad Pro"/>
              </a:defRPr>
            </a:lvl4pPr>
            <a:lvl5pPr marL="1543050" indent="-171450">
              <a:spcBef>
                <a:spcPct val="20000"/>
              </a:spcBef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5pPr>
            <a:lvl6pPr marL="18859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6pPr>
            <a:lvl7pPr marL="22288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7pPr>
            <a:lvl8pPr marL="25717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8pPr>
            <a:lvl9pPr marL="2914650" indent="-1714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9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900" dirty="0">
              <a:solidFill>
                <a:srgbClr val="898989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19F0EED-E6B1-48C9-BFDA-6191CC451C7C}"/>
              </a:ext>
            </a:extLst>
          </p:cNvPr>
          <p:cNvSpPr txBox="1"/>
          <p:nvPr/>
        </p:nvSpPr>
        <p:spPr>
          <a:xfrm>
            <a:off x="3194895" y="1473617"/>
            <a:ext cx="2754210" cy="4213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endParaRPr lang="en-GB" sz="788" dirty="0">
              <a:solidFill>
                <a:srgbClr val="000000"/>
              </a:solidFill>
            </a:endParaRPr>
          </a:p>
          <a:p>
            <a:r>
              <a:rPr lang="en-GB" sz="788" dirty="0">
                <a:solidFill>
                  <a:srgbClr val="000000"/>
                </a:solidFill>
              </a:rPr>
              <a:t> </a:t>
            </a:r>
            <a:r>
              <a:rPr lang="en-GB" sz="1350" b="1" dirty="0">
                <a:solidFill>
                  <a:srgbClr val="FF0000"/>
                </a:solidFill>
              </a:rPr>
              <a:t>BA BUSINESS MANAGEMENT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5CC6A3-C6D9-4264-9089-CA30207D7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4F7D1-DFFD-420A-B0E0-50B3A61060A9}" type="datetime1">
              <a:rPr lang="en-GB" smtClean="0"/>
              <a:t>15/05/2023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1EE03-8FB5-48A0-9BF9-D90DC3909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Recap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2EF0F3-62AD-4AB0-BBFD-52017B95E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F2135-E616-4AC2-B6EA-EA2DE5BA9C3A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776C6-7597-4593-8745-B83F57A0E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7507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AE0A5F-20B8-4DF5-880D-C7126B07C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A05E1-9951-433A-ADAC-00C59A1E6969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0A83D-FEC3-40CB-9CDB-777D6805B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</a:t>
            </a:fld>
            <a:endParaRPr lang="en-GB"/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84F64EE3-DA46-4202-A0BE-539D920CE4E2}"/>
              </a:ext>
            </a:extLst>
          </p:cNvPr>
          <p:cNvSpPr/>
          <p:nvPr/>
        </p:nvSpPr>
        <p:spPr>
          <a:xfrm>
            <a:off x="419450" y="411060"/>
            <a:ext cx="8472880" cy="4530055"/>
          </a:xfrm>
          <a:prstGeom prst="cloudCallout">
            <a:avLst/>
          </a:prstGeom>
          <a:solidFill>
            <a:schemeClr val="tx2">
              <a:lumMod val="20000"/>
              <a:lumOff val="80000"/>
            </a:schemeClr>
          </a:solidFill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It’s not the numbers, it’s the English you will find difficult!</a:t>
            </a:r>
          </a:p>
        </p:txBody>
      </p:sp>
    </p:spTree>
    <p:extLst>
      <p:ext uri="{BB962C8B-B14F-4D97-AF65-F5344CB8AC3E}">
        <p14:creationId xmlns:p14="http://schemas.microsoft.com/office/powerpoint/2010/main" val="10467142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7601"/>
          </a:xfrm>
        </p:spPr>
        <p:txBody>
          <a:bodyPr wrap="square" anchor="ctr">
            <a:normAutofit fontScale="90000"/>
          </a:bodyPr>
          <a:lstStyle/>
          <a:p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Lecture Overview</a:t>
            </a:r>
            <a:b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Calculator, pen, compass, money and a paper with graphs printed on it">
            <a:extLst>
              <a:ext uri="{FF2B5EF4-FFF2-40B4-BE49-F238E27FC236}">
                <a16:creationId xmlns:a16="http://schemas.microsoft.com/office/drawing/2014/main" id="{34BD45F6-C98F-4B28-BCEE-D58F45131F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19501" r="19501"/>
          <a:stretch/>
        </p:blipFill>
        <p:spPr>
          <a:xfrm>
            <a:off x="398477" y="1298197"/>
            <a:ext cx="4038600" cy="398904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1306586"/>
            <a:ext cx="4038600" cy="4291044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US" sz="1600" dirty="0"/>
          </a:p>
          <a:p>
            <a:pPr>
              <a:buFont typeface="Wingdings" charset="2"/>
              <a:buChar char="§"/>
            </a:pPr>
            <a:r>
              <a:rPr lang="en-US" sz="2000" dirty="0">
                <a:cs typeface="Arial"/>
              </a:rPr>
              <a:t>Understanding steps involved in any Investment Process.</a:t>
            </a:r>
          </a:p>
          <a:p>
            <a:pPr>
              <a:buFont typeface="Wingdings" charset="2"/>
              <a:buChar char="§"/>
            </a:pPr>
            <a:r>
              <a:rPr lang="en-US" sz="2000" dirty="0">
                <a:cs typeface="Arial"/>
              </a:rPr>
              <a:t>What is an investment appraisal? Different types of Investment Appraisal?</a:t>
            </a:r>
          </a:p>
          <a:p>
            <a:pPr marL="0" indent="0">
              <a:lnSpc>
                <a:spcPct val="90000"/>
              </a:lnSpc>
              <a:buNone/>
            </a:pPr>
            <a:endParaRPr lang="en-US" sz="1600" dirty="0"/>
          </a:p>
        </p:txBody>
      </p:sp>
      <p:sp>
        <p:nvSpPr>
          <p:cNvPr id="14" name="Date Placeholder 4">
            <a:extLst>
              <a:ext uri="{FF2B5EF4-FFF2-40B4-BE49-F238E27FC236}">
                <a16:creationId xmlns:a16="http://schemas.microsoft.com/office/drawing/2014/main" id="{4F23C76E-6645-F89A-E627-34DA7BF35A9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7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</a:pPr>
            <a:fld id="{9BF8A838-8913-4C11-A288-0331E64052D1}" type="datetime1">
              <a:rPr lang="en-GB" smtClean="0"/>
              <a:t>15/05/2023</a:t>
            </a:fld>
            <a:endParaRPr lang="en-GB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593A5BCD-2909-7CD8-BC05-1AC70FC3D8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2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4BD6A3A-4F9D-41E3-A65D-BCC7D77E66B6}" type="slidenum">
              <a:rPr lang="en-GB" smtClean="0"/>
              <a:pPr>
                <a:spcAft>
                  <a:spcPts val="600"/>
                </a:spcAft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3927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1724184" y="209318"/>
            <a:ext cx="8178800" cy="85180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450"/>
              </a:spcAft>
            </a:pPr>
            <a:r>
              <a:rPr lang="en-US" altLang="en-US" sz="2700" b="1" dirty="0">
                <a:latin typeface="+mj-lt"/>
                <a:ea typeface="+mj-ea"/>
                <a:cs typeface="+mj-cs"/>
              </a:rPr>
              <a:t>The nature of investment decisions</a:t>
            </a:r>
            <a:endParaRPr lang="en-US" altLang="en-US" sz="2700" dirty="0">
              <a:latin typeface="+mj-lt"/>
              <a:ea typeface="+mj-ea"/>
              <a:cs typeface="+mj-cs"/>
            </a:endParaRPr>
          </a:p>
        </p:txBody>
      </p:sp>
      <p:grpSp>
        <p:nvGrpSpPr>
          <p:cNvPr id="2" name="Group 23"/>
          <p:cNvGrpSpPr>
            <a:grpSpLocks/>
          </p:cNvGrpSpPr>
          <p:nvPr/>
        </p:nvGrpSpPr>
        <p:grpSpPr bwMode="auto">
          <a:xfrm>
            <a:off x="628651" y="2763898"/>
            <a:ext cx="7886701" cy="2188644"/>
            <a:chOff x="842" y="828"/>
            <a:chExt cx="4161" cy="1540"/>
          </a:xfrm>
        </p:grpSpPr>
        <p:sp>
          <p:nvSpPr>
            <p:cNvPr id="9220" name="AutoShape 7"/>
            <p:cNvSpPr>
              <a:spLocks noChangeArrowheads="1"/>
            </p:cNvSpPr>
            <p:nvPr/>
          </p:nvSpPr>
          <p:spPr bwMode="auto">
            <a:xfrm>
              <a:off x="1420" y="828"/>
              <a:ext cx="3580" cy="686"/>
            </a:xfrm>
            <a:prstGeom prst="cube">
              <a:avLst>
                <a:gd name="adj" fmla="val 1453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9221" name="Text Box 12"/>
            <p:cNvSpPr txBox="1">
              <a:spLocks noChangeArrowheads="1"/>
            </p:cNvSpPr>
            <p:nvPr/>
          </p:nvSpPr>
          <p:spPr bwMode="auto">
            <a:xfrm>
              <a:off x="2014" y="1000"/>
              <a:ext cx="2315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normAutofit/>
            </a:bodyPr>
            <a:lstStyle/>
            <a:p>
              <a:pPr algn="ctr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GB" altLang="en-US" b="1"/>
                <a:t>Large amounts of resources are often involved</a:t>
              </a:r>
            </a:p>
          </p:txBody>
        </p:sp>
        <p:sp>
          <p:nvSpPr>
            <p:cNvPr id="9222" name="AutoShape 15"/>
            <p:cNvSpPr>
              <a:spLocks noChangeArrowheads="1"/>
            </p:cNvSpPr>
            <p:nvPr/>
          </p:nvSpPr>
          <p:spPr bwMode="auto">
            <a:xfrm>
              <a:off x="848" y="1005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9223" name="AutoShape 18"/>
            <p:cNvSpPr>
              <a:spLocks noChangeArrowheads="1"/>
            </p:cNvSpPr>
            <p:nvPr/>
          </p:nvSpPr>
          <p:spPr bwMode="auto">
            <a:xfrm>
              <a:off x="1423" y="1682"/>
              <a:ext cx="3580" cy="686"/>
            </a:xfrm>
            <a:prstGeom prst="cube">
              <a:avLst>
                <a:gd name="adj" fmla="val 1453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9224" name="Text Box 9"/>
            <p:cNvSpPr txBox="1">
              <a:spLocks noChangeArrowheads="1"/>
            </p:cNvSpPr>
            <p:nvPr/>
          </p:nvSpPr>
          <p:spPr bwMode="auto">
            <a:xfrm>
              <a:off x="1415" y="1849"/>
              <a:ext cx="3471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normAutofit/>
            </a:bodyPr>
            <a:lstStyle/>
            <a:p>
              <a:pPr algn="ctr" eaLnBrk="1" hangingPunct="1">
                <a:lnSpc>
                  <a:spcPct val="90000"/>
                </a:lnSpc>
                <a:spcBef>
                  <a:spcPct val="50000"/>
                </a:spcBef>
              </a:pPr>
              <a:r>
                <a:rPr lang="en-GB" altLang="en-US" b="1"/>
                <a:t>It is often difficult and/or expensive to bail out of an investment once undertaken</a:t>
              </a:r>
            </a:p>
          </p:txBody>
        </p:sp>
        <p:sp>
          <p:nvSpPr>
            <p:cNvPr id="9225" name="AutoShape 21"/>
            <p:cNvSpPr>
              <a:spLocks noChangeArrowheads="1"/>
            </p:cNvSpPr>
            <p:nvPr/>
          </p:nvSpPr>
          <p:spPr bwMode="auto">
            <a:xfrm>
              <a:off x="842" y="1842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2B06E8-5C69-4F3A-B8AC-9BB17DB52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F872-ADAC-49C7-AA6F-BBD929A154EB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51E000-3D9A-49FF-BA01-3827BF10021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latin typeface="Arial"/>
                <a:cs typeface="Arial"/>
              </a:rPr>
              <a:t>What is an Investment Appraisal?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940" y="2264835"/>
            <a:ext cx="7423322" cy="2021416"/>
          </a:xfrm>
        </p:spPr>
        <p:txBody>
          <a:bodyPr/>
          <a:lstStyle/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Method that determine whether an investment is likely to be profitable.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An evaluation of the attractiveness of an investment proposal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Integral part of Capital Budgeting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1AEB3-C695-4692-B301-83DB7DD45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DB8F-E9B4-4BD4-8A17-6376C4626C8C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C5CBED-36A6-40AA-96BC-D92863BB5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2668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F4CC66C-77E3-711A-4F23-848DD58E9683}"/>
              </a:ext>
            </a:extLst>
          </p:cNvPr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Aft>
                <a:spcPts val="600"/>
              </a:spcAft>
            </a:pPr>
            <a:r>
              <a:rPr lang="en-GB" b="1"/>
              <a:t>Investment appraisal: objective, inputs and process</a:t>
            </a:r>
          </a:p>
        </p:txBody>
      </p:sp>
      <p:pic>
        <p:nvPicPr>
          <p:cNvPr id="5" name="Picture 4" descr="A diagram of a project&#10;&#10;Description automatically generated with low confidence">
            <a:extLst>
              <a:ext uri="{FF2B5EF4-FFF2-40B4-BE49-F238E27FC236}">
                <a16:creationId xmlns:a16="http://schemas.microsoft.com/office/drawing/2014/main" id="{80488B77-70C0-9956-DB53-05DF860E70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14473"/>
            <a:ext cx="8229600" cy="3888488"/>
          </a:xfrm>
          <a:prstGeom prst="rect">
            <a:avLst/>
          </a:prstGeom>
          <a:noFill/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D544CB-98BD-DE1F-498E-B72B4B149D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7"/>
            <a:ext cx="971550" cy="219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824EBC9E-7A81-49C9-8312-3A920225160A}" type="datetime1">
              <a:rPr lang="en-GB" smtClean="0"/>
              <a:pPr>
                <a:spcAft>
                  <a:spcPts val="600"/>
                </a:spcAft>
              </a:pPr>
              <a:t>15/05/2023</a:t>
            </a:fld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6431ED-4A34-C836-2271-2E0DE5056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2"/>
            <a:ext cx="730250" cy="3397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spcAft>
                <a:spcPts val="600"/>
              </a:spcAft>
            </a:pPr>
            <a:fld id="{F4BD6A3A-4F9D-41E3-A65D-BCC7D77E66B6}" type="slidenum">
              <a:rPr lang="en-GB" smtClean="0"/>
              <a:pPr>
                <a:spcAft>
                  <a:spcPts val="600"/>
                </a:spcAft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4740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2789239" y="1519238"/>
            <a:ext cx="3565525" cy="3887391"/>
            <a:chOff x="1701" y="511"/>
            <a:chExt cx="2245" cy="3265"/>
          </a:xfrm>
        </p:grpSpPr>
        <p:sp>
          <p:nvSpPr>
            <p:cNvPr id="12292" name="AutoShape 6"/>
            <p:cNvSpPr>
              <a:spLocks noChangeArrowheads="1"/>
            </p:cNvSpPr>
            <p:nvPr/>
          </p:nvSpPr>
          <p:spPr bwMode="auto">
            <a:xfrm>
              <a:off x="1810" y="511"/>
              <a:ext cx="2128" cy="3045"/>
            </a:xfrm>
            <a:prstGeom prst="roundRect">
              <a:avLst>
                <a:gd name="adj" fmla="val 10046"/>
              </a:avLst>
            </a:prstGeom>
            <a:solidFill>
              <a:srgbClr val="E0C0A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2293" name="Text Box 7"/>
            <p:cNvSpPr txBox="1">
              <a:spLocks noChangeArrowheads="1"/>
            </p:cNvSpPr>
            <p:nvPr/>
          </p:nvSpPr>
          <p:spPr bwMode="auto">
            <a:xfrm>
              <a:off x="1928" y="552"/>
              <a:ext cx="190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>
                <a:spcBef>
                  <a:spcPct val="50000"/>
                </a:spcBef>
              </a:pPr>
              <a:r>
                <a:rPr lang="en-GB" altLang="en-US" sz="1500" b="1" i="1">
                  <a:solidFill>
                    <a:srgbClr val="CC0000"/>
                  </a:solidFill>
                </a:rPr>
                <a:t>Four methods of evaluation</a:t>
              </a:r>
            </a:p>
          </p:txBody>
        </p:sp>
        <p:sp>
          <p:nvSpPr>
            <p:cNvPr id="12294" name="AutoShape 8"/>
            <p:cNvSpPr>
              <a:spLocks noChangeArrowheads="1"/>
            </p:cNvSpPr>
            <p:nvPr/>
          </p:nvSpPr>
          <p:spPr bwMode="auto">
            <a:xfrm>
              <a:off x="1701" y="1144"/>
              <a:ext cx="2239" cy="55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2295" name="AutoShape 9"/>
            <p:cNvSpPr>
              <a:spLocks noChangeArrowheads="1"/>
            </p:cNvSpPr>
            <p:nvPr/>
          </p:nvSpPr>
          <p:spPr bwMode="auto">
            <a:xfrm>
              <a:off x="1714" y="1814"/>
              <a:ext cx="2232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2298" name="AutoShape 12"/>
            <p:cNvSpPr>
              <a:spLocks noChangeArrowheads="1"/>
            </p:cNvSpPr>
            <p:nvPr/>
          </p:nvSpPr>
          <p:spPr bwMode="auto">
            <a:xfrm>
              <a:off x="1701" y="2527"/>
              <a:ext cx="2239" cy="55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2299" name="AutoShape 13"/>
            <p:cNvSpPr>
              <a:spLocks noChangeArrowheads="1"/>
            </p:cNvSpPr>
            <p:nvPr/>
          </p:nvSpPr>
          <p:spPr bwMode="auto">
            <a:xfrm>
              <a:off x="1714" y="3197"/>
              <a:ext cx="2232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2300" name="Text Box 14"/>
            <p:cNvSpPr txBox="1">
              <a:spLocks noChangeArrowheads="1"/>
            </p:cNvSpPr>
            <p:nvPr/>
          </p:nvSpPr>
          <p:spPr bwMode="auto">
            <a:xfrm>
              <a:off x="2020" y="1326"/>
              <a:ext cx="162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 dirty="0"/>
                <a:t>Net present value (NPV)</a:t>
              </a:r>
            </a:p>
          </p:txBody>
        </p:sp>
        <p:sp>
          <p:nvSpPr>
            <p:cNvPr id="12301" name="Text Box 15"/>
            <p:cNvSpPr txBox="1">
              <a:spLocks noChangeArrowheads="1"/>
            </p:cNvSpPr>
            <p:nvPr/>
          </p:nvSpPr>
          <p:spPr bwMode="auto">
            <a:xfrm>
              <a:off x="1928" y="1990"/>
              <a:ext cx="178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 dirty="0"/>
                <a:t>Internal rate of return (IRR)</a:t>
              </a:r>
            </a:p>
          </p:txBody>
        </p:sp>
        <p:sp>
          <p:nvSpPr>
            <p:cNvPr id="12296" name="Text Box 10"/>
            <p:cNvSpPr txBox="1">
              <a:spLocks noChangeArrowheads="1"/>
            </p:cNvSpPr>
            <p:nvPr/>
          </p:nvSpPr>
          <p:spPr bwMode="auto">
            <a:xfrm>
              <a:off x="1827" y="3391"/>
              <a:ext cx="200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 dirty="0"/>
                <a:t>Accounting rate of return (ARR)</a:t>
              </a:r>
            </a:p>
          </p:txBody>
        </p:sp>
        <p:sp>
          <p:nvSpPr>
            <p:cNvPr id="12297" name="Text Box 11"/>
            <p:cNvSpPr txBox="1">
              <a:spLocks noChangeArrowheads="1"/>
            </p:cNvSpPr>
            <p:nvPr/>
          </p:nvSpPr>
          <p:spPr bwMode="auto">
            <a:xfrm>
              <a:off x="1855" y="2694"/>
              <a:ext cx="1859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 dirty="0"/>
                <a:t>Payback period (PP)</a:t>
              </a:r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1E2BEA-0A7E-4457-B650-2C63DD942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8049BF-F971-49A4-9FC6-0A4A8D569EF9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ECA3C5-DAF1-44AA-B465-B83171B307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8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81C236A-A556-D74D-21AF-8BE747DA5084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US" sz="3000" b="1" dirty="0">
                <a:latin typeface="Arial"/>
                <a:cs typeface="Arial"/>
              </a:rPr>
              <a:t>Investment appraisal methods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857251" y="1737124"/>
            <a:ext cx="7388225" cy="3477815"/>
            <a:chOff x="455" y="574"/>
            <a:chExt cx="4654" cy="2921"/>
          </a:xfrm>
        </p:grpSpPr>
        <p:sp>
          <p:nvSpPr>
            <p:cNvPr id="30724" name="AutoShape 20"/>
            <p:cNvSpPr>
              <a:spLocks noChangeArrowheads="1"/>
            </p:cNvSpPr>
            <p:nvPr/>
          </p:nvSpPr>
          <p:spPr bwMode="auto">
            <a:xfrm>
              <a:off x="4168" y="2683"/>
              <a:ext cx="940" cy="803"/>
            </a:xfrm>
            <a:prstGeom prst="cube">
              <a:avLst>
                <a:gd name="adj" fmla="val 12704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5" name="AutoShape 18"/>
            <p:cNvSpPr>
              <a:spLocks noChangeArrowheads="1"/>
            </p:cNvSpPr>
            <p:nvPr/>
          </p:nvSpPr>
          <p:spPr bwMode="auto">
            <a:xfrm>
              <a:off x="2925" y="2684"/>
              <a:ext cx="1135" cy="803"/>
            </a:xfrm>
            <a:prstGeom prst="cube">
              <a:avLst>
                <a:gd name="adj" fmla="val 1378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6" name="AutoShape 13"/>
            <p:cNvSpPr>
              <a:spLocks noChangeArrowheads="1"/>
            </p:cNvSpPr>
            <p:nvPr/>
          </p:nvSpPr>
          <p:spPr bwMode="auto">
            <a:xfrm>
              <a:off x="459" y="2692"/>
              <a:ext cx="1008" cy="803"/>
            </a:xfrm>
            <a:prstGeom prst="cube">
              <a:avLst>
                <a:gd name="adj" fmla="val 1378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7" name="AutoShape 15"/>
            <p:cNvSpPr>
              <a:spLocks noChangeArrowheads="1"/>
            </p:cNvSpPr>
            <p:nvPr/>
          </p:nvSpPr>
          <p:spPr bwMode="auto">
            <a:xfrm>
              <a:off x="1586" y="2692"/>
              <a:ext cx="1067" cy="803"/>
            </a:xfrm>
            <a:prstGeom prst="cube">
              <a:avLst>
                <a:gd name="adj" fmla="val 1378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8" name="AutoShape 27"/>
            <p:cNvSpPr>
              <a:spLocks noChangeArrowheads="1"/>
            </p:cNvSpPr>
            <p:nvPr/>
          </p:nvSpPr>
          <p:spPr bwMode="auto">
            <a:xfrm>
              <a:off x="838" y="2246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9" name="AutoShape 29"/>
            <p:cNvSpPr>
              <a:spLocks noChangeArrowheads="1"/>
            </p:cNvSpPr>
            <p:nvPr/>
          </p:nvSpPr>
          <p:spPr bwMode="auto">
            <a:xfrm>
              <a:off x="1914" y="2238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0" name="AutoShape 30"/>
            <p:cNvSpPr>
              <a:spLocks noChangeArrowheads="1"/>
            </p:cNvSpPr>
            <p:nvPr/>
          </p:nvSpPr>
          <p:spPr bwMode="auto">
            <a:xfrm>
              <a:off x="3295" y="2238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1" name="AutoShape 31"/>
            <p:cNvSpPr>
              <a:spLocks noChangeArrowheads="1"/>
            </p:cNvSpPr>
            <p:nvPr/>
          </p:nvSpPr>
          <p:spPr bwMode="auto">
            <a:xfrm>
              <a:off x="4438" y="2239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2" name="AutoShape 28"/>
            <p:cNvSpPr>
              <a:spLocks noChangeArrowheads="1"/>
            </p:cNvSpPr>
            <p:nvPr/>
          </p:nvSpPr>
          <p:spPr bwMode="auto">
            <a:xfrm>
              <a:off x="2923" y="1640"/>
              <a:ext cx="2186" cy="676"/>
            </a:xfrm>
            <a:prstGeom prst="cube">
              <a:avLst>
                <a:gd name="adj" fmla="val 14903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3" name="AutoShape 7"/>
            <p:cNvSpPr>
              <a:spLocks noChangeArrowheads="1"/>
            </p:cNvSpPr>
            <p:nvPr/>
          </p:nvSpPr>
          <p:spPr bwMode="auto">
            <a:xfrm>
              <a:off x="3825" y="1187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4" name="AutoShape 8"/>
            <p:cNvSpPr>
              <a:spLocks noChangeArrowheads="1"/>
            </p:cNvSpPr>
            <p:nvPr/>
          </p:nvSpPr>
          <p:spPr bwMode="auto">
            <a:xfrm>
              <a:off x="466" y="1641"/>
              <a:ext cx="2186" cy="676"/>
            </a:xfrm>
            <a:prstGeom prst="cube">
              <a:avLst>
                <a:gd name="adj" fmla="val 14903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5" name="AutoShape 12"/>
            <p:cNvSpPr>
              <a:spLocks noChangeArrowheads="1"/>
            </p:cNvSpPr>
            <p:nvPr/>
          </p:nvSpPr>
          <p:spPr bwMode="auto">
            <a:xfrm>
              <a:off x="1321" y="1195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6" name="AutoShape 5"/>
            <p:cNvSpPr>
              <a:spLocks noChangeArrowheads="1"/>
            </p:cNvSpPr>
            <p:nvPr/>
          </p:nvSpPr>
          <p:spPr bwMode="auto">
            <a:xfrm>
              <a:off x="1061" y="574"/>
              <a:ext cx="3598" cy="675"/>
            </a:xfrm>
            <a:prstGeom prst="cube">
              <a:avLst>
                <a:gd name="adj" fmla="val 1629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7" name="Text Box 6"/>
            <p:cNvSpPr txBox="1">
              <a:spLocks noChangeArrowheads="1"/>
            </p:cNvSpPr>
            <p:nvPr/>
          </p:nvSpPr>
          <p:spPr bwMode="auto">
            <a:xfrm>
              <a:off x="1516" y="823"/>
              <a:ext cx="275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50" b="1">
                  <a:solidFill>
                    <a:srgbClr val="FFCC99"/>
                  </a:solidFill>
                </a:rPr>
                <a:t>Investment appraisal methods</a:t>
              </a:r>
            </a:p>
          </p:txBody>
        </p:sp>
        <p:sp>
          <p:nvSpPr>
            <p:cNvPr id="30738" name="Text Box 9"/>
            <p:cNvSpPr txBox="1">
              <a:spLocks noChangeArrowheads="1"/>
            </p:cNvSpPr>
            <p:nvPr/>
          </p:nvSpPr>
          <p:spPr bwMode="auto">
            <a:xfrm>
              <a:off x="588" y="1801"/>
              <a:ext cx="1879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Discounted</a:t>
              </a:r>
              <a:br>
                <a:rPr lang="en-GB" altLang="en-US" sz="1500" b="1"/>
              </a:br>
              <a:r>
                <a:rPr lang="en-GB" altLang="en-US" sz="1500" b="1"/>
                <a:t>cash flow methods</a:t>
              </a:r>
            </a:p>
          </p:txBody>
        </p:sp>
        <p:sp>
          <p:nvSpPr>
            <p:cNvPr id="30739" name="Text Box 14"/>
            <p:cNvSpPr txBox="1">
              <a:spLocks noChangeArrowheads="1"/>
            </p:cNvSpPr>
            <p:nvPr/>
          </p:nvSpPr>
          <p:spPr bwMode="auto">
            <a:xfrm>
              <a:off x="455" y="2827"/>
              <a:ext cx="921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Net present value</a:t>
              </a:r>
            </a:p>
          </p:txBody>
        </p:sp>
        <p:sp>
          <p:nvSpPr>
            <p:cNvPr id="30740" name="Text Box 16"/>
            <p:cNvSpPr txBox="1">
              <a:spLocks noChangeArrowheads="1"/>
            </p:cNvSpPr>
            <p:nvPr/>
          </p:nvSpPr>
          <p:spPr bwMode="auto">
            <a:xfrm>
              <a:off x="1649" y="2827"/>
              <a:ext cx="8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Internal rate</a:t>
              </a:r>
              <a:br>
                <a:rPr lang="en-GB" altLang="en-US" sz="1500" b="1"/>
              </a:br>
              <a:r>
                <a:rPr lang="en-GB" altLang="en-US" sz="1500" b="1"/>
                <a:t>of return</a:t>
              </a:r>
            </a:p>
          </p:txBody>
        </p:sp>
        <p:sp>
          <p:nvSpPr>
            <p:cNvPr id="30741" name="Text Box 19"/>
            <p:cNvSpPr txBox="1">
              <a:spLocks noChangeArrowheads="1"/>
            </p:cNvSpPr>
            <p:nvPr/>
          </p:nvSpPr>
          <p:spPr bwMode="auto">
            <a:xfrm>
              <a:off x="2946" y="2819"/>
              <a:ext cx="1006" cy="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Accounting rate</a:t>
              </a:r>
              <a:br>
                <a:rPr lang="en-GB" altLang="en-US" sz="1500" b="1"/>
              </a:br>
              <a:r>
                <a:rPr lang="en-GB" altLang="en-US" sz="1500" b="1"/>
                <a:t>of return</a:t>
              </a:r>
            </a:p>
          </p:txBody>
        </p:sp>
        <p:sp>
          <p:nvSpPr>
            <p:cNvPr id="30742" name="Text Box 21"/>
            <p:cNvSpPr txBox="1">
              <a:spLocks noChangeArrowheads="1"/>
            </p:cNvSpPr>
            <p:nvPr/>
          </p:nvSpPr>
          <p:spPr bwMode="auto">
            <a:xfrm>
              <a:off x="4147" y="2903"/>
              <a:ext cx="921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Payback period</a:t>
              </a:r>
            </a:p>
          </p:txBody>
        </p:sp>
        <p:sp>
          <p:nvSpPr>
            <p:cNvPr id="30743" name="Text Box 26"/>
            <p:cNvSpPr txBox="1">
              <a:spLocks noChangeArrowheads="1"/>
            </p:cNvSpPr>
            <p:nvPr/>
          </p:nvSpPr>
          <p:spPr bwMode="auto">
            <a:xfrm>
              <a:off x="3062" y="1794"/>
              <a:ext cx="1879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Non-discounted</a:t>
              </a:r>
              <a:br>
                <a:rPr lang="en-GB" altLang="en-US" sz="1500" b="1"/>
              </a:br>
              <a:r>
                <a:rPr lang="en-GB" altLang="en-US" sz="1500" b="1"/>
                <a:t>cash flow methods</a:t>
              </a:r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B35D99-7101-45A3-9E20-9EF71E4A0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8351-1C2C-4C29-A668-9651609D88A8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88EA52-7BD8-4B63-A82A-BBD116696CF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9</a:t>
            </a:fld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ABB6491-EEE9-B938-98AB-BBA8719FEEC4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GB" sz="3000" b="1" dirty="0">
                <a:latin typeface="Arial"/>
                <a:cs typeface="Arial"/>
              </a:rPr>
              <a:t>The main investment appraisal methods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785" y="1618597"/>
            <a:ext cx="8066015" cy="2144993"/>
          </a:xfrm>
        </p:spPr>
        <p:txBody>
          <a:bodyPr/>
          <a:lstStyle/>
          <a:p>
            <a:pPr algn="just"/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Discounted cash flow (DCF) refers to a valuation method that estimates the value of an investment using its expected future cash flows.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1AEB3-C695-4692-B301-83DB7DD45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DB8F-E9B4-4BD4-8A17-6376C4626C8C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C5CBED-36A6-40AA-96BC-D92863BB5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10</a:t>
            </a:fld>
            <a:endParaRPr lang="en-GB"/>
          </a:p>
        </p:txBody>
      </p:sp>
      <p:pic>
        <p:nvPicPr>
          <p:cNvPr id="1026" name="Picture 2" descr="HOW TO PERFORM IN A GROUP DISCUSSION">
            <a:extLst>
              <a:ext uri="{FF2B5EF4-FFF2-40B4-BE49-F238E27FC236}">
                <a16:creationId xmlns:a16="http://schemas.microsoft.com/office/drawing/2014/main" id="{188101E2-A8CF-A8DD-F699-435AAE858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7604" y="3331904"/>
            <a:ext cx="3372375" cy="1907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88198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latin typeface="Arial"/>
                <a:cs typeface="Arial"/>
              </a:rPr>
              <a:t>Net Present Value (NPV)</a:t>
            </a:r>
            <a:endParaRPr lang="en-US" sz="3000" dirty="0">
              <a:latin typeface="Arial"/>
              <a:cs typeface="Arial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00294"/>
                <a:ext cx="8384796" cy="4236440"/>
              </a:xfrm>
            </p:spPr>
            <p:txBody>
              <a:bodyPr>
                <a:normAutofit fontScale="62500" lnSpcReduction="20000"/>
              </a:bodyPr>
              <a:lstStyle/>
              <a:p>
                <a:pPr algn="just"/>
                <a:r>
                  <a:rPr lang="en-US" dirty="0">
                    <a:solidFill>
                      <a:srgbClr val="000000"/>
                    </a:solidFill>
                    <a:latin typeface="Arial"/>
                    <a:cs typeface="Arial"/>
                  </a:rPr>
                  <a:t>NPV of an investment is the sum of the PV of all future cash flows less the the initial amount invested.</a:t>
                </a:r>
              </a:p>
              <a:p>
                <a:pPr algn="just"/>
                <a:endParaRPr lang="en-US" dirty="0">
                  <a:solidFill>
                    <a:srgbClr val="000000"/>
                  </a:solidFill>
                  <a:latin typeface="Arial"/>
                  <a:cs typeface="Arial"/>
                </a:endParaRPr>
              </a:p>
              <a:p>
                <a:pPr algn="just"/>
                <a:r>
                  <a:rPr lang="en-US" dirty="0">
                    <a:solidFill>
                      <a:srgbClr val="000000"/>
                    </a:solidFill>
                    <a:latin typeface="Arial"/>
                    <a:cs typeface="Arial"/>
                  </a:rPr>
                  <a:t>Net Present Value(NPV) is a formula used to determine the present value of an investment by the discounted sum of all cash flows received from the project. It can expressed as follows:</a:t>
                </a:r>
              </a:p>
              <a:p>
                <a:pPr marL="0" indent="0" algn="just">
                  <a:buNone/>
                </a:pPr>
                <a:endParaRPr lang="en-US" dirty="0">
                  <a:solidFill>
                    <a:srgbClr val="000000"/>
                  </a:solidFill>
                  <a:latin typeface="Arial"/>
                  <a:cs typeface="Arial"/>
                </a:endParaRPr>
              </a:p>
              <a:p>
                <a:pPr marL="342900" lvl="1" indent="0" algn="just">
                  <a:buNone/>
                </a:pPr>
                <a:r>
                  <a:rPr lang="en-US" dirty="0">
                    <a:solidFill>
                      <a:srgbClr val="000000"/>
                    </a:solidFill>
                    <a:latin typeface="Arial"/>
                    <a:cs typeface="Arial"/>
                  </a:rPr>
                  <a:t>NPV= PV (Project’s future cash flows) </a:t>
                </a:r>
                <a:r>
                  <a:rPr lang="mr-IN" dirty="0">
                    <a:solidFill>
                      <a:srgbClr val="000000"/>
                    </a:solidFill>
                    <a:latin typeface="Arial"/>
                    <a:cs typeface="Arial"/>
                  </a:rPr>
                  <a:t>–</a:t>
                </a:r>
                <a:r>
                  <a:rPr lang="en-US" dirty="0">
                    <a:solidFill>
                      <a:srgbClr val="000000"/>
                    </a:solidFill>
                    <a:latin typeface="Arial"/>
                    <a:cs typeface="Arial"/>
                  </a:rPr>
                  <a:t> Cost of the project</a:t>
                </a:r>
              </a:p>
              <a:p>
                <a:pPr marL="342900" lvl="1" indent="0" algn="just">
                  <a:buNone/>
                </a:pPr>
                <a:endParaRPr lang="en-US" dirty="0">
                  <a:solidFill>
                    <a:srgbClr val="000000"/>
                  </a:solidFill>
                  <a:cs typeface="Arial"/>
                </a:endParaRPr>
              </a:p>
              <a:p>
                <a:pPr marL="342900" lvl="1" indent="0" algn="just">
                  <a:buNone/>
                </a:pPr>
                <a:r>
                  <a:rPr lang="en-US" dirty="0">
                    <a:solidFill>
                      <a:srgbClr val="000000"/>
                    </a:solidFill>
                    <a:cs typeface="Arial"/>
                  </a:rPr>
                  <a:t>NPV</a:t>
                </a:r>
                <a14:m>
                  <m:oMath xmlns:m="http://schemas.openxmlformats.org/officeDocument/2006/math">
                    <m:r>
                      <a:rPr lang="en-US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/>
                      </a:rPr>
                      <m:t>=</m:t>
                    </m:r>
                    <m:f>
                      <m:fPr>
                        <m:ctrlP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𝐶</m:t>
                        </m:r>
                        <m:r>
                          <a:rPr lang="en-GB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(1+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𝑟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)</m:t>
                            </m:r>
                          </m:e>
                          <m:sup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1</m:t>
                            </m:r>
                          </m:sup>
                        </m:sSup>
                      </m:den>
                    </m:f>
                    <m:r>
                      <a:rPr lang="en-US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/>
                      </a:rPr>
                      <m:t>+</m:t>
                    </m:r>
                    <m:f>
                      <m:fPr>
                        <m:ctrlP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𝐶</m:t>
                            </m:r>
                          </m:e>
                          <m:sup>
                            <m:r>
                              <a:rPr lang="en-US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(1+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𝑟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)</m:t>
                            </m:r>
                          </m:e>
                          <m:sup>
                            <m:r>
                              <a:rPr lang="en-US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/>
                      </a:rPr>
                      <m:t>+</m:t>
                    </m:r>
                    <m:f>
                      <m:fPr>
                        <m:ctrlPr>
                          <a:rPr lang="en-US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𝐶</m:t>
                            </m:r>
                          </m:e>
                          <m:sup>
                            <m:r>
                              <a:rPr lang="en-US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(1+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𝑟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)</m:t>
                            </m:r>
                          </m:e>
                          <m:sup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US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/>
                      </a:rPr>
                      <m:t>+…</m:t>
                    </m:r>
                    <m:r>
                      <a:rPr lang="en-GB" b="0" i="1" smtClean="0">
                        <a:solidFill>
                          <a:srgbClr val="000000"/>
                        </a:solidFill>
                        <a:latin typeface="Cambria Math" panose="02040503050406030204" pitchFamily="18" charset="0"/>
                        <a:cs typeface="Arial"/>
                      </a:rPr>
                      <m:t>.+</m:t>
                    </m:r>
                    <m:f>
                      <m:fPr>
                        <m:ctrlPr>
                          <a:rPr lang="en-GB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</m:ctrlPr>
                      </m:fPr>
                      <m:num>
                        <m:r>
                          <a:rPr lang="en-GB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Arial"/>
                          </a:rPr>
                          <m:t>𝐶𝑛</m:t>
                        </m:r>
                      </m:num>
                      <m:den>
                        <m:sSup>
                          <m:sSupPr>
                            <m:ctrlP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</m:ctrlPr>
                          </m:sSupPr>
                          <m:e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(1+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𝑟</m:t>
                            </m:r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)</m:t>
                            </m:r>
                          </m:e>
                          <m:sup>
                            <m:r>
                              <a:rPr lang="en-GB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Arial"/>
                              </a:rPr>
                              <m:t>𝑛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dirty="0">
                    <a:solidFill>
                      <a:srgbClr val="000000"/>
                    </a:solidFill>
                    <a:latin typeface="Arial"/>
                    <a:cs typeface="Arial"/>
                  </a:rPr>
                  <a:t>  - C0</a:t>
                </a:r>
              </a:p>
              <a:p>
                <a:pPr marL="0" indent="0" algn="just">
                  <a:buNone/>
                </a:pPr>
                <a:endParaRPr lang="en-GB" dirty="0">
                  <a:solidFill>
                    <a:srgbClr val="000000"/>
                  </a:solidFill>
                  <a:latin typeface="Arial"/>
                  <a:cs typeface="Arial"/>
                </a:endParaRPr>
              </a:p>
              <a:p>
                <a:pPr marL="0" indent="0" algn="just">
                  <a:buNone/>
                </a:pPr>
                <a:r>
                  <a:rPr lang="en-GB" dirty="0">
                    <a:solidFill>
                      <a:srgbClr val="000000"/>
                    </a:solidFill>
                    <a:latin typeface="Arial"/>
                    <a:cs typeface="Arial"/>
                  </a:rPr>
                  <a:t>Where:</a:t>
                </a:r>
              </a:p>
              <a:p>
                <a:pPr marL="0" indent="0" algn="just">
                  <a:buNone/>
                </a:pPr>
                <a:endParaRPr lang="en-GB" dirty="0">
                  <a:solidFill>
                    <a:srgbClr val="000000"/>
                  </a:solidFill>
                  <a:latin typeface="Arial"/>
                  <a:cs typeface="Arial"/>
                </a:endParaRPr>
              </a:p>
              <a:p>
                <a:pPr algn="just"/>
                <a:r>
                  <a:rPr lang="en-GB" dirty="0">
                    <a:solidFill>
                      <a:srgbClr val="000000"/>
                    </a:solidFill>
                    <a:latin typeface="Arial"/>
                    <a:cs typeface="Arial"/>
                  </a:rPr>
                  <a:t>C1, C2, . . Cn are the project cash flows occurring in years 1, 2, . . n</a:t>
                </a:r>
              </a:p>
              <a:p>
                <a:pPr algn="just"/>
                <a:endParaRPr lang="en-GB" dirty="0">
                  <a:solidFill>
                    <a:srgbClr val="000000"/>
                  </a:solidFill>
                  <a:latin typeface="Arial"/>
                  <a:cs typeface="Arial"/>
                </a:endParaRPr>
              </a:p>
              <a:p>
                <a:pPr algn="just"/>
                <a:r>
                  <a:rPr lang="en-GB" dirty="0">
                    <a:solidFill>
                      <a:srgbClr val="000000"/>
                    </a:solidFill>
                    <a:latin typeface="Arial"/>
                    <a:cs typeface="Arial"/>
                  </a:rPr>
                  <a:t>r is the cost of capital or required rate of return (risk adjusted)</a:t>
                </a:r>
              </a:p>
              <a:p>
                <a:pPr algn="just"/>
                <a:endParaRPr lang="en-US" dirty="0">
                  <a:solidFill>
                    <a:srgbClr val="000000"/>
                  </a:solidFill>
                  <a:latin typeface="Arial"/>
                  <a:cs typeface="Arial"/>
                </a:endParaRPr>
              </a:p>
              <a:p>
                <a:pPr algn="just"/>
                <a:r>
                  <a:rPr lang="en-US" dirty="0">
                    <a:solidFill>
                      <a:srgbClr val="000000"/>
                    </a:solidFill>
                    <a:latin typeface="Arial"/>
                    <a:cs typeface="Arial"/>
                  </a:rPr>
                  <a:t>C0 refers to the initial investment or cost of the project.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00294"/>
                <a:ext cx="8384796" cy="4236440"/>
              </a:xfrm>
              <a:blipFill>
                <a:blip r:embed="rId2"/>
                <a:stretch>
                  <a:fillRect l="-291" t="-1295" r="-2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6479E-0E13-4DB2-8336-61E6DF1DC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15F2-52ED-49B5-968E-122A2D204CB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3B4ED-0B9C-4304-BD3E-79266A49E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3190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19502" y="923687"/>
            <a:ext cx="8048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>
                <a:solidFill>
                  <a:srgbClr val="000090"/>
                </a:solidFill>
                <a:latin typeface="Arial"/>
                <a:cs typeface="Arial"/>
              </a:rPr>
              <a:t>Investment Decision Rule using NPV</a:t>
            </a:r>
            <a:endParaRPr lang="en-GB" altLang="en-US" dirty="0">
              <a:solidFill>
                <a:srgbClr val="007FA3"/>
              </a:solidFill>
            </a:endParaRPr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1158876" y="2144316"/>
            <a:ext cx="6826250" cy="1943100"/>
            <a:chOff x="755" y="848"/>
            <a:chExt cx="4300" cy="1632"/>
          </a:xfrm>
        </p:grpSpPr>
        <p:sp>
          <p:nvSpPr>
            <p:cNvPr id="22532" name="AutoShape 10"/>
            <p:cNvSpPr>
              <a:spLocks noChangeArrowheads="1"/>
            </p:cNvSpPr>
            <p:nvPr/>
          </p:nvSpPr>
          <p:spPr bwMode="auto">
            <a:xfrm>
              <a:off x="1263" y="848"/>
              <a:ext cx="3784" cy="718"/>
            </a:xfrm>
            <a:prstGeom prst="cube">
              <a:avLst>
                <a:gd name="adj" fmla="val 12829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2533" name="AutoShape 5"/>
            <p:cNvSpPr>
              <a:spLocks noChangeArrowheads="1"/>
            </p:cNvSpPr>
            <p:nvPr/>
          </p:nvSpPr>
          <p:spPr bwMode="auto">
            <a:xfrm>
              <a:off x="1271" y="1762"/>
              <a:ext cx="3784" cy="718"/>
            </a:xfrm>
            <a:prstGeom prst="cube">
              <a:avLst>
                <a:gd name="adj" fmla="val 12829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2534" name="Text Box 6"/>
            <p:cNvSpPr txBox="1">
              <a:spLocks noChangeArrowheads="1"/>
            </p:cNvSpPr>
            <p:nvPr/>
          </p:nvSpPr>
          <p:spPr bwMode="auto">
            <a:xfrm>
              <a:off x="1381" y="1933"/>
              <a:ext cx="3467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If competing projects have positive NPVs, the one with the highest NPV is selected</a:t>
              </a:r>
            </a:p>
          </p:txBody>
        </p:sp>
        <p:sp>
          <p:nvSpPr>
            <p:cNvPr id="22535" name="Text Box 7"/>
            <p:cNvSpPr txBox="1">
              <a:spLocks noChangeArrowheads="1"/>
            </p:cNvSpPr>
            <p:nvPr/>
          </p:nvSpPr>
          <p:spPr bwMode="auto">
            <a:xfrm>
              <a:off x="1293" y="1017"/>
              <a:ext cx="3665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If project NPV is positive, it should be accepted; if it is negative, it should be rejected</a:t>
              </a:r>
            </a:p>
          </p:txBody>
        </p:sp>
        <p:sp>
          <p:nvSpPr>
            <p:cNvPr id="22536" name="AutoShape 8"/>
            <p:cNvSpPr>
              <a:spLocks noChangeArrowheads="1"/>
            </p:cNvSpPr>
            <p:nvPr/>
          </p:nvSpPr>
          <p:spPr bwMode="auto">
            <a:xfrm>
              <a:off x="755" y="1103"/>
              <a:ext cx="339" cy="339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2537" name="AutoShape 9"/>
            <p:cNvSpPr>
              <a:spLocks noChangeArrowheads="1"/>
            </p:cNvSpPr>
            <p:nvPr/>
          </p:nvSpPr>
          <p:spPr bwMode="auto">
            <a:xfrm>
              <a:off x="762" y="1987"/>
              <a:ext cx="339" cy="339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85883B-0930-4805-A81A-6A18B9A22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38EBE-5F5B-4110-AD08-16A96209A586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949E7C-BCBC-42FF-8A9A-0959015881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12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DB5CF1-39E4-5EAD-F130-49236C191134}"/>
              </a:ext>
            </a:extLst>
          </p:cNvPr>
          <p:cNvSpPr txBox="1"/>
          <p:nvPr/>
        </p:nvSpPr>
        <p:spPr>
          <a:xfrm>
            <a:off x="976544" y="5102782"/>
            <a:ext cx="7710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NPV 0 </a:t>
            </a:r>
            <a:r>
              <a:rPr lang="en-GB" dirty="0">
                <a:sym typeface="Wingdings" panose="05000000000000000000" pitchFamily="2" charset="2"/>
              </a:rPr>
              <a:t> </a:t>
            </a:r>
            <a:r>
              <a:rPr lang="en-GB" dirty="0"/>
              <a:t>Return from investment's cash inflows same as cost of capital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latin typeface="Arial"/>
                <a:cs typeface="Arial"/>
              </a:rPr>
              <a:t>Net Present Value (Example)</a:t>
            </a:r>
            <a:endParaRPr lang="en-US" sz="3000" dirty="0">
              <a:latin typeface="Arial"/>
              <a:cs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6479E-0E13-4DB2-8336-61E6DF1DC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15F2-52ED-49B5-968E-122A2D204CB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3B4ED-0B9C-4304-BD3E-79266A49E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13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D95AF2-2863-E940-1134-BA31EBB87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2" y="1335395"/>
            <a:ext cx="8982075" cy="1914525"/>
          </a:xfrm>
          <a:prstGeom prst="rect">
            <a:avLst/>
          </a:prstGeom>
        </p:spPr>
      </p:pic>
      <p:pic>
        <p:nvPicPr>
          <p:cNvPr id="9" name="Picture 8" descr="NPV 2.gif">
            <a:extLst>
              <a:ext uri="{FF2B5EF4-FFF2-40B4-BE49-F238E27FC236}">
                <a16:creationId xmlns:a16="http://schemas.microsoft.com/office/drawing/2014/main" id="{489831BE-80DE-7DCE-8F83-3BCD870043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414" y="3854371"/>
            <a:ext cx="4793941" cy="13696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E1EE3EF-D03C-B965-37C4-5E709540787F}"/>
              </a:ext>
            </a:extLst>
          </p:cNvPr>
          <p:cNvSpPr txBox="1"/>
          <p:nvPr/>
        </p:nvSpPr>
        <p:spPr>
          <a:xfrm>
            <a:off x="6260915" y="3266703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u="none" strike="noStrike" baseline="0" dirty="0">
                <a:latin typeface="PalatinoLTStd-Roman"/>
              </a:rPr>
              <a:t>r </a:t>
            </a:r>
            <a:r>
              <a:rPr lang="en-GB" dirty="0">
                <a:latin typeface="PalatinoLTStd-Roman"/>
              </a:rPr>
              <a:t>= </a:t>
            </a:r>
            <a:r>
              <a:rPr lang="en-GB" sz="1800" b="0" i="0" u="none" strike="noStrike" baseline="0" dirty="0">
                <a:latin typeface="PalatinoLTStd-Roman"/>
              </a:rPr>
              <a:t>10% in our example.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99861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latin typeface="Arial"/>
                <a:cs typeface="Arial"/>
              </a:rPr>
              <a:t>Net Present Value (Example)</a:t>
            </a:r>
            <a:endParaRPr lang="en-US" sz="3000" dirty="0">
              <a:latin typeface="Arial"/>
              <a:cs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6479E-0E13-4DB2-8336-61E6DF1DC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15F2-52ED-49B5-968E-122A2D204CB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3B4ED-0B9C-4304-BD3E-79266A49E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14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51D6F6-4F6F-6100-4B48-E0B1934E2F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99" y="1213293"/>
            <a:ext cx="8984202" cy="24051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A8A2198-6108-C620-5313-E1C3B16567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2375" y="3971403"/>
            <a:ext cx="5743852" cy="6858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EC7AD549-F66B-BE54-BC8E-A08932568637}"/>
              </a:ext>
            </a:extLst>
          </p:cNvPr>
          <p:cNvSpPr txBox="1">
            <a:spLocks/>
          </p:cNvSpPr>
          <p:nvPr/>
        </p:nvSpPr>
        <p:spPr bwMode="auto">
          <a:xfrm>
            <a:off x="250825" y="455710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US" sz="3000" b="1" dirty="0">
                <a:solidFill>
                  <a:srgbClr val="FF0000"/>
                </a:solidFill>
                <a:latin typeface="Arial"/>
                <a:cs typeface="Arial"/>
              </a:rPr>
              <a:t>NPV for project L? </a:t>
            </a:r>
            <a:endParaRPr lang="en-US" sz="3000" dirty="0">
              <a:solidFill>
                <a:srgbClr val="FF0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32008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latin typeface="Arial"/>
                <a:cs typeface="Arial"/>
              </a:rPr>
              <a:t>Net Present Value (NPV)</a:t>
            </a:r>
            <a:endParaRPr lang="en-US" sz="3000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0294"/>
            <a:ext cx="8384796" cy="42364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rgbClr val="000000"/>
                </a:solidFill>
                <a:latin typeface="Arial"/>
                <a:cs typeface="Arial"/>
              </a:rPr>
              <a:t>Advantages</a:t>
            </a:r>
          </a:p>
          <a:p>
            <a:pPr marL="0" indent="0" algn="ctr">
              <a:buNone/>
            </a:pPr>
            <a:endParaRPr lang="en-GB" b="1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Takes account of time value of money</a:t>
            </a:r>
          </a:p>
          <a:p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Uses cash flow, not accounting profit</a:t>
            </a:r>
          </a:p>
          <a:p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Takes account of all relevant cash flows over</a:t>
            </a:r>
            <a:br>
              <a:rPr lang="en-GB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life of project</a:t>
            </a:r>
          </a:p>
          <a:p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Can take account of conventional and non-conventional cash flows, as well as changes</a:t>
            </a:r>
            <a:br>
              <a:rPr lang="en-GB" dirty="0">
                <a:solidFill>
                  <a:srgbClr val="000000"/>
                </a:solidFill>
                <a:latin typeface="Arial"/>
                <a:cs typeface="Arial"/>
              </a:rPr>
            </a:br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in discount rate during project</a:t>
            </a:r>
          </a:p>
          <a:p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Gives absolute measure of project value.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6479E-0E13-4DB2-8336-61E6DF1DC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15F2-52ED-49B5-968E-122A2D204CB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3B4ED-0B9C-4304-BD3E-79266A49E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170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latin typeface="Arial"/>
                <a:cs typeface="Arial"/>
              </a:rPr>
              <a:t>Net Present Value (NPV)</a:t>
            </a:r>
            <a:endParaRPr lang="en-US" sz="3000" dirty="0">
              <a:latin typeface="Arial"/>
              <a:cs typeface="Arial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0294"/>
            <a:ext cx="8384796" cy="42364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solidFill>
                  <a:srgbClr val="000000"/>
                </a:solidFill>
                <a:latin typeface="Arial"/>
                <a:cs typeface="Arial"/>
              </a:rPr>
              <a:t>Disadvantages</a:t>
            </a:r>
          </a:p>
          <a:p>
            <a:pPr marL="0" indent="0" algn="ctr">
              <a:buNone/>
            </a:pPr>
            <a:endParaRPr lang="en-GB" b="1" dirty="0">
              <a:solidFill>
                <a:srgbClr val="000000"/>
              </a:solidFill>
              <a:latin typeface="Arial"/>
              <a:cs typeface="Arial"/>
            </a:endParaRPr>
          </a:p>
          <a:p>
            <a:pPr eaLnBrk="1" hangingPunct="1">
              <a:lnSpc>
                <a:spcPct val="95000"/>
              </a:lnSpc>
              <a:buFontTx/>
              <a:buChar char="•"/>
            </a:pPr>
            <a:r>
              <a:rPr lang="en-GB" altLang="en-US" sz="2400" dirty="0"/>
              <a:t>Project cash flows may be difficult to estimate (but applies to all methods)</a:t>
            </a:r>
          </a:p>
          <a:p>
            <a:pPr eaLnBrk="1" hangingPunct="1">
              <a:lnSpc>
                <a:spcPct val="95000"/>
              </a:lnSpc>
              <a:buFontTx/>
              <a:buChar char="•"/>
            </a:pPr>
            <a:r>
              <a:rPr lang="en-GB" altLang="en-US" sz="2400" dirty="0"/>
              <a:t>Accepting all projects with positive NPV only possible in a perfect capital market</a:t>
            </a:r>
          </a:p>
          <a:p>
            <a:pPr eaLnBrk="1" hangingPunct="1">
              <a:lnSpc>
                <a:spcPct val="95000"/>
              </a:lnSpc>
              <a:buFontTx/>
              <a:buChar char="•"/>
            </a:pPr>
            <a:r>
              <a:rPr lang="en-GB" altLang="en-US" sz="2400" dirty="0"/>
              <a:t>Cost of capital may be difficult to find</a:t>
            </a:r>
          </a:p>
          <a:p>
            <a:pPr eaLnBrk="1" hangingPunct="1">
              <a:lnSpc>
                <a:spcPct val="95000"/>
              </a:lnSpc>
              <a:buFontTx/>
              <a:buChar char="•"/>
            </a:pPr>
            <a:r>
              <a:rPr lang="en-GB" altLang="en-US" sz="2400" dirty="0"/>
              <a:t>Cost of capital may change over project life, rather than being constant.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6479E-0E13-4DB2-8336-61E6DF1DC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F15F2-52ED-49B5-968E-122A2D204CB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3B4ED-0B9C-4304-BD3E-79266A49E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5212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Internal rate of return (IRR)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232" y="1417638"/>
            <a:ext cx="8019535" cy="339447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Internal rate of return (IRR)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 is the interest rate at which the net present value of all the cash flows (both positive and negative) from an investment equal zero.</a:t>
            </a:r>
          </a:p>
          <a:p>
            <a:pPr marL="0" indent="0" algn="just">
              <a:buNone/>
            </a:pP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</a:p>
          <a:p>
            <a:pPr algn="just"/>
            <a:r>
              <a:rPr lang="en-GB" dirty="0">
                <a:solidFill>
                  <a:srgbClr val="000000"/>
                </a:solidFill>
                <a:latin typeface="Arial"/>
                <a:cs typeface="Arial"/>
              </a:rPr>
              <a:t>The internal rate of return (IRR) method is to calculate the exact discounted cash flow rate of return which the project is expected to achieve; in other words, </a:t>
            </a:r>
            <a:r>
              <a:rPr lang="en-GB" b="1" dirty="0">
                <a:solidFill>
                  <a:srgbClr val="000000"/>
                </a:solidFill>
                <a:latin typeface="Arial"/>
                <a:cs typeface="Arial"/>
              </a:rPr>
              <a:t>the rate at which the NPV is zero.</a:t>
            </a:r>
            <a:endParaRPr lang="en-US" b="1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2C95E-B808-4D21-BDD8-E87CFA60F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B36C5-0BDD-4C1F-9192-A747FEF2C378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68A0B5-060E-4E23-BA37-5844AC5FB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135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23167">
        <p159:morph option="byObject"/>
      </p:transition>
    </mc:Choice>
    <mc:Fallback xmlns="">
      <p:transition spd="slow" advTm="123167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Internal rate of return (IRR)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232" y="1417638"/>
            <a:ext cx="8019535" cy="33944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b="1" i="0" u="none" strike="noStrike" baseline="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1 </a:t>
            </a:r>
            <a:r>
              <a:rPr lang="en-GB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Calculate the net present value using the company's cost of capital.</a:t>
            </a:r>
          </a:p>
          <a:p>
            <a:pPr marL="0" indent="0" algn="l">
              <a:buNone/>
            </a:pPr>
            <a:endParaRPr lang="en-GB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b="1" i="0" u="none" strike="noStrike" baseline="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2 </a:t>
            </a:r>
            <a:r>
              <a:rPr lang="en-GB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Having calculated the NPV using the company's cost of capital, calculate the NPV using a second discount rate.</a:t>
            </a:r>
          </a:p>
          <a:p>
            <a:pPr algn="l"/>
            <a:endParaRPr lang="en-GB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13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(a) If the NPV is </a:t>
            </a:r>
            <a:r>
              <a:rPr lang="en-GB" sz="13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</a:t>
            </a:r>
            <a:r>
              <a:rPr lang="en-GB" sz="13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use a second rate that is </a:t>
            </a:r>
            <a:r>
              <a:rPr lang="en-GB" sz="13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greater </a:t>
            </a:r>
            <a:r>
              <a:rPr lang="en-GB" sz="13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 the first rate.</a:t>
            </a:r>
          </a:p>
          <a:p>
            <a:pPr lvl="1"/>
            <a:r>
              <a:rPr lang="en-GB" sz="13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(b) If the NPV is </a:t>
            </a:r>
            <a:r>
              <a:rPr lang="en-GB" sz="13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negative</a:t>
            </a:r>
            <a:r>
              <a:rPr lang="en-GB" sz="13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use a second rate that is </a:t>
            </a:r>
            <a:r>
              <a:rPr lang="en-GB" sz="13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 </a:t>
            </a:r>
            <a:r>
              <a:rPr lang="en-GB" sz="13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 the first rate.</a:t>
            </a:r>
          </a:p>
          <a:p>
            <a:pPr marL="0" indent="0" algn="l">
              <a:buNone/>
            </a:pPr>
            <a:endParaRPr lang="en-GB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800" b="1" i="0" u="none" strike="noStrike" baseline="0" dirty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 3 </a:t>
            </a:r>
            <a:r>
              <a:rPr lang="en-GB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 the two NPV values to </a:t>
            </a:r>
            <a:r>
              <a:rPr lang="en-GB" sz="18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estimate the IRR</a:t>
            </a:r>
            <a:r>
              <a:rPr lang="en-GB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2C95E-B808-4D21-BDD8-E87CFA60F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B36C5-0BDD-4C1F-9192-A747FEF2C378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68A0B5-060E-4E23-BA37-5844AC5FB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30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23167">
        <p159:morph option="byObject"/>
      </p:transition>
    </mc:Choice>
    <mc:Fallback xmlns="">
      <p:transition spd="slow" advTm="123167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8469"/>
            <a:ext cx="8229600" cy="1143000"/>
          </a:xfrm>
        </p:spPr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Internal rate of return (IRR) -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2C95E-B808-4D21-BDD8-E87CFA60F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B36C5-0BDD-4C1F-9192-A747FEF2C378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68A0B5-060E-4E23-BA37-5844AC5FB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19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05BFC85-7C6B-8617-3177-5642CDFF7C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2792"/>
            <a:ext cx="9144000" cy="2143496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B20521-C87D-66CF-4597-B2D86FC15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955" y="4023943"/>
            <a:ext cx="5125674" cy="148899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Trial and Error</a:t>
            </a:r>
          </a:p>
          <a:p>
            <a:pPr algn="just"/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Calculator Solution</a:t>
            </a:r>
          </a:p>
          <a:p>
            <a:pPr algn="just"/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MS Excel Solution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A9773-5834-F093-08C5-2B4F316B57B7}"/>
              </a:ext>
            </a:extLst>
          </p:cNvPr>
          <p:cNvSpPr txBox="1"/>
          <p:nvPr/>
        </p:nvSpPr>
        <p:spPr>
          <a:xfrm>
            <a:off x="0" y="3521227"/>
            <a:ext cx="89426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400" b="1" dirty="0"/>
              <a:t>Note: </a:t>
            </a:r>
            <a:r>
              <a:rPr lang="en-GB" sz="1400" dirty="0"/>
              <a:t>Project S has an estimated return of </a:t>
            </a:r>
            <a:r>
              <a:rPr lang="en-GB" sz="1400" b="1" dirty="0">
                <a:solidFill>
                  <a:srgbClr val="FF0000"/>
                </a:solidFill>
              </a:rPr>
              <a:t>14.489%</a:t>
            </a:r>
            <a:r>
              <a:rPr lang="en-GB" sz="1400" dirty="0"/>
              <a:t> versus a </a:t>
            </a:r>
            <a:r>
              <a:rPr lang="en-GB" sz="1400" b="1" dirty="0">
                <a:solidFill>
                  <a:srgbClr val="FF0000"/>
                </a:solidFill>
              </a:rPr>
              <a:t>10% </a:t>
            </a:r>
            <a:r>
              <a:rPr lang="en-GB" sz="1400" dirty="0"/>
              <a:t>cost of capital, so its bonus is </a:t>
            </a:r>
            <a:r>
              <a:rPr lang="en-GB" sz="1400" b="1" dirty="0">
                <a:solidFill>
                  <a:srgbClr val="FF0000"/>
                </a:solidFill>
              </a:rPr>
              <a:t>4.489%</a:t>
            </a:r>
            <a:r>
              <a:rPr lang="en-GB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16084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23167">
        <p159:morph option="byObject"/>
      </p:transition>
    </mc:Choice>
    <mc:Fallback xmlns="">
      <p:transition spd="slow" advTm="123167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Internal rate of return (IRR) - Formula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72C95E-B808-4D21-BDD8-E87CFA60F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B36C5-0BDD-4C1F-9192-A747FEF2C378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68A0B5-060E-4E23-BA37-5844AC5FB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20</a:t>
            </a:fld>
            <a:endParaRPr lang="en-GB"/>
          </a:p>
        </p:txBody>
      </p:sp>
      <p:pic>
        <p:nvPicPr>
          <p:cNvPr id="1028" name="Picture 4" descr="Internal Rate of Return (IRR): Definition, Formula, Calculation &amp; Example -  Parsadi">
            <a:extLst>
              <a:ext uri="{FF2B5EF4-FFF2-40B4-BE49-F238E27FC236}">
                <a16:creationId xmlns:a16="http://schemas.microsoft.com/office/drawing/2014/main" id="{C9937181-A646-605A-ACF1-15F70CAA90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89" b="74987"/>
          <a:stretch/>
        </p:blipFill>
        <p:spPr bwMode="auto">
          <a:xfrm>
            <a:off x="1222375" y="1473040"/>
            <a:ext cx="6178283" cy="1154321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nternal Rate of Return (IRR): Definition, Formula, Calculation &amp; Example -  Parsadi">
            <a:extLst>
              <a:ext uri="{FF2B5EF4-FFF2-40B4-BE49-F238E27FC236}">
                <a16:creationId xmlns:a16="http://schemas.microsoft.com/office/drawing/2014/main" id="{FF9CDFC2-9B54-6B8A-D682-4F223B6F83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80"/>
          <a:stretch/>
        </p:blipFill>
        <p:spPr bwMode="auto">
          <a:xfrm>
            <a:off x="457200" y="2811566"/>
            <a:ext cx="7807794" cy="2759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8164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23167">
        <p159:morph option="byObject"/>
      </p:transition>
    </mc:Choice>
    <mc:Fallback xmlns="">
      <p:transition spd="slow" advTm="123167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Usefulness of IRR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0033" y="1417638"/>
            <a:ext cx="7266517" cy="339447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Results are expressed as a simple percentage, and are more easily understood than some other methods.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It indicates how sensitive decisions are to a change in interest rates.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Like NPV, IRR takes full account both of the cash flows and of the time value of money, which is a good basis for decision making.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IRR can not cope with differing required rates of return (hurdle rates). IRR provides an average rate of return for a particular investment project. This rate is normally compared with a required rate of return to make a judgment on the investment.</a:t>
            </a:r>
          </a:p>
          <a:p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46C76F-659E-4572-860F-FC8619BC9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30CB9-84A7-4E00-81CF-C708CD9EB7A7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B6B307-9459-4DBE-A802-31BA47638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4219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9935">
        <p159:morph option="byObject"/>
      </p:transition>
    </mc:Choice>
    <mc:Fallback xmlns="">
      <p:transition spd="slow" advTm="59935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Drawbacks of IRR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Projects with unconventional cash flows can have either negative or multiple IRR’S. This can be confusing to the user. 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IRR can be confused with ARR, since all methods give answers in percentage terms. Hence, a cash-based method can be confused with a profit-based method.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Some managers are unfamiliar with the IRR method.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F61567-3565-468E-A01A-13B43C535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BA997-9845-400A-A72F-0CAD8108DDFC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F96350-B12D-45DC-A350-CFD986736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8815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0886">
        <p159:morph option="byObject"/>
      </p:transition>
    </mc:Choice>
    <mc:Fallback xmlns="">
      <p:transition spd="slow" advTm="50886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Payback Period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417638"/>
            <a:ext cx="8725395" cy="4152652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sz="2000" dirty="0">
                <a:solidFill>
                  <a:srgbClr val="000000"/>
                </a:solidFill>
                <a:latin typeface="Arial"/>
                <a:cs typeface="Arial"/>
              </a:rPr>
              <a:t>Payback is the amount of time it takes for cash inflows = cash outflows.</a:t>
            </a: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en-GB" sz="2000" dirty="0">
                <a:solidFill>
                  <a:srgbClr val="000000"/>
                </a:solidFill>
                <a:latin typeface="Arial"/>
                <a:cs typeface="Arial"/>
              </a:rPr>
              <a:t>Payback is often used as a </a:t>
            </a:r>
            <a:r>
              <a:rPr lang="en-GB" sz="2000" b="1" dirty="0">
                <a:solidFill>
                  <a:srgbClr val="000000"/>
                </a:solidFill>
                <a:latin typeface="Arial"/>
                <a:cs typeface="Arial"/>
              </a:rPr>
              <a:t>'first screening method' </a:t>
            </a:r>
            <a:r>
              <a:rPr lang="en-GB" sz="2000" dirty="0">
                <a:solidFill>
                  <a:srgbClr val="000000"/>
                </a:solidFill>
                <a:latin typeface="Arial"/>
                <a:cs typeface="Arial"/>
              </a:rPr>
              <a:t>in investment appraisal. By this, we mean that when a capital investment project is being considered, the first question to ask is: </a:t>
            </a:r>
          </a:p>
          <a:p>
            <a:pPr marL="0" indent="0" algn="just">
              <a:buNone/>
            </a:pPr>
            <a:endParaRPr lang="en-GB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marL="0" indent="0" algn="just">
              <a:buNone/>
            </a:pPr>
            <a:r>
              <a:rPr lang="en-GB" sz="2000" dirty="0">
                <a:solidFill>
                  <a:srgbClr val="000000"/>
                </a:solidFill>
                <a:latin typeface="Arial"/>
                <a:cs typeface="Arial"/>
              </a:rPr>
              <a:t>		</a:t>
            </a:r>
            <a:r>
              <a:rPr lang="en-GB" sz="2000" b="1" dirty="0">
                <a:solidFill>
                  <a:srgbClr val="000000"/>
                </a:solidFill>
                <a:latin typeface="Arial"/>
                <a:cs typeface="Arial"/>
              </a:rPr>
              <a:t>'How long will it take to pay back its cost?’ </a:t>
            </a:r>
          </a:p>
          <a:p>
            <a:pPr marL="0" indent="0" algn="just">
              <a:buNone/>
            </a:pPr>
            <a:endParaRPr lang="en-GB" sz="20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en-GB" sz="2000" dirty="0">
                <a:solidFill>
                  <a:srgbClr val="000000"/>
                </a:solidFill>
                <a:latin typeface="Arial"/>
                <a:cs typeface="Arial"/>
              </a:rPr>
              <a:t>The organisation might have a target payback, and so it would reject a capital project unless its payback period were less than a certain number of years.</a:t>
            </a: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endParaRPr lang="en-US" sz="2000" b="1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/>
            <a:r>
              <a:rPr lang="en-GB" sz="2000" dirty="0">
                <a:solidFill>
                  <a:srgbClr val="000000"/>
                </a:solidFill>
                <a:latin typeface="Arial"/>
                <a:cs typeface="Arial"/>
              </a:rPr>
              <a:t>The shorter the payback, the better the project.</a:t>
            </a:r>
            <a:endParaRPr lang="en-US" sz="2000" dirty="0">
              <a:solidFill>
                <a:srgbClr val="000000"/>
              </a:solidFill>
              <a:latin typeface="Arial"/>
              <a:cs typeface="Arial"/>
            </a:endParaRPr>
          </a:p>
          <a:p>
            <a:pPr algn="just">
              <a:buFont typeface="Wingdings" charset="2"/>
              <a:buChar char="²"/>
            </a:pP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5064A-23AB-48D5-9AAF-6D6904AB4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61CF8-B1DA-453E-AAA4-D1AB7DBEA8DE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8A59D-D98A-4419-AF75-03BAE688B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4906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Payback Period - Formula</a:t>
            </a:r>
          </a:p>
        </p:txBody>
      </p:sp>
      <p:pic>
        <p:nvPicPr>
          <p:cNvPr id="4" name="Picture 3" descr="Payback Period 1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371" y="2245713"/>
            <a:ext cx="4630786" cy="105116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5064A-23AB-48D5-9AAF-6D6904AB4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61CF8-B1DA-453E-AAA4-D1AB7DBEA8DE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8A59D-D98A-4419-AF75-03BAE688B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5785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Payback Period - Example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15064A-23AB-48D5-9AAF-6D6904AB4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61CF8-B1DA-453E-AAA4-D1AB7DBEA8DE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8A59D-D98A-4419-AF75-03BAE688B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25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12BFD-6052-173D-5538-4135CD3A0F9B}"/>
              </a:ext>
            </a:extLst>
          </p:cNvPr>
          <p:cNvSpPr>
            <a:spLocks noGrp="1"/>
          </p:cNvSpPr>
          <p:nvPr/>
        </p:nvSpPr>
        <p:spPr>
          <a:xfrm>
            <a:off x="151875" y="1540939"/>
            <a:ext cx="8614620" cy="39286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Initial cost still not paid back after three years = $140,000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Net cash inflow in year 4 = $350,000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Therefore the remaining balance of $140,000 would be paid back in $140,000 / $350,000 = 0.4 of a year.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payback period is therefore 3.4 years.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14367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349981" y="1654904"/>
            <a:ext cx="80486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002060"/>
                </a:solidFill>
              </a:rPr>
              <a:t>PB decision rule</a:t>
            </a:r>
            <a:endParaRPr lang="en-GB" altLang="en-US" dirty="0">
              <a:solidFill>
                <a:srgbClr val="002060"/>
              </a:solidFill>
            </a:endParaRPr>
          </a:p>
        </p:txBody>
      </p:sp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068389" y="2262189"/>
            <a:ext cx="7007225" cy="2126456"/>
            <a:chOff x="718" y="792"/>
            <a:chExt cx="4414" cy="1786"/>
          </a:xfrm>
        </p:grpSpPr>
        <p:sp>
          <p:nvSpPr>
            <p:cNvPr id="17412" name="AutoShape 10"/>
            <p:cNvSpPr>
              <a:spLocks noChangeArrowheads="1"/>
            </p:cNvSpPr>
            <p:nvPr/>
          </p:nvSpPr>
          <p:spPr bwMode="auto">
            <a:xfrm>
              <a:off x="1229" y="1775"/>
              <a:ext cx="3903" cy="803"/>
            </a:xfrm>
            <a:prstGeom prst="cube">
              <a:avLst>
                <a:gd name="adj" fmla="val 12829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7413" name="AutoShape 4"/>
            <p:cNvSpPr>
              <a:spLocks noChangeArrowheads="1"/>
            </p:cNvSpPr>
            <p:nvPr/>
          </p:nvSpPr>
          <p:spPr bwMode="auto">
            <a:xfrm>
              <a:off x="1228" y="792"/>
              <a:ext cx="3903" cy="803"/>
            </a:xfrm>
            <a:prstGeom prst="cube">
              <a:avLst>
                <a:gd name="adj" fmla="val 12829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7414" name="Text Box 6"/>
            <p:cNvSpPr txBox="1">
              <a:spLocks noChangeArrowheads="1"/>
            </p:cNvSpPr>
            <p:nvPr/>
          </p:nvSpPr>
          <p:spPr bwMode="auto">
            <a:xfrm>
              <a:off x="1228" y="1914"/>
              <a:ext cx="3805" cy="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If competing projects have payback periods shorter than maximum payback period, the one with the shortest payback period is selected</a:t>
              </a:r>
            </a:p>
          </p:txBody>
        </p:sp>
        <p:sp>
          <p:nvSpPr>
            <p:cNvPr id="17415" name="Text Box 7"/>
            <p:cNvSpPr txBox="1">
              <a:spLocks noChangeArrowheads="1"/>
            </p:cNvSpPr>
            <p:nvPr/>
          </p:nvSpPr>
          <p:spPr bwMode="auto">
            <a:xfrm>
              <a:off x="1310" y="1011"/>
              <a:ext cx="3665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Project should have a shorter payback period than the required maximum payback period</a:t>
              </a:r>
            </a:p>
          </p:txBody>
        </p:sp>
        <p:sp>
          <p:nvSpPr>
            <p:cNvPr id="17416" name="AutoShape 8"/>
            <p:cNvSpPr>
              <a:spLocks noChangeArrowheads="1"/>
            </p:cNvSpPr>
            <p:nvPr/>
          </p:nvSpPr>
          <p:spPr bwMode="auto">
            <a:xfrm>
              <a:off x="720" y="1086"/>
              <a:ext cx="339" cy="339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7417" name="AutoShape 9"/>
            <p:cNvSpPr>
              <a:spLocks noChangeArrowheads="1"/>
            </p:cNvSpPr>
            <p:nvPr/>
          </p:nvSpPr>
          <p:spPr bwMode="auto">
            <a:xfrm>
              <a:off x="718" y="2013"/>
              <a:ext cx="339" cy="339"/>
            </a:xfrm>
            <a:prstGeom prst="cube">
              <a:avLst>
                <a:gd name="adj" fmla="val 25000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041D78-7520-47F2-9425-D363EB6F6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ED6C5-3E75-44A9-B51C-B95DFD958B40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012A5B-38C0-4E6F-ADA0-6373F9B08CA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26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019175" y="296348"/>
            <a:ext cx="7105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002060"/>
                </a:solidFill>
              </a:rPr>
              <a:t>Usefulness of PB</a:t>
            </a:r>
            <a:endParaRPr lang="en-GB" altLang="en-US" dirty="0">
              <a:solidFill>
                <a:srgbClr val="002060"/>
              </a:solidFill>
            </a:endParaRP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1859705" y="1403355"/>
            <a:ext cx="5396772" cy="4275991"/>
            <a:chOff x="1390" y="603"/>
            <a:chExt cx="3101" cy="3293"/>
          </a:xfrm>
        </p:grpSpPr>
        <p:sp>
          <p:nvSpPr>
            <p:cNvPr id="18436" name="AutoShape 5"/>
            <p:cNvSpPr>
              <a:spLocks noChangeArrowheads="1"/>
            </p:cNvSpPr>
            <p:nvPr/>
          </p:nvSpPr>
          <p:spPr bwMode="auto">
            <a:xfrm>
              <a:off x="1931" y="603"/>
              <a:ext cx="2560" cy="55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37" name="AutoShape 6"/>
            <p:cNvSpPr>
              <a:spLocks noChangeArrowheads="1"/>
            </p:cNvSpPr>
            <p:nvPr/>
          </p:nvSpPr>
          <p:spPr bwMode="auto">
            <a:xfrm>
              <a:off x="1944" y="1273"/>
              <a:ext cx="2544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38" name="Text Box 7"/>
            <p:cNvSpPr txBox="1">
              <a:spLocks noChangeArrowheads="1"/>
            </p:cNvSpPr>
            <p:nvPr/>
          </p:nvSpPr>
          <p:spPr bwMode="auto">
            <a:xfrm>
              <a:off x="1931" y="698"/>
              <a:ext cx="248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endParaRPr lang="en-GB" altLang="en-US" sz="1500" b="1" dirty="0"/>
            </a:p>
          </p:txBody>
        </p:sp>
        <p:sp>
          <p:nvSpPr>
            <p:cNvPr id="18439" name="Text Box 8"/>
            <p:cNvSpPr txBox="1">
              <a:spLocks noChangeArrowheads="1"/>
            </p:cNvSpPr>
            <p:nvPr/>
          </p:nvSpPr>
          <p:spPr bwMode="auto">
            <a:xfrm>
              <a:off x="1972" y="1467"/>
              <a:ext cx="238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en-US" sz="1500" b="1" dirty="0">
                  <a:solidFill>
                    <a:srgbClr val="000000"/>
                  </a:solidFill>
                  <a:cs typeface="Arial"/>
                </a:rPr>
                <a:t>	Simple and easy to use</a:t>
              </a:r>
            </a:p>
          </p:txBody>
        </p:sp>
        <p:sp>
          <p:nvSpPr>
            <p:cNvPr id="18440" name="AutoShape 9"/>
            <p:cNvSpPr>
              <a:spLocks noChangeArrowheads="1"/>
            </p:cNvSpPr>
            <p:nvPr/>
          </p:nvSpPr>
          <p:spPr bwMode="auto">
            <a:xfrm>
              <a:off x="1931" y="1961"/>
              <a:ext cx="2552" cy="55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1" name="AutoShape 10"/>
            <p:cNvSpPr>
              <a:spLocks noChangeArrowheads="1"/>
            </p:cNvSpPr>
            <p:nvPr/>
          </p:nvSpPr>
          <p:spPr bwMode="auto">
            <a:xfrm>
              <a:off x="1944" y="2631"/>
              <a:ext cx="2536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2" name="Text Box 11"/>
            <p:cNvSpPr txBox="1">
              <a:spLocks noChangeArrowheads="1"/>
            </p:cNvSpPr>
            <p:nvPr/>
          </p:nvSpPr>
          <p:spPr bwMode="auto">
            <a:xfrm>
              <a:off x="1987" y="2059"/>
              <a:ext cx="235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US" sz="1500" b="1" dirty="0">
                  <a:solidFill>
                    <a:srgbClr val="000000"/>
                  </a:solidFill>
                  <a:cs typeface="Arial"/>
                </a:rPr>
                <a:t>Good for communication with non-specialist</a:t>
              </a:r>
            </a:p>
          </p:txBody>
        </p:sp>
        <p:sp>
          <p:nvSpPr>
            <p:cNvPr id="18443" name="Text Box 12"/>
            <p:cNvSpPr txBox="1">
              <a:spLocks noChangeArrowheads="1"/>
            </p:cNvSpPr>
            <p:nvPr/>
          </p:nvSpPr>
          <p:spPr bwMode="auto">
            <a:xfrm>
              <a:off x="1998" y="2731"/>
              <a:ext cx="2362" cy="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US" sz="1200" b="1" dirty="0">
                  <a:solidFill>
                    <a:srgbClr val="000000"/>
                  </a:solidFill>
                  <a:cs typeface="Arial"/>
                </a:rPr>
                <a:t>Projects returning cash sooner are ranked higher. Thought to be useful when capital is short supply</a:t>
              </a:r>
            </a:p>
          </p:txBody>
        </p:sp>
        <p:sp>
          <p:nvSpPr>
            <p:cNvPr id="18444" name="AutoShape 14"/>
            <p:cNvSpPr>
              <a:spLocks noChangeArrowheads="1"/>
            </p:cNvSpPr>
            <p:nvPr/>
          </p:nvSpPr>
          <p:spPr bwMode="auto">
            <a:xfrm>
              <a:off x="1390" y="693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5" name="AutoShape 15"/>
            <p:cNvSpPr>
              <a:spLocks noChangeArrowheads="1"/>
            </p:cNvSpPr>
            <p:nvPr/>
          </p:nvSpPr>
          <p:spPr bwMode="auto">
            <a:xfrm>
              <a:off x="1392" y="2048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6" name="AutoShape 16"/>
            <p:cNvSpPr>
              <a:spLocks noChangeArrowheads="1"/>
            </p:cNvSpPr>
            <p:nvPr/>
          </p:nvSpPr>
          <p:spPr bwMode="auto">
            <a:xfrm>
              <a:off x="1393" y="1362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7" name="AutoShape 17"/>
            <p:cNvSpPr>
              <a:spLocks noChangeArrowheads="1"/>
            </p:cNvSpPr>
            <p:nvPr/>
          </p:nvSpPr>
          <p:spPr bwMode="auto">
            <a:xfrm>
              <a:off x="1392" y="2726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8" name="AutoShape 18"/>
            <p:cNvSpPr>
              <a:spLocks noChangeArrowheads="1"/>
            </p:cNvSpPr>
            <p:nvPr/>
          </p:nvSpPr>
          <p:spPr bwMode="auto">
            <a:xfrm>
              <a:off x="1953" y="3317"/>
              <a:ext cx="2536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9" name="Text Box 19"/>
            <p:cNvSpPr txBox="1">
              <a:spLocks noChangeArrowheads="1"/>
            </p:cNvSpPr>
            <p:nvPr/>
          </p:nvSpPr>
          <p:spPr bwMode="auto">
            <a:xfrm>
              <a:off x="2222" y="3426"/>
              <a:ext cx="1956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500" b="1" dirty="0">
                  <a:solidFill>
                    <a:srgbClr val="000000"/>
                  </a:solidFill>
                  <a:cs typeface="Arial"/>
                </a:rPr>
                <a:t>Simple measure of a project’s liquidity</a:t>
              </a:r>
            </a:p>
          </p:txBody>
        </p:sp>
        <p:sp>
          <p:nvSpPr>
            <p:cNvPr id="18450" name="AutoShape 20"/>
            <p:cNvSpPr>
              <a:spLocks noChangeArrowheads="1"/>
            </p:cNvSpPr>
            <p:nvPr/>
          </p:nvSpPr>
          <p:spPr bwMode="auto">
            <a:xfrm>
              <a:off x="1401" y="3412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2899058" y="1604707"/>
            <a:ext cx="409599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500" b="1" dirty="0">
                <a:solidFill>
                  <a:srgbClr val="000000"/>
                </a:solidFill>
                <a:cs typeface="Arial"/>
              </a:rPr>
              <a:t>complements more sophisticated methods</a:t>
            </a:r>
            <a:endParaRPr lang="en-GB" sz="1500" b="1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FF3886-208E-4026-954B-22313DC8B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2968F-812A-4156-847E-8B814F4759F5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DAC9A6-62D5-4546-8A7A-8BCBCB5F8D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27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019175" y="938213"/>
            <a:ext cx="7105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002060"/>
                </a:solidFill>
              </a:rPr>
              <a:t>Problems with PB</a:t>
            </a:r>
            <a:endParaRPr lang="en-GB" altLang="en-US" dirty="0">
              <a:solidFill>
                <a:srgbClr val="002060"/>
              </a:solidFill>
            </a:endParaRPr>
          </a:p>
        </p:txBody>
      </p:sp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2111375" y="1646636"/>
            <a:ext cx="4922838" cy="3920728"/>
            <a:chOff x="1390" y="603"/>
            <a:chExt cx="3101" cy="3293"/>
          </a:xfrm>
        </p:grpSpPr>
        <p:sp>
          <p:nvSpPr>
            <p:cNvPr id="18436" name="AutoShape 5"/>
            <p:cNvSpPr>
              <a:spLocks noChangeArrowheads="1"/>
            </p:cNvSpPr>
            <p:nvPr/>
          </p:nvSpPr>
          <p:spPr bwMode="auto">
            <a:xfrm>
              <a:off x="1931" y="603"/>
              <a:ext cx="2560" cy="55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37" name="AutoShape 6"/>
            <p:cNvSpPr>
              <a:spLocks noChangeArrowheads="1"/>
            </p:cNvSpPr>
            <p:nvPr/>
          </p:nvSpPr>
          <p:spPr bwMode="auto">
            <a:xfrm>
              <a:off x="1944" y="1273"/>
              <a:ext cx="2544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38" name="Text Box 7"/>
            <p:cNvSpPr txBox="1">
              <a:spLocks noChangeArrowheads="1"/>
            </p:cNvSpPr>
            <p:nvPr/>
          </p:nvSpPr>
          <p:spPr bwMode="auto">
            <a:xfrm>
              <a:off x="1931" y="698"/>
              <a:ext cx="248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Does not take timing of cash flows fully into account</a:t>
              </a:r>
            </a:p>
          </p:txBody>
        </p:sp>
        <p:sp>
          <p:nvSpPr>
            <p:cNvPr id="18439" name="Text Box 8"/>
            <p:cNvSpPr txBox="1">
              <a:spLocks noChangeArrowheads="1"/>
            </p:cNvSpPr>
            <p:nvPr/>
          </p:nvSpPr>
          <p:spPr bwMode="auto">
            <a:xfrm>
              <a:off x="1972" y="1467"/>
              <a:ext cx="2384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Ignores cash flows after PP</a:t>
              </a:r>
            </a:p>
          </p:txBody>
        </p:sp>
        <p:sp>
          <p:nvSpPr>
            <p:cNvPr id="18440" name="AutoShape 9"/>
            <p:cNvSpPr>
              <a:spLocks noChangeArrowheads="1"/>
            </p:cNvSpPr>
            <p:nvPr/>
          </p:nvSpPr>
          <p:spPr bwMode="auto">
            <a:xfrm>
              <a:off x="1931" y="1961"/>
              <a:ext cx="2552" cy="55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1" name="AutoShape 10"/>
            <p:cNvSpPr>
              <a:spLocks noChangeArrowheads="1"/>
            </p:cNvSpPr>
            <p:nvPr/>
          </p:nvSpPr>
          <p:spPr bwMode="auto">
            <a:xfrm>
              <a:off x="1944" y="2631"/>
              <a:ext cx="2536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2" name="Text Box 11"/>
            <p:cNvSpPr txBox="1">
              <a:spLocks noChangeArrowheads="1"/>
            </p:cNvSpPr>
            <p:nvPr/>
          </p:nvSpPr>
          <p:spPr bwMode="auto">
            <a:xfrm>
              <a:off x="2205" y="2059"/>
              <a:ext cx="1977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Does not take risk fully into account</a:t>
              </a:r>
            </a:p>
          </p:txBody>
        </p:sp>
        <p:sp>
          <p:nvSpPr>
            <p:cNvPr id="18443" name="Text Box 12"/>
            <p:cNvSpPr txBox="1">
              <a:spLocks noChangeArrowheads="1"/>
            </p:cNvSpPr>
            <p:nvPr/>
          </p:nvSpPr>
          <p:spPr bwMode="auto">
            <a:xfrm>
              <a:off x="2180" y="2731"/>
              <a:ext cx="1956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Not related to wealth maximisation objective</a:t>
              </a:r>
            </a:p>
          </p:txBody>
        </p:sp>
        <p:sp>
          <p:nvSpPr>
            <p:cNvPr id="18444" name="AutoShape 14"/>
            <p:cNvSpPr>
              <a:spLocks noChangeArrowheads="1"/>
            </p:cNvSpPr>
            <p:nvPr/>
          </p:nvSpPr>
          <p:spPr bwMode="auto">
            <a:xfrm>
              <a:off x="1390" y="693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5" name="AutoShape 15"/>
            <p:cNvSpPr>
              <a:spLocks noChangeArrowheads="1"/>
            </p:cNvSpPr>
            <p:nvPr/>
          </p:nvSpPr>
          <p:spPr bwMode="auto">
            <a:xfrm>
              <a:off x="1392" y="2048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6" name="AutoShape 16"/>
            <p:cNvSpPr>
              <a:spLocks noChangeArrowheads="1"/>
            </p:cNvSpPr>
            <p:nvPr/>
          </p:nvSpPr>
          <p:spPr bwMode="auto">
            <a:xfrm>
              <a:off x="1393" y="1362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7" name="AutoShape 17"/>
            <p:cNvSpPr>
              <a:spLocks noChangeArrowheads="1"/>
            </p:cNvSpPr>
            <p:nvPr/>
          </p:nvSpPr>
          <p:spPr bwMode="auto">
            <a:xfrm>
              <a:off x="1392" y="2726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8" name="AutoShape 18"/>
            <p:cNvSpPr>
              <a:spLocks noChangeArrowheads="1"/>
            </p:cNvSpPr>
            <p:nvPr/>
          </p:nvSpPr>
          <p:spPr bwMode="auto">
            <a:xfrm>
              <a:off x="1953" y="3317"/>
              <a:ext cx="2536" cy="579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18449" name="Text Box 19"/>
            <p:cNvSpPr txBox="1">
              <a:spLocks noChangeArrowheads="1"/>
            </p:cNvSpPr>
            <p:nvPr/>
          </p:nvSpPr>
          <p:spPr bwMode="auto">
            <a:xfrm>
              <a:off x="2222" y="3426"/>
              <a:ext cx="1956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Arbitrarily determined target payback period</a:t>
              </a:r>
            </a:p>
          </p:txBody>
        </p:sp>
        <p:sp>
          <p:nvSpPr>
            <p:cNvPr id="18450" name="AutoShape 20"/>
            <p:cNvSpPr>
              <a:spLocks noChangeArrowheads="1"/>
            </p:cNvSpPr>
            <p:nvPr/>
          </p:nvSpPr>
          <p:spPr bwMode="auto">
            <a:xfrm>
              <a:off x="1401" y="3412"/>
              <a:ext cx="376" cy="376"/>
            </a:xfrm>
            <a:prstGeom prst="cube">
              <a:avLst>
                <a:gd name="adj" fmla="val 2473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56600F-F9F5-4055-96DD-3DED0A9AA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7AA805-EC99-4F89-87A3-EA0912DE2070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EC21EB9-CBC5-4C12-BAA6-E73F744D06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28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Accounting rate of return (ARR)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083" y="2016112"/>
            <a:ext cx="7886699" cy="3258679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Accounting rate of return 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is return on investment over the whole life of a project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ARR seeks to provide a measure of project profitability over the entire asset life, it compares average profit of the project with the book value of the asset acquired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ARR method may be known by other names such the return on capital employed (ROCE) or return on investment (ROI)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It is a ratio of the accounting profit for the investment in the project, expressed as percentage. 10%, 20%</a:t>
            </a:r>
          </a:p>
          <a:p>
            <a:pPr algn="just"/>
            <a:r>
              <a:rPr lang="en-US" b="1" dirty="0">
                <a:solidFill>
                  <a:srgbClr val="000000"/>
                </a:solidFill>
                <a:latin typeface="Arial"/>
                <a:cs typeface="Arial"/>
              </a:rPr>
              <a:t>Decision rule </a:t>
            </a:r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is that if the ARR is greater than, or equal to, a hurdle rate (pre set rate by the company) then accept the project.</a:t>
            </a:r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8249B-9EE0-48E7-96AB-75F075650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06A20-71FF-4B67-8B63-8DA25DAC98A9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DFD314-6489-4779-860D-5D3B928E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3270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88299">
        <p159:morph option="byObject"/>
      </p:transition>
    </mc:Choice>
    <mc:Fallback xmlns="">
      <p:transition spd="slow" advTm="88299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ARR Formula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0CB135-36C3-4935-A61C-3C9B44847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BEC89-DAF4-4E46-BE5A-E0402A83D88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2F7473-466A-4A76-BE88-8776C88A4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30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80C4245-AA79-02D9-AF8C-6B4D20EDE5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5145" y="2082266"/>
            <a:ext cx="6090407" cy="114584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09E5BF9-5F6D-7E94-0EDA-EBE4770D2EC6}"/>
              </a:ext>
            </a:extLst>
          </p:cNvPr>
          <p:cNvSpPr txBox="1"/>
          <p:nvPr/>
        </p:nvSpPr>
        <p:spPr>
          <a:xfrm>
            <a:off x="1694576" y="2393578"/>
            <a:ext cx="11912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/>
                <a:cs typeface="Arial"/>
              </a:rPr>
              <a:t>ARR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148270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91011">
        <p159:morph option="byObject"/>
      </p:transition>
    </mc:Choice>
    <mc:Fallback xmlns="">
      <p:transition spd="slow" advTm="91011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Usefulness of ARR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ARR provides a percentage return which can be compared with a target return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ARR looks at the whole profitability of the project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Focuses on profitability – a key issue for shareholders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0E544-A334-4B14-85AF-B1DD8D90DF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C6010-E6D4-4490-B352-3F4FCF1D8635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6CFADE-D386-4961-AA9C-AFD34823C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799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1536">
        <p159:morph option="byObject"/>
      </p:transition>
    </mc:Choice>
    <mc:Fallback xmlns="">
      <p:transition spd="slow" advTm="71536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Drawbacks of ARR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It can be calculated in number of different ways so may bring different answers.</a:t>
            </a:r>
          </a:p>
          <a:p>
            <a:pPr algn="just"/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Affected by the depreciation policy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Does not take into account cash flows – only profits (they may not be the same thing)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Takes no account of the time value of money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Treats profits arising late in the project in the same way as those which might arise early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No economic rationale that links a particular acceptance criterion to the foal of maximizing shareholders wealth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DDED9-1C3E-4626-99DF-AA7AAB4BC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BE205-6490-425F-B38C-7ABC2397FBB1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EBB7C0-B78C-4A66-94D6-F18E610A3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5895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110293">
        <p159:morph option="byObject"/>
      </p:transition>
    </mc:Choice>
    <mc:Fallback xmlns="">
      <p:transition spd="slow" advTm="110293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 b="1" dirty="0">
                <a:solidFill>
                  <a:srgbClr val="000090"/>
                </a:solidFill>
                <a:latin typeface="Arial"/>
                <a:cs typeface="Arial"/>
              </a:rPr>
              <a:t>IRR, NPV, ARR, PBP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Research indicates in UK and USA same broad range of investment appraisal method applies. 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Discounting methods are more commonly used in UK, in contrast with USA where NPV seems more popular than IRR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ARR is not very popular anywhere</a:t>
            </a:r>
          </a:p>
          <a:p>
            <a:r>
              <a:rPr lang="en-US" dirty="0">
                <a:solidFill>
                  <a:srgbClr val="000000"/>
                </a:solidFill>
                <a:latin typeface="Arial"/>
                <a:cs typeface="Arial"/>
              </a:rPr>
              <a:t>PBP ignore the shareholder wealth maximization objective, despite this flaw it is still widely used by both large and smaller UK firms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DD54D-3C79-40A6-AC6E-317EDF60D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BBAA5-008E-4872-BD77-CF2EC449E06C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8A0B9A-D30A-45EF-BF73-239FE80FC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1571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76089">
        <p159:morph option="byObject"/>
      </p:transition>
    </mc:Choice>
    <mc:Fallback xmlns="">
      <p:transition spd="slow" advTm="76089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428625" y="942975"/>
            <a:ext cx="82867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002060"/>
                </a:solidFill>
              </a:rPr>
              <a:t>Some practical points related to investment appraisal</a:t>
            </a:r>
            <a:endParaRPr lang="en-GB" altLang="en-US" dirty="0">
              <a:solidFill>
                <a:srgbClr val="002060"/>
              </a:solidFill>
            </a:endParaRPr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915989" y="1941910"/>
            <a:ext cx="7312025" cy="3008709"/>
            <a:chOff x="618" y="786"/>
            <a:chExt cx="4605" cy="2527"/>
          </a:xfrm>
        </p:grpSpPr>
        <p:sp>
          <p:nvSpPr>
            <p:cNvPr id="29700" name="AutoShape 9"/>
            <p:cNvSpPr>
              <a:spLocks noChangeArrowheads="1"/>
            </p:cNvSpPr>
            <p:nvPr/>
          </p:nvSpPr>
          <p:spPr bwMode="auto">
            <a:xfrm>
              <a:off x="1047" y="786"/>
              <a:ext cx="1706" cy="52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01" name="AutoShape 10"/>
            <p:cNvSpPr>
              <a:spLocks noChangeArrowheads="1"/>
            </p:cNvSpPr>
            <p:nvPr/>
          </p:nvSpPr>
          <p:spPr bwMode="auto">
            <a:xfrm>
              <a:off x="1057" y="1439"/>
              <a:ext cx="1700" cy="548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02" name="Text Box 11"/>
            <p:cNvSpPr txBox="1">
              <a:spLocks noChangeArrowheads="1"/>
            </p:cNvSpPr>
            <p:nvPr/>
          </p:nvSpPr>
          <p:spPr bwMode="auto">
            <a:xfrm>
              <a:off x="1105" y="956"/>
              <a:ext cx="1528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Past costs</a:t>
              </a:r>
            </a:p>
          </p:txBody>
        </p:sp>
        <p:sp>
          <p:nvSpPr>
            <p:cNvPr id="29703" name="Text Box 12"/>
            <p:cNvSpPr txBox="1">
              <a:spLocks noChangeArrowheads="1"/>
            </p:cNvSpPr>
            <p:nvPr/>
          </p:nvSpPr>
          <p:spPr bwMode="auto">
            <a:xfrm>
              <a:off x="1313" y="1537"/>
              <a:ext cx="1134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Common future costs</a:t>
              </a:r>
            </a:p>
          </p:txBody>
        </p:sp>
        <p:sp>
          <p:nvSpPr>
            <p:cNvPr id="29704" name="AutoShape 13"/>
            <p:cNvSpPr>
              <a:spLocks noChangeArrowheads="1"/>
            </p:cNvSpPr>
            <p:nvPr/>
          </p:nvSpPr>
          <p:spPr bwMode="auto">
            <a:xfrm>
              <a:off x="1047" y="2113"/>
              <a:ext cx="1706" cy="52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05" name="AutoShape 14"/>
            <p:cNvSpPr>
              <a:spLocks noChangeArrowheads="1"/>
            </p:cNvSpPr>
            <p:nvPr/>
          </p:nvSpPr>
          <p:spPr bwMode="auto">
            <a:xfrm>
              <a:off x="1057" y="2765"/>
              <a:ext cx="1700" cy="548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06" name="Text Box 15"/>
            <p:cNvSpPr txBox="1">
              <a:spLocks noChangeArrowheads="1"/>
            </p:cNvSpPr>
            <p:nvPr/>
          </p:nvSpPr>
          <p:spPr bwMode="auto">
            <a:xfrm>
              <a:off x="1306" y="2195"/>
              <a:ext cx="1116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Opportunity costs</a:t>
              </a:r>
            </a:p>
          </p:txBody>
        </p:sp>
        <p:sp>
          <p:nvSpPr>
            <p:cNvPr id="29707" name="Text Box 16"/>
            <p:cNvSpPr txBox="1">
              <a:spLocks noChangeArrowheads="1"/>
            </p:cNvSpPr>
            <p:nvPr/>
          </p:nvSpPr>
          <p:spPr bwMode="auto">
            <a:xfrm>
              <a:off x="1156" y="2935"/>
              <a:ext cx="1415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Taxation</a:t>
              </a:r>
            </a:p>
          </p:txBody>
        </p:sp>
        <p:sp>
          <p:nvSpPr>
            <p:cNvPr id="29708" name="AutoShape 17"/>
            <p:cNvSpPr>
              <a:spLocks noChangeArrowheads="1"/>
            </p:cNvSpPr>
            <p:nvPr/>
          </p:nvSpPr>
          <p:spPr bwMode="auto">
            <a:xfrm>
              <a:off x="3513" y="786"/>
              <a:ext cx="1706" cy="52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09" name="AutoShape 18"/>
            <p:cNvSpPr>
              <a:spLocks noChangeArrowheads="1"/>
            </p:cNvSpPr>
            <p:nvPr/>
          </p:nvSpPr>
          <p:spPr bwMode="auto">
            <a:xfrm>
              <a:off x="3523" y="1439"/>
              <a:ext cx="1700" cy="548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10" name="Text Box 19"/>
            <p:cNvSpPr txBox="1">
              <a:spLocks noChangeArrowheads="1"/>
            </p:cNvSpPr>
            <p:nvPr/>
          </p:nvSpPr>
          <p:spPr bwMode="auto">
            <a:xfrm>
              <a:off x="3755" y="1529"/>
              <a:ext cx="1134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Year-end assumption</a:t>
              </a:r>
            </a:p>
          </p:txBody>
        </p:sp>
        <p:sp>
          <p:nvSpPr>
            <p:cNvPr id="29711" name="AutoShape 20"/>
            <p:cNvSpPr>
              <a:spLocks noChangeArrowheads="1"/>
            </p:cNvSpPr>
            <p:nvPr/>
          </p:nvSpPr>
          <p:spPr bwMode="auto">
            <a:xfrm>
              <a:off x="3513" y="2113"/>
              <a:ext cx="1706" cy="527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12" name="AutoShape 21"/>
            <p:cNvSpPr>
              <a:spLocks noChangeArrowheads="1"/>
            </p:cNvSpPr>
            <p:nvPr/>
          </p:nvSpPr>
          <p:spPr bwMode="auto">
            <a:xfrm>
              <a:off x="3523" y="2765"/>
              <a:ext cx="1700" cy="548"/>
            </a:xfrm>
            <a:prstGeom prst="cube">
              <a:avLst>
                <a:gd name="adj" fmla="val 15208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29713" name="Text Box 22"/>
            <p:cNvSpPr txBox="1">
              <a:spLocks noChangeArrowheads="1"/>
            </p:cNvSpPr>
            <p:nvPr/>
          </p:nvSpPr>
          <p:spPr bwMode="auto">
            <a:xfrm>
              <a:off x="3563" y="868"/>
              <a:ext cx="1528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Cash flows not profit flows</a:t>
              </a:r>
            </a:p>
          </p:txBody>
        </p:sp>
        <p:sp>
          <p:nvSpPr>
            <p:cNvPr id="29714" name="Text Box 23"/>
            <p:cNvSpPr txBox="1">
              <a:spLocks noChangeArrowheads="1"/>
            </p:cNvSpPr>
            <p:nvPr/>
          </p:nvSpPr>
          <p:spPr bwMode="auto">
            <a:xfrm>
              <a:off x="3843" y="2193"/>
              <a:ext cx="982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Interest payments</a:t>
              </a:r>
            </a:p>
          </p:txBody>
        </p:sp>
        <p:sp>
          <p:nvSpPr>
            <p:cNvPr id="29715" name="Text Box 24"/>
            <p:cNvSpPr txBox="1">
              <a:spLocks noChangeArrowheads="1"/>
            </p:cNvSpPr>
            <p:nvPr/>
          </p:nvSpPr>
          <p:spPr bwMode="auto">
            <a:xfrm>
              <a:off x="3780" y="2861"/>
              <a:ext cx="1116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Other factors</a:t>
              </a:r>
            </a:p>
          </p:txBody>
        </p:sp>
        <p:grpSp>
          <p:nvGrpSpPr>
            <p:cNvPr id="3" name="Group 39"/>
            <p:cNvGrpSpPr>
              <a:grpSpLocks/>
            </p:cNvGrpSpPr>
            <p:nvPr/>
          </p:nvGrpSpPr>
          <p:grpSpPr bwMode="auto">
            <a:xfrm>
              <a:off x="618" y="863"/>
              <a:ext cx="338" cy="2303"/>
              <a:chOff x="618" y="863"/>
              <a:chExt cx="338" cy="2303"/>
            </a:xfrm>
          </p:grpSpPr>
          <p:sp>
            <p:nvSpPr>
              <p:cNvPr id="29722" name="AutoShape 25"/>
              <p:cNvSpPr>
                <a:spLocks noChangeArrowheads="1"/>
              </p:cNvSpPr>
              <p:nvPr/>
            </p:nvSpPr>
            <p:spPr bwMode="auto">
              <a:xfrm>
                <a:off x="618" y="863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  <p:sp>
            <p:nvSpPr>
              <p:cNvPr id="29723" name="AutoShape 26"/>
              <p:cNvSpPr>
                <a:spLocks noChangeArrowheads="1"/>
              </p:cNvSpPr>
              <p:nvPr/>
            </p:nvSpPr>
            <p:spPr bwMode="auto">
              <a:xfrm>
                <a:off x="632" y="1519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  <p:sp>
            <p:nvSpPr>
              <p:cNvPr id="29724" name="AutoShape 29"/>
              <p:cNvSpPr>
                <a:spLocks noChangeArrowheads="1"/>
              </p:cNvSpPr>
              <p:nvPr/>
            </p:nvSpPr>
            <p:spPr bwMode="auto">
              <a:xfrm>
                <a:off x="623" y="2187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  <p:sp>
            <p:nvSpPr>
              <p:cNvPr id="29725" name="AutoShape 30"/>
              <p:cNvSpPr>
                <a:spLocks noChangeArrowheads="1"/>
              </p:cNvSpPr>
              <p:nvPr/>
            </p:nvSpPr>
            <p:spPr bwMode="auto">
              <a:xfrm>
                <a:off x="631" y="2842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</p:grpSp>
        <p:grpSp>
          <p:nvGrpSpPr>
            <p:cNvPr id="4" name="Group 40"/>
            <p:cNvGrpSpPr>
              <a:grpSpLocks/>
            </p:cNvGrpSpPr>
            <p:nvPr/>
          </p:nvGrpSpPr>
          <p:grpSpPr bwMode="auto">
            <a:xfrm>
              <a:off x="3083" y="864"/>
              <a:ext cx="338" cy="2303"/>
              <a:chOff x="618" y="863"/>
              <a:chExt cx="338" cy="2303"/>
            </a:xfrm>
          </p:grpSpPr>
          <p:sp>
            <p:nvSpPr>
              <p:cNvPr id="29718" name="AutoShape 41"/>
              <p:cNvSpPr>
                <a:spLocks noChangeArrowheads="1"/>
              </p:cNvSpPr>
              <p:nvPr/>
            </p:nvSpPr>
            <p:spPr bwMode="auto">
              <a:xfrm>
                <a:off x="618" y="863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  <p:sp>
            <p:nvSpPr>
              <p:cNvPr id="29719" name="AutoShape 42"/>
              <p:cNvSpPr>
                <a:spLocks noChangeArrowheads="1"/>
              </p:cNvSpPr>
              <p:nvPr/>
            </p:nvSpPr>
            <p:spPr bwMode="auto">
              <a:xfrm>
                <a:off x="632" y="1519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  <p:sp>
            <p:nvSpPr>
              <p:cNvPr id="29720" name="AutoShape 43"/>
              <p:cNvSpPr>
                <a:spLocks noChangeArrowheads="1"/>
              </p:cNvSpPr>
              <p:nvPr/>
            </p:nvSpPr>
            <p:spPr bwMode="auto">
              <a:xfrm>
                <a:off x="623" y="2187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  <p:sp>
            <p:nvSpPr>
              <p:cNvPr id="29721" name="AutoShape 44"/>
              <p:cNvSpPr>
                <a:spLocks noChangeArrowheads="1"/>
              </p:cNvSpPr>
              <p:nvPr/>
            </p:nvSpPr>
            <p:spPr bwMode="auto">
              <a:xfrm>
                <a:off x="631" y="2842"/>
                <a:ext cx="324" cy="324"/>
              </a:xfrm>
              <a:prstGeom prst="cube">
                <a:avLst>
                  <a:gd name="adj" fmla="val 28394"/>
                </a:avLst>
              </a:prstGeom>
              <a:solidFill>
                <a:srgbClr val="CC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pPr eaLnBrk="1" hangingPunct="1"/>
                <a:endParaRPr lang="en-GB" altLang="en-US"/>
              </a:p>
            </p:txBody>
          </p:sp>
        </p:grp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A9BDCF-6F60-44A1-A215-C80007F71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64E75-5279-4C21-8968-47450A12ED8A}" type="datetime1">
              <a:rPr lang="en-GB" smtClean="0"/>
              <a:t>15/05/2023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BB92D-14C1-4BB9-8AE0-5E829A6149B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34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596901" y="939404"/>
            <a:ext cx="7910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>
                <a:solidFill>
                  <a:srgbClr val="002060"/>
                </a:solidFill>
              </a:rPr>
              <a:t>The main investment appraisal methods</a:t>
            </a:r>
            <a:endParaRPr lang="en-GB" altLang="en-US" dirty="0">
              <a:solidFill>
                <a:srgbClr val="002060"/>
              </a:solidFill>
            </a:endParaRPr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857251" y="1737124"/>
            <a:ext cx="7388225" cy="3477815"/>
            <a:chOff x="455" y="574"/>
            <a:chExt cx="4654" cy="2921"/>
          </a:xfrm>
        </p:grpSpPr>
        <p:sp>
          <p:nvSpPr>
            <p:cNvPr id="30724" name="AutoShape 20"/>
            <p:cNvSpPr>
              <a:spLocks noChangeArrowheads="1"/>
            </p:cNvSpPr>
            <p:nvPr/>
          </p:nvSpPr>
          <p:spPr bwMode="auto">
            <a:xfrm>
              <a:off x="4168" y="2683"/>
              <a:ext cx="940" cy="803"/>
            </a:xfrm>
            <a:prstGeom prst="cube">
              <a:avLst>
                <a:gd name="adj" fmla="val 12704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5" name="AutoShape 18"/>
            <p:cNvSpPr>
              <a:spLocks noChangeArrowheads="1"/>
            </p:cNvSpPr>
            <p:nvPr/>
          </p:nvSpPr>
          <p:spPr bwMode="auto">
            <a:xfrm>
              <a:off x="2925" y="2684"/>
              <a:ext cx="1135" cy="803"/>
            </a:xfrm>
            <a:prstGeom prst="cube">
              <a:avLst>
                <a:gd name="adj" fmla="val 1378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6" name="AutoShape 13"/>
            <p:cNvSpPr>
              <a:spLocks noChangeArrowheads="1"/>
            </p:cNvSpPr>
            <p:nvPr/>
          </p:nvSpPr>
          <p:spPr bwMode="auto">
            <a:xfrm>
              <a:off x="459" y="2692"/>
              <a:ext cx="1008" cy="803"/>
            </a:xfrm>
            <a:prstGeom prst="cube">
              <a:avLst>
                <a:gd name="adj" fmla="val 1378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7" name="AutoShape 15"/>
            <p:cNvSpPr>
              <a:spLocks noChangeArrowheads="1"/>
            </p:cNvSpPr>
            <p:nvPr/>
          </p:nvSpPr>
          <p:spPr bwMode="auto">
            <a:xfrm>
              <a:off x="1586" y="2692"/>
              <a:ext cx="1067" cy="803"/>
            </a:xfrm>
            <a:prstGeom prst="cube">
              <a:avLst>
                <a:gd name="adj" fmla="val 13782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8" name="AutoShape 27"/>
            <p:cNvSpPr>
              <a:spLocks noChangeArrowheads="1"/>
            </p:cNvSpPr>
            <p:nvPr/>
          </p:nvSpPr>
          <p:spPr bwMode="auto">
            <a:xfrm>
              <a:off x="838" y="2246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29" name="AutoShape 29"/>
            <p:cNvSpPr>
              <a:spLocks noChangeArrowheads="1"/>
            </p:cNvSpPr>
            <p:nvPr/>
          </p:nvSpPr>
          <p:spPr bwMode="auto">
            <a:xfrm>
              <a:off x="1914" y="2238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0" name="AutoShape 30"/>
            <p:cNvSpPr>
              <a:spLocks noChangeArrowheads="1"/>
            </p:cNvSpPr>
            <p:nvPr/>
          </p:nvSpPr>
          <p:spPr bwMode="auto">
            <a:xfrm>
              <a:off x="3295" y="2238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1" name="AutoShape 31"/>
            <p:cNvSpPr>
              <a:spLocks noChangeArrowheads="1"/>
            </p:cNvSpPr>
            <p:nvPr/>
          </p:nvSpPr>
          <p:spPr bwMode="auto">
            <a:xfrm>
              <a:off x="4438" y="2239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2" name="AutoShape 28"/>
            <p:cNvSpPr>
              <a:spLocks noChangeArrowheads="1"/>
            </p:cNvSpPr>
            <p:nvPr/>
          </p:nvSpPr>
          <p:spPr bwMode="auto">
            <a:xfrm>
              <a:off x="2923" y="1640"/>
              <a:ext cx="2186" cy="676"/>
            </a:xfrm>
            <a:prstGeom prst="cube">
              <a:avLst>
                <a:gd name="adj" fmla="val 14903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3" name="AutoShape 7"/>
            <p:cNvSpPr>
              <a:spLocks noChangeArrowheads="1"/>
            </p:cNvSpPr>
            <p:nvPr/>
          </p:nvSpPr>
          <p:spPr bwMode="auto">
            <a:xfrm>
              <a:off x="3825" y="1187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4" name="AutoShape 8"/>
            <p:cNvSpPr>
              <a:spLocks noChangeArrowheads="1"/>
            </p:cNvSpPr>
            <p:nvPr/>
          </p:nvSpPr>
          <p:spPr bwMode="auto">
            <a:xfrm>
              <a:off x="466" y="1641"/>
              <a:ext cx="2186" cy="676"/>
            </a:xfrm>
            <a:prstGeom prst="cube">
              <a:avLst>
                <a:gd name="adj" fmla="val 14903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5" name="AutoShape 12"/>
            <p:cNvSpPr>
              <a:spLocks noChangeArrowheads="1"/>
            </p:cNvSpPr>
            <p:nvPr/>
          </p:nvSpPr>
          <p:spPr bwMode="auto">
            <a:xfrm>
              <a:off x="1321" y="1195"/>
              <a:ext cx="395" cy="515"/>
            </a:xfrm>
            <a:prstGeom prst="downArrow">
              <a:avLst>
                <a:gd name="adj1" fmla="val 50000"/>
                <a:gd name="adj2" fmla="val 32595"/>
              </a:avLst>
            </a:prstGeom>
            <a:solidFill>
              <a:srgbClr val="6633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6" name="AutoShape 5"/>
            <p:cNvSpPr>
              <a:spLocks noChangeArrowheads="1"/>
            </p:cNvSpPr>
            <p:nvPr/>
          </p:nvSpPr>
          <p:spPr bwMode="auto">
            <a:xfrm>
              <a:off x="1061" y="574"/>
              <a:ext cx="3598" cy="675"/>
            </a:xfrm>
            <a:prstGeom prst="cube">
              <a:avLst>
                <a:gd name="adj" fmla="val 16296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0737" name="Text Box 6"/>
            <p:cNvSpPr txBox="1">
              <a:spLocks noChangeArrowheads="1"/>
            </p:cNvSpPr>
            <p:nvPr/>
          </p:nvSpPr>
          <p:spPr bwMode="auto">
            <a:xfrm>
              <a:off x="1516" y="823"/>
              <a:ext cx="275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650" b="1">
                  <a:solidFill>
                    <a:srgbClr val="FFCC99"/>
                  </a:solidFill>
                </a:rPr>
                <a:t>Investment appraisal methods</a:t>
              </a:r>
            </a:p>
          </p:txBody>
        </p:sp>
        <p:sp>
          <p:nvSpPr>
            <p:cNvPr id="30738" name="Text Box 9"/>
            <p:cNvSpPr txBox="1">
              <a:spLocks noChangeArrowheads="1"/>
            </p:cNvSpPr>
            <p:nvPr/>
          </p:nvSpPr>
          <p:spPr bwMode="auto">
            <a:xfrm>
              <a:off x="588" y="1801"/>
              <a:ext cx="1879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Discounted</a:t>
              </a:r>
              <a:br>
                <a:rPr lang="en-GB" altLang="en-US" sz="1500" b="1"/>
              </a:br>
              <a:r>
                <a:rPr lang="en-GB" altLang="en-US" sz="1500" b="1"/>
                <a:t>cash flow methods</a:t>
              </a:r>
            </a:p>
          </p:txBody>
        </p:sp>
        <p:sp>
          <p:nvSpPr>
            <p:cNvPr id="30739" name="Text Box 14"/>
            <p:cNvSpPr txBox="1">
              <a:spLocks noChangeArrowheads="1"/>
            </p:cNvSpPr>
            <p:nvPr/>
          </p:nvSpPr>
          <p:spPr bwMode="auto">
            <a:xfrm>
              <a:off x="455" y="2827"/>
              <a:ext cx="921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Net present value</a:t>
              </a:r>
            </a:p>
          </p:txBody>
        </p:sp>
        <p:sp>
          <p:nvSpPr>
            <p:cNvPr id="30740" name="Text Box 16"/>
            <p:cNvSpPr txBox="1">
              <a:spLocks noChangeArrowheads="1"/>
            </p:cNvSpPr>
            <p:nvPr/>
          </p:nvSpPr>
          <p:spPr bwMode="auto">
            <a:xfrm>
              <a:off x="1649" y="2827"/>
              <a:ext cx="82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Internal rate</a:t>
              </a:r>
              <a:br>
                <a:rPr lang="en-GB" altLang="en-US" sz="1500" b="1"/>
              </a:br>
              <a:r>
                <a:rPr lang="en-GB" altLang="en-US" sz="1500" b="1"/>
                <a:t>of return</a:t>
              </a:r>
            </a:p>
          </p:txBody>
        </p:sp>
        <p:sp>
          <p:nvSpPr>
            <p:cNvPr id="30741" name="Text Box 19"/>
            <p:cNvSpPr txBox="1">
              <a:spLocks noChangeArrowheads="1"/>
            </p:cNvSpPr>
            <p:nvPr/>
          </p:nvSpPr>
          <p:spPr bwMode="auto">
            <a:xfrm>
              <a:off x="2946" y="2819"/>
              <a:ext cx="1006" cy="6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Accounting rate</a:t>
              </a:r>
              <a:br>
                <a:rPr lang="en-GB" altLang="en-US" sz="1500" b="1"/>
              </a:br>
              <a:r>
                <a:rPr lang="en-GB" altLang="en-US" sz="1500" b="1"/>
                <a:t>of return</a:t>
              </a:r>
            </a:p>
          </p:txBody>
        </p:sp>
        <p:sp>
          <p:nvSpPr>
            <p:cNvPr id="30742" name="Text Box 21"/>
            <p:cNvSpPr txBox="1">
              <a:spLocks noChangeArrowheads="1"/>
            </p:cNvSpPr>
            <p:nvPr/>
          </p:nvSpPr>
          <p:spPr bwMode="auto">
            <a:xfrm>
              <a:off x="4147" y="2903"/>
              <a:ext cx="921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Payback period</a:t>
              </a:r>
            </a:p>
          </p:txBody>
        </p:sp>
        <p:sp>
          <p:nvSpPr>
            <p:cNvPr id="30743" name="Text Box 26"/>
            <p:cNvSpPr txBox="1">
              <a:spLocks noChangeArrowheads="1"/>
            </p:cNvSpPr>
            <p:nvPr/>
          </p:nvSpPr>
          <p:spPr bwMode="auto">
            <a:xfrm>
              <a:off x="3062" y="1794"/>
              <a:ext cx="1879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Non-discounted</a:t>
              </a:r>
              <a:br>
                <a:rPr lang="en-GB" altLang="en-US" sz="1500" b="1"/>
              </a:br>
              <a:r>
                <a:rPr lang="en-GB" altLang="en-US" sz="1500" b="1"/>
                <a:t>cash flow methods</a:t>
              </a:r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B35D99-7101-45A3-9E20-9EF71E4A0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8351-1C2C-4C29-A668-9651609D88A8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88EA52-7BD8-4B63-A82A-BBD116696CF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35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342900" y="938213"/>
            <a:ext cx="84582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>
                <a:solidFill>
                  <a:srgbClr val="007FA3"/>
                </a:solidFill>
              </a:rPr>
              <a:t>Investment appraisal in practice</a:t>
            </a:r>
            <a:endParaRPr lang="en-GB" altLang="en-US">
              <a:solidFill>
                <a:srgbClr val="007FA3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922339" y="1643063"/>
            <a:ext cx="7299325" cy="3795713"/>
            <a:chOff x="660" y="480"/>
            <a:chExt cx="4598" cy="3188"/>
          </a:xfrm>
        </p:grpSpPr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>
              <a:off x="752" y="480"/>
              <a:ext cx="4500" cy="2864"/>
            </a:xfrm>
            <a:prstGeom prst="roundRect">
              <a:avLst>
                <a:gd name="adj" fmla="val 8736"/>
              </a:avLst>
            </a:prstGeom>
            <a:solidFill>
              <a:srgbClr val="DBB69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49" name="Text Box 5"/>
            <p:cNvSpPr txBox="1">
              <a:spLocks noChangeArrowheads="1"/>
            </p:cNvSpPr>
            <p:nvPr/>
          </p:nvSpPr>
          <p:spPr bwMode="auto">
            <a:xfrm>
              <a:off x="2011" y="562"/>
              <a:ext cx="3077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 eaLnBrk="1" hangingPunct="1">
                <a:spcBef>
                  <a:spcPct val="50000"/>
                </a:spcBef>
              </a:pPr>
              <a:r>
                <a:rPr lang="en-GB" altLang="en-US" sz="1500" b="1" i="1">
                  <a:solidFill>
                    <a:srgbClr val="CC0000"/>
                  </a:solidFill>
                </a:rPr>
                <a:t>Many surveys have shown the following features:</a:t>
              </a:r>
            </a:p>
          </p:txBody>
        </p:sp>
        <p:sp>
          <p:nvSpPr>
            <p:cNvPr id="31750" name="AutoShape 6"/>
            <p:cNvSpPr>
              <a:spLocks noChangeArrowheads="1"/>
            </p:cNvSpPr>
            <p:nvPr/>
          </p:nvSpPr>
          <p:spPr bwMode="auto">
            <a:xfrm>
              <a:off x="660" y="1136"/>
              <a:ext cx="324" cy="324"/>
            </a:xfrm>
            <a:prstGeom prst="cube">
              <a:avLst>
                <a:gd name="adj" fmla="val 28394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51" name="AutoShape 7"/>
            <p:cNvSpPr>
              <a:spLocks noChangeArrowheads="1"/>
            </p:cNvSpPr>
            <p:nvPr/>
          </p:nvSpPr>
          <p:spPr bwMode="auto">
            <a:xfrm>
              <a:off x="1126" y="1132"/>
              <a:ext cx="4125" cy="545"/>
            </a:xfrm>
            <a:prstGeom prst="cube">
              <a:avLst>
                <a:gd name="adj" fmla="val 18750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52" name="AutoShape 8"/>
            <p:cNvSpPr>
              <a:spLocks noChangeArrowheads="1"/>
            </p:cNvSpPr>
            <p:nvPr/>
          </p:nvSpPr>
          <p:spPr bwMode="auto">
            <a:xfrm>
              <a:off x="1127" y="1787"/>
              <a:ext cx="4125" cy="546"/>
            </a:xfrm>
            <a:prstGeom prst="cube">
              <a:avLst>
                <a:gd name="adj" fmla="val 18750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53" name="Text Box 9"/>
            <p:cNvSpPr txBox="1">
              <a:spLocks noChangeArrowheads="1"/>
            </p:cNvSpPr>
            <p:nvPr/>
          </p:nvSpPr>
          <p:spPr bwMode="auto">
            <a:xfrm>
              <a:off x="1234" y="1980"/>
              <a:ext cx="385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NPV and IRR have become increasingly popular</a:t>
              </a:r>
            </a:p>
          </p:txBody>
        </p:sp>
        <p:sp>
          <p:nvSpPr>
            <p:cNvPr id="31754" name="AutoShape 10"/>
            <p:cNvSpPr>
              <a:spLocks noChangeArrowheads="1"/>
            </p:cNvSpPr>
            <p:nvPr/>
          </p:nvSpPr>
          <p:spPr bwMode="auto">
            <a:xfrm>
              <a:off x="1127" y="2443"/>
              <a:ext cx="4126" cy="545"/>
            </a:xfrm>
            <a:prstGeom prst="cube">
              <a:avLst>
                <a:gd name="adj" fmla="val 18750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55" name="Text Box 11"/>
            <p:cNvSpPr txBox="1">
              <a:spLocks noChangeArrowheads="1"/>
            </p:cNvSpPr>
            <p:nvPr/>
          </p:nvSpPr>
          <p:spPr bwMode="auto">
            <a:xfrm>
              <a:off x="1147" y="2628"/>
              <a:ext cx="398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Continued popularity of the PP and ARR methods </a:t>
              </a:r>
            </a:p>
          </p:txBody>
        </p:sp>
        <p:sp>
          <p:nvSpPr>
            <p:cNvPr id="31756" name="Text Box 12"/>
            <p:cNvSpPr txBox="1">
              <a:spLocks noChangeArrowheads="1"/>
            </p:cNvSpPr>
            <p:nvPr/>
          </p:nvSpPr>
          <p:spPr bwMode="auto">
            <a:xfrm>
              <a:off x="1158" y="1328"/>
              <a:ext cx="3980" cy="2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Businesses tend to use more than one method</a:t>
              </a:r>
            </a:p>
          </p:txBody>
        </p:sp>
        <p:sp>
          <p:nvSpPr>
            <p:cNvPr id="31757" name="AutoShape 13"/>
            <p:cNvSpPr>
              <a:spLocks noChangeArrowheads="1"/>
            </p:cNvSpPr>
            <p:nvPr/>
          </p:nvSpPr>
          <p:spPr bwMode="auto">
            <a:xfrm>
              <a:off x="1133" y="3103"/>
              <a:ext cx="4125" cy="545"/>
            </a:xfrm>
            <a:prstGeom prst="cube">
              <a:avLst>
                <a:gd name="adj" fmla="val 18750"/>
              </a:avLst>
            </a:prstGeom>
            <a:solidFill>
              <a:srgbClr val="FFCC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58" name="Text Box 14"/>
            <p:cNvSpPr txBox="1">
              <a:spLocks noChangeArrowheads="1"/>
            </p:cNvSpPr>
            <p:nvPr/>
          </p:nvSpPr>
          <p:spPr bwMode="auto">
            <a:xfrm>
              <a:off x="1117" y="3203"/>
              <a:ext cx="4050" cy="4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</a:pPr>
              <a:r>
                <a:rPr lang="en-GB" altLang="en-US" sz="1500" b="1"/>
                <a:t>Larger businesses rely more heavily on NPV and IRR than smaller businesses</a:t>
              </a:r>
            </a:p>
          </p:txBody>
        </p:sp>
        <p:sp>
          <p:nvSpPr>
            <p:cNvPr id="31759" name="AutoShape 15"/>
            <p:cNvSpPr>
              <a:spLocks noChangeArrowheads="1"/>
            </p:cNvSpPr>
            <p:nvPr/>
          </p:nvSpPr>
          <p:spPr bwMode="auto">
            <a:xfrm>
              <a:off x="660" y="1792"/>
              <a:ext cx="324" cy="324"/>
            </a:xfrm>
            <a:prstGeom prst="cube">
              <a:avLst>
                <a:gd name="adj" fmla="val 28394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60" name="AutoShape 16"/>
            <p:cNvSpPr>
              <a:spLocks noChangeArrowheads="1"/>
            </p:cNvSpPr>
            <p:nvPr/>
          </p:nvSpPr>
          <p:spPr bwMode="auto">
            <a:xfrm>
              <a:off x="660" y="2440"/>
              <a:ext cx="324" cy="324"/>
            </a:xfrm>
            <a:prstGeom prst="cube">
              <a:avLst>
                <a:gd name="adj" fmla="val 28394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  <p:sp>
          <p:nvSpPr>
            <p:cNvPr id="31761" name="AutoShape 17"/>
            <p:cNvSpPr>
              <a:spLocks noChangeArrowheads="1"/>
            </p:cNvSpPr>
            <p:nvPr/>
          </p:nvSpPr>
          <p:spPr bwMode="auto">
            <a:xfrm>
              <a:off x="660" y="3104"/>
              <a:ext cx="324" cy="324"/>
            </a:xfrm>
            <a:prstGeom prst="cube">
              <a:avLst>
                <a:gd name="adj" fmla="val 28394"/>
              </a:avLst>
            </a:prstGeom>
            <a:solidFill>
              <a:srgbClr val="CC000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eaLnBrk="1" hangingPunct="1"/>
              <a:endParaRPr lang="en-GB" alt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4D46BB-3AD3-4298-A3D0-8268B04BC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08B2E-1415-4419-9D57-A9612E543172}" type="datetime1">
              <a:rPr lang="en-GB" smtClean="0"/>
              <a:t>15/05/2023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DA5D1A-ECA0-4BB8-9ACF-F2E63E8195E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36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oney Rain Pounds Falling by frender on Envato Elements">
            <a:extLst>
              <a:ext uri="{FF2B5EF4-FFF2-40B4-BE49-F238E27FC236}">
                <a16:creationId xmlns:a16="http://schemas.microsoft.com/office/drawing/2014/main" id="{ABC88AF0-0090-4B7E-B5A9-12FB206B3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1" y="382742"/>
            <a:ext cx="9130029" cy="5070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10B80-7992-46CD-865E-E4AEDD2C6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DAFA0-8D03-4BAB-9037-6FC4A5A42BE6}" type="datetime1">
              <a:rPr lang="en-GB" smtClean="0"/>
              <a:t>15/05/2023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83B504-541F-4BF9-BCA1-6B7C8B0C5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BD6A3A-4F9D-41E3-A65D-BCC7D77E66B6}" type="slidenum">
              <a:rPr lang="en-GB" smtClean="0"/>
              <a:t>37</a:t>
            </a:fld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AB95E2-A5D4-4441-86DE-78D371682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46293"/>
            <a:ext cx="9130028" cy="1143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GB" b="1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8566360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D34569BD-AEF9-498D-A008-B077E5310D67}" vid="{359A477F-2B49-4062-B8BD-0B9E4E18529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</Template>
  <TotalTime>0</TotalTime>
  <Words>1737</Words>
  <Application>Microsoft Office PowerPoint</Application>
  <PresentationFormat>On-screen Show (4:3)</PresentationFormat>
  <Paragraphs>263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Myriad Pro</vt:lpstr>
      <vt:lpstr>PalatinoLTStd-Roman</vt:lpstr>
      <vt:lpstr>Arial</vt:lpstr>
      <vt:lpstr>Calibri</vt:lpstr>
      <vt:lpstr>Cambria Math</vt:lpstr>
      <vt:lpstr>Times New Roman</vt:lpstr>
      <vt:lpstr>Wingdings</vt:lpstr>
      <vt:lpstr>UWTSD</vt:lpstr>
      <vt:lpstr>Module Title: International Financial Management Module Code: LCBB6002</vt:lpstr>
      <vt:lpstr>Recap</vt:lpstr>
      <vt:lpstr>PowerPoint Presentation</vt:lpstr>
      <vt:lpstr>Lecture Overview </vt:lpstr>
      <vt:lpstr>PowerPoint Presentation</vt:lpstr>
      <vt:lpstr>What is an Investment Appraisal?</vt:lpstr>
      <vt:lpstr>PowerPoint Presentation</vt:lpstr>
      <vt:lpstr>PowerPoint Presentation</vt:lpstr>
      <vt:lpstr>PowerPoint Presentation</vt:lpstr>
      <vt:lpstr>PowerPoint Presentation</vt:lpstr>
      <vt:lpstr>Net Present Value (NPV)</vt:lpstr>
      <vt:lpstr>PowerPoint Presentation</vt:lpstr>
      <vt:lpstr>Net Present Value (Example)</vt:lpstr>
      <vt:lpstr>Net Present Value (Example)</vt:lpstr>
      <vt:lpstr>Net Present Value (NPV)</vt:lpstr>
      <vt:lpstr>Net Present Value (NPV)</vt:lpstr>
      <vt:lpstr>Internal rate of return (IRR)</vt:lpstr>
      <vt:lpstr>Internal rate of return (IRR)</vt:lpstr>
      <vt:lpstr>Internal rate of return (IRR) - Example</vt:lpstr>
      <vt:lpstr>Internal rate of return (IRR) - Formula</vt:lpstr>
      <vt:lpstr>Usefulness of IRR</vt:lpstr>
      <vt:lpstr>Drawbacks of IRR</vt:lpstr>
      <vt:lpstr>Payback Period</vt:lpstr>
      <vt:lpstr>Payback Period - Formula</vt:lpstr>
      <vt:lpstr>Payback Period - Example</vt:lpstr>
      <vt:lpstr>PowerPoint Presentation</vt:lpstr>
      <vt:lpstr>PowerPoint Presentation</vt:lpstr>
      <vt:lpstr>PowerPoint Presentation</vt:lpstr>
      <vt:lpstr>Accounting rate of return (ARR)</vt:lpstr>
      <vt:lpstr>ARR Formula</vt:lpstr>
      <vt:lpstr>Usefulness of ARR</vt:lpstr>
      <vt:lpstr>Drawbacks of ARR</vt:lpstr>
      <vt:lpstr>IRR, NPV, ARR, PBP</vt:lpstr>
      <vt:lpstr>PowerPoint Presentation</vt:lpstr>
      <vt:lpstr>PowerPoint Presentation</vt:lpstr>
      <vt:lpstr>PowerPoint Presentation</vt:lpstr>
      <vt:lpstr>Thank you!</vt:lpstr>
    </vt:vector>
  </TitlesOfParts>
  <Company>University of Dundee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Title: International Financial Management Module Code: LCBB6002</dc:title>
  <dc:creator>Khaza Ahmed (PG Research)</dc:creator>
  <cp:lastModifiedBy>Khaza Ahmed</cp:lastModifiedBy>
  <cp:revision>2</cp:revision>
  <dcterms:created xsi:type="dcterms:W3CDTF">2022-09-10T15:12:48Z</dcterms:created>
  <dcterms:modified xsi:type="dcterms:W3CDTF">2023-05-15T15:35:11Z</dcterms:modified>
</cp:coreProperties>
</file>