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9" r:id="rId4"/>
    <p:sldId id="258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6" autoAdjust="0"/>
    <p:restoredTop sz="94660"/>
  </p:normalViewPr>
  <p:slideViewPr>
    <p:cSldViewPr snapToGrid="0">
      <p:cViewPr varScale="1">
        <p:scale>
          <a:sx n="78" d="100"/>
          <a:sy n="78" d="100"/>
        </p:scale>
        <p:origin x="23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4464" y="1371600"/>
            <a:ext cx="10863072" cy="1344168"/>
          </a:xfrm>
        </p:spPr>
        <p:txBody>
          <a:bodyPr rtlCol="0"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algn="ctr" defTabSz="914400" rtl="0" eaLnBrk="1" latinLnBrk="0" hangingPunct="1">
              <a:lnSpc>
                <a:spcPts val="6400"/>
              </a:lnSpc>
              <a:spcBef>
                <a:spcPct val="0"/>
              </a:spcBef>
              <a:buNone/>
              <a:defRPr sz="6000" kern="12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4464" y="2715767"/>
            <a:ext cx="10863072" cy="667512"/>
          </a:xfrm>
        </p:spPr>
        <p:txBody>
          <a:bodyPr rtlCol="0">
            <a:normAutofit/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  <a:buSzPct val="75000"/>
              <a:buFont typeface="Wingdings 2" pitchFamily="18" charset="2"/>
              <a:buNone/>
              <a:defRPr sz="2200" b="0" kern="120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3049622E-3106-45CA-A52D-8C3772696AF5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Book Antiqua" panose="02040602050305030304" pitchFamily="18" charset="0"/>
              </a:defRPr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5877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6366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4634" y="4343399"/>
            <a:ext cx="10862732" cy="1346013"/>
          </a:xfrm>
        </p:spPr>
        <p:txBody>
          <a:bodyPr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>
              <a:lnSpc>
                <a:spcPts val="6400"/>
              </a:lnSpc>
              <a:defRPr sz="60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4634" y="5688106"/>
            <a:ext cx="10862733" cy="663387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>
              <a:spcBef>
                <a:spcPts val="0"/>
              </a:spcBef>
              <a:buNone/>
              <a:defRPr b="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2641600" y="685800"/>
            <a:ext cx="6908800" cy="3352800"/>
          </a:xfrm>
          <a:solidFill>
            <a:schemeClr val="tx1">
              <a:lumMod val="75000"/>
            </a:schemeClr>
          </a:solidFill>
          <a:ln w="127000" cap="sq">
            <a:solidFill>
              <a:schemeClr val="tx1"/>
            </a:solidFill>
            <a:miter lim="800000"/>
          </a:ln>
          <a:effectLst>
            <a:outerShdw blurRad="63500" sx="101000" sy="101000" algn="ctr" rotWithShape="0">
              <a:schemeClr val="bg2">
                <a:lumMod val="20000"/>
                <a:lumOff val="80000"/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9000000"/>
            </a:lightRig>
          </a:scene3d>
          <a:sp3d prstMaterial="matte">
            <a:bevelT w="12700" prst="relaxedInset"/>
            <a:bevelB w="38100" h="127000" prst="relaxedInset"/>
            <a:extrusionClr>
              <a:schemeClr val="tx1"/>
            </a:extrusionClr>
            <a:contourClr>
              <a:schemeClr val="tx1"/>
            </a:contourClr>
          </a:sp3d>
        </p:spPr>
        <p:txBody>
          <a:bodyPr rtlCol="0">
            <a:normAutofit/>
          </a:bodyPr>
          <a:lstStyle>
            <a:lvl1pPr>
              <a:buNone/>
              <a:defRPr/>
            </a:lvl1pPr>
          </a:lstStyle>
          <a:p>
            <a:pPr lvl="0"/>
            <a:r>
              <a:rPr lang="en-US" noProof="0" smtClean="0"/>
              <a:t>Click icon to add picture</a:t>
            </a:r>
            <a:endParaRPr noProof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3049622E-3106-45CA-A52D-8C3772696AF5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3231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1774826"/>
            <a:ext cx="10862733" cy="1873250"/>
          </a:xfrm>
        </p:spPr>
        <p:txBody>
          <a:bodyPr/>
          <a:lstStyle>
            <a:lvl1pPr algn="ctr">
              <a:defRPr sz="60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4634" y="3654520"/>
            <a:ext cx="10862733" cy="1500187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803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94130"/>
            <a:ext cx="10862735" cy="145228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4633" y="1762125"/>
            <a:ext cx="512064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06728" y="1762125"/>
            <a:ext cx="512064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290763" indent="-461963"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196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670984" y="2352675"/>
            <a:ext cx="5120216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6407151" y="2352675"/>
            <a:ext cx="5120216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94130"/>
            <a:ext cx="10862735" cy="1452283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4633" y="1550894"/>
            <a:ext cx="512064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633" y="2541494"/>
            <a:ext cx="512064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6728" y="1550894"/>
            <a:ext cx="512064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06728" y="2541494"/>
            <a:ext cx="512064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1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1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2456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497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7000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387" y="416860"/>
            <a:ext cx="5120640" cy="1994647"/>
          </a:xfrm>
        </p:spPr>
        <p:txBody>
          <a:bodyPr/>
          <a:lstStyle>
            <a:lvl1pPr algn="ct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90043" y="403413"/>
            <a:ext cx="5120640" cy="572275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3387" y="2438400"/>
            <a:ext cx="512064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860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387" y="416860"/>
            <a:ext cx="5120640" cy="1994647"/>
          </a:xfrm>
        </p:spPr>
        <p:txBody>
          <a:bodyPr/>
          <a:lstStyle>
            <a:lvl1pPr algn="ct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3387" y="2438400"/>
            <a:ext cx="512064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6406727" y="430306"/>
            <a:ext cx="5120640" cy="5432612"/>
          </a:xfrm>
          <a:solidFill>
            <a:schemeClr val="bg1">
              <a:lumMod val="85000"/>
            </a:schemeClr>
          </a:solidFill>
          <a:ln w="127000" cap="sq">
            <a:solidFill>
              <a:schemeClr val="bg1"/>
            </a:solidFill>
            <a:miter lim="800000"/>
          </a:ln>
          <a:effectLst>
            <a:outerShdw blurRad="76200" dist="12700" dir="5400000" sx="100500" sy="100500" rotWithShape="0">
              <a:prstClr val="black">
                <a:alpha val="30000"/>
              </a:prstClr>
            </a:outerShdw>
          </a:effectLst>
          <a:scene3d>
            <a:camera prst="orthographicFront"/>
            <a:lightRig rig="threePt" dir="t"/>
          </a:scene3d>
          <a:sp3d extrusionH="50800">
            <a:extrusionClr>
              <a:schemeClr val="tx1"/>
            </a:extrusionClr>
            <a:contourClr>
              <a:schemeClr val="tx1"/>
            </a:contourClr>
          </a:sp3d>
        </p:spPr>
        <p:txBody>
          <a:bodyPr rtlCol="0">
            <a:normAutofit/>
          </a:bodyPr>
          <a:lstStyle>
            <a:lvl1pPr marL="457200" indent="-457200" algn="l" defTabSz="914400" rtl="0" eaLnBrk="1" latinLnBrk="0" hangingPunct="1">
              <a:spcBef>
                <a:spcPts val="2000"/>
              </a:spcBef>
              <a:buClr>
                <a:schemeClr val="accent2">
                  <a:lumMod val="50000"/>
                  <a:lumOff val="50000"/>
                </a:schemeClr>
              </a:buClr>
              <a:buSzPct val="75000"/>
              <a:buFont typeface="Wingdings 2" pitchFamily="18" charset="2"/>
              <a:buNone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noProof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322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7pPr marL="2743200" indent="-457200">
              <a:defRPr/>
            </a:lvl7pPr>
            <a:lvl8pPr marL="2743200" indent="-457200">
              <a:defRPr/>
            </a:lvl8pPr>
            <a:lvl9pPr marL="2743200" indent="-457200"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9028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681883" y="417513"/>
            <a:ext cx="2133600" cy="57086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566" y="417513"/>
            <a:ext cx="8665633" cy="570865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7225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3049622E-3106-45CA-A52D-8C3772696AF5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3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Book Antiqua" panose="02040602050305030304" pitchFamily="18" charset="0"/>
              </a:defRPr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3186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64634" y="93663"/>
            <a:ext cx="10862733" cy="1452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64634" y="1762125"/>
            <a:ext cx="10862733" cy="4364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884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fld id="{3049622E-3106-45CA-A52D-8C3772696AF5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91084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100">
                <a:solidFill>
                  <a:srgbClr val="6D6452"/>
                </a:solidFill>
              </a:defRPr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977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5000" kern="1200">
          <a:solidFill>
            <a:schemeClr val="tx1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9pPr>
    </p:titleStyle>
    <p:bodyStyle>
      <a:lvl1pPr marL="457200" indent="-457200" algn="l" rtl="0" eaLnBrk="1" fontAlgn="base" hangingPunct="1">
        <a:spcBef>
          <a:spcPts val="2000"/>
        </a:spcBef>
        <a:spcAft>
          <a:spcPct val="0"/>
        </a:spcAft>
        <a:buClr>
          <a:srgbClr val="6D6452"/>
        </a:buClr>
        <a:buSzPct val="75000"/>
        <a:buFont typeface="Wingdings 2" panose="05020102010507070707" pitchFamily="18" charset="2"/>
        <a:buChar char=""/>
        <a:defRPr sz="2200" kern="1200">
          <a:solidFill>
            <a:srgbClr val="6D6452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914400" indent="-457200" algn="l" rtl="0" eaLnBrk="1" fontAlgn="base" hangingPunct="1">
        <a:spcBef>
          <a:spcPts val="600"/>
        </a:spcBef>
        <a:spcAft>
          <a:spcPct val="0"/>
        </a:spcAft>
        <a:buClr>
          <a:srgbClr val="A49A85"/>
        </a:buClr>
        <a:buSzPct val="75000"/>
        <a:buFont typeface="Wingdings 2" panose="05020102010507070707" pitchFamily="18" charset="2"/>
        <a:buChar char=""/>
        <a:defRPr sz="2000"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2pPr>
      <a:lvl3pPr marL="1371600" indent="-457200" algn="l" rtl="0" eaLnBrk="1" fontAlgn="base" hangingPunct="1">
        <a:spcBef>
          <a:spcPts val="600"/>
        </a:spcBef>
        <a:spcAft>
          <a:spcPct val="0"/>
        </a:spcAft>
        <a:buClr>
          <a:srgbClr val="6D6452"/>
        </a:buClr>
        <a:buSzPct val="75000"/>
        <a:buFont typeface="Wingdings 2" panose="05020102010507070707" pitchFamily="18" charset="2"/>
        <a:buChar char=""/>
        <a:defRPr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3pPr>
      <a:lvl4pPr marL="1828800" indent="-457200" algn="l" rtl="0" eaLnBrk="1" fontAlgn="base" hangingPunct="1">
        <a:spcBef>
          <a:spcPts val="600"/>
        </a:spcBef>
        <a:spcAft>
          <a:spcPct val="0"/>
        </a:spcAft>
        <a:buClr>
          <a:srgbClr val="A49A85"/>
        </a:buClr>
        <a:buSzPct val="75000"/>
        <a:buFont typeface="Wingdings 2" panose="05020102010507070707" pitchFamily="18" charset="2"/>
        <a:buChar char=""/>
        <a:defRPr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4pPr>
      <a:lvl5pPr marL="2286000" indent="-457200" algn="l" rtl="0" eaLnBrk="1" fontAlgn="base" hangingPunct="1">
        <a:spcBef>
          <a:spcPts val="600"/>
        </a:spcBef>
        <a:spcAft>
          <a:spcPct val="0"/>
        </a:spcAft>
        <a:buClr>
          <a:srgbClr val="6D6452"/>
        </a:buClr>
        <a:buSzPct val="75000"/>
        <a:buFont typeface="Wingdings 2" panose="05020102010507070707" pitchFamily="18" charset="2"/>
        <a:buChar char=""/>
        <a:defRPr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5pPr>
      <a:lvl6pPr marL="27432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32051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6576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41195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sdsu.co.uk/coursereps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Academic and Industry Skills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SOTAH Level 4 – Course Reps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488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 smtClean="0"/>
              <a:t>Course Reps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i="1" dirty="0"/>
              <a:t>We're going to spend the first part of this session electing your course representatives for the year ahead. </a:t>
            </a:r>
            <a:endParaRPr lang="en-GB" sz="2400" i="1" dirty="0" smtClean="0"/>
          </a:p>
          <a:p>
            <a:r>
              <a:rPr lang="en-GB" sz="2400" dirty="0">
                <a:latin typeface="+mj-lt"/>
              </a:rPr>
              <a:t>Each Academic year requires 2 Course Reps</a:t>
            </a:r>
          </a:p>
          <a:p>
            <a:r>
              <a:rPr lang="en-GB" sz="2400" dirty="0">
                <a:latin typeface="+mj-lt"/>
              </a:rPr>
              <a:t>The role of the Course Reps is to attend Staff/Student meetings with Academic Staff and Course Reps from other years on their programme on behalf of their </a:t>
            </a:r>
            <a:r>
              <a:rPr lang="en-GB" sz="2400" dirty="0" smtClean="0">
                <a:latin typeface="+mj-lt"/>
              </a:rPr>
              <a:t>peers</a:t>
            </a:r>
            <a:endParaRPr lang="en-GB" sz="2400" i="1" dirty="0" smtClean="0"/>
          </a:p>
          <a:p>
            <a:r>
              <a:rPr lang="en-GB" sz="2400" i="1" dirty="0" smtClean="0"/>
              <a:t>The following </a:t>
            </a:r>
            <a:r>
              <a:rPr lang="en-GB" sz="2400" i="1" dirty="0"/>
              <a:t>video </a:t>
            </a:r>
            <a:r>
              <a:rPr lang="en-GB" sz="2400" i="1" dirty="0" smtClean="0"/>
              <a:t>is from </a:t>
            </a:r>
            <a:r>
              <a:rPr lang="en-GB" sz="2400" i="1" dirty="0"/>
              <a:t>Your Students' Union </a:t>
            </a:r>
            <a:r>
              <a:rPr lang="en-GB" sz="2400" i="1" dirty="0" smtClean="0"/>
              <a:t>and it will </a:t>
            </a:r>
            <a:r>
              <a:rPr lang="en-GB" sz="2400" i="1" dirty="0"/>
              <a:t>explain the scheme and hopefully encourage </a:t>
            </a:r>
            <a:r>
              <a:rPr lang="en-GB" sz="2400" i="1" dirty="0" smtClean="0"/>
              <a:t>some of you </a:t>
            </a:r>
            <a:r>
              <a:rPr lang="en-GB" sz="2400" i="1" dirty="0"/>
              <a:t>to nominate </a:t>
            </a:r>
            <a:r>
              <a:rPr lang="en-GB" sz="2400" i="1" dirty="0" smtClean="0"/>
              <a:t>yourselves. </a:t>
            </a:r>
          </a:p>
          <a:p>
            <a:pPr marL="0" indent="0">
              <a:buNone/>
            </a:pPr>
            <a:endParaRPr lang="en-GB" sz="3200" i="1" dirty="0" smtClean="0">
              <a:latin typeface="+mj-lt"/>
            </a:endParaRPr>
          </a:p>
          <a:p>
            <a:endParaRPr lang="en-GB" sz="32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9962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 smtClean="0"/>
              <a:t>Course Reps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 </a:t>
            </a:r>
            <a:r>
              <a:rPr lang="en-GB" dirty="0" smtClean="0">
                <a:hlinkClick r:id="rId2"/>
              </a:rPr>
              <a:t>http://www.tsdsu.co.uk/coursereps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6765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6991" y="321276"/>
            <a:ext cx="10862733" cy="5841957"/>
          </a:xfrm>
        </p:spPr>
        <p:txBody>
          <a:bodyPr/>
          <a:lstStyle/>
          <a:p>
            <a:r>
              <a:rPr lang="en-GB" sz="2800" i="1" dirty="0">
                <a:latin typeface="+mj-lt"/>
              </a:rPr>
              <a:t>This is a crucial role, it's really important that your views on your University experience are fed into the School and the wider University. </a:t>
            </a:r>
            <a:endParaRPr lang="en-GB" sz="2800" i="1" dirty="0" smtClean="0">
              <a:latin typeface="+mj-lt"/>
            </a:endParaRPr>
          </a:p>
          <a:p>
            <a:r>
              <a:rPr lang="en-GB" sz="2800" i="1" dirty="0" smtClean="0">
                <a:latin typeface="+mj-lt"/>
              </a:rPr>
              <a:t>Being </a:t>
            </a:r>
            <a:r>
              <a:rPr lang="en-GB" sz="2800" i="1" dirty="0">
                <a:latin typeface="+mj-lt"/>
              </a:rPr>
              <a:t>a Course Rep is a fantastic opportunity to develop a lot of useful skills and looks great on a CV. </a:t>
            </a:r>
            <a:endParaRPr lang="en-GB" sz="2800" i="1" dirty="0" smtClean="0">
              <a:latin typeface="+mj-lt"/>
            </a:endParaRPr>
          </a:p>
          <a:p>
            <a:r>
              <a:rPr lang="en-GB" sz="2800" i="1" dirty="0" smtClean="0">
                <a:latin typeface="+mj-lt"/>
              </a:rPr>
              <a:t>Full </a:t>
            </a:r>
            <a:r>
              <a:rPr lang="en-GB" sz="2800" i="1" dirty="0">
                <a:latin typeface="+mj-lt"/>
              </a:rPr>
              <a:t>training is provided by the Students' Union and you don't need any prior knowledge, you just need to be able to talk to your fellow students. </a:t>
            </a:r>
            <a:endParaRPr lang="en-GB" sz="2800" i="1" dirty="0" smtClean="0">
              <a:latin typeface="+mj-lt"/>
            </a:endParaRPr>
          </a:p>
          <a:p>
            <a:r>
              <a:rPr lang="en-GB" sz="2800" i="1" dirty="0" smtClean="0">
                <a:latin typeface="+mj-lt"/>
              </a:rPr>
              <a:t>We </a:t>
            </a:r>
            <a:r>
              <a:rPr lang="en-GB" sz="2800" i="1" dirty="0">
                <a:latin typeface="+mj-lt"/>
              </a:rPr>
              <a:t>need to elect </a:t>
            </a:r>
            <a:r>
              <a:rPr lang="en-GB" sz="2800" i="1" dirty="0" smtClean="0">
                <a:latin typeface="+mj-lt"/>
              </a:rPr>
              <a:t>two representatives </a:t>
            </a:r>
            <a:r>
              <a:rPr lang="en-GB" sz="2800" i="1" dirty="0">
                <a:latin typeface="+mj-lt"/>
              </a:rPr>
              <a:t>today, so if you're sitting next to someone who you think would do a good job tell them, or if this interests you please put yourself forward</a:t>
            </a:r>
            <a:r>
              <a:rPr lang="en-GB" sz="2800" i="1" dirty="0" smtClean="0">
                <a:latin typeface="+mj-lt"/>
              </a:rPr>
              <a:t>.</a:t>
            </a:r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767309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4634" y="506627"/>
            <a:ext cx="10862733" cy="5619536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Each person put forward/volunteers needs to say a few words to the group stating why they would like to be a Rep</a:t>
            </a:r>
          </a:p>
          <a:p>
            <a:r>
              <a:rPr lang="en-GB" b="1" dirty="0" smtClean="0"/>
              <a:t>The </a:t>
            </a:r>
            <a:r>
              <a:rPr lang="en-GB" b="1" dirty="0"/>
              <a:t>Vote</a:t>
            </a:r>
            <a:endParaRPr lang="en-GB" dirty="0"/>
          </a:p>
          <a:p>
            <a:r>
              <a:rPr lang="en-GB" dirty="0" smtClean="0"/>
              <a:t>Everyone note </a:t>
            </a:r>
            <a:r>
              <a:rPr lang="en-GB" dirty="0"/>
              <a:t>down the candidate names, </a:t>
            </a:r>
            <a:r>
              <a:rPr lang="en-GB" dirty="0" smtClean="0"/>
              <a:t>they will then be asked to </a:t>
            </a:r>
            <a:r>
              <a:rPr lang="en-GB" dirty="0"/>
              <a:t>step outside and </a:t>
            </a:r>
            <a:r>
              <a:rPr lang="en-GB" dirty="0" smtClean="0"/>
              <a:t>students will </a:t>
            </a:r>
            <a:r>
              <a:rPr lang="en-GB" dirty="0"/>
              <a:t>vote by raising their </a:t>
            </a:r>
            <a:r>
              <a:rPr lang="en-GB" dirty="0" smtClean="0"/>
              <a:t>hands when each name is called. </a:t>
            </a:r>
            <a:r>
              <a:rPr lang="en-GB" dirty="0"/>
              <a:t>The </a:t>
            </a:r>
            <a:r>
              <a:rPr lang="en-GB" dirty="0" smtClean="0"/>
              <a:t>candidates </a:t>
            </a:r>
            <a:r>
              <a:rPr lang="en-GB" dirty="0"/>
              <a:t>with most votes is elected.  </a:t>
            </a:r>
          </a:p>
          <a:p>
            <a:r>
              <a:rPr lang="en-GB" dirty="0"/>
              <a:t>In the event of a tie</a:t>
            </a:r>
            <a:r>
              <a:rPr lang="en-GB" dirty="0" smtClean="0"/>
              <a:t>, we will </a:t>
            </a:r>
            <a:r>
              <a:rPr lang="en-GB" dirty="0"/>
              <a:t>toss a coin (this is actually what would happen in a Westminster election in the event of a tie!) </a:t>
            </a:r>
          </a:p>
          <a:p>
            <a:r>
              <a:rPr lang="en-GB" b="1" dirty="0"/>
              <a:t> 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40728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ddle">
  <a:themeElements>
    <a:clrScheme name="Saddle">
      <a:dk1>
        <a:srgbClr val="302C24"/>
      </a:dk1>
      <a:lt1>
        <a:sysClr val="window" lastClr="FFFFFF"/>
      </a:lt1>
      <a:dk2>
        <a:srgbClr val="AC6416"/>
      </a:dk2>
      <a:lt2>
        <a:srgbClr val="E8E4DB"/>
      </a:lt2>
      <a:accent1>
        <a:srgbClr val="C6B178"/>
      </a:accent1>
      <a:accent2>
        <a:srgbClr val="9C5B14"/>
      </a:accent2>
      <a:accent3>
        <a:srgbClr val="71B2BC"/>
      </a:accent3>
      <a:accent4>
        <a:srgbClr val="78AA5D"/>
      </a:accent4>
      <a:accent5>
        <a:srgbClr val="867099"/>
      </a:accent5>
      <a:accent6>
        <a:srgbClr val="4C6F75"/>
      </a:accent6>
      <a:hlink>
        <a:srgbClr val="F27B0E"/>
      </a:hlink>
      <a:folHlink>
        <a:srgbClr val="989268"/>
      </a:folHlink>
    </a:clrScheme>
    <a:fontScheme name="Saddle">
      <a:maj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Saddle">
      <a:fillStyleLst>
        <a:solidFill>
          <a:schemeClr val="phClr"/>
        </a:solidFill>
        <a:gradFill rotWithShape="1">
          <a:gsLst>
            <a:gs pos="0">
              <a:schemeClr val="phClr"/>
            </a:gs>
            <a:gs pos="30000">
              <a:schemeClr val="phClr">
                <a:tint val="80000"/>
              </a:schemeClr>
            </a:gs>
            <a:gs pos="100000">
              <a:schemeClr val="phClr">
                <a:tint val="100000"/>
              </a:schemeClr>
            </a:gs>
          </a:gsLst>
          <a:path path="rect">
            <a:fillToRect l="50000" r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70000"/>
                <a:satMod val="120000"/>
              </a:schemeClr>
              <a:schemeClr val="phClr">
                <a:tint val="30000"/>
                <a:satMod val="120000"/>
              </a:schemeClr>
            </a:duotone>
          </a:blip>
          <a:stretch/>
        </a:blip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50800" cap="flat" cmpd="dbl" algn="ctr">
          <a:solidFill>
            <a:schemeClr val="phClr"/>
          </a:solidFill>
          <a:prstDash val="solid"/>
        </a:ln>
        <a:ln w="7620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FFFFFF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sunrise" dir="tl">
              <a:rot lat="0" lon="0" rev="1200000"/>
            </a:lightRig>
          </a:scene3d>
          <a:sp3d prstMaterial="softEdge">
            <a:bevelT w="0" h="0"/>
          </a:sp3d>
        </a:effectStyle>
        <a:effectStyle>
          <a:effectLst>
            <a:innerShdw blurRad="76200" dist="38100" dir="13500000">
              <a:srgbClr val="FFFFFF">
                <a:alpha val="75000"/>
              </a:srgbClr>
            </a:innerShdw>
          </a:effectLst>
          <a:scene3d>
            <a:camera prst="perspectiveFront" fov="2400000"/>
            <a:lightRig rig="twoPt" dir="tl"/>
          </a:scene3d>
          <a:sp3d>
            <a:bevelT w="25400" h="12700" prst="angle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250000"/>
              </a:schemeClr>
              <a:schemeClr val="phClr">
                <a:tint val="5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shade val="90000"/>
                <a:hueMod val="90000"/>
                <a:satMod val="150000"/>
                <a:lumMod val="90000"/>
              </a:schemeClr>
              <a:schemeClr val="phClr">
                <a:tint val="70000"/>
                <a:shade val="80000"/>
                <a:satMod val="3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Override1.xml><?xml version="1.0" encoding="utf-8"?>
<a:themeOverride xmlns:a="http://schemas.openxmlformats.org/drawingml/2006/main">
  <a:clrScheme name="Saddle">
    <a:dk1>
      <a:srgbClr val="302C24"/>
    </a:dk1>
    <a:lt1>
      <a:sysClr val="window" lastClr="FFFFFF"/>
    </a:lt1>
    <a:dk2>
      <a:srgbClr val="AC6416"/>
    </a:dk2>
    <a:lt2>
      <a:srgbClr val="E8E4DB"/>
    </a:lt2>
    <a:accent1>
      <a:srgbClr val="C6B178"/>
    </a:accent1>
    <a:accent2>
      <a:srgbClr val="9C5B14"/>
    </a:accent2>
    <a:accent3>
      <a:srgbClr val="71B2BC"/>
    </a:accent3>
    <a:accent4>
      <a:srgbClr val="78AA5D"/>
    </a:accent4>
    <a:accent5>
      <a:srgbClr val="867099"/>
    </a:accent5>
    <a:accent6>
      <a:srgbClr val="4C6F75"/>
    </a:accent6>
    <a:hlink>
      <a:srgbClr val="F27B0E"/>
    </a:hlink>
    <a:folHlink>
      <a:srgbClr val="989268"/>
    </a:folHlink>
  </a:clrScheme>
</a:themeOverride>
</file>

<file path=ppt/theme/themeOverride2.xml><?xml version="1.0" encoding="utf-8"?>
<a:themeOverride xmlns:a="http://schemas.openxmlformats.org/drawingml/2006/main">
  <a:clrScheme name="Saddle">
    <a:dk1>
      <a:srgbClr val="302C24"/>
    </a:dk1>
    <a:lt1>
      <a:sysClr val="window" lastClr="FFFFFF"/>
    </a:lt1>
    <a:dk2>
      <a:srgbClr val="AC6416"/>
    </a:dk2>
    <a:lt2>
      <a:srgbClr val="E8E4DB"/>
    </a:lt2>
    <a:accent1>
      <a:srgbClr val="C6B178"/>
    </a:accent1>
    <a:accent2>
      <a:srgbClr val="9C5B14"/>
    </a:accent2>
    <a:accent3>
      <a:srgbClr val="71B2BC"/>
    </a:accent3>
    <a:accent4>
      <a:srgbClr val="78AA5D"/>
    </a:accent4>
    <a:accent5>
      <a:srgbClr val="867099"/>
    </a:accent5>
    <a:accent6>
      <a:srgbClr val="4C6F75"/>
    </a:accent6>
    <a:hlink>
      <a:srgbClr val="F27B0E"/>
    </a:hlink>
    <a:folHlink>
      <a:srgbClr val="989268"/>
    </a:folHlink>
  </a:clrScheme>
</a:themeOverride>
</file>

<file path=ppt/theme/themeOverride3.xml><?xml version="1.0" encoding="utf-8"?>
<a:themeOverride xmlns:a="http://schemas.openxmlformats.org/drawingml/2006/main">
  <a:clrScheme name="Saddle">
    <a:dk1>
      <a:srgbClr val="302C24"/>
    </a:dk1>
    <a:lt1>
      <a:sysClr val="window" lastClr="FFFFFF"/>
    </a:lt1>
    <a:dk2>
      <a:srgbClr val="AC6416"/>
    </a:dk2>
    <a:lt2>
      <a:srgbClr val="E8E4DB"/>
    </a:lt2>
    <a:accent1>
      <a:srgbClr val="C6B178"/>
    </a:accent1>
    <a:accent2>
      <a:srgbClr val="9C5B14"/>
    </a:accent2>
    <a:accent3>
      <a:srgbClr val="71B2BC"/>
    </a:accent3>
    <a:accent4>
      <a:srgbClr val="78AA5D"/>
    </a:accent4>
    <a:accent5>
      <a:srgbClr val="867099"/>
    </a:accent5>
    <a:accent6>
      <a:srgbClr val="4C6F75"/>
    </a:accent6>
    <a:hlink>
      <a:srgbClr val="F27B0E"/>
    </a:hlink>
    <a:folHlink>
      <a:srgbClr val="98926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Paraphrasing Tourism AIS</Template>
  <TotalTime>122</TotalTime>
  <Words>273</Words>
  <Application>Microsoft Office PowerPoint</Application>
  <PresentationFormat>Widescreen</PresentationFormat>
  <Paragraphs>23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MS PGothic</vt:lpstr>
      <vt:lpstr>MS PGothic</vt:lpstr>
      <vt:lpstr>Arial</vt:lpstr>
      <vt:lpstr>Book Antiqua</vt:lpstr>
      <vt:lpstr>Calibri</vt:lpstr>
      <vt:lpstr>Wingdings 2</vt:lpstr>
      <vt:lpstr>Saddle</vt:lpstr>
      <vt:lpstr>Academic and Industry Skills</vt:lpstr>
      <vt:lpstr>Course Reps</vt:lpstr>
      <vt:lpstr>Course Reps</vt:lpstr>
      <vt:lpstr>PowerPoint Presentation</vt:lpstr>
      <vt:lpstr>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Placement/Employment Opportunities</dc:title>
  <dc:creator>Marie Pitson</dc:creator>
  <cp:lastModifiedBy>Marie Pitson</cp:lastModifiedBy>
  <cp:revision>2</cp:revision>
  <dcterms:created xsi:type="dcterms:W3CDTF">2017-11-20T15:25:21Z</dcterms:created>
  <dcterms:modified xsi:type="dcterms:W3CDTF">2018-10-01T09:27:25Z</dcterms:modified>
</cp:coreProperties>
</file>