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3" dt="2026-10-11T19:22:33.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7" d="100"/>
          <a:sy n="77" d="100"/>
        </p:scale>
        <p:origin x="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hyperlink" Target="https://doi.org/10.5465/amr.1997.9711022105"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doi.org/10.5465/amr.1997.9711022105"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CD2EC8-8A30-4D4F-93A6-07409C724909}"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1A6CC5E6-836C-4C34-9AE6-3B497AB7979F}">
      <dgm:prSet/>
      <dgm:spPr/>
      <dgm:t>
        <a:bodyPr/>
        <a:lstStyle/>
        <a:p>
          <a:r>
            <a:rPr lang="en-GB"/>
            <a:t>Freeman, R.E. (1984) </a:t>
          </a:r>
          <a:r>
            <a:rPr lang="en-GB" i="1"/>
            <a:t>Strategic Management: A Stakeholder Approach</a:t>
          </a:r>
          <a:r>
            <a:rPr lang="en-GB"/>
            <a:t>. Boston: Pitman.</a:t>
          </a:r>
          <a:endParaRPr lang="en-US"/>
        </a:p>
      </dgm:t>
    </dgm:pt>
    <dgm:pt modelId="{6C041A6C-FE72-45F3-9214-C1C09CD284B8}" type="parTrans" cxnId="{DCB3ADDB-E892-4E0B-BE0E-EF9B0158A47A}">
      <dgm:prSet/>
      <dgm:spPr/>
      <dgm:t>
        <a:bodyPr/>
        <a:lstStyle/>
        <a:p>
          <a:endParaRPr lang="en-US"/>
        </a:p>
      </dgm:t>
    </dgm:pt>
    <dgm:pt modelId="{30A58061-BD82-4137-B1AF-9E788A918F68}" type="sibTrans" cxnId="{DCB3ADDB-E892-4E0B-BE0E-EF9B0158A47A}">
      <dgm:prSet/>
      <dgm:spPr/>
      <dgm:t>
        <a:bodyPr/>
        <a:lstStyle/>
        <a:p>
          <a:endParaRPr lang="en-US"/>
        </a:p>
      </dgm:t>
    </dgm:pt>
    <dgm:pt modelId="{3FEC5A6C-53EB-4A19-8EAC-6567B8DE8132}">
      <dgm:prSet/>
      <dgm:spPr/>
      <dgm:t>
        <a:bodyPr/>
        <a:lstStyle/>
        <a:p>
          <a:r>
            <a:rPr lang="en-GB"/>
            <a:t>Mendelow, A.L. (1981) 'Environmental scanning—the impact of the stakeholder concept', </a:t>
          </a:r>
          <a:r>
            <a:rPr lang="en-GB" i="1"/>
            <a:t>Proceedings of the Second International Conference on Information Systems</a:t>
          </a:r>
          <a:r>
            <a:rPr lang="en-GB"/>
            <a:t>, Cambridge, Massachusetts.</a:t>
          </a:r>
          <a:endParaRPr lang="en-US"/>
        </a:p>
      </dgm:t>
    </dgm:pt>
    <dgm:pt modelId="{D8CE8A1B-14ED-4B25-8077-61468DE53C70}" type="parTrans" cxnId="{BF952294-BF89-4800-857F-B3F283308AE7}">
      <dgm:prSet/>
      <dgm:spPr/>
      <dgm:t>
        <a:bodyPr/>
        <a:lstStyle/>
        <a:p>
          <a:endParaRPr lang="en-US"/>
        </a:p>
      </dgm:t>
    </dgm:pt>
    <dgm:pt modelId="{91812992-1BBA-40B5-9BE4-1ED0BAC7C2C3}" type="sibTrans" cxnId="{BF952294-BF89-4800-857F-B3F283308AE7}">
      <dgm:prSet/>
      <dgm:spPr/>
      <dgm:t>
        <a:bodyPr/>
        <a:lstStyle/>
        <a:p>
          <a:endParaRPr lang="en-US"/>
        </a:p>
      </dgm:t>
    </dgm:pt>
    <dgm:pt modelId="{27289F02-53B1-4462-808C-8256E1E3D7A7}">
      <dgm:prSet/>
      <dgm:spPr/>
      <dgm:t>
        <a:bodyPr/>
        <a:lstStyle/>
        <a:p>
          <a:r>
            <a:rPr lang="en-GB"/>
            <a:t>Mitchell, R.K., Agle, B.R. and Wood, D.J. (1997) 'Toward a theory of stakeholder identification and salience: Defining the principle of who and what really counts', </a:t>
          </a:r>
          <a:r>
            <a:rPr lang="en-GB" i="1"/>
            <a:t>Academy of Management Review</a:t>
          </a:r>
          <a:r>
            <a:rPr lang="en-GB"/>
            <a:t>, 22(4), pp. 853–886. Available at: </a:t>
          </a:r>
          <a:r>
            <a:rPr lang="en-GB">
              <a:hlinkClick xmlns:r="http://schemas.openxmlformats.org/officeDocument/2006/relationships" r:id="rId1"/>
            </a:rPr>
            <a:t>https://doi.org/10.5465/amr.1997.9711022105</a:t>
          </a:r>
          <a:endParaRPr lang="en-US"/>
        </a:p>
      </dgm:t>
    </dgm:pt>
    <dgm:pt modelId="{5805CAAF-8956-4101-9E01-AFAF23973551}" type="parTrans" cxnId="{03E38954-EA80-4581-A155-B12E52C29D00}">
      <dgm:prSet/>
      <dgm:spPr/>
      <dgm:t>
        <a:bodyPr/>
        <a:lstStyle/>
        <a:p>
          <a:endParaRPr lang="en-US"/>
        </a:p>
      </dgm:t>
    </dgm:pt>
    <dgm:pt modelId="{EB8DF31F-D95C-4B5E-84AF-8A211414A433}" type="sibTrans" cxnId="{03E38954-EA80-4581-A155-B12E52C29D00}">
      <dgm:prSet/>
      <dgm:spPr/>
      <dgm:t>
        <a:bodyPr/>
        <a:lstStyle/>
        <a:p>
          <a:endParaRPr lang="en-US"/>
        </a:p>
      </dgm:t>
    </dgm:pt>
    <dgm:pt modelId="{F3387D4A-CB1F-4B1B-910C-F4A6B7A55C69}" type="pres">
      <dgm:prSet presAssocID="{C0CD2EC8-8A30-4D4F-93A6-07409C724909}" presName="Name0" presStyleCnt="0">
        <dgm:presLayoutVars>
          <dgm:dir/>
          <dgm:animLvl val="lvl"/>
          <dgm:resizeHandles val="exact"/>
        </dgm:presLayoutVars>
      </dgm:prSet>
      <dgm:spPr/>
    </dgm:pt>
    <dgm:pt modelId="{A24C7460-962A-4B9E-B7A0-14FD55E50B16}" type="pres">
      <dgm:prSet presAssocID="{1A6CC5E6-836C-4C34-9AE6-3B497AB7979F}" presName="linNode" presStyleCnt="0"/>
      <dgm:spPr/>
    </dgm:pt>
    <dgm:pt modelId="{137AF664-77EB-43BF-92DC-7D05EB60C889}" type="pres">
      <dgm:prSet presAssocID="{1A6CC5E6-836C-4C34-9AE6-3B497AB7979F}" presName="parentText" presStyleLbl="node1" presStyleIdx="0" presStyleCnt="3">
        <dgm:presLayoutVars>
          <dgm:chMax val="1"/>
          <dgm:bulletEnabled val="1"/>
        </dgm:presLayoutVars>
      </dgm:prSet>
      <dgm:spPr/>
    </dgm:pt>
    <dgm:pt modelId="{31A4115E-27E8-45E6-8389-58D81F3B9733}" type="pres">
      <dgm:prSet presAssocID="{30A58061-BD82-4137-B1AF-9E788A918F68}" presName="sp" presStyleCnt="0"/>
      <dgm:spPr/>
    </dgm:pt>
    <dgm:pt modelId="{F9D7F7DF-1F70-4B7F-B84E-989B47C3BF3D}" type="pres">
      <dgm:prSet presAssocID="{3FEC5A6C-53EB-4A19-8EAC-6567B8DE8132}" presName="linNode" presStyleCnt="0"/>
      <dgm:spPr/>
    </dgm:pt>
    <dgm:pt modelId="{6010F8C3-F7E9-4AD4-B307-C631F349B195}" type="pres">
      <dgm:prSet presAssocID="{3FEC5A6C-53EB-4A19-8EAC-6567B8DE8132}" presName="parentText" presStyleLbl="node1" presStyleIdx="1" presStyleCnt="3">
        <dgm:presLayoutVars>
          <dgm:chMax val="1"/>
          <dgm:bulletEnabled val="1"/>
        </dgm:presLayoutVars>
      </dgm:prSet>
      <dgm:spPr/>
    </dgm:pt>
    <dgm:pt modelId="{EF06F65D-45A7-4FFB-90B4-DDE3E703EBC5}" type="pres">
      <dgm:prSet presAssocID="{91812992-1BBA-40B5-9BE4-1ED0BAC7C2C3}" presName="sp" presStyleCnt="0"/>
      <dgm:spPr/>
    </dgm:pt>
    <dgm:pt modelId="{786A8364-A3C3-4149-99D2-FED2B9F07BA0}" type="pres">
      <dgm:prSet presAssocID="{27289F02-53B1-4462-808C-8256E1E3D7A7}" presName="linNode" presStyleCnt="0"/>
      <dgm:spPr/>
    </dgm:pt>
    <dgm:pt modelId="{F8D87060-97FA-4989-86F6-C7DE33E9B012}" type="pres">
      <dgm:prSet presAssocID="{27289F02-53B1-4462-808C-8256E1E3D7A7}" presName="parentText" presStyleLbl="node1" presStyleIdx="2" presStyleCnt="3">
        <dgm:presLayoutVars>
          <dgm:chMax val="1"/>
          <dgm:bulletEnabled val="1"/>
        </dgm:presLayoutVars>
      </dgm:prSet>
      <dgm:spPr/>
    </dgm:pt>
  </dgm:ptLst>
  <dgm:cxnLst>
    <dgm:cxn modelId="{0059D537-8AD8-49CA-97D2-7E4DB7CDB714}" type="presOf" srcId="{3FEC5A6C-53EB-4A19-8EAC-6567B8DE8132}" destId="{6010F8C3-F7E9-4AD4-B307-C631F349B195}" srcOrd="0" destOrd="0" presId="urn:microsoft.com/office/officeart/2005/8/layout/vList5"/>
    <dgm:cxn modelId="{C4CF1E51-016A-480D-86C9-99DDB82CDBC8}" type="presOf" srcId="{27289F02-53B1-4462-808C-8256E1E3D7A7}" destId="{F8D87060-97FA-4989-86F6-C7DE33E9B012}" srcOrd="0" destOrd="0" presId="urn:microsoft.com/office/officeart/2005/8/layout/vList5"/>
    <dgm:cxn modelId="{03E38954-EA80-4581-A155-B12E52C29D00}" srcId="{C0CD2EC8-8A30-4D4F-93A6-07409C724909}" destId="{27289F02-53B1-4462-808C-8256E1E3D7A7}" srcOrd="2" destOrd="0" parTransId="{5805CAAF-8956-4101-9E01-AFAF23973551}" sibTransId="{EB8DF31F-D95C-4B5E-84AF-8A211414A433}"/>
    <dgm:cxn modelId="{BF952294-BF89-4800-857F-B3F283308AE7}" srcId="{C0CD2EC8-8A30-4D4F-93A6-07409C724909}" destId="{3FEC5A6C-53EB-4A19-8EAC-6567B8DE8132}" srcOrd="1" destOrd="0" parTransId="{D8CE8A1B-14ED-4B25-8077-61468DE53C70}" sibTransId="{91812992-1BBA-40B5-9BE4-1ED0BAC7C2C3}"/>
    <dgm:cxn modelId="{52E362BD-E9E2-4ACB-9F8C-4B2E6C43DDD2}" type="presOf" srcId="{C0CD2EC8-8A30-4D4F-93A6-07409C724909}" destId="{F3387D4A-CB1F-4B1B-910C-F4A6B7A55C69}" srcOrd="0" destOrd="0" presId="urn:microsoft.com/office/officeart/2005/8/layout/vList5"/>
    <dgm:cxn modelId="{DCB3ADDB-E892-4E0B-BE0E-EF9B0158A47A}" srcId="{C0CD2EC8-8A30-4D4F-93A6-07409C724909}" destId="{1A6CC5E6-836C-4C34-9AE6-3B497AB7979F}" srcOrd="0" destOrd="0" parTransId="{6C041A6C-FE72-45F3-9214-C1C09CD284B8}" sibTransId="{30A58061-BD82-4137-B1AF-9E788A918F68}"/>
    <dgm:cxn modelId="{0ABFD0E4-FFEB-4D1B-82F1-473EFCAA6617}" type="presOf" srcId="{1A6CC5E6-836C-4C34-9AE6-3B497AB7979F}" destId="{137AF664-77EB-43BF-92DC-7D05EB60C889}" srcOrd="0" destOrd="0" presId="urn:microsoft.com/office/officeart/2005/8/layout/vList5"/>
    <dgm:cxn modelId="{7EF3C8B7-AD9A-4707-91F5-D1DB3273378E}" type="presParOf" srcId="{F3387D4A-CB1F-4B1B-910C-F4A6B7A55C69}" destId="{A24C7460-962A-4B9E-B7A0-14FD55E50B16}" srcOrd="0" destOrd="0" presId="urn:microsoft.com/office/officeart/2005/8/layout/vList5"/>
    <dgm:cxn modelId="{E373F8C3-FCB0-46A9-AD51-A823D657E511}" type="presParOf" srcId="{A24C7460-962A-4B9E-B7A0-14FD55E50B16}" destId="{137AF664-77EB-43BF-92DC-7D05EB60C889}" srcOrd="0" destOrd="0" presId="urn:microsoft.com/office/officeart/2005/8/layout/vList5"/>
    <dgm:cxn modelId="{6382479C-A3EA-4BD3-BA23-56189BC5273A}" type="presParOf" srcId="{F3387D4A-CB1F-4B1B-910C-F4A6B7A55C69}" destId="{31A4115E-27E8-45E6-8389-58D81F3B9733}" srcOrd="1" destOrd="0" presId="urn:microsoft.com/office/officeart/2005/8/layout/vList5"/>
    <dgm:cxn modelId="{CEDE7FB1-BCB0-45BB-B58C-56CCB3C0DEB3}" type="presParOf" srcId="{F3387D4A-CB1F-4B1B-910C-F4A6B7A55C69}" destId="{F9D7F7DF-1F70-4B7F-B84E-989B47C3BF3D}" srcOrd="2" destOrd="0" presId="urn:microsoft.com/office/officeart/2005/8/layout/vList5"/>
    <dgm:cxn modelId="{3F280C6B-2D55-4348-9F5D-A5BBFA305ED5}" type="presParOf" srcId="{F9D7F7DF-1F70-4B7F-B84E-989B47C3BF3D}" destId="{6010F8C3-F7E9-4AD4-B307-C631F349B195}" srcOrd="0" destOrd="0" presId="urn:microsoft.com/office/officeart/2005/8/layout/vList5"/>
    <dgm:cxn modelId="{ED360853-10DD-4505-86FD-EFDF9564AEAE}" type="presParOf" srcId="{F3387D4A-CB1F-4B1B-910C-F4A6B7A55C69}" destId="{EF06F65D-45A7-4FFB-90B4-DDE3E703EBC5}" srcOrd="3" destOrd="0" presId="urn:microsoft.com/office/officeart/2005/8/layout/vList5"/>
    <dgm:cxn modelId="{58A7E83C-B440-4DC6-9F16-6FFCE1660663}" type="presParOf" srcId="{F3387D4A-CB1F-4B1B-910C-F4A6B7A55C69}" destId="{786A8364-A3C3-4149-99D2-FED2B9F07BA0}" srcOrd="4" destOrd="0" presId="urn:microsoft.com/office/officeart/2005/8/layout/vList5"/>
    <dgm:cxn modelId="{93B7CD22-78F3-4805-AF67-CB50A1F42049}" type="presParOf" srcId="{786A8364-A3C3-4149-99D2-FED2B9F07BA0}" destId="{F8D87060-97FA-4989-86F6-C7DE33E9B01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AF664-77EB-43BF-92DC-7D05EB60C889}">
      <dsp:nvSpPr>
        <dsp:cNvPr id="0" name=""/>
        <dsp:cNvSpPr/>
      </dsp:nvSpPr>
      <dsp:spPr>
        <a:xfrm>
          <a:off x="3364992" y="2124"/>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Freeman, R.E. (1984) </a:t>
          </a:r>
          <a:r>
            <a:rPr lang="en-GB" sz="1300" i="1" kern="1200"/>
            <a:t>Strategic Management: A Stakeholder Approach</a:t>
          </a:r>
          <a:r>
            <a:rPr lang="en-GB" sz="1300" kern="1200"/>
            <a:t>. Boston: Pitman.</a:t>
          </a:r>
          <a:endParaRPr lang="en-US" sz="1300" kern="1200"/>
        </a:p>
      </dsp:txBody>
      <dsp:txXfrm>
        <a:off x="3433446" y="70578"/>
        <a:ext cx="3648708" cy="1265378"/>
      </dsp:txXfrm>
    </dsp:sp>
    <dsp:sp modelId="{6010F8C3-F7E9-4AD4-B307-C631F349B195}">
      <dsp:nvSpPr>
        <dsp:cNvPr id="0" name=""/>
        <dsp:cNvSpPr/>
      </dsp:nvSpPr>
      <dsp:spPr>
        <a:xfrm>
          <a:off x="3364992" y="1474525"/>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Mendelow, A.L. (1981) 'Environmental scanning—the impact of the stakeholder concept', </a:t>
          </a:r>
          <a:r>
            <a:rPr lang="en-GB" sz="1300" i="1" kern="1200"/>
            <a:t>Proceedings of the Second International Conference on Information Systems</a:t>
          </a:r>
          <a:r>
            <a:rPr lang="en-GB" sz="1300" kern="1200"/>
            <a:t>, Cambridge, Massachusetts.</a:t>
          </a:r>
          <a:endParaRPr lang="en-US" sz="1300" kern="1200"/>
        </a:p>
      </dsp:txBody>
      <dsp:txXfrm>
        <a:off x="3433446" y="1542979"/>
        <a:ext cx="3648708" cy="1265378"/>
      </dsp:txXfrm>
    </dsp:sp>
    <dsp:sp modelId="{F8D87060-97FA-4989-86F6-C7DE33E9B012}">
      <dsp:nvSpPr>
        <dsp:cNvPr id="0" name=""/>
        <dsp:cNvSpPr/>
      </dsp:nvSpPr>
      <dsp:spPr>
        <a:xfrm>
          <a:off x="3364992" y="2946926"/>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t>Mitchell, R.K., Agle, B.R. and Wood, D.J. (1997) 'Toward a theory of stakeholder identification and salience: Defining the principle of who and what really counts', </a:t>
          </a:r>
          <a:r>
            <a:rPr lang="en-GB" sz="1300" i="1" kern="1200"/>
            <a:t>Academy of Management Review</a:t>
          </a:r>
          <a:r>
            <a:rPr lang="en-GB" sz="1300" kern="1200"/>
            <a:t>, 22(4), pp. 853–886. Available at: </a:t>
          </a:r>
          <a:r>
            <a:rPr lang="en-GB" sz="1300" kern="1200">
              <a:hlinkClick xmlns:r="http://schemas.openxmlformats.org/officeDocument/2006/relationships" r:id="rId1"/>
            </a:rPr>
            <a:t>https://doi.org/10.5465/amr.1997.9711022105</a:t>
          </a:r>
          <a:endParaRPr lang="en-US" sz="1300" kern="1200"/>
        </a:p>
      </dsp:txBody>
      <dsp:txXfrm>
        <a:off x="3433446" y="3015380"/>
        <a:ext cx="3648708" cy="126537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0" y="1050595"/>
            <a:ext cx="8074815" cy="1618489"/>
          </a:xfrm>
        </p:spPr>
        <p:txBody>
          <a:bodyPr vert="horz" lIns="91440" tIns="45720" rIns="91440" bIns="45720" rtlCol="0" anchor="ctr">
            <a:normAutofit/>
          </a:bodyPr>
          <a:lstStyle/>
          <a:p>
            <a:pPr algn="l"/>
            <a:r>
              <a:rPr lang="en-US" sz="3400" kern="1200">
                <a:solidFill>
                  <a:schemeClr val="tx1"/>
                </a:solidFill>
                <a:latin typeface="+mj-lt"/>
                <a:ea typeface="+mj-ea"/>
                <a:cs typeface="+mj-cs"/>
              </a:rPr>
              <a:t>Stakeholder Identification, Analysis and Engagement Strategy for the Global Launch of ConnectPlus</a:t>
            </a:r>
          </a:p>
          <a:p>
            <a:pPr algn="l"/>
            <a:endParaRPr lang="en-US" sz="3400" kern="1200">
              <a:solidFill>
                <a:schemeClr val="tx1"/>
              </a:solidFill>
              <a:latin typeface="+mj-lt"/>
              <a:ea typeface="+mj-ea"/>
              <a:cs typeface="+mj-cs"/>
            </a:endParaRPr>
          </a:p>
        </p:txBody>
      </p:sp>
      <p:sp>
        <p:nvSpPr>
          <p:cNvPr id="3" name="Subtitle 2"/>
          <p:cNvSpPr>
            <a:spLocks noGrp="1"/>
          </p:cNvSpPr>
          <p:nvPr>
            <p:ph type="subTitle" idx="1"/>
          </p:nvPr>
        </p:nvSpPr>
        <p:spPr>
          <a:xfrm>
            <a:off x="1285240" y="2969469"/>
            <a:ext cx="8074815" cy="2800395"/>
          </a:xfrm>
        </p:spPr>
        <p:txBody>
          <a:bodyPr vert="horz" lIns="91440" tIns="45720" rIns="91440" bIns="45720" rtlCol="0" anchor="t">
            <a:normAutofit/>
          </a:bodyPr>
          <a:lstStyle/>
          <a:p>
            <a:pPr indent="-228600" algn="l">
              <a:buFont typeface="Arial" panose="020B0604020202020204" pitchFamily="34" charset="0"/>
              <a:buChar char="•"/>
            </a:pPr>
            <a:r>
              <a:rPr lang="en-US" b="1" dirty="0"/>
              <a:t>Company:</a:t>
            </a:r>
            <a:r>
              <a:rPr lang="en-US" dirty="0"/>
              <a:t> </a:t>
            </a:r>
            <a:r>
              <a:rPr lang="en-US" dirty="0" err="1"/>
              <a:t>GlobalMart</a:t>
            </a:r>
            <a:r>
              <a:rPr lang="en-US" dirty="0"/>
              <a:t> UK Ltd</a:t>
            </a:r>
          </a:p>
          <a:p>
            <a:pPr marL="114300" indent="-342900" algn="l">
              <a:buFont typeface="Arial" panose="020B0604020202020204" pitchFamily="34" charset="0"/>
              <a:buChar char="•"/>
            </a:pPr>
            <a:r>
              <a:rPr lang="en-US" b="1"/>
              <a:t>Student Name:</a:t>
            </a:r>
            <a:r>
              <a:rPr lang="en-US"/>
              <a:t> Andrei Stoica  / 2424781</a:t>
            </a:r>
            <a:endParaRPr lang="en-US" dirty="0"/>
          </a:p>
          <a:p>
            <a:pPr marL="114300" indent="-342900" algn="l">
              <a:buFont typeface="Arial" panose="020B0604020202020204" pitchFamily="34" charset="0"/>
              <a:buChar char="•"/>
            </a:pPr>
            <a:r>
              <a:rPr lang="en-US" b="1"/>
              <a:t>Student Name:</a:t>
            </a:r>
            <a:r>
              <a:rPr lang="en-US"/>
              <a:t> Emanuel Stoica / 2424657</a:t>
            </a:r>
            <a:br>
              <a:rPr lang="en-US" dirty="0"/>
            </a:br>
            <a:endParaRPr lang="en-US"/>
          </a:p>
          <a:p>
            <a:pPr algn="l"/>
            <a:endParaRPr lang="en-US" dirty="0"/>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523EF-C096-624C-0D65-BC71B8A6C86D}"/>
              </a:ext>
            </a:extLst>
          </p:cNvPr>
          <p:cNvSpPr>
            <a:spLocks noGrp="1"/>
          </p:cNvSpPr>
          <p:nvPr>
            <p:ph type="title"/>
          </p:nvPr>
        </p:nvSpPr>
        <p:spPr>
          <a:xfrm>
            <a:off x="838200" y="365125"/>
            <a:ext cx="10515600" cy="1325563"/>
          </a:xfrm>
        </p:spPr>
        <p:txBody>
          <a:bodyPr>
            <a:normAutofit/>
          </a:bodyPr>
          <a:lstStyle/>
          <a:p>
            <a:r>
              <a:rPr lang="en-GB" sz="5400"/>
              <a:t>Executive Summary</a:t>
            </a:r>
            <a:endParaRPr lang="en-US" sz="5400"/>
          </a:p>
          <a:p>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D09EAD-C76F-CBCD-5DF4-780E2243AC0B}"/>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1700">
                <a:ea typeface="+mn-lt"/>
                <a:cs typeface="+mn-lt"/>
              </a:rPr>
              <a:t>This report explores how GlobalMart UK Ltd, a fictional UK-based international retail and e-commerce company, can effectively manage its stakeholders during the introduction of ConnectPlus, a new digital customer loyalty platform. The platform is designed to improve customer experiences through personalised shopping recommendations, mobile rewards and the use of artificial intelligence (AI).</a:t>
            </a:r>
            <a:endParaRPr lang="en-GB" sz="1700"/>
          </a:p>
          <a:p>
            <a:r>
              <a:rPr lang="en-GB" sz="1700">
                <a:ea typeface="+mn-lt"/>
                <a:cs typeface="+mn-lt"/>
              </a:rPr>
              <a:t>As the company plans to launch ConnectPlus in selected international markets within six months, effective stakeholder involvement will be essential to achieving its objectives. The report identifies important internal and external stakeholders, including employees, management, customers, suppliers and regulatory authorities.</a:t>
            </a:r>
            <a:endParaRPr lang="en-GB" sz="1700"/>
          </a:p>
          <a:p>
            <a:r>
              <a:rPr lang="en-GB" sz="1700">
                <a:ea typeface="+mn-lt"/>
                <a:cs typeface="+mn-lt"/>
              </a:rPr>
              <a:t>Relevant stakeholder management theories and frameworks are used to examine stakeholder influence, interests and responsibilities. The report also discusses how communication, collaboration and conflict management can support successful project delivery.</a:t>
            </a:r>
            <a:endParaRPr lang="en-GB" sz="1700"/>
          </a:p>
          <a:p>
            <a:r>
              <a:rPr lang="en-GB" sz="1700">
                <a:ea typeface="+mn-lt"/>
                <a:cs typeface="+mn-lt"/>
              </a:rPr>
              <a:t>Finally, the report considers potential challenges relating to cultural differences, data protection and ethical business practices. Recommendations focus on building trust, encouraging stakeholder participation and supporting the long-term success of ConnectPlus.</a:t>
            </a:r>
            <a:endParaRPr lang="en-GB" sz="1700"/>
          </a:p>
          <a:p>
            <a:endParaRPr lang="en-GB" sz="1700"/>
          </a:p>
        </p:txBody>
      </p:sp>
    </p:spTree>
    <p:extLst>
      <p:ext uri="{BB962C8B-B14F-4D97-AF65-F5344CB8AC3E}">
        <p14:creationId xmlns:p14="http://schemas.microsoft.com/office/powerpoint/2010/main" val="260281065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4C0F5-8840-AA22-3FD1-392E0AEC610D}"/>
              </a:ext>
            </a:extLst>
          </p:cNvPr>
          <p:cNvSpPr>
            <a:spLocks noGrp="1"/>
          </p:cNvSpPr>
          <p:nvPr>
            <p:ph type="title"/>
          </p:nvPr>
        </p:nvSpPr>
        <p:spPr>
          <a:xfrm>
            <a:off x="1043631" y="809898"/>
            <a:ext cx="9942716" cy="1554480"/>
          </a:xfrm>
        </p:spPr>
        <p:txBody>
          <a:bodyPr anchor="ctr">
            <a:normAutofit/>
          </a:bodyPr>
          <a:lstStyle/>
          <a:p>
            <a:r>
              <a:rPr lang="en-GB" sz="4800">
                <a:ea typeface="+mj-lt"/>
                <a:cs typeface="+mj-lt"/>
              </a:rPr>
              <a:t>Introduction</a:t>
            </a:r>
            <a:endParaRPr lang="en-US" sz="4800"/>
          </a:p>
        </p:txBody>
      </p:sp>
      <p:sp>
        <p:nvSpPr>
          <p:cNvPr id="3" name="Content Placeholder 2">
            <a:extLst>
              <a:ext uri="{FF2B5EF4-FFF2-40B4-BE49-F238E27FC236}">
                <a16:creationId xmlns:a16="http://schemas.microsoft.com/office/drawing/2014/main" id="{F6572467-3705-0F55-40DF-A4EA77AE513A}"/>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1000">
                <a:ea typeface="+mn-lt"/>
                <a:cs typeface="+mn-lt"/>
              </a:rPr>
              <a:t>GlobalMart UK Ltd is a fictional international retail and e-commerce company based in the United Kingdom. The company operates in different markets and aims to provide customers with convenient shopping experiences through physical stores and online services. As technology continues to change customer expectations, businesses need to develop new ways of improving customer satisfaction, building loyalty and remaining competitive.</a:t>
            </a:r>
            <a:endParaRPr lang="en-GB" sz="1000"/>
          </a:p>
          <a:p>
            <a:r>
              <a:rPr lang="en-GB" sz="1000">
                <a:ea typeface="+mn-lt"/>
                <a:cs typeface="+mn-lt"/>
              </a:rPr>
              <a:t>To support these goals, GlobalMart UK Ltd is preparing to introduce ConnectPlus, a digital customer loyalty and engagement platform. The platform will use artificial intelligence (AI) to provide personalised product recommendations, mobile-based rewards and customer insights. The company plans to launch ConnectPlus in selected international markets within six months. However, introducing a new digital platform across different countries requires careful planning, cooperation and effective stakeholder management.</a:t>
            </a:r>
            <a:endParaRPr lang="en-GB" sz="1000"/>
          </a:p>
          <a:p>
            <a:r>
              <a:rPr lang="en-GB" sz="1000">
                <a:ea typeface="+mn-lt"/>
                <a:cs typeface="+mn-lt"/>
              </a:rPr>
              <a:t>Stakeholders are individuals or groups who can influence or be affected by an organisation's activities. Freeman (1984) explains that businesses should consider the interests of different stakeholders rather than focusing only on shareholders. For ConnectPlus, important stakeholders include senior management, employees, customers, technology providers, investors and regulatory authorities. Each group has different expectations, responsibilities and levels of influence over the project.</a:t>
            </a:r>
            <a:endParaRPr lang="en-GB" sz="1000"/>
          </a:p>
          <a:p>
            <a:r>
              <a:rPr lang="en-GB" sz="1000">
                <a:ea typeface="+mn-lt"/>
                <a:cs typeface="+mn-lt"/>
              </a:rPr>
              <a:t>Mitchell, Agle and Wood (1997) suggest that stakeholders can be prioritised according to their power, legitimacy and urgency. This approach can help the project manager understand which stakeholders require greater attention. However, focusing mainly on powerful stakeholders may cause the company to overlook important customer or employee concerns.</a:t>
            </a:r>
            <a:endParaRPr lang="en-GB" sz="1000"/>
          </a:p>
          <a:p>
            <a:pPr marL="0" indent="0">
              <a:buNone/>
            </a:pPr>
            <a:r>
              <a:rPr lang="en-GB" sz="1000">
                <a:ea typeface="+mn-lt"/>
                <a:cs typeface="+mn-lt"/>
              </a:rPr>
              <a:t>The purpose of this report is to identify and analyse ConnectPlus stakeholders, examine their responsibilities and evaluate suitable engagement strategies. It also considers potential conflicts, cultural differences, data protection and ethical challenges. Finally, the report evaluates how maintaining positive stakeholder relationships can contribute to business performance and the successful international launch of ConnectPlus.</a:t>
            </a:r>
            <a:endParaRPr lang="en-GB" sz="1000"/>
          </a:p>
          <a:p>
            <a:endParaRPr lang="en-GB" sz="1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611706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ACB94-D1C9-CE06-4DCD-C0CB588D1AE4}"/>
              </a:ext>
            </a:extLst>
          </p:cNvPr>
          <p:cNvSpPr>
            <a:spLocks noGrp="1"/>
          </p:cNvSpPr>
          <p:nvPr>
            <p:ph type="title"/>
          </p:nvPr>
        </p:nvSpPr>
        <p:spPr>
          <a:xfrm>
            <a:off x="1043631" y="809898"/>
            <a:ext cx="9942716" cy="1554480"/>
          </a:xfrm>
        </p:spPr>
        <p:txBody>
          <a:bodyPr anchor="ctr">
            <a:normAutofit/>
          </a:bodyPr>
          <a:lstStyle/>
          <a:p>
            <a:r>
              <a:rPr lang="en-GB" sz="4800">
                <a:ea typeface="+mj-lt"/>
                <a:cs typeface="+mj-lt"/>
              </a:rPr>
              <a:t>SMART Objectives</a:t>
            </a:r>
            <a:endParaRPr lang="en-US" sz="4800"/>
          </a:p>
        </p:txBody>
      </p:sp>
      <p:sp>
        <p:nvSpPr>
          <p:cNvPr id="3" name="Content Placeholder 2">
            <a:extLst>
              <a:ext uri="{FF2B5EF4-FFF2-40B4-BE49-F238E27FC236}">
                <a16:creationId xmlns:a16="http://schemas.microsoft.com/office/drawing/2014/main" id="{BB1FC253-0F7D-D015-C423-B5B4DB6BC37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1700">
                <a:ea typeface="+mn-lt"/>
                <a:cs typeface="+mn-lt"/>
              </a:rPr>
              <a:t>The main objective of ConnectPlus is to improve customer loyalty and engagement through a new digital platform. To support its successful introduction, GlobalMart UK Ltd has established the following SMART objectives:</a:t>
            </a:r>
            <a:endParaRPr lang="en-GB" sz="1700"/>
          </a:p>
          <a:p>
            <a:r>
              <a:rPr lang="en-GB" sz="1700" b="1">
                <a:ea typeface="+mn-lt"/>
                <a:cs typeface="+mn-lt"/>
              </a:rPr>
              <a:t>Platform Launch:</a:t>
            </a:r>
            <a:r>
              <a:rPr lang="en-GB" sz="1700">
                <a:ea typeface="+mn-lt"/>
                <a:cs typeface="+mn-lt"/>
              </a:rPr>
              <a:t> Launch ConnectPlus in three selected international markets within six months.</a:t>
            </a:r>
            <a:endParaRPr lang="en-GB" sz="1700"/>
          </a:p>
          <a:p>
            <a:r>
              <a:rPr lang="en-GB" sz="1700" b="1">
                <a:ea typeface="+mn-lt"/>
                <a:cs typeface="+mn-lt"/>
              </a:rPr>
              <a:t>Customer Engagement:</a:t>
            </a:r>
            <a:r>
              <a:rPr lang="en-GB" sz="1700">
                <a:ea typeface="+mn-lt"/>
                <a:cs typeface="+mn-lt"/>
              </a:rPr>
              <a:t> Achieve a 20% customer registration rate within three months of launch.</a:t>
            </a:r>
            <a:endParaRPr lang="en-GB" sz="1700"/>
          </a:p>
          <a:p>
            <a:r>
              <a:rPr lang="en-GB" sz="1700" b="1">
                <a:ea typeface="+mn-lt"/>
                <a:cs typeface="+mn-lt"/>
              </a:rPr>
              <a:t>Customer Retention:</a:t>
            </a:r>
            <a:r>
              <a:rPr lang="en-GB" sz="1700">
                <a:ea typeface="+mn-lt"/>
                <a:cs typeface="+mn-lt"/>
              </a:rPr>
              <a:t> Increase customer retention by 10% within the first year.</a:t>
            </a:r>
            <a:endParaRPr lang="en-GB" sz="1700"/>
          </a:p>
          <a:p>
            <a:r>
              <a:rPr lang="en-GB" sz="1700" b="1">
                <a:ea typeface="+mn-lt"/>
                <a:cs typeface="+mn-lt"/>
              </a:rPr>
              <a:t>Stakeholder Collaboration:</a:t>
            </a:r>
            <a:r>
              <a:rPr lang="en-GB" sz="1700">
                <a:ea typeface="+mn-lt"/>
                <a:cs typeface="+mn-lt"/>
              </a:rPr>
              <a:t> Achieve 90% participation from key internal stakeholders in monthly project meetings.</a:t>
            </a:r>
            <a:endParaRPr lang="en-GB" sz="1700"/>
          </a:p>
          <a:p>
            <a:r>
              <a:rPr lang="en-GB" sz="1700" b="1">
                <a:ea typeface="+mn-lt"/>
                <a:cs typeface="+mn-lt"/>
              </a:rPr>
              <a:t>Customer Satisfaction:</a:t>
            </a:r>
            <a:r>
              <a:rPr lang="en-GB" sz="1700">
                <a:ea typeface="+mn-lt"/>
                <a:cs typeface="+mn-lt"/>
              </a:rPr>
              <a:t> Achieve an 80% customer satisfaction score within six months of implementation.</a:t>
            </a:r>
            <a:endParaRPr lang="en-GB" sz="1700"/>
          </a:p>
          <a:p>
            <a:endParaRPr lang="en-GB" sz="17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019808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CE57D-7AD4-847E-FC3C-E35F87BE5943}"/>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rPr>
              <a:t>Stakeholder Identification and Analysis</a:t>
            </a:r>
            <a:endParaRPr lang="en-US" sz="4800">
              <a:solidFill>
                <a:srgbClr val="FFFFFF"/>
              </a:solidFill>
            </a:endParaRPr>
          </a:p>
          <a:p>
            <a:pPr algn="ctr"/>
            <a:endParaRPr lang="en-GB" sz="4800">
              <a:solidFill>
                <a:srgbClr val="FFFFFF"/>
              </a:solidFill>
            </a:endParaRPr>
          </a:p>
        </p:txBody>
      </p:sp>
      <p:sp>
        <p:nvSpPr>
          <p:cNvPr id="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9420B42-C35D-F6F8-AB92-F792FBE2EF9B}"/>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1400" u="sng">
                <a:solidFill>
                  <a:schemeClr val="tx1">
                    <a:alpha val="80000"/>
                  </a:schemeClr>
                </a:solidFill>
              </a:rPr>
              <a:t>Identifying Key Stakeholders</a:t>
            </a:r>
            <a:endParaRPr lang="en-US" sz="1400" u="sng">
              <a:solidFill>
                <a:schemeClr val="tx1">
                  <a:alpha val="80000"/>
                </a:schemeClr>
              </a:solidFill>
            </a:endParaRPr>
          </a:p>
          <a:p>
            <a:r>
              <a:rPr lang="en-GB" sz="1400" dirty="0">
                <a:solidFill>
                  <a:schemeClr val="tx1">
                    <a:alpha val="80000"/>
                  </a:schemeClr>
                </a:solidFill>
                <a:ea typeface="+mn-lt"/>
                <a:cs typeface="+mn-lt"/>
              </a:rPr>
              <a:t>Stakeholders are individuals or groups who influence or are affected by a business project (Freeman, 1984). For </a:t>
            </a:r>
            <a:r>
              <a:rPr lang="en-GB" sz="1400" dirty="0" err="1">
                <a:solidFill>
                  <a:schemeClr val="tx1">
                    <a:alpha val="80000"/>
                  </a:schemeClr>
                </a:solidFill>
                <a:ea typeface="+mn-lt"/>
                <a:cs typeface="+mn-lt"/>
              </a:rPr>
              <a:t>ConnectPlus</a:t>
            </a:r>
            <a:r>
              <a:rPr lang="en-GB" sz="1400" dirty="0">
                <a:solidFill>
                  <a:schemeClr val="tx1">
                    <a:alpha val="80000"/>
                  </a:schemeClr>
                </a:solidFill>
                <a:ea typeface="+mn-lt"/>
                <a:cs typeface="+mn-lt"/>
              </a:rPr>
              <a:t>, stakeholders are divided into internal and external groups.</a:t>
            </a:r>
          </a:p>
          <a:p>
            <a:r>
              <a:rPr lang="en-GB" sz="1400" b="1">
                <a:solidFill>
                  <a:schemeClr val="tx1">
                    <a:alpha val="80000"/>
                  </a:schemeClr>
                </a:solidFill>
                <a:ea typeface="+mn-lt"/>
                <a:cs typeface="+mn-lt"/>
              </a:rPr>
              <a:t>Internal Stakeholders:</a:t>
            </a:r>
          </a:p>
          <a:p>
            <a:r>
              <a:rPr lang="en-GB" sz="1400">
                <a:solidFill>
                  <a:schemeClr val="tx1">
                    <a:alpha val="80000"/>
                  </a:schemeClr>
                </a:solidFill>
                <a:ea typeface="+mn-lt"/>
                <a:cs typeface="+mn-lt"/>
              </a:rPr>
              <a:t>Senior Management – Approves budgets and decisions.</a:t>
            </a:r>
          </a:p>
          <a:p>
            <a:r>
              <a:rPr lang="en-GB" sz="1400">
                <a:solidFill>
                  <a:schemeClr val="tx1">
                    <a:alpha val="80000"/>
                  </a:schemeClr>
                </a:solidFill>
                <a:ea typeface="+mn-lt"/>
                <a:cs typeface="+mn-lt"/>
              </a:rPr>
              <a:t>Project Manager – Plans and manages the project.</a:t>
            </a:r>
          </a:p>
          <a:p>
            <a:r>
              <a:rPr lang="en-GB" sz="1400">
                <a:solidFill>
                  <a:schemeClr val="tx1">
                    <a:alpha val="80000"/>
                  </a:schemeClr>
                </a:solidFill>
                <a:ea typeface="+mn-lt"/>
                <a:cs typeface="+mn-lt"/>
              </a:rPr>
              <a:t>IT Team – Develops and maintains the platform.</a:t>
            </a:r>
          </a:p>
          <a:p>
            <a:r>
              <a:rPr lang="en-GB" sz="1400" dirty="0">
                <a:solidFill>
                  <a:schemeClr val="tx1">
                    <a:alpha val="80000"/>
                  </a:schemeClr>
                </a:solidFill>
                <a:ea typeface="+mn-lt"/>
                <a:cs typeface="+mn-lt"/>
              </a:rPr>
              <a:t>Marketing Team – Promotes </a:t>
            </a:r>
            <a:r>
              <a:rPr lang="en-GB" sz="1400" dirty="0" err="1">
                <a:solidFill>
                  <a:schemeClr val="tx1">
                    <a:alpha val="80000"/>
                  </a:schemeClr>
                </a:solidFill>
                <a:ea typeface="+mn-lt"/>
                <a:cs typeface="+mn-lt"/>
              </a:rPr>
              <a:t>ConnectPlus</a:t>
            </a:r>
            <a:r>
              <a:rPr lang="en-GB" sz="1400" dirty="0">
                <a:solidFill>
                  <a:schemeClr val="tx1">
                    <a:alpha val="80000"/>
                  </a:schemeClr>
                </a:solidFill>
                <a:ea typeface="+mn-lt"/>
                <a:cs typeface="+mn-lt"/>
              </a:rPr>
              <a:t>.</a:t>
            </a:r>
          </a:p>
          <a:p>
            <a:r>
              <a:rPr lang="en-GB" sz="1400">
                <a:solidFill>
                  <a:schemeClr val="tx1">
                    <a:alpha val="80000"/>
                  </a:schemeClr>
                </a:solidFill>
                <a:ea typeface="+mn-lt"/>
                <a:cs typeface="+mn-lt"/>
              </a:rPr>
              <a:t>Employees – Support customers and daily operations.</a:t>
            </a:r>
          </a:p>
          <a:p>
            <a:r>
              <a:rPr lang="en-GB" sz="1400" b="1">
                <a:solidFill>
                  <a:schemeClr val="tx1">
                    <a:alpha val="80000"/>
                  </a:schemeClr>
                </a:solidFill>
                <a:ea typeface="+mn-lt"/>
                <a:cs typeface="+mn-lt"/>
              </a:rPr>
              <a:t>External Stakeholders:</a:t>
            </a:r>
          </a:p>
          <a:p>
            <a:r>
              <a:rPr lang="en-GB" sz="1400">
                <a:solidFill>
                  <a:schemeClr val="tx1">
                    <a:alpha val="80000"/>
                  </a:schemeClr>
                </a:solidFill>
                <a:ea typeface="+mn-lt"/>
                <a:cs typeface="+mn-lt"/>
              </a:rPr>
              <a:t>Customers – Use the platform and provide feedback.</a:t>
            </a:r>
          </a:p>
          <a:p>
            <a:r>
              <a:rPr lang="en-GB" sz="1400">
                <a:solidFill>
                  <a:schemeClr val="tx1">
                    <a:alpha val="80000"/>
                  </a:schemeClr>
                </a:solidFill>
                <a:ea typeface="+mn-lt"/>
                <a:cs typeface="+mn-lt"/>
              </a:rPr>
              <a:t>Suppliers – Provide technology and services.</a:t>
            </a:r>
          </a:p>
          <a:p>
            <a:r>
              <a:rPr lang="en-GB" sz="1400">
                <a:solidFill>
                  <a:schemeClr val="tx1">
                    <a:alpha val="80000"/>
                  </a:schemeClr>
                </a:solidFill>
                <a:ea typeface="+mn-lt"/>
                <a:cs typeface="+mn-lt"/>
              </a:rPr>
              <a:t>Regulators – Ensure legal compliance.</a:t>
            </a:r>
          </a:p>
          <a:p>
            <a:r>
              <a:rPr lang="en-GB" sz="1400">
                <a:solidFill>
                  <a:schemeClr val="tx1">
                    <a:alpha val="80000"/>
                  </a:schemeClr>
                </a:solidFill>
                <a:ea typeface="+mn-lt"/>
                <a:cs typeface="+mn-lt"/>
              </a:rPr>
              <a:t>Business Partners – Support international operations.</a:t>
            </a:r>
          </a:p>
          <a:p>
            <a:r>
              <a:rPr lang="en-GB" sz="1400" dirty="0">
                <a:solidFill>
                  <a:schemeClr val="tx1">
                    <a:alpha val="80000"/>
                  </a:schemeClr>
                </a:solidFill>
                <a:ea typeface="+mn-lt"/>
                <a:cs typeface="+mn-lt"/>
              </a:rPr>
              <a:t>Identifying these stakeholders helps </a:t>
            </a:r>
            <a:r>
              <a:rPr lang="en-GB" sz="1400" dirty="0" err="1">
                <a:solidFill>
                  <a:schemeClr val="tx1">
                    <a:alpha val="80000"/>
                  </a:schemeClr>
                </a:solidFill>
                <a:ea typeface="+mn-lt"/>
                <a:cs typeface="+mn-lt"/>
              </a:rPr>
              <a:t>GlobalMart</a:t>
            </a:r>
            <a:r>
              <a:rPr lang="en-GB" sz="1400" dirty="0">
                <a:solidFill>
                  <a:schemeClr val="tx1">
                    <a:alpha val="80000"/>
                  </a:schemeClr>
                </a:solidFill>
                <a:ea typeface="+mn-lt"/>
                <a:cs typeface="+mn-lt"/>
              </a:rPr>
              <a:t> UK Ltd understand their needs and manage the project effectively.</a:t>
            </a:r>
          </a:p>
          <a:p>
            <a:endParaRPr lang="en-GB" sz="1400">
              <a:solidFill>
                <a:schemeClr val="tx1">
                  <a:alpha val="80000"/>
                </a:schemeClr>
              </a:solidFill>
            </a:endParaRPr>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217384"/>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digital stock market graph">
            <a:extLst>
              <a:ext uri="{FF2B5EF4-FFF2-40B4-BE49-F238E27FC236}">
                <a16:creationId xmlns:a16="http://schemas.microsoft.com/office/drawing/2014/main" id="{EE18F5F2-072D-467E-C6DC-BEA643841B9F}"/>
              </a:ext>
            </a:extLst>
          </p:cNvPr>
          <p:cNvPicPr>
            <a:picLocks noChangeAspect="1"/>
          </p:cNvPicPr>
          <p:nvPr/>
        </p:nvPicPr>
        <p:blipFill>
          <a:blip r:embed="rId2"/>
          <a:srcRect l="35843" r="3764" b="-4"/>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B8A87-B2E2-116E-F981-B93E23A959B3}"/>
              </a:ext>
            </a:extLst>
          </p:cNvPr>
          <p:cNvSpPr>
            <a:spLocks noGrp="1"/>
          </p:cNvSpPr>
          <p:nvPr>
            <p:ph type="title"/>
          </p:nvPr>
        </p:nvSpPr>
        <p:spPr>
          <a:xfrm>
            <a:off x="761801" y="328512"/>
            <a:ext cx="4778387" cy="1628970"/>
          </a:xfrm>
        </p:spPr>
        <p:txBody>
          <a:bodyPr anchor="ctr">
            <a:normAutofit/>
          </a:bodyPr>
          <a:lstStyle/>
          <a:p>
            <a:r>
              <a:rPr lang="en-GB" sz="3700">
                <a:latin typeface="Aptos"/>
              </a:rPr>
              <a:t>Stakeholder Mapping and Power–Interest Matrix</a:t>
            </a:r>
          </a:p>
          <a:p>
            <a:endParaRPr lang="en-GB" sz="3700"/>
          </a:p>
        </p:txBody>
      </p:sp>
      <p:sp>
        <p:nvSpPr>
          <p:cNvPr id="21" name="Content Placeholder 2">
            <a:extLst>
              <a:ext uri="{FF2B5EF4-FFF2-40B4-BE49-F238E27FC236}">
                <a16:creationId xmlns:a16="http://schemas.microsoft.com/office/drawing/2014/main" id="{27BF1498-6797-CEAB-1BBF-0B6B787740C2}"/>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100">
                <a:ea typeface="+mn-lt"/>
                <a:cs typeface="+mn-lt"/>
              </a:rPr>
              <a:t>The Power–Interest Matrix helps project managers identify stakeholders based on their influence and interest in a project (Mendelow, 1991).</a:t>
            </a:r>
            <a:endParaRPr lang="en-GB" sz="1100"/>
          </a:p>
          <a:p>
            <a:r>
              <a:rPr lang="en-GB" sz="1100">
                <a:ea typeface="+mn-lt"/>
                <a:cs typeface="+mn-lt"/>
              </a:rPr>
              <a:t>For ConnectPlus, stakeholders can be grouped into four categories:</a:t>
            </a:r>
            <a:endParaRPr lang="en-GB" sz="1100"/>
          </a:p>
          <a:p>
            <a:r>
              <a:rPr lang="en-GB" sz="1100" b="1">
                <a:ea typeface="+mn-lt"/>
                <a:cs typeface="+mn-lt"/>
              </a:rPr>
              <a:t>High Power, High Interest:</a:t>
            </a:r>
            <a:r>
              <a:rPr lang="en-GB" sz="1100">
                <a:ea typeface="+mn-lt"/>
                <a:cs typeface="+mn-lt"/>
              </a:rPr>
              <a:t> Senior management and project managers need regular communication.</a:t>
            </a:r>
            <a:endParaRPr lang="en-GB" sz="1100"/>
          </a:p>
          <a:p>
            <a:r>
              <a:rPr lang="en-GB" sz="1100" b="1">
                <a:ea typeface="+mn-lt"/>
                <a:cs typeface="+mn-lt"/>
              </a:rPr>
              <a:t>High Power, Low Interest:</a:t>
            </a:r>
            <a:r>
              <a:rPr lang="en-GB" sz="1100">
                <a:ea typeface="+mn-lt"/>
                <a:cs typeface="+mn-lt"/>
              </a:rPr>
              <a:t> Investors and regulatory authorities should be kept satisfied.</a:t>
            </a:r>
            <a:endParaRPr lang="en-GB" sz="1100"/>
          </a:p>
          <a:p>
            <a:r>
              <a:rPr lang="en-GB" sz="1100" b="1">
                <a:ea typeface="+mn-lt"/>
                <a:cs typeface="+mn-lt"/>
              </a:rPr>
              <a:t>Low Power, High Interest:</a:t>
            </a:r>
            <a:r>
              <a:rPr lang="en-GB" sz="1100">
                <a:ea typeface="+mn-lt"/>
                <a:cs typeface="+mn-lt"/>
              </a:rPr>
              <a:t> Customers and employees should be kept informed and consulted.</a:t>
            </a:r>
            <a:endParaRPr lang="en-GB" sz="1100"/>
          </a:p>
          <a:p>
            <a:r>
              <a:rPr lang="en-GB" sz="1100" b="1">
                <a:ea typeface="+mn-lt"/>
                <a:cs typeface="+mn-lt"/>
              </a:rPr>
              <a:t>Low Power, Low Interest:</a:t>
            </a:r>
            <a:r>
              <a:rPr lang="en-GB" sz="1100">
                <a:ea typeface="+mn-lt"/>
                <a:cs typeface="+mn-lt"/>
              </a:rPr>
              <a:t> Local communities require occasional updates.</a:t>
            </a:r>
            <a:endParaRPr lang="en-GB" sz="1100"/>
          </a:p>
          <a:p>
            <a:r>
              <a:rPr lang="en-GB" sz="1100">
                <a:ea typeface="+mn-lt"/>
                <a:cs typeface="+mn-lt"/>
              </a:rPr>
              <a:t>This framework helps GlobalMart UK Ltd prioritise communication and manage stakeholder relationships. However, stakeholder influence can change throughout the project, so the matrix should be reviewed regularly.</a:t>
            </a:r>
            <a:endParaRPr lang="en-GB" sz="1100"/>
          </a:p>
          <a:p>
            <a:endParaRPr lang="en-GB" sz="1100"/>
          </a:p>
        </p:txBody>
      </p:sp>
    </p:spTree>
    <p:extLst>
      <p:ext uri="{BB962C8B-B14F-4D97-AF65-F5344CB8AC3E}">
        <p14:creationId xmlns:p14="http://schemas.microsoft.com/office/powerpoint/2010/main" val="13032506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CD43F3B-8C7F-8277-E93C-91547BC92DDA}"/>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Stakeholder Salience Model</a:t>
            </a:r>
            <a:endParaRPr lang="en-US" sz="3600">
              <a:solidFill>
                <a:schemeClr val="tx2"/>
              </a:solidFill>
            </a:endParaRPr>
          </a:p>
          <a:p>
            <a:endParaRPr lang="en-GB" sz="3600">
              <a:solidFill>
                <a:schemeClr val="tx2"/>
              </a:solidFill>
            </a:endParaRPr>
          </a:p>
        </p:txBody>
      </p:sp>
      <p:sp>
        <p:nvSpPr>
          <p:cNvPr id="3" name="Content Placeholder 2">
            <a:extLst>
              <a:ext uri="{FF2B5EF4-FFF2-40B4-BE49-F238E27FC236}">
                <a16:creationId xmlns:a16="http://schemas.microsoft.com/office/drawing/2014/main" id="{7FE7313E-E609-38BF-33FD-74B6D05E0869}"/>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700">
                <a:solidFill>
                  <a:schemeClr val="tx2"/>
                </a:solidFill>
                <a:ea typeface="+mn-lt"/>
                <a:cs typeface="+mn-lt"/>
              </a:rPr>
              <a:t>The Stakeholder Salience Model helps businesses prioritise stakeholders based on three factors: power, legitimacy and urgency (Mitchell, Agle and Wood, 1997).</a:t>
            </a:r>
            <a:endParaRPr lang="en-GB" sz="1700">
              <a:solidFill>
                <a:schemeClr val="tx2"/>
              </a:solidFill>
            </a:endParaRPr>
          </a:p>
          <a:p>
            <a:r>
              <a:rPr lang="en-GB" sz="1700">
                <a:solidFill>
                  <a:schemeClr val="tx2"/>
                </a:solidFill>
                <a:ea typeface="+mn-lt"/>
                <a:cs typeface="+mn-lt"/>
              </a:rPr>
              <a:t>For ConnectPlus:</a:t>
            </a:r>
            <a:endParaRPr lang="en-GB" sz="1700">
              <a:solidFill>
                <a:schemeClr val="tx2"/>
              </a:solidFill>
            </a:endParaRPr>
          </a:p>
          <a:p>
            <a:r>
              <a:rPr lang="en-GB" sz="1700" b="1">
                <a:solidFill>
                  <a:schemeClr val="tx2"/>
                </a:solidFill>
                <a:ea typeface="+mn-lt"/>
                <a:cs typeface="+mn-lt"/>
              </a:rPr>
              <a:t>Power:</a:t>
            </a:r>
            <a:r>
              <a:rPr lang="en-GB" sz="1700">
                <a:solidFill>
                  <a:schemeClr val="tx2"/>
                </a:solidFill>
                <a:ea typeface="+mn-lt"/>
                <a:cs typeface="+mn-lt"/>
              </a:rPr>
              <a:t> Senior management controls important decisions and funding.</a:t>
            </a:r>
            <a:endParaRPr lang="en-GB" sz="1700">
              <a:solidFill>
                <a:schemeClr val="tx2"/>
              </a:solidFill>
            </a:endParaRPr>
          </a:p>
          <a:p>
            <a:r>
              <a:rPr lang="en-GB" sz="1700" b="1">
                <a:solidFill>
                  <a:schemeClr val="tx2"/>
                </a:solidFill>
                <a:ea typeface="+mn-lt"/>
                <a:cs typeface="+mn-lt"/>
              </a:rPr>
              <a:t>Legitimacy:</a:t>
            </a:r>
            <a:r>
              <a:rPr lang="en-GB" sz="1700">
                <a:solidFill>
                  <a:schemeClr val="tx2"/>
                </a:solidFill>
                <a:ea typeface="+mn-lt"/>
                <a:cs typeface="+mn-lt"/>
              </a:rPr>
              <a:t> Customers and employees have valid interests in the project.</a:t>
            </a:r>
            <a:endParaRPr lang="en-GB" sz="1700">
              <a:solidFill>
                <a:schemeClr val="tx2"/>
              </a:solidFill>
            </a:endParaRPr>
          </a:p>
          <a:p>
            <a:r>
              <a:rPr lang="en-GB" sz="1700" b="1">
                <a:solidFill>
                  <a:schemeClr val="tx2"/>
                </a:solidFill>
                <a:ea typeface="+mn-lt"/>
                <a:cs typeface="+mn-lt"/>
              </a:rPr>
              <a:t>Urgency:</a:t>
            </a:r>
            <a:r>
              <a:rPr lang="en-GB" sz="1700">
                <a:solidFill>
                  <a:schemeClr val="tx2"/>
                </a:solidFill>
                <a:ea typeface="+mn-lt"/>
                <a:cs typeface="+mn-lt"/>
              </a:rPr>
              <a:t> Regulators may require immediate action on data protection issues.</a:t>
            </a:r>
            <a:endParaRPr lang="en-GB" sz="1700">
              <a:solidFill>
                <a:schemeClr val="tx2"/>
              </a:solidFill>
            </a:endParaRPr>
          </a:p>
          <a:p>
            <a:r>
              <a:rPr lang="en-GB" sz="1700">
                <a:solidFill>
                  <a:schemeClr val="tx2"/>
                </a:solidFill>
                <a:ea typeface="+mn-lt"/>
                <a:cs typeface="+mn-lt"/>
              </a:rPr>
              <a:t>This model helps GlobalMart UK Ltd decide which stakeholders need the most attention.</a:t>
            </a:r>
            <a:endParaRPr lang="en-GB" sz="1700">
              <a:solidFill>
                <a:schemeClr val="tx2"/>
              </a:solidFill>
            </a:endParaRPr>
          </a:p>
          <a:p>
            <a:pPr marL="0" indent="0">
              <a:buNone/>
            </a:pPr>
            <a:r>
              <a:rPr lang="en-GB" sz="1700">
                <a:solidFill>
                  <a:schemeClr val="tx2"/>
                </a:solidFill>
                <a:ea typeface="+mn-lt"/>
                <a:cs typeface="+mn-lt"/>
              </a:rPr>
              <a:t>However, focusing only on powerful stakeholders could result in customer concerns being overlooked. Therefore, the company should regularly review stakeholder priorities and ensure different groups have opportunities to express their views.</a:t>
            </a:r>
            <a:endParaRPr lang="en-GB" sz="1700">
              <a:solidFill>
                <a:schemeClr val="tx2"/>
              </a:solidFill>
            </a:endParaRPr>
          </a:p>
          <a:p>
            <a:endParaRPr lang="en-GB" sz="1700">
              <a:solidFill>
                <a:schemeClr val="tx2"/>
              </a:solidFill>
            </a:endParaRPr>
          </a:p>
        </p:txBody>
      </p:sp>
    </p:spTree>
    <p:extLst>
      <p:ext uri="{BB962C8B-B14F-4D97-AF65-F5344CB8AC3E}">
        <p14:creationId xmlns:p14="http://schemas.microsoft.com/office/powerpoint/2010/main" val="19838870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2CA3A-6BE3-19D7-C053-D546CA54DF80}"/>
              </a:ext>
            </a:extLst>
          </p:cNvPr>
          <p:cNvSpPr>
            <a:spLocks noGrp="1"/>
          </p:cNvSpPr>
          <p:nvPr>
            <p:ph type="title"/>
          </p:nvPr>
        </p:nvSpPr>
        <p:spPr>
          <a:xfrm>
            <a:off x="466722" y="586855"/>
            <a:ext cx="3201366" cy="3387497"/>
          </a:xfrm>
        </p:spPr>
        <p:txBody>
          <a:bodyPr anchor="b">
            <a:normAutofit/>
          </a:bodyPr>
          <a:lstStyle/>
          <a:p>
            <a:pPr algn="r"/>
            <a:r>
              <a:rPr lang="en-GB" sz="3400">
                <a:solidFill>
                  <a:srgbClr val="FFFFFF"/>
                </a:solidFill>
              </a:rPr>
              <a:t>Stakeholder Roles, Responsibilities, Benefits and Challenges</a:t>
            </a:r>
            <a:endParaRPr lang="en-US" sz="3400">
              <a:solidFill>
                <a:srgbClr val="FFFFFF"/>
              </a:solidFill>
            </a:endParaRPr>
          </a:p>
          <a:p>
            <a:pPr algn="r"/>
            <a:endParaRPr lang="en-GB" sz="3400">
              <a:solidFill>
                <a:srgbClr val="FFFFFF"/>
              </a:solidFill>
            </a:endParaRPr>
          </a:p>
        </p:txBody>
      </p:sp>
      <p:sp>
        <p:nvSpPr>
          <p:cNvPr id="3" name="Content Placeholder 2">
            <a:extLst>
              <a:ext uri="{FF2B5EF4-FFF2-40B4-BE49-F238E27FC236}">
                <a16:creationId xmlns:a16="http://schemas.microsoft.com/office/drawing/2014/main" id="{011743BA-88D0-0914-EAC8-4FDF79B3AA7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600">
                <a:ea typeface="+mn-lt"/>
                <a:cs typeface="+mn-lt"/>
              </a:rPr>
              <a:t>Different stakeholders have important responsibilities in the ConnectPlus project.</a:t>
            </a:r>
            <a:endParaRPr lang="en-GB" sz="1600"/>
          </a:p>
          <a:p>
            <a:r>
              <a:rPr lang="en-GB" sz="1600" b="1">
                <a:ea typeface="+mn-lt"/>
                <a:cs typeface="+mn-lt"/>
              </a:rPr>
              <a:t>Senior Management:</a:t>
            </a:r>
            <a:r>
              <a:rPr lang="en-GB" sz="1600">
                <a:ea typeface="+mn-lt"/>
                <a:cs typeface="+mn-lt"/>
              </a:rPr>
              <a:t> Provides funding and strategic direction. However, budget limitations may cause delays.</a:t>
            </a:r>
            <a:endParaRPr lang="en-GB" sz="1600"/>
          </a:p>
          <a:p>
            <a:r>
              <a:rPr lang="en-GB" sz="1600" b="1">
                <a:ea typeface="+mn-lt"/>
                <a:cs typeface="+mn-lt"/>
              </a:rPr>
              <a:t>Project Manager:</a:t>
            </a:r>
            <a:r>
              <a:rPr lang="en-GB" sz="1600">
                <a:ea typeface="+mn-lt"/>
                <a:cs typeface="+mn-lt"/>
              </a:rPr>
              <a:t> Coordinates activities and ensures deadlines are met. Managing different stakeholder expectations can be challenging.</a:t>
            </a:r>
            <a:endParaRPr lang="en-GB" sz="1600"/>
          </a:p>
          <a:p>
            <a:r>
              <a:rPr lang="en-GB" sz="1600" b="1">
                <a:ea typeface="+mn-lt"/>
                <a:cs typeface="+mn-lt"/>
              </a:rPr>
              <a:t>IT Team:</a:t>
            </a:r>
            <a:r>
              <a:rPr lang="en-GB" sz="1600">
                <a:ea typeface="+mn-lt"/>
                <a:cs typeface="+mn-lt"/>
              </a:rPr>
              <a:t> Develops and maintains ConnectPlus. Technical problems and cybersecurity risks may affect progress.</a:t>
            </a:r>
            <a:endParaRPr lang="en-GB" sz="1600"/>
          </a:p>
          <a:p>
            <a:r>
              <a:rPr lang="en-GB" sz="1600" b="1">
                <a:ea typeface="+mn-lt"/>
                <a:cs typeface="+mn-lt"/>
              </a:rPr>
              <a:t>Marketing Team:</a:t>
            </a:r>
            <a:r>
              <a:rPr lang="en-GB" sz="1600">
                <a:ea typeface="+mn-lt"/>
                <a:cs typeface="+mn-lt"/>
              </a:rPr>
              <a:t> Promotes the platform and attracts customers. Cultural differences may require different marketing approaches.</a:t>
            </a:r>
            <a:endParaRPr lang="en-GB" sz="1600"/>
          </a:p>
          <a:p>
            <a:r>
              <a:rPr lang="en-GB" sz="1600" b="1">
                <a:ea typeface="+mn-lt"/>
                <a:cs typeface="+mn-lt"/>
              </a:rPr>
              <a:t>Customers:</a:t>
            </a:r>
            <a:r>
              <a:rPr lang="en-GB" sz="1600">
                <a:ea typeface="+mn-lt"/>
                <a:cs typeface="+mn-lt"/>
              </a:rPr>
              <a:t> Provide feedback that improves the platform. However, concerns about personal data may reduce trust.</a:t>
            </a:r>
            <a:endParaRPr lang="en-GB" sz="1600"/>
          </a:p>
          <a:p>
            <a:r>
              <a:rPr lang="en-GB" sz="1600" b="1">
                <a:ea typeface="+mn-lt"/>
                <a:cs typeface="+mn-lt"/>
              </a:rPr>
              <a:t>Technology Suppliers:</a:t>
            </a:r>
            <a:r>
              <a:rPr lang="en-GB" sz="1600">
                <a:ea typeface="+mn-lt"/>
                <a:cs typeface="+mn-lt"/>
              </a:rPr>
              <a:t> Provide essential technical services but may experience delivery delays.</a:t>
            </a:r>
            <a:endParaRPr lang="en-GB" sz="1600"/>
          </a:p>
          <a:p>
            <a:r>
              <a:rPr lang="en-GB" sz="1600" b="1">
                <a:ea typeface="+mn-lt"/>
                <a:cs typeface="+mn-lt"/>
              </a:rPr>
              <a:t>Regulators:</a:t>
            </a:r>
            <a:r>
              <a:rPr lang="en-GB" sz="1600">
                <a:ea typeface="+mn-lt"/>
                <a:cs typeface="+mn-lt"/>
              </a:rPr>
              <a:t> Ensure compliance with data protection laws, which may differ between countries.</a:t>
            </a:r>
            <a:endParaRPr lang="en-GB" sz="1600"/>
          </a:p>
          <a:p>
            <a:pPr marL="0" indent="0">
              <a:buNone/>
            </a:pPr>
            <a:r>
              <a:rPr lang="en-GB" sz="1600">
                <a:ea typeface="+mn-lt"/>
                <a:cs typeface="+mn-lt"/>
              </a:rPr>
              <a:t>Effective cooperation between these stakeholders can improve project quality, reduce risks and increase customer satisfaction. However, the project manager must balance different priorities to achieve a successful international launch.</a:t>
            </a:r>
            <a:endParaRPr lang="en-GB" sz="1600"/>
          </a:p>
          <a:p>
            <a:endParaRPr lang="en-GB" sz="1600"/>
          </a:p>
        </p:txBody>
      </p:sp>
    </p:spTree>
    <p:extLst>
      <p:ext uri="{BB962C8B-B14F-4D97-AF65-F5344CB8AC3E}">
        <p14:creationId xmlns:p14="http://schemas.microsoft.com/office/powerpoint/2010/main" val="92652491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704B9258-822E-C10D-A6F2-2143D2790946}"/>
              </a:ext>
            </a:extLst>
          </p:cNvPr>
          <p:cNvPicPr>
            <a:picLocks noChangeAspect="1"/>
          </p:cNvPicPr>
          <p:nvPr/>
        </p:nvPicPr>
        <p:blipFill>
          <a:blip r:embed="rId2"/>
          <a:srcRect l="54030" r="11532"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F1ED38-4DD5-A45C-2F78-1BEE0E38E620}"/>
              </a:ext>
            </a:extLst>
          </p:cNvPr>
          <p:cNvSpPr>
            <a:spLocks noGrp="1"/>
          </p:cNvSpPr>
          <p:nvPr>
            <p:ph type="title"/>
          </p:nvPr>
        </p:nvSpPr>
        <p:spPr>
          <a:xfrm>
            <a:off x="6115317" y="405685"/>
            <a:ext cx="5464968" cy="1559301"/>
          </a:xfrm>
        </p:spPr>
        <p:txBody>
          <a:bodyPr>
            <a:normAutofit/>
          </a:bodyPr>
          <a:lstStyle/>
          <a:p>
            <a:r>
              <a:rPr lang="en-GB" sz="4000"/>
              <a:t>Stakeholder Engagement and Conflict Management</a:t>
            </a:r>
            <a:endParaRPr lang="en-US" sz="4000"/>
          </a:p>
          <a:p>
            <a:endParaRPr lang="en-GB" sz="4000"/>
          </a:p>
        </p:txBody>
      </p:sp>
      <p:sp>
        <p:nvSpPr>
          <p:cNvPr id="3" name="Content Placeholder 2">
            <a:extLst>
              <a:ext uri="{FF2B5EF4-FFF2-40B4-BE49-F238E27FC236}">
                <a16:creationId xmlns:a16="http://schemas.microsoft.com/office/drawing/2014/main" id="{1119BBAA-3319-C587-1094-9B4B3A9FA186}"/>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1000">
                <a:ea typeface="+mn-lt"/>
                <a:cs typeface="+mn-lt"/>
              </a:rPr>
              <a:t>Effective stakeholder engagement is important for the successful launch of ConnectPlus. As Project Manager, I would use regular communication, teamwork and feedback to build trust and manage stakeholder expectations.</a:t>
            </a:r>
            <a:endParaRPr lang="en-GB" sz="1000"/>
          </a:p>
          <a:p>
            <a:r>
              <a:rPr lang="en-GB" sz="1000">
                <a:ea typeface="+mn-lt"/>
                <a:cs typeface="+mn-lt"/>
              </a:rPr>
              <a:t>The </a:t>
            </a:r>
            <a:r>
              <a:rPr lang="en-GB" sz="1000" b="1">
                <a:ea typeface="+mn-lt"/>
                <a:cs typeface="+mn-lt"/>
              </a:rPr>
              <a:t>4Cs Model</a:t>
            </a:r>
            <a:r>
              <a:rPr lang="en-GB" sz="1000">
                <a:ea typeface="+mn-lt"/>
                <a:cs typeface="+mn-lt"/>
              </a:rPr>
              <a:t> can guide stakeholder engagement through:</a:t>
            </a:r>
            <a:endParaRPr lang="en-GB" sz="1000"/>
          </a:p>
          <a:p>
            <a:r>
              <a:rPr lang="en-GB" sz="1000" b="1">
                <a:ea typeface="+mn-lt"/>
                <a:cs typeface="+mn-lt"/>
              </a:rPr>
              <a:t>Communication:</a:t>
            </a:r>
            <a:r>
              <a:rPr lang="en-GB" sz="1000">
                <a:ea typeface="+mn-lt"/>
                <a:cs typeface="+mn-lt"/>
              </a:rPr>
              <a:t> Share regular project updates through meetings and emails.</a:t>
            </a:r>
            <a:endParaRPr lang="en-GB" sz="1000"/>
          </a:p>
          <a:p>
            <a:r>
              <a:rPr lang="en-GB" sz="1000" b="1">
                <a:ea typeface="+mn-lt"/>
                <a:cs typeface="+mn-lt"/>
              </a:rPr>
              <a:t>Collaboration:</a:t>
            </a:r>
            <a:r>
              <a:rPr lang="en-GB" sz="1000">
                <a:ea typeface="+mn-lt"/>
                <a:cs typeface="+mn-lt"/>
              </a:rPr>
              <a:t> Encourage departments to work together and share ideas.</a:t>
            </a:r>
            <a:endParaRPr lang="en-GB" sz="1000"/>
          </a:p>
          <a:p>
            <a:r>
              <a:rPr lang="en-GB" sz="1000" b="1">
                <a:ea typeface="+mn-lt"/>
                <a:cs typeface="+mn-lt"/>
              </a:rPr>
              <a:t>Consultation:</a:t>
            </a:r>
            <a:r>
              <a:rPr lang="en-GB" sz="1000">
                <a:ea typeface="+mn-lt"/>
                <a:cs typeface="+mn-lt"/>
              </a:rPr>
              <a:t> Gather feedback from customers, employees and business partners.</a:t>
            </a:r>
            <a:endParaRPr lang="en-GB" sz="1000"/>
          </a:p>
          <a:p>
            <a:r>
              <a:rPr lang="en-GB" sz="1000" b="1">
                <a:ea typeface="+mn-lt"/>
                <a:cs typeface="+mn-lt"/>
              </a:rPr>
              <a:t>Commitment:</a:t>
            </a:r>
            <a:r>
              <a:rPr lang="en-GB" sz="1000">
                <a:ea typeface="+mn-lt"/>
                <a:cs typeface="+mn-lt"/>
              </a:rPr>
              <a:t> Ensure stakeholders understand their responsibilities and support project objectives.</a:t>
            </a:r>
            <a:endParaRPr lang="en-GB" sz="1000"/>
          </a:p>
          <a:p>
            <a:r>
              <a:rPr lang="en-GB" sz="1000">
                <a:ea typeface="+mn-lt"/>
                <a:cs typeface="+mn-lt"/>
              </a:rPr>
              <a:t>A </a:t>
            </a:r>
            <a:r>
              <a:rPr lang="en-GB" sz="1000" b="1">
                <a:ea typeface="+mn-lt"/>
                <a:cs typeface="+mn-lt"/>
              </a:rPr>
              <a:t>RACI Matrix</a:t>
            </a:r>
            <a:r>
              <a:rPr lang="en-GB" sz="1000">
                <a:ea typeface="+mn-lt"/>
                <a:cs typeface="+mn-lt"/>
              </a:rPr>
              <a:t> would also help clarify who is Responsible, Accountable, Consulted and Informed during the project.</a:t>
            </a:r>
            <a:endParaRPr lang="en-GB" sz="1000"/>
          </a:p>
          <a:p>
            <a:pPr marL="0" indent="0">
              <a:buNone/>
            </a:pPr>
            <a:r>
              <a:rPr lang="en-GB" sz="1000">
                <a:ea typeface="+mn-lt"/>
                <a:cs typeface="+mn-lt"/>
              </a:rPr>
              <a:t>Conflicts may arise from budget disagreements, technical problems or cultural differences between international teams. I would manage these through open discussions, negotiation and fair decision-making.</a:t>
            </a:r>
            <a:endParaRPr lang="en-GB" sz="1000"/>
          </a:p>
          <a:p>
            <a:pPr marL="0" indent="0">
              <a:buNone/>
            </a:pPr>
            <a:r>
              <a:rPr lang="en-GB" sz="1000">
                <a:ea typeface="+mn-lt"/>
                <a:cs typeface="+mn-lt"/>
              </a:rPr>
              <a:t>These approaches can improve cooperation, reduce misunderstandings and help GlobalMart UK Ltd deliver ConnectPlus successfully.</a:t>
            </a:r>
            <a:endParaRPr lang="en-GB" sz="1000"/>
          </a:p>
          <a:p>
            <a:endParaRPr lang="en-GB" sz="1000"/>
          </a:p>
        </p:txBody>
      </p:sp>
    </p:spTree>
    <p:extLst>
      <p:ext uri="{BB962C8B-B14F-4D97-AF65-F5344CB8AC3E}">
        <p14:creationId xmlns:p14="http://schemas.microsoft.com/office/powerpoint/2010/main" val="16079351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72F09-B2E4-53B7-B791-AF2B3E015692}"/>
              </a:ext>
            </a:extLst>
          </p:cNvPr>
          <p:cNvSpPr>
            <a:spLocks noGrp="1"/>
          </p:cNvSpPr>
          <p:nvPr>
            <p:ph type="title"/>
          </p:nvPr>
        </p:nvSpPr>
        <p:spPr>
          <a:xfrm>
            <a:off x="686834" y="1153572"/>
            <a:ext cx="3200400" cy="4461163"/>
          </a:xfrm>
        </p:spPr>
        <p:txBody>
          <a:bodyPr>
            <a:normAutofit/>
          </a:bodyPr>
          <a:lstStyle/>
          <a:p>
            <a:r>
              <a:rPr lang="en-GB">
                <a:solidFill>
                  <a:srgbClr val="FFFFFF"/>
                </a:solidFill>
              </a:rPr>
              <a:t>Impact of Sustainable Stakeholder Engagement on Business Performance</a:t>
            </a:r>
            <a:endParaRPr lang="en-US">
              <a:solidFill>
                <a:srgbClr val="FFFFFF"/>
              </a:solidFill>
            </a:endParaRPr>
          </a:p>
          <a:p>
            <a:endParaRPr lang="en-GB">
              <a:solidFill>
                <a:srgbClr val="FFFFFF"/>
              </a:solidFill>
            </a:endParaRPr>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C1EE65-CDAA-9938-407E-6ADA32D4BAB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500">
                <a:ea typeface="+mn-lt"/>
                <a:cs typeface="+mn-lt"/>
              </a:rPr>
              <a:t>Sustainable stakeholder engagement involves building long-term relationships based on trust, communication and shared responsibilities. For </a:t>
            </a:r>
            <a:r>
              <a:rPr lang="en-GB" sz="1500" err="1">
                <a:ea typeface="+mn-lt"/>
                <a:cs typeface="+mn-lt"/>
              </a:rPr>
              <a:t>GlobalMart</a:t>
            </a:r>
            <a:r>
              <a:rPr lang="en-GB" sz="1500">
                <a:ea typeface="+mn-lt"/>
                <a:cs typeface="+mn-lt"/>
              </a:rPr>
              <a:t> UK Ltd, this approach can improve business performance and support the success of </a:t>
            </a:r>
            <a:r>
              <a:rPr lang="en-GB" sz="1500" err="1">
                <a:ea typeface="+mn-lt"/>
                <a:cs typeface="+mn-lt"/>
              </a:rPr>
              <a:t>ConnectPlus</a:t>
            </a:r>
            <a:r>
              <a:rPr lang="en-GB" sz="1500">
                <a:ea typeface="+mn-lt"/>
                <a:cs typeface="+mn-lt"/>
              </a:rPr>
              <a:t>.</a:t>
            </a:r>
            <a:endParaRPr lang="en-GB" sz="1500"/>
          </a:p>
          <a:p>
            <a:r>
              <a:rPr lang="en-GB" sz="1500" b="1">
                <a:ea typeface="+mn-lt"/>
                <a:cs typeface="+mn-lt"/>
              </a:rPr>
              <a:t>Customer Loyalty:</a:t>
            </a:r>
            <a:r>
              <a:rPr lang="en-GB" sz="1500">
                <a:ea typeface="+mn-lt"/>
                <a:cs typeface="+mn-lt"/>
              </a:rPr>
              <a:t> Listening to customer feedback can improve satisfaction and encourage repeat purchases.</a:t>
            </a:r>
            <a:endParaRPr lang="en-GB" sz="1500"/>
          </a:p>
          <a:p>
            <a:r>
              <a:rPr lang="en-GB" sz="1500" b="1">
                <a:ea typeface="+mn-lt"/>
                <a:cs typeface="+mn-lt"/>
              </a:rPr>
              <a:t>Employee Performance:</a:t>
            </a:r>
            <a:r>
              <a:rPr lang="en-GB" sz="1500">
                <a:ea typeface="+mn-lt"/>
                <a:cs typeface="+mn-lt"/>
              </a:rPr>
              <a:t> Involving employees in decision-making can increase motivation and productivity.</a:t>
            </a:r>
            <a:endParaRPr lang="en-GB" sz="1500"/>
          </a:p>
          <a:p>
            <a:r>
              <a:rPr lang="en-GB" sz="1500" b="1">
                <a:ea typeface="+mn-lt"/>
                <a:cs typeface="+mn-lt"/>
              </a:rPr>
              <a:t>Brand Reputation:</a:t>
            </a:r>
            <a:r>
              <a:rPr lang="en-GB" sz="1500">
                <a:ea typeface="+mn-lt"/>
                <a:cs typeface="+mn-lt"/>
              </a:rPr>
              <a:t> Responsible business practices can strengthen customer trust and brand image.</a:t>
            </a:r>
            <a:endParaRPr lang="en-GB" sz="1500"/>
          </a:p>
          <a:p>
            <a:r>
              <a:rPr lang="en-GB" sz="1500" b="1">
                <a:ea typeface="+mn-lt"/>
                <a:cs typeface="+mn-lt"/>
              </a:rPr>
              <a:t>Financial Performance:</a:t>
            </a:r>
            <a:r>
              <a:rPr lang="en-GB" sz="1500">
                <a:ea typeface="+mn-lt"/>
                <a:cs typeface="+mn-lt"/>
              </a:rPr>
              <a:t> Strong stakeholder relationships may increase sales and reduce operational costs.</a:t>
            </a:r>
            <a:endParaRPr lang="en-GB" sz="1500"/>
          </a:p>
          <a:p>
            <a:r>
              <a:rPr lang="en-GB" sz="1500" b="1">
                <a:ea typeface="+mn-lt"/>
                <a:cs typeface="+mn-lt"/>
              </a:rPr>
              <a:t>Innovation:</a:t>
            </a:r>
            <a:r>
              <a:rPr lang="en-GB" sz="1500">
                <a:ea typeface="+mn-lt"/>
                <a:cs typeface="+mn-lt"/>
              </a:rPr>
              <a:t> Collaboration with technology suppliers can improve the platform and introduce new features.</a:t>
            </a:r>
            <a:endParaRPr lang="en-GB" sz="1500"/>
          </a:p>
          <a:p>
            <a:r>
              <a:rPr lang="en-GB" sz="1500" b="1">
                <a:ea typeface="+mn-lt"/>
                <a:cs typeface="+mn-lt"/>
              </a:rPr>
              <a:t>Sustainability:</a:t>
            </a:r>
            <a:r>
              <a:rPr lang="en-GB" sz="1500">
                <a:ea typeface="+mn-lt"/>
                <a:cs typeface="+mn-lt"/>
              </a:rPr>
              <a:t> Ethical data management and responsible business decisions can support long-term success.</a:t>
            </a:r>
            <a:endParaRPr lang="en-GB" sz="1500"/>
          </a:p>
          <a:p>
            <a:pPr marL="0" indent="0">
              <a:buNone/>
            </a:pPr>
            <a:r>
              <a:rPr lang="en-GB" sz="1500">
                <a:ea typeface="+mn-lt"/>
                <a:cs typeface="+mn-lt"/>
              </a:rPr>
              <a:t>However, maintaining stakeholder relationships across international markets can be challenging due to cultural differences, communication barriers and additional costs.</a:t>
            </a:r>
            <a:endParaRPr lang="en-GB" sz="1500"/>
          </a:p>
          <a:p>
            <a:endParaRPr lang="en-GB" sz="1500"/>
          </a:p>
        </p:txBody>
      </p:sp>
    </p:spTree>
    <p:extLst>
      <p:ext uri="{BB962C8B-B14F-4D97-AF65-F5344CB8AC3E}">
        <p14:creationId xmlns:p14="http://schemas.microsoft.com/office/powerpoint/2010/main" val="276344748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DE8B69A-66B8-BB2F-B66D-969AFB876D39}"/>
              </a:ext>
            </a:extLst>
          </p:cNvPr>
          <p:cNvPicPr>
            <a:picLocks noChangeAspect="1"/>
          </p:cNvPicPr>
          <p:nvPr/>
        </p:nvPicPr>
        <p:blipFill>
          <a:blip r:embed="rId2">
            <a:alphaModFix amt="55000"/>
          </a:blip>
          <a:srcRect r="6250" b="6250"/>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027DDA0-E0EC-1E6D-0151-3DAEECDB2738}"/>
              </a:ext>
            </a:extLst>
          </p:cNvPr>
          <p:cNvSpPr>
            <a:spLocks noGrp="1"/>
          </p:cNvSpPr>
          <p:nvPr>
            <p:ph type="title"/>
          </p:nvPr>
        </p:nvSpPr>
        <p:spPr>
          <a:xfrm>
            <a:off x="686834" y="591344"/>
            <a:ext cx="3200400" cy="5585619"/>
          </a:xfrm>
        </p:spPr>
        <p:txBody>
          <a:bodyPr>
            <a:normAutofit/>
          </a:bodyPr>
          <a:lstStyle/>
          <a:p>
            <a:r>
              <a:rPr lang="en-GB" sz="2800">
                <a:solidFill>
                  <a:srgbClr val="FFFFFF"/>
                </a:solidFill>
              </a:rPr>
              <a:t>Recommendations and Conclusion</a:t>
            </a:r>
            <a:endParaRPr lang="en-US" sz="2800">
              <a:solidFill>
                <a:srgbClr val="FFFFFF"/>
              </a:solidFill>
            </a:endParaRPr>
          </a:p>
          <a:p>
            <a:endParaRPr lang="en-GB" sz="2800">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1D2CC5C-1CA9-F2C5-BCB2-00A0B95327B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300" b="1" u="sng">
                <a:solidFill>
                  <a:srgbClr val="FFFFFF"/>
                </a:solidFill>
              </a:rPr>
              <a:t>Recommendations</a:t>
            </a:r>
            <a:endParaRPr lang="en-US" sz="1300" b="1" u="sng">
              <a:solidFill>
                <a:srgbClr val="FFFFFF"/>
              </a:solidFill>
            </a:endParaRPr>
          </a:p>
          <a:p>
            <a:r>
              <a:rPr lang="en-GB" sz="1300">
                <a:solidFill>
                  <a:srgbClr val="FFFFFF"/>
                </a:solidFill>
                <a:ea typeface="+mn-lt"/>
                <a:cs typeface="+mn-lt"/>
              </a:rPr>
              <a:t>To ensure the successful launch of ConnectPlus, GlobalMart UK Ltd should consider the following recommendations:</a:t>
            </a:r>
            <a:endParaRPr lang="en-GB" sz="1300">
              <a:solidFill>
                <a:srgbClr val="FFFFFF"/>
              </a:solidFill>
            </a:endParaRPr>
          </a:p>
          <a:p>
            <a:r>
              <a:rPr lang="en-GB" sz="1300" b="1">
                <a:solidFill>
                  <a:srgbClr val="FFFFFF"/>
                </a:solidFill>
                <a:ea typeface="+mn-lt"/>
                <a:cs typeface="+mn-lt"/>
              </a:rPr>
              <a:t>Improve Communication:</a:t>
            </a:r>
            <a:r>
              <a:rPr lang="en-GB" sz="1300">
                <a:solidFill>
                  <a:srgbClr val="FFFFFF"/>
                </a:solidFill>
                <a:ea typeface="+mn-lt"/>
                <a:cs typeface="+mn-lt"/>
              </a:rPr>
              <a:t> Hold regular meetings to keep stakeholders informed about project progress.</a:t>
            </a:r>
            <a:endParaRPr lang="en-GB" sz="1300">
              <a:solidFill>
                <a:srgbClr val="FFFFFF"/>
              </a:solidFill>
            </a:endParaRPr>
          </a:p>
          <a:p>
            <a:r>
              <a:rPr lang="en-GB" sz="1300" b="1">
                <a:solidFill>
                  <a:srgbClr val="FFFFFF"/>
                </a:solidFill>
                <a:ea typeface="+mn-lt"/>
                <a:cs typeface="+mn-lt"/>
              </a:rPr>
              <a:t>Encourage Feedback:</a:t>
            </a:r>
            <a:r>
              <a:rPr lang="en-GB" sz="1300">
                <a:solidFill>
                  <a:srgbClr val="FFFFFF"/>
                </a:solidFill>
                <a:ea typeface="+mn-lt"/>
                <a:cs typeface="+mn-lt"/>
              </a:rPr>
              <a:t> Involve customers and employees in testing and improving the platform.</a:t>
            </a:r>
            <a:endParaRPr lang="en-GB" sz="1300">
              <a:solidFill>
                <a:srgbClr val="FFFFFF"/>
              </a:solidFill>
            </a:endParaRPr>
          </a:p>
          <a:p>
            <a:r>
              <a:rPr lang="en-GB" sz="1300" b="1">
                <a:solidFill>
                  <a:srgbClr val="FFFFFF"/>
                </a:solidFill>
                <a:ea typeface="+mn-lt"/>
                <a:cs typeface="+mn-lt"/>
              </a:rPr>
              <a:t>Manage Risks:</a:t>
            </a:r>
            <a:r>
              <a:rPr lang="en-GB" sz="1300">
                <a:solidFill>
                  <a:srgbClr val="FFFFFF"/>
                </a:solidFill>
                <a:ea typeface="+mn-lt"/>
                <a:cs typeface="+mn-lt"/>
              </a:rPr>
              <a:t> Identify potential technical, financial and legal challenges before launch.</a:t>
            </a:r>
            <a:endParaRPr lang="en-GB" sz="1300">
              <a:solidFill>
                <a:srgbClr val="FFFFFF"/>
              </a:solidFill>
            </a:endParaRPr>
          </a:p>
          <a:p>
            <a:r>
              <a:rPr lang="en-GB" sz="1300" b="1">
                <a:solidFill>
                  <a:srgbClr val="FFFFFF"/>
                </a:solidFill>
                <a:ea typeface="+mn-lt"/>
                <a:cs typeface="+mn-lt"/>
              </a:rPr>
              <a:t>Respect Cultural Differences:</a:t>
            </a:r>
            <a:r>
              <a:rPr lang="en-GB" sz="1300">
                <a:solidFill>
                  <a:srgbClr val="FFFFFF"/>
                </a:solidFill>
                <a:ea typeface="+mn-lt"/>
                <a:cs typeface="+mn-lt"/>
              </a:rPr>
              <a:t> Adapt communication and marketing strategies to different international markets.</a:t>
            </a:r>
            <a:endParaRPr lang="en-GB" sz="1300">
              <a:solidFill>
                <a:srgbClr val="FFFFFF"/>
              </a:solidFill>
            </a:endParaRPr>
          </a:p>
          <a:p>
            <a:r>
              <a:rPr lang="en-GB" sz="1300" b="1">
                <a:solidFill>
                  <a:srgbClr val="FFFFFF"/>
                </a:solidFill>
                <a:ea typeface="+mn-lt"/>
                <a:cs typeface="+mn-lt"/>
              </a:rPr>
              <a:t>Protect Customer Data:</a:t>
            </a:r>
            <a:r>
              <a:rPr lang="en-GB" sz="1300">
                <a:solidFill>
                  <a:srgbClr val="FFFFFF"/>
                </a:solidFill>
                <a:ea typeface="+mn-lt"/>
                <a:cs typeface="+mn-lt"/>
              </a:rPr>
              <a:t> Follow data protection regulations and maintain transparency to build customer trust.</a:t>
            </a:r>
            <a:endParaRPr lang="en-GB" sz="1300">
              <a:solidFill>
                <a:srgbClr val="FFFFFF"/>
              </a:solidFill>
            </a:endParaRPr>
          </a:p>
          <a:p>
            <a:pPr marL="0" indent="0">
              <a:buNone/>
            </a:pPr>
            <a:r>
              <a:rPr lang="en-GB" sz="1300" b="1" u="sng">
                <a:solidFill>
                  <a:srgbClr val="FFFFFF"/>
                </a:solidFill>
              </a:rPr>
              <a:t>Conclusion</a:t>
            </a:r>
          </a:p>
          <a:p>
            <a:r>
              <a:rPr lang="en-GB" sz="1300">
                <a:solidFill>
                  <a:srgbClr val="FFFFFF"/>
                </a:solidFill>
                <a:ea typeface="+mn-lt"/>
                <a:cs typeface="+mn-lt"/>
              </a:rPr>
              <a:t>In conclusion, effective stakeholder engagement is essential for the successful introduction of ConnectPlus. Identifying stakeholder needs, maintaining communication and managing conflicts can improve cooperation and project performance.</a:t>
            </a:r>
            <a:endParaRPr lang="en-GB" sz="1300">
              <a:solidFill>
                <a:srgbClr val="FFFFFF"/>
              </a:solidFill>
            </a:endParaRPr>
          </a:p>
          <a:p>
            <a:r>
              <a:rPr lang="en-GB" sz="1300">
                <a:solidFill>
                  <a:srgbClr val="FFFFFF"/>
                </a:solidFill>
                <a:ea typeface="+mn-lt"/>
                <a:cs typeface="+mn-lt"/>
              </a:rPr>
              <a:t>By applying stakeholder management frameworks, GlobalMart UK Ltd can better understand stakeholder influence and responsibilities. Building strong relationships with employees, customers, suppliers and regulators can also support customer satisfaction and long-term business growth.</a:t>
            </a:r>
            <a:endParaRPr lang="en-GB" sz="1300">
              <a:solidFill>
                <a:srgbClr val="FFFFFF"/>
              </a:solidFill>
            </a:endParaRPr>
          </a:p>
          <a:p>
            <a:r>
              <a:rPr lang="en-GB" sz="1300">
                <a:solidFill>
                  <a:srgbClr val="FFFFFF"/>
                </a:solidFill>
                <a:ea typeface="+mn-lt"/>
                <a:cs typeface="+mn-lt"/>
              </a:rPr>
              <a:t>Overall, a well-planned stakeholder engagement strategy will help the company introduce ConnectPlus successfully across international markets.</a:t>
            </a:r>
            <a:endParaRPr lang="en-GB" sz="1300">
              <a:solidFill>
                <a:srgbClr val="FFFFFF"/>
              </a:solidFill>
            </a:endParaRPr>
          </a:p>
          <a:p>
            <a:endParaRPr lang="en-GB" sz="1300">
              <a:solidFill>
                <a:srgbClr val="FFFFFF"/>
              </a:solidFill>
            </a:endParaRPr>
          </a:p>
        </p:txBody>
      </p:sp>
    </p:spTree>
    <p:extLst>
      <p:ext uri="{BB962C8B-B14F-4D97-AF65-F5344CB8AC3E}">
        <p14:creationId xmlns:p14="http://schemas.microsoft.com/office/powerpoint/2010/main" val="275989663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5A67DB-EFA0-FA31-C410-2693773F961A}"/>
              </a:ext>
            </a:extLst>
          </p:cNvPr>
          <p:cNvPicPr>
            <a:picLocks noChangeAspect="1"/>
          </p:cNvPicPr>
          <p:nvPr/>
        </p:nvPicPr>
        <p:blipFill>
          <a:blip r:embed="rId2">
            <a:duotone>
              <a:schemeClr val="bg2">
                <a:shade val="45000"/>
                <a:satMod val="135000"/>
              </a:schemeClr>
              <a:prstClr val="white"/>
            </a:duotone>
          </a:blip>
          <a:srcRect t="22740" r="9085" b="644"/>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3F191-044B-DFB4-4BAF-3576917F3182}"/>
              </a:ext>
            </a:extLst>
          </p:cNvPr>
          <p:cNvSpPr>
            <a:spLocks noGrp="1"/>
          </p:cNvSpPr>
          <p:nvPr>
            <p:ph type="title"/>
          </p:nvPr>
        </p:nvSpPr>
        <p:spPr>
          <a:xfrm>
            <a:off x="838200" y="365125"/>
            <a:ext cx="10515600" cy="1325563"/>
          </a:xfrm>
        </p:spPr>
        <p:txBody>
          <a:bodyPr>
            <a:normAutofit/>
          </a:bodyPr>
          <a:lstStyle/>
          <a:p>
            <a:r>
              <a:rPr lang="en-GB"/>
              <a:t>References</a:t>
            </a:r>
            <a:endParaRPr lang="en-US"/>
          </a:p>
          <a:p>
            <a:endParaRPr lang="en-GB" dirty="0"/>
          </a:p>
        </p:txBody>
      </p:sp>
      <p:graphicFrame>
        <p:nvGraphicFramePr>
          <p:cNvPr id="17" name="Content Placeholder 2">
            <a:extLst>
              <a:ext uri="{FF2B5EF4-FFF2-40B4-BE49-F238E27FC236}">
                <a16:creationId xmlns:a16="http://schemas.microsoft.com/office/drawing/2014/main" id="{9EC58971-87F4-EF39-0C9C-58B171E2887B}"/>
              </a:ext>
            </a:extLst>
          </p:cNvPr>
          <p:cNvGraphicFramePr>
            <a:graphicFrameLocks noGrp="1"/>
          </p:cNvGraphicFramePr>
          <p:nvPr>
            <p:ph idx="1"/>
            <p:extLst>
              <p:ext uri="{D42A27DB-BD31-4B8C-83A1-F6EECF244321}">
                <p14:modId xmlns:p14="http://schemas.microsoft.com/office/powerpoint/2010/main" val="35419866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0488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1808</Words>
  <Application>Microsoft Office PowerPoint</Application>
  <PresentationFormat>Widescreen</PresentationFormat>
  <Paragraphs>98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Stakeholder Identification, Analysis and Engagement Strategy for the Global Launch of ConnectPlus </vt:lpstr>
      <vt:lpstr>Executive Summary </vt:lpstr>
      <vt:lpstr>Introduction</vt:lpstr>
      <vt:lpstr>SMART Objectives</vt:lpstr>
      <vt:lpstr>Stakeholder Identification and Analysis </vt:lpstr>
      <vt:lpstr>Stakeholder Mapping and Power–Interest Matrix </vt:lpstr>
      <vt:lpstr>Stakeholder Salience Model </vt:lpstr>
      <vt:lpstr>Stakeholder Roles, Responsibilities, Benefits and Challenges </vt:lpstr>
      <vt:lpstr>Stakeholder Engagement and Conflict Management </vt:lpstr>
      <vt:lpstr>Impact of Sustainable Stakeholder Engagement on Business Performance </vt:lpstr>
      <vt:lpstr>Recommendations and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Emanuel Stoica (2424657)</cp:lastModifiedBy>
  <cp:revision>96</cp:revision>
  <dcterms:created xsi:type="dcterms:W3CDTF">2026-10-08T19:33:40Z</dcterms:created>
  <dcterms:modified xsi:type="dcterms:W3CDTF">2026-10-12T10:55:03Z</dcterms:modified>
</cp:coreProperties>
</file>