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8" r:id="rId2"/>
    <p:sldId id="259" r:id="rId3"/>
    <p:sldId id="260" r:id="rId4"/>
    <p:sldId id="263" r:id="rId5"/>
    <p:sldId id="262" r:id="rId6"/>
    <p:sldId id="268" r:id="rId7"/>
    <p:sldId id="266" r:id="rId8"/>
    <p:sldId id="261" r:id="rId9"/>
    <p:sldId id="267" r:id="rId10"/>
    <p:sldId id="265" r:id="rId11"/>
    <p:sldId id="269" r:id="rId12"/>
    <p:sldId id="264" r:id="rId13"/>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81" autoAdjust="0"/>
    <p:restoredTop sz="81280" autoAdjust="0"/>
  </p:normalViewPr>
  <p:slideViewPr>
    <p:cSldViewPr>
      <p:cViewPr varScale="1">
        <p:scale>
          <a:sx n="68" d="100"/>
          <a:sy n="68" d="100"/>
        </p:scale>
        <p:origin x="1518" y="60"/>
      </p:cViewPr>
      <p:guideLst>
        <p:guide orient="horz" pos="2160"/>
        <p:guide pos="2880"/>
      </p:guideLst>
    </p:cSldViewPr>
  </p:slideViewPr>
  <p:notesTextViewPr>
    <p:cViewPr>
      <p:scale>
        <a:sx n="1" d="1"/>
        <a:sy n="1" d="1"/>
      </p:scale>
      <p:origin x="0" y="0"/>
    </p:cViewPr>
  </p:notesTextViewPr>
  <p:notesViewPr>
    <p:cSldViewPr>
      <p:cViewPr varScale="1">
        <p:scale>
          <a:sx n="61" d="100"/>
          <a:sy n="61" d="100"/>
        </p:scale>
        <p:origin x="-2910"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21/03/2016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griffith.ox.ac.uk/gri/tut-files/Carter_051122.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2068951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219688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solidFill>
                <a:schemeClr val="bg1"/>
              </a:solidFill>
            </a:endParaRPr>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4142861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Tutankhamun: Anatomy of an Excavation. Howard Carter's diaries and journals.</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The first excavation season in the tomb of Tutankhamun. Part 1: October 28 to December 31, 1922</a:t>
            </a:r>
          </a:p>
          <a:p>
            <a:r>
              <a:rPr lang="en-GB" sz="1200" b="0" kern="1200" dirty="0" smtClean="0">
                <a:solidFill>
                  <a:schemeClr val="tx1"/>
                </a:solidFill>
                <a:effectLst/>
                <a:latin typeface="+mn-lt"/>
                <a:ea typeface="+mn-ea"/>
                <a:cs typeface="+mn-cs"/>
                <a:hlinkClick r:id="rId3"/>
              </a:rPr>
              <a:t>Sunday, November 5.</a:t>
            </a:r>
            <a:r>
              <a:rPr lang="en-GB" sz="1200" b="0" kern="1200" dirty="0" smtClean="0">
                <a:solidFill>
                  <a:schemeClr val="tx1"/>
                </a:solidFill>
                <a:effectLst/>
                <a:latin typeface="+mn-lt"/>
                <a:ea typeface="+mn-ea"/>
                <a:cs typeface="+mn-cs"/>
              </a:rPr>
              <a:t> </a:t>
            </a:r>
            <a:r>
              <a:rPr lang="en-GB" sz="1200" b="0" i="1" kern="1200" dirty="0" smtClean="0">
                <a:solidFill>
                  <a:schemeClr val="tx1"/>
                </a:solidFill>
                <a:effectLst/>
                <a:latin typeface="+mn-lt"/>
                <a:ea typeface="+mn-ea"/>
                <a:cs typeface="+mn-cs"/>
              </a:rPr>
              <a:t>Discovered tomb under tomb of Ramses VI</a:t>
            </a:r>
            <a:br>
              <a:rPr lang="en-GB" sz="1200" b="0" i="1"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Investigated same &amp; found seals intact.</a:t>
            </a:r>
            <a:endParaRPr lang="en-GB"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It took the whole of the preceding day and most of this day to free this excavation before the upper margins of the staircase could be demarcated on its four sides. As first conjectured it proved to be an opening (about 4 </a:t>
            </a:r>
            <a:r>
              <a:rPr lang="en-GB" sz="1200" b="0" kern="1200" dirty="0" err="1" smtClean="0">
                <a:solidFill>
                  <a:schemeClr val="tx1"/>
                </a:solidFill>
                <a:effectLst/>
                <a:latin typeface="+mn-lt"/>
                <a:ea typeface="+mn-ea"/>
                <a:cs typeface="+mn-cs"/>
              </a:rPr>
              <a:t>ms</a:t>
            </a:r>
            <a:r>
              <a:rPr lang="en-GB" sz="1200" b="0" kern="1200" dirty="0" smtClean="0">
                <a:solidFill>
                  <a:schemeClr val="tx1"/>
                </a:solidFill>
                <a:effectLst/>
                <a:latin typeface="+mn-lt"/>
                <a:ea typeface="+mn-ea"/>
                <a:cs typeface="+mn-cs"/>
              </a:rPr>
              <a:t> x 1.60 </a:t>
            </a:r>
            <a:r>
              <a:rPr lang="en-GB" sz="1200" b="0" kern="1200" dirty="0" err="1" smtClean="0">
                <a:solidFill>
                  <a:schemeClr val="tx1"/>
                </a:solidFill>
                <a:effectLst/>
                <a:latin typeface="+mn-lt"/>
                <a:ea typeface="+mn-ea"/>
                <a:cs typeface="+mn-cs"/>
              </a:rPr>
              <a:t>ms</a:t>
            </a:r>
            <a:r>
              <a:rPr lang="en-GB" sz="1200" b="0" kern="1200" dirty="0" smtClean="0">
                <a:solidFill>
                  <a:schemeClr val="tx1"/>
                </a:solidFill>
                <a:effectLst/>
                <a:latin typeface="+mn-lt"/>
                <a:ea typeface="+mn-ea"/>
                <a:cs typeface="+mn-cs"/>
              </a:rPr>
              <a:t>) excavated in the bed-rock, with its W. end abutting against the rock slope of the small hillock in which Ramses VI had excavated his tomb. As the work proceeded we found that the western end of the cutting receded under the slope of the rock, and thus was partly roofed over by the overhanging rock.</a:t>
            </a:r>
          </a:p>
          <a:p>
            <a:r>
              <a:rPr lang="en-GB" sz="1200" b="0" kern="1200" dirty="0" smtClean="0">
                <a:solidFill>
                  <a:schemeClr val="tx1"/>
                </a:solidFill>
                <a:effectLst/>
                <a:latin typeface="+mn-lt"/>
                <a:ea typeface="+mn-ea"/>
                <a:cs typeface="+mn-cs"/>
              </a:rPr>
              <a:t>Towards sunset we had cleared down to the level of the 12th step, which was sufficient to expose a large part of the upper portion of a plastered and sealed doorway. Here before us was sufficient evidence to show that it really was an entrance to a tomb, and by the seals, to all outward appearances that it was intact.</a:t>
            </a:r>
          </a:p>
          <a:p>
            <a:r>
              <a:rPr lang="en-GB" sz="1200" b="0" kern="1200" dirty="0" smtClean="0">
                <a:solidFill>
                  <a:schemeClr val="tx1"/>
                </a:solidFill>
                <a:effectLst/>
                <a:latin typeface="+mn-lt"/>
                <a:ea typeface="+mn-ea"/>
                <a:cs typeface="+mn-cs"/>
              </a:rPr>
              <a:t>I examined this exposed portion of the sealed doorway and noticed that the only decipherable impressions of the seals were those of the well-known Royal Necropolis seal, i.e., Anubis (symbolizing a king) over nine foes.</a:t>
            </a:r>
          </a:p>
          <a:p>
            <a:r>
              <a:rPr lang="en-GB" sz="1200" b="0" kern="1200" dirty="0" smtClean="0">
                <a:solidFill>
                  <a:schemeClr val="tx1"/>
                </a:solidFill>
                <a:effectLst/>
                <a:latin typeface="+mn-lt"/>
                <a:ea typeface="+mn-ea"/>
                <a:cs typeface="+mn-cs"/>
              </a:rPr>
              <a:t>With the evidence of these seals, and the fact that the workmen's huts, which in all probabilities dated from the time of the construction of </a:t>
            </a:r>
            <a:r>
              <a:rPr lang="en-GB" sz="1200" b="0" kern="1200" dirty="0" err="1" smtClean="0">
                <a:solidFill>
                  <a:schemeClr val="tx1"/>
                </a:solidFill>
                <a:effectLst/>
                <a:latin typeface="+mn-lt"/>
                <a:ea typeface="+mn-ea"/>
                <a:cs typeface="+mn-cs"/>
              </a:rPr>
              <a:t>Rameses</a:t>
            </a:r>
            <a:r>
              <a:rPr lang="en-GB" sz="1200" b="0" kern="1200" dirty="0" smtClean="0">
                <a:solidFill>
                  <a:schemeClr val="tx1"/>
                </a:solidFill>
                <a:effectLst/>
                <a:latin typeface="+mn-lt"/>
                <a:ea typeface="+mn-ea"/>
                <a:cs typeface="+mn-cs"/>
              </a:rPr>
              <a:t> VI's tomb, were built over the mouth of the entrance of this newly discovered tomb without apparently disturbing it, it was clear that its content would be undisturbed at least since the </a:t>
            </a:r>
            <a:r>
              <a:rPr lang="en-GB" sz="1200" b="0" kern="1200" dirty="0" err="1" smtClean="0">
                <a:solidFill>
                  <a:schemeClr val="tx1"/>
                </a:solidFill>
                <a:effectLst/>
                <a:latin typeface="+mn-lt"/>
                <a:ea typeface="+mn-ea"/>
                <a:cs typeface="+mn-cs"/>
              </a:rPr>
              <a:t>XXth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Dyn</a:t>
            </a:r>
            <a:r>
              <a:rPr lang="en-GB" sz="1200" b="0" kern="1200" dirty="0" smtClean="0">
                <a:solidFill>
                  <a:schemeClr val="tx1"/>
                </a:solidFill>
                <a:effectLst/>
                <a:latin typeface="+mn-lt"/>
                <a:ea typeface="+mn-ea"/>
                <a:cs typeface="+mn-cs"/>
              </a:rPr>
              <a:t>.</a:t>
            </a:r>
          </a:p>
          <a:p>
            <a:r>
              <a:rPr lang="en-GB" sz="1200" b="0" kern="1200" dirty="0" smtClean="0">
                <a:solidFill>
                  <a:schemeClr val="tx1"/>
                </a:solidFill>
                <a:effectLst/>
                <a:latin typeface="+mn-lt"/>
                <a:ea typeface="+mn-ea"/>
                <a:cs typeface="+mn-cs"/>
              </a:rPr>
              <a:t>The seal-impressions suggested that it belonged to somebody of high standing but at that time I had not found any indications as to whom.</a:t>
            </a:r>
          </a:p>
          <a:p>
            <a:r>
              <a:rPr lang="en-GB" sz="1200" b="0" kern="1200" dirty="0" smtClean="0">
                <a:solidFill>
                  <a:schemeClr val="tx1"/>
                </a:solidFill>
                <a:effectLst/>
                <a:latin typeface="+mn-lt"/>
                <a:ea typeface="+mn-ea"/>
                <a:cs typeface="+mn-cs"/>
              </a:rPr>
              <a:t>I noticed at the top of the doorway, where some of the cement-like plaster had fallen away, a heavy wooden lintel. To assure myself of the method in which the doorway was blocked, I made a small hole under this wooden lintel - the R. hand corner, about 35 x 15 </a:t>
            </a:r>
            <a:r>
              <a:rPr lang="en-GB" sz="1200" b="0" kern="1200" dirty="0" err="1" smtClean="0">
                <a:solidFill>
                  <a:schemeClr val="tx1"/>
                </a:solidFill>
                <a:effectLst/>
                <a:latin typeface="+mn-lt"/>
                <a:ea typeface="+mn-ea"/>
                <a:cs typeface="+mn-cs"/>
              </a:rPr>
              <a:t>cms</a:t>
            </a:r>
            <a:r>
              <a:rPr lang="en-GB" sz="1200" b="0" kern="1200" dirty="0" smtClean="0">
                <a:solidFill>
                  <a:schemeClr val="tx1"/>
                </a:solidFill>
                <a:effectLst/>
                <a:latin typeface="+mn-lt"/>
                <a:ea typeface="+mn-ea"/>
                <a:cs typeface="+mn-cs"/>
              </a:rPr>
              <a:t> in size. By this hole I was able to perceive with the aid of an electrical torch that a passage beyond was completely filled with stones and rubble up to its ceiling, which was again evidence of something that had required careful closing. It was a thrilling moment for an excavator, quite alone save his native staff of workmen, to suddenly find himself, after so many years of toilsome work, on the verge of what looked like a magnificent discovery - an untouched tomb. With certain reluctance I reclosed the small hole that I had made, and returned to another careful search among the seals to see if I could not find some indication that would point to the identity of the owner, but it was of no avail for the small space bared by my excavation did not expose any impression sufficiently clear to be made out, other than that of the Royal Necropolis seal already mentioned.</a:t>
            </a:r>
          </a:p>
          <a:p>
            <a:r>
              <a:rPr lang="en-GB" sz="1200" b="0" kern="1200" dirty="0" smtClean="0">
                <a:solidFill>
                  <a:schemeClr val="tx1"/>
                </a:solidFill>
                <a:effectLst/>
                <a:latin typeface="+mn-lt"/>
                <a:ea typeface="+mn-ea"/>
                <a:cs typeface="+mn-cs"/>
              </a:rPr>
              <a:t>Though I was satisfied that I was on the verge of perhaps a magnificent find, probably one of the missing tombs that I had been seeking for many years, I was much puzzled by the smallness of the opening in comparison with those of other royal tombs in the valley. Its design was certainly of the </a:t>
            </a:r>
            <a:r>
              <a:rPr lang="en-GB" sz="1200" b="0" kern="1200" dirty="0" err="1" smtClean="0">
                <a:solidFill>
                  <a:schemeClr val="tx1"/>
                </a:solidFill>
                <a:effectLst/>
                <a:latin typeface="+mn-lt"/>
                <a:ea typeface="+mn-ea"/>
                <a:cs typeface="+mn-cs"/>
              </a:rPr>
              <a:t>XVIIIth</a:t>
            </a:r>
            <a:r>
              <a:rPr lang="en-GB" sz="1200" b="0" kern="1200" dirty="0" smtClean="0">
                <a:solidFill>
                  <a:schemeClr val="tx1"/>
                </a:solidFill>
                <a:effectLst/>
                <a:latin typeface="+mn-lt"/>
                <a:ea typeface="+mn-ea"/>
                <a:cs typeface="+mn-cs"/>
              </a:rPr>
              <a:t> </a:t>
            </a:r>
            <a:r>
              <a:rPr lang="en-GB" sz="1200" b="0" kern="1200" dirty="0" err="1" smtClean="0">
                <a:solidFill>
                  <a:schemeClr val="tx1"/>
                </a:solidFill>
                <a:effectLst/>
                <a:latin typeface="+mn-lt"/>
                <a:ea typeface="+mn-ea"/>
                <a:cs typeface="+mn-cs"/>
              </a:rPr>
              <a:t>Dyn</a:t>
            </a:r>
            <a:r>
              <a:rPr lang="en-GB" sz="1200" b="0" kern="1200" dirty="0" smtClean="0">
                <a:solidFill>
                  <a:schemeClr val="tx1"/>
                </a:solidFill>
                <a:effectLst/>
                <a:latin typeface="+mn-lt"/>
                <a:ea typeface="+mn-ea"/>
                <a:cs typeface="+mn-cs"/>
              </a:rPr>
              <a:t>. Could it be the tomb of a noble, buried there by royal consent? Or was it a royal cache? As far as my investigations had gone there was absolutely nothing to tell me. Had I known that by digging a few inches deeper I would have exposed seal impressions showing </a:t>
            </a:r>
            <a:r>
              <a:rPr lang="en-GB" sz="1200" b="0" kern="1200" dirty="0" err="1" smtClean="0">
                <a:solidFill>
                  <a:schemeClr val="tx1"/>
                </a:solidFill>
                <a:effectLst/>
                <a:latin typeface="+mn-lt"/>
                <a:ea typeface="+mn-ea"/>
                <a:cs typeface="+mn-cs"/>
              </a:rPr>
              <a:t>Tut.ankh.Amen's</a:t>
            </a:r>
            <a:r>
              <a:rPr lang="en-GB" sz="1200" b="0" kern="1200" dirty="0" smtClean="0">
                <a:solidFill>
                  <a:schemeClr val="tx1"/>
                </a:solidFill>
                <a:effectLst/>
                <a:latin typeface="+mn-lt"/>
                <a:ea typeface="+mn-ea"/>
                <a:cs typeface="+mn-cs"/>
              </a:rPr>
              <a:t> insignia distinctly I would have fervently worked on and set my mind at rest, but as it was, it was getting late, the night had fast set in, the full moon had risen high in the eastern heavens,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5</a:t>
            </a:fld>
            <a:endParaRPr lang="en-GB"/>
          </a:p>
        </p:txBody>
      </p:sp>
    </p:spTree>
    <p:extLst>
      <p:ext uri="{BB962C8B-B14F-4D97-AF65-F5344CB8AC3E}">
        <p14:creationId xmlns:p14="http://schemas.microsoft.com/office/powerpoint/2010/main" val="478262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876729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I refilled the excavation for protection, and with my men selected for the occasion - they like myself delighted beyond all expectation - I returned home and cabled to Ld. C. (then in England) the following message:-</a:t>
            </a:r>
          </a:p>
          <a:p>
            <a:r>
              <a:rPr lang="en-GB" sz="1200" b="0" kern="1200" dirty="0" smtClean="0">
                <a:solidFill>
                  <a:schemeClr val="tx1"/>
                </a:solidFill>
                <a:effectLst/>
                <a:latin typeface="+mn-lt"/>
                <a:ea typeface="+mn-ea"/>
                <a:cs typeface="+mn-cs"/>
              </a:rPr>
              <a:t>"At last have made wonderful discovery in Valley; a magnificent tomb with seals intact; re-covered same for your arrival; congratulations"</a:t>
            </a:r>
          </a:p>
          <a:p>
            <a:endParaRPr lang="en-GB" dirty="0" smtClean="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7</a:t>
            </a:fld>
            <a:endParaRPr lang="en-GB"/>
          </a:p>
        </p:txBody>
      </p:sp>
    </p:spTree>
    <p:extLst>
      <p:ext uri="{BB962C8B-B14F-4D97-AF65-F5344CB8AC3E}">
        <p14:creationId xmlns:p14="http://schemas.microsoft.com/office/powerpoint/2010/main" val="395866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8</a:t>
            </a:fld>
            <a:endParaRPr lang="en-GB"/>
          </a:p>
        </p:txBody>
      </p:sp>
    </p:spTree>
    <p:extLst>
      <p:ext uri="{BB962C8B-B14F-4D97-AF65-F5344CB8AC3E}">
        <p14:creationId xmlns:p14="http://schemas.microsoft.com/office/powerpoint/2010/main" val="2319316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9</a:t>
            </a:fld>
            <a:endParaRPr lang="en-GB"/>
          </a:p>
        </p:txBody>
      </p:sp>
    </p:spTree>
    <p:extLst>
      <p:ext uri="{BB962C8B-B14F-4D97-AF65-F5344CB8AC3E}">
        <p14:creationId xmlns:p14="http://schemas.microsoft.com/office/powerpoint/2010/main" val="1009716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10</a:t>
            </a:fld>
            <a:endParaRPr lang="en-GB"/>
          </a:p>
        </p:txBody>
      </p:sp>
    </p:spTree>
    <p:extLst>
      <p:ext uri="{BB962C8B-B14F-4D97-AF65-F5344CB8AC3E}">
        <p14:creationId xmlns:p14="http://schemas.microsoft.com/office/powerpoint/2010/main" val="2551917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11</a:t>
            </a:fld>
            <a:endParaRPr lang="en-GB"/>
          </a:p>
        </p:txBody>
      </p:sp>
    </p:spTree>
    <p:extLst>
      <p:ext uri="{BB962C8B-B14F-4D97-AF65-F5344CB8AC3E}">
        <p14:creationId xmlns:p14="http://schemas.microsoft.com/office/powerpoint/2010/main" val="3271174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12</a:t>
            </a:fld>
            <a:endParaRPr lang="en-GB"/>
          </a:p>
        </p:txBody>
      </p:sp>
    </p:spTree>
    <p:extLst>
      <p:ext uri="{BB962C8B-B14F-4D97-AF65-F5344CB8AC3E}">
        <p14:creationId xmlns:p14="http://schemas.microsoft.com/office/powerpoint/2010/main" val="350124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smtClean="0"/>
              <a:t>Click to edit Master title style</a:t>
            </a:r>
            <a:endParaRPr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smtClean="0"/>
              <a:t>Click to edit Master subtitle style</a:t>
            </a:r>
            <a:endParaRPr lang="en-US"/>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21/03/2016</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21/03/2016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21/03/2016</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21/03/2016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21/03/2016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21/03/2016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21/03/2016</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21/03/2016</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21/03/2016</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21/03/2016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21/03/2016</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lang="en-US" smtClean="0"/>
              <a:t>Click to edit Master title style</a:t>
            </a:r>
            <a:endParaRPr lang="en-US"/>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21/03/2016</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news.artnet.com/art-world/king-tut-photos-color-359033" TargetMode="Externa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323850" y="1828800"/>
            <a:ext cx="8439150" cy="1500188"/>
          </a:xfrm>
        </p:spPr>
        <p:txBody>
          <a:bodyPr/>
          <a:lstStyle/>
          <a:p>
            <a:r>
              <a:rPr lang="en-GB" altLang="en-US" sz="2800" dirty="0" smtClean="0"/>
              <a:t>Journals, Field-Notes</a:t>
            </a:r>
          </a:p>
        </p:txBody>
      </p:sp>
      <p:sp>
        <p:nvSpPr>
          <p:cNvPr id="8196" name="TextBox 4"/>
          <p:cNvSpPr txBox="1">
            <a:spLocks noChangeArrowheads="1"/>
          </p:cNvSpPr>
          <p:nvPr/>
        </p:nvSpPr>
        <p:spPr bwMode="auto">
          <a:xfrm>
            <a:off x="1331913" y="5732463"/>
            <a:ext cx="47719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dirty="0" smtClean="0"/>
              <a:t>Introduction to Fieldwork</a:t>
            </a:r>
          </a:p>
          <a:p>
            <a:r>
              <a:rPr lang="en-GB" altLang="en-US" dirty="0" smtClean="0"/>
              <a:t>School </a:t>
            </a:r>
            <a:r>
              <a:rPr lang="en-GB" altLang="en-US" dirty="0"/>
              <a:t>of Archaeology, History and Anthropology</a:t>
            </a:r>
          </a:p>
        </p:txBody>
      </p:sp>
      <p:sp>
        <p:nvSpPr>
          <p:cNvPr id="2" name="Title 1"/>
          <p:cNvSpPr>
            <a:spLocks noGrp="1"/>
          </p:cNvSpPr>
          <p:nvPr>
            <p:ph type="ctrTitle"/>
          </p:nvPr>
        </p:nvSpPr>
        <p:spPr>
          <a:xfrm>
            <a:off x="251520" y="3355848"/>
            <a:ext cx="8511480" cy="1673352"/>
          </a:xfrm>
        </p:spPr>
        <p:txBody>
          <a:bodyPr/>
          <a:lstStyle/>
          <a:p>
            <a:pPr fontAlgn="auto">
              <a:spcAft>
                <a:spcPts val="0"/>
              </a:spcAft>
              <a:defRPr/>
            </a:pPr>
            <a:r>
              <a:rPr lang="en-GB" sz="4400" dirty="0" smtClean="0">
                <a:solidFill>
                  <a:schemeClr val="accent1">
                    <a:satMod val="150000"/>
                  </a:schemeClr>
                </a:solidFill>
              </a:rPr>
              <a:t>Archaeologies in the ’field’</a:t>
            </a:r>
            <a:endParaRPr lang="en-GB" sz="2800" dirty="0">
              <a:solidFill>
                <a:schemeClr val="accent1">
                  <a:satMod val="15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Journals and Field notes</a:t>
            </a:r>
            <a:endParaRPr lang="en-GB" dirty="0"/>
          </a:p>
        </p:txBody>
      </p:sp>
      <p:pic>
        <p:nvPicPr>
          <p:cNvPr id="4" name="Picture 3"/>
          <p:cNvPicPr>
            <a:picLocks noChangeAspect="1"/>
          </p:cNvPicPr>
          <p:nvPr/>
        </p:nvPicPr>
        <p:blipFill rotWithShape="1">
          <a:blip r:embed="rId3"/>
          <a:srcRect r="6024" b="7208"/>
          <a:stretch/>
        </p:blipFill>
        <p:spPr>
          <a:xfrm>
            <a:off x="3851921" y="1586256"/>
            <a:ext cx="5292080" cy="4002985"/>
          </a:xfrm>
          <a:prstGeom prst="rect">
            <a:avLst/>
          </a:prstGeom>
        </p:spPr>
      </p:pic>
      <p:sp>
        <p:nvSpPr>
          <p:cNvPr id="3" name="Content Placeholder 2"/>
          <p:cNvSpPr>
            <a:spLocks noGrp="1"/>
          </p:cNvSpPr>
          <p:nvPr>
            <p:ph idx="1"/>
          </p:nvPr>
        </p:nvSpPr>
        <p:spPr>
          <a:xfrm>
            <a:off x="323528" y="2636912"/>
            <a:ext cx="4005953" cy="4625975"/>
          </a:xfrm>
        </p:spPr>
        <p:txBody>
          <a:bodyPr/>
          <a:lstStyle/>
          <a:p>
            <a:r>
              <a:rPr lang="en-GB" dirty="0" smtClean="0"/>
              <a:t>What are they?</a:t>
            </a:r>
          </a:p>
          <a:p>
            <a:r>
              <a:rPr lang="en-GB" dirty="0" smtClean="0"/>
              <a:t>Who does them?</a:t>
            </a:r>
          </a:p>
          <a:p>
            <a:r>
              <a:rPr lang="en-GB" dirty="0" smtClean="0"/>
              <a:t>Why do them?</a:t>
            </a:r>
          </a:p>
          <a:p>
            <a:r>
              <a:rPr lang="en-GB" dirty="0" smtClean="0"/>
              <a:t>Who are they for?</a:t>
            </a:r>
            <a:endParaRPr lang="en-GB" dirty="0"/>
          </a:p>
        </p:txBody>
      </p:sp>
      <p:sp>
        <p:nvSpPr>
          <p:cNvPr id="5" name="Rectangle 4"/>
          <p:cNvSpPr/>
          <p:nvPr/>
        </p:nvSpPr>
        <p:spPr>
          <a:xfrm>
            <a:off x="1475656" y="5639039"/>
            <a:ext cx="6264696" cy="923330"/>
          </a:xfrm>
          <a:prstGeom prst="rect">
            <a:avLst/>
          </a:prstGeom>
        </p:spPr>
        <p:txBody>
          <a:bodyPr wrap="square">
            <a:spAutoFit/>
          </a:bodyPr>
          <a:lstStyle/>
          <a:p>
            <a:r>
              <a:rPr lang="en-GB" dirty="0"/>
              <a:t>Peruvian </a:t>
            </a:r>
            <a:r>
              <a:rPr lang="en-GB" dirty="0" smtClean="0"/>
              <a:t>archaeologist, </a:t>
            </a:r>
            <a:r>
              <a:rPr lang="en-GB" dirty="0"/>
              <a:t>Jorge </a:t>
            </a:r>
            <a:r>
              <a:rPr lang="en-GB" dirty="0" err="1"/>
              <a:t>Zegarra</a:t>
            </a:r>
            <a:r>
              <a:rPr lang="en-GB" dirty="0"/>
              <a:t> </a:t>
            </a:r>
            <a:r>
              <a:rPr lang="en-GB" dirty="0" err="1"/>
              <a:t>Galdos</a:t>
            </a:r>
            <a:r>
              <a:rPr lang="en-GB" dirty="0"/>
              <a:t>, </a:t>
            </a:r>
            <a:r>
              <a:rPr lang="en-GB" dirty="0" smtClean="0"/>
              <a:t>journal from 60 </a:t>
            </a:r>
            <a:r>
              <a:rPr lang="en-GB" dirty="0"/>
              <a:t>years ago </a:t>
            </a:r>
            <a:r>
              <a:rPr lang="en-GB" dirty="0" smtClean="0"/>
              <a:t>relating to </a:t>
            </a:r>
            <a:r>
              <a:rPr lang="en-GB" dirty="0"/>
              <a:t>the excavation </a:t>
            </a:r>
            <a:r>
              <a:rPr lang="en-GB" dirty="0" smtClean="0"/>
              <a:t>of </a:t>
            </a:r>
            <a:r>
              <a:rPr lang="en-GB" dirty="0" err="1"/>
              <a:t>Huallamarca</a:t>
            </a:r>
            <a:r>
              <a:rPr lang="en-GB" dirty="0" smtClean="0"/>
              <a:t>, an </a:t>
            </a:r>
            <a:r>
              <a:rPr lang="en-GB" dirty="0"/>
              <a:t>ancient pyramid </a:t>
            </a:r>
            <a:r>
              <a:rPr lang="en-GB" dirty="0" smtClean="0"/>
              <a:t>in </a:t>
            </a:r>
            <a:r>
              <a:rPr lang="en-GB" dirty="0"/>
              <a:t>one of </a:t>
            </a:r>
            <a:r>
              <a:rPr lang="en-GB" dirty="0" smtClean="0"/>
              <a:t>Lima, capital of Peru.</a:t>
            </a:r>
            <a:endParaRPr lang="en-GB" dirty="0"/>
          </a:p>
        </p:txBody>
      </p:sp>
    </p:spTree>
    <p:extLst>
      <p:ext uri="{BB962C8B-B14F-4D97-AF65-F5344CB8AC3E}">
        <p14:creationId xmlns:p14="http://schemas.microsoft.com/office/powerpoint/2010/main" val="2612846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Journals and Field notes</a:t>
            </a:r>
            <a:endParaRPr lang="en-GB" dirty="0"/>
          </a:p>
        </p:txBody>
      </p:sp>
      <p:sp>
        <p:nvSpPr>
          <p:cNvPr id="3" name="Content Placeholder 2"/>
          <p:cNvSpPr>
            <a:spLocks noGrp="1"/>
          </p:cNvSpPr>
          <p:nvPr>
            <p:ph idx="1"/>
          </p:nvPr>
        </p:nvSpPr>
        <p:spPr>
          <a:xfrm>
            <a:off x="422031" y="1916832"/>
            <a:ext cx="8721969" cy="4625975"/>
          </a:xfrm>
        </p:spPr>
        <p:txBody>
          <a:bodyPr/>
          <a:lstStyle/>
          <a:p>
            <a:r>
              <a:rPr lang="en-GB" dirty="0" smtClean="0"/>
              <a:t>Not the preserve of archaeologists</a:t>
            </a:r>
          </a:p>
          <a:p>
            <a:pPr lvl="1"/>
            <a:r>
              <a:rPr lang="en-GB" dirty="0" smtClean="0"/>
              <a:t>Anthropology</a:t>
            </a:r>
          </a:p>
          <a:p>
            <a:pPr lvl="1"/>
            <a:r>
              <a:rPr lang="en-GB" dirty="0" smtClean="0"/>
              <a:t>History</a:t>
            </a:r>
          </a:p>
          <a:p>
            <a:pPr lvl="1"/>
            <a:r>
              <a:rPr lang="en-GB" dirty="0" smtClean="0"/>
              <a:t>Psychology</a:t>
            </a:r>
          </a:p>
          <a:p>
            <a:pPr lvl="1"/>
            <a:r>
              <a:rPr lang="en-GB" dirty="0" smtClean="0"/>
              <a:t>Geography </a:t>
            </a:r>
          </a:p>
          <a:p>
            <a:r>
              <a:rPr lang="en-GB" dirty="0" smtClean="0"/>
              <a:t>But each discipline uses them differently</a:t>
            </a:r>
          </a:p>
          <a:p>
            <a:r>
              <a:rPr lang="en-GB" dirty="0" smtClean="0"/>
              <a:t>Stems from basic notion of ‘data</a:t>
            </a:r>
            <a:r>
              <a:rPr lang="en-GB" dirty="0"/>
              <a:t>’ and how we understand that data be </a:t>
            </a:r>
            <a:r>
              <a:rPr lang="en-GB" dirty="0" smtClean="0"/>
              <a:t>used, what it is for - ultimately.</a:t>
            </a:r>
            <a:endParaRPr lang="en-GB" dirty="0"/>
          </a:p>
          <a:p>
            <a:endParaRPr lang="en-GB" dirty="0"/>
          </a:p>
        </p:txBody>
      </p:sp>
    </p:spTree>
    <p:extLst>
      <p:ext uri="{BB962C8B-B14F-4D97-AF65-F5344CB8AC3E}">
        <p14:creationId xmlns:p14="http://schemas.microsoft.com/office/powerpoint/2010/main" val="51820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166" y="188640"/>
            <a:ext cx="8229600" cy="1252728"/>
          </a:xfrm>
        </p:spPr>
        <p:txBody>
          <a:bodyPr/>
          <a:lstStyle/>
          <a:p>
            <a:r>
              <a:rPr lang="en-GB" dirty="0" smtClean="0"/>
              <a:t>Sources of data</a:t>
            </a:r>
            <a:endParaRPr lang="en-GB" dirty="0"/>
          </a:p>
        </p:txBody>
      </p:sp>
      <p:sp>
        <p:nvSpPr>
          <p:cNvPr id="3" name="Content Placeholder 2"/>
          <p:cNvSpPr>
            <a:spLocks noGrp="1"/>
          </p:cNvSpPr>
          <p:nvPr>
            <p:ph idx="1"/>
          </p:nvPr>
        </p:nvSpPr>
        <p:spPr/>
        <p:txBody>
          <a:bodyPr/>
          <a:lstStyle/>
          <a:p>
            <a:r>
              <a:rPr lang="en-GB" dirty="0" smtClean="0"/>
              <a:t>Considered a ‘primary’ source</a:t>
            </a:r>
            <a:endParaRPr lang="en-GB" dirty="0"/>
          </a:p>
          <a:p>
            <a:pPr lvl="1"/>
            <a:r>
              <a:rPr lang="en-GB" dirty="0" smtClean="0"/>
              <a:t>Original material</a:t>
            </a:r>
          </a:p>
          <a:p>
            <a:pPr lvl="1"/>
            <a:r>
              <a:rPr lang="en-GB" dirty="0" smtClean="0"/>
              <a:t>Gets ‘close’ to events – what actually happened</a:t>
            </a:r>
          </a:p>
          <a:p>
            <a:pPr lvl="1"/>
            <a:r>
              <a:rPr lang="en-GB" dirty="0" smtClean="0"/>
              <a:t>Allows reconstruction – hugely important for us</a:t>
            </a:r>
          </a:p>
          <a:p>
            <a:pPr lvl="1"/>
            <a:r>
              <a:rPr lang="en-GB" dirty="0" smtClean="0"/>
              <a:t>= Preservation by </a:t>
            </a:r>
            <a:r>
              <a:rPr lang="en-GB" dirty="0" smtClean="0">
                <a:solidFill>
                  <a:schemeClr val="accent2"/>
                </a:solidFill>
              </a:rPr>
              <a:t>record</a:t>
            </a:r>
            <a:endParaRPr lang="en-GB" dirty="0">
              <a:solidFill>
                <a:schemeClr val="accent2"/>
              </a:solidFill>
            </a:endParaRPr>
          </a:p>
          <a:p>
            <a:r>
              <a:rPr lang="en-GB" dirty="0" smtClean="0"/>
              <a:t>Can tell us about the author and/or period - social or emotional, character of etc.</a:t>
            </a:r>
          </a:p>
          <a:p>
            <a:pPr marL="457200" lvl="1" indent="0">
              <a:buNone/>
            </a:pPr>
            <a:r>
              <a:rPr lang="en-GB" dirty="0" smtClean="0"/>
              <a:t>For example…… </a:t>
            </a:r>
          </a:p>
        </p:txBody>
      </p:sp>
    </p:spTree>
    <p:extLst>
      <p:ext uri="{BB962C8B-B14F-4D97-AF65-F5344CB8AC3E}">
        <p14:creationId xmlns:p14="http://schemas.microsoft.com/office/powerpoint/2010/main" val="3604726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People: a time and place – but who?</a:t>
            </a:r>
            <a:endParaRPr lang="en-GB" dirty="0"/>
          </a:p>
        </p:txBody>
      </p:sp>
      <p:sp>
        <p:nvSpPr>
          <p:cNvPr id="3" name="Content Placeholder 2"/>
          <p:cNvSpPr>
            <a:spLocks noGrp="1"/>
          </p:cNvSpPr>
          <p:nvPr>
            <p:ph idx="1"/>
          </p:nvPr>
        </p:nvSpPr>
        <p:spPr>
          <a:xfrm>
            <a:off x="457200" y="1556792"/>
            <a:ext cx="8229600" cy="4625975"/>
          </a:xfrm>
        </p:spPr>
        <p:txBody>
          <a:bodyPr/>
          <a:lstStyle/>
          <a:p>
            <a:pPr marL="119062" indent="0">
              <a:buNone/>
            </a:pPr>
            <a:r>
              <a:rPr lang="en-GB" sz="3000" dirty="0" smtClean="0"/>
              <a:t>“It </a:t>
            </a:r>
            <a:r>
              <a:rPr lang="en-GB" sz="3000" dirty="0"/>
              <a:t>took the whole of the preceding day and most of this day to free this excavation before the upper margins of the staircase could be demarcated on its four </a:t>
            </a:r>
            <a:r>
              <a:rPr lang="en-GB" sz="3000" dirty="0" smtClean="0"/>
              <a:t>sides….</a:t>
            </a:r>
            <a:r>
              <a:rPr lang="en-GB" sz="3000" dirty="0"/>
              <a:t> sufficient to expose a large part of the upper portion of a plastered and sealed </a:t>
            </a:r>
            <a:r>
              <a:rPr lang="en-GB" sz="3000" dirty="0" smtClean="0"/>
              <a:t>doorway……</a:t>
            </a:r>
            <a:r>
              <a:rPr lang="en-GB" sz="3000" dirty="0"/>
              <a:t>I was able to perceive with the aid of an electrical torch that a passage beyond was completely filled with stones and rubble up to its </a:t>
            </a:r>
            <a:r>
              <a:rPr lang="en-GB" sz="3000" dirty="0" smtClean="0"/>
              <a:t>ceiling…..</a:t>
            </a:r>
            <a:r>
              <a:rPr lang="en-GB" sz="3000" dirty="0"/>
              <a:t> With certain reluctance I reclosed the small hole that I had </a:t>
            </a:r>
            <a:r>
              <a:rPr lang="en-GB" sz="3000" dirty="0" smtClean="0"/>
              <a:t>made…..”</a:t>
            </a:r>
          </a:p>
          <a:p>
            <a:endParaRPr lang="en-GB" dirty="0"/>
          </a:p>
        </p:txBody>
      </p:sp>
    </p:spTree>
    <p:extLst>
      <p:ext uri="{BB962C8B-B14F-4D97-AF65-F5344CB8AC3E}">
        <p14:creationId xmlns:p14="http://schemas.microsoft.com/office/powerpoint/2010/main" val="129810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i="1" dirty="0"/>
              <a:t/>
            </a:r>
            <a:br>
              <a:rPr lang="en-GB" i="1" dirty="0"/>
            </a:br>
            <a:r>
              <a:rPr lang="en-GB" sz="4800" b="0" dirty="0" err="1" smtClean="0">
                <a:solidFill>
                  <a:schemeClr val="accent1"/>
                </a:solidFill>
              </a:rPr>
              <a:t>Tut.ankh.Amen</a:t>
            </a:r>
            <a:r>
              <a:rPr lang="en-GB" i="1" dirty="0" smtClean="0"/>
              <a:t/>
            </a:r>
            <a:br>
              <a:rPr lang="en-GB" i="1" dirty="0" smtClean="0"/>
            </a:br>
            <a:endParaRPr lang="en-GB" dirty="0"/>
          </a:p>
        </p:txBody>
      </p:sp>
      <p:sp>
        <p:nvSpPr>
          <p:cNvPr id="6" name="Content Placeholder 5"/>
          <p:cNvSpPr>
            <a:spLocks noGrp="1"/>
          </p:cNvSpPr>
          <p:nvPr>
            <p:ph idx="1"/>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0344" y="1916832"/>
            <a:ext cx="5703656" cy="427217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654342"/>
            <a:ext cx="3625973" cy="4797152"/>
          </a:xfrm>
          <a:prstGeom prst="rect">
            <a:avLst/>
          </a:prstGeom>
        </p:spPr>
      </p:pic>
      <p:sp>
        <p:nvSpPr>
          <p:cNvPr id="8" name="Rectangle 7"/>
          <p:cNvSpPr/>
          <p:nvPr/>
        </p:nvSpPr>
        <p:spPr>
          <a:xfrm>
            <a:off x="3625972" y="6128328"/>
            <a:ext cx="5410523" cy="523220"/>
          </a:xfrm>
          <a:prstGeom prst="rect">
            <a:avLst/>
          </a:prstGeom>
        </p:spPr>
        <p:txBody>
          <a:bodyPr wrap="square">
            <a:spAutoFit/>
          </a:bodyPr>
          <a:lstStyle/>
          <a:p>
            <a:r>
              <a:rPr lang="en-GB" sz="1400" dirty="0">
                <a:hlinkClick r:id="rId5"/>
              </a:rPr>
              <a:t>https://</a:t>
            </a:r>
            <a:r>
              <a:rPr lang="en-GB" sz="1400" dirty="0" smtClean="0">
                <a:hlinkClick r:id="rId5"/>
              </a:rPr>
              <a:t>news.artnet.com/art-world/king-tut-photos-color-359033</a:t>
            </a:r>
            <a:r>
              <a:rPr lang="en-GB" sz="1400" dirty="0"/>
              <a:t> Photo: Courtesy the Griffith Institute, colorization by </a:t>
            </a:r>
            <a:r>
              <a:rPr lang="en-GB" sz="1400" dirty="0" err="1"/>
              <a:t>Dynamichrome</a:t>
            </a:r>
            <a:endParaRPr lang="en-GB" sz="1400" dirty="0"/>
          </a:p>
        </p:txBody>
      </p:sp>
    </p:spTree>
    <p:extLst>
      <p:ext uri="{BB962C8B-B14F-4D97-AF65-F5344CB8AC3E}">
        <p14:creationId xmlns:p14="http://schemas.microsoft.com/office/powerpoint/2010/main" val="449067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435280" cy="1252728"/>
          </a:xfrm>
        </p:spPr>
        <p:txBody>
          <a:bodyPr>
            <a:normAutofit fontScale="90000"/>
          </a:bodyPr>
          <a:lstStyle/>
          <a:p>
            <a:r>
              <a:rPr lang="en-GB" dirty="0" smtClean="0"/>
              <a:t>What does this tell us about the man?</a:t>
            </a:r>
            <a:endParaRPr lang="en-GB" dirty="0"/>
          </a:p>
        </p:txBody>
      </p:sp>
      <p:sp>
        <p:nvSpPr>
          <p:cNvPr id="3" name="Content Placeholder 2"/>
          <p:cNvSpPr>
            <a:spLocks noGrp="1"/>
          </p:cNvSpPr>
          <p:nvPr>
            <p:ph idx="1"/>
          </p:nvPr>
        </p:nvSpPr>
        <p:spPr>
          <a:xfrm>
            <a:off x="430705" y="1628800"/>
            <a:ext cx="8229600" cy="4625975"/>
          </a:xfrm>
        </p:spPr>
        <p:txBody>
          <a:bodyPr/>
          <a:lstStyle/>
          <a:p>
            <a:pPr marL="119062" indent="0">
              <a:buNone/>
            </a:pPr>
            <a:r>
              <a:rPr lang="en-GB" sz="2800" dirty="0" smtClean="0"/>
              <a:t>“I </a:t>
            </a:r>
            <a:r>
              <a:rPr lang="en-GB" sz="2800" dirty="0"/>
              <a:t>refilled the excavation for protection, and with my men selected for the occasion - they like myself delighted beyond all expectation - I returned home and cabled to Ld. C. (then in England) the following message</a:t>
            </a:r>
            <a:r>
              <a:rPr lang="en-GB" sz="2800" dirty="0" smtClean="0"/>
              <a:t>:-”</a:t>
            </a:r>
          </a:p>
          <a:p>
            <a:pPr marL="119062" indent="0">
              <a:buNone/>
            </a:pPr>
            <a:r>
              <a:rPr lang="en-GB" sz="2800" i="1" dirty="0" smtClean="0"/>
              <a:t>"</a:t>
            </a:r>
            <a:r>
              <a:rPr lang="en-GB" sz="2800" i="1" dirty="0"/>
              <a:t>At last have made wonderful discovery in Valley; a magnificent tomb with seals intact; re-covered same for your arrival; congratulations“ </a:t>
            </a:r>
            <a:endParaRPr lang="en-GB" sz="2800" i="1" dirty="0" smtClean="0"/>
          </a:p>
          <a:p>
            <a:pPr marL="119062" indent="0">
              <a:buNone/>
            </a:pPr>
            <a:endParaRPr lang="en-GB" sz="2800" i="1" dirty="0" smtClean="0"/>
          </a:p>
          <a:p>
            <a:pPr marL="119062" indent="0">
              <a:buNone/>
            </a:pPr>
            <a:r>
              <a:rPr lang="en-GB" sz="2800" i="1" dirty="0" smtClean="0"/>
              <a:t> </a:t>
            </a:r>
            <a:r>
              <a:rPr lang="en-GB" sz="2800" dirty="0"/>
              <a:t>extracts from Howard </a:t>
            </a:r>
            <a:r>
              <a:rPr lang="en-GB" sz="2800" dirty="0" smtClean="0"/>
              <a:t>Carter journal</a:t>
            </a:r>
          </a:p>
          <a:p>
            <a:pPr marL="119062" indent="0">
              <a:buNone/>
            </a:pPr>
            <a:r>
              <a:rPr lang="en-GB" sz="2800" dirty="0" smtClean="0"/>
              <a:t> </a:t>
            </a:r>
            <a:r>
              <a:rPr lang="en-GB" sz="2800" dirty="0"/>
              <a:t>Part 1: October 28 to December 31, 1922</a:t>
            </a:r>
          </a:p>
          <a:p>
            <a:pPr marL="119062" indent="0">
              <a:buNone/>
            </a:pPr>
            <a:r>
              <a:rPr lang="en-GB" sz="2800" dirty="0"/>
              <a:t/>
            </a:r>
            <a:br>
              <a:rPr lang="en-GB" sz="2800" dirty="0"/>
            </a:br>
            <a:endParaRPr lang="en-GB" sz="2800" dirty="0"/>
          </a:p>
          <a:p>
            <a:endParaRPr lang="en-GB" dirty="0"/>
          </a:p>
        </p:txBody>
      </p:sp>
    </p:spTree>
    <p:extLst>
      <p:ext uri="{BB962C8B-B14F-4D97-AF65-F5344CB8AC3E}">
        <p14:creationId xmlns:p14="http://schemas.microsoft.com/office/powerpoint/2010/main" val="1337831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t>
            </a:r>
            <a:r>
              <a:rPr lang="en-GB" dirty="0" smtClean="0"/>
              <a:t>ethodology: different perspective </a:t>
            </a:r>
            <a:endParaRPr lang="en-GB" dirty="0"/>
          </a:p>
        </p:txBody>
      </p:sp>
      <p:sp>
        <p:nvSpPr>
          <p:cNvPr id="4" name="Content Placeholder 3"/>
          <p:cNvSpPr>
            <a:spLocks noGrp="1"/>
          </p:cNvSpPr>
          <p:nvPr>
            <p:ph idx="1"/>
          </p:nvPr>
        </p:nvSpPr>
        <p:spPr/>
        <p:txBody>
          <a:bodyPr/>
          <a:lstStyle/>
          <a:p>
            <a:r>
              <a:rPr lang="en-GB" dirty="0"/>
              <a:t>Reflective – thoughtful, evaluative, insightful regarding something you want to </a:t>
            </a:r>
            <a:r>
              <a:rPr lang="en-GB" dirty="0" smtClean="0"/>
              <a:t>understand</a:t>
            </a:r>
          </a:p>
          <a:p>
            <a:pPr lvl="1"/>
            <a:r>
              <a:rPr lang="en-GB" dirty="0" smtClean="0"/>
              <a:t>An event, or body of knowledge, attempts to understand what you know now compared to what you knew before</a:t>
            </a:r>
            <a:endParaRPr lang="en-GB" dirty="0"/>
          </a:p>
          <a:p>
            <a:r>
              <a:rPr lang="en-GB" dirty="0" smtClean="0"/>
              <a:t>Reflexive – personal insight – of your position</a:t>
            </a:r>
          </a:p>
          <a:p>
            <a:pPr lvl="1"/>
            <a:r>
              <a:rPr lang="en-GB" dirty="0" smtClean="0"/>
              <a:t>questions yourself, as a researcher, your stance – tries to be ‘unbiased’ whilst acknowledging that we are and how do we ‘deal’ with that. </a:t>
            </a:r>
            <a:endParaRPr lang="en-GB" dirty="0"/>
          </a:p>
          <a:p>
            <a:endParaRPr lang="en-GB" dirty="0"/>
          </a:p>
        </p:txBody>
      </p:sp>
    </p:spTree>
    <p:extLst>
      <p:ext uri="{BB962C8B-B14F-4D97-AF65-F5344CB8AC3E}">
        <p14:creationId xmlns:p14="http://schemas.microsoft.com/office/powerpoint/2010/main" val="3977502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for you </a:t>
            </a:r>
            <a:r>
              <a:rPr lang="en-GB" u="sng" dirty="0" smtClean="0"/>
              <a:t>and</a:t>
            </a:r>
            <a:r>
              <a:rPr lang="en-GB" dirty="0" smtClean="0"/>
              <a:t> others</a:t>
            </a:r>
            <a:endParaRPr lang="en-GB" dirty="0"/>
          </a:p>
        </p:txBody>
      </p:sp>
      <p:sp>
        <p:nvSpPr>
          <p:cNvPr id="4" name="Content Placeholder 3"/>
          <p:cNvSpPr>
            <a:spLocks noGrp="1"/>
          </p:cNvSpPr>
          <p:nvPr>
            <p:ph idx="1"/>
          </p:nvPr>
        </p:nvSpPr>
        <p:spPr>
          <a:xfrm>
            <a:off x="107504" y="1774825"/>
            <a:ext cx="3888432" cy="4625975"/>
          </a:xfrm>
        </p:spPr>
        <p:txBody>
          <a:bodyPr/>
          <a:lstStyle/>
          <a:p>
            <a:r>
              <a:rPr lang="en-GB" sz="2400" dirty="0" smtClean="0"/>
              <a:t>My field journal note from Louise’s site in Cyprus</a:t>
            </a:r>
          </a:p>
          <a:p>
            <a:r>
              <a:rPr lang="en-GB" sz="2400" dirty="0" smtClean="0"/>
              <a:t>Relate to measurements of the skeletal remains</a:t>
            </a:r>
          </a:p>
          <a:p>
            <a:r>
              <a:rPr lang="en-GB" sz="2400" dirty="0" smtClean="0"/>
              <a:t>Done in 2012 – so a long time ago for me to remember the details</a:t>
            </a:r>
          </a:p>
          <a:p>
            <a:r>
              <a:rPr lang="en-GB" sz="2400" dirty="0" smtClean="0"/>
              <a:t>Inform me as I write up </a:t>
            </a:r>
          </a:p>
          <a:p>
            <a:r>
              <a:rPr lang="en-GB" sz="2400" dirty="0" smtClean="0"/>
              <a:t>Become part of the site ‘archive’ to be used by others</a:t>
            </a:r>
            <a:endParaRPr lang="en-GB" sz="2400" dirty="0"/>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3116"/>
          <a:stretch/>
        </p:blipFill>
        <p:spPr>
          <a:xfrm rot="10800000">
            <a:off x="3995936" y="1844824"/>
            <a:ext cx="4838252" cy="4176464"/>
          </a:xfrm>
          <a:prstGeom prst="rect">
            <a:avLst/>
          </a:prstGeom>
        </p:spPr>
      </p:pic>
      <p:sp>
        <p:nvSpPr>
          <p:cNvPr id="5" name="TextBox 4"/>
          <p:cNvSpPr txBox="1"/>
          <p:nvPr/>
        </p:nvSpPr>
        <p:spPr>
          <a:xfrm>
            <a:off x="3491880" y="6108461"/>
            <a:ext cx="5525743" cy="369332"/>
          </a:xfrm>
          <a:prstGeom prst="rect">
            <a:avLst/>
          </a:prstGeom>
          <a:noFill/>
        </p:spPr>
        <p:txBody>
          <a:bodyPr wrap="none" rtlCol="0">
            <a:spAutoFit/>
          </a:bodyPr>
          <a:lstStyle/>
          <a:p>
            <a:r>
              <a:rPr lang="en-GB" dirty="0" smtClean="0"/>
              <a:t>Note relating to the left lower leg (femur) measurements</a:t>
            </a:r>
            <a:endParaRPr lang="en-GB" dirty="0"/>
          </a:p>
        </p:txBody>
      </p:sp>
    </p:spTree>
    <p:extLst>
      <p:ext uri="{BB962C8B-B14F-4D97-AF65-F5344CB8AC3E}">
        <p14:creationId xmlns:p14="http://schemas.microsoft.com/office/powerpoint/2010/main" val="2250617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to include: just what to write</a:t>
            </a:r>
            <a:endParaRPr lang="en-GB" dirty="0"/>
          </a:p>
        </p:txBody>
      </p:sp>
      <p:sp>
        <p:nvSpPr>
          <p:cNvPr id="4" name="Content Placeholder 3"/>
          <p:cNvSpPr>
            <a:spLocks noGrp="1"/>
          </p:cNvSpPr>
          <p:nvPr>
            <p:ph idx="1"/>
          </p:nvPr>
        </p:nvSpPr>
        <p:spPr>
          <a:xfrm>
            <a:off x="-29834" y="1484784"/>
            <a:ext cx="6495819" cy="4968552"/>
          </a:xfrm>
        </p:spPr>
        <p:txBody>
          <a:bodyPr/>
          <a:lstStyle/>
          <a:p>
            <a:r>
              <a:rPr lang="en-GB" dirty="0" smtClean="0"/>
              <a:t>Date, place, time</a:t>
            </a:r>
          </a:p>
          <a:p>
            <a:r>
              <a:rPr lang="en-GB" dirty="0" smtClean="0"/>
              <a:t>Main topics covered</a:t>
            </a:r>
          </a:p>
          <a:p>
            <a:pPr lvl="1"/>
            <a:r>
              <a:rPr lang="en-GB" dirty="0" smtClean="0"/>
              <a:t>Observations</a:t>
            </a:r>
          </a:p>
          <a:p>
            <a:pPr lvl="1"/>
            <a:r>
              <a:rPr lang="en-GB" dirty="0" smtClean="0"/>
              <a:t>Ideas</a:t>
            </a:r>
          </a:p>
          <a:p>
            <a:pPr lvl="1"/>
            <a:r>
              <a:rPr lang="en-GB" dirty="0" smtClean="0"/>
              <a:t>Thoughts</a:t>
            </a:r>
          </a:p>
          <a:p>
            <a:r>
              <a:rPr lang="en-GB" dirty="0" smtClean="0"/>
              <a:t>Who else involved– for group work </a:t>
            </a:r>
          </a:p>
          <a:p>
            <a:pPr lvl="1"/>
            <a:r>
              <a:rPr lang="en-GB" dirty="0" smtClean="0"/>
              <a:t>helps you locate &amp; </a:t>
            </a:r>
            <a:r>
              <a:rPr lang="en-GB" dirty="0"/>
              <a:t>check </a:t>
            </a:r>
            <a:r>
              <a:rPr lang="en-GB" dirty="0" smtClean="0"/>
              <a:t>details later</a:t>
            </a:r>
          </a:p>
          <a:p>
            <a:pPr lvl="1"/>
            <a:r>
              <a:rPr lang="en-GB" dirty="0"/>
              <a:t>w</a:t>
            </a:r>
            <a:r>
              <a:rPr lang="en-GB" dirty="0" smtClean="0"/>
              <a:t>hat equipment did you all need </a:t>
            </a:r>
          </a:p>
          <a:p>
            <a:pPr lvl="1"/>
            <a:r>
              <a:rPr lang="en-GB" dirty="0" smtClean="0"/>
              <a:t>What roles did you all take</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832140" y="2528900"/>
            <a:ext cx="3744416" cy="2808312"/>
          </a:xfrm>
          <a:prstGeom prst="rect">
            <a:avLst/>
          </a:prstGeom>
        </p:spPr>
      </p:pic>
    </p:spTree>
    <p:extLst>
      <p:ext uri="{BB962C8B-B14F-4D97-AF65-F5344CB8AC3E}">
        <p14:creationId xmlns:p14="http://schemas.microsoft.com/office/powerpoint/2010/main" val="3646647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to </a:t>
            </a:r>
            <a:r>
              <a:rPr lang="en-GB" dirty="0" smtClean="0"/>
              <a:t>include: Should I reference?</a:t>
            </a:r>
            <a:endParaRPr lang="en-GB" dirty="0"/>
          </a:p>
        </p:txBody>
      </p:sp>
      <p:sp>
        <p:nvSpPr>
          <p:cNvPr id="3" name="Content Placeholder 2"/>
          <p:cNvSpPr>
            <a:spLocks noGrp="1"/>
          </p:cNvSpPr>
          <p:nvPr>
            <p:ph idx="1"/>
          </p:nvPr>
        </p:nvSpPr>
        <p:spPr>
          <a:xfrm>
            <a:off x="457200" y="1774824"/>
            <a:ext cx="8229600" cy="4625975"/>
          </a:xfrm>
        </p:spPr>
        <p:txBody>
          <a:bodyPr/>
          <a:lstStyle/>
          <a:p>
            <a:r>
              <a:rPr lang="en-GB" dirty="0" smtClean="0"/>
              <a:t>? Why would you ask this question?</a:t>
            </a:r>
          </a:p>
          <a:p>
            <a:pPr marL="119062" indent="0">
              <a:buNone/>
            </a:pPr>
            <a:r>
              <a:rPr lang="en-GB" dirty="0"/>
              <a:t>	</a:t>
            </a:r>
            <a:r>
              <a:rPr lang="en-GB" dirty="0" smtClean="0"/>
              <a:t>What do you think?</a:t>
            </a:r>
          </a:p>
          <a:p>
            <a:endParaRPr lang="en-GB" dirty="0"/>
          </a:p>
          <a:p>
            <a:r>
              <a:rPr lang="en-GB" b="1" dirty="0" smtClean="0"/>
              <a:t>ALL work should ALWAYS be supported </a:t>
            </a:r>
          </a:p>
          <a:p>
            <a:pPr lvl="1"/>
            <a:r>
              <a:rPr lang="en-GB" dirty="0" smtClean="0"/>
              <a:t>Personal observation</a:t>
            </a:r>
          </a:p>
          <a:p>
            <a:pPr lvl="1"/>
            <a:r>
              <a:rPr lang="en-GB" dirty="0" smtClean="0"/>
              <a:t>Communications (Pers. Com.)</a:t>
            </a:r>
          </a:p>
          <a:p>
            <a:pPr lvl="1"/>
            <a:r>
              <a:rPr lang="en-GB" dirty="0" smtClean="0"/>
              <a:t>Lecture notes/instructions</a:t>
            </a:r>
          </a:p>
          <a:p>
            <a:pPr lvl="1"/>
            <a:r>
              <a:rPr lang="en-GB" b="1" dirty="0" smtClean="0"/>
              <a:t>PLUS </a:t>
            </a:r>
            <a:r>
              <a:rPr lang="en-GB" b="1" dirty="0" smtClean="0">
                <a:solidFill>
                  <a:srgbClr val="00B0F0"/>
                </a:solidFill>
                <a:effectLst>
                  <a:outerShdw blurRad="38100" dist="38100" dir="2700000" algn="tl">
                    <a:srgbClr val="000000">
                      <a:alpha val="43137"/>
                    </a:srgbClr>
                  </a:outerShdw>
                </a:effectLst>
              </a:rPr>
              <a:t>reading</a:t>
            </a:r>
            <a:r>
              <a:rPr lang="en-GB" b="1" dirty="0" smtClean="0"/>
              <a:t>, field methodology is well documented in the literature</a:t>
            </a:r>
          </a:p>
        </p:txBody>
      </p:sp>
      <p:sp>
        <p:nvSpPr>
          <p:cNvPr id="7" name="Down Arrow 6"/>
          <p:cNvSpPr/>
          <p:nvPr/>
        </p:nvSpPr>
        <p:spPr>
          <a:xfrm>
            <a:off x="457200" y="4087812"/>
            <a:ext cx="442392" cy="20774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7236296" y="4087812"/>
            <a:ext cx="432048" cy="20774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668344" y="4087812"/>
            <a:ext cx="1296143" cy="369332"/>
          </a:xfrm>
          <a:prstGeom prst="rect">
            <a:avLst/>
          </a:prstGeom>
          <a:noFill/>
        </p:spPr>
        <p:txBody>
          <a:bodyPr wrap="square" rtlCol="0">
            <a:spAutoFit/>
          </a:bodyPr>
          <a:lstStyle/>
          <a:p>
            <a:r>
              <a:rPr lang="en-GB" dirty="0" smtClean="0"/>
              <a:t>Minimum</a:t>
            </a:r>
            <a:endParaRPr lang="en-GB" dirty="0"/>
          </a:p>
        </p:txBody>
      </p:sp>
    </p:spTree>
    <p:extLst>
      <p:ext uri="{BB962C8B-B14F-4D97-AF65-F5344CB8AC3E}">
        <p14:creationId xmlns:p14="http://schemas.microsoft.com/office/powerpoint/2010/main" val="3915410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it’s your experience</a:t>
            </a:r>
            <a:endParaRPr lang="en-GB" dirty="0"/>
          </a:p>
        </p:txBody>
      </p:sp>
      <p:sp>
        <p:nvSpPr>
          <p:cNvPr id="6" name="TextBox 5"/>
          <p:cNvSpPr txBox="1"/>
          <p:nvPr/>
        </p:nvSpPr>
        <p:spPr>
          <a:xfrm>
            <a:off x="179512" y="2276872"/>
            <a:ext cx="4248472" cy="3785652"/>
          </a:xfrm>
          <a:prstGeom prst="rect">
            <a:avLst/>
          </a:prstGeom>
          <a:noFill/>
        </p:spPr>
        <p:txBody>
          <a:bodyPr wrap="square" rtlCol="0">
            <a:spAutoFit/>
          </a:bodyPr>
          <a:lstStyle/>
          <a:p>
            <a:r>
              <a:rPr lang="en-GB" sz="2400" dirty="0"/>
              <a:t>The point is, you do them for </a:t>
            </a:r>
            <a:r>
              <a:rPr lang="en-GB" sz="2400" dirty="0" smtClean="0"/>
              <a:t>YOU. </a:t>
            </a:r>
            <a:r>
              <a:rPr lang="en-GB" sz="2400" dirty="0"/>
              <a:t>They are your record of </a:t>
            </a:r>
            <a:r>
              <a:rPr lang="en-GB" sz="2400" dirty="0" smtClean="0"/>
              <a:t>your learning</a:t>
            </a:r>
            <a:r>
              <a:rPr lang="en-GB" sz="2400" dirty="0"/>
              <a:t>, recording, </a:t>
            </a:r>
            <a:r>
              <a:rPr lang="en-GB" sz="2400" dirty="0" smtClean="0"/>
              <a:t>your understanding</a:t>
            </a:r>
            <a:r>
              <a:rPr lang="en-GB" sz="2400" dirty="0"/>
              <a:t>, interpretation. </a:t>
            </a:r>
            <a:endParaRPr lang="en-GB" sz="2400" dirty="0" smtClean="0"/>
          </a:p>
          <a:p>
            <a:endParaRPr lang="en-GB" sz="2400" dirty="0"/>
          </a:p>
          <a:p>
            <a:r>
              <a:rPr lang="en-GB" sz="2400" dirty="0" smtClean="0"/>
              <a:t>YOU </a:t>
            </a:r>
            <a:r>
              <a:rPr lang="en-GB" sz="2400" dirty="0"/>
              <a:t>decide what detail Is included, what the focus will be, what sense to make of them. They are your questions that you are constructing as you go along.</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4175617" y="2236334"/>
            <a:ext cx="5155637" cy="3866728"/>
          </a:xfrm>
          <a:prstGeom prst="rect">
            <a:avLst/>
          </a:prstGeom>
        </p:spPr>
      </p:pic>
    </p:spTree>
    <p:extLst>
      <p:ext uri="{BB962C8B-B14F-4D97-AF65-F5344CB8AC3E}">
        <p14:creationId xmlns:p14="http://schemas.microsoft.com/office/powerpoint/2010/main" val="16525989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1099</TotalTime>
  <Words>736</Words>
  <Application>Microsoft Office PowerPoint</Application>
  <PresentationFormat>On-screen Show (4:3)</PresentationFormat>
  <Paragraphs>96</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Wingdings</vt:lpstr>
      <vt:lpstr>Wingdings 2</vt:lpstr>
      <vt:lpstr>Wingdings 3</vt:lpstr>
      <vt:lpstr>Module</vt:lpstr>
      <vt:lpstr>Archaeologies in the ’field’</vt:lpstr>
      <vt:lpstr>Journals and Field notes</vt:lpstr>
      <vt:lpstr>Journals and Field notes</vt:lpstr>
      <vt:lpstr>Sources of data</vt:lpstr>
      <vt:lpstr>People: a time and place – but who?</vt:lpstr>
      <vt:lpstr> Tut.ankh.Amen </vt:lpstr>
      <vt:lpstr>What does this tell us about the man?</vt:lpstr>
      <vt:lpstr>Methodology: different perspective </vt:lpstr>
      <vt:lpstr>Personal, for you and others</vt:lpstr>
      <vt:lpstr>What to include: just what to write</vt:lpstr>
      <vt:lpstr>What to include: Should I reference?</vt:lpstr>
      <vt:lpstr>Conclusion: it’s your experience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83</cp:revision>
  <cp:lastPrinted>2016-03-21T13:46:59Z</cp:lastPrinted>
  <dcterms:created xsi:type="dcterms:W3CDTF">2014-04-08T15:02:52Z</dcterms:created>
  <dcterms:modified xsi:type="dcterms:W3CDTF">2016-03-21T16:21:49Z</dcterms:modified>
</cp:coreProperties>
</file>