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7" r:id="rId6"/>
    <p:sldId id="259" r:id="rId7"/>
    <p:sldId id="258"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C32079-7C39-7B50-4977-0432EFD30CB0}" v="3" dt="2022-10-13T13:32:11.667"/>
    <p1510:client id="{833CA627-4C0F-441B-9FF7-23FDD34C7D0D}" v="5" vWet="9" dt="2022-10-13T13:32:04.2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notesViewPr>
    <p:cSldViewPr snapToGrid="0">
      <p:cViewPr>
        <p:scale>
          <a:sx n="200" d="100"/>
          <a:sy n="200" d="100"/>
        </p:scale>
        <p:origin x="1392" y="-5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72067C-6DB8-4B76-B5BD-2F454457383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D9938DB-866D-4B4B-A12A-CBA44A8577E6}">
      <dgm:prSet/>
      <dgm:spPr/>
      <dgm:t>
        <a:bodyPr/>
        <a:lstStyle/>
        <a:p>
          <a:r>
            <a:rPr lang="en-US"/>
            <a:t>AR- conduct element is done through a positive act- GBH, murder, rape.</a:t>
          </a:r>
        </a:p>
      </dgm:t>
    </dgm:pt>
    <dgm:pt modelId="{3919C364-48DE-4D96-92B5-F480804CA106}" type="parTrans" cxnId="{392F2F0B-E87B-443B-A489-0173A7D74FDF}">
      <dgm:prSet/>
      <dgm:spPr/>
      <dgm:t>
        <a:bodyPr/>
        <a:lstStyle/>
        <a:p>
          <a:endParaRPr lang="en-US"/>
        </a:p>
      </dgm:t>
    </dgm:pt>
    <dgm:pt modelId="{D1439B51-1D32-4EBD-B7F4-9DE91BF950B3}" type="sibTrans" cxnId="{392F2F0B-E87B-443B-A489-0173A7D74FDF}">
      <dgm:prSet/>
      <dgm:spPr/>
      <dgm:t>
        <a:bodyPr/>
        <a:lstStyle/>
        <a:p>
          <a:endParaRPr lang="en-US"/>
        </a:p>
      </dgm:t>
    </dgm:pt>
    <dgm:pt modelId="{095435E5-471D-4DEE-83F4-47E3FA40D0D0}">
      <dgm:prSet/>
      <dgm:spPr/>
      <dgm:t>
        <a:bodyPr/>
        <a:lstStyle/>
        <a:p>
          <a:r>
            <a:rPr lang="en-GB"/>
            <a:t>Conduct element of an omission is the </a:t>
          </a:r>
          <a:r>
            <a:rPr lang="en-GB" b="1"/>
            <a:t>failure to act</a:t>
          </a:r>
          <a:endParaRPr lang="en-US"/>
        </a:p>
      </dgm:t>
    </dgm:pt>
    <dgm:pt modelId="{44F5CCD8-E255-4A4B-9AA6-4D8B97EF77A7}" type="parTrans" cxnId="{2A58CF74-9FC4-4BB5-B3BF-8D8EBEF9B0D8}">
      <dgm:prSet/>
      <dgm:spPr/>
      <dgm:t>
        <a:bodyPr/>
        <a:lstStyle/>
        <a:p>
          <a:endParaRPr lang="en-US"/>
        </a:p>
      </dgm:t>
    </dgm:pt>
    <dgm:pt modelId="{62AD2E0F-0217-4CC1-8296-59263ED05AF0}" type="sibTrans" cxnId="{2A58CF74-9FC4-4BB5-B3BF-8D8EBEF9B0D8}">
      <dgm:prSet/>
      <dgm:spPr/>
      <dgm:t>
        <a:bodyPr/>
        <a:lstStyle/>
        <a:p>
          <a:endParaRPr lang="en-US"/>
        </a:p>
      </dgm:t>
    </dgm:pt>
    <dgm:pt modelId="{78AB4CF9-BECC-417A-A9B1-095139F30872}">
      <dgm:prSet/>
      <dgm:spPr/>
      <dgm:t>
        <a:bodyPr/>
        <a:lstStyle/>
        <a:p>
          <a:r>
            <a:rPr lang="en-GB"/>
            <a:t>Requirements for a crime to be committed by omission:-</a:t>
          </a:r>
          <a:endParaRPr lang="en-US"/>
        </a:p>
      </dgm:t>
    </dgm:pt>
    <dgm:pt modelId="{8FC25F56-35A7-4B53-BC87-F5AB886B405F}" type="parTrans" cxnId="{54CC1DEA-C8E4-43BE-AE39-971ADFBF3C54}">
      <dgm:prSet/>
      <dgm:spPr/>
      <dgm:t>
        <a:bodyPr/>
        <a:lstStyle/>
        <a:p>
          <a:endParaRPr lang="en-US"/>
        </a:p>
      </dgm:t>
    </dgm:pt>
    <dgm:pt modelId="{6B48BDBF-B6CD-4C15-A723-B7CBA769A55C}" type="sibTrans" cxnId="{54CC1DEA-C8E4-43BE-AE39-971ADFBF3C54}">
      <dgm:prSet/>
      <dgm:spPr/>
      <dgm:t>
        <a:bodyPr/>
        <a:lstStyle/>
        <a:p>
          <a:endParaRPr lang="en-US"/>
        </a:p>
      </dgm:t>
    </dgm:pt>
    <dgm:pt modelId="{2C110253-0088-43FF-899A-B6BBE1367A81}">
      <dgm:prSet/>
      <dgm:spPr/>
      <dgm:t>
        <a:bodyPr/>
        <a:lstStyle/>
        <a:p>
          <a:r>
            <a:rPr lang="en-GB" b="1"/>
            <a:t>There was a duty of care</a:t>
          </a:r>
          <a:endParaRPr lang="en-US"/>
        </a:p>
      </dgm:t>
    </dgm:pt>
    <dgm:pt modelId="{EC24D13F-FB3B-4C63-8987-5C881D996540}" type="parTrans" cxnId="{AB3520B9-546F-45E6-8FCC-7E83A84E6BA3}">
      <dgm:prSet/>
      <dgm:spPr/>
      <dgm:t>
        <a:bodyPr/>
        <a:lstStyle/>
        <a:p>
          <a:endParaRPr lang="en-US"/>
        </a:p>
      </dgm:t>
    </dgm:pt>
    <dgm:pt modelId="{6E5FC40F-83C2-4EE5-BB73-29B8A64A8A48}" type="sibTrans" cxnId="{AB3520B9-546F-45E6-8FCC-7E83A84E6BA3}">
      <dgm:prSet/>
      <dgm:spPr/>
      <dgm:t>
        <a:bodyPr/>
        <a:lstStyle/>
        <a:p>
          <a:endParaRPr lang="en-US"/>
        </a:p>
      </dgm:t>
    </dgm:pt>
    <dgm:pt modelId="{550A6351-DF42-4494-83B1-0B75D2E765A2}">
      <dgm:prSet/>
      <dgm:spPr/>
      <dgm:t>
        <a:bodyPr/>
        <a:lstStyle/>
        <a:p>
          <a:r>
            <a:rPr lang="en-GB" b="1"/>
            <a:t>This duty was breached</a:t>
          </a:r>
          <a:endParaRPr lang="en-US"/>
        </a:p>
      </dgm:t>
    </dgm:pt>
    <dgm:pt modelId="{37A717AD-5FB6-4E67-A8EA-976C4D412908}" type="parTrans" cxnId="{20EB9E8E-A0D1-4D6E-A4B5-5C4E35A1A2AF}">
      <dgm:prSet/>
      <dgm:spPr/>
      <dgm:t>
        <a:bodyPr/>
        <a:lstStyle/>
        <a:p>
          <a:endParaRPr lang="en-US"/>
        </a:p>
      </dgm:t>
    </dgm:pt>
    <dgm:pt modelId="{012B45F7-54C5-4E27-A764-8125E82DBC2B}" type="sibTrans" cxnId="{20EB9E8E-A0D1-4D6E-A4B5-5C4E35A1A2AF}">
      <dgm:prSet/>
      <dgm:spPr/>
      <dgm:t>
        <a:bodyPr/>
        <a:lstStyle/>
        <a:p>
          <a:endParaRPr lang="en-US"/>
        </a:p>
      </dgm:t>
    </dgm:pt>
    <dgm:pt modelId="{45340226-FEFC-4627-9776-B56474EB08B0}">
      <dgm:prSet/>
      <dgm:spPr/>
      <dgm:t>
        <a:bodyPr/>
        <a:lstStyle/>
        <a:p>
          <a:r>
            <a:rPr lang="en-GB" b="1"/>
            <a:t>A causal connection between the breach of duty and the harm suffered</a:t>
          </a:r>
          <a:endParaRPr lang="en-US"/>
        </a:p>
      </dgm:t>
    </dgm:pt>
    <dgm:pt modelId="{1B569332-001D-48B0-8F03-9AE5F192AA94}" type="parTrans" cxnId="{AFC88DD2-E7D6-406D-AA93-61FFF8BC2092}">
      <dgm:prSet/>
      <dgm:spPr/>
      <dgm:t>
        <a:bodyPr/>
        <a:lstStyle/>
        <a:p>
          <a:endParaRPr lang="en-US"/>
        </a:p>
      </dgm:t>
    </dgm:pt>
    <dgm:pt modelId="{4866EFAD-532D-44D4-A56E-D5F85CAD6D19}" type="sibTrans" cxnId="{AFC88DD2-E7D6-406D-AA93-61FFF8BC2092}">
      <dgm:prSet/>
      <dgm:spPr/>
      <dgm:t>
        <a:bodyPr/>
        <a:lstStyle/>
        <a:p>
          <a:endParaRPr lang="en-US"/>
        </a:p>
      </dgm:t>
    </dgm:pt>
    <dgm:pt modelId="{C110DE19-C006-48CB-9BBD-6C85B305943F}" type="pres">
      <dgm:prSet presAssocID="{E772067C-6DB8-4B76-B5BD-2F454457383C}" presName="linear" presStyleCnt="0">
        <dgm:presLayoutVars>
          <dgm:animLvl val="lvl"/>
          <dgm:resizeHandles val="exact"/>
        </dgm:presLayoutVars>
      </dgm:prSet>
      <dgm:spPr/>
    </dgm:pt>
    <dgm:pt modelId="{D5AABF3A-9120-4089-A501-53A1F35EAC9E}" type="pres">
      <dgm:prSet presAssocID="{2D9938DB-866D-4B4B-A12A-CBA44A8577E6}" presName="parentText" presStyleLbl="node1" presStyleIdx="0" presStyleCnt="3">
        <dgm:presLayoutVars>
          <dgm:chMax val="0"/>
          <dgm:bulletEnabled val="1"/>
        </dgm:presLayoutVars>
      </dgm:prSet>
      <dgm:spPr/>
    </dgm:pt>
    <dgm:pt modelId="{90AFE5A9-D3B9-4F88-BB84-E604596D1153}" type="pres">
      <dgm:prSet presAssocID="{D1439B51-1D32-4EBD-B7F4-9DE91BF950B3}" presName="spacer" presStyleCnt="0"/>
      <dgm:spPr/>
    </dgm:pt>
    <dgm:pt modelId="{A856040E-B1F3-488B-8CBB-E4900ECD49E3}" type="pres">
      <dgm:prSet presAssocID="{095435E5-471D-4DEE-83F4-47E3FA40D0D0}" presName="parentText" presStyleLbl="node1" presStyleIdx="1" presStyleCnt="3">
        <dgm:presLayoutVars>
          <dgm:chMax val="0"/>
          <dgm:bulletEnabled val="1"/>
        </dgm:presLayoutVars>
      </dgm:prSet>
      <dgm:spPr/>
    </dgm:pt>
    <dgm:pt modelId="{A762C8A3-68D3-4AE7-9604-874E1954A3F4}" type="pres">
      <dgm:prSet presAssocID="{62AD2E0F-0217-4CC1-8296-59263ED05AF0}" presName="spacer" presStyleCnt="0"/>
      <dgm:spPr/>
    </dgm:pt>
    <dgm:pt modelId="{0123AA3A-75D4-468E-BEA7-21ED5F17B4F2}" type="pres">
      <dgm:prSet presAssocID="{78AB4CF9-BECC-417A-A9B1-095139F30872}" presName="parentText" presStyleLbl="node1" presStyleIdx="2" presStyleCnt="3">
        <dgm:presLayoutVars>
          <dgm:chMax val="0"/>
          <dgm:bulletEnabled val="1"/>
        </dgm:presLayoutVars>
      </dgm:prSet>
      <dgm:spPr/>
    </dgm:pt>
    <dgm:pt modelId="{5A3E95D0-045E-4D57-BEFD-12314437BCED}" type="pres">
      <dgm:prSet presAssocID="{78AB4CF9-BECC-417A-A9B1-095139F30872}" presName="childText" presStyleLbl="revTx" presStyleIdx="0" presStyleCnt="1">
        <dgm:presLayoutVars>
          <dgm:bulletEnabled val="1"/>
        </dgm:presLayoutVars>
      </dgm:prSet>
      <dgm:spPr/>
    </dgm:pt>
  </dgm:ptLst>
  <dgm:cxnLst>
    <dgm:cxn modelId="{F5BCB906-DD5C-4B44-9DA6-B36825E3FB0B}" type="presOf" srcId="{78AB4CF9-BECC-417A-A9B1-095139F30872}" destId="{0123AA3A-75D4-468E-BEA7-21ED5F17B4F2}" srcOrd="0" destOrd="0" presId="urn:microsoft.com/office/officeart/2005/8/layout/vList2"/>
    <dgm:cxn modelId="{20D91109-B20A-4FA2-B8F8-032B9CBEF60F}" type="presOf" srcId="{2D9938DB-866D-4B4B-A12A-CBA44A8577E6}" destId="{D5AABF3A-9120-4089-A501-53A1F35EAC9E}" srcOrd="0" destOrd="0" presId="urn:microsoft.com/office/officeart/2005/8/layout/vList2"/>
    <dgm:cxn modelId="{392F2F0B-E87B-443B-A489-0173A7D74FDF}" srcId="{E772067C-6DB8-4B76-B5BD-2F454457383C}" destId="{2D9938DB-866D-4B4B-A12A-CBA44A8577E6}" srcOrd="0" destOrd="0" parTransId="{3919C364-48DE-4D96-92B5-F480804CA106}" sibTransId="{D1439B51-1D32-4EBD-B7F4-9DE91BF950B3}"/>
    <dgm:cxn modelId="{2A58CF74-9FC4-4BB5-B3BF-8D8EBEF9B0D8}" srcId="{E772067C-6DB8-4B76-B5BD-2F454457383C}" destId="{095435E5-471D-4DEE-83F4-47E3FA40D0D0}" srcOrd="1" destOrd="0" parTransId="{44F5CCD8-E255-4A4B-9AA6-4D8B97EF77A7}" sibTransId="{62AD2E0F-0217-4CC1-8296-59263ED05AF0}"/>
    <dgm:cxn modelId="{0B487E77-B084-4165-BF78-264B33090EB6}" type="presOf" srcId="{E772067C-6DB8-4B76-B5BD-2F454457383C}" destId="{C110DE19-C006-48CB-9BBD-6C85B305943F}" srcOrd="0" destOrd="0" presId="urn:microsoft.com/office/officeart/2005/8/layout/vList2"/>
    <dgm:cxn modelId="{6A67698E-BADE-456E-8C97-A76730C7DAF6}" type="presOf" srcId="{45340226-FEFC-4627-9776-B56474EB08B0}" destId="{5A3E95D0-045E-4D57-BEFD-12314437BCED}" srcOrd="0" destOrd="2" presId="urn:microsoft.com/office/officeart/2005/8/layout/vList2"/>
    <dgm:cxn modelId="{20EB9E8E-A0D1-4D6E-A4B5-5C4E35A1A2AF}" srcId="{78AB4CF9-BECC-417A-A9B1-095139F30872}" destId="{550A6351-DF42-4494-83B1-0B75D2E765A2}" srcOrd="1" destOrd="0" parTransId="{37A717AD-5FB6-4E67-A8EA-976C4D412908}" sibTransId="{012B45F7-54C5-4E27-A764-8125E82DBC2B}"/>
    <dgm:cxn modelId="{C7964DAA-CF35-4373-92D8-BB03E6D36F45}" type="presOf" srcId="{2C110253-0088-43FF-899A-B6BBE1367A81}" destId="{5A3E95D0-045E-4D57-BEFD-12314437BCED}" srcOrd="0" destOrd="0" presId="urn:microsoft.com/office/officeart/2005/8/layout/vList2"/>
    <dgm:cxn modelId="{AB3520B9-546F-45E6-8FCC-7E83A84E6BA3}" srcId="{78AB4CF9-BECC-417A-A9B1-095139F30872}" destId="{2C110253-0088-43FF-899A-B6BBE1367A81}" srcOrd="0" destOrd="0" parTransId="{EC24D13F-FB3B-4C63-8987-5C881D996540}" sibTransId="{6E5FC40F-83C2-4EE5-BB73-29B8A64A8A48}"/>
    <dgm:cxn modelId="{FB37D9C2-1227-47FC-BDD9-6E239DB036CE}" type="presOf" srcId="{550A6351-DF42-4494-83B1-0B75D2E765A2}" destId="{5A3E95D0-045E-4D57-BEFD-12314437BCED}" srcOrd="0" destOrd="1" presId="urn:microsoft.com/office/officeart/2005/8/layout/vList2"/>
    <dgm:cxn modelId="{AFC88DD2-E7D6-406D-AA93-61FFF8BC2092}" srcId="{78AB4CF9-BECC-417A-A9B1-095139F30872}" destId="{45340226-FEFC-4627-9776-B56474EB08B0}" srcOrd="2" destOrd="0" parTransId="{1B569332-001D-48B0-8F03-9AE5F192AA94}" sibTransId="{4866EFAD-532D-44D4-A56E-D5F85CAD6D19}"/>
    <dgm:cxn modelId="{54CC1DEA-C8E4-43BE-AE39-971ADFBF3C54}" srcId="{E772067C-6DB8-4B76-B5BD-2F454457383C}" destId="{78AB4CF9-BECC-417A-A9B1-095139F30872}" srcOrd="2" destOrd="0" parTransId="{8FC25F56-35A7-4B53-BC87-F5AB886B405F}" sibTransId="{6B48BDBF-B6CD-4C15-A723-B7CBA769A55C}"/>
    <dgm:cxn modelId="{B3C03AED-8FB8-464E-802A-BEBAA946A24B}" type="presOf" srcId="{095435E5-471D-4DEE-83F4-47E3FA40D0D0}" destId="{A856040E-B1F3-488B-8CBB-E4900ECD49E3}" srcOrd="0" destOrd="0" presId="urn:microsoft.com/office/officeart/2005/8/layout/vList2"/>
    <dgm:cxn modelId="{3B173F4D-9103-4DFA-843A-FFEB40872B20}" type="presParOf" srcId="{C110DE19-C006-48CB-9BBD-6C85B305943F}" destId="{D5AABF3A-9120-4089-A501-53A1F35EAC9E}" srcOrd="0" destOrd="0" presId="urn:microsoft.com/office/officeart/2005/8/layout/vList2"/>
    <dgm:cxn modelId="{D9242074-51E1-4751-BE0D-AB16BE56F5F0}" type="presParOf" srcId="{C110DE19-C006-48CB-9BBD-6C85B305943F}" destId="{90AFE5A9-D3B9-4F88-BB84-E604596D1153}" srcOrd="1" destOrd="0" presId="urn:microsoft.com/office/officeart/2005/8/layout/vList2"/>
    <dgm:cxn modelId="{5004AFF8-806B-4938-BA47-DCC121914D3E}" type="presParOf" srcId="{C110DE19-C006-48CB-9BBD-6C85B305943F}" destId="{A856040E-B1F3-488B-8CBB-E4900ECD49E3}" srcOrd="2" destOrd="0" presId="urn:microsoft.com/office/officeart/2005/8/layout/vList2"/>
    <dgm:cxn modelId="{3BD1DC96-A09D-4A17-83C1-65E6B4B8CF4F}" type="presParOf" srcId="{C110DE19-C006-48CB-9BBD-6C85B305943F}" destId="{A762C8A3-68D3-4AE7-9604-874E1954A3F4}" srcOrd="3" destOrd="0" presId="urn:microsoft.com/office/officeart/2005/8/layout/vList2"/>
    <dgm:cxn modelId="{13B5840B-C81D-4CA6-885A-6A3C177D17BC}" type="presParOf" srcId="{C110DE19-C006-48CB-9BBD-6C85B305943F}" destId="{0123AA3A-75D4-468E-BEA7-21ED5F17B4F2}" srcOrd="4" destOrd="0" presId="urn:microsoft.com/office/officeart/2005/8/layout/vList2"/>
    <dgm:cxn modelId="{3262F8FC-72FF-4937-BC77-08F320399805}" type="presParOf" srcId="{C110DE19-C006-48CB-9BBD-6C85B305943F}" destId="{5A3E95D0-045E-4D57-BEFD-12314437BCE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6D4970-D748-4F37-8B6A-8164916E34D7}" type="doc">
      <dgm:prSet loTypeId="urn:microsoft.com/office/officeart/2005/8/layout/vList2" loCatId="list" qsTypeId="urn:microsoft.com/office/officeart/2005/8/quickstyle/simple1" qsCatId="simple" csTypeId="urn:microsoft.com/office/officeart/2005/8/colors/accent6_2" csCatId="accent6"/>
      <dgm:spPr/>
      <dgm:t>
        <a:bodyPr/>
        <a:lstStyle/>
        <a:p>
          <a:endParaRPr lang="en-US"/>
        </a:p>
      </dgm:t>
    </dgm:pt>
    <dgm:pt modelId="{1336E643-6B5B-464A-B33C-8DBC6D7B1C26}">
      <dgm:prSet/>
      <dgm:spPr/>
      <dgm:t>
        <a:bodyPr/>
        <a:lstStyle/>
        <a:p>
          <a:r>
            <a:rPr lang="en-US"/>
            <a:t>No general “duty to act” in England and Wales</a:t>
          </a:r>
        </a:p>
      </dgm:t>
    </dgm:pt>
    <dgm:pt modelId="{6750FDD7-BC00-4AA3-98C0-A952D325A059}" type="parTrans" cxnId="{124769FE-C7D1-4CC4-8985-F08DAB3185B2}">
      <dgm:prSet/>
      <dgm:spPr/>
      <dgm:t>
        <a:bodyPr/>
        <a:lstStyle/>
        <a:p>
          <a:endParaRPr lang="en-US"/>
        </a:p>
      </dgm:t>
    </dgm:pt>
    <dgm:pt modelId="{E1E7A960-768E-4E67-9DC5-246915C1D7B5}" type="sibTrans" cxnId="{124769FE-C7D1-4CC4-8985-F08DAB3185B2}">
      <dgm:prSet/>
      <dgm:spPr/>
      <dgm:t>
        <a:bodyPr/>
        <a:lstStyle/>
        <a:p>
          <a:endParaRPr lang="en-US"/>
        </a:p>
      </dgm:t>
    </dgm:pt>
    <dgm:pt modelId="{26A7E4B1-F106-43AE-BFE7-FD710B0AA06C}">
      <dgm:prSet/>
      <dgm:spPr/>
      <dgm:t>
        <a:bodyPr/>
        <a:lstStyle/>
        <a:p>
          <a:r>
            <a:rPr lang="en-US"/>
            <a:t>Criminal liability</a:t>
          </a:r>
        </a:p>
      </dgm:t>
    </dgm:pt>
    <dgm:pt modelId="{81F3A4E8-7D9F-4E3C-BAC7-7E4285801DBE}" type="parTrans" cxnId="{C0BD3CF6-9CA8-4EE7-A18E-24DA0D3F7F10}">
      <dgm:prSet/>
      <dgm:spPr/>
      <dgm:t>
        <a:bodyPr/>
        <a:lstStyle/>
        <a:p>
          <a:endParaRPr lang="en-US"/>
        </a:p>
      </dgm:t>
    </dgm:pt>
    <dgm:pt modelId="{B44887CF-C2F6-4068-8BFB-E37D0B4320AF}" type="sibTrans" cxnId="{C0BD3CF6-9CA8-4EE7-A18E-24DA0D3F7F10}">
      <dgm:prSet/>
      <dgm:spPr/>
      <dgm:t>
        <a:bodyPr/>
        <a:lstStyle/>
        <a:p>
          <a:endParaRPr lang="en-US"/>
        </a:p>
      </dgm:t>
    </dgm:pt>
    <dgm:pt modelId="{BFBA53C6-C59F-4C8F-8EEF-8D6CA42B087C}">
      <dgm:prSet/>
      <dgm:spPr/>
      <dgm:t>
        <a:bodyPr/>
        <a:lstStyle/>
        <a:p>
          <a:r>
            <a:rPr lang="en-US"/>
            <a:t>Burden on the public  </a:t>
          </a:r>
        </a:p>
      </dgm:t>
    </dgm:pt>
    <dgm:pt modelId="{8107840F-63A1-406E-80B3-ECB0BA4689A6}" type="parTrans" cxnId="{0D45A8D0-DD78-4954-8813-B5BDE5A4B1EA}">
      <dgm:prSet/>
      <dgm:spPr/>
      <dgm:t>
        <a:bodyPr/>
        <a:lstStyle/>
        <a:p>
          <a:endParaRPr lang="en-US"/>
        </a:p>
      </dgm:t>
    </dgm:pt>
    <dgm:pt modelId="{451702CB-E037-40EA-A76F-44A778EF75AD}" type="sibTrans" cxnId="{0D45A8D0-DD78-4954-8813-B5BDE5A4B1EA}">
      <dgm:prSet/>
      <dgm:spPr/>
      <dgm:t>
        <a:bodyPr/>
        <a:lstStyle/>
        <a:p>
          <a:endParaRPr lang="en-US"/>
        </a:p>
      </dgm:t>
    </dgm:pt>
    <dgm:pt modelId="{A4F15A93-1F7A-489C-8D76-3A12A9A73A7A}">
      <dgm:prSet/>
      <dgm:spPr/>
      <dgm:t>
        <a:bodyPr/>
        <a:lstStyle/>
        <a:p>
          <a:r>
            <a:rPr lang="en-US"/>
            <a:t>Reasonable duty to prevent -Miller (1983)</a:t>
          </a:r>
        </a:p>
      </dgm:t>
    </dgm:pt>
    <dgm:pt modelId="{A0FCF1D8-CBA7-46FF-B8AB-056FD4F46A3B}" type="parTrans" cxnId="{282C0D4B-83D1-4914-909B-627DFE9C0D3A}">
      <dgm:prSet/>
      <dgm:spPr/>
      <dgm:t>
        <a:bodyPr/>
        <a:lstStyle/>
        <a:p>
          <a:endParaRPr lang="en-US"/>
        </a:p>
      </dgm:t>
    </dgm:pt>
    <dgm:pt modelId="{46989106-B935-4E76-AD96-86C8D9B29A06}" type="sibTrans" cxnId="{282C0D4B-83D1-4914-909B-627DFE9C0D3A}">
      <dgm:prSet/>
      <dgm:spPr/>
      <dgm:t>
        <a:bodyPr/>
        <a:lstStyle/>
        <a:p>
          <a:endParaRPr lang="en-US"/>
        </a:p>
      </dgm:t>
    </dgm:pt>
    <dgm:pt modelId="{CB3197B5-DB96-4F2F-B4DA-9D4A6D4F0F83}" type="pres">
      <dgm:prSet presAssocID="{A66D4970-D748-4F37-8B6A-8164916E34D7}" presName="linear" presStyleCnt="0">
        <dgm:presLayoutVars>
          <dgm:animLvl val="lvl"/>
          <dgm:resizeHandles val="exact"/>
        </dgm:presLayoutVars>
      </dgm:prSet>
      <dgm:spPr/>
    </dgm:pt>
    <dgm:pt modelId="{323EB5D6-148D-45CB-9B4B-06A36639F1C8}" type="pres">
      <dgm:prSet presAssocID="{1336E643-6B5B-464A-B33C-8DBC6D7B1C26}" presName="parentText" presStyleLbl="node1" presStyleIdx="0" presStyleCnt="4">
        <dgm:presLayoutVars>
          <dgm:chMax val="0"/>
          <dgm:bulletEnabled val="1"/>
        </dgm:presLayoutVars>
      </dgm:prSet>
      <dgm:spPr/>
    </dgm:pt>
    <dgm:pt modelId="{317B87FB-3EE3-4268-BFBF-6EA809719E47}" type="pres">
      <dgm:prSet presAssocID="{E1E7A960-768E-4E67-9DC5-246915C1D7B5}" presName="spacer" presStyleCnt="0"/>
      <dgm:spPr/>
    </dgm:pt>
    <dgm:pt modelId="{3C2B15AC-A4E3-4885-B925-46969AECB39F}" type="pres">
      <dgm:prSet presAssocID="{26A7E4B1-F106-43AE-BFE7-FD710B0AA06C}" presName="parentText" presStyleLbl="node1" presStyleIdx="1" presStyleCnt="4">
        <dgm:presLayoutVars>
          <dgm:chMax val="0"/>
          <dgm:bulletEnabled val="1"/>
        </dgm:presLayoutVars>
      </dgm:prSet>
      <dgm:spPr/>
    </dgm:pt>
    <dgm:pt modelId="{272090E8-61B4-44BD-A655-0123917FAA59}" type="pres">
      <dgm:prSet presAssocID="{B44887CF-C2F6-4068-8BFB-E37D0B4320AF}" presName="spacer" presStyleCnt="0"/>
      <dgm:spPr/>
    </dgm:pt>
    <dgm:pt modelId="{A20C8D5E-7642-46B7-900E-C88CBA1760C6}" type="pres">
      <dgm:prSet presAssocID="{BFBA53C6-C59F-4C8F-8EEF-8D6CA42B087C}" presName="parentText" presStyleLbl="node1" presStyleIdx="2" presStyleCnt="4">
        <dgm:presLayoutVars>
          <dgm:chMax val="0"/>
          <dgm:bulletEnabled val="1"/>
        </dgm:presLayoutVars>
      </dgm:prSet>
      <dgm:spPr/>
    </dgm:pt>
    <dgm:pt modelId="{CBB6C807-9A6C-4368-BC39-1536AB451383}" type="pres">
      <dgm:prSet presAssocID="{451702CB-E037-40EA-A76F-44A778EF75AD}" presName="spacer" presStyleCnt="0"/>
      <dgm:spPr/>
    </dgm:pt>
    <dgm:pt modelId="{2A22E42A-B409-4D21-BB78-D4D36CD46D90}" type="pres">
      <dgm:prSet presAssocID="{A4F15A93-1F7A-489C-8D76-3A12A9A73A7A}" presName="parentText" presStyleLbl="node1" presStyleIdx="3" presStyleCnt="4">
        <dgm:presLayoutVars>
          <dgm:chMax val="0"/>
          <dgm:bulletEnabled val="1"/>
        </dgm:presLayoutVars>
      </dgm:prSet>
      <dgm:spPr/>
    </dgm:pt>
  </dgm:ptLst>
  <dgm:cxnLst>
    <dgm:cxn modelId="{BE3D4F12-9E1B-44DF-964C-3B84D05A905B}" type="presOf" srcId="{A4F15A93-1F7A-489C-8D76-3A12A9A73A7A}" destId="{2A22E42A-B409-4D21-BB78-D4D36CD46D90}" srcOrd="0" destOrd="0" presId="urn:microsoft.com/office/officeart/2005/8/layout/vList2"/>
    <dgm:cxn modelId="{B7D52269-07B9-4436-BB8C-973AFE37EA4E}" type="presOf" srcId="{BFBA53C6-C59F-4C8F-8EEF-8D6CA42B087C}" destId="{A20C8D5E-7642-46B7-900E-C88CBA1760C6}" srcOrd="0" destOrd="0" presId="urn:microsoft.com/office/officeart/2005/8/layout/vList2"/>
    <dgm:cxn modelId="{282C0D4B-83D1-4914-909B-627DFE9C0D3A}" srcId="{A66D4970-D748-4F37-8B6A-8164916E34D7}" destId="{A4F15A93-1F7A-489C-8D76-3A12A9A73A7A}" srcOrd="3" destOrd="0" parTransId="{A0FCF1D8-CBA7-46FF-B8AB-056FD4F46A3B}" sibTransId="{46989106-B935-4E76-AD96-86C8D9B29A06}"/>
    <dgm:cxn modelId="{9233209B-87C3-4D9F-99A9-A49953969060}" type="presOf" srcId="{A66D4970-D748-4F37-8B6A-8164916E34D7}" destId="{CB3197B5-DB96-4F2F-B4DA-9D4A6D4F0F83}" srcOrd="0" destOrd="0" presId="urn:microsoft.com/office/officeart/2005/8/layout/vList2"/>
    <dgm:cxn modelId="{3B831DB4-896C-4C30-B7BB-B13C0FE45565}" type="presOf" srcId="{26A7E4B1-F106-43AE-BFE7-FD710B0AA06C}" destId="{3C2B15AC-A4E3-4885-B925-46969AECB39F}" srcOrd="0" destOrd="0" presId="urn:microsoft.com/office/officeart/2005/8/layout/vList2"/>
    <dgm:cxn modelId="{0D45A8D0-DD78-4954-8813-B5BDE5A4B1EA}" srcId="{A66D4970-D748-4F37-8B6A-8164916E34D7}" destId="{BFBA53C6-C59F-4C8F-8EEF-8D6CA42B087C}" srcOrd="2" destOrd="0" parTransId="{8107840F-63A1-406E-80B3-ECB0BA4689A6}" sibTransId="{451702CB-E037-40EA-A76F-44A778EF75AD}"/>
    <dgm:cxn modelId="{0CAD6FED-0BBA-44CB-AC7C-6391B279AFD7}" type="presOf" srcId="{1336E643-6B5B-464A-B33C-8DBC6D7B1C26}" destId="{323EB5D6-148D-45CB-9B4B-06A36639F1C8}" srcOrd="0" destOrd="0" presId="urn:microsoft.com/office/officeart/2005/8/layout/vList2"/>
    <dgm:cxn modelId="{C0BD3CF6-9CA8-4EE7-A18E-24DA0D3F7F10}" srcId="{A66D4970-D748-4F37-8B6A-8164916E34D7}" destId="{26A7E4B1-F106-43AE-BFE7-FD710B0AA06C}" srcOrd="1" destOrd="0" parTransId="{81F3A4E8-7D9F-4E3C-BAC7-7E4285801DBE}" sibTransId="{B44887CF-C2F6-4068-8BFB-E37D0B4320AF}"/>
    <dgm:cxn modelId="{124769FE-C7D1-4CC4-8985-F08DAB3185B2}" srcId="{A66D4970-D748-4F37-8B6A-8164916E34D7}" destId="{1336E643-6B5B-464A-B33C-8DBC6D7B1C26}" srcOrd="0" destOrd="0" parTransId="{6750FDD7-BC00-4AA3-98C0-A952D325A059}" sibTransId="{E1E7A960-768E-4E67-9DC5-246915C1D7B5}"/>
    <dgm:cxn modelId="{B7B3D89E-5C55-4E7C-82F7-F91C8A60546F}" type="presParOf" srcId="{CB3197B5-DB96-4F2F-B4DA-9D4A6D4F0F83}" destId="{323EB5D6-148D-45CB-9B4B-06A36639F1C8}" srcOrd="0" destOrd="0" presId="urn:microsoft.com/office/officeart/2005/8/layout/vList2"/>
    <dgm:cxn modelId="{B49C4412-B6B9-46CD-8FFE-CB004E5195C4}" type="presParOf" srcId="{CB3197B5-DB96-4F2F-B4DA-9D4A6D4F0F83}" destId="{317B87FB-3EE3-4268-BFBF-6EA809719E47}" srcOrd="1" destOrd="0" presId="urn:microsoft.com/office/officeart/2005/8/layout/vList2"/>
    <dgm:cxn modelId="{88AF1AC6-DD48-4ACF-B101-A80373417E60}" type="presParOf" srcId="{CB3197B5-DB96-4F2F-B4DA-9D4A6D4F0F83}" destId="{3C2B15AC-A4E3-4885-B925-46969AECB39F}" srcOrd="2" destOrd="0" presId="urn:microsoft.com/office/officeart/2005/8/layout/vList2"/>
    <dgm:cxn modelId="{3C75870F-0B38-4B00-9463-AEAA59ABF0B1}" type="presParOf" srcId="{CB3197B5-DB96-4F2F-B4DA-9D4A6D4F0F83}" destId="{272090E8-61B4-44BD-A655-0123917FAA59}" srcOrd="3" destOrd="0" presId="urn:microsoft.com/office/officeart/2005/8/layout/vList2"/>
    <dgm:cxn modelId="{EEEA33C4-5189-4611-A68B-C2BCB45CB250}" type="presParOf" srcId="{CB3197B5-DB96-4F2F-B4DA-9D4A6D4F0F83}" destId="{A20C8D5E-7642-46B7-900E-C88CBA1760C6}" srcOrd="4" destOrd="0" presId="urn:microsoft.com/office/officeart/2005/8/layout/vList2"/>
    <dgm:cxn modelId="{1E3A8154-97F4-407D-AF45-C4735ADF60F6}" type="presParOf" srcId="{CB3197B5-DB96-4F2F-B4DA-9D4A6D4F0F83}" destId="{CBB6C807-9A6C-4368-BC39-1536AB451383}" srcOrd="5" destOrd="0" presId="urn:microsoft.com/office/officeart/2005/8/layout/vList2"/>
    <dgm:cxn modelId="{86F45420-8E06-4CF2-BD41-0798791E75D0}" type="presParOf" srcId="{CB3197B5-DB96-4F2F-B4DA-9D4A6D4F0F83}" destId="{2A22E42A-B409-4D21-BB78-D4D36CD46D9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0382F8-895D-4965-81F4-55FABE7A99B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D6DEB0D-51DD-4FD4-A0C6-46E93817E842}">
      <dgm:prSet/>
      <dgm:spPr/>
      <dgm:t>
        <a:bodyPr/>
        <a:lstStyle/>
        <a:p>
          <a:r>
            <a:rPr lang="en-US"/>
            <a:t>Statutory duties- </a:t>
          </a:r>
          <a:r>
            <a:rPr lang="en-US" i="1"/>
            <a:t>Shama (1990)</a:t>
          </a:r>
          <a:endParaRPr lang="en-US"/>
        </a:p>
      </dgm:t>
    </dgm:pt>
    <dgm:pt modelId="{7AD6A356-61E1-4719-8D71-54A284FA7863}" type="parTrans" cxnId="{0EA36953-08D6-4368-B0B7-A0E7C82D4B36}">
      <dgm:prSet/>
      <dgm:spPr/>
      <dgm:t>
        <a:bodyPr/>
        <a:lstStyle/>
        <a:p>
          <a:endParaRPr lang="en-US"/>
        </a:p>
      </dgm:t>
    </dgm:pt>
    <dgm:pt modelId="{74D1C1B5-E343-427D-8BA3-FC6097CDB76D}" type="sibTrans" cxnId="{0EA36953-08D6-4368-B0B7-A0E7C82D4B36}">
      <dgm:prSet/>
      <dgm:spPr/>
      <dgm:t>
        <a:bodyPr/>
        <a:lstStyle/>
        <a:p>
          <a:endParaRPr lang="en-US"/>
        </a:p>
      </dgm:t>
    </dgm:pt>
    <dgm:pt modelId="{C49DDFE2-7F23-455D-8B2A-C41D522E8BB8}">
      <dgm:prSet/>
      <dgm:spPr/>
      <dgm:t>
        <a:bodyPr/>
        <a:lstStyle/>
        <a:p>
          <a:r>
            <a:rPr lang="en-US"/>
            <a:t>Duty to act arises from a contract- </a:t>
          </a:r>
          <a:r>
            <a:rPr lang="en-US" i="1"/>
            <a:t>Pittwood (1902), Yaqoob (2005)</a:t>
          </a:r>
          <a:endParaRPr lang="en-US"/>
        </a:p>
      </dgm:t>
    </dgm:pt>
    <dgm:pt modelId="{4CE13A3D-A508-4D57-9FCA-8E03F03B9A79}" type="parTrans" cxnId="{659CFAFC-A0FE-4BB5-9C80-FE9B02999703}">
      <dgm:prSet/>
      <dgm:spPr/>
      <dgm:t>
        <a:bodyPr/>
        <a:lstStyle/>
        <a:p>
          <a:endParaRPr lang="en-US"/>
        </a:p>
      </dgm:t>
    </dgm:pt>
    <dgm:pt modelId="{EC13C392-8BA6-43A3-A22F-444262CBCC33}" type="sibTrans" cxnId="{659CFAFC-A0FE-4BB5-9C80-FE9B02999703}">
      <dgm:prSet/>
      <dgm:spPr/>
      <dgm:t>
        <a:bodyPr/>
        <a:lstStyle/>
        <a:p>
          <a:endParaRPr lang="en-US"/>
        </a:p>
      </dgm:t>
    </dgm:pt>
    <dgm:pt modelId="{6F592F0E-4FA7-4861-876F-951A1DAB45E6}">
      <dgm:prSet/>
      <dgm:spPr/>
      <dgm:t>
        <a:bodyPr/>
        <a:lstStyle/>
        <a:p>
          <a:r>
            <a:rPr lang="en-US"/>
            <a:t>Duty arising from a special relationship between the defendant and the victim- </a:t>
          </a:r>
          <a:r>
            <a:rPr lang="en-US" i="1"/>
            <a:t>Gibbins and Proctor (1918), Hood (2004)</a:t>
          </a:r>
          <a:endParaRPr lang="en-US"/>
        </a:p>
      </dgm:t>
    </dgm:pt>
    <dgm:pt modelId="{B04EF706-434E-45A8-9CA2-18049F6D159F}" type="parTrans" cxnId="{27B2F86A-92FB-41E7-B729-C86725D3D862}">
      <dgm:prSet/>
      <dgm:spPr/>
      <dgm:t>
        <a:bodyPr/>
        <a:lstStyle/>
        <a:p>
          <a:endParaRPr lang="en-US"/>
        </a:p>
      </dgm:t>
    </dgm:pt>
    <dgm:pt modelId="{391086DE-E864-4FAF-B345-EBB0D95227C8}" type="sibTrans" cxnId="{27B2F86A-92FB-41E7-B729-C86725D3D862}">
      <dgm:prSet/>
      <dgm:spPr/>
      <dgm:t>
        <a:bodyPr/>
        <a:lstStyle/>
        <a:p>
          <a:endParaRPr lang="en-US"/>
        </a:p>
      </dgm:t>
    </dgm:pt>
    <dgm:pt modelId="{8337FB83-6A9C-4CBD-8AE6-F14F2A8EC2FC}" type="pres">
      <dgm:prSet presAssocID="{BE0382F8-895D-4965-81F4-55FABE7A99B6}" presName="linear" presStyleCnt="0">
        <dgm:presLayoutVars>
          <dgm:animLvl val="lvl"/>
          <dgm:resizeHandles val="exact"/>
        </dgm:presLayoutVars>
      </dgm:prSet>
      <dgm:spPr/>
    </dgm:pt>
    <dgm:pt modelId="{2A18E14C-399B-4E97-96E5-5641C3C3FF19}" type="pres">
      <dgm:prSet presAssocID="{7D6DEB0D-51DD-4FD4-A0C6-46E93817E842}" presName="parentText" presStyleLbl="node1" presStyleIdx="0" presStyleCnt="3">
        <dgm:presLayoutVars>
          <dgm:chMax val="0"/>
          <dgm:bulletEnabled val="1"/>
        </dgm:presLayoutVars>
      </dgm:prSet>
      <dgm:spPr/>
    </dgm:pt>
    <dgm:pt modelId="{B2849663-65A9-4320-8C64-9ACDD98F7495}" type="pres">
      <dgm:prSet presAssocID="{74D1C1B5-E343-427D-8BA3-FC6097CDB76D}" presName="spacer" presStyleCnt="0"/>
      <dgm:spPr/>
    </dgm:pt>
    <dgm:pt modelId="{4248A2E7-9209-489A-9355-B662CA0FE69B}" type="pres">
      <dgm:prSet presAssocID="{C49DDFE2-7F23-455D-8B2A-C41D522E8BB8}" presName="parentText" presStyleLbl="node1" presStyleIdx="1" presStyleCnt="3">
        <dgm:presLayoutVars>
          <dgm:chMax val="0"/>
          <dgm:bulletEnabled val="1"/>
        </dgm:presLayoutVars>
      </dgm:prSet>
      <dgm:spPr/>
    </dgm:pt>
    <dgm:pt modelId="{CE2886BA-E19F-4029-BA7C-57A57E489A15}" type="pres">
      <dgm:prSet presAssocID="{EC13C392-8BA6-43A3-A22F-444262CBCC33}" presName="spacer" presStyleCnt="0"/>
      <dgm:spPr/>
    </dgm:pt>
    <dgm:pt modelId="{0A27C5F0-07DF-4EBD-8F42-CC0FC6D8EFDC}" type="pres">
      <dgm:prSet presAssocID="{6F592F0E-4FA7-4861-876F-951A1DAB45E6}" presName="parentText" presStyleLbl="node1" presStyleIdx="2" presStyleCnt="3">
        <dgm:presLayoutVars>
          <dgm:chMax val="0"/>
          <dgm:bulletEnabled val="1"/>
        </dgm:presLayoutVars>
      </dgm:prSet>
      <dgm:spPr/>
    </dgm:pt>
  </dgm:ptLst>
  <dgm:cxnLst>
    <dgm:cxn modelId="{60DBBF21-9AC3-40D5-8F32-BDD7284EC385}" type="presOf" srcId="{BE0382F8-895D-4965-81F4-55FABE7A99B6}" destId="{8337FB83-6A9C-4CBD-8AE6-F14F2A8EC2FC}" srcOrd="0" destOrd="0" presId="urn:microsoft.com/office/officeart/2005/8/layout/vList2"/>
    <dgm:cxn modelId="{376C0026-2938-420A-9B57-130107D1FF9F}" type="presOf" srcId="{6F592F0E-4FA7-4861-876F-951A1DAB45E6}" destId="{0A27C5F0-07DF-4EBD-8F42-CC0FC6D8EFDC}" srcOrd="0" destOrd="0" presId="urn:microsoft.com/office/officeart/2005/8/layout/vList2"/>
    <dgm:cxn modelId="{20F57835-EBBA-4721-9F2C-94B124042071}" type="presOf" srcId="{7D6DEB0D-51DD-4FD4-A0C6-46E93817E842}" destId="{2A18E14C-399B-4E97-96E5-5641C3C3FF19}" srcOrd="0" destOrd="0" presId="urn:microsoft.com/office/officeart/2005/8/layout/vList2"/>
    <dgm:cxn modelId="{27B2F86A-92FB-41E7-B729-C86725D3D862}" srcId="{BE0382F8-895D-4965-81F4-55FABE7A99B6}" destId="{6F592F0E-4FA7-4861-876F-951A1DAB45E6}" srcOrd="2" destOrd="0" parTransId="{B04EF706-434E-45A8-9CA2-18049F6D159F}" sibTransId="{391086DE-E864-4FAF-B345-EBB0D95227C8}"/>
    <dgm:cxn modelId="{0EA36953-08D6-4368-B0B7-A0E7C82D4B36}" srcId="{BE0382F8-895D-4965-81F4-55FABE7A99B6}" destId="{7D6DEB0D-51DD-4FD4-A0C6-46E93817E842}" srcOrd="0" destOrd="0" parTransId="{7AD6A356-61E1-4719-8D71-54A284FA7863}" sibTransId="{74D1C1B5-E343-427D-8BA3-FC6097CDB76D}"/>
    <dgm:cxn modelId="{F31AD4CA-5430-4913-9464-1725EC8CA05F}" type="presOf" srcId="{C49DDFE2-7F23-455D-8B2A-C41D522E8BB8}" destId="{4248A2E7-9209-489A-9355-B662CA0FE69B}" srcOrd="0" destOrd="0" presId="urn:microsoft.com/office/officeart/2005/8/layout/vList2"/>
    <dgm:cxn modelId="{659CFAFC-A0FE-4BB5-9C80-FE9B02999703}" srcId="{BE0382F8-895D-4965-81F4-55FABE7A99B6}" destId="{C49DDFE2-7F23-455D-8B2A-C41D522E8BB8}" srcOrd="1" destOrd="0" parTransId="{4CE13A3D-A508-4D57-9FCA-8E03F03B9A79}" sibTransId="{EC13C392-8BA6-43A3-A22F-444262CBCC33}"/>
    <dgm:cxn modelId="{7474B75B-88CB-49B8-B972-BCA89AE46571}" type="presParOf" srcId="{8337FB83-6A9C-4CBD-8AE6-F14F2A8EC2FC}" destId="{2A18E14C-399B-4E97-96E5-5641C3C3FF19}" srcOrd="0" destOrd="0" presId="urn:microsoft.com/office/officeart/2005/8/layout/vList2"/>
    <dgm:cxn modelId="{895C0449-DE69-4461-B6E0-F5A16B49C9D0}" type="presParOf" srcId="{8337FB83-6A9C-4CBD-8AE6-F14F2A8EC2FC}" destId="{B2849663-65A9-4320-8C64-9ACDD98F7495}" srcOrd="1" destOrd="0" presId="urn:microsoft.com/office/officeart/2005/8/layout/vList2"/>
    <dgm:cxn modelId="{2D0129D4-4081-418B-A321-D24CD8FF49FE}" type="presParOf" srcId="{8337FB83-6A9C-4CBD-8AE6-F14F2A8EC2FC}" destId="{4248A2E7-9209-489A-9355-B662CA0FE69B}" srcOrd="2" destOrd="0" presId="urn:microsoft.com/office/officeart/2005/8/layout/vList2"/>
    <dgm:cxn modelId="{FD166ECF-1DAE-478B-A045-9D4F97E95864}" type="presParOf" srcId="{8337FB83-6A9C-4CBD-8AE6-F14F2A8EC2FC}" destId="{CE2886BA-E19F-4029-BA7C-57A57E489A15}" srcOrd="3" destOrd="0" presId="urn:microsoft.com/office/officeart/2005/8/layout/vList2"/>
    <dgm:cxn modelId="{9E5B1654-D1BA-4181-8660-64162B793A4C}" type="presParOf" srcId="{8337FB83-6A9C-4CBD-8AE6-F14F2A8EC2FC}" destId="{0A27C5F0-07DF-4EBD-8F42-CC0FC6D8EFD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E59E6B-EA3A-476C-8377-B7FF4AFF2D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4F96C0F-60CE-46FA-BA14-CC219257C052}">
      <dgm:prSet/>
      <dgm:spPr/>
      <dgm:t>
        <a:bodyPr/>
        <a:lstStyle/>
        <a:p>
          <a:r>
            <a:rPr lang="en-US"/>
            <a:t>Duty arising from a special relationship between the defendant and the victim- also applies to professional and special relationships- </a:t>
          </a:r>
          <a:r>
            <a:rPr lang="en-US" i="1"/>
            <a:t>Airedale National Health Service Trust V Bland (1993)</a:t>
          </a:r>
          <a:endParaRPr lang="en-US"/>
        </a:p>
      </dgm:t>
    </dgm:pt>
    <dgm:pt modelId="{26B1DF5F-EB83-4028-A155-E816BB30F0FD}" type="parTrans" cxnId="{B758C131-843D-4E1A-BD49-2B912CC2B1E6}">
      <dgm:prSet/>
      <dgm:spPr/>
      <dgm:t>
        <a:bodyPr/>
        <a:lstStyle/>
        <a:p>
          <a:endParaRPr lang="en-US"/>
        </a:p>
      </dgm:t>
    </dgm:pt>
    <dgm:pt modelId="{A09B12C9-793A-47F8-921B-5863CF5A7456}" type="sibTrans" cxnId="{B758C131-843D-4E1A-BD49-2B912CC2B1E6}">
      <dgm:prSet/>
      <dgm:spPr/>
      <dgm:t>
        <a:bodyPr/>
        <a:lstStyle/>
        <a:p>
          <a:endParaRPr lang="en-US"/>
        </a:p>
      </dgm:t>
    </dgm:pt>
    <dgm:pt modelId="{D6524968-F3BA-4D58-8639-F0CB09B5B070}">
      <dgm:prSet/>
      <dgm:spPr/>
      <dgm:t>
        <a:bodyPr/>
        <a:lstStyle/>
        <a:p>
          <a:r>
            <a:rPr lang="en-US"/>
            <a:t>Duty arises from the defendant holding a public office- </a:t>
          </a:r>
          <a:r>
            <a:rPr lang="en-US" i="1"/>
            <a:t>Dytham (1979)</a:t>
          </a:r>
          <a:endParaRPr lang="en-US"/>
        </a:p>
      </dgm:t>
    </dgm:pt>
    <dgm:pt modelId="{74D0A50B-CA6F-4E12-B282-40537A08F89F}" type="parTrans" cxnId="{BE666961-D27A-475C-889D-70C3E2E91B2E}">
      <dgm:prSet/>
      <dgm:spPr/>
      <dgm:t>
        <a:bodyPr/>
        <a:lstStyle/>
        <a:p>
          <a:endParaRPr lang="en-US"/>
        </a:p>
      </dgm:t>
    </dgm:pt>
    <dgm:pt modelId="{FEE9379B-66E1-4F1A-857A-E27C213ACC8F}" type="sibTrans" cxnId="{BE666961-D27A-475C-889D-70C3E2E91B2E}">
      <dgm:prSet/>
      <dgm:spPr/>
      <dgm:t>
        <a:bodyPr/>
        <a:lstStyle/>
        <a:p>
          <a:endParaRPr lang="en-US"/>
        </a:p>
      </dgm:t>
    </dgm:pt>
    <dgm:pt modelId="{06C8CE56-95D2-4998-B999-50D53F76B706}">
      <dgm:prSet/>
      <dgm:spPr/>
      <dgm:t>
        <a:bodyPr/>
        <a:lstStyle/>
        <a:p>
          <a:r>
            <a:rPr lang="en-US"/>
            <a:t>Duty arises where the defendant voluntarily assumes responsibility for a person or situation- </a:t>
          </a:r>
          <a:r>
            <a:rPr lang="en-US" i="1"/>
            <a:t>Stone and Dobinson (1977), Instan (1893)</a:t>
          </a:r>
          <a:endParaRPr lang="en-US"/>
        </a:p>
      </dgm:t>
    </dgm:pt>
    <dgm:pt modelId="{7AF7ED4C-08EC-42AF-A965-B6FFF51B7B3E}" type="parTrans" cxnId="{297E7297-CFC7-49D7-A691-5AC776189413}">
      <dgm:prSet/>
      <dgm:spPr/>
      <dgm:t>
        <a:bodyPr/>
        <a:lstStyle/>
        <a:p>
          <a:endParaRPr lang="en-US"/>
        </a:p>
      </dgm:t>
    </dgm:pt>
    <dgm:pt modelId="{37BD6FFE-00B3-4AC7-870A-BEE12A519B45}" type="sibTrans" cxnId="{297E7297-CFC7-49D7-A691-5AC776189413}">
      <dgm:prSet/>
      <dgm:spPr/>
      <dgm:t>
        <a:bodyPr/>
        <a:lstStyle/>
        <a:p>
          <a:endParaRPr lang="en-US"/>
        </a:p>
      </dgm:t>
    </dgm:pt>
    <dgm:pt modelId="{213DA83F-6333-44DF-93F4-CBB27B944377}" type="pres">
      <dgm:prSet presAssocID="{81E59E6B-EA3A-476C-8377-B7FF4AFF2D62}" presName="linear" presStyleCnt="0">
        <dgm:presLayoutVars>
          <dgm:animLvl val="lvl"/>
          <dgm:resizeHandles val="exact"/>
        </dgm:presLayoutVars>
      </dgm:prSet>
      <dgm:spPr/>
    </dgm:pt>
    <dgm:pt modelId="{339D00F8-AB1A-4116-8716-42B620F848AD}" type="pres">
      <dgm:prSet presAssocID="{A4F96C0F-60CE-46FA-BA14-CC219257C052}" presName="parentText" presStyleLbl="node1" presStyleIdx="0" presStyleCnt="3">
        <dgm:presLayoutVars>
          <dgm:chMax val="0"/>
          <dgm:bulletEnabled val="1"/>
        </dgm:presLayoutVars>
      </dgm:prSet>
      <dgm:spPr/>
    </dgm:pt>
    <dgm:pt modelId="{74276C8F-C014-4D34-85FD-3EC52D9FF9A3}" type="pres">
      <dgm:prSet presAssocID="{A09B12C9-793A-47F8-921B-5863CF5A7456}" presName="spacer" presStyleCnt="0"/>
      <dgm:spPr/>
    </dgm:pt>
    <dgm:pt modelId="{718394DF-EFCF-4551-9D91-19BD0FB9107E}" type="pres">
      <dgm:prSet presAssocID="{D6524968-F3BA-4D58-8639-F0CB09B5B070}" presName="parentText" presStyleLbl="node1" presStyleIdx="1" presStyleCnt="3">
        <dgm:presLayoutVars>
          <dgm:chMax val="0"/>
          <dgm:bulletEnabled val="1"/>
        </dgm:presLayoutVars>
      </dgm:prSet>
      <dgm:spPr/>
    </dgm:pt>
    <dgm:pt modelId="{365EC0DA-CCD0-43EC-87AE-D80443622D40}" type="pres">
      <dgm:prSet presAssocID="{FEE9379B-66E1-4F1A-857A-E27C213ACC8F}" presName="spacer" presStyleCnt="0"/>
      <dgm:spPr/>
    </dgm:pt>
    <dgm:pt modelId="{EE52B5E8-1A3B-406E-9FC0-761D5D6E0EE9}" type="pres">
      <dgm:prSet presAssocID="{06C8CE56-95D2-4998-B999-50D53F76B706}" presName="parentText" presStyleLbl="node1" presStyleIdx="2" presStyleCnt="3">
        <dgm:presLayoutVars>
          <dgm:chMax val="0"/>
          <dgm:bulletEnabled val="1"/>
        </dgm:presLayoutVars>
      </dgm:prSet>
      <dgm:spPr/>
    </dgm:pt>
  </dgm:ptLst>
  <dgm:cxnLst>
    <dgm:cxn modelId="{37A8140E-33A8-4C2E-BF76-F062F16FC148}" type="presOf" srcId="{06C8CE56-95D2-4998-B999-50D53F76B706}" destId="{EE52B5E8-1A3B-406E-9FC0-761D5D6E0EE9}" srcOrd="0" destOrd="0" presId="urn:microsoft.com/office/officeart/2005/8/layout/vList2"/>
    <dgm:cxn modelId="{B758C131-843D-4E1A-BD49-2B912CC2B1E6}" srcId="{81E59E6B-EA3A-476C-8377-B7FF4AFF2D62}" destId="{A4F96C0F-60CE-46FA-BA14-CC219257C052}" srcOrd="0" destOrd="0" parTransId="{26B1DF5F-EB83-4028-A155-E816BB30F0FD}" sibTransId="{A09B12C9-793A-47F8-921B-5863CF5A7456}"/>
    <dgm:cxn modelId="{303C4B3B-CC34-483A-8A5A-83B042A58D5C}" type="presOf" srcId="{D6524968-F3BA-4D58-8639-F0CB09B5B070}" destId="{718394DF-EFCF-4551-9D91-19BD0FB9107E}" srcOrd="0" destOrd="0" presId="urn:microsoft.com/office/officeart/2005/8/layout/vList2"/>
    <dgm:cxn modelId="{F37D763D-E374-4536-BEAD-7F1C10C9D550}" type="presOf" srcId="{81E59E6B-EA3A-476C-8377-B7FF4AFF2D62}" destId="{213DA83F-6333-44DF-93F4-CBB27B944377}" srcOrd="0" destOrd="0" presId="urn:microsoft.com/office/officeart/2005/8/layout/vList2"/>
    <dgm:cxn modelId="{76C77B3E-DA59-4CE2-81E4-3C5C48812731}" type="presOf" srcId="{A4F96C0F-60CE-46FA-BA14-CC219257C052}" destId="{339D00F8-AB1A-4116-8716-42B620F848AD}" srcOrd="0" destOrd="0" presId="urn:microsoft.com/office/officeart/2005/8/layout/vList2"/>
    <dgm:cxn modelId="{BE666961-D27A-475C-889D-70C3E2E91B2E}" srcId="{81E59E6B-EA3A-476C-8377-B7FF4AFF2D62}" destId="{D6524968-F3BA-4D58-8639-F0CB09B5B070}" srcOrd="1" destOrd="0" parTransId="{74D0A50B-CA6F-4E12-B282-40537A08F89F}" sibTransId="{FEE9379B-66E1-4F1A-857A-E27C213ACC8F}"/>
    <dgm:cxn modelId="{297E7297-CFC7-49D7-A691-5AC776189413}" srcId="{81E59E6B-EA3A-476C-8377-B7FF4AFF2D62}" destId="{06C8CE56-95D2-4998-B999-50D53F76B706}" srcOrd="2" destOrd="0" parTransId="{7AF7ED4C-08EC-42AF-A965-B6FFF51B7B3E}" sibTransId="{37BD6FFE-00B3-4AC7-870A-BEE12A519B45}"/>
    <dgm:cxn modelId="{2C60E556-9DAD-45C5-893A-A3A9231FB646}" type="presParOf" srcId="{213DA83F-6333-44DF-93F4-CBB27B944377}" destId="{339D00F8-AB1A-4116-8716-42B620F848AD}" srcOrd="0" destOrd="0" presId="urn:microsoft.com/office/officeart/2005/8/layout/vList2"/>
    <dgm:cxn modelId="{481C21F6-4E4F-48D8-9EE7-23816CE008EB}" type="presParOf" srcId="{213DA83F-6333-44DF-93F4-CBB27B944377}" destId="{74276C8F-C014-4D34-85FD-3EC52D9FF9A3}" srcOrd="1" destOrd="0" presId="urn:microsoft.com/office/officeart/2005/8/layout/vList2"/>
    <dgm:cxn modelId="{CD2CCDAA-7DB3-4949-80B3-B04860E09F60}" type="presParOf" srcId="{213DA83F-6333-44DF-93F4-CBB27B944377}" destId="{718394DF-EFCF-4551-9D91-19BD0FB9107E}" srcOrd="2" destOrd="0" presId="urn:microsoft.com/office/officeart/2005/8/layout/vList2"/>
    <dgm:cxn modelId="{3ADDD0B8-F278-44A8-AA2B-411368867D2E}" type="presParOf" srcId="{213DA83F-6333-44DF-93F4-CBB27B944377}" destId="{365EC0DA-CCD0-43EC-87AE-D80443622D40}" srcOrd="3" destOrd="0" presId="urn:microsoft.com/office/officeart/2005/8/layout/vList2"/>
    <dgm:cxn modelId="{8E624DA5-ADA4-460A-B12F-8FC07C9BABC1}" type="presParOf" srcId="{213DA83F-6333-44DF-93F4-CBB27B944377}" destId="{EE52B5E8-1A3B-406E-9FC0-761D5D6E0EE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3B6ABF-7DC8-4010-8ED5-601C66B1A82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F820EC9-8051-4000-BCFE-6905F3374CA7}">
      <dgm:prSet/>
      <dgm:spPr/>
      <dgm:t>
        <a:bodyPr/>
        <a:lstStyle/>
        <a:p>
          <a:r>
            <a:rPr lang="en-US"/>
            <a:t>Duty to act where the defendant creates a dangerous situation (deliberately or accidentally)- </a:t>
          </a:r>
          <a:r>
            <a:rPr lang="en-US" i="1"/>
            <a:t>Miller (1983), DPP V K (a Minor) (1990), Santa- Bermudez (2004), Evans (2009)</a:t>
          </a:r>
          <a:endParaRPr lang="en-US"/>
        </a:p>
      </dgm:t>
    </dgm:pt>
    <dgm:pt modelId="{A0C41E3D-E6C0-47C9-B303-B07C7D19B443}" type="parTrans" cxnId="{7A80C7ED-81A6-43FF-943D-CC95DC2BD42D}">
      <dgm:prSet/>
      <dgm:spPr/>
      <dgm:t>
        <a:bodyPr/>
        <a:lstStyle/>
        <a:p>
          <a:endParaRPr lang="en-US"/>
        </a:p>
      </dgm:t>
    </dgm:pt>
    <dgm:pt modelId="{038BC966-86B7-4555-836F-6075747D561F}" type="sibTrans" cxnId="{7A80C7ED-81A6-43FF-943D-CC95DC2BD42D}">
      <dgm:prSet/>
      <dgm:spPr/>
      <dgm:t>
        <a:bodyPr/>
        <a:lstStyle/>
        <a:p>
          <a:endParaRPr lang="en-US"/>
        </a:p>
      </dgm:t>
    </dgm:pt>
    <dgm:pt modelId="{F322E285-7C13-4C60-8983-52AB656E63E6}">
      <dgm:prSet/>
      <dgm:spPr/>
      <dgm:t>
        <a:bodyPr/>
        <a:lstStyle/>
        <a:p>
          <a:r>
            <a:rPr lang="en-US"/>
            <a:t>Duty situations and illegality- </a:t>
          </a:r>
          <a:r>
            <a:rPr lang="en-US" i="1"/>
            <a:t>Wacker (2003), Willoughby (2005)</a:t>
          </a:r>
          <a:endParaRPr lang="en-US"/>
        </a:p>
      </dgm:t>
    </dgm:pt>
    <dgm:pt modelId="{B822972B-E0FF-46E7-B69F-A7FD228BC30B}" type="parTrans" cxnId="{7E37B06F-DD6A-4EB4-B90B-B6725B231C35}">
      <dgm:prSet/>
      <dgm:spPr/>
      <dgm:t>
        <a:bodyPr/>
        <a:lstStyle/>
        <a:p>
          <a:endParaRPr lang="en-US"/>
        </a:p>
      </dgm:t>
    </dgm:pt>
    <dgm:pt modelId="{B117544A-7A8A-4195-B3FB-6DEAF92FA19A}" type="sibTrans" cxnId="{7E37B06F-DD6A-4EB4-B90B-B6725B231C35}">
      <dgm:prSet/>
      <dgm:spPr/>
      <dgm:t>
        <a:bodyPr/>
        <a:lstStyle/>
        <a:p>
          <a:endParaRPr lang="en-US"/>
        </a:p>
      </dgm:t>
    </dgm:pt>
    <dgm:pt modelId="{B5660914-F896-4937-AECD-B4C39CCF7BB5}" type="pres">
      <dgm:prSet presAssocID="{C73B6ABF-7DC8-4010-8ED5-601C66B1A828}" presName="linear" presStyleCnt="0">
        <dgm:presLayoutVars>
          <dgm:animLvl val="lvl"/>
          <dgm:resizeHandles val="exact"/>
        </dgm:presLayoutVars>
      </dgm:prSet>
      <dgm:spPr/>
    </dgm:pt>
    <dgm:pt modelId="{A34D7474-6AA0-46E6-96B5-DC1A80C6A11C}" type="pres">
      <dgm:prSet presAssocID="{4F820EC9-8051-4000-BCFE-6905F3374CA7}" presName="parentText" presStyleLbl="node1" presStyleIdx="0" presStyleCnt="2">
        <dgm:presLayoutVars>
          <dgm:chMax val="0"/>
          <dgm:bulletEnabled val="1"/>
        </dgm:presLayoutVars>
      </dgm:prSet>
      <dgm:spPr/>
    </dgm:pt>
    <dgm:pt modelId="{98DDD328-DD12-4D3C-B222-587EBE622664}" type="pres">
      <dgm:prSet presAssocID="{038BC966-86B7-4555-836F-6075747D561F}" presName="spacer" presStyleCnt="0"/>
      <dgm:spPr/>
    </dgm:pt>
    <dgm:pt modelId="{CFBCA177-A786-46A5-872A-8EDCE7713CF2}" type="pres">
      <dgm:prSet presAssocID="{F322E285-7C13-4C60-8983-52AB656E63E6}" presName="parentText" presStyleLbl="node1" presStyleIdx="1" presStyleCnt="2">
        <dgm:presLayoutVars>
          <dgm:chMax val="0"/>
          <dgm:bulletEnabled val="1"/>
        </dgm:presLayoutVars>
      </dgm:prSet>
      <dgm:spPr/>
    </dgm:pt>
  </dgm:ptLst>
  <dgm:cxnLst>
    <dgm:cxn modelId="{5A2CA333-30B7-4466-A1B5-2D6D4B7692DF}" type="presOf" srcId="{F322E285-7C13-4C60-8983-52AB656E63E6}" destId="{CFBCA177-A786-46A5-872A-8EDCE7713CF2}" srcOrd="0" destOrd="0" presId="urn:microsoft.com/office/officeart/2005/8/layout/vList2"/>
    <dgm:cxn modelId="{EB984F3C-0C76-404A-B99C-AF44AEE9DDE8}" type="presOf" srcId="{C73B6ABF-7DC8-4010-8ED5-601C66B1A828}" destId="{B5660914-F896-4937-AECD-B4C39CCF7BB5}" srcOrd="0" destOrd="0" presId="urn:microsoft.com/office/officeart/2005/8/layout/vList2"/>
    <dgm:cxn modelId="{7E37B06F-DD6A-4EB4-B90B-B6725B231C35}" srcId="{C73B6ABF-7DC8-4010-8ED5-601C66B1A828}" destId="{F322E285-7C13-4C60-8983-52AB656E63E6}" srcOrd="1" destOrd="0" parTransId="{B822972B-E0FF-46E7-B69F-A7FD228BC30B}" sibTransId="{B117544A-7A8A-4195-B3FB-6DEAF92FA19A}"/>
    <dgm:cxn modelId="{BF5437D2-18D0-4CAB-9851-4FF092E56D9F}" type="presOf" srcId="{4F820EC9-8051-4000-BCFE-6905F3374CA7}" destId="{A34D7474-6AA0-46E6-96B5-DC1A80C6A11C}" srcOrd="0" destOrd="0" presId="urn:microsoft.com/office/officeart/2005/8/layout/vList2"/>
    <dgm:cxn modelId="{7A80C7ED-81A6-43FF-943D-CC95DC2BD42D}" srcId="{C73B6ABF-7DC8-4010-8ED5-601C66B1A828}" destId="{4F820EC9-8051-4000-BCFE-6905F3374CA7}" srcOrd="0" destOrd="0" parTransId="{A0C41E3D-E6C0-47C9-B303-B07C7D19B443}" sibTransId="{038BC966-86B7-4555-836F-6075747D561F}"/>
    <dgm:cxn modelId="{A0B48EBB-1E5E-4F05-A84A-F717AA1F3338}" type="presParOf" srcId="{B5660914-F896-4937-AECD-B4C39CCF7BB5}" destId="{A34D7474-6AA0-46E6-96B5-DC1A80C6A11C}" srcOrd="0" destOrd="0" presId="urn:microsoft.com/office/officeart/2005/8/layout/vList2"/>
    <dgm:cxn modelId="{BE95774D-89BF-4DAC-A360-6E4D16717F95}" type="presParOf" srcId="{B5660914-F896-4937-AECD-B4C39CCF7BB5}" destId="{98DDD328-DD12-4D3C-B222-587EBE622664}" srcOrd="1" destOrd="0" presId="urn:microsoft.com/office/officeart/2005/8/layout/vList2"/>
    <dgm:cxn modelId="{011E447C-50BD-4086-A097-ED445928F1CB}" type="presParOf" srcId="{B5660914-F896-4937-AECD-B4C39CCF7BB5}" destId="{CFBCA177-A786-46A5-872A-8EDCE7713CF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426713-5483-4BA9-9E38-891BE4BE6FD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03A26BF-0561-4EE3-820D-9943AFF1006F}">
      <dgm:prSet/>
      <dgm:spPr/>
      <dgm:t>
        <a:bodyPr/>
        <a:lstStyle/>
        <a:p>
          <a:r>
            <a:rPr lang="en-US" dirty="0"/>
            <a:t>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gm:t>
    </dgm:pt>
    <dgm:pt modelId="{4CFF49E6-1DC6-4552-AD81-17C79BD01279}" type="parTrans" cxnId="{EE51D0AB-12C6-477C-8DF9-2BF19E280653}">
      <dgm:prSet/>
      <dgm:spPr/>
      <dgm:t>
        <a:bodyPr/>
        <a:lstStyle/>
        <a:p>
          <a:endParaRPr lang="en-US"/>
        </a:p>
      </dgm:t>
    </dgm:pt>
    <dgm:pt modelId="{ADAD5A65-BF27-4A6B-BC7D-1A7F395D211B}" type="sibTrans" cxnId="{EE51D0AB-12C6-477C-8DF9-2BF19E280653}">
      <dgm:prSet/>
      <dgm:spPr/>
      <dgm:t>
        <a:bodyPr/>
        <a:lstStyle/>
        <a:p>
          <a:endParaRPr lang="en-US"/>
        </a:p>
      </dgm:t>
    </dgm:pt>
    <dgm:pt modelId="{8DD2744C-0D9A-4C35-8C49-1805A964515D}" type="pres">
      <dgm:prSet presAssocID="{E1426713-5483-4BA9-9E38-891BE4BE6FDF}" presName="linear" presStyleCnt="0">
        <dgm:presLayoutVars>
          <dgm:animLvl val="lvl"/>
          <dgm:resizeHandles val="exact"/>
        </dgm:presLayoutVars>
      </dgm:prSet>
      <dgm:spPr/>
    </dgm:pt>
    <dgm:pt modelId="{296A15BB-E93E-4BD4-A23E-D80B588CE741}" type="pres">
      <dgm:prSet presAssocID="{103A26BF-0561-4EE3-820D-9943AFF1006F}" presName="parentText" presStyleLbl="node1" presStyleIdx="0" presStyleCnt="1">
        <dgm:presLayoutVars>
          <dgm:chMax val="0"/>
          <dgm:bulletEnabled val="1"/>
        </dgm:presLayoutVars>
      </dgm:prSet>
      <dgm:spPr/>
    </dgm:pt>
  </dgm:ptLst>
  <dgm:cxnLst>
    <dgm:cxn modelId="{1BD06C8F-6635-4CA5-A712-567402A4580F}" type="presOf" srcId="{E1426713-5483-4BA9-9E38-891BE4BE6FDF}" destId="{8DD2744C-0D9A-4C35-8C49-1805A964515D}" srcOrd="0" destOrd="0" presId="urn:microsoft.com/office/officeart/2005/8/layout/vList2"/>
    <dgm:cxn modelId="{EE51D0AB-12C6-477C-8DF9-2BF19E280653}" srcId="{E1426713-5483-4BA9-9E38-891BE4BE6FDF}" destId="{103A26BF-0561-4EE3-820D-9943AFF1006F}" srcOrd="0" destOrd="0" parTransId="{4CFF49E6-1DC6-4552-AD81-17C79BD01279}" sibTransId="{ADAD5A65-BF27-4A6B-BC7D-1A7F395D211B}"/>
    <dgm:cxn modelId="{245EC1FC-E985-4908-8F50-16759292A833}" type="presOf" srcId="{103A26BF-0561-4EE3-820D-9943AFF1006F}" destId="{296A15BB-E93E-4BD4-A23E-D80B588CE741}" srcOrd="0" destOrd="0" presId="urn:microsoft.com/office/officeart/2005/8/layout/vList2"/>
    <dgm:cxn modelId="{749DB510-B5C2-45F6-81E6-A1B275BBA34E}" type="presParOf" srcId="{8DD2744C-0D9A-4C35-8C49-1805A964515D}" destId="{296A15BB-E93E-4BD4-A23E-D80B588CE741}"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ABF3A-9120-4089-A501-53A1F35EAC9E}">
      <dsp:nvSpPr>
        <dsp:cNvPr id="0" name=""/>
        <dsp:cNvSpPr/>
      </dsp:nvSpPr>
      <dsp:spPr>
        <a:xfrm>
          <a:off x="0" y="581589"/>
          <a:ext cx="10515600" cy="64759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AR- conduct element is done through a positive act- GBH, murder, rape.</a:t>
          </a:r>
        </a:p>
      </dsp:txBody>
      <dsp:txXfrm>
        <a:off x="31613" y="613202"/>
        <a:ext cx="10452374" cy="584369"/>
      </dsp:txXfrm>
    </dsp:sp>
    <dsp:sp modelId="{A856040E-B1F3-488B-8CBB-E4900ECD49E3}">
      <dsp:nvSpPr>
        <dsp:cNvPr id="0" name=""/>
        <dsp:cNvSpPr/>
      </dsp:nvSpPr>
      <dsp:spPr>
        <a:xfrm>
          <a:off x="0" y="1306944"/>
          <a:ext cx="10515600" cy="64759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Conduct element of an omission is the </a:t>
          </a:r>
          <a:r>
            <a:rPr lang="en-GB" sz="2700" b="1" kern="1200"/>
            <a:t>failure to act</a:t>
          </a:r>
          <a:endParaRPr lang="en-US" sz="2700" kern="1200"/>
        </a:p>
      </dsp:txBody>
      <dsp:txXfrm>
        <a:off x="31613" y="1338557"/>
        <a:ext cx="10452374" cy="584369"/>
      </dsp:txXfrm>
    </dsp:sp>
    <dsp:sp modelId="{0123AA3A-75D4-468E-BEA7-21ED5F17B4F2}">
      <dsp:nvSpPr>
        <dsp:cNvPr id="0" name=""/>
        <dsp:cNvSpPr/>
      </dsp:nvSpPr>
      <dsp:spPr>
        <a:xfrm>
          <a:off x="0" y="2032299"/>
          <a:ext cx="10515600" cy="64759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Requirements for a crime to be committed by omission:-</a:t>
          </a:r>
          <a:endParaRPr lang="en-US" sz="2700" kern="1200"/>
        </a:p>
      </dsp:txBody>
      <dsp:txXfrm>
        <a:off x="31613" y="2063912"/>
        <a:ext cx="10452374" cy="584369"/>
      </dsp:txXfrm>
    </dsp:sp>
    <dsp:sp modelId="{5A3E95D0-045E-4D57-BEFD-12314437BCED}">
      <dsp:nvSpPr>
        <dsp:cNvPr id="0" name=""/>
        <dsp:cNvSpPr/>
      </dsp:nvSpPr>
      <dsp:spPr>
        <a:xfrm>
          <a:off x="0" y="2679894"/>
          <a:ext cx="10515600" cy="1089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b="1" kern="1200"/>
            <a:t>There was a duty of care</a:t>
          </a:r>
          <a:endParaRPr lang="en-US" sz="2100" kern="1200"/>
        </a:p>
        <a:p>
          <a:pPr marL="228600" lvl="1" indent="-228600" algn="l" defTabSz="933450">
            <a:lnSpc>
              <a:spcPct val="90000"/>
            </a:lnSpc>
            <a:spcBef>
              <a:spcPct val="0"/>
            </a:spcBef>
            <a:spcAft>
              <a:spcPct val="20000"/>
            </a:spcAft>
            <a:buChar char="•"/>
          </a:pPr>
          <a:r>
            <a:rPr lang="en-GB" sz="2100" b="1" kern="1200"/>
            <a:t>This duty was breached</a:t>
          </a:r>
          <a:endParaRPr lang="en-US" sz="2100" kern="1200"/>
        </a:p>
        <a:p>
          <a:pPr marL="228600" lvl="1" indent="-228600" algn="l" defTabSz="933450">
            <a:lnSpc>
              <a:spcPct val="90000"/>
            </a:lnSpc>
            <a:spcBef>
              <a:spcPct val="0"/>
            </a:spcBef>
            <a:spcAft>
              <a:spcPct val="20000"/>
            </a:spcAft>
            <a:buChar char="•"/>
          </a:pPr>
          <a:r>
            <a:rPr lang="en-GB" sz="2100" b="1" kern="1200"/>
            <a:t>A causal connection between the breach of duty and the harm suffered</a:t>
          </a:r>
          <a:endParaRPr lang="en-US" sz="2100" kern="1200"/>
        </a:p>
      </dsp:txBody>
      <dsp:txXfrm>
        <a:off x="0" y="2679894"/>
        <a:ext cx="10515600" cy="1089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B5D6-148D-45CB-9B4B-06A36639F1C8}">
      <dsp:nvSpPr>
        <dsp:cNvPr id="0" name=""/>
        <dsp:cNvSpPr/>
      </dsp:nvSpPr>
      <dsp:spPr>
        <a:xfrm>
          <a:off x="0" y="32382"/>
          <a:ext cx="10515600" cy="9833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No general “duty to act” in England and Wales</a:t>
          </a:r>
        </a:p>
      </dsp:txBody>
      <dsp:txXfrm>
        <a:off x="48005" y="80387"/>
        <a:ext cx="10419590" cy="887374"/>
      </dsp:txXfrm>
    </dsp:sp>
    <dsp:sp modelId="{3C2B15AC-A4E3-4885-B925-46969AECB39F}">
      <dsp:nvSpPr>
        <dsp:cNvPr id="0" name=""/>
        <dsp:cNvSpPr/>
      </dsp:nvSpPr>
      <dsp:spPr>
        <a:xfrm>
          <a:off x="0" y="1133847"/>
          <a:ext cx="10515600" cy="9833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Criminal liability</a:t>
          </a:r>
        </a:p>
      </dsp:txBody>
      <dsp:txXfrm>
        <a:off x="48005" y="1181852"/>
        <a:ext cx="10419590" cy="887374"/>
      </dsp:txXfrm>
    </dsp:sp>
    <dsp:sp modelId="{A20C8D5E-7642-46B7-900E-C88CBA1760C6}">
      <dsp:nvSpPr>
        <dsp:cNvPr id="0" name=""/>
        <dsp:cNvSpPr/>
      </dsp:nvSpPr>
      <dsp:spPr>
        <a:xfrm>
          <a:off x="0" y="2235312"/>
          <a:ext cx="10515600" cy="9833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Burden on the public  </a:t>
          </a:r>
        </a:p>
      </dsp:txBody>
      <dsp:txXfrm>
        <a:off x="48005" y="2283317"/>
        <a:ext cx="10419590" cy="887374"/>
      </dsp:txXfrm>
    </dsp:sp>
    <dsp:sp modelId="{2A22E42A-B409-4D21-BB78-D4D36CD46D90}">
      <dsp:nvSpPr>
        <dsp:cNvPr id="0" name=""/>
        <dsp:cNvSpPr/>
      </dsp:nvSpPr>
      <dsp:spPr>
        <a:xfrm>
          <a:off x="0" y="3336777"/>
          <a:ext cx="10515600" cy="983384"/>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Reasonable duty to prevent -Miller (1983)</a:t>
          </a:r>
        </a:p>
      </dsp:txBody>
      <dsp:txXfrm>
        <a:off x="48005" y="3384782"/>
        <a:ext cx="10419590" cy="88737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18E14C-399B-4E97-96E5-5641C3C3FF19}">
      <dsp:nvSpPr>
        <dsp:cNvPr id="0" name=""/>
        <dsp:cNvSpPr/>
      </dsp:nvSpPr>
      <dsp:spPr>
        <a:xfrm>
          <a:off x="0" y="126702"/>
          <a:ext cx="6666833" cy="1675905"/>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Statutory duties- </a:t>
          </a:r>
          <a:r>
            <a:rPr lang="en-US" sz="3000" i="1" kern="1200"/>
            <a:t>Shama (1990)</a:t>
          </a:r>
          <a:endParaRPr lang="en-US" sz="3000" kern="1200"/>
        </a:p>
      </dsp:txBody>
      <dsp:txXfrm>
        <a:off x="81811" y="208513"/>
        <a:ext cx="6503211" cy="1512283"/>
      </dsp:txXfrm>
    </dsp:sp>
    <dsp:sp modelId="{4248A2E7-9209-489A-9355-B662CA0FE69B}">
      <dsp:nvSpPr>
        <dsp:cNvPr id="0" name=""/>
        <dsp:cNvSpPr/>
      </dsp:nvSpPr>
      <dsp:spPr>
        <a:xfrm>
          <a:off x="0" y="1889007"/>
          <a:ext cx="6666833" cy="1675905"/>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Duty to act arises from a contract- </a:t>
          </a:r>
          <a:r>
            <a:rPr lang="en-US" sz="3000" i="1" kern="1200"/>
            <a:t>Pittwood (1902), Yaqoob (2005)</a:t>
          </a:r>
          <a:endParaRPr lang="en-US" sz="3000" kern="1200"/>
        </a:p>
      </dsp:txBody>
      <dsp:txXfrm>
        <a:off x="81811" y="1970818"/>
        <a:ext cx="6503211" cy="1512283"/>
      </dsp:txXfrm>
    </dsp:sp>
    <dsp:sp modelId="{0A27C5F0-07DF-4EBD-8F42-CC0FC6D8EFDC}">
      <dsp:nvSpPr>
        <dsp:cNvPr id="0" name=""/>
        <dsp:cNvSpPr/>
      </dsp:nvSpPr>
      <dsp:spPr>
        <a:xfrm>
          <a:off x="0" y="3651312"/>
          <a:ext cx="6666833" cy="1675905"/>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Duty arising from a special relationship between the defendant and the victim- </a:t>
          </a:r>
          <a:r>
            <a:rPr lang="en-US" sz="3000" i="1" kern="1200"/>
            <a:t>Gibbins and Proctor (1918), Hood (2004)</a:t>
          </a:r>
          <a:endParaRPr lang="en-US" sz="3000" kern="1200"/>
        </a:p>
      </dsp:txBody>
      <dsp:txXfrm>
        <a:off x="81811" y="3733123"/>
        <a:ext cx="6503211" cy="15122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D00F8-AB1A-4116-8716-42B620F848AD}">
      <dsp:nvSpPr>
        <dsp:cNvPr id="0" name=""/>
        <dsp:cNvSpPr/>
      </dsp:nvSpPr>
      <dsp:spPr>
        <a:xfrm>
          <a:off x="0" y="223838"/>
          <a:ext cx="6263640" cy="16415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arising from a special relationship between the defendant and the victim- also applies to professional and special relationships- </a:t>
          </a:r>
          <a:r>
            <a:rPr lang="en-US" sz="2300" i="1" kern="1200"/>
            <a:t>Airedale National Health Service Trust V Bland (1993)</a:t>
          </a:r>
          <a:endParaRPr lang="en-US" sz="2300" kern="1200"/>
        </a:p>
      </dsp:txBody>
      <dsp:txXfrm>
        <a:off x="80132" y="303970"/>
        <a:ext cx="6103376" cy="1481245"/>
      </dsp:txXfrm>
    </dsp:sp>
    <dsp:sp modelId="{718394DF-EFCF-4551-9D91-19BD0FB9107E}">
      <dsp:nvSpPr>
        <dsp:cNvPr id="0" name=""/>
        <dsp:cNvSpPr/>
      </dsp:nvSpPr>
      <dsp:spPr>
        <a:xfrm>
          <a:off x="0" y="1931589"/>
          <a:ext cx="6263640" cy="16415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arises from the defendant holding a public office- </a:t>
          </a:r>
          <a:r>
            <a:rPr lang="en-US" sz="2300" i="1" kern="1200"/>
            <a:t>Dytham (1979)</a:t>
          </a:r>
          <a:endParaRPr lang="en-US" sz="2300" kern="1200"/>
        </a:p>
      </dsp:txBody>
      <dsp:txXfrm>
        <a:off x="80132" y="2011721"/>
        <a:ext cx="6103376" cy="1481245"/>
      </dsp:txXfrm>
    </dsp:sp>
    <dsp:sp modelId="{EE52B5E8-1A3B-406E-9FC0-761D5D6E0EE9}">
      <dsp:nvSpPr>
        <dsp:cNvPr id="0" name=""/>
        <dsp:cNvSpPr/>
      </dsp:nvSpPr>
      <dsp:spPr>
        <a:xfrm>
          <a:off x="0" y="3639339"/>
          <a:ext cx="6263640" cy="16415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Duty arises where the defendant voluntarily assumes responsibility for a person or situation- </a:t>
          </a:r>
          <a:r>
            <a:rPr lang="en-US" sz="2300" i="1" kern="1200"/>
            <a:t>Stone and Dobinson (1977), Instan (1893)</a:t>
          </a:r>
          <a:endParaRPr lang="en-US" sz="2300" kern="1200"/>
        </a:p>
      </dsp:txBody>
      <dsp:txXfrm>
        <a:off x="80132" y="3719471"/>
        <a:ext cx="6103376" cy="148124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4D7474-6AA0-46E6-96B5-DC1A80C6A11C}">
      <dsp:nvSpPr>
        <dsp:cNvPr id="0" name=""/>
        <dsp:cNvSpPr/>
      </dsp:nvSpPr>
      <dsp:spPr>
        <a:xfrm>
          <a:off x="0" y="199764"/>
          <a:ext cx="6263640" cy="25108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Duty to act where the defendant creates a dangerous situation (deliberately or accidentally)- </a:t>
          </a:r>
          <a:r>
            <a:rPr lang="en-US" sz="2900" i="1" kern="1200"/>
            <a:t>Miller (1983), DPP V K (a Minor) (1990), Santa- Bermudez (2004), Evans (2009)</a:t>
          </a:r>
          <a:endParaRPr lang="en-US" sz="2900" kern="1200"/>
        </a:p>
      </dsp:txBody>
      <dsp:txXfrm>
        <a:off x="122568" y="322332"/>
        <a:ext cx="6018504" cy="2265683"/>
      </dsp:txXfrm>
    </dsp:sp>
    <dsp:sp modelId="{CFBCA177-A786-46A5-872A-8EDCE7713CF2}">
      <dsp:nvSpPr>
        <dsp:cNvPr id="0" name=""/>
        <dsp:cNvSpPr/>
      </dsp:nvSpPr>
      <dsp:spPr>
        <a:xfrm>
          <a:off x="0" y="2794103"/>
          <a:ext cx="6263640" cy="251081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Duty situations and illegality- </a:t>
          </a:r>
          <a:r>
            <a:rPr lang="en-US" sz="2900" i="1" kern="1200"/>
            <a:t>Wacker (2003), Willoughby (2005)</a:t>
          </a:r>
          <a:endParaRPr lang="en-US" sz="2900" kern="1200"/>
        </a:p>
      </dsp:txBody>
      <dsp:txXfrm>
        <a:off x="122568" y="2916671"/>
        <a:ext cx="6018504" cy="22656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A15BB-E93E-4BD4-A23E-D80B588CE741}">
      <dsp:nvSpPr>
        <dsp:cNvPr id="0" name=""/>
        <dsp:cNvSpPr/>
      </dsp:nvSpPr>
      <dsp:spPr>
        <a:xfrm>
          <a:off x="0" y="49643"/>
          <a:ext cx="6263640" cy="54054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dirty="0"/>
            <a:t>Lisa left a bag open with harmful substances inside. Steven asked Lisa what was in the bag. Lisa hated Steven and intended him to suffer serious harm. She replied saying the bag only had waste paper in it. Steven rummaged through the bag and as a result his hand was badly burnt.</a:t>
          </a:r>
        </a:p>
      </dsp:txBody>
      <dsp:txXfrm>
        <a:off x="263870" y="313513"/>
        <a:ext cx="5735900" cy="48776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7EA75A-09B8-4F8B-97E3-0DF311927B1C}" type="datetimeFigureOut">
              <a:rPr lang="en-GB" smtClean="0"/>
              <a:t>13/10/2022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64DB40-EE00-4C9B-9CCB-7E0B1B45002E}" type="slidenum">
              <a:rPr lang="en-GB" smtClean="0"/>
              <a:t>‹#›</a:t>
            </a:fld>
            <a:endParaRPr lang="en-GB"/>
          </a:p>
        </p:txBody>
      </p:sp>
    </p:spTree>
    <p:extLst>
      <p:ext uri="{BB962C8B-B14F-4D97-AF65-F5344CB8AC3E}">
        <p14:creationId xmlns:p14="http://schemas.microsoft.com/office/powerpoint/2010/main" val="13508185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1</a:t>
            </a:fld>
            <a:endParaRPr lang="en-GB"/>
          </a:p>
        </p:txBody>
      </p:sp>
    </p:spTree>
    <p:extLst>
      <p:ext uri="{BB962C8B-B14F-4D97-AF65-F5344CB8AC3E}">
        <p14:creationId xmlns:p14="http://schemas.microsoft.com/office/powerpoint/2010/main" val="1281825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2</a:t>
            </a:fld>
            <a:endParaRPr lang="en-GB"/>
          </a:p>
        </p:txBody>
      </p:sp>
    </p:spTree>
    <p:extLst>
      <p:ext uri="{BB962C8B-B14F-4D97-AF65-F5344CB8AC3E}">
        <p14:creationId xmlns:p14="http://schemas.microsoft.com/office/powerpoint/2010/main" val="33490303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b="1" dirty="0"/>
              <a:t>No general “duty to act”- </a:t>
            </a:r>
            <a:r>
              <a:rPr lang="en-US" dirty="0" err="1"/>
              <a:t>eg</a:t>
            </a:r>
            <a:r>
              <a:rPr lang="en-US" dirty="0"/>
              <a:t>, if a child was drowning in a lake, there is no criminal liability, even if it would be easy to save the child. HOWEVER, if the child had a special relationship to you- </a:t>
            </a:r>
            <a:r>
              <a:rPr lang="en-US" dirty="0" err="1"/>
              <a:t>eg</a:t>
            </a:r>
            <a:r>
              <a:rPr lang="en-US" dirty="0"/>
              <a:t>, son/daughter/ sibling or a close relationship of some kind, then you might be </a:t>
            </a:r>
            <a:r>
              <a:rPr lang="en-US" b="1" dirty="0"/>
              <a:t>criminally liable </a:t>
            </a:r>
            <a:r>
              <a:rPr lang="en-US" dirty="0"/>
              <a:t>for failure to intervene and rescue the child. You may be asking why?</a:t>
            </a:r>
          </a:p>
          <a:p>
            <a:r>
              <a:rPr lang="en-US" b="1" dirty="0"/>
              <a:t>Burden on the public- If the person tried to save the child from the lake was intoxicated, or a poor swimmer? Is it fair to place that criminal liability onto that person. Talk about personal incident- man in Towy.</a:t>
            </a:r>
          </a:p>
          <a:p>
            <a:r>
              <a:rPr lang="en-US" dirty="0"/>
              <a:t>Miller (1983)- Explain case, highlight- had a duty reasonably to prevent the fire from spreading, (S1 and S3 of the Criminal Damage Act 1971) had he woke up and the fire was out of control, it would be unreasonable to expect him to act. Whether the defendant breached is his duty, heavily relies on the facts.</a:t>
            </a:r>
            <a:endParaRPr lang="en-GB" dirty="0"/>
          </a:p>
        </p:txBody>
      </p:sp>
      <p:sp>
        <p:nvSpPr>
          <p:cNvPr id="4" name="Slide Number Placeholder 3"/>
          <p:cNvSpPr>
            <a:spLocks noGrp="1"/>
          </p:cNvSpPr>
          <p:nvPr>
            <p:ph type="sldNum" sz="quarter" idx="5"/>
          </p:nvPr>
        </p:nvSpPr>
        <p:spPr/>
        <p:txBody>
          <a:bodyPr/>
          <a:lstStyle/>
          <a:p>
            <a:fld id="{4B64DB40-EE00-4C9B-9CCB-7E0B1B45002E}" type="slidenum">
              <a:rPr lang="en-GB" smtClean="0"/>
              <a:t>3</a:t>
            </a:fld>
            <a:endParaRPr lang="en-GB"/>
          </a:p>
        </p:txBody>
      </p:sp>
    </p:spTree>
    <p:extLst>
      <p:ext uri="{BB962C8B-B14F-4D97-AF65-F5344CB8AC3E}">
        <p14:creationId xmlns:p14="http://schemas.microsoft.com/office/powerpoint/2010/main" val="1864509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543550" cy="3886200"/>
          </a:xfrm>
        </p:spPr>
        <p:txBody>
          <a:bodyPr/>
          <a:lstStyle/>
          <a:p>
            <a:pPr marL="171450" indent="-171450">
              <a:buFont typeface="Arial" panose="020B0604020202020204" pitchFamily="34" charset="0"/>
              <a:buChar char="•"/>
            </a:pPr>
            <a:r>
              <a:rPr lang="en-US" b="1" dirty="0"/>
              <a:t>Stat duty</a:t>
            </a:r>
            <a:r>
              <a:rPr lang="en-US" dirty="0"/>
              <a:t>-S170 Failure to provide a breath sample when properly required to do so</a:t>
            </a:r>
          </a:p>
          <a:p>
            <a:pPr marL="171450" indent="-171450">
              <a:buFont typeface="Arial" panose="020B0604020202020204" pitchFamily="34" charset="0"/>
              <a:buChar char="•"/>
            </a:pPr>
            <a:r>
              <a:rPr lang="en-US" dirty="0"/>
              <a:t>S1 Children and young persons act 1933- those legally responsible to provide food, clothes and medical assistance, failure to not provide such is an offence of willful neglect which is a “failure to act”- an omission.</a:t>
            </a:r>
          </a:p>
          <a:p>
            <a:pPr marL="171450" indent="-171450">
              <a:buFont typeface="Arial" panose="020B0604020202020204" pitchFamily="34" charset="0"/>
              <a:buChar char="•"/>
            </a:pPr>
            <a:r>
              <a:rPr lang="en-US" i="1" dirty="0" err="1"/>
              <a:t>Shama</a:t>
            </a:r>
            <a:r>
              <a:rPr lang="en-US" i="1" dirty="0"/>
              <a:t> (1990)</a:t>
            </a:r>
            <a:r>
              <a:rPr lang="en-US" dirty="0"/>
              <a:t>- defendant failed (omitted) to complete a form which he had a duty to  complete. Convicted under s17 TA 1968 of false accounting and falsifying a document required for an accounting purpose.</a:t>
            </a:r>
          </a:p>
          <a:p>
            <a:pPr marL="171450" indent="-171450">
              <a:buFont typeface="Arial" panose="020B0604020202020204" pitchFamily="34" charset="0"/>
              <a:buChar char="•"/>
            </a:pPr>
            <a:r>
              <a:rPr lang="en-GB" b="1" dirty="0"/>
              <a:t>Contractual duty- </a:t>
            </a:r>
            <a:r>
              <a:rPr lang="en-GB" dirty="0"/>
              <a:t>Where a person has a contractual duty to protect the public. </a:t>
            </a:r>
            <a:r>
              <a:rPr lang="en-GB" i="1" dirty="0" err="1"/>
              <a:t>Pittwood</a:t>
            </a:r>
            <a:r>
              <a:rPr lang="en-GB" i="1" dirty="0"/>
              <a:t> (1902)- </a:t>
            </a:r>
            <a:r>
              <a:rPr lang="en-GB" dirty="0"/>
              <a:t>defendant was employed to operate a gate at a level crossing. The defendant left the gate open and the victim was killed by an oncoming train.</a:t>
            </a:r>
          </a:p>
          <a:p>
            <a:pPr marL="171450" indent="-171450">
              <a:buFont typeface="Arial" panose="020B0604020202020204" pitchFamily="34" charset="0"/>
              <a:buChar char="•"/>
            </a:pPr>
            <a:r>
              <a:rPr lang="en-GB" i="1" dirty="0"/>
              <a:t>Yaqoob (2005)- </a:t>
            </a:r>
            <a:r>
              <a:rPr lang="en-GB" dirty="0"/>
              <a:t>the defendant was a manager of a cab firm and failed to inspect the tyres of a minibus which was involved in a fatal accident. Duty of care to the public</a:t>
            </a:r>
          </a:p>
          <a:p>
            <a:pPr marL="171450" indent="-171450">
              <a:buFont typeface="Arial" panose="020B0604020202020204" pitchFamily="34" charset="0"/>
              <a:buChar char="•"/>
            </a:pPr>
            <a:r>
              <a:rPr lang="en-GB" b="1" dirty="0"/>
              <a:t>Special relationship- </a:t>
            </a:r>
            <a:r>
              <a:rPr lang="en-GB" i="1" dirty="0"/>
              <a:t>Gibbins and Proctor (1918) </a:t>
            </a:r>
            <a:r>
              <a:rPr lang="en-GB" dirty="0"/>
              <a:t>deliberately withholding food from the mans child and the child died, guilty of murder. </a:t>
            </a:r>
            <a:r>
              <a:rPr lang="en-GB" i="1" dirty="0"/>
              <a:t>Hood (2004) </a:t>
            </a:r>
            <a:r>
              <a:rPr lang="en-GB" dirty="0"/>
              <a:t>defendant was sole carer for his wife who had various medical conditions. The victim fell and broke her leg and hip. Defendant failed to call an ambulance for 3 weeks. Victim died in hospital. Evidence was low level of care provided by the defendant which contributed to the victims death. D owed a duty of care to his wife, therefore duty to act</a:t>
            </a:r>
            <a:endParaRPr lang="en-GB" b="1" dirty="0"/>
          </a:p>
        </p:txBody>
      </p:sp>
      <p:sp>
        <p:nvSpPr>
          <p:cNvPr id="4" name="Slide Number Placeholder 3"/>
          <p:cNvSpPr>
            <a:spLocks noGrp="1"/>
          </p:cNvSpPr>
          <p:nvPr>
            <p:ph type="sldNum" sz="quarter" idx="5"/>
          </p:nvPr>
        </p:nvSpPr>
        <p:spPr/>
        <p:txBody>
          <a:bodyPr/>
          <a:lstStyle/>
          <a:p>
            <a:fld id="{4B64DB40-EE00-4C9B-9CCB-7E0B1B45002E}" type="slidenum">
              <a:rPr lang="en-GB" smtClean="0"/>
              <a:t>4</a:t>
            </a:fld>
            <a:endParaRPr lang="en-GB"/>
          </a:p>
        </p:txBody>
      </p:sp>
    </p:spTree>
    <p:extLst>
      <p:ext uri="{BB962C8B-B14F-4D97-AF65-F5344CB8AC3E}">
        <p14:creationId xmlns:p14="http://schemas.microsoft.com/office/powerpoint/2010/main" val="1056928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5629275" cy="4348163"/>
          </a:xfrm>
        </p:spPr>
        <p:txBody>
          <a:bodyPr/>
          <a:lstStyle/>
          <a:p>
            <a:r>
              <a:rPr lang="en-US" sz="1100" b="1" dirty="0"/>
              <a:t>Special Relationship- </a:t>
            </a:r>
            <a:r>
              <a:rPr lang="en-US" sz="1100" dirty="0"/>
              <a:t>EG, road users to other road users and pedestrians, landlords to tenants, doctors to patients. </a:t>
            </a:r>
            <a:r>
              <a:rPr lang="en-US" sz="1100" i="1" dirty="0"/>
              <a:t>Airedale National Health Service Trust V Bland (1993)-</a:t>
            </a:r>
            <a:r>
              <a:rPr lang="en-US" sz="1100" dirty="0"/>
              <a:t>Anthony Bland a victim of the Hillsborough stadium disaster had been in </a:t>
            </a:r>
            <a:r>
              <a:rPr lang="en-US" sz="1100" dirty="0" err="1"/>
              <a:t>persitant</a:t>
            </a:r>
            <a:r>
              <a:rPr lang="en-US" sz="1100" dirty="0"/>
              <a:t> vegetative state for 3 years. No hope of improvement. V’s parents wanted to turn off machine. HOL held that the proposed conduct amounted to omission as a pose to a positive action which would be the lethal injection. As this was an omission, the </a:t>
            </a:r>
            <a:r>
              <a:rPr lang="en-US" sz="1100" dirty="0" err="1"/>
              <a:t>drs</a:t>
            </a:r>
            <a:r>
              <a:rPr lang="en-US" sz="1100" dirty="0"/>
              <a:t> would be letting Anthony Bland die as a pose to killing him. Could this still amount to a breach of duty? It was held that given the medical opinion, keeping Anthony alive was not in his best interests .therefore relieving the doctors of their duty to act</a:t>
            </a:r>
          </a:p>
          <a:p>
            <a:r>
              <a:rPr lang="en-US" sz="1100" b="1" dirty="0"/>
              <a:t>Public Office- </a:t>
            </a:r>
            <a:r>
              <a:rPr lang="en-US" sz="1100" i="1" dirty="0" err="1"/>
              <a:t>Dytham</a:t>
            </a:r>
            <a:r>
              <a:rPr lang="en-US" sz="1100" i="1" dirty="0"/>
              <a:t> (1979) </a:t>
            </a:r>
            <a:r>
              <a:rPr lang="en-US" sz="1100" dirty="0"/>
              <a:t>A PC held to have committed an offence when he knowingly failed to intervene when the V was ejected from a nightclub and beaten to death by the bouncer.</a:t>
            </a:r>
          </a:p>
          <a:p>
            <a:r>
              <a:rPr lang="en-US" sz="1100" b="1" dirty="0"/>
              <a:t>Assumes responsibility-</a:t>
            </a:r>
            <a:r>
              <a:rPr lang="en-US" sz="1100" dirty="0"/>
              <a:t> Stone and Dobinson (1977)- Stone a 67 year old death, partially blind man of low intelligence. Dobinson, his partner was 43 year old female described to the court as ineffectual and inadequate. They allow the V, Stones 61 year old sister to live with them. The V suffered from Anorexia and kept to herself. Eventually Dobinson and a </a:t>
            </a:r>
            <a:r>
              <a:rPr lang="en-US" sz="1100" dirty="0" err="1"/>
              <a:t>neighbour</a:t>
            </a:r>
            <a:r>
              <a:rPr lang="en-US" sz="1100" dirty="0"/>
              <a:t> intervened to clean both her and her room. Both D’s made ineffectual efforts to contact a Dr but gave up though they could have easily informed a social worker who regularly visited Stones son. V became bedridden and died from infected bed sores. Both D’s were convicted of manslaughter. Stone was a blood relation to  V and had involved himself by trying to find a Dr. </a:t>
            </a:r>
            <a:r>
              <a:rPr lang="en-US" sz="1100" dirty="0" err="1"/>
              <a:t>Dobbinson</a:t>
            </a:r>
            <a:r>
              <a:rPr lang="en-US" sz="1100" dirty="0"/>
              <a:t> had involved herself by trying to clean the V and also by trying to find a Dr. It was held that no matter how little the efforts were to care for V, they were both in breach of a duty to act by their assumption of responsibility. Note that here the duty did not arise from the blood relation, but from the attempts the D had made to care for the victim. </a:t>
            </a:r>
            <a:r>
              <a:rPr lang="en-US" sz="1100" dirty="0" err="1"/>
              <a:t>Instan</a:t>
            </a:r>
            <a:r>
              <a:rPr lang="en-US" sz="1100" dirty="0"/>
              <a:t> (1893) D lived with elderly &amp; infirm aunt. D neglected aunt and she died. Neglect accelerated aunts death and D was guilty of manslaughter on grounds that D assumed responsibility to care for her aunt.</a:t>
            </a:r>
            <a:endParaRPr lang="en-GB" sz="1100" b="1" dirty="0"/>
          </a:p>
        </p:txBody>
      </p:sp>
      <p:sp>
        <p:nvSpPr>
          <p:cNvPr id="4" name="Slide Number Placeholder 3"/>
          <p:cNvSpPr>
            <a:spLocks noGrp="1"/>
          </p:cNvSpPr>
          <p:nvPr>
            <p:ph type="sldNum" sz="quarter" idx="5"/>
          </p:nvPr>
        </p:nvSpPr>
        <p:spPr/>
        <p:txBody>
          <a:bodyPr/>
          <a:lstStyle/>
          <a:p>
            <a:fld id="{4B64DB40-EE00-4C9B-9CCB-7E0B1B45002E}" type="slidenum">
              <a:rPr lang="en-GB" smtClean="0"/>
              <a:t>5</a:t>
            </a:fld>
            <a:endParaRPr lang="en-GB"/>
          </a:p>
        </p:txBody>
      </p:sp>
    </p:spTree>
    <p:extLst>
      <p:ext uri="{BB962C8B-B14F-4D97-AF65-F5344CB8AC3E}">
        <p14:creationId xmlns:p14="http://schemas.microsoft.com/office/powerpoint/2010/main" val="181552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962650" cy="4224338"/>
          </a:xfrm>
        </p:spPr>
        <p:txBody>
          <a:bodyPr/>
          <a:lstStyle/>
          <a:p>
            <a:r>
              <a:rPr lang="en-US" sz="1100" b="1" dirty="0"/>
              <a:t>Dangerous situation- </a:t>
            </a:r>
            <a:r>
              <a:rPr lang="en-US" sz="1100" b="1" i="1" dirty="0"/>
              <a:t>Miller (1983)</a:t>
            </a:r>
            <a:r>
              <a:rPr lang="en-US" sz="1100" b="1" dirty="0"/>
              <a:t> </a:t>
            </a:r>
            <a:r>
              <a:rPr lang="en-US" sz="1100" dirty="0"/>
              <a:t>D had created a dangerous situation and therefore under a duty to put the fire out and eradicate danger. His failure to do so was a culpable one. </a:t>
            </a:r>
            <a:r>
              <a:rPr lang="en-US" sz="1100" b="1" i="1" dirty="0"/>
              <a:t>DPP V K (1990)-  </a:t>
            </a:r>
            <a:r>
              <a:rPr lang="en-US" sz="1100" dirty="0"/>
              <a:t>Assault or battery can be committed by omission. Failure to remove </a:t>
            </a:r>
            <a:r>
              <a:rPr lang="en-US" sz="1100" dirty="0" err="1"/>
              <a:t>sulphuric</a:t>
            </a:r>
            <a:r>
              <a:rPr lang="en-US" sz="1100" dirty="0"/>
              <a:t> acid from a hand dryer which subsequently scarred a boys face. The D owed a duty of care to the V to remedy the hazardous situation he had created. </a:t>
            </a:r>
            <a:r>
              <a:rPr lang="en-US" sz="1100" b="1" i="1" dirty="0"/>
              <a:t>Santa- Bermudez (2004)- </a:t>
            </a:r>
            <a:r>
              <a:rPr lang="en-US" sz="1100" dirty="0"/>
              <a:t>Police officer intended to carry out full body search on D asked D to turn out pockets. The D did so and produced syringes without needles. The PC then asked the D if he had any needles, and smirkingly he said “no”. When searching one of the pockets, the PC was pricked by a needle on his finger. The CC held this could not constitute a battery and ABH because the D did not carry out a positive action, but failed to act at the point the V was harmed. As the D by acts of words (no) exposed a person to a reasonably foreseeable risk of injury because the D fails to prevent the risk, then this can satisfy the AR of battery. </a:t>
            </a:r>
            <a:r>
              <a:rPr lang="en-US" sz="1100" b="1" i="1" dirty="0"/>
              <a:t>Evans (2009) </a:t>
            </a:r>
            <a:r>
              <a:rPr lang="en-US" sz="1100" dirty="0"/>
              <a:t>D bought a bag of heroin and handed some to her half sister, who later self administered the drug. The D noticed that the V looked as if she had taken an overdose and decided to spend the night with her. The D did not call for medical assistance in fear that she would get into trouble. When she woke the D was dead. The D was convicted of gross negligence manslaughter. She appealed but the court held that a duty to act and save the V’s life will normally arise where D  creates or contributes to the creation of a state of affairs which she knows or ought reasonably to know, has become life threatening. </a:t>
            </a:r>
            <a:endParaRPr lang="en-US" sz="1100" i="1" dirty="0"/>
          </a:p>
          <a:p>
            <a:r>
              <a:rPr lang="en-GB" b="1" dirty="0"/>
              <a:t>Situations and Illegality- </a:t>
            </a:r>
            <a:r>
              <a:rPr lang="en-GB" dirty="0"/>
              <a:t>A duty of care will exist even though the person affected by the D’s conduct also engages in the criminal activity. </a:t>
            </a:r>
            <a:r>
              <a:rPr lang="en-GB" b="1" i="1" dirty="0"/>
              <a:t>Wacker (2003) </a:t>
            </a:r>
            <a:r>
              <a:rPr lang="en-GB" dirty="0"/>
              <a:t>D owed a duty of care to 58 illegal immigrants who were hidden in a side container attached to his lorry and who died as result of lack of oxygen due to a closed air vent. </a:t>
            </a:r>
            <a:r>
              <a:rPr lang="en-GB" b="1" i="1" dirty="0"/>
              <a:t>Willoughby (2005)- </a:t>
            </a:r>
            <a:r>
              <a:rPr lang="en-GB" dirty="0"/>
              <a:t>The accused owed a duty of care to his friend, even though his friend had engaged in criminal activity.</a:t>
            </a:r>
            <a:endParaRPr lang="en-GB" i="1" dirty="0"/>
          </a:p>
        </p:txBody>
      </p:sp>
      <p:sp>
        <p:nvSpPr>
          <p:cNvPr id="4" name="Slide Number Placeholder 3"/>
          <p:cNvSpPr>
            <a:spLocks noGrp="1"/>
          </p:cNvSpPr>
          <p:nvPr>
            <p:ph type="sldNum" sz="quarter" idx="5"/>
          </p:nvPr>
        </p:nvSpPr>
        <p:spPr/>
        <p:txBody>
          <a:bodyPr/>
          <a:lstStyle/>
          <a:p>
            <a:fld id="{4B64DB40-EE00-4C9B-9CCB-7E0B1B45002E}" type="slidenum">
              <a:rPr lang="en-GB" smtClean="0"/>
              <a:t>6</a:t>
            </a:fld>
            <a:endParaRPr lang="en-GB"/>
          </a:p>
        </p:txBody>
      </p:sp>
    </p:spTree>
    <p:extLst>
      <p:ext uri="{BB962C8B-B14F-4D97-AF65-F5344CB8AC3E}">
        <p14:creationId xmlns:p14="http://schemas.microsoft.com/office/powerpoint/2010/main" val="690520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a:t>Where </a:t>
            </a:r>
            <a:r>
              <a:rPr lang="en-US" dirty="0"/>
              <a:t>the defendant creates a dangerous situation- Lisa’s words “only paper waste” in the bag.</a:t>
            </a:r>
            <a:endParaRPr lang="en-GB" dirty="0"/>
          </a:p>
        </p:txBody>
      </p:sp>
      <p:sp>
        <p:nvSpPr>
          <p:cNvPr id="4" name="Slide Number Placeholder 3"/>
          <p:cNvSpPr>
            <a:spLocks noGrp="1"/>
          </p:cNvSpPr>
          <p:nvPr>
            <p:ph type="sldNum" sz="quarter" idx="5"/>
          </p:nvPr>
        </p:nvSpPr>
        <p:spPr/>
        <p:txBody>
          <a:bodyPr/>
          <a:lstStyle/>
          <a:p>
            <a:fld id="{4B64DB40-EE00-4C9B-9CCB-7E0B1B45002E}" type="slidenum">
              <a:rPr lang="en-GB" smtClean="0"/>
              <a:t>7</a:t>
            </a:fld>
            <a:endParaRPr lang="en-GB"/>
          </a:p>
        </p:txBody>
      </p:sp>
    </p:spTree>
    <p:extLst>
      <p:ext uri="{BB962C8B-B14F-4D97-AF65-F5344CB8AC3E}">
        <p14:creationId xmlns:p14="http://schemas.microsoft.com/office/powerpoint/2010/main" val="853436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96ECE-BE13-48C5-6495-D18DDED076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204166B-3D03-05F7-3AC5-D8E557ECD1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E9E3BD-28E2-D3E0-A4BF-2EEC2F7FB0BD}"/>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2675DE50-CEBA-B7CB-BFF2-0711AF4F17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B80C3-8942-B2CC-C899-2A98220BE3AD}"/>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393224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C99E9-D3A6-A9AC-9A7A-A7666D7C5F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A0A87B-A2EC-A4AC-9C8F-82CAEC52A8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68D2FC-E5B0-A656-D530-0BE13C51E8C5}"/>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739715ED-3BFE-EFCC-358D-30FBAA64C8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DDF3A-A8EF-A24D-2D50-10A26ECC087E}"/>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845392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87042-9793-EE60-7F73-EC1DC157E3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9F1456-D42D-082F-A369-65523AB5DA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C87956B-B99C-5999-1C36-22414D844FF6}"/>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8CA44FBF-4D80-54DA-3522-E4D8DA572A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3E61C-D8C7-2F81-2F3A-00032984A8C9}"/>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4165092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C8040-9735-9288-022B-74B4E5A383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ED34E4-CE37-FFDE-AF96-FA87A52BD2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19625F-7314-9F88-9FA3-0C30DD0770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3E8028F-1E33-A512-6A1A-FD09A37D6B46}"/>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6" name="Footer Placeholder 5">
            <a:extLst>
              <a:ext uri="{FF2B5EF4-FFF2-40B4-BE49-F238E27FC236}">
                <a16:creationId xmlns:a16="http://schemas.microsoft.com/office/drawing/2014/main" id="{8FB08F50-223E-BC97-C5E8-890FA26E13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290DC3-CF57-008E-7A7D-7D829FD17888}"/>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1175133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78878-7099-F2B2-689D-009EFA665C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063555-454C-324B-8662-D695A267DE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1EFBAC6-55E0-6DEB-B5CC-0B255FE1962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A2B27AC-5DAD-C19D-66D0-13CE3818993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B15D05-E35C-C30F-9A2F-096AECE9DCE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E92535-CA5F-BA07-A444-5C6FB1BFDF8B}"/>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8" name="Footer Placeholder 7">
            <a:extLst>
              <a:ext uri="{FF2B5EF4-FFF2-40B4-BE49-F238E27FC236}">
                <a16:creationId xmlns:a16="http://schemas.microsoft.com/office/drawing/2014/main" id="{5B502DBF-5A67-DF81-5C81-FE5BA33F45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C140EF1-BBA3-1E92-40BF-9377CE9DA3DA}"/>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148059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6323A-9D01-4492-D6D5-D03BA642EA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4371F8-B720-45E2-4014-18EBB1E51835}"/>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4" name="Footer Placeholder 3">
            <a:extLst>
              <a:ext uri="{FF2B5EF4-FFF2-40B4-BE49-F238E27FC236}">
                <a16:creationId xmlns:a16="http://schemas.microsoft.com/office/drawing/2014/main" id="{29A0074F-A61C-9928-2906-7FEC1B123A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5AB1E1-EF97-130D-FB3A-21C4DE08488B}"/>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684144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1DE1701-AD3C-ABC8-4481-9BAEC6E902DD}"/>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3" name="Footer Placeholder 2">
            <a:extLst>
              <a:ext uri="{FF2B5EF4-FFF2-40B4-BE49-F238E27FC236}">
                <a16:creationId xmlns:a16="http://schemas.microsoft.com/office/drawing/2014/main" id="{F2BC6C04-5CC2-0148-C921-680FF5854A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0707CE-C985-4E54-4528-AF0F7788267B}"/>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24082805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A8D8-857B-FBD3-C220-AD0A269FD7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E0CD86-2770-98D8-8E8D-42C7754931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1AB171-3A59-6661-51B6-FC26BC830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9E6AB8-0A9D-953D-53D4-81D58C6B37A9}"/>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6" name="Footer Placeholder 5">
            <a:extLst>
              <a:ext uri="{FF2B5EF4-FFF2-40B4-BE49-F238E27FC236}">
                <a16:creationId xmlns:a16="http://schemas.microsoft.com/office/drawing/2014/main" id="{2831D576-22D2-0BEF-DB24-C9EF37DE1B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6BAE80-3672-8B95-861C-38BC0347B2AD}"/>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1212003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E4A8-16D4-A98A-CF06-D45079CF311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508420F-D624-4A51-EDC2-1CF81635EC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0BA2C6-6E35-78C7-0889-7C420E243E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060B18-F810-F8E5-6208-C75635269DA8}"/>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6" name="Footer Placeholder 5">
            <a:extLst>
              <a:ext uri="{FF2B5EF4-FFF2-40B4-BE49-F238E27FC236}">
                <a16:creationId xmlns:a16="http://schemas.microsoft.com/office/drawing/2014/main" id="{152A2E6C-4525-E572-E62C-3A336517B7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36D12-0C15-D77F-6540-B914A155CF75}"/>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285230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F0CAC-47D9-93A3-D4DA-8CAE4FD882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4EB71-36AA-7860-E46F-6490835F4C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B1F96B-B3B9-EBB0-D514-A342A2AEEF34}"/>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0BD43D95-A089-E361-D442-5BB4EA3417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3A1BA3-3682-D996-FEA1-A800DCC223E5}"/>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343829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546691-9A40-C827-E5BB-83BCD5A08A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27827E-C5AB-2607-CD33-6EE8A286E2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A1F622-E372-3350-BFDB-65DCEAD871A4}"/>
              </a:ext>
            </a:extLst>
          </p:cNvPr>
          <p:cNvSpPr>
            <a:spLocks noGrp="1"/>
          </p:cNvSpPr>
          <p:nvPr>
            <p:ph type="dt" sz="half" idx="10"/>
          </p:nvPr>
        </p:nvSpPr>
        <p:spPr/>
        <p:txBody>
          <a:body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7BCE15D0-59CD-880F-4B40-0F375C92F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83B4097-1C17-5891-2C47-1F0545C436EB}"/>
              </a:ext>
            </a:extLst>
          </p:cNvPr>
          <p:cNvSpPr>
            <a:spLocks noGrp="1"/>
          </p:cNvSpPr>
          <p:nvPr>
            <p:ph type="sldNum" sz="quarter" idx="12"/>
          </p:nvPr>
        </p:nvSpPr>
        <p:spPr/>
        <p:txBody>
          <a:bodyPr/>
          <a:lstStyle/>
          <a:p>
            <a:fld id="{25FEB5D6-A7A2-4FBC-B1FE-63C402DB8CE4}" type="slidenum">
              <a:rPr lang="en-GB" smtClean="0"/>
              <a:t>‹#›</a:t>
            </a:fld>
            <a:endParaRPr lang="en-GB"/>
          </a:p>
        </p:txBody>
      </p:sp>
    </p:spTree>
    <p:extLst>
      <p:ext uri="{BB962C8B-B14F-4D97-AF65-F5344CB8AC3E}">
        <p14:creationId xmlns:p14="http://schemas.microsoft.com/office/powerpoint/2010/main" val="3077479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D375C4-769C-1EFC-3041-263AAFFDA8E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EAFB4F-3B23-8A27-5D88-8FE84C764A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7FBC1-01BF-0E36-0A1F-097D33B399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53A86B-CC45-4859-8BEB-BA05925FE2DA}" type="datetimeFigureOut">
              <a:rPr lang="en-GB" smtClean="0"/>
              <a:t>13/10/2022</a:t>
            </a:fld>
            <a:endParaRPr lang="en-GB"/>
          </a:p>
        </p:txBody>
      </p:sp>
      <p:sp>
        <p:nvSpPr>
          <p:cNvPr id="5" name="Footer Placeholder 4">
            <a:extLst>
              <a:ext uri="{FF2B5EF4-FFF2-40B4-BE49-F238E27FC236}">
                <a16:creationId xmlns:a16="http://schemas.microsoft.com/office/drawing/2014/main" id="{7989B512-2DE3-7A33-732A-7A12702F61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97F037-E578-0803-B498-8D1C94696F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FEB5D6-A7A2-4FBC-B1FE-63C402DB8CE4}" type="slidenum">
              <a:rPr lang="en-GB" smtClean="0"/>
              <a:t>‹#›</a:t>
            </a:fld>
            <a:endParaRPr lang="en-GB"/>
          </a:p>
        </p:txBody>
      </p:sp>
    </p:spTree>
    <p:extLst>
      <p:ext uri="{BB962C8B-B14F-4D97-AF65-F5344CB8AC3E}">
        <p14:creationId xmlns:p14="http://schemas.microsoft.com/office/powerpoint/2010/main" val="3406016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DF91F20-B96F-4F77-AC3E-2CDD3BAA1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8111296"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58281" y="-401562"/>
            <a:ext cx="6858004" cy="7661129"/>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1"/>
            <a:ext cx="8118331" cy="6858000"/>
          </a:xfrm>
          <a:prstGeom prst="rect">
            <a:avLst/>
          </a:prstGeom>
          <a:gradFill>
            <a:gsLst>
              <a:gs pos="14000">
                <a:schemeClr val="accent1">
                  <a:alpha val="0"/>
                </a:schemeClr>
              </a:gs>
              <a:gs pos="100000">
                <a:srgbClr val="000000">
                  <a:alpha val="82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Oval 29">
            <a:extLst>
              <a:ext uri="{FF2B5EF4-FFF2-40B4-BE49-F238E27FC236}">
                <a16:creationId xmlns:a16="http://schemas.microsoft.com/office/drawing/2014/main" id="{87B6A113-58CD-406C-BCE4-6E1F1F2B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49520">
            <a:off x="2569700" y="983306"/>
            <a:ext cx="5005754" cy="5005754"/>
          </a:xfrm>
          <a:prstGeom prst="ellipse">
            <a:avLst/>
          </a:prstGeom>
          <a:gradFill>
            <a:gsLst>
              <a:gs pos="17000">
                <a:schemeClr val="accent1">
                  <a:lumMod val="75000"/>
                  <a:alpha val="0"/>
                </a:schemeClr>
              </a:gs>
              <a:gs pos="82000">
                <a:srgbClr val="000000">
                  <a:alpha val="24000"/>
                </a:srgb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E9C828-3FE1-70F1-4B06-18D3B3EE14E7}"/>
              </a:ext>
            </a:extLst>
          </p:cNvPr>
          <p:cNvSpPr>
            <a:spLocks noGrp="1"/>
          </p:cNvSpPr>
          <p:nvPr>
            <p:ph type="ctrTitle"/>
          </p:nvPr>
        </p:nvSpPr>
        <p:spPr>
          <a:xfrm>
            <a:off x="1011948" y="857251"/>
            <a:ext cx="6219582" cy="3160113"/>
          </a:xfrm>
        </p:spPr>
        <p:txBody>
          <a:bodyPr anchor="b">
            <a:normAutofit/>
          </a:bodyPr>
          <a:lstStyle/>
          <a:p>
            <a:pPr algn="l"/>
            <a:r>
              <a:rPr lang="en-US" sz="4800">
                <a:solidFill>
                  <a:srgbClr val="FFFFFF"/>
                </a:solidFill>
              </a:rPr>
              <a:t>Omission</a:t>
            </a:r>
            <a:endParaRPr lang="en-GB" sz="4800">
              <a:solidFill>
                <a:srgbClr val="FFFFFF"/>
              </a:solidFill>
            </a:endParaRPr>
          </a:p>
        </p:txBody>
      </p:sp>
      <p:sp>
        <p:nvSpPr>
          <p:cNvPr id="32" name="Rectangle 31">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4354178"/>
            <a:ext cx="8118330" cy="2503817"/>
          </a:xfrm>
          <a:prstGeom prst="rect">
            <a:avLst/>
          </a:prstGeom>
          <a:gradFill>
            <a:gsLst>
              <a:gs pos="0">
                <a:schemeClr val="accent1">
                  <a:lumMod val="75000"/>
                  <a:alpha val="33000"/>
                </a:schemeClr>
              </a:gs>
              <a:gs pos="83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C4AD4A7A-8516-01FC-2FA9-6C10271B25EE}"/>
              </a:ext>
            </a:extLst>
          </p:cNvPr>
          <p:cNvSpPr>
            <a:spLocks noGrp="1"/>
          </p:cNvSpPr>
          <p:nvPr>
            <p:ph type="subTitle" idx="1"/>
          </p:nvPr>
        </p:nvSpPr>
        <p:spPr>
          <a:xfrm>
            <a:off x="1105661" y="4800600"/>
            <a:ext cx="5179879" cy="1200149"/>
          </a:xfrm>
        </p:spPr>
        <p:txBody>
          <a:bodyPr anchor="t">
            <a:normAutofit/>
          </a:bodyPr>
          <a:lstStyle/>
          <a:p>
            <a:pPr algn="l"/>
            <a:r>
              <a:rPr lang="en-US">
                <a:solidFill>
                  <a:srgbClr val="FFFFFF"/>
                </a:solidFill>
              </a:rPr>
              <a:t>“a general term for a failure to act”</a:t>
            </a:r>
            <a:endParaRPr lang="en-GB">
              <a:solidFill>
                <a:srgbClr val="FFFFFF"/>
              </a:solidFill>
            </a:endParaRPr>
          </a:p>
        </p:txBody>
      </p:sp>
      <p:pic>
        <p:nvPicPr>
          <p:cNvPr id="7" name="Graphic 6" descr="Scales of Justice">
            <a:extLst>
              <a:ext uri="{FF2B5EF4-FFF2-40B4-BE49-F238E27FC236}">
                <a16:creationId xmlns:a16="http://schemas.microsoft.com/office/drawing/2014/main" id="{D6FB2D11-53AC-E5E5-AD0F-F779732CE9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560981" y="1842090"/>
            <a:ext cx="3173819" cy="3173819"/>
          </a:xfrm>
          <a:prstGeom prst="rect">
            <a:avLst/>
          </a:prstGeom>
        </p:spPr>
      </p:pic>
    </p:spTree>
    <p:extLst>
      <p:ext uri="{BB962C8B-B14F-4D97-AF65-F5344CB8AC3E}">
        <p14:creationId xmlns:p14="http://schemas.microsoft.com/office/powerpoint/2010/main" val="349477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65E5D54A-D5EE-891A-12D0-F0DD99BE6F18}"/>
              </a:ext>
            </a:extLst>
          </p:cNvPr>
          <p:cNvPicPr>
            <a:picLocks noChangeAspect="1"/>
          </p:cNvPicPr>
          <p:nvPr/>
        </p:nvPicPr>
        <p:blipFill rotWithShape="1">
          <a:blip r:embed="rId3">
            <a:duotone>
              <a:schemeClr val="bg2">
                <a:shade val="45000"/>
                <a:satMod val="135000"/>
              </a:schemeClr>
              <a:prstClr val="white"/>
            </a:duotone>
          </a:blip>
          <a:srcRect l="2990" t="9190" r="147"/>
          <a:stretch/>
        </p:blipFill>
        <p:spPr>
          <a:xfrm>
            <a:off x="20" y="10"/>
            <a:ext cx="12191980" cy="6857990"/>
          </a:xfrm>
          <a:prstGeom prst="rect">
            <a:avLst/>
          </a:prstGeom>
        </p:spPr>
      </p:pic>
      <p:sp>
        <p:nvSpPr>
          <p:cNvPr id="65" name="Rectangle 6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75620-47C5-F40C-8101-D7A052FF82F9}"/>
              </a:ext>
            </a:extLst>
          </p:cNvPr>
          <p:cNvSpPr>
            <a:spLocks noGrp="1"/>
          </p:cNvSpPr>
          <p:nvPr>
            <p:ph type="title"/>
          </p:nvPr>
        </p:nvSpPr>
        <p:spPr>
          <a:xfrm>
            <a:off x="838200" y="365125"/>
            <a:ext cx="10515600" cy="1325563"/>
          </a:xfrm>
        </p:spPr>
        <p:txBody>
          <a:bodyPr>
            <a:normAutofit/>
          </a:bodyPr>
          <a:lstStyle/>
          <a:p>
            <a:r>
              <a:rPr lang="en-US"/>
              <a:t>Conduct element of Actus Reus</a:t>
            </a:r>
            <a:endParaRPr lang="en-GB"/>
          </a:p>
        </p:txBody>
      </p:sp>
      <p:graphicFrame>
        <p:nvGraphicFramePr>
          <p:cNvPr id="14" name="Content Placeholder 2">
            <a:extLst>
              <a:ext uri="{FF2B5EF4-FFF2-40B4-BE49-F238E27FC236}">
                <a16:creationId xmlns:a16="http://schemas.microsoft.com/office/drawing/2014/main" id="{A4189008-645A-9CFF-A345-9F9DDCEDB375}"/>
              </a:ext>
            </a:extLst>
          </p:cNvPr>
          <p:cNvGraphicFramePr>
            <a:graphicFrameLocks noGrp="1"/>
          </p:cNvGraphicFramePr>
          <p:nvPr>
            <p:ph idx="1"/>
            <p:extLst>
              <p:ext uri="{D42A27DB-BD31-4B8C-83A1-F6EECF244321}">
                <p14:modId xmlns:p14="http://schemas.microsoft.com/office/powerpoint/2010/main" val="2419129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5728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2F0A0-0A6C-C7F4-40BC-5920846C182D}"/>
              </a:ext>
            </a:extLst>
          </p:cNvPr>
          <p:cNvSpPr>
            <a:spLocks noGrp="1"/>
          </p:cNvSpPr>
          <p:nvPr>
            <p:ph type="title"/>
          </p:nvPr>
        </p:nvSpPr>
        <p:spPr>
          <a:xfrm>
            <a:off x="838200" y="557188"/>
            <a:ext cx="10515600" cy="1133499"/>
          </a:xfrm>
        </p:spPr>
        <p:txBody>
          <a:bodyPr>
            <a:normAutofit/>
          </a:bodyPr>
          <a:lstStyle/>
          <a:p>
            <a:pPr algn="ctr"/>
            <a:r>
              <a:rPr lang="en-US" sz="5200"/>
              <a:t>Legal duty</a:t>
            </a:r>
            <a:endParaRPr lang="en-GB" sz="5200"/>
          </a:p>
        </p:txBody>
      </p:sp>
      <p:graphicFrame>
        <p:nvGraphicFramePr>
          <p:cNvPr id="5" name="Content Placeholder 2">
            <a:extLst>
              <a:ext uri="{FF2B5EF4-FFF2-40B4-BE49-F238E27FC236}">
                <a16:creationId xmlns:a16="http://schemas.microsoft.com/office/drawing/2014/main" id="{DAB04417-59C2-3EAD-C235-E2B98F2B08F2}"/>
              </a:ext>
            </a:extLst>
          </p:cNvPr>
          <p:cNvGraphicFramePr>
            <a:graphicFrameLocks noGrp="1"/>
          </p:cNvGraphicFramePr>
          <p:nvPr>
            <p:ph idx="1"/>
            <p:extLst>
              <p:ext uri="{D42A27DB-BD31-4B8C-83A1-F6EECF244321}">
                <p14:modId xmlns:p14="http://schemas.microsoft.com/office/powerpoint/2010/main" val="35816098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5414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200B5-15AE-C2F5-DA77-6158080EDFF3}"/>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Legal duty to act</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36AE4E89-7F59-58D6-48CA-41DE725ADE76}"/>
              </a:ext>
            </a:extLst>
          </p:cNvPr>
          <p:cNvGraphicFramePr>
            <a:graphicFrameLocks noGrp="1"/>
          </p:cNvGraphicFramePr>
          <p:nvPr>
            <p:ph idx="1"/>
            <p:extLst>
              <p:ext uri="{D42A27DB-BD31-4B8C-83A1-F6EECF244321}">
                <p14:modId xmlns:p14="http://schemas.microsoft.com/office/powerpoint/2010/main" val="28563814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7073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997EB4-94D8-A37E-CCC1-D6B3BFFFB84B}"/>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Legal duty to act</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0B306BDD-BC68-3542-FC71-F28B135ACFE3}"/>
              </a:ext>
            </a:extLst>
          </p:cNvPr>
          <p:cNvGraphicFramePr>
            <a:graphicFrameLocks noGrp="1"/>
          </p:cNvGraphicFramePr>
          <p:nvPr>
            <p:ph idx="1"/>
            <p:extLst>
              <p:ext uri="{D42A27DB-BD31-4B8C-83A1-F6EECF244321}">
                <p14:modId xmlns:p14="http://schemas.microsoft.com/office/powerpoint/2010/main" val="55817687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0609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EA3A0BE-AAD1-9B7F-8269-43E3FD7701D9}"/>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Legal duty to act</a:t>
            </a:r>
            <a:endParaRPr lang="en-GB" sz="6000">
              <a:solidFill>
                <a:schemeClr val="bg1"/>
              </a:solidFill>
            </a:endParaRPr>
          </a:p>
        </p:txBody>
      </p:sp>
      <p:graphicFrame>
        <p:nvGraphicFramePr>
          <p:cNvPr id="5" name="Content Placeholder 2">
            <a:extLst>
              <a:ext uri="{FF2B5EF4-FFF2-40B4-BE49-F238E27FC236}">
                <a16:creationId xmlns:a16="http://schemas.microsoft.com/office/drawing/2014/main" id="{B7ABEF9A-709F-2A16-178A-140FDD0CF798}"/>
              </a:ext>
            </a:extLst>
          </p:cNvPr>
          <p:cNvGraphicFramePr>
            <a:graphicFrameLocks noGrp="1"/>
          </p:cNvGraphicFramePr>
          <p:nvPr>
            <p:ph idx="1"/>
            <p:extLst>
              <p:ext uri="{D42A27DB-BD31-4B8C-83A1-F6EECF244321}">
                <p14:modId xmlns:p14="http://schemas.microsoft.com/office/powerpoint/2010/main" val="196944500"/>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382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7ADA1D-5D9E-2C80-E048-7568CE8143FC}"/>
              </a:ext>
            </a:extLst>
          </p:cNvPr>
          <p:cNvSpPr>
            <a:spLocks noGrp="1"/>
          </p:cNvSpPr>
          <p:nvPr>
            <p:ph type="title"/>
          </p:nvPr>
        </p:nvSpPr>
        <p:spPr>
          <a:xfrm>
            <a:off x="524741" y="620392"/>
            <a:ext cx="3808268" cy="5504688"/>
          </a:xfrm>
        </p:spPr>
        <p:txBody>
          <a:bodyPr>
            <a:normAutofit/>
          </a:bodyPr>
          <a:lstStyle/>
          <a:p>
            <a:r>
              <a:rPr lang="en-US" sz="6000" dirty="0">
                <a:solidFill>
                  <a:schemeClr val="bg1"/>
                </a:solidFill>
              </a:rPr>
              <a:t>Reflective Question</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FDDB5238-0EB9-1FDB-A2C1-B548E400C3AA}"/>
              </a:ext>
            </a:extLst>
          </p:cNvPr>
          <p:cNvGraphicFramePr>
            <a:graphicFrameLocks noGrp="1"/>
          </p:cNvGraphicFramePr>
          <p:nvPr>
            <p:ph idx="1"/>
            <p:extLst>
              <p:ext uri="{D42A27DB-BD31-4B8C-83A1-F6EECF244321}">
                <p14:modId xmlns:p14="http://schemas.microsoft.com/office/powerpoint/2010/main" val="44187020"/>
              </p:ext>
            </p:extLst>
          </p:nvPr>
        </p:nvGraphicFramePr>
        <p:xfrm>
          <a:off x="5736836" y="628388"/>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43294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9" ma:contentTypeDescription="Create a new document." ma:contentTypeScope="" ma:versionID="cd69b7364163ec8a8daa3116b00c187e">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af94b7bf475df272596af7c5b7d903b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C88D911-F738-42D1-BBF8-2D66F1B06C2C}">
  <ds:schemaRefs>
    <ds:schemaRef ds:uri="http://schemas.microsoft.com/sharepoint/v3/contenttype/forms"/>
  </ds:schemaRefs>
</ds:datastoreItem>
</file>

<file path=customXml/itemProps2.xml><?xml version="1.0" encoding="utf-8"?>
<ds:datastoreItem xmlns:ds="http://schemas.openxmlformats.org/officeDocument/2006/customXml" ds:itemID="{0341EF40-9B03-4226-864D-8233C50C4A42}">
  <ds:schemaRefs>
    <ds:schemaRef ds:uri="http://schemas.microsoft.com/office/2006/documentManagement/types"/>
    <ds:schemaRef ds:uri="http://schemas.openxmlformats.org/package/2006/metadata/core-properties"/>
    <ds:schemaRef ds:uri="http://purl.org/dc/elements/1.1/"/>
    <ds:schemaRef ds:uri="e89b0d28-101f-4150-bb20-b1c24cca2db8"/>
    <ds:schemaRef ds:uri="http://schemas.microsoft.com/office/2006/metadata/properties"/>
    <ds:schemaRef ds:uri="http://purl.org/dc/terms/"/>
    <ds:schemaRef ds:uri="http://schemas.microsoft.com/office/infopath/2007/PartnerControls"/>
    <ds:schemaRef ds:uri="97e90ac9-f7c9-4ef0-b151-0ad37f9b04e3"/>
    <ds:schemaRef ds:uri="http://www.w3.org/XML/1998/namespace"/>
    <ds:schemaRef ds:uri="http://purl.org/dc/dcmitype/"/>
  </ds:schemaRefs>
</ds:datastoreItem>
</file>

<file path=customXml/itemProps3.xml><?xml version="1.0" encoding="utf-8"?>
<ds:datastoreItem xmlns:ds="http://schemas.openxmlformats.org/officeDocument/2006/customXml" ds:itemID="{C0B8C982-9915-4AC1-9FF6-FE7DE93CB9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199</TotalTime>
  <Words>1722</Words>
  <Application>Microsoft Office PowerPoint</Application>
  <PresentationFormat>Widescreen</PresentationFormat>
  <Paragraphs>52</Paragraphs>
  <Slides>7</Slides>
  <Notes>7</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Omission</vt:lpstr>
      <vt:lpstr>Conduct element of Actus Reus</vt:lpstr>
      <vt:lpstr>Legal duty</vt:lpstr>
      <vt:lpstr>Legal duty to act</vt:lpstr>
      <vt:lpstr>Legal duty to act</vt:lpstr>
      <vt:lpstr>Legal duty to act</vt:lpstr>
      <vt:lpstr>Reflective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Omission</dc:title>
  <dc:creator>Sadie France</dc:creator>
  <cp:lastModifiedBy>Sadie France</cp:lastModifiedBy>
  <cp:revision>12</cp:revision>
  <dcterms:created xsi:type="dcterms:W3CDTF">2022-09-09T15:35:24Z</dcterms:created>
  <dcterms:modified xsi:type="dcterms:W3CDTF">2022-10-13T13:32:41Z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