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7" r:id="rId2"/>
    <p:sldId id="256"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98427C-1ED2-4248-803B-B1FC86AB801B}" type="doc">
      <dgm:prSet loTypeId="urn:microsoft.com/office/officeart/2005/8/layout/matrix1" loCatId="matrix" qsTypeId="urn:microsoft.com/office/officeart/2005/8/quickstyle/simple5" qsCatId="simple" csTypeId="urn:microsoft.com/office/officeart/2005/8/colors/accent1_2" csCatId="accent1" phldr="1"/>
      <dgm:spPr/>
      <dgm:t>
        <a:bodyPr/>
        <a:lstStyle/>
        <a:p>
          <a:endParaRPr lang="en-GB"/>
        </a:p>
      </dgm:t>
    </dgm:pt>
    <dgm:pt modelId="{458483CF-42D1-44D4-9897-F8017A7AE0CF}">
      <dgm:prSet phldrT="[Text]" custT="1"/>
      <dgm:spPr/>
      <dgm:t>
        <a:bodyPr/>
        <a:lstStyle/>
        <a:p>
          <a:r>
            <a:rPr lang="en-US" sz="1600" dirty="0">
              <a:latin typeface="Arial" panose="020B0604020202020204" pitchFamily="34" charset="0"/>
              <a:cs typeface="Arial" panose="020B0604020202020204" pitchFamily="34" charset="0"/>
            </a:rPr>
            <a:t>Historical–Contemporary</a:t>
          </a:r>
          <a:endParaRPr lang="en-GB" sz="1600" dirty="0">
            <a:latin typeface="Arial" panose="020B0604020202020204" pitchFamily="34" charset="0"/>
            <a:cs typeface="Arial" panose="020B0604020202020204" pitchFamily="34" charset="0"/>
          </a:endParaRPr>
        </a:p>
      </dgm:t>
    </dgm:pt>
    <dgm:pt modelId="{3FFFFED7-CC87-44EA-9236-98E772E17E7D}" type="parTrans" cxnId="{8CE168CD-D610-4FD0-AE0B-343C86D72E02}">
      <dgm:prSet/>
      <dgm:spPr/>
      <dgm:t>
        <a:bodyPr/>
        <a:lstStyle/>
        <a:p>
          <a:endParaRPr lang="en-GB"/>
        </a:p>
      </dgm:t>
    </dgm:pt>
    <dgm:pt modelId="{C19A3D41-2813-4B48-9CCE-AFF7AE2E2BFB}" type="sibTrans" cxnId="{8CE168CD-D610-4FD0-AE0B-343C86D72E02}">
      <dgm:prSet/>
      <dgm:spPr/>
      <dgm:t>
        <a:bodyPr/>
        <a:lstStyle/>
        <a:p>
          <a:endParaRPr lang="en-GB"/>
        </a:p>
      </dgm:t>
    </dgm:pt>
    <dgm:pt modelId="{C86DE13B-75D1-42F6-93B2-1DE538ADC0E5}">
      <dgm:prSet phldrT="[Text]" custT="1"/>
      <dgm:spPr/>
      <dgm:t>
        <a:bodyPr/>
        <a:lstStyle/>
        <a:p>
          <a:pPr algn="just"/>
          <a:r>
            <a:rPr lang="en-GB" sz="800" dirty="0">
              <a:latin typeface="Arial" panose="020B0604020202020204" pitchFamily="34" charset="0"/>
              <a:cs typeface="Arial" panose="020B0604020202020204" pitchFamily="34" charset="0"/>
            </a:rPr>
            <a:t>	In the 1800s, schizophrenia (then labelled "dementia praecox" or "madness") was poorly understood. Individuals showing symptoms were often confined in asylums for life (</a:t>
          </a:r>
          <a:r>
            <a:rPr lang="en-US" sz="800" dirty="0">
              <a:latin typeface="Arial" panose="020B0604020202020204" pitchFamily="34" charset="0"/>
              <a:cs typeface="Arial" panose="020B0604020202020204" pitchFamily="34" charset="0"/>
            </a:rPr>
            <a:t>Voelker, 2024</a:t>
          </a:r>
          <a:r>
            <a:rPr lang="en-GB" sz="800" dirty="0">
              <a:latin typeface="Arial" panose="020B0604020202020204" pitchFamily="34" charset="0"/>
              <a:cs typeface="Arial" panose="020B0604020202020204" pitchFamily="34" charset="0"/>
            </a:rPr>
            <a:t>). These institutions functioned more as custodial spaces than therapeutic environments. Treatments were rudimentary and often abusive, including chaining, restraint, and moral correction methods. The primary goal was to isolate the "insane" from society rather than promote recovery. The stigma generated during this period still influences public perceptions today.</a:t>
          </a:r>
        </a:p>
      </dgm:t>
    </dgm:pt>
    <dgm:pt modelId="{4AF0460E-FF7A-4C4C-9DBC-2D714BBC5DD8}" type="parTrans" cxnId="{848B6111-42CB-4228-A120-8278282981AF}">
      <dgm:prSet/>
      <dgm:spPr/>
      <dgm:t>
        <a:bodyPr/>
        <a:lstStyle/>
        <a:p>
          <a:endParaRPr lang="en-GB"/>
        </a:p>
      </dgm:t>
    </dgm:pt>
    <dgm:pt modelId="{CB4A8D95-FED0-4D89-ABC2-076EF293E6CA}" type="sibTrans" cxnId="{848B6111-42CB-4228-A120-8278282981AF}">
      <dgm:prSet/>
      <dgm:spPr/>
      <dgm:t>
        <a:bodyPr/>
        <a:lstStyle/>
        <a:p>
          <a:endParaRPr lang="en-GB"/>
        </a:p>
      </dgm:t>
    </dgm:pt>
    <dgm:pt modelId="{806C1DDE-D3F0-4571-8170-090330AC5F3C}">
      <dgm:prSet phldrT="[Text]" custT="1"/>
      <dgm:spPr/>
      <dgm:t>
        <a:bodyPr/>
        <a:lstStyle/>
        <a:p>
          <a:pPr algn="just"/>
          <a:r>
            <a:rPr lang="en-GB" sz="800" dirty="0">
              <a:latin typeface="Arial" panose="020B0604020202020204" pitchFamily="34" charset="0"/>
              <a:cs typeface="Arial" panose="020B0604020202020204" pitchFamily="34" charset="0"/>
            </a:rPr>
            <a:t>	The mid-20th century brought biological explanations of schizophrenia, particularly the dopamine hypothesis. Treatments shifted toward medicalised interventions: insulin coma therapy, electroconvulsive therapy (ECT), and lobotomies were all common. A breakthrough came in 1952 with the discovery of chlorpromazine, the first antipsychotic, which revolutionised psychiatric care. Despite this, patients were often heavily sedated rather than rehabilitated. Institutions remained overcrowded, and patient rights were minimal (</a:t>
          </a:r>
          <a:r>
            <a:rPr lang="en-US" sz="800" dirty="0" err="1">
              <a:latin typeface="Arial" panose="020B0604020202020204" pitchFamily="34" charset="0"/>
              <a:cs typeface="Arial" panose="020B0604020202020204" pitchFamily="34" charset="0"/>
            </a:rPr>
            <a:t>Rosenlicht</a:t>
          </a:r>
          <a:r>
            <a:rPr lang="en-US" sz="800" dirty="0">
              <a:latin typeface="Arial" panose="020B0604020202020204" pitchFamily="34" charset="0"/>
              <a:cs typeface="Arial" panose="020B0604020202020204" pitchFamily="34" charset="0"/>
            </a:rPr>
            <a:t>, 2024</a:t>
          </a:r>
          <a:r>
            <a:rPr lang="en-GB" sz="800" dirty="0">
              <a:latin typeface="Arial" panose="020B0604020202020204" pitchFamily="34" charset="0"/>
              <a:cs typeface="Arial" panose="020B0604020202020204" pitchFamily="34" charset="0"/>
            </a:rPr>
            <a:t>).</a:t>
          </a:r>
        </a:p>
      </dgm:t>
    </dgm:pt>
    <dgm:pt modelId="{29322332-73DA-41DC-B8AA-81191A0A50C1}" type="parTrans" cxnId="{A503945A-42BF-4934-8B96-3D35BDC7D258}">
      <dgm:prSet/>
      <dgm:spPr/>
      <dgm:t>
        <a:bodyPr/>
        <a:lstStyle/>
        <a:p>
          <a:endParaRPr lang="en-GB"/>
        </a:p>
      </dgm:t>
    </dgm:pt>
    <dgm:pt modelId="{72247CB0-8B68-4408-B035-A5B8370C0102}" type="sibTrans" cxnId="{A503945A-42BF-4934-8B96-3D35BDC7D258}">
      <dgm:prSet/>
      <dgm:spPr/>
      <dgm:t>
        <a:bodyPr/>
        <a:lstStyle/>
        <a:p>
          <a:endParaRPr lang="en-GB"/>
        </a:p>
      </dgm:t>
    </dgm:pt>
    <dgm:pt modelId="{7EB7169E-D352-4D19-8100-FE11377183B2}">
      <dgm:prSet phldrT="[Text]" custT="1"/>
      <dgm:spPr/>
      <dgm:t>
        <a:bodyPr/>
        <a:lstStyle/>
        <a:p>
          <a:endParaRPr lang="en-GB"/>
        </a:p>
      </dgm:t>
    </dgm:pt>
    <dgm:pt modelId="{B8BF2104-F840-4BF1-B033-BB737B75CB5B}" type="parTrans" cxnId="{B66AF3E1-7FC1-43BF-9463-F6A9AB450FA3}">
      <dgm:prSet/>
      <dgm:spPr/>
      <dgm:t>
        <a:bodyPr/>
        <a:lstStyle/>
        <a:p>
          <a:endParaRPr lang="en-GB"/>
        </a:p>
      </dgm:t>
    </dgm:pt>
    <dgm:pt modelId="{F68D2AEB-147F-46B3-98EF-7F56574E1D53}" type="sibTrans" cxnId="{B66AF3E1-7FC1-43BF-9463-F6A9AB450FA3}">
      <dgm:prSet/>
      <dgm:spPr/>
      <dgm:t>
        <a:bodyPr/>
        <a:lstStyle/>
        <a:p>
          <a:endParaRPr lang="en-GB"/>
        </a:p>
      </dgm:t>
    </dgm:pt>
    <dgm:pt modelId="{3F7747F4-7AEB-44F4-A029-4C4037AD6D35}">
      <dgm:prSet custT="1"/>
      <dgm:spPr/>
      <dgm:t>
        <a:bodyPr/>
        <a:lstStyle/>
        <a:p>
          <a:endParaRPr lang="en-GB"/>
        </a:p>
      </dgm:t>
    </dgm:pt>
    <dgm:pt modelId="{B9E73C0A-9414-41C0-AC24-37B29B5255D9}" type="parTrans" cxnId="{F4B74AEE-18B8-4D4E-B6FA-0049885C1BF5}">
      <dgm:prSet/>
      <dgm:spPr/>
      <dgm:t>
        <a:bodyPr/>
        <a:lstStyle/>
        <a:p>
          <a:endParaRPr lang="en-US"/>
        </a:p>
      </dgm:t>
    </dgm:pt>
    <dgm:pt modelId="{54952B58-4D2E-4E64-919B-F5C71159461B}" type="sibTrans" cxnId="{F4B74AEE-18B8-4D4E-B6FA-0049885C1BF5}">
      <dgm:prSet/>
      <dgm:spPr/>
      <dgm:t>
        <a:bodyPr/>
        <a:lstStyle/>
        <a:p>
          <a:endParaRPr lang="en-US"/>
        </a:p>
      </dgm:t>
    </dgm:pt>
    <dgm:pt modelId="{EC4AB5E2-1ED7-45AA-8622-7952137D6DFD}">
      <dgm:prSet phldrT="[Text]" custT="1"/>
      <dgm:spPr/>
      <dgm:t>
        <a:bodyPr/>
        <a:lstStyle/>
        <a:p>
          <a:endParaRPr lang="en-GB"/>
        </a:p>
      </dgm:t>
    </dgm:pt>
    <dgm:pt modelId="{36B6203F-5AB8-4DA0-B9B9-D51A9B8D3C1C}" type="sibTrans" cxnId="{82FB3B00-9DD6-4E74-92D2-289B41DAFBA6}">
      <dgm:prSet/>
      <dgm:spPr/>
      <dgm:t>
        <a:bodyPr/>
        <a:lstStyle/>
        <a:p>
          <a:endParaRPr lang="en-GB"/>
        </a:p>
      </dgm:t>
    </dgm:pt>
    <dgm:pt modelId="{8016A330-0EC2-4AC6-A760-6E3683CE96E6}" type="parTrans" cxnId="{82FB3B00-9DD6-4E74-92D2-289B41DAFBA6}">
      <dgm:prSet/>
      <dgm:spPr/>
      <dgm:t>
        <a:bodyPr/>
        <a:lstStyle/>
        <a:p>
          <a:endParaRPr lang="en-GB"/>
        </a:p>
      </dgm:t>
    </dgm:pt>
    <dgm:pt modelId="{C1BB9DB7-45B7-4C6B-B05C-7521008ADC55}">
      <dgm:prSet custT="1"/>
      <dgm:spPr/>
      <dgm:t>
        <a:bodyPr/>
        <a:lstStyle/>
        <a:p>
          <a:pPr algn="just"/>
          <a:r>
            <a:rPr lang="en-GB" sz="800" dirty="0">
              <a:latin typeface="Arial" panose="020B0604020202020204" pitchFamily="34" charset="0"/>
              <a:ea typeface="Calibri" panose="020F0502020204030204" pitchFamily="34" charset="0"/>
              <a:cs typeface="Arial" panose="020B0604020202020204" pitchFamily="34" charset="0"/>
            </a:rPr>
            <a:t>Global mental health reforms during this era led to deinstitutionalisation, moving people with schizophrenia into community-based services. While progressive in theory, the lack of funding and infrastructure meant many patients were discharged without adequate support. This resulted in increased homelessness, incarceration, and family burden. </a:t>
          </a:r>
          <a:r>
            <a:rPr lang="de-DE" sz="800" dirty="0">
              <a:latin typeface="Arial" panose="020B0604020202020204" pitchFamily="34" charset="0"/>
              <a:ea typeface="Calibri" panose="020F0502020204030204" pitchFamily="34" charset="0"/>
              <a:cs typeface="Arial" panose="020B0604020202020204" pitchFamily="34" charset="0"/>
            </a:rPr>
            <a:t>Priebe and Mundt, (2025)</a:t>
          </a:r>
          <a:r>
            <a:rPr lang="en-GB" sz="800" dirty="0">
              <a:latin typeface="Arial" panose="020B0604020202020204" pitchFamily="34" charset="0"/>
              <a:ea typeface="Calibri" panose="020F0502020204030204" pitchFamily="34" charset="0"/>
              <a:cs typeface="Arial" panose="020B0604020202020204" pitchFamily="34" charset="0"/>
            </a:rPr>
            <a:t> argue that deinstitutionalisation often amounted to trans-institutionalisation – from hospitals to prisons or streets.</a:t>
          </a:r>
          <a:endParaRPr lang="en-US" sz="800" dirty="0">
            <a:latin typeface="Arial" panose="020B0604020202020204" pitchFamily="34" charset="0"/>
            <a:ea typeface="Calibri" panose="020F0502020204030204" pitchFamily="34" charset="0"/>
            <a:cs typeface="Arial" panose="020B0604020202020204" pitchFamily="34" charset="0"/>
          </a:endParaRPr>
        </a:p>
      </dgm:t>
    </dgm:pt>
    <dgm:pt modelId="{3912E388-0542-49EF-A03F-DBEB9527FA64}" type="parTrans" cxnId="{1D7597F1-464E-410E-A82C-3CD4D2A7EB0C}">
      <dgm:prSet/>
      <dgm:spPr/>
      <dgm:t>
        <a:bodyPr/>
        <a:lstStyle/>
        <a:p>
          <a:endParaRPr lang="en-US"/>
        </a:p>
      </dgm:t>
    </dgm:pt>
    <dgm:pt modelId="{27CA8789-717A-4B8E-8BF2-E7F816FEF4E5}" type="sibTrans" cxnId="{1D7597F1-464E-410E-A82C-3CD4D2A7EB0C}">
      <dgm:prSet/>
      <dgm:spPr/>
      <dgm:t>
        <a:bodyPr/>
        <a:lstStyle/>
        <a:p>
          <a:endParaRPr lang="en-US"/>
        </a:p>
      </dgm:t>
    </dgm:pt>
    <dgm:pt modelId="{CD67A111-3EF3-483B-8BBD-25B2FD7F0265}">
      <dgm:prSet custT="1"/>
      <dgm:spPr/>
      <dgm:t>
        <a:bodyPr/>
        <a:lstStyle/>
        <a:p>
          <a:pPr algn="just"/>
          <a:r>
            <a:rPr lang="en-GB" sz="800" dirty="0">
              <a:latin typeface="Arial" panose="020B0604020202020204" pitchFamily="34" charset="0"/>
              <a:cs typeface="Arial" panose="020B0604020202020204" pitchFamily="34" charset="0"/>
            </a:rPr>
            <a:t>Modern schizophrenia care involves antipsychotic medications, Cognitive Behavioural Therapy for Psychosis (</a:t>
          </a:r>
          <a:r>
            <a:rPr lang="en-GB" sz="800" dirty="0" err="1">
              <a:latin typeface="Arial" panose="020B0604020202020204" pitchFamily="34" charset="0"/>
              <a:cs typeface="Arial" panose="020B0604020202020204" pitchFamily="34" charset="0"/>
            </a:rPr>
            <a:t>CBTp</a:t>
          </a:r>
          <a:r>
            <a:rPr lang="en-GB" sz="800" dirty="0">
              <a:latin typeface="Arial" panose="020B0604020202020204" pitchFamily="34" charset="0"/>
              <a:cs typeface="Arial" panose="020B0604020202020204" pitchFamily="34" charset="0"/>
            </a:rPr>
            <a:t>), and Assertive Community Treatment (ACT) teams. Care has shifted toward recovery models with an emphasis on social reintegration. The NHS promotes Early Intervention in Psychosis (EIP) services, which improve prognosis if applied within the first five years. However, gaps remain in service access, particularly for ethnic minorities, who are less likely to receive early or voluntary care (</a:t>
          </a:r>
          <a:r>
            <a:rPr lang="en-GB" sz="800" dirty="0" err="1">
              <a:latin typeface="Arial" panose="020B0604020202020204" pitchFamily="34" charset="0"/>
              <a:cs typeface="Arial" panose="020B0604020202020204" pitchFamily="34" charset="0"/>
            </a:rPr>
            <a:t>Bhui</a:t>
          </a:r>
          <a:r>
            <a:rPr lang="en-GB" sz="800" dirty="0">
              <a:latin typeface="Arial" panose="020B0604020202020204" pitchFamily="34" charset="0"/>
              <a:cs typeface="Arial" panose="020B0604020202020204" pitchFamily="34" charset="0"/>
            </a:rPr>
            <a:t> et al., 2018).</a:t>
          </a:r>
          <a:endParaRPr lang="en-US" sz="800" dirty="0">
            <a:latin typeface="Arial" panose="020B0604020202020204" pitchFamily="34" charset="0"/>
            <a:cs typeface="Arial" panose="020B0604020202020204" pitchFamily="34" charset="0"/>
          </a:endParaRPr>
        </a:p>
      </dgm:t>
    </dgm:pt>
    <dgm:pt modelId="{2D11AAB1-B86C-41DB-9A52-8103833A41CD}" type="parTrans" cxnId="{46B3EA24-4375-4881-9777-EEAAC8EB1F64}">
      <dgm:prSet/>
      <dgm:spPr/>
      <dgm:t>
        <a:bodyPr/>
        <a:lstStyle/>
        <a:p>
          <a:endParaRPr lang="en-US"/>
        </a:p>
      </dgm:t>
    </dgm:pt>
    <dgm:pt modelId="{1F3E2CDD-7778-47FC-9A09-5A3A11E896B5}" type="sibTrans" cxnId="{46B3EA24-4375-4881-9777-EEAAC8EB1F64}">
      <dgm:prSet/>
      <dgm:spPr/>
      <dgm:t>
        <a:bodyPr/>
        <a:lstStyle/>
        <a:p>
          <a:endParaRPr lang="en-US"/>
        </a:p>
      </dgm:t>
    </dgm:pt>
    <dgm:pt modelId="{ABF2695B-7E42-46D9-B7D5-C7A9838B0035}" type="pres">
      <dgm:prSet presAssocID="{9098427C-1ED2-4248-803B-B1FC86AB801B}" presName="diagram" presStyleCnt="0">
        <dgm:presLayoutVars>
          <dgm:chMax val="1"/>
          <dgm:dir/>
          <dgm:animLvl val="ctr"/>
          <dgm:resizeHandles val="exact"/>
        </dgm:presLayoutVars>
      </dgm:prSet>
      <dgm:spPr/>
    </dgm:pt>
    <dgm:pt modelId="{601A0C08-69EA-43F5-83C1-CE8DFC8B3811}" type="pres">
      <dgm:prSet presAssocID="{9098427C-1ED2-4248-803B-B1FC86AB801B}" presName="matrix" presStyleCnt="0"/>
      <dgm:spPr/>
    </dgm:pt>
    <dgm:pt modelId="{69E08D6C-DEBF-4061-9602-0914B934E6A1}" type="pres">
      <dgm:prSet presAssocID="{9098427C-1ED2-4248-803B-B1FC86AB801B}" presName="tile1" presStyleLbl="node1" presStyleIdx="0" presStyleCnt="4"/>
      <dgm:spPr/>
    </dgm:pt>
    <dgm:pt modelId="{C7917085-B1B1-4482-A347-E97A5F3C7DAB}" type="pres">
      <dgm:prSet presAssocID="{9098427C-1ED2-4248-803B-B1FC86AB801B}" presName="tile1text" presStyleLbl="node1" presStyleIdx="0" presStyleCnt="4">
        <dgm:presLayoutVars>
          <dgm:chMax val="0"/>
          <dgm:chPref val="0"/>
          <dgm:bulletEnabled val="1"/>
        </dgm:presLayoutVars>
      </dgm:prSet>
      <dgm:spPr/>
    </dgm:pt>
    <dgm:pt modelId="{C1C6BCE2-BA98-4611-BC0F-9EBB927CA549}" type="pres">
      <dgm:prSet presAssocID="{9098427C-1ED2-4248-803B-B1FC86AB801B}" presName="tile2" presStyleLbl="node1" presStyleIdx="1" presStyleCnt="4"/>
      <dgm:spPr/>
    </dgm:pt>
    <dgm:pt modelId="{B3BF2249-B838-4E79-8F36-7EE7BA99F8A8}" type="pres">
      <dgm:prSet presAssocID="{9098427C-1ED2-4248-803B-B1FC86AB801B}" presName="tile2text" presStyleLbl="node1" presStyleIdx="1" presStyleCnt="4">
        <dgm:presLayoutVars>
          <dgm:chMax val="0"/>
          <dgm:chPref val="0"/>
          <dgm:bulletEnabled val="1"/>
        </dgm:presLayoutVars>
      </dgm:prSet>
      <dgm:spPr/>
    </dgm:pt>
    <dgm:pt modelId="{12FA90A0-08ED-42C4-BDDE-3706D09AC08E}" type="pres">
      <dgm:prSet presAssocID="{9098427C-1ED2-4248-803B-B1FC86AB801B}" presName="tile3" presStyleLbl="node1" presStyleIdx="2" presStyleCnt="4"/>
      <dgm:spPr/>
    </dgm:pt>
    <dgm:pt modelId="{2CBEF55F-A5C4-44D8-9CBC-A40419275290}" type="pres">
      <dgm:prSet presAssocID="{9098427C-1ED2-4248-803B-B1FC86AB801B}" presName="tile3text" presStyleLbl="node1" presStyleIdx="2" presStyleCnt="4">
        <dgm:presLayoutVars>
          <dgm:chMax val="0"/>
          <dgm:chPref val="0"/>
          <dgm:bulletEnabled val="1"/>
        </dgm:presLayoutVars>
      </dgm:prSet>
      <dgm:spPr/>
    </dgm:pt>
    <dgm:pt modelId="{27728420-9028-4EAB-BAEF-4D121DEC4FE6}" type="pres">
      <dgm:prSet presAssocID="{9098427C-1ED2-4248-803B-B1FC86AB801B}" presName="tile4" presStyleLbl="node1" presStyleIdx="3" presStyleCnt="4"/>
      <dgm:spPr/>
    </dgm:pt>
    <dgm:pt modelId="{8E3F7115-6834-4CDF-8ADB-A93C2D1DEBC9}" type="pres">
      <dgm:prSet presAssocID="{9098427C-1ED2-4248-803B-B1FC86AB801B}" presName="tile4text" presStyleLbl="node1" presStyleIdx="3" presStyleCnt="4">
        <dgm:presLayoutVars>
          <dgm:chMax val="0"/>
          <dgm:chPref val="0"/>
          <dgm:bulletEnabled val="1"/>
        </dgm:presLayoutVars>
      </dgm:prSet>
      <dgm:spPr/>
    </dgm:pt>
    <dgm:pt modelId="{C544C681-ABA3-4373-A66F-DEB0236BB2A9}" type="pres">
      <dgm:prSet presAssocID="{9098427C-1ED2-4248-803B-B1FC86AB801B}" presName="centerTile" presStyleLbl="fgShp" presStyleIdx="0" presStyleCnt="1">
        <dgm:presLayoutVars>
          <dgm:chMax val="0"/>
          <dgm:chPref val="0"/>
        </dgm:presLayoutVars>
      </dgm:prSet>
      <dgm:spPr/>
    </dgm:pt>
  </dgm:ptLst>
  <dgm:cxnLst>
    <dgm:cxn modelId="{82FB3B00-9DD6-4E74-92D2-289B41DAFBA6}" srcId="{9098427C-1ED2-4248-803B-B1FC86AB801B}" destId="{EC4AB5E2-1ED7-45AA-8622-7952137D6DFD}" srcOrd="1" destOrd="0" parTransId="{8016A330-0EC2-4AC6-A760-6E3683CE96E6}" sibTransId="{36B6203F-5AB8-4DA0-B9B9-D51A9B8D3C1C}"/>
    <dgm:cxn modelId="{A4C8DD02-C8CD-4072-9C6E-F2EF690A523C}" type="presOf" srcId="{CD67A111-3EF3-483B-8BBD-25B2FD7F0265}" destId="{8E3F7115-6834-4CDF-8ADB-A93C2D1DEBC9}" srcOrd="1" destOrd="0" presId="urn:microsoft.com/office/officeart/2005/8/layout/matrix1"/>
    <dgm:cxn modelId="{848B6111-42CB-4228-A120-8278282981AF}" srcId="{458483CF-42D1-44D4-9897-F8017A7AE0CF}" destId="{C86DE13B-75D1-42F6-93B2-1DE538ADC0E5}" srcOrd="0" destOrd="0" parTransId="{4AF0460E-FF7A-4C4C-9DBC-2D714BBC5DD8}" sibTransId="{CB4A8D95-FED0-4D89-ABC2-076EF293E6CA}"/>
    <dgm:cxn modelId="{46B3EA24-4375-4881-9777-EEAAC8EB1F64}" srcId="{458483CF-42D1-44D4-9897-F8017A7AE0CF}" destId="{CD67A111-3EF3-483B-8BBD-25B2FD7F0265}" srcOrd="3" destOrd="0" parTransId="{2D11AAB1-B86C-41DB-9A52-8103833A41CD}" sibTransId="{1F3E2CDD-7778-47FC-9A09-5A3A11E896B5}"/>
    <dgm:cxn modelId="{3B95E833-9401-4384-94DC-145E5A1EDD61}" type="presOf" srcId="{C86DE13B-75D1-42F6-93B2-1DE538ADC0E5}" destId="{69E08D6C-DEBF-4061-9602-0914B934E6A1}" srcOrd="0" destOrd="0" presId="urn:microsoft.com/office/officeart/2005/8/layout/matrix1"/>
    <dgm:cxn modelId="{7336575D-AD97-49F1-8C41-DB0B2A095F4F}" type="presOf" srcId="{C86DE13B-75D1-42F6-93B2-1DE538ADC0E5}" destId="{C7917085-B1B1-4482-A347-E97A5F3C7DAB}" srcOrd="1" destOrd="0" presId="urn:microsoft.com/office/officeart/2005/8/layout/matrix1"/>
    <dgm:cxn modelId="{31A38A43-E02C-4FBE-A597-1513808245E5}" type="presOf" srcId="{CD67A111-3EF3-483B-8BBD-25B2FD7F0265}" destId="{27728420-9028-4EAB-BAEF-4D121DEC4FE6}" srcOrd="0" destOrd="0" presId="urn:microsoft.com/office/officeart/2005/8/layout/matrix1"/>
    <dgm:cxn modelId="{1D32CB6E-52A8-43BF-810A-5C9A1B07A3EB}" type="presOf" srcId="{806C1DDE-D3F0-4571-8170-090330AC5F3C}" destId="{B3BF2249-B838-4E79-8F36-7EE7BA99F8A8}" srcOrd="1" destOrd="0" presId="urn:microsoft.com/office/officeart/2005/8/layout/matrix1"/>
    <dgm:cxn modelId="{A503945A-42BF-4934-8B96-3D35BDC7D258}" srcId="{458483CF-42D1-44D4-9897-F8017A7AE0CF}" destId="{806C1DDE-D3F0-4571-8170-090330AC5F3C}" srcOrd="1" destOrd="0" parTransId="{29322332-73DA-41DC-B8AA-81191A0A50C1}" sibTransId="{72247CB0-8B68-4408-B035-A5B8370C0102}"/>
    <dgm:cxn modelId="{326CB87C-C6A9-4861-AF4C-107B064D14CC}" type="presOf" srcId="{458483CF-42D1-44D4-9897-F8017A7AE0CF}" destId="{C544C681-ABA3-4373-A66F-DEB0236BB2A9}" srcOrd="0" destOrd="0" presId="urn:microsoft.com/office/officeart/2005/8/layout/matrix1"/>
    <dgm:cxn modelId="{C2ED9E99-3547-4D60-9FA2-76318FB58ECA}" type="presOf" srcId="{9098427C-1ED2-4248-803B-B1FC86AB801B}" destId="{ABF2695B-7E42-46D9-B7D5-C7A9838B0035}" srcOrd="0" destOrd="0" presId="urn:microsoft.com/office/officeart/2005/8/layout/matrix1"/>
    <dgm:cxn modelId="{F36A22BF-7569-4261-94E8-8EFC8061BDD6}" type="presOf" srcId="{806C1DDE-D3F0-4571-8170-090330AC5F3C}" destId="{C1C6BCE2-BA98-4611-BC0F-9EBB927CA549}" srcOrd="0" destOrd="0" presId="urn:microsoft.com/office/officeart/2005/8/layout/matrix1"/>
    <dgm:cxn modelId="{FF2ADCC9-2BED-4517-8683-058F1617CA7A}" type="presOf" srcId="{C1BB9DB7-45B7-4C6B-B05C-7521008ADC55}" destId="{12FA90A0-08ED-42C4-BDDE-3706D09AC08E}" srcOrd="0" destOrd="0" presId="urn:microsoft.com/office/officeart/2005/8/layout/matrix1"/>
    <dgm:cxn modelId="{8CE168CD-D610-4FD0-AE0B-343C86D72E02}" srcId="{9098427C-1ED2-4248-803B-B1FC86AB801B}" destId="{458483CF-42D1-44D4-9897-F8017A7AE0CF}" srcOrd="0" destOrd="0" parTransId="{3FFFFED7-CC87-44EA-9236-98E772E17E7D}" sibTransId="{C19A3D41-2813-4B48-9CCE-AFF7AE2E2BFB}"/>
    <dgm:cxn modelId="{B66AF3E1-7FC1-43BF-9463-F6A9AB450FA3}" srcId="{EC4AB5E2-1ED7-45AA-8622-7952137D6DFD}" destId="{7EB7169E-D352-4D19-8100-FE11377183B2}" srcOrd="0" destOrd="0" parTransId="{B8BF2104-F840-4BF1-B033-BB737B75CB5B}" sibTransId="{F68D2AEB-147F-46B3-98EF-7F56574E1D53}"/>
    <dgm:cxn modelId="{F4B74AEE-18B8-4D4E-B6FA-0049885C1BF5}" srcId="{9098427C-1ED2-4248-803B-B1FC86AB801B}" destId="{3F7747F4-7AEB-44F4-A029-4C4037AD6D35}" srcOrd="2" destOrd="0" parTransId="{B9E73C0A-9414-41C0-AC24-37B29B5255D9}" sibTransId="{54952B58-4D2E-4E64-919B-F5C71159461B}"/>
    <dgm:cxn modelId="{07128AF1-66FA-4C04-A7E0-675E312AC2AD}" type="presOf" srcId="{C1BB9DB7-45B7-4C6B-B05C-7521008ADC55}" destId="{2CBEF55F-A5C4-44D8-9CBC-A40419275290}" srcOrd="1" destOrd="0" presId="urn:microsoft.com/office/officeart/2005/8/layout/matrix1"/>
    <dgm:cxn modelId="{1D7597F1-464E-410E-A82C-3CD4D2A7EB0C}" srcId="{458483CF-42D1-44D4-9897-F8017A7AE0CF}" destId="{C1BB9DB7-45B7-4C6B-B05C-7521008ADC55}" srcOrd="2" destOrd="0" parTransId="{3912E388-0542-49EF-A03F-DBEB9527FA64}" sibTransId="{27CA8789-717A-4B8E-8BF2-E7F816FEF4E5}"/>
    <dgm:cxn modelId="{B24CA160-5B96-43EC-B4DB-6CBA73AF5FC8}" type="presParOf" srcId="{ABF2695B-7E42-46D9-B7D5-C7A9838B0035}" destId="{601A0C08-69EA-43F5-83C1-CE8DFC8B3811}" srcOrd="0" destOrd="0" presId="urn:microsoft.com/office/officeart/2005/8/layout/matrix1"/>
    <dgm:cxn modelId="{6324F48B-3C54-43F7-97C8-96CAE8AD4857}" type="presParOf" srcId="{601A0C08-69EA-43F5-83C1-CE8DFC8B3811}" destId="{69E08D6C-DEBF-4061-9602-0914B934E6A1}" srcOrd="0" destOrd="0" presId="urn:microsoft.com/office/officeart/2005/8/layout/matrix1"/>
    <dgm:cxn modelId="{193FFE93-BC67-4B24-A7D9-4860425F1489}" type="presParOf" srcId="{601A0C08-69EA-43F5-83C1-CE8DFC8B3811}" destId="{C7917085-B1B1-4482-A347-E97A5F3C7DAB}" srcOrd="1" destOrd="0" presId="urn:microsoft.com/office/officeart/2005/8/layout/matrix1"/>
    <dgm:cxn modelId="{8069AE8D-E707-48B4-85EA-F6C004379DF5}" type="presParOf" srcId="{601A0C08-69EA-43F5-83C1-CE8DFC8B3811}" destId="{C1C6BCE2-BA98-4611-BC0F-9EBB927CA549}" srcOrd="2" destOrd="0" presId="urn:microsoft.com/office/officeart/2005/8/layout/matrix1"/>
    <dgm:cxn modelId="{BB9D842A-4B7F-4CCC-828C-510E1D96B2A4}" type="presParOf" srcId="{601A0C08-69EA-43F5-83C1-CE8DFC8B3811}" destId="{B3BF2249-B838-4E79-8F36-7EE7BA99F8A8}" srcOrd="3" destOrd="0" presId="urn:microsoft.com/office/officeart/2005/8/layout/matrix1"/>
    <dgm:cxn modelId="{6565FDEF-FC95-413E-A626-6172C4569157}" type="presParOf" srcId="{601A0C08-69EA-43F5-83C1-CE8DFC8B3811}" destId="{12FA90A0-08ED-42C4-BDDE-3706D09AC08E}" srcOrd="4" destOrd="0" presId="urn:microsoft.com/office/officeart/2005/8/layout/matrix1"/>
    <dgm:cxn modelId="{D5CC582F-0DB1-4DE5-87D8-01B4B723B940}" type="presParOf" srcId="{601A0C08-69EA-43F5-83C1-CE8DFC8B3811}" destId="{2CBEF55F-A5C4-44D8-9CBC-A40419275290}" srcOrd="5" destOrd="0" presId="urn:microsoft.com/office/officeart/2005/8/layout/matrix1"/>
    <dgm:cxn modelId="{2C623AB1-6045-448B-BD70-8A1CAF6E15C2}" type="presParOf" srcId="{601A0C08-69EA-43F5-83C1-CE8DFC8B3811}" destId="{27728420-9028-4EAB-BAEF-4D121DEC4FE6}" srcOrd="6" destOrd="0" presId="urn:microsoft.com/office/officeart/2005/8/layout/matrix1"/>
    <dgm:cxn modelId="{43D23736-5CA4-4B9C-B2F5-D0AAD13994E3}" type="presParOf" srcId="{601A0C08-69EA-43F5-83C1-CE8DFC8B3811}" destId="{8E3F7115-6834-4CDF-8ADB-A93C2D1DEBC9}" srcOrd="7" destOrd="0" presId="urn:microsoft.com/office/officeart/2005/8/layout/matrix1"/>
    <dgm:cxn modelId="{68102B3E-B0D0-4A9B-92B3-EF53BB6260CF}" type="presParOf" srcId="{ABF2695B-7E42-46D9-B7D5-C7A9838B0035}" destId="{C544C681-ABA3-4373-A66F-DEB0236BB2A9}"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08D6C-DEBF-4061-9602-0914B934E6A1}">
      <dsp:nvSpPr>
        <dsp:cNvPr id="0" name=""/>
        <dsp:cNvSpPr/>
      </dsp:nvSpPr>
      <dsp:spPr>
        <a:xfrm rot="16200000">
          <a:off x="466527" y="-466527"/>
          <a:ext cx="1719262" cy="2652317"/>
        </a:xfrm>
        <a:prstGeom prst="round1Rect">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	In the 1800s, schizophrenia (then labelled "dementia praecox" or "madness") was poorly understood. Individuals showing symptoms were often confined in asylums for life (</a:t>
          </a:r>
          <a:r>
            <a:rPr lang="en-US" sz="800" kern="1200" dirty="0">
              <a:latin typeface="Arial" panose="020B0604020202020204" pitchFamily="34" charset="0"/>
              <a:cs typeface="Arial" panose="020B0604020202020204" pitchFamily="34" charset="0"/>
            </a:rPr>
            <a:t>Voelker, 2024</a:t>
          </a:r>
          <a:r>
            <a:rPr lang="en-GB" sz="800" kern="1200" dirty="0">
              <a:latin typeface="Arial" panose="020B0604020202020204" pitchFamily="34" charset="0"/>
              <a:cs typeface="Arial" panose="020B0604020202020204" pitchFamily="34" charset="0"/>
            </a:rPr>
            <a:t>). These institutions functioned more as custodial spaces than therapeutic environments. Treatments were rudimentary and often abusive, including chaining, restraint, and moral correction methods. The primary goal was to isolate the "insane" from society rather than promote recovery. The stigma generated during this period still influences public perceptions today.</a:t>
          </a:r>
        </a:p>
      </dsp:txBody>
      <dsp:txXfrm rot="5400000">
        <a:off x="0" y="0"/>
        <a:ext cx="2652317" cy="1289446"/>
      </dsp:txXfrm>
    </dsp:sp>
    <dsp:sp modelId="{C1C6BCE2-BA98-4611-BC0F-9EBB927CA549}">
      <dsp:nvSpPr>
        <dsp:cNvPr id="0" name=""/>
        <dsp:cNvSpPr/>
      </dsp:nvSpPr>
      <dsp:spPr>
        <a:xfrm>
          <a:off x="2652317" y="0"/>
          <a:ext cx="2652317" cy="1719262"/>
        </a:xfrm>
        <a:prstGeom prst="round1Rect">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	The mid-20th century brought biological explanations of schizophrenia, particularly the dopamine hypothesis. Treatments shifted toward medicalised interventions: insulin coma therapy, electroconvulsive therapy (ECT), and lobotomies were all common. A breakthrough came in 1952 with the discovery of chlorpromazine, the first antipsychotic, which revolutionised psychiatric care. Despite this, patients were often heavily sedated rather than rehabilitated. Institutions remained overcrowded, and patient rights were minimal (</a:t>
          </a:r>
          <a:r>
            <a:rPr lang="en-US" sz="800" kern="1200" dirty="0" err="1">
              <a:latin typeface="Arial" panose="020B0604020202020204" pitchFamily="34" charset="0"/>
              <a:cs typeface="Arial" panose="020B0604020202020204" pitchFamily="34" charset="0"/>
            </a:rPr>
            <a:t>Rosenlicht</a:t>
          </a:r>
          <a:r>
            <a:rPr lang="en-US" sz="800" kern="1200" dirty="0">
              <a:latin typeface="Arial" panose="020B0604020202020204" pitchFamily="34" charset="0"/>
              <a:cs typeface="Arial" panose="020B0604020202020204" pitchFamily="34" charset="0"/>
            </a:rPr>
            <a:t>, 2024</a:t>
          </a:r>
          <a:r>
            <a:rPr lang="en-GB" sz="800" kern="1200" dirty="0">
              <a:latin typeface="Arial" panose="020B0604020202020204" pitchFamily="34" charset="0"/>
              <a:cs typeface="Arial" panose="020B0604020202020204" pitchFamily="34" charset="0"/>
            </a:rPr>
            <a:t>).</a:t>
          </a:r>
        </a:p>
      </dsp:txBody>
      <dsp:txXfrm>
        <a:off x="2652317" y="0"/>
        <a:ext cx="2652317" cy="1289446"/>
      </dsp:txXfrm>
    </dsp:sp>
    <dsp:sp modelId="{12FA90A0-08ED-42C4-BDDE-3706D09AC08E}">
      <dsp:nvSpPr>
        <dsp:cNvPr id="0" name=""/>
        <dsp:cNvSpPr/>
      </dsp:nvSpPr>
      <dsp:spPr>
        <a:xfrm rot="10800000">
          <a:off x="0" y="1719262"/>
          <a:ext cx="2652317" cy="1719262"/>
        </a:xfrm>
        <a:prstGeom prst="round1Rect">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ea typeface="Calibri" panose="020F0502020204030204" pitchFamily="34" charset="0"/>
              <a:cs typeface="Arial" panose="020B0604020202020204" pitchFamily="34" charset="0"/>
            </a:rPr>
            <a:t>Global mental health reforms during this era led to deinstitutionalisation, moving people with schizophrenia into community-based services. While progressive in theory, the lack of funding and infrastructure meant many patients were discharged without adequate support. This resulted in increased homelessness, incarceration, and family burden. </a:t>
          </a:r>
          <a:r>
            <a:rPr lang="de-DE" sz="800" kern="1200" dirty="0">
              <a:latin typeface="Arial" panose="020B0604020202020204" pitchFamily="34" charset="0"/>
              <a:ea typeface="Calibri" panose="020F0502020204030204" pitchFamily="34" charset="0"/>
              <a:cs typeface="Arial" panose="020B0604020202020204" pitchFamily="34" charset="0"/>
            </a:rPr>
            <a:t>Priebe and Mundt, (2025)</a:t>
          </a:r>
          <a:r>
            <a:rPr lang="en-GB" sz="800" kern="1200" dirty="0">
              <a:latin typeface="Arial" panose="020B0604020202020204" pitchFamily="34" charset="0"/>
              <a:ea typeface="Calibri" panose="020F0502020204030204" pitchFamily="34" charset="0"/>
              <a:cs typeface="Arial" panose="020B0604020202020204" pitchFamily="34" charset="0"/>
            </a:rPr>
            <a:t> argue that deinstitutionalisation often amounted to trans-institutionalisation – from hospitals to prisons or streets.</a:t>
          </a:r>
          <a:endParaRPr lang="en-US" sz="800" kern="1200" dirty="0">
            <a:latin typeface="Arial" panose="020B0604020202020204" pitchFamily="34" charset="0"/>
            <a:ea typeface="Calibri" panose="020F0502020204030204" pitchFamily="34" charset="0"/>
            <a:cs typeface="Arial" panose="020B0604020202020204" pitchFamily="34" charset="0"/>
          </a:endParaRPr>
        </a:p>
      </dsp:txBody>
      <dsp:txXfrm rot="10800000">
        <a:off x="0" y="2149078"/>
        <a:ext cx="2652317" cy="1289446"/>
      </dsp:txXfrm>
    </dsp:sp>
    <dsp:sp modelId="{27728420-9028-4EAB-BAEF-4D121DEC4FE6}">
      <dsp:nvSpPr>
        <dsp:cNvPr id="0" name=""/>
        <dsp:cNvSpPr/>
      </dsp:nvSpPr>
      <dsp:spPr>
        <a:xfrm rot="5400000">
          <a:off x="3118845" y="1252735"/>
          <a:ext cx="1719262" cy="2652317"/>
        </a:xfrm>
        <a:prstGeom prst="round1Rect">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Modern schizophrenia care involves antipsychotic medications, Cognitive Behavioural Therapy for Psychosis (</a:t>
          </a:r>
          <a:r>
            <a:rPr lang="en-GB" sz="800" kern="1200" dirty="0" err="1">
              <a:latin typeface="Arial" panose="020B0604020202020204" pitchFamily="34" charset="0"/>
              <a:cs typeface="Arial" panose="020B0604020202020204" pitchFamily="34" charset="0"/>
            </a:rPr>
            <a:t>CBTp</a:t>
          </a:r>
          <a:r>
            <a:rPr lang="en-GB" sz="800" kern="1200" dirty="0">
              <a:latin typeface="Arial" panose="020B0604020202020204" pitchFamily="34" charset="0"/>
              <a:cs typeface="Arial" panose="020B0604020202020204" pitchFamily="34" charset="0"/>
            </a:rPr>
            <a:t>), and Assertive Community Treatment (ACT) teams. Care has shifted toward recovery models with an emphasis on social reintegration. The NHS promotes Early Intervention in Psychosis (EIP) services, which improve prognosis if applied within the first five years. However, gaps remain in service access, particularly for ethnic minorities, who are less likely to receive early or voluntary care (</a:t>
          </a:r>
          <a:r>
            <a:rPr lang="en-GB" sz="800" kern="1200" dirty="0" err="1">
              <a:latin typeface="Arial" panose="020B0604020202020204" pitchFamily="34" charset="0"/>
              <a:cs typeface="Arial" panose="020B0604020202020204" pitchFamily="34" charset="0"/>
            </a:rPr>
            <a:t>Bhui</a:t>
          </a:r>
          <a:r>
            <a:rPr lang="en-GB" sz="800" kern="1200" dirty="0">
              <a:latin typeface="Arial" panose="020B0604020202020204" pitchFamily="34" charset="0"/>
              <a:cs typeface="Arial" panose="020B0604020202020204" pitchFamily="34" charset="0"/>
            </a:rPr>
            <a:t> et al., 2018).</a:t>
          </a:r>
          <a:endParaRPr lang="en-US" sz="800" kern="1200" dirty="0">
            <a:latin typeface="Arial" panose="020B0604020202020204" pitchFamily="34" charset="0"/>
            <a:cs typeface="Arial" panose="020B0604020202020204" pitchFamily="34" charset="0"/>
          </a:endParaRPr>
        </a:p>
      </dsp:txBody>
      <dsp:txXfrm rot="-5400000">
        <a:off x="2652317" y="2149077"/>
        <a:ext cx="2652317" cy="1289446"/>
      </dsp:txXfrm>
    </dsp:sp>
    <dsp:sp modelId="{C544C681-ABA3-4373-A66F-DEB0236BB2A9}">
      <dsp:nvSpPr>
        <dsp:cNvPr id="0" name=""/>
        <dsp:cNvSpPr/>
      </dsp:nvSpPr>
      <dsp:spPr>
        <a:xfrm>
          <a:off x="1856622" y="1289446"/>
          <a:ext cx="1591390" cy="859631"/>
        </a:xfrm>
        <a:prstGeom prst="roundRect">
          <a:avLst/>
        </a:prstGeom>
        <a:gradFill rotWithShape="0">
          <a:gsLst>
            <a:gs pos="0">
              <a:schemeClr val="accent1">
                <a:tint val="60000"/>
                <a:hueOff val="0"/>
                <a:satOff val="0"/>
                <a:lumOff val="0"/>
                <a:alphaOff val="0"/>
                <a:tint val="98000"/>
                <a:hueMod val="94000"/>
                <a:satMod val="130000"/>
                <a:lumMod val="128000"/>
              </a:schemeClr>
            </a:gs>
            <a:gs pos="100000">
              <a:schemeClr val="accent1">
                <a:tint val="60000"/>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Historical–Contemporary</a:t>
          </a:r>
          <a:endParaRPr lang="en-GB" sz="1600" kern="1200" dirty="0">
            <a:latin typeface="Arial" panose="020B0604020202020204" pitchFamily="34" charset="0"/>
            <a:cs typeface="Arial" panose="020B0604020202020204" pitchFamily="34" charset="0"/>
          </a:endParaRPr>
        </a:p>
      </dsp:txBody>
      <dsp:txXfrm>
        <a:off x="1898586" y="1331410"/>
        <a:ext cx="1507462" cy="775703"/>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4560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653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92127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70831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20/11/2025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14696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20/11/2025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504648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20/11/2025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9072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99179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8786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20/11/2025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59499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0739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5392575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521486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0547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836607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312170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633572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F277553-F296-4DFB-BD15-770B47FF2CCF}" type="datetimeFigureOut">
              <a:rPr lang="en-GB" smtClean="0"/>
              <a:t>20/11/2025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2970608918"/>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 id="214748376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Title of Poster:   </a:t>
            </a:r>
          </a:p>
        </p:txBody>
      </p:sp>
      <p:sp>
        <p:nvSpPr>
          <p:cNvPr id="2" name="TextBox 1">
            <a:extLst>
              <a:ext uri="{FF2B5EF4-FFF2-40B4-BE49-F238E27FC236}">
                <a16:creationId xmlns:a16="http://schemas.microsoft.com/office/drawing/2014/main" id="{922AA121-C2A3-392F-8D3A-54EB151FD88D}"/>
              </a:ext>
            </a:extLst>
          </p:cNvPr>
          <p:cNvSpPr txBox="1"/>
          <p:nvPr/>
        </p:nvSpPr>
        <p:spPr>
          <a:xfrm>
            <a:off x="2320413" y="670298"/>
            <a:ext cx="3146322" cy="369332"/>
          </a:xfrm>
          <a:prstGeom prst="rect">
            <a:avLst/>
          </a:prstGeom>
          <a:noFill/>
        </p:spPr>
        <p:txBody>
          <a:bodyPr wrap="square" rtlCol="0">
            <a:spAutoFit/>
          </a:bodyPr>
          <a:lstStyle/>
          <a:p>
            <a:r>
              <a:rPr lang="en-GB" dirty="0"/>
              <a:t>Nadia Jabeen</a:t>
            </a:r>
          </a:p>
        </p:txBody>
      </p:sp>
      <p:sp>
        <p:nvSpPr>
          <p:cNvPr id="3" name="TextBox 2">
            <a:extLst>
              <a:ext uri="{FF2B5EF4-FFF2-40B4-BE49-F238E27FC236}">
                <a16:creationId xmlns:a16="http://schemas.microsoft.com/office/drawing/2014/main" id="{7A2D45A1-64E2-E9B3-6FA7-17B125FC6675}"/>
              </a:ext>
            </a:extLst>
          </p:cNvPr>
          <p:cNvSpPr txBox="1"/>
          <p:nvPr/>
        </p:nvSpPr>
        <p:spPr>
          <a:xfrm>
            <a:off x="2556387" y="1599938"/>
            <a:ext cx="2084438" cy="369332"/>
          </a:xfrm>
          <a:prstGeom prst="rect">
            <a:avLst/>
          </a:prstGeom>
          <a:noFill/>
        </p:spPr>
        <p:txBody>
          <a:bodyPr wrap="square" rtlCol="0">
            <a:spAutoFit/>
          </a:bodyPr>
          <a:lstStyle/>
          <a:p>
            <a:r>
              <a:rPr lang="en-GB" dirty="0"/>
              <a:t>2234873</a:t>
            </a:r>
          </a:p>
        </p:txBody>
      </p:sp>
      <p:sp>
        <p:nvSpPr>
          <p:cNvPr id="4" name="TextBox 3">
            <a:extLst>
              <a:ext uri="{FF2B5EF4-FFF2-40B4-BE49-F238E27FC236}">
                <a16:creationId xmlns:a16="http://schemas.microsoft.com/office/drawing/2014/main" id="{D8BC5C26-2922-9ACB-2363-10B6BC989824}"/>
              </a:ext>
            </a:extLst>
          </p:cNvPr>
          <p:cNvSpPr txBox="1"/>
          <p:nvPr/>
        </p:nvSpPr>
        <p:spPr>
          <a:xfrm>
            <a:off x="2143432" y="3465871"/>
            <a:ext cx="7295536" cy="646331"/>
          </a:xfrm>
          <a:prstGeom prst="rect">
            <a:avLst/>
          </a:prstGeom>
          <a:noFill/>
        </p:spPr>
        <p:txBody>
          <a:bodyPr wrap="square" rtlCol="0">
            <a:spAutoFit/>
          </a:bodyPr>
          <a:lstStyle/>
          <a:p>
            <a:r>
              <a:rPr lang="en-GB" dirty="0"/>
              <a:t>Schizophrenia, Genetics and the Biopsychosocial</a:t>
            </a:r>
          </a:p>
          <a:p>
            <a:endParaRPr lang="en-GB" dirty="0"/>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6B2AEB4-6084-CEC7-FDD0-36441B046A5F}"/>
              </a:ext>
            </a:extLst>
          </p:cNvPr>
          <p:cNvGrpSpPr/>
          <p:nvPr/>
        </p:nvGrpSpPr>
        <p:grpSpPr>
          <a:xfrm>
            <a:off x="6061759" y="1100628"/>
            <a:ext cx="5990539" cy="3863818"/>
            <a:chOff x="6061759" y="1100628"/>
            <a:chExt cx="5990539" cy="3863818"/>
          </a:xfrm>
        </p:grpSpPr>
        <p:sp>
          <p:nvSpPr>
            <p:cNvPr id="9" name="Freeform: Shape 8">
              <a:extLst>
                <a:ext uri="{FF2B5EF4-FFF2-40B4-BE49-F238E27FC236}">
                  <a16:creationId xmlns:a16="http://schemas.microsoft.com/office/drawing/2014/main" id="{5FD816A7-2A67-4960-E47F-BE038FA403CE}"/>
                </a:ext>
              </a:extLst>
            </p:cNvPr>
            <p:cNvSpPr/>
            <p:nvPr/>
          </p:nvSpPr>
          <p:spPr>
            <a:xfrm>
              <a:off x="6061759" y="1140055"/>
              <a:ext cx="2241190" cy="1838286"/>
            </a:xfrm>
            <a:custGeom>
              <a:avLst/>
              <a:gdLst>
                <a:gd name="connsiteX0" fmla="*/ 0 w 2666263"/>
                <a:gd name="connsiteY0" fmla="*/ 147487 h 1474871"/>
                <a:gd name="connsiteX1" fmla="*/ 147487 w 2666263"/>
                <a:gd name="connsiteY1" fmla="*/ 0 h 1474871"/>
                <a:gd name="connsiteX2" fmla="*/ 2518776 w 2666263"/>
                <a:gd name="connsiteY2" fmla="*/ 0 h 1474871"/>
                <a:gd name="connsiteX3" fmla="*/ 2666263 w 2666263"/>
                <a:gd name="connsiteY3" fmla="*/ 147487 h 1474871"/>
                <a:gd name="connsiteX4" fmla="*/ 2666263 w 2666263"/>
                <a:gd name="connsiteY4" fmla="*/ 1327384 h 1474871"/>
                <a:gd name="connsiteX5" fmla="*/ 2518776 w 2666263"/>
                <a:gd name="connsiteY5" fmla="*/ 1474871 h 1474871"/>
                <a:gd name="connsiteX6" fmla="*/ 147487 w 2666263"/>
                <a:gd name="connsiteY6" fmla="*/ 1474871 h 1474871"/>
                <a:gd name="connsiteX7" fmla="*/ 0 w 2666263"/>
                <a:gd name="connsiteY7" fmla="*/ 1327384 h 1474871"/>
                <a:gd name="connsiteX8" fmla="*/ 0 w 2666263"/>
                <a:gd name="connsiteY8" fmla="*/ 147487 h 1474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6263" h="1474871">
                  <a:moveTo>
                    <a:pt x="0" y="147487"/>
                  </a:moveTo>
                  <a:cubicBezTo>
                    <a:pt x="0" y="66032"/>
                    <a:pt x="66032" y="0"/>
                    <a:pt x="147487" y="0"/>
                  </a:cubicBezTo>
                  <a:lnTo>
                    <a:pt x="2518776" y="0"/>
                  </a:lnTo>
                  <a:cubicBezTo>
                    <a:pt x="2600231" y="0"/>
                    <a:pt x="2666263" y="66032"/>
                    <a:pt x="2666263" y="147487"/>
                  </a:cubicBezTo>
                  <a:lnTo>
                    <a:pt x="2666263" y="1327384"/>
                  </a:lnTo>
                  <a:cubicBezTo>
                    <a:pt x="2666263" y="1408839"/>
                    <a:pt x="2600231" y="1474871"/>
                    <a:pt x="2518776" y="1474871"/>
                  </a:cubicBezTo>
                  <a:lnTo>
                    <a:pt x="147487" y="1474871"/>
                  </a:lnTo>
                  <a:cubicBezTo>
                    <a:pt x="66032" y="1474871"/>
                    <a:pt x="0" y="1408839"/>
                    <a:pt x="0" y="1327384"/>
                  </a:cubicBezTo>
                  <a:lnTo>
                    <a:pt x="0" y="147487"/>
                  </a:lnTo>
                  <a:close/>
                </a:path>
              </a:pathLst>
            </a:custGeom>
            <a:scene3d>
              <a:camera prst="orthographicFront"/>
              <a:lightRig rig="flat" dir="t"/>
            </a:scene3d>
            <a:sp3d z="-190500" extrusionH="12700" prstMaterial="plastic">
              <a:bevelT w="50800" h="50800"/>
            </a:sp3d>
          </p:spPr>
          <p:style>
            <a:lnRef idx="1">
              <a:schemeClr val="accent1">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2878" tIns="62878" rIns="862757" bIns="431596" numCol="1" spcCol="1270" anchor="t" anchorCtr="0">
              <a:noAutofit/>
            </a:bodyPr>
            <a:lstStyle/>
            <a:p>
              <a:pPr marL="57150" lvl="1" indent="-57150" algn="ctr" defTabSz="355600">
                <a:lnSpc>
                  <a:spcPct val="90000"/>
                </a:lnSpc>
                <a:spcBef>
                  <a:spcPct val="0"/>
                </a:spcBef>
                <a:spcAft>
                  <a:spcPct val="15000"/>
                </a:spcAft>
                <a:buChar char="•"/>
              </a:pPr>
              <a:r>
                <a:rPr lang="en-US" sz="800" kern="1200" dirty="0">
                  <a:latin typeface="Arial" panose="020B0604020202020204" pitchFamily="34" charset="0"/>
                  <a:cs typeface="Arial" panose="020B0604020202020204" pitchFamily="34" charset="0"/>
                </a:rPr>
                <a:t>Gottesman and Shields (1966) found a 42% concordance in MZ twins vs. 9% in DZ twins; Heston (1966) reported a 10.6% schizophrenia rate in adopted children with affected mothers. </a:t>
              </a:r>
            </a:p>
            <a:p>
              <a:pPr marL="57150" lvl="1" indent="-57150" algn="ctr" defTabSz="355600">
                <a:lnSpc>
                  <a:spcPct val="90000"/>
                </a:lnSpc>
                <a:spcBef>
                  <a:spcPct val="0"/>
                </a:spcBef>
                <a:spcAft>
                  <a:spcPct val="15000"/>
                </a:spcAft>
                <a:buChar char="•"/>
              </a:pPr>
              <a:r>
                <a:rPr lang="en-US" sz="800" kern="1200" dirty="0">
                  <a:latin typeface="Arial" panose="020B0604020202020204" pitchFamily="34" charset="0"/>
                  <a:cs typeface="Arial" panose="020B0604020202020204" pitchFamily="34" charset="0"/>
                </a:rPr>
                <a:t>These findings support genetic vulnerability but not causation, highlighting environmental influence and critiquing biological determinism (Solanki, 2020; NICE, 2014).</a:t>
              </a:r>
              <a:endParaRPr lang="en-GB" sz="800" kern="1200" dirty="0">
                <a:latin typeface="Arial" panose="020B0604020202020204" pitchFamily="34" charset="0"/>
                <a:cs typeface="Arial" panose="020B0604020202020204" pitchFamily="34" charset="0"/>
              </a:endParaRPr>
            </a:p>
          </p:txBody>
        </p:sp>
        <p:sp>
          <p:nvSpPr>
            <p:cNvPr id="3" name="Freeform: Shape 2">
              <a:extLst>
                <a:ext uri="{FF2B5EF4-FFF2-40B4-BE49-F238E27FC236}">
                  <a16:creationId xmlns:a16="http://schemas.microsoft.com/office/drawing/2014/main" id="{2E1F110D-AB19-BAD9-8DEC-97DB0C8D0CAF}"/>
                </a:ext>
              </a:extLst>
            </p:cNvPr>
            <p:cNvSpPr/>
            <p:nvPr/>
          </p:nvSpPr>
          <p:spPr>
            <a:xfrm>
              <a:off x="9560864" y="3658585"/>
              <a:ext cx="2491434" cy="1296111"/>
            </a:xfrm>
            <a:custGeom>
              <a:avLst/>
              <a:gdLst>
                <a:gd name="connsiteX0" fmla="*/ 0 w 2491434"/>
                <a:gd name="connsiteY0" fmla="*/ 129611 h 1296111"/>
                <a:gd name="connsiteX1" fmla="*/ 129611 w 2491434"/>
                <a:gd name="connsiteY1" fmla="*/ 0 h 1296111"/>
                <a:gd name="connsiteX2" fmla="*/ 2361823 w 2491434"/>
                <a:gd name="connsiteY2" fmla="*/ 0 h 1296111"/>
                <a:gd name="connsiteX3" fmla="*/ 2491434 w 2491434"/>
                <a:gd name="connsiteY3" fmla="*/ 129611 h 1296111"/>
                <a:gd name="connsiteX4" fmla="*/ 2491434 w 2491434"/>
                <a:gd name="connsiteY4" fmla="*/ 1166500 h 1296111"/>
                <a:gd name="connsiteX5" fmla="*/ 2361823 w 2491434"/>
                <a:gd name="connsiteY5" fmla="*/ 1296111 h 1296111"/>
                <a:gd name="connsiteX6" fmla="*/ 129611 w 2491434"/>
                <a:gd name="connsiteY6" fmla="*/ 1296111 h 1296111"/>
                <a:gd name="connsiteX7" fmla="*/ 0 w 2491434"/>
                <a:gd name="connsiteY7" fmla="*/ 1166500 h 1296111"/>
                <a:gd name="connsiteX8" fmla="*/ 0 w 2491434"/>
                <a:gd name="connsiteY8" fmla="*/ 129611 h 1296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91434" h="1296111">
                  <a:moveTo>
                    <a:pt x="0" y="129611"/>
                  </a:moveTo>
                  <a:cubicBezTo>
                    <a:pt x="0" y="58029"/>
                    <a:pt x="58029" y="0"/>
                    <a:pt x="129611" y="0"/>
                  </a:cubicBezTo>
                  <a:lnTo>
                    <a:pt x="2361823" y="0"/>
                  </a:lnTo>
                  <a:cubicBezTo>
                    <a:pt x="2433405" y="0"/>
                    <a:pt x="2491434" y="58029"/>
                    <a:pt x="2491434" y="129611"/>
                  </a:cubicBezTo>
                  <a:lnTo>
                    <a:pt x="2491434" y="1166500"/>
                  </a:lnTo>
                  <a:cubicBezTo>
                    <a:pt x="2491434" y="1238082"/>
                    <a:pt x="2433405" y="1296111"/>
                    <a:pt x="2361823" y="1296111"/>
                  </a:cubicBezTo>
                  <a:lnTo>
                    <a:pt x="129611" y="1296111"/>
                  </a:lnTo>
                  <a:cubicBezTo>
                    <a:pt x="58029" y="1296111"/>
                    <a:pt x="0" y="1238082"/>
                    <a:pt x="0" y="1166500"/>
                  </a:cubicBezTo>
                  <a:lnTo>
                    <a:pt x="0" y="129611"/>
                  </a:lnTo>
                  <a:close/>
                </a:path>
              </a:pathLst>
            </a:custGeom>
            <a:scene3d>
              <a:camera prst="orthographicFront"/>
              <a:lightRig rig="flat" dir="t"/>
            </a:scene3d>
            <a:sp3d z="-190500" extrusionH="12700" prstMaterial="plastic">
              <a:bevelT w="50800" h="50800" prst="artDeco"/>
            </a:sp3d>
          </p:spPr>
          <p:style>
            <a:lnRef idx="1">
              <a:schemeClr val="accent1">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06382" tIns="382978" rIns="58951" bIns="58952" numCol="1" spcCol="1270" anchor="t" anchorCtr="0">
              <a:noAutofit/>
            </a:bodyPr>
            <a:lstStyle/>
            <a:p>
              <a:pPr marL="57150" lvl="1" indent="-57150" algn="ctr" defTabSz="355600">
                <a:lnSpc>
                  <a:spcPct val="90000"/>
                </a:lnSpc>
                <a:spcBef>
                  <a:spcPct val="0"/>
                </a:spcBef>
                <a:spcAft>
                  <a:spcPct val="15000"/>
                </a:spcAft>
                <a:buChar char="•"/>
              </a:pPr>
              <a:r>
                <a:rPr lang="en-GB" sz="800" kern="1200" dirty="0">
                  <a:latin typeface="Arial" panose="020B0604020202020204" pitchFamily="34" charset="0"/>
                  <a:cs typeface="Arial" panose="020B0604020202020204" pitchFamily="34" charset="0"/>
                </a:rPr>
                <a:t>Black Caribbean men in the UK are four times more likely to be detained under the Mental Health Act. Institutional racism and lack of cultural understanding contribute to poor outcomes (</a:t>
              </a:r>
              <a:r>
                <a:rPr lang="en-GB" sz="800" kern="1200" dirty="0" err="1">
                  <a:latin typeface="Arial" panose="020B0604020202020204" pitchFamily="34" charset="0"/>
                  <a:cs typeface="Arial" panose="020B0604020202020204" pitchFamily="34" charset="0"/>
                </a:rPr>
                <a:t>Bhui</a:t>
              </a:r>
              <a:r>
                <a:rPr lang="en-GB" sz="800" kern="1200" dirty="0">
                  <a:latin typeface="Arial" panose="020B0604020202020204" pitchFamily="34" charset="0"/>
                  <a:cs typeface="Arial" panose="020B0604020202020204" pitchFamily="34" charset="0"/>
                </a:rPr>
                <a:t> et al., 2018).</a:t>
              </a:r>
            </a:p>
          </p:txBody>
        </p:sp>
        <p:sp>
          <p:nvSpPr>
            <p:cNvPr id="7" name="Freeform: Shape 6">
              <a:extLst>
                <a:ext uri="{FF2B5EF4-FFF2-40B4-BE49-F238E27FC236}">
                  <a16:creationId xmlns:a16="http://schemas.microsoft.com/office/drawing/2014/main" id="{F54F4494-9284-825A-C0D1-1155DD675E62}"/>
                </a:ext>
              </a:extLst>
            </p:cNvPr>
            <p:cNvSpPr/>
            <p:nvPr/>
          </p:nvSpPr>
          <p:spPr>
            <a:xfrm>
              <a:off x="6095998" y="3671615"/>
              <a:ext cx="2450619" cy="1292831"/>
            </a:xfrm>
            <a:custGeom>
              <a:avLst/>
              <a:gdLst>
                <a:gd name="connsiteX0" fmla="*/ 0 w 2450619"/>
                <a:gd name="connsiteY0" fmla="*/ 129283 h 1292831"/>
                <a:gd name="connsiteX1" fmla="*/ 129283 w 2450619"/>
                <a:gd name="connsiteY1" fmla="*/ 0 h 1292831"/>
                <a:gd name="connsiteX2" fmla="*/ 2321336 w 2450619"/>
                <a:gd name="connsiteY2" fmla="*/ 0 h 1292831"/>
                <a:gd name="connsiteX3" fmla="*/ 2450619 w 2450619"/>
                <a:gd name="connsiteY3" fmla="*/ 129283 h 1292831"/>
                <a:gd name="connsiteX4" fmla="*/ 2450619 w 2450619"/>
                <a:gd name="connsiteY4" fmla="*/ 1163548 h 1292831"/>
                <a:gd name="connsiteX5" fmla="*/ 2321336 w 2450619"/>
                <a:gd name="connsiteY5" fmla="*/ 1292831 h 1292831"/>
                <a:gd name="connsiteX6" fmla="*/ 129283 w 2450619"/>
                <a:gd name="connsiteY6" fmla="*/ 1292831 h 1292831"/>
                <a:gd name="connsiteX7" fmla="*/ 0 w 2450619"/>
                <a:gd name="connsiteY7" fmla="*/ 1163548 h 1292831"/>
                <a:gd name="connsiteX8" fmla="*/ 0 w 2450619"/>
                <a:gd name="connsiteY8" fmla="*/ 129283 h 1292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0619" h="1292831">
                  <a:moveTo>
                    <a:pt x="0" y="129283"/>
                  </a:moveTo>
                  <a:cubicBezTo>
                    <a:pt x="0" y="57882"/>
                    <a:pt x="57882" y="0"/>
                    <a:pt x="129283" y="0"/>
                  </a:cubicBezTo>
                  <a:lnTo>
                    <a:pt x="2321336" y="0"/>
                  </a:lnTo>
                  <a:cubicBezTo>
                    <a:pt x="2392737" y="0"/>
                    <a:pt x="2450619" y="57882"/>
                    <a:pt x="2450619" y="129283"/>
                  </a:cubicBezTo>
                  <a:lnTo>
                    <a:pt x="2450619" y="1163548"/>
                  </a:lnTo>
                  <a:cubicBezTo>
                    <a:pt x="2450619" y="1234949"/>
                    <a:pt x="2392737" y="1292831"/>
                    <a:pt x="2321336" y="1292831"/>
                  </a:cubicBezTo>
                  <a:lnTo>
                    <a:pt x="129283" y="1292831"/>
                  </a:lnTo>
                  <a:cubicBezTo>
                    <a:pt x="57882" y="1292831"/>
                    <a:pt x="0" y="1234949"/>
                    <a:pt x="0" y="1163548"/>
                  </a:cubicBezTo>
                  <a:lnTo>
                    <a:pt x="0" y="129283"/>
                  </a:lnTo>
                  <a:close/>
                </a:path>
              </a:pathLst>
            </a:custGeom>
            <a:scene3d>
              <a:camera prst="orthographicFront"/>
              <a:lightRig rig="flat" dir="t"/>
            </a:scene3d>
            <a:sp3d z="-190500" extrusionH="12700" prstMaterial="plastic">
              <a:bevelT w="50800" h="50800" prst="artDeco"/>
            </a:sp3d>
          </p:spPr>
          <p:style>
            <a:lnRef idx="1">
              <a:schemeClr val="accent1">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8879" tIns="382086" rIns="794065" bIns="58880" numCol="1" spcCol="1270" anchor="t" anchorCtr="0">
              <a:noAutofit/>
            </a:bodyPr>
            <a:lstStyle/>
            <a:p>
              <a:pPr marL="57150" lvl="1" indent="-57150" algn="ctr" defTabSz="355600">
                <a:lnSpc>
                  <a:spcPct val="90000"/>
                </a:lnSpc>
                <a:spcBef>
                  <a:spcPct val="0"/>
                </a:spcBef>
                <a:spcAft>
                  <a:spcPct val="15000"/>
                </a:spcAft>
                <a:buChar char="•"/>
              </a:pPr>
              <a:r>
                <a:rPr lang="en-GB" sz="800" kern="1200" dirty="0">
                  <a:latin typeface="Arial" panose="020B0604020202020204" pitchFamily="34" charset="0"/>
                  <a:cs typeface="Arial" panose="020B0604020202020204" pitchFamily="34" charset="0"/>
                </a:rPr>
                <a:t>The Mental Health Act 1983 enables involuntary treatment. Although amended in 2007, it still disproportionately affects minority communities and lacks emphasis on patient rights and autonomy (</a:t>
              </a:r>
              <a:r>
                <a:rPr lang="en-US" sz="800" kern="1200" dirty="0">
                  <a:latin typeface="Arial" panose="020B0604020202020204" pitchFamily="34" charset="0"/>
                  <a:cs typeface="Arial" panose="020B0604020202020204" pitchFamily="34" charset="0"/>
                </a:rPr>
                <a:t>Solanki, 2020</a:t>
              </a:r>
              <a:r>
                <a:rPr lang="en-GB" sz="800" kern="1200" dirty="0">
                  <a:latin typeface="Arial" panose="020B0604020202020204" pitchFamily="34" charset="0"/>
                  <a:cs typeface="Arial" panose="020B0604020202020204" pitchFamily="34" charset="0"/>
                </a:rPr>
                <a:t>).</a:t>
              </a:r>
            </a:p>
          </p:txBody>
        </p:sp>
        <p:sp>
          <p:nvSpPr>
            <p:cNvPr id="8" name="Freeform: Shape 7">
              <a:extLst>
                <a:ext uri="{FF2B5EF4-FFF2-40B4-BE49-F238E27FC236}">
                  <a16:creationId xmlns:a16="http://schemas.microsoft.com/office/drawing/2014/main" id="{4DB2B369-5526-8FE7-FAD1-1A0EF289A3DC}"/>
                </a:ext>
              </a:extLst>
            </p:cNvPr>
            <p:cNvSpPr/>
            <p:nvPr/>
          </p:nvSpPr>
          <p:spPr>
            <a:xfrm>
              <a:off x="9811108" y="1100628"/>
              <a:ext cx="2241190" cy="2180454"/>
            </a:xfrm>
            <a:custGeom>
              <a:avLst/>
              <a:gdLst>
                <a:gd name="connsiteX0" fmla="*/ 0 w 2710642"/>
                <a:gd name="connsiteY0" fmla="*/ 140281 h 1402813"/>
                <a:gd name="connsiteX1" fmla="*/ 140281 w 2710642"/>
                <a:gd name="connsiteY1" fmla="*/ 0 h 1402813"/>
                <a:gd name="connsiteX2" fmla="*/ 2570361 w 2710642"/>
                <a:gd name="connsiteY2" fmla="*/ 0 h 1402813"/>
                <a:gd name="connsiteX3" fmla="*/ 2710642 w 2710642"/>
                <a:gd name="connsiteY3" fmla="*/ 140281 h 1402813"/>
                <a:gd name="connsiteX4" fmla="*/ 2710642 w 2710642"/>
                <a:gd name="connsiteY4" fmla="*/ 1262532 h 1402813"/>
                <a:gd name="connsiteX5" fmla="*/ 2570361 w 2710642"/>
                <a:gd name="connsiteY5" fmla="*/ 1402813 h 1402813"/>
                <a:gd name="connsiteX6" fmla="*/ 140281 w 2710642"/>
                <a:gd name="connsiteY6" fmla="*/ 1402813 h 1402813"/>
                <a:gd name="connsiteX7" fmla="*/ 0 w 2710642"/>
                <a:gd name="connsiteY7" fmla="*/ 1262532 h 1402813"/>
                <a:gd name="connsiteX8" fmla="*/ 0 w 2710642"/>
                <a:gd name="connsiteY8" fmla="*/ 140281 h 14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642" h="1402813">
                  <a:moveTo>
                    <a:pt x="0" y="140281"/>
                  </a:moveTo>
                  <a:cubicBezTo>
                    <a:pt x="0" y="62806"/>
                    <a:pt x="62806" y="0"/>
                    <a:pt x="140281" y="0"/>
                  </a:cubicBezTo>
                  <a:lnTo>
                    <a:pt x="2570361" y="0"/>
                  </a:lnTo>
                  <a:cubicBezTo>
                    <a:pt x="2647836" y="0"/>
                    <a:pt x="2710642" y="62806"/>
                    <a:pt x="2710642" y="140281"/>
                  </a:cubicBezTo>
                  <a:lnTo>
                    <a:pt x="2710642" y="1262532"/>
                  </a:lnTo>
                  <a:cubicBezTo>
                    <a:pt x="2710642" y="1340007"/>
                    <a:pt x="2647836" y="1402813"/>
                    <a:pt x="2570361" y="1402813"/>
                  </a:cubicBezTo>
                  <a:lnTo>
                    <a:pt x="140281" y="1402813"/>
                  </a:lnTo>
                  <a:cubicBezTo>
                    <a:pt x="62806" y="1402813"/>
                    <a:pt x="0" y="1340007"/>
                    <a:pt x="0" y="1262532"/>
                  </a:cubicBezTo>
                  <a:lnTo>
                    <a:pt x="0" y="140281"/>
                  </a:lnTo>
                  <a:close/>
                </a:path>
              </a:pathLst>
            </a:custGeom>
            <a:scene3d>
              <a:camera prst="orthographicFront"/>
              <a:lightRig rig="flat" dir="t"/>
            </a:scene3d>
            <a:sp3d z="-190500" extrusionH="12700" prstMaterial="plastic">
              <a:bevelT w="50800" h="50800" prst="artDeco"/>
            </a:sp3d>
          </p:spPr>
          <p:style>
            <a:lnRef idx="1">
              <a:schemeClr val="accent1">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4488" tIns="61295" rIns="61295" bIns="411999" numCol="1" spcCol="1270" anchor="t" anchorCtr="0">
              <a:noAutofit/>
            </a:bodyPr>
            <a:lstStyle/>
            <a:p>
              <a:pPr marL="57150" lvl="1" indent="-57150" algn="ctr" defTabSz="355600">
                <a:lnSpc>
                  <a:spcPct val="90000"/>
                </a:lnSpc>
                <a:spcBef>
                  <a:spcPct val="0"/>
                </a:spcBef>
                <a:spcAft>
                  <a:spcPct val="15000"/>
                </a:spcAft>
                <a:buChar char="•"/>
              </a:pPr>
              <a:r>
                <a:rPr lang="en-US" sz="800" kern="1200" dirty="0">
                  <a:latin typeface="Arial" panose="020B0604020202020204" pitchFamily="34" charset="0"/>
                  <a:cs typeface="Arial" panose="020B0604020202020204" pitchFamily="34" charset="0"/>
                </a:rPr>
                <a:t>Social determinants significantly affect schizophrenia. While genetic framing may reduce blame, stigma linked to unpredictability and danger persists (Penn et al., 2003). Environmental risks—poverty, trauma, homelessness—heighten vulnerability and worsen outcomes (González-Rodríguez et al., 2023). Overemphasising genetics risks misdiagnosis, leading to unnecessary treatment, labelling, and reinforced discrimination.</a:t>
              </a:r>
              <a:endParaRPr lang="en-GB" sz="800" kern="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741F25AA-D76D-846E-8A19-8B646FBC2661}"/>
                </a:ext>
              </a:extLst>
            </p:cNvPr>
            <p:cNvSpPr/>
            <p:nvPr/>
          </p:nvSpPr>
          <p:spPr>
            <a:xfrm>
              <a:off x="7435050" y="1376244"/>
              <a:ext cx="1602097" cy="1602097"/>
            </a:xfrm>
            <a:custGeom>
              <a:avLst/>
              <a:gdLst>
                <a:gd name="connsiteX0" fmla="*/ 0 w 1602097"/>
                <a:gd name="connsiteY0" fmla="*/ 1602097 h 1602097"/>
                <a:gd name="connsiteX1" fmla="*/ 1602097 w 1602097"/>
                <a:gd name="connsiteY1" fmla="*/ 0 h 1602097"/>
                <a:gd name="connsiteX2" fmla="*/ 1602097 w 1602097"/>
                <a:gd name="connsiteY2" fmla="*/ 1602097 h 1602097"/>
                <a:gd name="connsiteX3" fmla="*/ 0 w 1602097"/>
                <a:gd name="connsiteY3" fmla="*/ 1602097 h 1602097"/>
              </a:gdLst>
              <a:ahLst/>
              <a:cxnLst>
                <a:cxn ang="0">
                  <a:pos x="connsiteX0" y="connsiteY0"/>
                </a:cxn>
                <a:cxn ang="0">
                  <a:pos x="connsiteX1" y="connsiteY1"/>
                </a:cxn>
                <a:cxn ang="0">
                  <a:pos x="connsiteX2" y="connsiteY2"/>
                </a:cxn>
                <a:cxn ang="0">
                  <a:pos x="connsiteX3" y="connsiteY3"/>
                </a:cxn>
              </a:cxnLst>
              <a:rect l="l" t="t" r="r" b="b"/>
              <a:pathLst>
                <a:path w="1602097" h="1602097">
                  <a:moveTo>
                    <a:pt x="0" y="1602097"/>
                  </a:moveTo>
                  <a:cubicBezTo>
                    <a:pt x="0" y="717283"/>
                    <a:pt x="717283" y="0"/>
                    <a:pt x="1602097" y="0"/>
                  </a:cubicBezTo>
                  <a:lnTo>
                    <a:pt x="1602097" y="1602097"/>
                  </a:lnTo>
                  <a:lnTo>
                    <a:pt x="0" y="1602097"/>
                  </a:lnTo>
                  <a:close/>
                </a:path>
              </a:pathLst>
            </a:custGeom>
            <a:scene3d>
              <a:camera prst="orthographicFront"/>
              <a:lightRig rig="flat" dir="t"/>
            </a:scene3d>
            <a:sp3d prstMaterial="plastic">
              <a:bevelT w="120900" h="88900" prst="artDeco"/>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568811" tIns="568811"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Biological Model</a:t>
              </a:r>
              <a:endParaRPr lang="en-GB" sz="1400" kern="12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AF1D6A42-C208-29EC-BC89-0829FC4AA145}"/>
                </a:ext>
              </a:extLst>
            </p:cNvPr>
            <p:cNvSpPr/>
            <p:nvPr/>
          </p:nvSpPr>
          <p:spPr>
            <a:xfrm>
              <a:off x="9111148" y="1376244"/>
              <a:ext cx="1602097" cy="1602097"/>
            </a:xfrm>
            <a:custGeom>
              <a:avLst/>
              <a:gdLst>
                <a:gd name="connsiteX0" fmla="*/ 0 w 1602097"/>
                <a:gd name="connsiteY0" fmla="*/ 1602097 h 1602097"/>
                <a:gd name="connsiteX1" fmla="*/ 1602097 w 1602097"/>
                <a:gd name="connsiteY1" fmla="*/ 0 h 1602097"/>
                <a:gd name="connsiteX2" fmla="*/ 1602097 w 1602097"/>
                <a:gd name="connsiteY2" fmla="*/ 1602097 h 1602097"/>
                <a:gd name="connsiteX3" fmla="*/ 0 w 1602097"/>
                <a:gd name="connsiteY3" fmla="*/ 1602097 h 1602097"/>
              </a:gdLst>
              <a:ahLst/>
              <a:cxnLst>
                <a:cxn ang="0">
                  <a:pos x="connsiteX0" y="connsiteY0"/>
                </a:cxn>
                <a:cxn ang="0">
                  <a:pos x="connsiteX1" y="connsiteY1"/>
                </a:cxn>
                <a:cxn ang="0">
                  <a:pos x="connsiteX2" y="connsiteY2"/>
                </a:cxn>
                <a:cxn ang="0">
                  <a:pos x="connsiteX3" y="connsiteY3"/>
                </a:cxn>
              </a:cxnLst>
              <a:rect l="l" t="t" r="r" b="b"/>
              <a:pathLst>
                <a:path w="1602097" h="1602097">
                  <a:moveTo>
                    <a:pt x="0" y="0"/>
                  </a:moveTo>
                  <a:cubicBezTo>
                    <a:pt x="884814" y="0"/>
                    <a:pt x="1602097" y="717283"/>
                    <a:pt x="1602097" y="1602097"/>
                  </a:cubicBezTo>
                  <a:lnTo>
                    <a:pt x="0" y="1602097"/>
                  </a:lnTo>
                  <a:lnTo>
                    <a:pt x="0" y="0"/>
                  </a:lnTo>
                  <a:close/>
                </a:path>
              </a:pathLst>
            </a:custGeom>
            <a:scene3d>
              <a:camera prst="orthographicFront"/>
              <a:lightRig rig="flat" dir="t"/>
            </a:scene3d>
            <a:sp3d prstMaterial="plastic">
              <a:bevelT w="120900" h="88900" prst="artDeco"/>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9568" tIns="568811" rIns="568811" bIns="9956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Social Determinants</a:t>
              </a:r>
              <a:endParaRPr lang="en-GB" sz="1400" kern="1200" dirty="0">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639B50CB-7E14-38A8-472B-D824EF88D171}"/>
                </a:ext>
              </a:extLst>
            </p:cNvPr>
            <p:cNvSpPr/>
            <p:nvPr/>
          </p:nvSpPr>
          <p:spPr>
            <a:xfrm rot="21600000">
              <a:off x="9111148" y="3052341"/>
              <a:ext cx="1602097" cy="1602098"/>
            </a:xfrm>
            <a:custGeom>
              <a:avLst/>
              <a:gdLst>
                <a:gd name="connsiteX0" fmla="*/ 0 w 1602097"/>
                <a:gd name="connsiteY0" fmla="*/ 1602097 h 1602097"/>
                <a:gd name="connsiteX1" fmla="*/ 1602097 w 1602097"/>
                <a:gd name="connsiteY1" fmla="*/ 0 h 1602097"/>
                <a:gd name="connsiteX2" fmla="*/ 1602097 w 1602097"/>
                <a:gd name="connsiteY2" fmla="*/ 1602097 h 1602097"/>
                <a:gd name="connsiteX3" fmla="*/ 0 w 1602097"/>
                <a:gd name="connsiteY3" fmla="*/ 1602097 h 1602097"/>
              </a:gdLst>
              <a:ahLst/>
              <a:cxnLst>
                <a:cxn ang="0">
                  <a:pos x="connsiteX0" y="connsiteY0"/>
                </a:cxn>
                <a:cxn ang="0">
                  <a:pos x="connsiteX1" y="connsiteY1"/>
                </a:cxn>
                <a:cxn ang="0">
                  <a:pos x="connsiteX2" y="connsiteY2"/>
                </a:cxn>
                <a:cxn ang="0">
                  <a:pos x="connsiteX3" y="connsiteY3"/>
                </a:cxn>
              </a:cxnLst>
              <a:rect l="l" t="t" r="r" b="b"/>
              <a:pathLst>
                <a:path w="1602097" h="1602097">
                  <a:moveTo>
                    <a:pt x="1602097" y="0"/>
                  </a:moveTo>
                  <a:cubicBezTo>
                    <a:pt x="1602097" y="884814"/>
                    <a:pt x="884814" y="1602097"/>
                    <a:pt x="0" y="1602097"/>
                  </a:cubicBezTo>
                  <a:lnTo>
                    <a:pt x="0" y="0"/>
                  </a:lnTo>
                  <a:lnTo>
                    <a:pt x="1602097" y="0"/>
                  </a:lnTo>
                  <a:close/>
                </a:path>
              </a:pathLst>
            </a:custGeom>
            <a:scene3d>
              <a:camera prst="orthographicFront"/>
              <a:lightRig rig="flat" dir="t"/>
            </a:scene3d>
            <a:sp3d prstMaterial="plastic">
              <a:bevelT w="120900" h="88900" prst="artDeco"/>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9568" tIns="99569" rIns="568811" bIns="568811"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Cultural and Ethnic Disparities</a:t>
              </a:r>
              <a:endParaRPr lang="en-GB" sz="1400" kern="1200" dirty="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91633781-8738-0032-9BC2-42A6558890FC}"/>
                </a:ext>
              </a:extLst>
            </p:cNvPr>
            <p:cNvSpPr/>
            <p:nvPr/>
          </p:nvSpPr>
          <p:spPr>
            <a:xfrm rot="21600000">
              <a:off x="7435050" y="3052342"/>
              <a:ext cx="1602097" cy="1602097"/>
            </a:xfrm>
            <a:custGeom>
              <a:avLst/>
              <a:gdLst>
                <a:gd name="connsiteX0" fmla="*/ 0 w 1602097"/>
                <a:gd name="connsiteY0" fmla="*/ 1602097 h 1602097"/>
                <a:gd name="connsiteX1" fmla="*/ 1602097 w 1602097"/>
                <a:gd name="connsiteY1" fmla="*/ 0 h 1602097"/>
                <a:gd name="connsiteX2" fmla="*/ 1602097 w 1602097"/>
                <a:gd name="connsiteY2" fmla="*/ 1602097 h 1602097"/>
                <a:gd name="connsiteX3" fmla="*/ 0 w 1602097"/>
                <a:gd name="connsiteY3" fmla="*/ 1602097 h 1602097"/>
              </a:gdLst>
              <a:ahLst/>
              <a:cxnLst>
                <a:cxn ang="0">
                  <a:pos x="connsiteX0" y="connsiteY0"/>
                </a:cxn>
                <a:cxn ang="0">
                  <a:pos x="connsiteX1" y="connsiteY1"/>
                </a:cxn>
                <a:cxn ang="0">
                  <a:pos x="connsiteX2" y="connsiteY2"/>
                </a:cxn>
                <a:cxn ang="0">
                  <a:pos x="connsiteX3" y="connsiteY3"/>
                </a:cxn>
              </a:cxnLst>
              <a:rect l="l" t="t" r="r" b="b"/>
              <a:pathLst>
                <a:path w="1602097" h="1602097">
                  <a:moveTo>
                    <a:pt x="1602097" y="1602097"/>
                  </a:moveTo>
                  <a:cubicBezTo>
                    <a:pt x="717283" y="1602097"/>
                    <a:pt x="0" y="884814"/>
                    <a:pt x="0" y="0"/>
                  </a:cubicBezTo>
                  <a:lnTo>
                    <a:pt x="1602097" y="0"/>
                  </a:lnTo>
                  <a:lnTo>
                    <a:pt x="1602097" y="1602097"/>
                  </a:lnTo>
                  <a:close/>
                </a:path>
              </a:pathLst>
            </a:custGeom>
            <a:scene3d>
              <a:camera prst="orthographicFront"/>
              <a:lightRig rig="flat" dir="t"/>
            </a:scene3d>
            <a:sp3d prstMaterial="plastic">
              <a:bevelT w="120900" h="88900" prst="artDeco"/>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568811" tIns="99568" rIns="99568" bIns="568811"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Legal and Policy Framework</a:t>
              </a:r>
              <a:endParaRPr lang="en-GB" sz="1400" kern="1200" dirty="0">
                <a:latin typeface="Arial" panose="020B0604020202020204" pitchFamily="34" charset="0"/>
                <a:cs typeface="Arial" panose="020B0604020202020204" pitchFamily="34" charset="0"/>
              </a:endParaRPr>
            </a:p>
          </p:txBody>
        </p:sp>
        <p:sp>
          <p:nvSpPr>
            <p:cNvPr id="16" name="Arrow: Circular 15">
              <a:extLst>
                <a:ext uri="{FF2B5EF4-FFF2-40B4-BE49-F238E27FC236}">
                  <a16:creationId xmlns:a16="http://schemas.microsoft.com/office/drawing/2014/main" id="{15323A7E-ECF1-7916-CCB6-9CD7EC609851}"/>
                </a:ext>
              </a:extLst>
            </p:cNvPr>
            <p:cNvSpPr/>
            <p:nvPr/>
          </p:nvSpPr>
          <p:spPr>
            <a:xfrm>
              <a:off x="8797573" y="2682342"/>
              <a:ext cx="553149" cy="480999"/>
            </a:xfrm>
            <a:prstGeom prst="circularArrow">
              <a:avLst/>
            </a:prstGeom>
            <a:scene3d>
              <a:camera prst="orthographicFront"/>
              <a:lightRig rig="flat" dir="t"/>
            </a:scene3d>
            <a:sp3d z="190500" prstMaterial="plastic">
              <a:bevelT w="120900" h="88900"/>
              <a:bevelB w="88900" h="31750" prst="angle"/>
            </a:sp3d>
          </p:spPr>
          <p:style>
            <a:lnRef idx="0">
              <a:schemeClr val="lt1">
                <a:hueOff val="0"/>
                <a:satOff val="0"/>
                <a:lumOff val="0"/>
                <a:alphaOff val="0"/>
              </a:schemeClr>
            </a:lnRef>
            <a:fillRef idx="1">
              <a:schemeClr val="accent1">
                <a:tint val="60000"/>
                <a:hueOff val="0"/>
                <a:satOff val="0"/>
                <a:lumOff val="0"/>
                <a:alphaOff val="0"/>
              </a:schemeClr>
            </a:fillRef>
            <a:effectRef idx="3">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Arrow: Circular 16">
              <a:extLst>
                <a:ext uri="{FF2B5EF4-FFF2-40B4-BE49-F238E27FC236}">
                  <a16:creationId xmlns:a16="http://schemas.microsoft.com/office/drawing/2014/main" id="{79024F52-32C4-E4BF-26F4-BD6B96E786F3}"/>
                </a:ext>
              </a:extLst>
            </p:cNvPr>
            <p:cNvSpPr/>
            <p:nvPr/>
          </p:nvSpPr>
          <p:spPr>
            <a:xfrm rot="10800000">
              <a:off x="8797573" y="2867342"/>
              <a:ext cx="553149" cy="480999"/>
            </a:xfrm>
            <a:prstGeom prst="circularArrow">
              <a:avLst/>
            </a:prstGeom>
            <a:scene3d>
              <a:camera prst="orthographicFront"/>
              <a:lightRig rig="flat" dir="t"/>
            </a:scene3d>
            <a:sp3d z="190500" prstMaterial="plastic">
              <a:bevelT w="120900" h="88900"/>
              <a:bevelB w="88900" h="31750" prst="angle"/>
            </a:sp3d>
          </p:spPr>
          <p:style>
            <a:lnRef idx="0">
              <a:schemeClr val="lt1">
                <a:hueOff val="0"/>
                <a:satOff val="0"/>
                <a:lumOff val="0"/>
                <a:alphaOff val="0"/>
              </a:schemeClr>
            </a:lnRef>
            <a:fillRef idx="1">
              <a:schemeClr val="accent1">
                <a:tint val="60000"/>
                <a:hueOff val="0"/>
                <a:satOff val="0"/>
                <a:lumOff val="0"/>
                <a:alphaOff val="0"/>
              </a:schemeClr>
            </a:fillRef>
            <a:effectRef idx="3">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4" name="Rectangle: Rounded Corners 3">
            <a:extLst>
              <a:ext uri="{FF2B5EF4-FFF2-40B4-BE49-F238E27FC236}">
                <a16:creationId xmlns:a16="http://schemas.microsoft.com/office/drawing/2014/main" id="{930EBB7A-B6F2-BC3D-A3A2-A69F56721AF6}"/>
              </a:ext>
            </a:extLst>
          </p:cNvPr>
          <p:cNvSpPr/>
          <p:nvPr/>
        </p:nvSpPr>
        <p:spPr>
          <a:xfrm>
            <a:off x="1243012" y="342900"/>
            <a:ext cx="9705975" cy="581025"/>
          </a:xfrm>
          <a:prstGeom prst="roundRect">
            <a:avLst/>
          </a:prstGeom>
          <a:solidFill>
            <a:schemeClr val="bg1"/>
          </a:solidFill>
          <a:ln w="38100">
            <a:solidFill>
              <a:schemeClr val="accent1"/>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Schizophrenia, Genetics and the Biopsychosocial Framework</a:t>
            </a:r>
            <a:endParaRPr lang="en-GB" dirty="0">
              <a:solidFill>
                <a:schemeClr val="tx1"/>
              </a:solidFill>
            </a:endParaRPr>
          </a:p>
        </p:txBody>
      </p:sp>
      <p:sp>
        <p:nvSpPr>
          <p:cNvPr id="5" name="Rectangle: Rounded Corners 4">
            <a:extLst>
              <a:ext uri="{FF2B5EF4-FFF2-40B4-BE49-F238E27FC236}">
                <a16:creationId xmlns:a16="http://schemas.microsoft.com/office/drawing/2014/main" id="{4A3A58DC-499D-5885-0006-D9F2BFD2F81C}"/>
              </a:ext>
            </a:extLst>
          </p:cNvPr>
          <p:cNvSpPr/>
          <p:nvPr/>
        </p:nvSpPr>
        <p:spPr>
          <a:xfrm>
            <a:off x="371475" y="5245100"/>
            <a:ext cx="5428460" cy="1489074"/>
          </a:xfrm>
          <a:prstGeom prst="roundRect">
            <a:avLst/>
          </a:prstGeom>
          <a:solidFill>
            <a:schemeClr val="bg1">
              <a:lumMod val="85000"/>
            </a:schemeClr>
          </a:solidFill>
          <a:ln w="57150">
            <a:solidFill>
              <a:schemeClr val="accent1"/>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Challenges in Schizophrenia Care: Stigma, Gaps, and Inequality</a:t>
            </a:r>
          </a:p>
          <a:p>
            <a:pPr marL="171450" indent="-171450" algn="just">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Media Misrepresentation: Schizophrenia is frequently portrayed in the media as linked to violence, reinforcing public fear and damaging stigma. In reality, individuals are more likely to be victims than perpetrators (Solanki, 2020).</a:t>
            </a:r>
          </a:p>
          <a:p>
            <a:pPr marL="171450" indent="-171450" algn="just">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Service Underfunding: Voelker, (2024) highlights global underinvestment in psychiatric services. In the UK, NHS services face long delays and crisis-led intervention due to chronic underfunding.</a:t>
            </a:r>
          </a:p>
          <a:p>
            <a:pPr marL="171450" indent="-171450" algn="just">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Recovery Model Limitations: Although recovery is a stated policy aim, it is often overshadowed by a focus on pharmacological treatment. Psychosocial supports and peer-led care remain underused (</a:t>
            </a:r>
            <a:r>
              <a:rPr lang="en-GB" sz="800" dirty="0" err="1">
                <a:solidFill>
                  <a:schemeClr val="tx1"/>
                </a:solidFill>
                <a:latin typeface="Arial" panose="020B0604020202020204" pitchFamily="34" charset="0"/>
                <a:cs typeface="Arial" panose="020B0604020202020204" pitchFamily="34" charset="0"/>
              </a:rPr>
              <a:t>Rosenlicht</a:t>
            </a:r>
            <a:r>
              <a:rPr lang="en-GB" sz="800" dirty="0">
                <a:solidFill>
                  <a:schemeClr val="tx1"/>
                </a:solidFill>
                <a:latin typeface="Arial" panose="020B0604020202020204" pitchFamily="34" charset="0"/>
                <a:cs typeface="Arial" panose="020B0604020202020204" pitchFamily="34" charset="0"/>
              </a:rPr>
              <a:t>, 2024).</a:t>
            </a:r>
          </a:p>
          <a:p>
            <a:pPr marL="171450" indent="-171450" algn="just">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Racial Inequality: Black and ethnic minority individuals are more likely to be detained involuntarily under the Mental Health Act. There is an urgent need for anti-racist, culturally competent service delivery (</a:t>
            </a:r>
            <a:r>
              <a:rPr lang="en-GB" sz="800" dirty="0" err="1">
                <a:solidFill>
                  <a:schemeClr val="tx1"/>
                </a:solidFill>
                <a:latin typeface="Arial" panose="020B0604020202020204" pitchFamily="34" charset="0"/>
                <a:cs typeface="Arial" panose="020B0604020202020204" pitchFamily="34" charset="0"/>
              </a:rPr>
              <a:t>Bhui</a:t>
            </a:r>
            <a:r>
              <a:rPr lang="en-GB" sz="800" dirty="0">
                <a:solidFill>
                  <a:schemeClr val="tx1"/>
                </a:solidFill>
                <a:latin typeface="Arial" panose="020B0604020202020204" pitchFamily="34" charset="0"/>
                <a:cs typeface="Arial" panose="020B0604020202020204" pitchFamily="34" charset="0"/>
              </a:rPr>
              <a:t> et al., 2018).</a:t>
            </a:r>
          </a:p>
        </p:txBody>
      </p:sp>
      <p:sp>
        <p:nvSpPr>
          <p:cNvPr id="6" name="Rectangle: Rounded Corners 5">
            <a:extLst>
              <a:ext uri="{FF2B5EF4-FFF2-40B4-BE49-F238E27FC236}">
                <a16:creationId xmlns:a16="http://schemas.microsoft.com/office/drawing/2014/main" id="{06D4A2F6-C598-0B23-69B5-F5C7B69AE935}"/>
              </a:ext>
            </a:extLst>
          </p:cNvPr>
          <p:cNvSpPr/>
          <p:nvPr/>
        </p:nvSpPr>
        <p:spPr>
          <a:xfrm>
            <a:off x="6095998" y="5245100"/>
            <a:ext cx="5956301" cy="1504950"/>
          </a:xfrm>
          <a:prstGeom prst="roundRect">
            <a:avLst/>
          </a:prstGeom>
          <a:solidFill>
            <a:schemeClr val="bg1">
              <a:lumMod val="85000"/>
            </a:schemeClr>
          </a:solidFill>
          <a:ln w="57150">
            <a:solidFill>
              <a:schemeClr val="accent1"/>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Recommendations for Future Practice and Policy</a:t>
            </a:r>
          </a:p>
          <a:p>
            <a:pPr marL="171450" indent="-171450" algn="just">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Expand Early Intervention in Psychosis (EIP) services, especially in underserved areas.</a:t>
            </a:r>
          </a:p>
          <a:p>
            <a:pPr marL="171450" indent="-171450" algn="just">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Reform the Mental Health Act to reduce coercion and promote patient autonomy.</a:t>
            </a:r>
          </a:p>
          <a:p>
            <a:pPr marL="171450" indent="-171450" algn="just">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Mandate cultural competence and anti-racism training for all mental health professionals.</a:t>
            </a:r>
          </a:p>
          <a:p>
            <a:pPr marL="171450" indent="-171450" algn="just">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Invest in peer-led recovery models, supported housing, and employment services.</a:t>
            </a:r>
          </a:p>
          <a:p>
            <a:pPr marL="171450" indent="-171450" algn="just">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Launch public education campaigns to tackle stigma and misinformation about schizophrenia.</a:t>
            </a:r>
          </a:p>
        </p:txBody>
      </p:sp>
      <p:graphicFrame>
        <p:nvGraphicFramePr>
          <p:cNvPr id="10" name="Diagram 9">
            <a:extLst>
              <a:ext uri="{FF2B5EF4-FFF2-40B4-BE49-F238E27FC236}">
                <a16:creationId xmlns:a16="http://schemas.microsoft.com/office/drawing/2014/main" id="{04003174-5CCB-0AC0-B313-4CB10D4A7AEA}"/>
              </a:ext>
            </a:extLst>
          </p:cNvPr>
          <p:cNvGraphicFramePr/>
          <p:nvPr>
            <p:extLst>
              <p:ext uri="{D42A27DB-BD31-4B8C-83A1-F6EECF244321}">
                <p14:modId xmlns:p14="http://schemas.microsoft.com/office/powerpoint/2010/main" val="2785524979"/>
              </p:ext>
            </p:extLst>
          </p:nvPr>
        </p:nvGraphicFramePr>
        <p:xfrm>
          <a:off x="495299" y="1311275"/>
          <a:ext cx="5304635" cy="3438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681018" y="197965"/>
            <a:ext cx="8534400" cy="1507067"/>
          </a:xfrm>
        </p:spPr>
        <p:txBody>
          <a:bodyPr/>
          <a:lstStyle/>
          <a:p>
            <a:r>
              <a:rPr lang="en-GB" dirty="0"/>
              <a:t>Reference List </a:t>
            </a:r>
          </a:p>
        </p:txBody>
      </p:sp>
      <p:sp>
        <p:nvSpPr>
          <p:cNvPr id="5" name="TextBox 4">
            <a:extLst>
              <a:ext uri="{FF2B5EF4-FFF2-40B4-BE49-F238E27FC236}">
                <a16:creationId xmlns:a16="http://schemas.microsoft.com/office/drawing/2014/main" id="{1FE3B395-56B0-4585-A3DF-86636A7B9ADB}"/>
              </a:ext>
            </a:extLst>
          </p:cNvPr>
          <p:cNvSpPr txBox="1"/>
          <p:nvPr/>
        </p:nvSpPr>
        <p:spPr>
          <a:xfrm>
            <a:off x="453543" y="1520728"/>
            <a:ext cx="10345086" cy="4218784"/>
          </a:xfrm>
          <a:prstGeom prst="rect">
            <a:avLst/>
          </a:prstGeom>
          <a:noFill/>
        </p:spPr>
        <p:txBody>
          <a:bodyPr wrap="square">
            <a:spAutoFit/>
          </a:bodyPr>
          <a:lstStyle/>
          <a:p>
            <a:pPr marL="171450" marR="0" indent="-171450" algn="just">
              <a:lnSpc>
                <a:spcPct val="150000"/>
              </a:lnSpc>
              <a:spcAft>
                <a:spcPts val="800"/>
              </a:spcAft>
              <a:buFont typeface="Arial" panose="020B0604020202020204" pitchFamily="34" charset="0"/>
              <a:buChar char="•"/>
            </a:pPr>
            <a:r>
              <a:rPr lang="en-GB" sz="1000" dirty="0">
                <a:effectLst/>
                <a:latin typeface="Arial" panose="020B0604020202020204" pitchFamily="34" charset="0"/>
                <a:ea typeface="Aptos" panose="020B0004020202020204" pitchFamily="34" charset="0"/>
                <a:cs typeface="Arial" panose="020B0604020202020204" pitchFamily="34" charset="0"/>
              </a:rPr>
              <a:t>Voelker, J., 2024. </a:t>
            </a:r>
            <a:r>
              <a:rPr lang="en-US" sz="1000" i="1" dirty="0">
                <a:effectLst/>
                <a:latin typeface="Arial" panose="020B0604020202020204" pitchFamily="34" charset="0"/>
                <a:ea typeface="Aptos" panose="020B0004020202020204" pitchFamily="34" charset="0"/>
                <a:cs typeface="Arial" panose="020B0604020202020204" pitchFamily="34" charset="0"/>
              </a:rPr>
              <a:t>Imaging madness: schizophrenia, brain images, and scientific communication in psychiatry’s biological revolution</a:t>
            </a:r>
            <a:r>
              <a:rPr lang="en-US" sz="1000" dirty="0">
                <a:effectLst/>
                <a:latin typeface="Arial" panose="020B0604020202020204" pitchFamily="34" charset="0"/>
                <a:ea typeface="Aptos" panose="020B0004020202020204" pitchFamily="34" charset="0"/>
                <a:cs typeface="Arial" panose="020B0604020202020204" pitchFamily="34" charset="0"/>
              </a:rPr>
              <a:t> (Doctoral dissertation, University of Pittsburgh).</a:t>
            </a:r>
          </a:p>
          <a:p>
            <a:pPr marL="171450" marR="0" indent="-171450" algn="just">
              <a:lnSpc>
                <a:spcPct val="150000"/>
              </a:lnSpc>
              <a:spcAft>
                <a:spcPts val="800"/>
              </a:spcAft>
              <a:buFont typeface="Arial" panose="020B0604020202020204" pitchFamily="34" charset="0"/>
              <a:buChar char="•"/>
            </a:pPr>
            <a:r>
              <a:rPr lang="en-GB" sz="1000" dirty="0" err="1">
                <a:effectLst/>
                <a:latin typeface="Arial" panose="020B0604020202020204" pitchFamily="34" charset="0"/>
                <a:ea typeface="Aptos" panose="020B0004020202020204" pitchFamily="34" charset="0"/>
                <a:cs typeface="Arial" panose="020B0604020202020204" pitchFamily="34" charset="0"/>
              </a:rPr>
              <a:t>Rosenlicht</a:t>
            </a:r>
            <a:r>
              <a:rPr lang="en-GB" sz="1000" dirty="0">
                <a:effectLst/>
                <a:latin typeface="Arial" panose="020B0604020202020204" pitchFamily="34" charset="0"/>
                <a:ea typeface="Aptos" panose="020B0004020202020204" pitchFamily="34" charset="0"/>
                <a:cs typeface="Arial" panose="020B0604020202020204" pitchFamily="34" charset="0"/>
              </a:rPr>
              <a:t>, N., 2024. </a:t>
            </a:r>
            <a:r>
              <a:rPr lang="en-US" sz="1000" i="1" dirty="0">
                <a:effectLst/>
                <a:latin typeface="Arial" panose="020B0604020202020204" pitchFamily="34" charset="0"/>
                <a:ea typeface="Aptos" panose="020B0004020202020204" pitchFamily="34" charset="0"/>
                <a:cs typeface="Arial" panose="020B0604020202020204" pitchFamily="34" charset="0"/>
              </a:rPr>
              <a:t>My Brother's Keeper: The Untold Stories Behind the Business of Mental Health—and How to Stop the Abandonment of the Mentally Ill</a:t>
            </a:r>
            <a:r>
              <a:rPr lang="en-US" sz="1000" dirty="0">
                <a:effectLst/>
                <a:latin typeface="Arial" panose="020B0604020202020204" pitchFamily="34" charset="0"/>
                <a:ea typeface="Aptos" panose="020B0004020202020204" pitchFamily="34" charset="0"/>
                <a:cs typeface="Arial" panose="020B0604020202020204" pitchFamily="34" charset="0"/>
              </a:rPr>
              <a:t>. Simon and Schuster.</a:t>
            </a:r>
          </a:p>
          <a:p>
            <a:pPr marL="171450" marR="0" indent="-171450" algn="just">
              <a:lnSpc>
                <a:spcPct val="150000"/>
              </a:lnSpc>
              <a:spcAft>
                <a:spcPts val="800"/>
              </a:spcAft>
              <a:buFont typeface="Arial" panose="020B0604020202020204" pitchFamily="34" charset="0"/>
              <a:buChar char="•"/>
            </a:pPr>
            <a:r>
              <a:rPr lang="en-GB" sz="1000" dirty="0">
                <a:effectLst/>
                <a:latin typeface="Arial" panose="020B0604020202020204" pitchFamily="34" charset="0"/>
                <a:ea typeface="Aptos" panose="020B0004020202020204" pitchFamily="34" charset="0"/>
                <a:cs typeface="Arial" panose="020B0604020202020204" pitchFamily="34" charset="0"/>
              </a:rPr>
              <a:t>Priebe, S. and Mundt, A.P., 2025. Ethics of Deinstitutionalisation. In </a:t>
            </a:r>
            <a:r>
              <a:rPr lang="en-US" sz="1000" i="1" dirty="0">
                <a:effectLst/>
                <a:latin typeface="Arial" panose="020B0604020202020204" pitchFamily="34" charset="0"/>
                <a:ea typeface="Aptos" panose="020B0004020202020204" pitchFamily="34" charset="0"/>
                <a:cs typeface="Arial" panose="020B0604020202020204" pitchFamily="34" charset="0"/>
              </a:rPr>
              <a:t>Ethics in Psychiatry: European Contributions</a:t>
            </a:r>
            <a:r>
              <a:rPr lang="en-US" sz="1000" dirty="0">
                <a:effectLst/>
                <a:latin typeface="Arial" panose="020B0604020202020204" pitchFamily="34" charset="0"/>
                <a:ea typeface="Aptos" panose="020B0004020202020204" pitchFamily="34" charset="0"/>
                <a:cs typeface="Arial" panose="020B0604020202020204" pitchFamily="34" charset="0"/>
              </a:rPr>
              <a:t> (pp. 241-261). Dordrecht: Springer Netherlands.</a:t>
            </a:r>
          </a:p>
          <a:p>
            <a:pPr marL="171450" marR="0" indent="-171450" algn="just">
              <a:lnSpc>
                <a:spcPct val="150000"/>
              </a:lnSpc>
              <a:spcAft>
                <a:spcPts val="800"/>
              </a:spcAft>
              <a:buFont typeface="Arial" panose="020B0604020202020204" pitchFamily="34" charset="0"/>
              <a:buChar char="•"/>
            </a:pPr>
            <a:r>
              <a:rPr lang="en-GB" sz="1000" dirty="0" err="1">
                <a:effectLst/>
                <a:latin typeface="Arial" panose="020B0604020202020204" pitchFamily="34" charset="0"/>
                <a:ea typeface="Aptos" panose="020B0004020202020204" pitchFamily="34" charset="0"/>
                <a:cs typeface="Arial" panose="020B0604020202020204" pitchFamily="34" charset="0"/>
              </a:rPr>
              <a:t>Bhui</a:t>
            </a:r>
            <a:r>
              <a:rPr lang="en-GB" sz="1000" dirty="0">
                <a:effectLst/>
                <a:latin typeface="Arial" panose="020B0604020202020204" pitchFamily="34" charset="0"/>
                <a:ea typeface="Aptos" panose="020B0004020202020204" pitchFamily="34" charset="0"/>
                <a:cs typeface="Arial" panose="020B0604020202020204" pitchFamily="34" charset="0"/>
              </a:rPr>
              <a:t>, K., Halvorsrud, K. and </a:t>
            </a:r>
            <a:r>
              <a:rPr lang="en-GB" sz="1000" dirty="0" err="1">
                <a:effectLst/>
                <a:latin typeface="Arial" panose="020B0604020202020204" pitchFamily="34" charset="0"/>
                <a:ea typeface="Aptos" panose="020B0004020202020204" pitchFamily="34" charset="0"/>
                <a:cs typeface="Arial" panose="020B0604020202020204" pitchFamily="34" charset="0"/>
              </a:rPr>
              <a:t>Nazroo</a:t>
            </a:r>
            <a:r>
              <a:rPr lang="en-GB" sz="1000" dirty="0">
                <a:effectLst/>
                <a:latin typeface="Arial" panose="020B0604020202020204" pitchFamily="34" charset="0"/>
                <a:ea typeface="Aptos" panose="020B0004020202020204" pitchFamily="34" charset="0"/>
                <a:cs typeface="Arial" panose="020B0604020202020204" pitchFamily="34" charset="0"/>
              </a:rPr>
              <a:t>, J., 2018. Ethnic inequalities in the use of the Mental Health Act: Time to act. </a:t>
            </a:r>
            <a:r>
              <a:rPr lang="en-GB" sz="1000" i="1" dirty="0">
                <a:effectLst/>
                <a:latin typeface="Arial" panose="020B0604020202020204" pitchFamily="34" charset="0"/>
                <a:ea typeface="Aptos" panose="020B0004020202020204" pitchFamily="34" charset="0"/>
                <a:cs typeface="Arial" panose="020B0604020202020204" pitchFamily="34" charset="0"/>
              </a:rPr>
              <a:t>British Journal of Psychiatry</a:t>
            </a:r>
            <a:r>
              <a:rPr lang="en-GB" sz="1000" dirty="0">
                <a:effectLst/>
                <a:latin typeface="Arial" panose="020B0604020202020204" pitchFamily="34" charset="0"/>
                <a:ea typeface="Aptos" panose="020B0004020202020204" pitchFamily="34" charset="0"/>
                <a:cs typeface="Arial" panose="020B0604020202020204" pitchFamily="34" charset="0"/>
              </a:rPr>
              <a:t>, 213(4), pp.574–578.</a:t>
            </a:r>
            <a:endParaRPr lang="en-US" sz="1000" dirty="0">
              <a:effectLst/>
              <a:latin typeface="Arial" panose="020B0604020202020204" pitchFamily="34" charset="0"/>
              <a:ea typeface="Aptos" panose="020B0004020202020204" pitchFamily="34" charset="0"/>
              <a:cs typeface="Arial" panose="020B0604020202020204" pitchFamily="34" charset="0"/>
            </a:endParaRPr>
          </a:p>
          <a:p>
            <a:pPr marL="171450" marR="0" indent="-171450" algn="just">
              <a:lnSpc>
                <a:spcPct val="150000"/>
              </a:lnSpc>
              <a:spcAft>
                <a:spcPts val="800"/>
              </a:spcAft>
              <a:buFont typeface="Arial" panose="020B0604020202020204" pitchFamily="34" charset="0"/>
              <a:buChar char="•"/>
            </a:pPr>
            <a:r>
              <a:rPr lang="en-GB" sz="1000" dirty="0">
                <a:effectLst/>
                <a:latin typeface="Arial" panose="020B0604020202020204" pitchFamily="34" charset="0"/>
                <a:ea typeface="Aptos" panose="020B0004020202020204" pitchFamily="34" charset="0"/>
                <a:cs typeface="Arial" panose="020B0604020202020204" pitchFamily="34" charset="0"/>
              </a:rPr>
              <a:t>National Institute for Health and Care Excellence (NICE), 2014. </a:t>
            </a:r>
            <a:r>
              <a:rPr lang="en-GB" sz="1000" i="1" dirty="0">
                <a:effectLst/>
                <a:latin typeface="Arial" panose="020B0604020202020204" pitchFamily="34" charset="0"/>
                <a:ea typeface="Aptos" panose="020B0004020202020204" pitchFamily="34" charset="0"/>
                <a:cs typeface="Arial" panose="020B0604020202020204" pitchFamily="34" charset="0"/>
              </a:rPr>
              <a:t>Psychosis and schizophrenia in adults: Prevention and management (CG178)</a:t>
            </a:r>
            <a:r>
              <a:rPr lang="en-GB" sz="1000" dirty="0">
                <a:effectLst/>
                <a:latin typeface="Arial" panose="020B0604020202020204" pitchFamily="34" charset="0"/>
                <a:ea typeface="Aptos" panose="020B0004020202020204" pitchFamily="34" charset="0"/>
                <a:cs typeface="Arial" panose="020B0604020202020204" pitchFamily="34" charset="0"/>
              </a:rPr>
              <a:t>. [online] Available at: https://www.nice.org.uk/guidance/cg178 [Accessed 18 Jun. 2025].</a:t>
            </a:r>
            <a:endParaRPr lang="en-US" sz="1000" dirty="0">
              <a:effectLst/>
              <a:latin typeface="Arial" panose="020B0604020202020204" pitchFamily="34" charset="0"/>
              <a:ea typeface="Aptos" panose="020B0004020202020204" pitchFamily="34" charset="0"/>
              <a:cs typeface="Arial" panose="020B0604020202020204" pitchFamily="34" charset="0"/>
            </a:endParaRPr>
          </a:p>
          <a:p>
            <a:pPr marL="171450" marR="0" indent="-171450" algn="just">
              <a:lnSpc>
                <a:spcPct val="150000"/>
              </a:lnSpc>
              <a:spcAft>
                <a:spcPts val="800"/>
              </a:spcAft>
              <a:buFont typeface="Arial" panose="020B0604020202020204" pitchFamily="34" charset="0"/>
              <a:buChar char="•"/>
            </a:pPr>
            <a:r>
              <a:rPr lang="en-GB" sz="1000" dirty="0">
                <a:effectLst/>
                <a:latin typeface="Arial" panose="020B0604020202020204" pitchFamily="34" charset="0"/>
                <a:ea typeface="Aptos" panose="020B0004020202020204" pitchFamily="34" charset="0"/>
                <a:cs typeface="Arial" panose="020B0604020202020204" pitchFamily="34" charset="0"/>
              </a:rPr>
              <a:t>Solanki, J., 2020. </a:t>
            </a:r>
            <a:r>
              <a:rPr lang="en-US" sz="1000" i="1" dirty="0">
                <a:effectLst/>
                <a:latin typeface="Arial" panose="020B0604020202020204" pitchFamily="34" charset="0"/>
                <a:ea typeface="Aptos" panose="020B0004020202020204" pitchFamily="34" charset="0"/>
                <a:cs typeface="Arial" panose="020B0604020202020204" pitchFamily="34" charset="0"/>
              </a:rPr>
              <a:t>Experiences of adults from a Black Minority Ethnic (BME) background who have been detained as inpatients under the Mental Health Act (1983)</a:t>
            </a:r>
            <a:r>
              <a:rPr lang="en-US" sz="1000" dirty="0">
                <a:effectLst/>
                <a:latin typeface="Arial" panose="020B0604020202020204" pitchFamily="34" charset="0"/>
                <a:ea typeface="Aptos" panose="020B0004020202020204" pitchFamily="34" charset="0"/>
                <a:cs typeface="Arial" panose="020B0604020202020204" pitchFamily="34" charset="0"/>
              </a:rPr>
              <a:t> (Doctoral dissertation, University of Essex).</a:t>
            </a:r>
          </a:p>
          <a:p>
            <a:pPr marL="171450" marR="0" indent="-171450" algn="just">
              <a:lnSpc>
                <a:spcPct val="150000"/>
              </a:lnSpc>
              <a:spcAft>
                <a:spcPts val="800"/>
              </a:spcAft>
              <a:buFont typeface="Arial" panose="020B0604020202020204" pitchFamily="34" charset="0"/>
              <a:buChar char="•"/>
            </a:pPr>
            <a:r>
              <a:rPr lang="en-GB" sz="1000" dirty="0">
                <a:effectLst/>
                <a:latin typeface="Arial" panose="020B0604020202020204" pitchFamily="34" charset="0"/>
                <a:ea typeface="Aptos" panose="020B0004020202020204" pitchFamily="34" charset="0"/>
                <a:cs typeface="Arial" panose="020B0604020202020204" pitchFamily="34" charset="0"/>
              </a:rPr>
              <a:t>González-Rodríguez, A., Natividad, M., Seeman, M.V., Paolini, J.P., </a:t>
            </a:r>
            <a:r>
              <a:rPr lang="en-GB" sz="1000" dirty="0" err="1">
                <a:effectLst/>
                <a:latin typeface="Arial" panose="020B0604020202020204" pitchFamily="34" charset="0"/>
                <a:ea typeface="Aptos" panose="020B0004020202020204" pitchFamily="34" charset="0"/>
                <a:cs typeface="Arial" panose="020B0604020202020204" pitchFamily="34" charset="0"/>
              </a:rPr>
              <a:t>Balagué</a:t>
            </a:r>
            <a:r>
              <a:rPr lang="en-GB" sz="1000" dirty="0">
                <a:effectLst/>
                <a:latin typeface="Arial" panose="020B0604020202020204" pitchFamily="34" charset="0"/>
                <a:ea typeface="Aptos" panose="020B0004020202020204" pitchFamily="34" charset="0"/>
                <a:cs typeface="Arial" panose="020B0604020202020204" pitchFamily="34" charset="0"/>
              </a:rPr>
              <a:t>, A., Román, E., Izquierdo, E., Pérez, A., Vallet, A., Salvador, M. and Monreal, J.A., 2023. Schizophrenia: A review of social risk factors that affect women. </a:t>
            </a:r>
            <a:r>
              <a:rPr lang="en-US" sz="1000" i="1" dirty="0">
                <a:effectLst/>
                <a:latin typeface="Arial" panose="020B0604020202020204" pitchFamily="34" charset="0"/>
                <a:ea typeface="Aptos" panose="020B0004020202020204" pitchFamily="34" charset="0"/>
                <a:cs typeface="Arial" panose="020B0604020202020204" pitchFamily="34" charset="0"/>
              </a:rPr>
              <a:t>Behavioral Sciences</a:t>
            </a:r>
            <a:r>
              <a:rPr lang="en-US" sz="1000" dirty="0">
                <a:effectLst/>
                <a:latin typeface="Arial" panose="020B0604020202020204" pitchFamily="34" charset="0"/>
                <a:ea typeface="Aptos" panose="020B0004020202020204" pitchFamily="34" charset="0"/>
                <a:cs typeface="Arial" panose="020B0604020202020204" pitchFamily="34" charset="0"/>
              </a:rPr>
              <a:t>, </a:t>
            </a:r>
            <a:r>
              <a:rPr lang="en-US" sz="1000" i="1" dirty="0">
                <a:effectLst/>
                <a:latin typeface="Arial" panose="020B0604020202020204" pitchFamily="34" charset="0"/>
                <a:ea typeface="Aptos" panose="020B0004020202020204" pitchFamily="34" charset="0"/>
                <a:cs typeface="Arial" panose="020B0604020202020204" pitchFamily="34" charset="0"/>
              </a:rPr>
              <a:t>13</a:t>
            </a:r>
            <a:r>
              <a:rPr lang="en-US" sz="1000" dirty="0">
                <a:effectLst/>
                <a:latin typeface="Arial" panose="020B0604020202020204" pitchFamily="34" charset="0"/>
                <a:ea typeface="Aptos" panose="020B0004020202020204" pitchFamily="34" charset="0"/>
                <a:cs typeface="Arial" panose="020B0604020202020204" pitchFamily="34" charset="0"/>
              </a:rPr>
              <a:t>(7), p.581.</a:t>
            </a:r>
          </a:p>
          <a:p>
            <a:pPr marL="171450" marR="0" indent="-171450" algn="just">
              <a:lnSpc>
                <a:spcPct val="150000"/>
              </a:lnSpc>
              <a:spcAft>
                <a:spcPts val="800"/>
              </a:spcAft>
              <a:buFont typeface="Arial" panose="020B0604020202020204" pitchFamily="34" charset="0"/>
              <a:buChar char="•"/>
            </a:pPr>
            <a:r>
              <a:rPr lang="en-US" sz="1000" dirty="0">
                <a:effectLst/>
                <a:latin typeface="Arial" panose="020B0604020202020204" pitchFamily="34" charset="0"/>
                <a:ea typeface="Aptos" panose="020B0004020202020204" pitchFamily="34" charset="0"/>
                <a:cs typeface="Arial" panose="020B0604020202020204" pitchFamily="34" charset="0"/>
              </a:rPr>
              <a:t>Gottesman, I.I., &amp; Shields, J. (1966). Schizophrenia in twins: 16 years’ consecutive admissions to a psychiatric clinic. The British Journal of Psychiatry, 112(489), 809–818.</a:t>
            </a:r>
          </a:p>
          <a:p>
            <a:pPr marL="171450" marR="0" indent="-171450" algn="just">
              <a:lnSpc>
                <a:spcPct val="150000"/>
              </a:lnSpc>
              <a:spcAft>
                <a:spcPts val="800"/>
              </a:spcAft>
              <a:buFont typeface="Arial" panose="020B0604020202020204" pitchFamily="34" charset="0"/>
              <a:buChar char="•"/>
            </a:pPr>
            <a:r>
              <a:rPr lang="en-US" sz="1000" dirty="0">
                <a:effectLst/>
                <a:latin typeface="Arial" panose="020B0604020202020204" pitchFamily="34" charset="0"/>
                <a:ea typeface="Aptos" panose="020B0004020202020204" pitchFamily="34" charset="0"/>
                <a:cs typeface="Arial" panose="020B0604020202020204" pitchFamily="34" charset="0"/>
              </a:rPr>
              <a:t>Heston, L.L. (1966). Psychiatric Disorders in Foster Home Reared Children of Schizophrenia Mothers. British Journal of Psychiatry, 112, 819–825.</a:t>
            </a:r>
          </a:p>
          <a:p>
            <a:pPr marL="171450" marR="0" indent="-171450" algn="just">
              <a:lnSpc>
                <a:spcPct val="150000"/>
              </a:lnSpc>
              <a:spcAft>
                <a:spcPts val="800"/>
              </a:spcAft>
              <a:buFont typeface="Arial" panose="020B0604020202020204" pitchFamily="34" charset="0"/>
              <a:buChar char="•"/>
            </a:pPr>
            <a:r>
              <a:rPr lang="en-US" sz="1000" dirty="0">
                <a:effectLst/>
                <a:latin typeface="Arial" panose="020B0604020202020204" pitchFamily="34" charset="0"/>
                <a:ea typeface="Aptos" panose="020B0004020202020204" pitchFamily="34" charset="0"/>
                <a:cs typeface="Arial" panose="020B0604020202020204" pitchFamily="34" charset="0"/>
              </a:rPr>
              <a:t>Penn, D.C., Chamberlin, C., &amp; </a:t>
            </a:r>
            <a:r>
              <a:rPr lang="en-US" sz="1000" dirty="0" err="1">
                <a:effectLst/>
                <a:latin typeface="Arial" panose="020B0604020202020204" pitchFamily="34" charset="0"/>
                <a:ea typeface="Aptos" panose="020B0004020202020204" pitchFamily="34" charset="0"/>
                <a:cs typeface="Arial" panose="020B0604020202020204" pitchFamily="34" charset="0"/>
              </a:rPr>
              <a:t>Mueser</a:t>
            </a:r>
            <a:r>
              <a:rPr lang="en-US" sz="1000" dirty="0">
                <a:effectLst/>
                <a:latin typeface="Arial" panose="020B0604020202020204" pitchFamily="34" charset="0"/>
                <a:ea typeface="Aptos" panose="020B0004020202020204" pitchFamily="34" charset="0"/>
                <a:cs typeface="Arial" panose="020B0604020202020204" pitchFamily="34" charset="0"/>
              </a:rPr>
              <a:t>, K.T. (2003). The effect of a documentary film about schizophrenia on psychiatric stigma. Schizophrenia Bulletin, 29(2), 383–391.</a:t>
            </a:r>
          </a:p>
        </p:txBody>
      </p:sp>
    </p:spTree>
    <p:extLst>
      <p:ext uri="{BB962C8B-B14F-4D97-AF65-F5344CB8AC3E}">
        <p14:creationId xmlns:p14="http://schemas.microsoft.com/office/powerpoint/2010/main" val="2245730265"/>
      </p:ext>
    </p:extLst>
  </p:cSld>
  <p:clrMapOvr>
    <a:masterClrMapping/>
  </p:clrMapOvr>
</p:sld>
</file>

<file path=ppt/theme/theme1.xml><?xml version="1.0" encoding="utf-8"?>
<a:theme xmlns:a="http://schemas.openxmlformats.org/drawingml/2006/main" name="Slic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1261</TotalTime>
  <Words>1226</Words>
  <Application>Microsoft Office PowerPoint</Application>
  <PresentationFormat>Widescreen</PresentationFormat>
  <Paragraphs>44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Century Gothic</vt:lpstr>
      <vt:lpstr>Wingdings 3</vt:lpstr>
      <vt:lpstr>Slice</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ashab maroof</dc:creator>
  <cp:lastModifiedBy>ashab maroof</cp:lastModifiedBy>
  <cp:revision>11</cp:revision>
  <dcterms:created xsi:type="dcterms:W3CDTF">2024-12-04T18:07:56Z</dcterms:created>
  <dcterms:modified xsi:type="dcterms:W3CDTF">2025-11-20T22:01:40Z</dcterms:modified>
</cp:coreProperties>
</file>