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5269BC-B7F5-4196-9FDF-608ACCBE0A6C}"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38564A9A-1A87-4A2A-8FF3-8919799A1358}">
      <dgm:prSet/>
      <dgm:spPr/>
      <dgm:t>
        <a:bodyPr/>
        <a:lstStyle/>
        <a:p>
          <a:r>
            <a:rPr lang="en-GB"/>
            <a:t>The issues that impact the Basil Bakery </a:t>
          </a:r>
          <a:endParaRPr lang="en-US"/>
        </a:p>
      </dgm:t>
    </dgm:pt>
    <dgm:pt modelId="{9F7D09C2-9BC1-41C2-B049-1FA0C61751B1}" type="parTrans" cxnId="{6A04ED06-A148-40D5-BC29-C5C4A518315D}">
      <dgm:prSet/>
      <dgm:spPr/>
      <dgm:t>
        <a:bodyPr/>
        <a:lstStyle/>
        <a:p>
          <a:endParaRPr lang="en-US"/>
        </a:p>
      </dgm:t>
    </dgm:pt>
    <dgm:pt modelId="{3D49E853-E7F2-495D-A0E3-DBE82B54458C}" type="sibTrans" cxnId="{6A04ED06-A148-40D5-BC29-C5C4A518315D}">
      <dgm:prSet/>
      <dgm:spPr/>
      <dgm:t>
        <a:bodyPr/>
        <a:lstStyle/>
        <a:p>
          <a:endParaRPr lang="en-US"/>
        </a:p>
      </dgm:t>
    </dgm:pt>
    <dgm:pt modelId="{4DF70B86-6767-4E7D-A4F8-838A39547D9A}">
      <dgm:prSet/>
      <dgm:spPr/>
      <dgm:t>
        <a:bodyPr/>
        <a:lstStyle/>
        <a:p>
          <a:r>
            <a:rPr lang="en-GB"/>
            <a:t>Reduced Footfall: With fewer people in the retail park, sales are lessened.</a:t>
          </a:r>
          <a:endParaRPr lang="en-US"/>
        </a:p>
      </dgm:t>
    </dgm:pt>
    <dgm:pt modelId="{B8B5B21F-CF06-4623-BE0F-80A3B16DE193}" type="parTrans" cxnId="{DCF7B8BF-6F68-4575-B4AB-4ACCDECC6678}">
      <dgm:prSet/>
      <dgm:spPr/>
      <dgm:t>
        <a:bodyPr/>
        <a:lstStyle/>
        <a:p>
          <a:endParaRPr lang="en-US"/>
        </a:p>
      </dgm:t>
    </dgm:pt>
    <dgm:pt modelId="{8CEBAD8D-9128-40F7-8923-8A94F3CAD951}" type="sibTrans" cxnId="{DCF7B8BF-6F68-4575-B4AB-4ACCDECC6678}">
      <dgm:prSet/>
      <dgm:spPr/>
      <dgm:t>
        <a:bodyPr/>
        <a:lstStyle/>
        <a:p>
          <a:endParaRPr lang="en-US"/>
        </a:p>
      </dgm:t>
    </dgm:pt>
    <dgm:pt modelId="{6B4BB6D1-3F83-4F1B-84AC-8726F836E557}">
      <dgm:prSet/>
      <dgm:spPr/>
      <dgm:t>
        <a:bodyPr/>
        <a:lstStyle/>
        <a:p>
          <a:r>
            <a:rPr lang="en-GB"/>
            <a:t>Office workers visit the area less often due to Hybrid Working.</a:t>
          </a:r>
          <a:endParaRPr lang="en-US"/>
        </a:p>
      </dgm:t>
    </dgm:pt>
    <dgm:pt modelId="{10E49B98-61AC-47DD-8EA7-59D0B6BD868E}" type="parTrans" cxnId="{B455933C-531E-48F5-8E3E-BCE0F84CD282}">
      <dgm:prSet/>
      <dgm:spPr/>
      <dgm:t>
        <a:bodyPr/>
        <a:lstStyle/>
        <a:p>
          <a:endParaRPr lang="en-US"/>
        </a:p>
      </dgm:t>
    </dgm:pt>
    <dgm:pt modelId="{2CC048E4-E639-42C0-A686-9ED4E93D390A}" type="sibTrans" cxnId="{B455933C-531E-48F5-8E3E-BCE0F84CD282}">
      <dgm:prSet/>
      <dgm:spPr/>
      <dgm:t>
        <a:bodyPr/>
        <a:lstStyle/>
        <a:p>
          <a:endParaRPr lang="en-US"/>
        </a:p>
      </dgm:t>
    </dgm:pt>
    <dgm:pt modelId="{56C58402-741A-4637-B830-06B484DB606A}">
      <dgm:prSet/>
      <dgm:spPr/>
      <dgm:t>
        <a:bodyPr/>
        <a:lstStyle/>
        <a:p>
          <a:r>
            <a:rPr lang="en-GB"/>
            <a:t>Limited Accessibility: No delivery service and unreliable telephone pre-ordering.</a:t>
          </a:r>
          <a:endParaRPr lang="en-US"/>
        </a:p>
      </dgm:t>
    </dgm:pt>
    <dgm:pt modelId="{D8F1FF91-7048-4EE8-BE5B-DED48E5BE242}" type="parTrans" cxnId="{877704E5-908A-4479-A8B7-D4B307DAD3CD}">
      <dgm:prSet/>
      <dgm:spPr/>
      <dgm:t>
        <a:bodyPr/>
        <a:lstStyle/>
        <a:p>
          <a:endParaRPr lang="en-US"/>
        </a:p>
      </dgm:t>
    </dgm:pt>
    <dgm:pt modelId="{EA962C91-9FF7-459C-BFAF-9CB465598A64}" type="sibTrans" cxnId="{877704E5-908A-4479-A8B7-D4B307DAD3CD}">
      <dgm:prSet/>
      <dgm:spPr/>
      <dgm:t>
        <a:bodyPr/>
        <a:lstStyle/>
        <a:p>
          <a:endParaRPr lang="en-US"/>
        </a:p>
      </dgm:t>
    </dgm:pt>
    <dgm:pt modelId="{DDD5507E-31E4-4ABA-AF6D-0C24455E09FA}">
      <dgm:prSet/>
      <dgm:spPr/>
      <dgm:t>
        <a:bodyPr/>
        <a:lstStyle/>
        <a:p>
          <a:r>
            <a:rPr lang="en-GB"/>
            <a:t>Increased Costs: An increase in operating costs creates an increased financial strain.</a:t>
          </a:r>
          <a:endParaRPr lang="en-US"/>
        </a:p>
      </dgm:t>
    </dgm:pt>
    <dgm:pt modelId="{4AA5F6DC-41E6-4E2B-943C-63E3B3B95251}" type="parTrans" cxnId="{21152F6F-6977-4758-B753-6F7EE39B0F58}">
      <dgm:prSet/>
      <dgm:spPr/>
      <dgm:t>
        <a:bodyPr/>
        <a:lstStyle/>
        <a:p>
          <a:endParaRPr lang="en-US"/>
        </a:p>
      </dgm:t>
    </dgm:pt>
    <dgm:pt modelId="{1085B4C5-8503-4257-9557-2F4345433048}" type="sibTrans" cxnId="{21152F6F-6977-4758-B753-6F7EE39B0F58}">
      <dgm:prSet/>
      <dgm:spPr/>
      <dgm:t>
        <a:bodyPr/>
        <a:lstStyle/>
        <a:p>
          <a:endParaRPr lang="en-US"/>
        </a:p>
      </dgm:t>
    </dgm:pt>
    <dgm:pt modelId="{7C0F168D-9827-403F-A793-FD85510B5402}">
      <dgm:prSet/>
      <dgm:spPr/>
      <dgm:t>
        <a:bodyPr/>
        <a:lstStyle/>
        <a:p>
          <a:r>
            <a:rPr lang="en-GB"/>
            <a:t>Analytical focus</a:t>
          </a:r>
          <a:endParaRPr lang="en-US"/>
        </a:p>
      </dgm:t>
    </dgm:pt>
    <dgm:pt modelId="{F7167138-8DAB-4561-8739-286679682BCA}" type="parTrans" cxnId="{77E978C3-4151-4A6D-82BB-474DAD4C60D6}">
      <dgm:prSet/>
      <dgm:spPr/>
      <dgm:t>
        <a:bodyPr/>
        <a:lstStyle/>
        <a:p>
          <a:endParaRPr lang="en-US"/>
        </a:p>
      </dgm:t>
    </dgm:pt>
    <dgm:pt modelId="{9CA7B0C4-ED19-459C-8355-8F3AA9E4196D}" type="sibTrans" cxnId="{77E978C3-4151-4A6D-82BB-474DAD4C60D6}">
      <dgm:prSet/>
      <dgm:spPr/>
      <dgm:t>
        <a:bodyPr/>
        <a:lstStyle/>
        <a:p>
          <a:endParaRPr lang="en-US"/>
        </a:p>
      </dgm:t>
    </dgm:pt>
    <dgm:pt modelId="{FD54AA29-CE6C-4EDD-9851-8FD91C0A070A}">
      <dgm:prSet/>
      <dgm:spPr/>
      <dgm:t>
        <a:bodyPr/>
        <a:lstStyle/>
        <a:p>
          <a:r>
            <a:rPr lang="en-GB"/>
            <a:t>Employment of changing customer expectations and purchasing behaviour (Philip et al., 2021).</a:t>
          </a:r>
          <a:endParaRPr lang="en-US"/>
        </a:p>
      </dgm:t>
    </dgm:pt>
    <dgm:pt modelId="{0C2E864B-7F59-4F1F-BC09-C901B01D0692}" type="parTrans" cxnId="{0BAC49C5-276D-4120-A571-EDC261DF4473}">
      <dgm:prSet/>
      <dgm:spPr/>
      <dgm:t>
        <a:bodyPr/>
        <a:lstStyle/>
        <a:p>
          <a:endParaRPr lang="en-US"/>
        </a:p>
      </dgm:t>
    </dgm:pt>
    <dgm:pt modelId="{CB271B11-8A10-44B7-B85C-6C3F35300AD6}" type="sibTrans" cxnId="{0BAC49C5-276D-4120-A571-EDC261DF4473}">
      <dgm:prSet/>
      <dgm:spPr/>
      <dgm:t>
        <a:bodyPr/>
        <a:lstStyle/>
        <a:p>
          <a:endParaRPr lang="en-US"/>
        </a:p>
      </dgm:t>
    </dgm:pt>
    <dgm:pt modelId="{1A8D456B-FBC2-44DC-AB19-D25DEE8E6008}">
      <dgm:prSet/>
      <dgm:spPr/>
      <dgm:t>
        <a:bodyPr/>
        <a:lstStyle/>
        <a:p>
          <a:r>
            <a:rPr lang="en-GB"/>
            <a:t>The Federation of Small Businesses (2025) highlighted financial pressures on small businesses.</a:t>
          </a:r>
          <a:endParaRPr lang="en-US"/>
        </a:p>
      </dgm:t>
    </dgm:pt>
    <dgm:pt modelId="{E55C285E-0FB0-48A3-8FE9-9B80F1BAF5E4}" type="parTrans" cxnId="{00CEFC7E-CA8C-4884-9BEF-A942C11DF9B8}">
      <dgm:prSet/>
      <dgm:spPr/>
      <dgm:t>
        <a:bodyPr/>
        <a:lstStyle/>
        <a:p>
          <a:endParaRPr lang="en-US"/>
        </a:p>
      </dgm:t>
    </dgm:pt>
    <dgm:pt modelId="{782A5F50-A546-481F-B0D3-2F6BA7E46BF6}" type="sibTrans" cxnId="{00CEFC7E-CA8C-4884-9BEF-A942C11DF9B8}">
      <dgm:prSet/>
      <dgm:spPr/>
      <dgm:t>
        <a:bodyPr/>
        <a:lstStyle/>
        <a:p>
          <a:endParaRPr lang="en-US"/>
        </a:p>
      </dgm:t>
    </dgm:pt>
    <dgm:pt modelId="{0FE414DA-ABFB-40DA-9604-EBFE11D2CF9E}">
      <dgm:prSet/>
      <dgm:spPr/>
      <dgm:t>
        <a:bodyPr/>
        <a:lstStyle/>
        <a:p>
          <a:r>
            <a:rPr lang="en-GB"/>
            <a:t>Lower levels of retail activity and potential impact on customer demand (British Retail Consortium, 2025).</a:t>
          </a:r>
          <a:endParaRPr lang="en-US"/>
        </a:p>
      </dgm:t>
    </dgm:pt>
    <dgm:pt modelId="{89A5B47E-5109-4314-9109-7272B4FC9BE3}" type="parTrans" cxnId="{FCB10A09-BFE0-4D37-9A32-5F29008BC9A8}">
      <dgm:prSet/>
      <dgm:spPr/>
      <dgm:t>
        <a:bodyPr/>
        <a:lstStyle/>
        <a:p>
          <a:endParaRPr lang="en-US"/>
        </a:p>
      </dgm:t>
    </dgm:pt>
    <dgm:pt modelId="{93135B80-A0D6-4C27-AA3B-13B93E101643}" type="sibTrans" cxnId="{FCB10A09-BFE0-4D37-9A32-5F29008BC9A8}">
      <dgm:prSet/>
      <dgm:spPr/>
      <dgm:t>
        <a:bodyPr/>
        <a:lstStyle/>
        <a:p>
          <a:endParaRPr lang="en-US"/>
        </a:p>
      </dgm:t>
    </dgm:pt>
    <dgm:pt modelId="{78AEFD76-14D8-44D1-82DA-83EC7E95FDA9}" type="pres">
      <dgm:prSet presAssocID="{705269BC-B7F5-4196-9FDF-608ACCBE0A6C}" presName="vert0" presStyleCnt="0">
        <dgm:presLayoutVars>
          <dgm:dir/>
          <dgm:animOne val="branch"/>
          <dgm:animLvl val="lvl"/>
        </dgm:presLayoutVars>
      </dgm:prSet>
      <dgm:spPr/>
    </dgm:pt>
    <dgm:pt modelId="{54406382-F260-4759-924D-12AB18BDE911}" type="pres">
      <dgm:prSet presAssocID="{38564A9A-1A87-4A2A-8FF3-8919799A1358}" presName="thickLine" presStyleLbl="alignNode1" presStyleIdx="0" presStyleCnt="2"/>
      <dgm:spPr/>
    </dgm:pt>
    <dgm:pt modelId="{BD1BB6FB-7481-4426-A8BF-3D91A495F47A}" type="pres">
      <dgm:prSet presAssocID="{38564A9A-1A87-4A2A-8FF3-8919799A1358}" presName="horz1" presStyleCnt="0"/>
      <dgm:spPr/>
    </dgm:pt>
    <dgm:pt modelId="{178FEBC1-29B2-42DD-A997-E7DF84D66BB8}" type="pres">
      <dgm:prSet presAssocID="{38564A9A-1A87-4A2A-8FF3-8919799A1358}" presName="tx1" presStyleLbl="revTx" presStyleIdx="0" presStyleCnt="9"/>
      <dgm:spPr/>
    </dgm:pt>
    <dgm:pt modelId="{93C2F543-B73D-4A2C-A2AD-B2B05152165C}" type="pres">
      <dgm:prSet presAssocID="{38564A9A-1A87-4A2A-8FF3-8919799A1358}" presName="vert1" presStyleCnt="0"/>
      <dgm:spPr/>
    </dgm:pt>
    <dgm:pt modelId="{2DDD0493-E999-45F0-9BBE-2AC5A29E21DB}" type="pres">
      <dgm:prSet presAssocID="{4DF70B86-6767-4E7D-A4F8-838A39547D9A}" presName="vertSpace2a" presStyleCnt="0"/>
      <dgm:spPr/>
    </dgm:pt>
    <dgm:pt modelId="{6180AB2F-6786-4F9B-B372-B2707D176399}" type="pres">
      <dgm:prSet presAssocID="{4DF70B86-6767-4E7D-A4F8-838A39547D9A}" presName="horz2" presStyleCnt="0"/>
      <dgm:spPr/>
    </dgm:pt>
    <dgm:pt modelId="{7B4243D7-9E8D-490A-AD5B-A4C11C0AE37D}" type="pres">
      <dgm:prSet presAssocID="{4DF70B86-6767-4E7D-A4F8-838A39547D9A}" presName="horzSpace2" presStyleCnt="0"/>
      <dgm:spPr/>
    </dgm:pt>
    <dgm:pt modelId="{79ACB7AA-EC46-4DA6-A5BC-D41FD96D63C5}" type="pres">
      <dgm:prSet presAssocID="{4DF70B86-6767-4E7D-A4F8-838A39547D9A}" presName="tx2" presStyleLbl="revTx" presStyleIdx="1" presStyleCnt="9"/>
      <dgm:spPr/>
    </dgm:pt>
    <dgm:pt modelId="{903AE5FA-8289-4032-85C1-239074150662}" type="pres">
      <dgm:prSet presAssocID="{4DF70B86-6767-4E7D-A4F8-838A39547D9A}" presName="vert2" presStyleCnt="0"/>
      <dgm:spPr/>
    </dgm:pt>
    <dgm:pt modelId="{E53C1603-5FA6-4ABB-80B3-4EDC472EC760}" type="pres">
      <dgm:prSet presAssocID="{4DF70B86-6767-4E7D-A4F8-838A39547D9A}" presName="thinLine2b" presStyleLbl="callout" presStyleIdx="0" presStyleCnt="7"/>
      <dgm:spPr/>
    </dgm:pt>
    <dgm:pt modelId="{FF65B553-F15A-4D83-8719-EBD82045A198}" type="pres">
      <dgm:prSet presAssocID="{4DF70B86-6767-4E7D-A4F8-838A39547D9A}" presName="vertSpace2b" presStyleCnt="0"/>
      <dgm:spPr/>
    </dgm:pt>
    <dgm:pt modelId="{5CF461F4-F065-484C-B195-B24EE9B3D2F3}" type="pres">
      <dgm:prSet presAssocID="{6B4BB6D1-3F83-4F1B-84AC-8726F836E557}" presName="horz2" presStyleCnt="0"/>
      <dgm:spPr/>
    </dgm:pt>
    <dgm:pt modelId="{5C4C97AA-3802-4747-8633-4CD31B63A79A}" type="pres">
      <dgm:prSet presAssocID="{6B4BB6D1-3F83-4F1B-84AC-8726F836E557}" presName="horzSpace2" presStyleCnt="0"/>
      <dgm:spPr/>
    </dgm:pt>
    <dgm:pt modelId="{F903C832-B929-4078-A73B-2338D3B6C66C}" type="pres">
      <dgm:prSet presAssocID="{6B4BB6D1-3F83-4F1B-84AC-8726F836E557}" presName="tx2" presStyleLbl="revTx" presStyleIdx="2" presStyleCnt="9"/>
      <dgm:spPr/>
    </dgm:pt>
    <dgm:pt modelId="{F02D288C-DD65-4F9D-B89F-9A1CA244CBC3}" type="pres">
      <dgm:prSet presAssocID="{6B4BB6D1-3F83-4F1B-84AC-8726F836E557}" presName="vert2" presStyleCnt="0"/>
      <dgm:spPr/>
    </dgm:pt>
    <dgm:pt modelId="{FB587A85-9EAD-47F6-8FEA-CB0D9430C110}" type="pres">
      <dgm:prSet presAssocID="{6B4BB6D1-3F83-4F1B-84AC-8726F836E557}" presName="thinLine2b" presStyleLbl="callout" presStyleIdx="1" presStyleCnt="7"/>
      <dgm:spPr/>
    </dgm:pt>
    <dgm:pt modelId="{644FD260-8ABA-4D9A-9A3F-4628313A6788}" type="pres">
      <dgm:prSet presAssocID="{6B4BB6D1-3F83-4F1B-84AC-8726F836E557}" presName="vertSpace2b" presStyleCnt="0"/>
      <dgm:spPr/>
    </dgm:pt>
    <dgm:pt modelId="{A2F72C79-BC33-449D-AE9D-93B8545132A8}" type="pres">
      <dgm:prSet presAssocID="{56C58402-741A-4637-B830-06B484DB606A}" presName="horz2" presStyleCnt="0"/>
      <dgm:spPr/>
    </dgm:pt>
    <dgm:pt modelId="{5FC82785-4D84-4672-9723-E86B10F00A48}" type="pres">
      <dgm:prSet presAssocID="{56C58402-741A-4637-B830-06B484DB606A}" presName="horzSpace2" presStyleCnt="0"/>
      <dgm:spPr/>
    </dgm:pt>
    <dgm:pt modelId="{F9CF9603-F6F0-4AD1-BF7A-B45BD59BB26D}" type="pres">
      <dgm:prSet presAssocID="{56C58402-741A-4637-B830-06B484DB606A}" presName="tx2" presStyleLbl="revTx" presStyleIdx="3" presStyleCnt="9"/>
      <dgm:spPr/>
    </dgm:pt>
    <dgm:pt modelId="{E11733B3-5C70-40E0-B958-27E627E8897C}" type="pres">
      <dgm:prSet presAssocID="{56C58402-741A-4637-B830-06B484DB606A}" presName="vert2" presStyleCnt="0"/>
      <dgm:spPr/>
    </dgm:pt>
    <dgm:pt modelId="{F877B790-0D7B-435D-96E4-ED9D1DAF9EB2}" type="pres">
      <dgm:prSet presAssocID="{56C58402-741A-4637-B830-06B484DB606A}" presName="thinLine2b" presStyleLbl="callout" presStyleIdx="2" presStyleCnt="7"/>
      <dgm:spPr/>
    </dgm:pt>
    <dgm:pt modelId="{A675F1AF-AC7D-4A68-85DE-B5DE679CA63F}" type="pres">
      <dgm:prSet presAssocID="{56C58402-741A-4637-B830-06B484DB606A}" presName="vertSpace2b" presStyleCnt="0"/>
      <dgm:spPr/>
    </dgm:pt>
    <dgm:pt modelId="{B672C9FD-7B36-4262-AB4F-A50C61F2579D}" type="pres">
      <dgm:prSet presAssocID="{DDD5507E-31E4-4ABA-AF6D-0C24455E09FA}" presName="horz2" presStyleCnt="0"/>
      <dgm:spPr/>
    </dgm:pt>
    <dgm:pt modelId="{83C4DCAA-0AF7-463B-973E-148DC76111D1}" type="pres">
      <dgm:prSet presAssocID="{DDD5507E-31E4-4ABA-AF6D-0C24455E09FA}" presName="horzSpace2" presStyleCnt="0"/>
      <dgm:spPr/>
    </dgm:pt>
    <dgm:pt modelId="{22089B1C-BE98-4CF5-9DFA-2EE50E87A895}" type="pres">
      <dgm:prSet presAssocID="{DDD5507E-31E4-4ABA-AF6D-0C24455E09FA}" presName="tx2" presStyleLbl="revTx" presStyleIdx="4" presStyleCnt="9"/>
      <dgm:spPr/>
    </dgm:pt>
    <dgm:pt modelId="{6BFB8E95-FA31-490E-83D1-0710A318B32A}" type="pres">
      <dgm:prSet presAssocID="{DDD5507E-31E4-4ABA-AF6D-0C24455E09FA}" presName="vert2" presStyleCnt="0"/>
      <dgm:spPr/>
    </dgm:pt>
    <dgm:pt modelId="{1BCF6431-07EF-42AE-BA81-84ED44537114}" type="pres">
      <dgm:prSet presAssocID="{DDD5507E-31E4-4ABA-AF6D-0C24455E09FA}" presName="thinLine2b" presStyleLbl="callout" presStyleIdx="3" presStyleCnt="7"/>
      <dgm:spPr/>
    </dgm:pt>
    <dgm:pt modelId="{96D4AEA6-E2E0-4624-B7E0-1DD2685A1064}" type="pres">
      <dgm:prSet presAssocID="{DDD5507E-31E4-4ABA-AF6D-0C24455E09FA}" presName="vertSpace2b" presStyleCnt="0"/>
      <dgm:spPr/>
    </dgm:pt>
    <dgm:pt modelId="{649BD3D9-4423-4040-A07B-0E46B885ADF9}" type="pres">
      <dgm:prSet presAssocID="{7C0F168D-9827-403F-A793-FD85510B5402}" presName="thickLine" presStyleLbl="alignNode1" presStyleIdx="1" presStyleCnt="2"/>
      <dgm:spPr/>
    </dgm:pt>
    <dgm:pt modelId="{5E64A398-0EC4-4149-8689-F7954EDC8802}" type="pres">
      <dgm:prSet presAssocID="{7C0F168D-9827-403F-A793-FD85510B5402}" presName="horz1" presStyleCnt="0"/>
      <dgm:spPr/>
    </dgm:pt>
    <dgm:pt modelId="{D8F31151-99A8-425A-84A4-17E556F81C30}" type="pres">
      <dgm:prSet presAssocID="{7C0F168D-9827-403F-A793-FD85510B5402}" presName="tx1" presStyleLbl="revTx" presStyleIdx="5" presStyleCnt="9"/>
      <dgm:spPr/>
    </dgm:pt>
    <dgm:pt modelId="{9E49F674-D64A-4757-91C4-F64572D62847}" type="pres">
      <dgm:prSet presAssocID="{7C0F168D-9827-403F-A793-FD85510B5402}" presName="vert1" presStyleCnt="0"/>
      <dgm:spPr/>
    </dgm:pt>
    <dgm:pt modelId="{D069FA87-865F-4E82-A95E-9199C57A03F9}" type="pres">
      <dgm:prSet presAssocID="{FD54AA29-CE6C-4EDD-9851-8FD91C0A070A}" presName="vertSpace2a" presStyleCnt="0"/>
      <dgm:spPr/>
    </dgm:pt>
    <dgm:pt modelId="{DBA19C94-F88B-4E51-900E-1CD79F9A6A52}" type="pres">
      <dgm:prSet presAssocID="{FD54AA29-CE6C-4EDD-9851-8FD91C0A070A}" presName="horz2" presStyleCnt="0"/>
      <dgm:spPr/>
    </dgm:pt>
    <dgm:pt modelId="{2CD63326-CFD2-45A9-BFF4-A4F147342372}" type="pres">
      <dgm:prSet presAssocID="{FD54AA29-CE6C-4EDD-9851-8FD91C0A070A}" presName="horzSpace2" presStyleCnt="0"/>
      <dgm:spPr/>
    </dgm:pt>
    <dgm:pt modelId="{01D4C3FA-83A7-4FAA-8E28-945DE1437D3C}" type="pres">
      <dgm:prSet presAssocID="{FD54AA29-CE6C-4EDD-9851-8FD91C0A070A}" presName="tx2" presStyleLbl="revTx" presStyleIdx="6" presStyleCnt="9"/>
      <dgm:spPr/>
    </dgm:pt>
    <dgm:pt modelId="{73C62912-0636-4B12-9E45-C605AA5BBAE4}" type="pres">
      <dgm:prSet presAssocID="{FD54AA29-CE6C-4EDD-9851-8FD91C0A070A}" presName="vert2" presStyleCnt="0"/>
      <dgm:spPr/>
    </dgm:pt>
    <dgm:pt modelId="{1685B991-996C-4588-965E-73DA130CFC4B}" type="pres">
      <dgm:prSet presAssocID="{FD54AA29-CE6C-4EDD-9851-8FD91C0A070A}" presName="thinLine2b" presStyleLbl="callout" presStyleIdx="4" presStyleCnt="7"/>
      <dgm:spPr/>
    </dgm:pt>
    <dgm:pt modelId="{D256C0D1-759F-4B85-82F9-7E241D70C0FB}" type="pres">
      <dgm:prSet presAssocID="{FD54AA29-CE6C-4EDD-9851-8FD91C0A070A}" presName="vertSpace2b" presStyleCnt="0"/>
      <dgm:spPr/>
    </dgm:pt>
    <dgm:pt modelId="{F40D3A6A-1DF6-4B0C-A618-735B38033C6A}" type="pres">
      <dgm:prSet presAssocID="{1A8D456B-FBC2-44DC-AB19-D25DEE8E6008}" presName="horz2" presStyleCnt="0"/>
      <dgm:spPr/>
    </dgm:pt>
    <dgm:pt modelId="{8D8DDDD7-96A1-4DE4-A3F9-FDE86B80121A}" type="pres">
      <dgm:prSet presAssocID="{1A8D456B-FBC2-44DC-AB19-D25DEE8E6008}" presName="horzSpace2" presStyleCnt="0"/>
      <dgm:spPr/>
    </dgm:pt>
    <dgm:pt modelId="{9A595586-5488-44B7-9743-1CE7B85419A1}" type="pres">
      <dgm:prSet presAssocID="{1A8D456B-FBC2-44DC-AB19-D25DEE8E6008}" presName="tx2" presStyleLbl="revTx" presStyleIdx="7" presStyleCnt="9"/>
      <dgm:spPr/>
    </dgm:pt>
    <dgm:pt modelId="{063CDE28-18CA-4553-80BC-EEAA13048B1E}" type="pres">
      <dgm:prSet presAssocID="{1A8D456B-FBC2-44DC-AB19-D25DEE8E6008}" presName="vert2" presStyleCnt="0"/>
      <dgm:spPr/>
    </dgm:pt>
    <dgm:pt modelId="{B45DCE43-4326-4F74-AB4B-5F533A5461F2}" type="pres">
      <dgm:prSet presAssocID="{1A8D456B-FBC2-44DC-AB19-D25DEE8E6008}" presName="thinLine2b" presStyleLbl="callout" presStyleIdx="5" presStyleCnt="7"/>
      <dgm:spPr/>
    </dgm:pt>
    <dgm:pt modelId="{EDD21EAC-CA39-4148-A8A9-961BE076335F}" type="pres">
      <dgm:prSet presAssocID="{1A8D456B-FBC2-44DC-AB19-D25DEE8E6008}" presName="vertSpace2b" presStyleCnt="0"/>
      <dgm:spPr/>
    </dgm:pt>
    <dgm:pt modelId="{7406DECC-DE03-4D67-BF37-16FE9972EAEE}" type="pres">
      <dgm:prSet presAssocID="{0FE414DA-ABFB-40DA-9604-EBFE11D2CF9E}" presName="horz2" presStyleCnt="0"/>
      <dgm:spPr/>
    </dgm:pt>
    <dgm:pt modelId="{383B8E57-324E-433D-B2D2-5403298034EF}" type="pres">
      <dgm:prSet presAssocID="{0FE414DA-ABFB-40DA-9604-EBFE11D2CF9E}" presName="horzSpace2" presStyleCnt="0"/>
      <dgm:spPr/>
    </dgm:pt>
    <dgm:pt modelId="{CDD7862C-65C6-4F58-A628-292C71F7195B}" type="pres">
      <dgm:prSet presAssocID="{0FE414DA-ABFB-40DA-9604-EBFE11D2CF9E}" presName="tx2" presStyleLbl="revTx" presStyleIdx="8" presStyleCnt="9"/>
      <dgm:spPr/>
    </dgm:pt>
    <dgm:pt modelId="{4CB0527D-96CA-406A-8136-AA27ABD083CB}" type="pres">
      <dgm:prSet presAssocID="{0FE414DA-ABFB-40DA-9604-EBFE11D2CF9E}" presName="vert2" presStyleCnt="0"/>
      <dgm:spPr/>
    </dgm:pt>
    <dgm:pt modelId="{3378CF63-4E01-458D-A19C-3505516E917F}" type="pres">
      <dgm:prSet presAssocID="{0FE414DA-ABFB-40DA-9604-EBFE11D2CF9E}" presName="thinLine2b" presStyleLbl="callout" presStyleIdx="6" presStyleCnt="7"/>
      <dgm:spPr/>
    </dgm:pt>
    <dgm:pt modelId="{330E4699-3890-4F2A-9FB9-92D009B360B0}" type="pres">
      <dgm:prSet presAssocID="{0FE414DA-ABFB-40DA-9604-EBFE11D2CF9E}" presName="vertSpace2b" presStyleCnt="0"/>
      <dgm:spPr/>
    </dgm:pt>
  </dgm:ptLst>
  <dgm:cxnLst>
    <dgm:cxn modelId="{32C58400-9DE4-4FEB-8F4D-D334784B307B}" type="presOf" srcId="{FD54AA29-CE6C-4EDD-9851-8FD91C0A070A}" destId="{01D4C3FA-83A7-4FAA-8E28-945DE1437D3C}" srcOrd="0" destOrd="0" presId="urn:microsoft.com/office/officeart/2008/layout/LinedList"/>
    <dgm:cxn modelId="{6A04ED06-A148-40D5-BC29-C5C4A518315D}" srcId="{705269BC-B7F5-4196-9FDF-608ACCBE0A6C}" destId="{38564A9A-1A87-4A2A-8FF3-8919799A1358}" srcOrd="0" destOrd="0" parTransId="{9F7D09C2-9BC1-41C2-B049-1FA0C61751B1}" sibTransId="{3D49E853-E7F2-495D-A0E3-DBE82B54458C}"/>
    <dgm:cxn modelId="{FCB10A09-BFE0-4D37-9A32-5F29008BC9A8}" srcId="{7C0F168D-9827-403F-A793-FD85510B5402}" destId="{0FE414DA-ABFB-40DA-9604-EBFE11D2CF9E}" srcOrd="2" destOrd="0" parTransId="{89A5B47E-5109-4314-9109-7272B4FC9BE3}" sibTransId="{93135B80-A0D6-4C27-AA3B-13B93E101643}"/>
    <dgm:cxn modelId="{B455933C-531E-48F5-8E3E-BCE0F84CD282}" srcId="{38564A9A-1A87-4A2A-8FF3-8919799A1358}" destId="{6B4BB6D1-3F83-4F1B-84AC-8726F836E557}" srcOrd="1" destOrd="0" parTransId="{10E49B98-61AC-47DD-8EA7-59D0B6BD868E}" sibTransId="{2CC048E4-E639-42C0-A686-9ED4E93D390A}"/>
    <dgm:cxn modelId="{ECC37769-469C-49F0-96D5-28242DB47502}" type="presOf" srcId="{38564A9A-1A87-4A2A-8FF3-8919799A1358}" destId="{178FEBC1-29B2-42DD-A997-E7DF84D66BB8}" srcOrd="0" destOrd="0" presId="urn:microsoft.com/office/officeart/2008/layout/LinedList"/>
    <dgm:cxn modelId="{21152F6F-6977-4758-B753-6F7EE39B0F58}" srcId="{38564A9A-1A87-4A2A-8FF3-8919799A1358}" destId="{DDD5507E-31E4-4ABA-AF6D-0C24455E09FA}" srcOrd="3" destOrd="0" parTransId="{4AA5F6DC-41E6-4E2B-943C-63E3B3B95251}" sibTransId="{1085B4C5-8503-4257-9557-2F4345433048}"/>
    <dgm:cxn modelId="{B824CB4F-6F23-4FE3-8E69-914E38DF84BE}" type="presOf" srcId="{7C0F168D-9827-403F-A793-FD85510B5402}" destId="{D8F31151-99A8-425A-84A4-17E556F81C30}" srcOrd="0" destOrd="0" presId="urn:microsoft.com/office/officeart/2008/layout/LinedList"/>
    <dgm:cxn modelId="{00CEFC7E-CA8C-4884-9BEF-A942C11DF9B8}" srcId="{7C0F168D-9827-403F-A793-FD85510B5402}" destId="{1A8D456B-FBC2-44DC-AB19-D25DEE8E6008}" srcOrd="1" destOrd="0" parTransId="{E55C285E-0FB0-48A3-8FE9-9B80F1BAF5E4}" sibTransId="{782A5F50-A546-481F-B0D3-2F6BA7E46BF6}"/>
    <dgm:cxn modelId="{292DC89A-7EBB-4C63-A564-39A0F9B86BCF}" type="presOf" srcId="{0FE414DA-ABFB-40DA-9604-EBFE11D2CF9E}" destId="{CDD7862C-65C6-4F58-A628-292C71F7195B}" srcOrd="0" destOrd="0" presId="urn:microsoft.com/office/officeart/2008/layout/LinedList"/>
    <dgm:cxn modelId="{982B04A0-82A3-4B5C-936D-C4AA74D65394}" type="presOf" srcId="{6B4BB6D1-3F83-4F1B-84AC-8726F836E557}" destId="{F903C832-B929-4078-A73B-2338D3B6C66C}" srcOrd="0" destOrd="0" presId="urn:microsoft.com/office/officeart/2008/layout/LinedList"/>
    <dgm:cxn modelId="{C1300AA4-46BA-4AA0-B14A-920C4C795C16}" type="presOf" srcId="{705269BC-B7F5-4196-9FDF-608ACCBE0A6C}" destId="{78AEFD76-14D8-44D1-82DA-83EC7E95FDA9}" srcOrd="0" destOrd="0" presId="urn:microsoft.com/office/officeart/2008/layout/LinedList"/>
    <dgm:cxn modelId="{8A722EAF-28FC-4E2E-B9BE-294D80626416}" type="presOf" srcId="{4DF70B86-6767-4E7D-A4F8-838A39547D9A}" destId="{79ACB7AA-EC46-4DA6-A5BC-D41FD96D63C5}" srcOrd="0" destOrd="0" presId="urn:microsoft.com/office/officeart/2008/layout/LinedList"/>
    <dgm:cxn modelId="{DCF7B8BF-6F68-4575-B4AB-4ACCDECC6678}" srcId="{38564A9A-1A87-4A2A-8FF3-8919799A1358}" destId="{4DF70B86-6767-4E7D-A4F8-838A39547D9A}" srcOrd="0" destOrd="0" parTransId="{B8B5B21F-CF06-4623-BE0F-80A3B16DE193}" sibTransId="{8CEBAD8D-9128-40F7-8923-8A94F3CAD951}"/>
    <dgm:cxn modelId="{77E978C3-4151-4A6D-82BB-474DAD4C60D6}" srcId="{705269BC-B7F5-4196-9FDF-608ACCBE0A6C}" destId="{7C0F168D-9827-403F-A793-FD85510B5402}" srcOrd="1" destOrd="0" parTransId="{F7167138-8DAB-4561-8739-286679682BCA}" sibTransId="{9CA7B0C4-ED19-459C-8355-8F3AA9E4196D}"/>
    <dgm:cxn modelId="{0BAC49C5-276D-4120-A571-EDC261DF4473}" srcId="{7C0F168D-9827-403F-A793-FD85510B5402}" destId="{FD54AA29-CE6C-4EDD-9851-8FD91C0A070A}" srcOrd="0" destOrd="0" parTransId="{0C2E864B-7F59-4F1F-BC09-C901B01D0692}" sibTransId="{CB271B11-8A10-44B7-B85C-6C3F35300AD6}"/>
    <dgm:cxn modelId="{4F1549CF-7909-4DCF-9132-B978FD037BDF}" type="presOf" srcId="{DDD5507E-31E4-4ABA-AF6D-0C24455E09FA}" destId="{22089B1C-BE98-4CF5-9DFA-2EE50E87A895}" srcOrd="0" destOrd="0" presId="urn:microsoft.com/office/officeart/2008/layout/LinedList"/>
    <dgm:cxn modelId="{877704E5-908A-4479-A8B7-D4B307DAD3CD}" srcId="{38564A9A-1A87-4A2A-8FF3-8919799A1358}" destId="{56C58402-741A-4637-B830-06B484DB606A}" srcOrd="2" destOrd="0" parTransId="{D8F1FF91-7048-4EE8-BE5B-DED48E5BE242}" sibTransId="{EA962C91-9FF7-459C-BFAF-9CB465598A64}"/>
    <dgm:cxn modelId="{DAE6DDF2-D922-4892-89F3-B5239F34AF0C}" type="presOf" srcId="{56C58402-741A-4637-B830-06B484DB606A}" destId="{F9CF9603-F6F0-4AD1-BF7A-B45BD59BB26D}" srcOrd="0" destOrd="0" presId="urn:microsoft.com/office/officeart/2008/layout/LinedList"/>
    <dgm:cxn modelId="{AD2ED8F8-CBC8-4CB6-BD99-9ACBD4119F21}" type="presOf" srcId="{1A8D456B-FBC2-44DC-AB19-D25DEE8E6008}" destId="{9A595586-5488-44B7-9743-1CE7B85419A1}" srcOrd="0" destOrd="0" presId="urn:microsoft.com/office/officeart/2008/layout/LinedList"/>
    <dgm:cxn modelId="{E9071554-95B5-499D-B2E9-08ED555E9A77}" type="presParOf" srcId="{78AEFD76-14D8-44D1-82DA-83EC7E95FDA9}" destId="{54406382-F260-4759-924D-12AB18BDE911}" srcOrd="0" destOrd="0" presId="urn:microsoft.com/office/officeart/2008/layout/LinedList"/>
    <dgm:cxn modelId="{7A2C0830-5503-4650-A73A-FCA3F36456E8}" type="presParOf" srcId="{78AEFD76-14D8-44D1-82DA-83EC7E95FDA9}" destId="{BD1BB6FB-7481-4426-A8BF-3D91A495F47A}" srcOrd="1" destOrd="0" presId="urn:microsoft.com/office/officeart/2008/layout/LinedList"/>
    <dgm:cxn modelId="{1B9126B9-D8F2-4734-A16A-2D614AF7497E}" type="presParOf" srcId="{BD1BB6FB-7481-4426-A8BF-3D91A495F47A}" destId="{178FEBC1-29B2-42DD-A997-E7DF84D66BB8}" srcOrd="0" destOrd="0" presId="urn:microsoft.com/office/officeart/2008/layout/LinedList"/>
    <dgm:cxn modelId="{C8132E05-B3E4-46FE-BE00-E25DF4091036}" type="presParOf" srcId="{BD1BB6FB-7481-4426-A8BF-3D91A495F47A}" destId="{93C2F543-B73D-4A2C-A2AD-B2B05152165C}" srcOrd="1" destOrd="0" presId="urn:microsoft.com/office/officeart/2008/layout/LinedList"/>
    <dgm:cxn modelId="{32EA8A5E-3D96-4F6F-AEDC-CD3106048BD1}" type="presParOf" srcId="{93C2F543-B73D-4A2C-A2AD-B2B05152165C}" destId="{2DDD0493-E999-45F0-9BBE-2AC5A29E21DB}" srcOrd="0" destOrd="0" presId="urn:microsoft.com/office/officeart/2008/layout/LinedList"/>
    <dgm:cxn modelId="{D62CF63A-21AE-41F1-8CD1-06A152A8010C}" type="presParOf" srcId="{93C2F543-B73D-4A2C-A2AD-B2B05152165C}" destId="{6180AB2F-6786-4F9B-B372-B2707D176399}" srcOrd="1" destOrd="0" presId="urn:microsoft.com/office/officeart/2008/layout/LinedList"/>
    <dgm:cxn modelId="{6F7EE4A8-75A8-413D-BB98-AA49927EB499}" type="presParOf" srcId="{6180AB2F-6786-4F9B-B372-B2707D176399}" destId="{7B4243D7-9E8D-490A-AD5B-A4C11C0AE37D}" srcOrd="0" destOrd="0" presId="urn:microsoft.com/office/officeart/2008/layout/LinedList"/>
    <dgm:cxn modelId="{5B10D562-925F-4172-92AF-5C1B6CD5FB51}" type="presParOf" srcId="{6180AB2F-6786-4F9B-B372-B2707D176399}" destId="{79ACB7AA-EC46-4DA6-A5BC-D41FD96D63C5}" srcOrd="1" destOrd="0" presId="urn:microsoft.com/office/officeart/2008/layout/LinedList"/>
    <dgm:cxn modelId="{133D4927-09C0-449F-87F1-23E1011B6AE0}" type="presParOf" srcId="{6180AB2F-6786-4F9B-B372-B2707D176399}" destId="{903AE5FA-8289-4032-85C1-239074150662}" srcOrd="2" destOrd="0" presId="urn:microsoft.com/office/officeart/2008/layout/LinedList"/>
    <dgm:cxn modelId="{3121C621-E819-4600-8D25-1A6456EC9E59}" type="presParOf" srcId="{93C2F543-B73D-4A2C-A2AD-B2B05152165C}" destId="{E53C1603-5FA6-4ABB-80B3-4EDC472EC760}" srcOrd="2" destOrd="0" presId="urn:microsoft.com/office/officeart/2008/layout/LinedList"/>
    <dgm:cxn modelId="{49ECD0D7-FB3B-4403-BA38-94630C79EBF0}" type="presParOf" srcId="{93C2F543-B73D-4A2C-A2AD-B2B05152165C}" destId="{FF65B553-F15A-4D83-8719-EBD82045A198}" srcOrd="3" destOrd="0" presId="urn:microsoft.com/office/officeart/2008/layout/LinedList"/>
    <dgm:cxn modelId="{5EB3C72D-156B-42C1-ADD2-864DCBC15ECC}" type="presParOf" srcId="{93C2F543-B73D-4A2C-A2AD-B2B05152165C}" destId="{5CF461F4-F065-484C-B195-B24EE9B3D2F3}" srcOrd="4" destOrd="0" presId="urn:microsoft.com/office/officeart/2008/layout/LinedList"/>
    <dgm:cxn modelId="{20BCAB7A-8A33-4DAC-A1B5-BBAA21924821}" type="presParOf" srcId="{5CF461F4-F065-484C-B195-B24EE9B3D2F3}" destId="{5C4C97AA-3802-4747-8633-4CD31B63A79A}" srcOrd="0" destOrd="0" presId="urn:microsoft.com/office/officeart/2008/layout/LinedList"/>
    <dgm:cxn modelId="{AD415124-D8E0-4AAF-B825-74F3BB37FC59}" type="presParOf" srcId="{5CF461F4-F065-484C-B195-B24EE9B3D2F3}" destId="{F903C832-B929-4078-A73B-2338D3B6C66C}" srcOrd="1" destOrd="0" presId="urn:microsoft.com/office/officeart/2008/layout/LinedList"/>
    <dgm:cxn modelId="{64382346-BEB3-4A9B-BDBD-04B19CFD518A}" type="presParOf" srcId="{5CF461F4-F065-484C-B195-B24EE9B3D2F3}" destId="{F02D288C-DD65-4F9D-B89F-9A1CA244CBC3}" srcOrd="2" destOrd="0" presId="urn:microsoft.com/office/officeart/2008/layout/LinedList"/>
    <dgm:cxn modelId="{B5763BDF-46A8-49F6-8A55-D3AC176BD8A4}" type="presParOf" srcId="{93C2F543-B73D-4A2C-A2AD-B2B05152165C}" destId="{FB587A85-9EAD-47F6-8FEA-CB0D9430C110}" srcOrd="5" destOrd="0" presId="urn:microsoft.com/office/officeart/2008/layout/LinedList"/>
    <dgm:cxn modelId="{4D7F5C5F-7EAB-4460-BCB1-BECC9AB0B8C6}" type="presParOf" srcId="{93C2F543-B73D-4A2C-A2AD-B2B05152165C}" destId="{644FD260-8ABA-4D9A-9A3F-4628313A6788}" srcOrd="6" destOrd="0" presId="urn:microsoft.com/office/officeart/2008/layout/LinedList"/>
    <dgm:cxn modelId="{04DE0E97-3F4B-4B8B-8ED0-FAD988AA1D23}" type="presParOf" srcId="{93C2F543-B73D-4A2C-A2AD-B2B05152165C}" destId="{A2F72C79-BC33-449D-AE9D-93B8545132A8}" srcOrd="7" destOrd="0" presId="urn:microsoft.com/office/officeart/2008/layout/LinedList"/>
    <dgm:cxn modelId="{ADF8A773-B225-4DA4-B882-DDE4B3C9B768}" type="presParOf" srcId="{A2F72C79-BC33-449D-AE9D-93B8545132A8}" destId="{5FC82785-4D84-4672-9723-E86B10F00A48}" srcOrd="0" destOrd="0" presId="urn:microsoft.com/office/officeart/2008/layout/LinedList"/>
    <dgm:cxn modelId="{24A5B2A9-6794-4DDF-AD1A-F257FF3B9BBA}" type="presParOf" srcId="{A2F72C79-BC33-449D-AE9D-93B8545132A8}" destId="{F9CF9603-F6F0-4AD1-BF7A-B45BD59BB26D}" srcOrd="1" destOrd="0" presId="urn:microsoft.com/office/officeart/2008/layout/LinedList"/>
    <dgm:cxn modelId="{6AD2F1F9-2243-4137-B9AD-3C167B330AB9}" type="presParOf" srcId="{A2F72C79-BC33-449D-AE9D-93B8545132A8}" destId="{E11733B3-5C70-40E0-B958-27E627E8897C}" srcOrd="2" destOrd="0" presId="urn:microsoft.com/office/officeart/2008/layout/LinedList"/>
    <dgm:cxn modelId="{B22E6A50-3F98-4A0B-9286-2AF068FABF77}" type="presParOf" srcId="{93C2F543-B73D-4A2C-A2AD-B2B05152165C}" destId="{F877B790-0D7B-435D-96E4-ED9D1DAF9EB2}" srcOrd="8" destOrd="0" presId="urn:microsoft.com/office/officeart/2008/layout/LinedList"/>
    <dgm:cxn modelId="{09A84A5B-B7E0-47A2-9BCB-341C057A63DD}" type="presParOf" srcId="{93C2F543-B73D-4A2C-A2AD-B2B05152165C}" destId="{A675F1AF-AC7D-4A68-85DE-B5DE679CA63F}" srcOrd="9" destOrd="0" presId="urn:microsoft.com/office/officeart/2008/layout/LinedList"/>
    <dgm:cxn modelId="{688200C4-592A-4354-A3BA-AF0EBA9AE4B4}" type="presParOf" srcId="{93C2F543-B73D-4A2C-A2AD-B2B05152165C}" destId="{B672C9FD-7B36-4262-AB4F-A50C61F2579D}" srcOrd="10" destOrd="0" presId="urn:microsoft.com/office/officeart/2008/layout/LinedList"/>
    <dgm:cxn modelId="{441581EB-0423-4316-AF4A-8CC973E89854}" type="presParOf" srcId="{B672C9FD-7B36-4262-AB4F-A50C61F2579D}" destId="{83C4DCAA-0AF7-463B-973E-148DC76111D1}" srcOrd="0" destOrd="0" presId="urn:microsoft.com/office/officeart/2008/layout/LinedList"/>
    <dgm:cxn modelId="{3F159C04-68B1-40BB-AF99-70D302DE8E12}" type="presParOf" srcId="{B672C9FD-7B36-4262-AB4F-A50C61F2579D}" destId="{22089B1C-BE98-4CF5-9DFA-2EE50E87A895}" srcOrd="1" destOrd="0" presId="urn:microsoft.com/office/officeart/2008/layout/LinedList"/>
    <dgm:cxn modelId="{BA410465-7C56-4BE5-A3CB-E71EC9D094F0}" type="presParOf" srcId="{B672C9FD-7B36-4262-AB4F-A50C61F2579D}" destId="{6BFB8E95-FA31-490E-83D1-0710A318B32A}" srcOrd="2" destOrd="0" presId="urn:microsoft.com/office/officeart/2008/layout/LinedList"/>
    <dgm:cxn modelId="{8506C9D6-13E0-42A0-8141-1EAC7F5D4923}" type="presParOf" srcId="{93C2F543-B73D-4A2C-A2AD-B2B05152165C}" destId="{1BCF6431-07EF-42AE-BA81-84ED44537114}" srcOrd="11" destOrd="0" presId="urn:microsoft.com/office/officeart/2008/layout/LinedList"/>
    <dgm:cxn modelId="{7A551688-2E03-424D-9812-FEF2CC94763E}" type="presParOf" srcId="{93C2F543-B73D-4A2C-A2AD-B2B05152165C}" destId="{96D4AEA6-E2E0-4624-B7E0-1DD2685A1064}" srcOrd="12" destOrd="0" presId="urn:microsoft.com/office/officeart/2008/layout/LinedList"/>
    <dgm:cxn modelId="{FE4B9652-67A5-4070-8640-2844C6F6EC11}" type="presParOf" srcId="{78AEFD76-14D8-44D1-82DA-83EC7E95FDA9}" destId="{649BD3D9-4423-4040-A07B-0E46B885ADF9}" srcOrd="2" destOrd="0" presId="urn:microsoft.com/office/officeart/2008/layout/LinedList"/>
    <dgm:cxn modelId="{4288F883-65EA-415C-9B39-BD396CF9DCE6}" type="presParOf" srcId="{78AEFD76-14D8-44D1-82DA-83EC7E95FDA9}" destId="{5E64A398-0EC4-4149-8689-F7954EDC8802}" srcOrd="3" destOrd="0" presId="urn:microsoft.com/office/officeart/2008/layout/LinedList"/>
    <dgm:cxn modelId="{CA238C61-1D12-4EF5-8635-B53031155D80}" type="presParOf" srcId="{5E64A398-0EC4-4149-8689-F7954EDC8802}" destId="{D8F31151-99A8-425A-84A4-17E556F81C30}" srcOrd="0" destOrd="0" presId="urn:microsoft.com/office/officeart/2008/layout/LinedList"/>
    <dgm:cxn modelId="{6EFCDA36-EB34-486B-AA05-A4A6EDFE0078}" type="presParOf" srcId="{5E64A398-0EC4-4149-8689-F7954EDC8802}" destId="{9E49F674-D64A-4757-91C4-F64572D62847}" srcOrd="1" destOrd="0" presId="urn:microsoft.com/office/officeart/2008/layout/LinedList"/>
    <dgm:cxn modelId="{19985601-CC2B-41D1-B12F-77FB7DEA9C45}" type="presParOf" srcId="{9E49F674-D64A-4757-91C4-F64572D62847}" destId="{D069FA87-865F-4E82-A95E-9199C57A03F9}" srcOrd="0" destOrd="0" presId="urn:microsoft.com/office/officeart/2008/layout/LinedList"/>
    <dgm:cxn modelId="{8EF9892A-81F7-4F73-8B95-32A1116E51EB}" type="presParOf" srcId="{9E49F674-D64A-4757-91C4-F64572D62847}" destId="{DBA19C94-F88B-4E51-900E-1CD79F9A6A52}" srcOrd="1" destOrd="0" presId="urn:microsoft.com/office/officeart/2008/layout/LinedList"/>
    <dgm:cxn modelId="{2FEE125B-CC74-4404-A28B-0F987EECF705}" type="presParOf" srcId="{DBA19C94-F88B-4E51-900E-1CD79F9A6A52}" destId="{2CD63326-CFD2-45A9-BFF4-A4F147342372}" srcOrd="0" destOrd="0" presId="urn:microsoft.com/office/officeart/2008/layout/LinedList"/>
    <dgm:cxn modelId="{B52BDBDD-D7E6-4E0E-9027-F0FA084CA712}" type="presParOf" srcId="{DBA19C94-F88B-4E51-900E-1CD79F9A6A52}" destId="{01D4C3FA-83A7-4FAA-8E28-945DE1437D3C}" srcOrd="1" destOrd="0" presId="urn:microsoft.com/office/officeart/2008/layout/LinedList"/>
    <dgm:cxn modelId="{6BBA62BD-4B06-4789-A2A4-771FB5AB4D7B}" type="presParOf" srcId="{DBA19C94-F88B-4E51-900E-1CD79F9A6A52}" destId="{73C62912-0636-4B12-9E45-C605AA5BBAE4}" srcOrd="2" destOrd="0" presId="urn:microsoft.com/office/officeart/2008/layout/LinedList"/>
    <dgm:cxn modelId="{71B4B8DF-14C9-4464-BEB7-83747D07C2FE}" type="presParOf" srcId="{9E49F674-D64A-4757-91C4-F64572D62847}" destId="{1685B991-996C-4588-965E-73DA130CFC4B}" srcOrd="2" destOrd="0" presId="urn:microsoft.com/office/officeart/2008/layout/LinedList"/>
    <dgm:cxn modelId="{717E353A-A173-4958-B090-81912673F42D}" type="presParOf" srcId="{9E49F674-D64A-4757-91C4-F64572D62847}" destId="{D256C0D1-759F-4B85-82F9-7E241D70C0FB}" srcOrd="3" destOrd="0" presId="urn:microsoft.com/office/officeart/2008/layout/LinedList"/>
    <dgm:cxn modelId="{00E76C6F-8F55-4414-9632-D9F93C5096BC}" type="presParOf" srcId="{9E49F674-D64A-4757-91C4-F64572D62847}" destId="{F40D3A6A-1DF6-4B0C-A618-735B38033C6A}" srcOrd="4" destOrd="0" presId="urn:microsoft.com/office/officeart/2008/layout/LinedList"/>
    <dgm:cxn modelId="{1930EA51-D9CE-49AE-A948-7C3306DAF6BD}" type="presParOf" srcId="{F40D3A6A-1DF6-4B0C-A618-735B38033C6A}" destId="{8D8DDDD7-96A1-4DE4-A3F9-FDE86B80121A}" srcOrd="0" destOrd="0" presId="urn:microsoft.com/office/officeart/2008/layout/LinedList"/>
    <dgm:cxn modelId="{DE3032C2-17BC-42A6-BC22-AC2FE3D9168F}" type="presParOf" srcId="{F40D3A6A-1DF6-4B0C-A618-735B38033C6A}" destId="{9A595586-5488-44B7-9743-1CE7B85419A1}" srcOrd="1" destOrd="0" presId="urn:microsoft.com/office/officeart/2008/layout/LinedList"/>
    <dgm:cxn modelId="{290A60A4-7F64-46CC-BB98-94BACF816ECE}" type="presParOf" srcId="{F40D3A6A-1DF6-4B0C-A618-735B38033C6A}" destId="{063CDE28-18CA-4553-80BC-EEAA13048B1E}" srcOrd="2" destOrd="0" presId="urn:microsoft.com/office/officeart/2008/layout/LinedList"/>
    <dgm:cxn modelId="{1BE2E88C-9855-476F-ADDD-6017A1A9239A}" type="presParOf" srcId="{9E49F674-D64A-4757-91C4-F64572D62847}" destId="{B45DCE43-4326-4F74-AB4B-5F533A5461F2}" srcOrd="5" destOrd="0" presId="urn:microsoft.com/office/officeart/2008/layout/LinedList"/>
    <dgm:cxn modelId="{22CABD92-A728-4CF2-97A9-761D00EA4264}" type="presParOf" srcId="{9E49F674-D64A-4757-91C4-F64572D62847}" destId="{EDD21EAC-CA39-4148-A8A9-961BE076335F}" srcOrd="6" destOrd="0" presId="urn:microsoft.com/office/officeart/2008/layout/LinedList"/>
    <dgm:cxn modelId="{9A5CCCCE-45AE-412E-9BB1-08CAC7A0F0ED}" type="presParOf" srcId="{9E49F674-D64A-4757-91C4-F64572D62847}" destId="{7406DECC-DE03-4D67-BF37-16FE9972EAEE}" srcOrd="7" destOrd="0" presId="urn:microsoft.com/office/officeart/2008/layout/LinedList"/>
    <dgm:cxn modelId="{0D35DD22-E09E-4B16-917A-3056D2B3C088}" type="presParOf" srcId="{7406DECC-DE03-4D67-BF37-16FE9972EAEE}" destId="{383B8E57-324E-433D-B2D2-5403298034EF}" srcOrd="0" destOrd="0" presId="urn:microsoft.com/office/officeart/2008/layout/LinedList"/>
    <dgm:cxn modelId="{E7263232-D8E5-4375-9658-072E7F62E8EF}" type="presParOf" srcId="{7406DECC-DE03-4D67-BF37-16FE9972EAEE}" destId="{CDD7862C-65C6-4F58-A628-292C71F7195B}" srcOrd="1" destOrd="0" presId="urn:microsoft.com/office/officeart/2008/layout/LinedList"/>
    <dgm:cxn modelId="{315C1EB6-E4EE-41CA-BF34-5C36BB0611F9}" type="presParOf" srcId="{7406DECC-DE03-4D67-BF37-16FE9972EAEE}" destId="{4CB0527D-96CA-406A-8136-AA27ABD083CB}" srcOrd="2" destOrd="0" presId="urn:microsoft.com/office/officeart/2008/layout/LinedList"/>
    <dgm:cxn modelId="{4AD0CE59-AE2B-4EE2-A473-B396008D532A}" type="presParOf" srcId="{9E49F674-D64A-4757-91C4-F64572D62847}" destId="{3378CF63-4E01-458D-A19C-3505516E917F}" srcOrd="8" destOrd="0" presId="urn:microsoft.com/office/officeart/2008/layout/LinedList"/>
    <dgm:cxn modelId="{F066B573-388D-4FFF-8F8A-2B7B75FA1783}" type="presParOf" srcId="{9E49F674-D64A-4757-91C4-F64572D62847}" destId="{330E4699-3890-4F2A-9FB9-92D009B360B0}"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9A88D5-E492-45E3-94FF-63DE91960F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8A6EBE9-CCD8-4A91-B070-63867F58635D}">
      <dgm:prSet/>
      <dgm:spPr/>
      <dgm:t>
        <a:bodyPr/>
        <a:lstStyle/>
        <a:p>
          <a:r>
            <a:rPr lang="en-GB" dirty="0"/>
            <a:t>Political: Government support and policies</a:t>
          </a:r>
          <a:br>
            <a:rPr lang="en-GB" dirty="0"/>
          </a:br>
          <a:endParaRPr lang="en-US" dirty="0"/>
        </a:p>
      </dgm:t>
    </dgm:pt>
    <dgm:pt modelId="{3043AB08-5807-46E7-8359-D925E298E08F}" type="parTrans" cxnId="{30758233-77CF-4F86-8B04-722EE824955F}">
      <dgm:prSet/>
      <dgm:spPr/>
      <dgm:t>
        <a:bodyPr/>
        <a:lstStyle/>
        <a:p>
          <a:endParaRPr lang="en-US"/>
        </a:p>
      </dgm:t>
    </dgm:pt>
    <dgm:pt modelId="{206AB120-AE55-412B-B397-FAA10925F585}" type="sibTrans" cxnId="{30758233-77CF-4F86-8B04-722EE824955F}">
      <dgm:prSet/>
      <dgm:spPr/>
      <dgm:t>
        <a:bodyPr/>
        <a:lstStyle/>
        <a:p>
          <a:endParaRPr lang="en-US"/>
        </a:p>
      </dgm:t>
    </dgm:pt>
    <dgm:pt modelId="{4676518D-C5EC-4EE7-8422-F6D6D3695207}">
      <dgm:prSet/>
      <dgm:spPr/>
      <dgm:t>
        <a:bodyPr/>
        <a:lstStyle/>
        <a:p>
          <a:r>
            <a:rPr lang="en-GB"/>
            <a:t>Economic:  Inflation, operating costs and consumer spending</a:t>
          </a:r>
          <a:br>
            <a:rPr lang="en-GB"/>
          </a:br>
          <a:endParaRPr lang="en-US"/>
        </a:p>
      </dgm:t>
    </dgm:pt>
    <dgm:pt modelId="{8EDA45F1-4260-4F32-9CEE-7A1A1814BAFD}" type="parTrans" cxnId="{1A9CCE03-DFB4-41A7-813F-5CB98AA64CD9}">
      <dgm:prSet/>
      <dgm:spPr/>
      <dgm:t>
        <a:bodyPr/>
        <a:lstStyle/>
        <a:p>
          <a:endParaRPr lang="en-US"/>
        </a:p>
      </dgm:t>
    </dgm:pt>
    <dgm:pt modelId="{D4783E2B-B498-482F-B745-7DFE3DD3D962}" type="sibTrans" cxnId="{1A9CCE03-DFB4-41A7-813F-5CB98AA64CD9}">
      <dgm:prSet/>
      <dgm:spPr/>
      <dgm:t>
        <a:bodyPr/>
        <a:lstStyle/>
        <a:p>
          <a:endParaRPr lang="en-US"/>
        </a:p>
      </dgm:t>
    </dgm:pt>
    <dgm:pt modelId="{85618E50-4E95-48F9-859F-9FC1EBEDD58A}">
      <dgm:prSet/>
      <dgm:spPr/>
      <dgm:t>
        <a:bodyPr/>
        <a:lstStyle/>
        <a:p>
          <a:r>
            <a:rPr lang="en-GB"/>
            <a:t>Social Customer: behaviour and working patterns</a:t>
          </a:r>
          <a:br>
            <a:rPr lang="en-GB"/>
          </a:br>
          <a:endParaRPr lang="en-US"/>
        </a:p>
      </dgm:t>
    </dgm:pt>
    <dgm:pt modelId="{3BDD798C-291F-4CF1-8159-F52B47F697B3}" type="parTrans" cxnId="{F9E67C72-89CF-4FEC-BE77-BF121BE43D93}">
      <dgm:prSet/>
      <dgm:spPr/>
      <dgm:t>
        <a:bodyPr/>
        <a:lstStyle/>
        <a:p>
          <a:endParaRPr lang="en-US"/>
        </a:p>
      </dgm:t>
    </dgm:pt>
    <dgm:pt modelId="{E4FECF44-E001-457A-9A4B-56984CAE09A4}" type="sibTrans" cxnId="{F9E67C72-89CF-4FEC-BE77-BF121BE43D93}">
      <dgm:prSet/>
      <dgm:spPr/>
      <dgm:t>
        <a:bodyPr/>
        <a:lstStyle/>
        <a:p>
          <a:endParaRPr lang="en-US"/>
        </a:p>
      </dgm:t>
    </dgm:pt>
    <dgm:pt modelId="{C16913B9-44F5-4495-AECB-9583775283CF}">
      <dgm:prSet/>
      <dgm:spPr/>
      <dgm:t>
        <a:bodyPr/>
        <a:lstStyle/>
        <a:p>
          <a:r>
            <a:rPr lang="en-GB"/>
            <a:t>Technological: Online ordering and digital services</a:t>
          </a:r>
          <a:br>
            <a:rPr lang="en-GB"/>
          </a:br>
          <a:endParaRPr lang="en-US"/>
        </a:p>
      </dgm:t>
    </dgm:pt>
    <dgm:pt modelId="{63A5F915-2AA8-41B3-939E-6B6E09429AE7}" type="parTrans" cxnId="{E884CB5D-5780-4743-95FF-21D453771D9E}">
      <dgm:prSet/>
      <dgm:spPr/>
      <dgm:t>
        <a:bodyPr/>
        <a:lstStyle/>
        <a:p>
          <a:endParaRPr lang="en-US"/>
        </a:p>
      </dgm:t>
    </dgm:pt>
    <dgm:pt modelId="{4927979A-0FDB-49E6-A5DF-9C81C6BBAC00}" type="sibTrans" cxnId="{E884CB5D-5780-4743-95FF-21D453771D9E}">
      <dgm:prSet/>
      <dgm:spPr/>
      <dgm:t>
        <a:bodyPr/>
        <a:lstStyle/>
        <a:p>
          <a:endParaRPr lang="en-US"/>
        </a:p>
      </dgm:t>
    </dgm:pt>
    <dgm:pt modelId="{493D6B87-97FA-4A85-8EB2-587593C40292}">
      <dgm:prSet/>
      <dgm:spPr/>
      <dgm:t>
        <a:bodyPr/>
        <a:lstStyle/>
        <a:p>
          <a:r>
            <a:rPr lang="en-GB"/>
            <a:t>Environmental: sustainability and the ingredients available</a:t>
          </a:r>
          <a:br>
            <a:rPr lang="en-GB"/>
          </a:br>
          <a:endParaRPr lang="en-US"/>
        </a:p>
      </dgm:t>
    </dgm:pt>
    <dgm:pt modelId="{127EAD21-2942-4FF9-84B6-C26DAB067510}" type="parTrans" cxnId="{CCC6D660-AD1A-42B2-958E-C721A2C1A018}">
      <dgm:prSet/>
      <dgm:spPr/>
      <dgm:t>
        <a:bodyPr/>
        <a:lstStyle/>
        <a:p>
          <a:endParaRPr lang="en-US"/>
        </a:p>
      </dgm:t>
    </dgm:pt>
    <dgm:pt modelId="{21110CEF-54A7-4C1B-B1EB-18C6E7297690}" type="sibTrans" cxnId="{CCC6D660-AD1A-42B2-958E-C721A2C1A018}">
      <dgm:prSet/>
      <dgm:spPr/>
      <dgm:t>
        <a:bodyPr/>
        <a:lstStyle/>
        <a:p>
          <a:endParaRPr lang="en-US"/>
        </a:p>
      </dgm:t>
    </dgm:pt>
    <dgm:pt modelId="{D71BA3D0-6F94-49AB-94FF-5EE6CE62E84C}">
      <dgm:prSet/>
      <dgm:spPr/>
      <dgm:t>
        <a:bodyPr/>
        <a:lstStyle/>
        <a:p>
          <a:r>
            <a:rPr lang="en-GB"/>
            <a:t>Legal: Food safety and employment regulations</a:t>
          </a:r>
          <a:endParaRPr lang="en-US"/>
        </a:p>
      </dgm:t>
    </dgm:pt>
    <dgm:pt modelId="{D7C4D3BF-B44C-48CC-920E-2F937F3F0E97}" type="parTrans" cxnId="{98BF9485-086D-4A4D-ABB3-6D0DA1E7CB61}">
      <dgm:prSet/>
      <dgm:spPr/>
      <dgm:t>
        <a:bodyPr/>
        <a:lstStyle/>
        <a:p>
          <a:endParaRPr lang="en-US"/>
        </a:p>
      </dgm:t>
    </dgm:pt>
    <dgm:pt modelId="{7385DD8C-CADE-47A8-A75D-898DC82E4B78}" type="sibTrans" cxnId="{98BF9485-086D-4A4D-ABB3-6D0DA1E7CB61}">
      <dgm:prSet/>
      <dgm:spPr/>
      <dgm:t>
        <a:bodyPr/>
        <a:lstStyle/>
        <a:p>
          <a:endParaRPr lang="en-US"/>
        </a:p>
      </dgm:t>
    </dgm:pt>
    <dgm:pt modelId="{E5DE1DA0-5C99-44A1-9CF1-08DFD909872D}" type="pres">
      <dgm:prSet presAssocID="{649A88D5-E492-45E3-94FF-63DE91960FBA}" presName="linear" presStyleCnt="0">
        <dgm:presLayoutVars>
          <dgm:animLvl val="lvl"/>
          <dgm:resizeHandles val="exact"/>
        </dgm:presLayoutVars>
      </dgm:prSet>
      <dgm:spPr/>
    </dgm:pt>
    <dgm:pt modelId="{E821D368-8EC7-4145-8DEE-3EDF31AED4B2}" type="pres">
      <dgm:prSet presAssocID="{D8A6EBE9-CCD8-4A91-B070-63867F58635D}" presName="parentText" presStyleLbl="node1" presStyleIdx="0" presStyleCnt="6">
        <dgm:presLayoutVars>
          <dgm:chMax val="0"/>
          <dgm:bulletEnabled val="1"/>
        </dgm:presLayoutVars>
      </dgm:prSet>
      <dgm:spPr/>
    </dgm:pt>
    <dgm:pt modelId="{27A9A8DB-D6C3-4108-93EF-2421432190B1}" type="pres">
      <dgm:prSet presAssocID="{206AB120-AE55-412B-B397-FAA10925F585}" presName="spacer" presStyleCnt="0"/>
      <dgm:spPr/>
    </dgm:pt>
    <dgm:pt modelId="{E9D91C9E-BA85-4A37-BEEC-96401450F084}" type="pres">
      <dgm:prSet presAssocID="{4676518D-C5EC-4EE7-8422-F6D6D3695207}" presName="parentText" presStyleLbl="node1" presStyleIdx="1" presStyleCnt="6">
        <dgm:presLayoutVars>
          <dgm:chMax val="0"/>
          <dgm:bulletEnabled val="1"/>
        </dgm:presLayoutVars>
      </dgm:prSet>
      <dgm:spPr/>
    </dgm:pt>
    <dgm:pt modelId="{689897B3-9FA1-47E0-BBC6-1C3C9E760389}" type="pres">
      <dgm:prSet presAssocID="{D4783E2B-B498-482F-B745-7DFE3DD3D962}" presName="spacer" presStyleCnt="0"/>
      <dgm:spPr/>
    </dgm:pt>
    <dgm:pt modelId="{BBB1B764-AC22-4520-822C-17D7F7FE107B}" type="pres">
      <dgm:prSet presAssocID="{85618E50-4E95-48F9-859F-9FC1EBEDD58A}" presName="parentText" presStyleLbl="node1" presStyleIdx="2" presStyleCnt="6">
        <dgm:presLayoutVars>
          <dgm:chMax val="0"/>
          <dgm:bulletEnabled val="1"/>
        </dgm:presLayoutVars>
      </dgm:prSet>
      <dgm:spPr/>
    </dgm:pt>
    <dgm:pt modelId="{3557D36F-6412-4984-A5AF-265AAEF76C44}" type="pres">
      <dgm:prSet presAssocID="{E4FECF44-E001-457A-9A4B-56984CAE09A4}" presName="spacer" presStyleCnt="0"/>
      <dgm:spPr/>
    </dgm:pt>
    <dgm:pt modelId="{85C7FB2A-6B8C-4015-B5B2-A4CA57F84670}" type="pres">
      <dgm:prSet presAssocID="{C16913B9-44F5-4495-AECB-9583775283CF}" presName="parentText" presStyleLbl="node1" presStyleIdx="3" presStyleCnt="6">
        <dgm:presLayoutVars>
          <dgm:chMax val="0"/>
          <dgm:bulletEnabled val="1"/>
        </dgm:presLayoutVars>
      </dgm:prSet>
      <dgm:spPr/>
    </dgm:pt>
    <dgm:pt modelId="{2631405C-7CB5-4A3D-848E-04465C51288B}" type="pres">
      <dgm:prSet presAssocID="{4927979A-0FDB-49E6-A5DF-9C81C6BBAC00}" presName="spacer" presStyleCnt="0"/>
      <dgm:spPr/>
    </dgm:pt>
    <dgm:pt modelId="{4FAAF1DB-988D-4159-AC08-12A923EAE3FC}" type="pres">
      <dgm:prSet presAssocID="{493D6B87-97FA-4A85-8EB2-587593C40292}" presName="parentText" presStyleLbl="node1" presStyleIdx="4" presStyleCnt="6">
        <dgm:presLayoutVars>
          <dgm:chMax val="0"/>
          <dgm:bulletEnabled val="1"/>
        </dgm:presLayoutVars>
      </dgm:prSet>
      <dgm:spPr/>
    </dgm:pt>
    <dgm:pt modelId="{0421D552-2908-47FA-ACCF-488DB7120004}" type="pres">
      <dgm:prSet presAssocID="{21110CEF-54A7-4C1B-B1EB-18C6E7297690}" presName="spacer" presStyleCnt="0"/>
      <dgm:spPr/>
    </dgm:pt>
    <dgm:pt modelId="{9865FADE-DAB1-4C5A-AF0F-3BC42FFB3716}" type="pres">
      <dgm:prSet presAssocID="{D71BA3D0-6F94-49AB-94FF-5EE6CE62E84C}" presName="parentText" presStyleLbl="node1" presStyleIdx="5" presStyleCnt="6">
        <dgm:presLayoutVars>
          <dgm:chMax val="0"/>
          <dgm:bulletEnabled val="1"/>
        </dgm:presLayoutVars>
      </dgm:prSet>
      <dgm:spPr/>
    </dgm:pt>
  </dgm:ptLst>
  <dgm:cxnLst>
    <dgm:cxn modelId="{1A9CCE03-DFB4-41A7-813F-5CB98AA64CD9}" srcId="{649A88D5-E492-45E3-94FF-63DE91960FBA}" destId="{4676518D-C5EC-4EE7-8422-F6D6D3695207}" srcOrd="1" destOrd="0" parTransId="{8EDA45F1-4260-4F32-9CEE-7A1A1814BAFD}" sibTransId="{D4783E2B-B498-482F-B745-7DFE3DD3D962}"/>
    <dgm:cxn modelId="{182E721D-363D-4EC4-A4C1-A49FA3088635}" type="presOf" srcId="{85618E50-4E95-48F9-859F-9FC1EBEDD58A}" destId="{BBB1B764-AC22-4520-822C-17D7F7FE107B}" srcOrd="0" destOrd="0" presId="urn:microsoft.com/office/officeart/2005/8/layout/vList2"/>
    <dgm:cxn modelId="{1F434D27-C65E-40BA-A273-737E477B1F8F}" type="presOf" srcId="{493D6B87-97FA-4A85-8EB2-587593C40292}" destId="{4FAAF1DB-988D-4159-AC08-12A923EAE3FC}" srcOrd="0" destOrd="0" presId="urn:microsoft.com/office/officeart/2005/8/layout/vList2"/>
    <dgm:cxn modelId="{1FFBDA32-2B0C-450D-AB50-85F679629A52}" type="presOf" srcId="{D8A6EBE9-CCD8-4A91-B070-63867F58635D}" destId="{E821D368-8EC7-4145-8DEE-3EDF31AED4B2}" srcOrd="0" destOrd="0" presId="urn:microsoft.com/office/officeart/2005/8/layout/vList2"/>
    <dgm:cxn modelId="{30758233-77CF-4F86-8B04-722EE824955F}" srcId="{649A88D5-E492-45E3-94FF-63DE91960FBA}" destId="{D8A6EBE9-CCD8-4A91-B070-63867F58635D}" srcOrd="0" destOrd="0" parTransId="{3043AB08-5807-46E7-8359-D925E298E08F}" sibTransId="{206AB120-AE55-412B-B397-FAA10925F585}"/>
    <dgm:cxn modelId="{E884CB5D-5780-4743-95FF-21D453771D9E}" srcId="{649A88D5-E492-45E3-94FF-63DE91960FBA}" destId="{C16913B9-44F5-4495-AECB-9583775283CF}" srcOrd="3" destOrd="0" parTransId="{63A5F915-2AA8-41B3-939E-6B6E09429AE7}" sibTransId="{4927979A-0FDB-49E6-A5DF-9C81C6BBAC00}"/>
    <dgm:cxn modelId="{CCC6D660-AD1A-42B2-958E-C721A2C1A018}" srcId="{649A88D5-E492-45E3-94FF-63DE91960FBA}" destId="{493D6B87-97FA-4A85-8EB2-587593C40292}" srcOrd="4" destOrd="0" parTransId="{127EAD21-2942-4FF9-84B6-C26DAB067510}" sibTransId="{21110CEF-54A7-4C1B-B1EB-18C6E7297690}"/>
    <dgm:cxn modelId="{AB76F068-7462-4CC0-B4E5-C4EEB4E022C2}" type="presOf" srcId="{4676518D-C5EC-4EE7-8422-F6D6D3695207}" destId="{E9D91C9E-BA85-4A37-BEEC-96401450F084}" srcOrd="0" destOrd="0" presId="urn:microsoft.com/office/officeart/2005/8/layout/vList2"/>
    <dgm:cxn modelId="{F9E67C72-89CF-4FEC-BE77-BF121BE43D93}" srcId="{649A88D5-E492-45E3-94FF-63DE91960FBA}" destId="{85618E50-4E95-48F9-859F-9FC1EBEDD58A}" srcOrd="2" destOrd="0" parTransId="{3BDD798C-291F-4CF1-8159-F52B47F697B3}" sibTransId="{E4FECF44-E001-457A-9A4B-56984CAE09A4}"/>
    <dgm:cxn modelId="{AD49F254-C4E0-4E66-97EB-97BBB785C0CC}" type="presOf" srcId="{D71BA3D0-6F94-49AB-94FF-5EE6CE62E84C}" destId="{9865FADE-DAB1-4C5A-AF0F-3BC42FFB3716}" srcOrd="0" destOrd="0" presId="urn:microsoft.com/office/officeart/2005/8/layout/vList2"/>
    <dgm:cxn modelId="{98BF9485-086D-4A4D-ABB3-6D0DA1E7CB61}" srcId="{649A88D5-E492-45E3-94FF-63DE91960FBA}" destId="{D71BA3D0-6F94-49AB-94FF-5EE6CE62E84C}" srcOrd="5" destOrd="0" parTransId="{D7C4D3BF-B44C-48CC-920E-2F937F3F0E97}" sibTransId="{7385DD8C-CADE-47A8-A75D-898DC82E4B78}"/>
    <dgm:cxn modelId="{AEA96D9C-8A56-4688-8997-B0E6837A1FD2}" type="presOf" srcId="{C16913B9-44F5-4495-AECB-9583775283CF}" destId="{85C7FB2A-6B8C-4015-B5B2-A4CA57F84670}" srcOrd="0" destOrd="0" presId="urn:microsoft.com/office/officeart/2005/8/layout/vList2"/>
    <dgm:cxn modelId="{296169DA-F59F-480E-8031-2DD294BD682C}" type="presOf" srcId="{649A88D5-E492-45E3-94FF-63DE91960FBA}" destId="{E5DE1DA0-5C99-44A1-9CF1-08DFD909872D}" srcOrd="0" destOrd="0" presId="urn:microsoft.com/office/officeart/2005/8/layout/vList2"/>
    <dgm:cxn modelId="{AC48A768-C5F1-4F6F-9C22-267FADB01483}" type="presParOf" srcId="{E5DE1DA0-5C99-44A1-9CF1-08DFD909872D}" destId="{E821D368-8EC7-4145-8DEE-3EDF31AED4B2}" srcOrd="0" destOrd="0" presId="urn:microsoft.com/office/officeart/2005/8/layout/vList2"/>
    <dgm:cxn modelId="{4032291B-AB0A-4B13-AF3A-9C109C2EA8B4}" type="presParOf" srcId="{E5DE1DA0-5C99-44A1-9CF1-08DFD909872D}" destId="{27A9A8DB-D6C3-4108-93EF-2421432190B1}" srcOrd="1" destOrd="0" presId="urn:microsoft.com/office/officeart/2005/8/layout/vList2"/>
    <dgm:cxn modelId="{FCF51DB6-B198-4D43-8EA1-75CEE4E0A16C}" type="presParOf" srcId="{E5DE1DA0-5C99-44A1-9CF1-08DFD909872D}" destId="{E9D91C9E-BA85-4A37-BEEC-96401450F084}" srcOrd="2" destOrd="0" presId="urn:microsoft.com/office/officeart/2005/8/layout/vList2"/>
    <dgm:cxn modelId="{66EED33A-7754-4810-AEA0-FD3EE43AB2E9}" type="presParOf" srcId="{E5DE1DA0-5C99-44A1-9CF1-08DFD909872D}" destId="{689897B3-9FA1-47E0-BBC6-1C3C9E760389}" srcOrd="3" destOrd="0" presId="urn:microsoft.com/office/officeart/2005/8/layout/vList2"/>
    <dgm:cxn modelId="{9F1AB38E-A600-4C9C-BCB5-7A9D55F1CA38}" type="presParOf" srcId="{E5DE1DA0-5C99-44A1-9CF1-08DFD909872D}" destId="{BBB1B764-AC22-4520-822C-17D7F7FE107B}" srcOrd="4" destOrd="0" presId="urn:microsoft.com/office/officeart/2005/8/layout/vList2"/>
    <dgm:cxn modelId="{5828F8F7-58C2-45FD-B214-A6C1CE8D4423}" type="presParOf" srcId="{E5DE1DA0-5C99-44A1-9CF1-08DFD909872D}" destId="{3557D36F-6412-4984-A5AF-265AAEF76C44}" srcOrd="5" destOrd="0" presId="urn:microsoft.com/office/officeart/2005/8/layout/vList2"/>
    <dgm:cxn modelId="{95B5B2D7-2B4F-4B59-850C-81DD089B3170}" type="presParOf" srcId="{E5DE1DA0-5C99-44A1-9CF1-08DFD909872D}" destId="{85C7FB2A-6B8C-4015-B5B2-A4CA57F84670}" srcOrd="6" destOrd="0" presId="urn:microsoft.com/office/officeart/2005/8/layout/vList2"/>
    <dgm:cxn modelId="{C7F790BD-A7EE-4594-92B8-DC690B96F0D1}" type="presParOf" srcId="{E5DE1DA0-5C99-44A1-9CF1-08DFD909872D}" destId="{2631405C-7CB5-4A3D-848E-04465C51288B}" srcOrd="7" destOrd="0" presId="urn:microsoft.com/office/officeart/2005/8/layout/vList2"/>
    <dgm:cxn modelId="{61741BD9-7411-4EF4-9689-B09E466CCF51}" type="presParOf" srcId="{E5DE1DA0-5C99-44A1-9CF1-08DFD909872D}" destId="{4FAAF1DB-988D-4159-AC08-12A923EAE3FC}" srcOrd="8" destOrd="0" presId="urn:microsoft.com/office/officeart/2005/8/layout/vList2"/>
    <dgm:cxn modelId="{08FD686E-040F-4BBA-BBB6-1A6F51076554}" type="presParOf" srcId="{E5DE1DA0-5C99-44A1-9CF1-08DFD909872D}" destId="{0421D552-2908-47FA-ACCF-488DB7120004}" srcOrd="9" destOrd="0" presId="urn:microsoft.com/office/officeart/2005/8/layout/vList2"/>
    <dgm:cxn modelId="{2A581E79-9E24-42FD-89AD-EA19B4BD0F8F}" type="presParOf" srcId="{E5DE1DA0-5C99-44A1-9CF1-08DFD909872D}" destId="{9865FADE-DAB1-4C5A-AF0F-3BC42FFB371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A416C1-C0E6-43E6-87C3-09643321BC40}"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617DE4BA-30B8-45A4-B84A-EF57B5954EAD}">
      <dgm:prSet/>
      <dgm:spPr/>
      <dgm:t>
        <a:bodyPr/>
        <a:lstStyle/>
        <a:p>
          <a:r>
            <a:rPr lang="en-GB" b="1"/>
            <a:t>Political</a:t>
          </a:r>
          <a:br>
            <a:rPr lang="en-GB"/>
          </a:br>
          <a:r>
            <a:rPr lang="en-GB"/>
            <a:t>Operating costs may be affected by business taxation and government policies (Whittington et al., 2019).</a:t>
          </a:r>
          <a:endParaRPr lang="en-US"/>
        </a:p>
      </dgm:t>
    </dgm:pt>
    <dgm:pt modelId="{D600C719-336B-4AA0-8685-839630D195F6}" type="parTrans" cxnId="{C6818E5A-2CCB-4DCF-AF94-0D0956F5E21D}">
      <dgm:prSet/>
      <dgm:spPr/>
      <dgm:t>
        <a:bodyPr/>
        <a:lstStyle/>
        <a:p>
          <a:endParaRPr lang="en-US"/>
        </a:p>
      </dgm:t>
    </dgm:pt>
    <dgm:pt modelId="{2010B8D0-3F44-4FBC-AB8E-8F0AC1239C15}" type="sibTrans" cxnId="{C6818E5A-2CCB-4DCF-AF94-0D0956F5E21D}">
      <dgm:prSet/>
      <dgm:spPr/>
      <dgm:t>
        <a:bodyPr/>
        <a:lstStyle/>
        <a:p>
          <a:endParaRPr lang="en-US"/>
        </a:p>
      </dgm:t>
    </dgm:pt>
    <dgm:pt modelId="{4BF7964A-721A-4561-BDFB-92559D0239A5}">
      <dgm:prSet/>
      <dgm:spPr/>
      <dgm:t>
        <a:bodyPr/>
        <a:lstStyle/>
        <a:p>
          <a:r>
            <a:rPr lang="en-GB" b="1"/>
            <a:t>Economic</a:t>
          </a:r>
          <a:br>
            <a:rPr lang="en-GB"/>
          </a:br>
          <a:r>
            <a:rPr lang="en-GB"/>
            <a:t>The high cost of rent, utilities and ingredients puts a strain on finances. National retail sales data provide wider economic context (Office for National Statistics, 2026).</a:t>
          </a:r>
          <a:endParaRPr lang="en-US"/>
        </a:p>
      </dgm:t>
    </dgm:pt>
    <dgm:pt modelId="{A1A74800-794C-4246-A420-E8CFD3EA1648}" type="parTrans" cxnId="{8BE41713-51D5-4E6C-972B-F1C0B97CA502}">
      <dgm:prSet/>
      <dgm:spPr/>
      <dgm:t>
        <a:bodyPr/>
        <a:lstStyle/>
        <a:p>
          <a:endParaRPr lang="en-US"/>
        </a:p>
      </dgm:t>
    </dgm:pt>
    <dgm:pt modelId="{57236986-12DD-453C-B2B6-D635D55CD136}" type="sibTrans" cxnId="{8BE41713-51D5-4E6C-972B-F1C0B97CA502}">
      <dgm:prSet/>
      <dgm:spPr/>
      <dgm:t>
        <a:bodyPr/>
        <a:lstStyle/>
        <a:p>
          <a:endParaRPr lang="en-US"/>
        </a:p>
      </dgm:t>
    </dgm:pt>
    <dgm:pt modelId="{6BC085D9-6A65-4992-A1DC-49C8E4475B4E}">
      <dgm:prSet/>
      <dgm:spPr/>
      <dgm:t>
        <a:bodyPr/>
        <a:lstStyle/>
        <a:p>
          <a:r>
            <a:rPr lang="en-GB" b="1"/>
            <a:t>Social</a:t>
          </a:r>
          <a:br>
            <a:rPr lang="en-GB"/>
          </a:br>
          <a:r>
            <a:rPr lang="en-GB"/>
            <a:t>Hybrid working means that office workers do not come to the area every day to buy lunch. Changing customer expectations might need different ways of delivering the service (Philip et al., 2021).</a:t>
          </a:r>
          <a:endParaRPr lang="en-US"/>
        </a:p>
      </dgm:t>
    </dgm:pt>
    <dgm:pt modelId="{6986115D-0BBC-49EA-B759-0B187EBDE2FF}" type="parTrans" cxnId="{C6E0C97F-70DD-481F-8B45-1BC13436EF3D}">
      <dgm:prSet/>
      <dgm:spPr/>
      <dgm:t>
        <a:bodyPr/>
        <a:lstStyle/>
        <a:p>
          <a:endParaRPr lang="en-US"/>
        </a:p>
      </dgm:t>
    </dgm:pt>
    <dgm:pt modelId="{8C113BEC-4575-4E91-AAF9-366E17A9971A}" type="sibTrans" cxnId="{C6E0C97F-70DD-481F-8B45-1BC13436EF3D}">
      <dgm:prSet/>
      <dgm:spPr/>
      <dgm:t>
        <a:bodyPr/>
        <a:lstStyle/>
        <a:p>
          <a:endParaRPr lang="en-US"/>
        </a:p>
      </dgm:t>
    </dgm:pt>
    <dgm:pt modelId="{C8053BCE-875E-4CE0-90C8-DF6E4BD4DE3A}">
      <dgm:prSet/>
      <dgm:spPr/>
      <dgm:t>
        <a:bodyPr/>
        <a:lstStyle/>
        <a:p>
          <a:r>
            <a:rPr lang="en-GB" b="1"/>
            <a:t>Technological</a:t>
          </a:r>
          <a:br>
            <a:rPr lang="en-GB"/>
          </a:br>
          <a:r>
            <a:rPr lang="en-GB"/>
            <a:t>Not being able to order online and deliver to customers reduces customer convenience and accessibility (Philip et al., 2021).</a:t>
          </a:r>
          <a:endParaRPr lang="en-US"/>
        </a:p>
      </dgm:t>
    </dgm:pt>
    <dgm:pt modelId="{CD6094B4-D382-4B7E-9644-CCE450E3F5FC}" type="parTrans" cxnId="{84C8000A-26D5-4F16-981F-DB0435879D3A}">
      <dgm:prSet/>
      <dgm:spPr/>
      <dgm:t>
        <a:bodyPr/>
        <a:lstStyle/>
        <a:p>
          <a:endParaRPr lang="en-US"/>
        </a:p>
      </dgm:t>
    </dgm:pt>
    <dgm:pt modelId="{86D997EF-62E9-44DB-AE13-40D7A96EDB57}" type="sibTrans" cxnId="{84C8000A-26D5-4F16-981F-DB0435879D3A}">
      <dgm:prSet/>
      <dgm:spPr/>
      <dgm:t>
        <a:bodyPr/>
        <a:lstStyle/>
        <a:p>
          <a:endParaRPr lang="en-US"/>
        </a:p>
      </dgm:t>
    </dgm:pt>
    <dgm:pt modelId="{C7E7CF83-E83E-4798-8372-EEF413A93C1D}">
      <dgm:prSet/>
      <dgm:spPr/>
      <dgm:t>
        <a:bodyPr/>
        <a:lstStyle/>
        <a:p>
          <a:r>
            <a:rPr lang="en-GB" b="1"/>
            <a:t>Environmental</a:t>
          </a:r>
          <a:br>
            <a:rPr lang="en-GB"/>
          </a:br>
          <a:r>
            <a:rPr lang="en-GB"/>
            <a:t>Organic ingredients mean crops are subject to failure and fluctuating ingredient prices.</a:t>
          </a:r>
          <a:endParaRPr lang="en-US"/>
        </a:p>
      </dgm:t>
    </dgm:pt>
    <dgm:pt modelId="{BE79A315-957E-4C2F-A2DB-372CFE534674}" type="parTrans" cxnId="{C4CB59D1-DE97-4DD1-AC0D-558567127B7F}">
      <dgm:prSet/>
      <dgm:spPr/>
      <dgm:t>
        <a:bodyPr/>
        <a:lstStyle/>
        <a:p>
          <a:endParaRPr lang="en-US"/>
        </a:p>
      </dgm:t>
    </dgm:pt>
    <dgm:pt modelId="{41E1F405-6CED-4FB0-8A6F-1E8E0A77FDDB}" type="sibTrans" cxnId="{C4CB59D1-DE97-4DD1-AC0D-558567127B7F}">
      <dgm:prSet/>
      <dgm:spPr/>
      <dgm:t>
        <a:bodyPr/>
        <a:lstStyle/>
        <a:p>
          <a:endParaRPr lang="en-US"/>
        </a:p>
      </dgm:t>
    </dgm:pt>
    <dgm:pt modelId="{A017D233-00C0-4A81-87EA-C804128CD8B2}">
      <dgm:prSet/>
      <dgm:spPr/>
      <dgm:t>
        <a:bodyPr/>
        <a:lstStyle/>
        <a:p>
          <a:r>
            <a:rPr lang="en-GB" b="1"/>
            <a:t>Legal</a:t>
          </a:r>
          <a:br>
            <a:rPr lang="en-GB"/>
          </a:br>
          <a:r>
            <a:rPr lang="en-GB"/>
            <a:t>Bakery operations have legal compliance requirements related to food safety and employment regulations (Whittington et al., 2019).</a:t>
          </a:r>
          <a:endParaRPr lang="en-US"/>
        </a:p>
      </dgm:t>
    </dgm:pt>
    <dgm:pt modelId="{DBA796B2-C28F-4E62-8EE3-CB1A7538E8A9}" type="parTrans" cxnId="{A94A842F-A41D-44CD-8695-8BB5AD422796}">
      <dgm:prSet/>
      <dgm:spPr/>
      <dgm:t>
        <a:bodyPr/>
        <a:lstStyle/>
        <a:p>
          <a:endParaRPr lang="en-US"/>
        </a:p>
      </dgm:t>
    </dgm:pt>
    <dgm:pt modelId="{322C4221-9C9D-42C6-9671-608001EAB8F3}" type="sibTrans" cxnId="{A94A842F-A41D-44CD-8695-8BB5AD422796}">
      <dgm:prSet/>
      <dgm:spPr/>
      <dgm:t>
        <a:bodyPr/>
        <a:lstStyle/>
        <a:p>
          <a:endParaRPr lang="en-US"/>
        </a:p>
      </dgm:t>
    </dgm:pt>
    <dgm:pt modelId="{15B1937D-5E1B-46A7-BCBC-1212F2E40203}" type="pres">
      <dgm:prSet presAssocID="{96A416C1-C0E6-43E6-87C3-09643321BC40}" presName="root" presStyleCnt="0">
        <dgm:presLayoutVars>
          <dgm:dir/>
          <dgm:resizeHandles val="exact"/>
        </dgm:presLayoutVars>
      </dgm:prSet>
      <dgm:spPr/>
    </dgm:pt>
    <dgm:pt modelId="{DF950F6E-21C2-4AB2-9EED-85A7074DEEDE}" type="pres">
      <dgm:prSet presAssocID="{96A416C1-C0E6-43E6-87C3-09643321BC40}" presName="container" presStyleCnt="0">
        <dgm:presLayoutVars>
          <dgm:dir/>
          <dgm:resizeHandles val="exact"/>
        </dgm:presLayoutVars>
      </dgm:prSet>
      <dgm:spPr/>
    </dgm:pt>
    <dgm:pt modelId="{DC0069D6-6C33-4244-94BA-8D957885B23C}" type="pres">
      <dgm:prSet presAssocID="{617DE4BA-30B8-45A4-B84A-EF57B5954EAD}" presName="compNode" presStyleCnt="0"/>
      <dgm:spPr/>
    </dgm:pt>
    <dgm:pt modelId="{9E7FF190-46D6-4E62-B364-3A0AB0A50588}" type="pres">
      <dgm:prSet presAssocID="{617DE4BA-30B8-45A4-B84A-EF57B5954EAD}" presName="iconBgRect" presStyleLbl="bgShp" presStyleIdx="0" presStyleCnt="6"/>
      <dgm:spPr/>
    </dgm:pt>
    <dgm:pt modelId="{3AD130DB-7C50-4BEE-B9EF-4E0DDDBCE221}" type="pres">
      <dgm:prSet presAssocID="{617DE4BA-30B8-45A4-B84A-EF57B5954EA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D35297FB-4BF3-4C31-98DF-6E882C07ECFD}" type="pres">
      <dgm:prSet presAssocID="{617DE4BA-30B8-45A4-B84A-EF57B5954EAD}" presName="spaceRect" presStyleCnt="0"/>
      <dgm:spPr/>
    </dgm:pt>
    <dgm:pt modelId="{7AD76B93-0DEC-4E0D-A924-6D8E8D9A5582}" type="pres">
      <dgm:prSet presAssocID="{617DE4BA-30B8-45A4-B84A-EF57B5954EAD}" presName="textRect" presStyleLbl="revTx" presStyleIdx="0" presStyleCnt="6">
        <dgm:presLayoutVars>
          <dgm:chMax val="1"/>
          <dgm:chPref val="1"/>
        </dgm:presLayoutVars>
      </dgm:prSet>
      <dgm:spPr/>
    </dgm:pt>
    <dgm:pt modelId="{FF84AFDA-0CC0-4E27-BF7B-F12591544068}" type="pres">
      <dgm:prSet presAssocID="{2010B8D0-3F44-4FBC-AB8E-8F0AC1239C15}" presName="sibTrans" presStyleLbl="sibTrans2D1" presStyleIdx="0" presStyleCnt="0"/>
      <dgm:spPr/>
    </dgm:pt>
    <dgm:pt modelId="{B511E259-D0DD-4FEF-A744-EA38A8A908FC}" type="pres">
      <dgm:prSet presAssocID="{4BF7964A-721A-4561-BDFB-92559D0239A5}" presName="compNode" presStyleCnt="0"/>
      <dgm:spPr/>
    </dgm:pt>
    <dgm:pt modelId="{730CE0E1-6245-4574-8B14-60549A87623F}" type="pres">
      <dgm:prSet presAssocID="{4BF7964A-721A-4561-BDFB-92559D0239A5}" presName="iconBgRect" presStyleLbl="bgShp" presStyleIdx="1" presStyleCnt="6"/>
      <dgm:spPr/>
    </dgm:pt>
    <dgm:pt modelId="{B173E451-505C-4A92-8B5A-D26AB1C539B1}" type="pres">
      <dgm:prSet presAssocID="{4BF7964A-721A-4561-BDFB-92559D0239A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E28AF95-3FC6-4780-AD88-E9D8118CC939}" type="pres">
      <dgm:prSet presAssocID="{4BF7964A-721A-4561-BDFB-92559D0239A5}" presName="spaceRect" presStyleCnt="0"/>
      <dgm:spPr/>
    </dgm:pt>
    <dgm:pt modelId="{FD674E58-FE97-47EE-87CD-23450632559D}" type="pres">
      <dgm:prSet presAssocID="{4BF7964A-721A-4561-BDFB-92559D0239A5}" presName="textRect" presStyleLbl="revTx" presStyleIdx="1" presStyleCnt="6">
        <dgm:presLayoutVars>
          <dgm:chMax val="1"/>
          <dgm:chPref val="1"/>
        </dgm:presLayoutVars>
      </dgm:prSet>
      <dgm:spPr/>
    </dgm:pt>
    <dgm:pt modelId="{FBF06CAA-235F-4F71-BE7D-94F399F85B7C}" type="pres">
      <dgm:prSet presAssocID="{57236986-12DD-453C-B2B6-D635D55CD136}" presName="sibTrans" presStyleLbl="sibTrans2D1" presStyleIdx="0" presStyleCnt="0"/>
      <dgm:spPr/>
    </dgm:pt>
    <dgm:pt modelId="{CA09E4BA-650B-4226-8F8C-520871C660EC}" type="pres">
      <dgm:prSet presAssocID="{6BC085D9-6A65-4992-A1DC-49C8E4475B4E}" presName="compNode" presStyleCnt="0"/>
      <dgm:spPr/>
    </dgm:pt>
    <dgm:pt modelId="{D9622727-C904-4822-8E78-3FEEDA9310C9}" type="pres">
      <dgm:prSet presAssocID="{6BC085D9-6A65-4992-A1DC-49C8E4475B4E}" presName="iconBgRect" presStyleLbl="bgShp" presStyleIdx="2" presStyleCnt="6"/>
      <dgm:spPr/>
    </dgm:pt>
    <dgm:pt modelId="{953D200F-3923-4291-B721-D8D5D44A0964}" type="pres">
      <dgm:prSet presAssocID="{6BC085D9-6A65-4992-A1DC-49C8E4475B4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30FD4567-8707-4A20-830D-281CFEA332BB}" type="pres">
      <dgm:prSet presAssocID="{6BC085D9-6A65-4992-A1DC-49C8E4475B4E}" presName="spaceRect" presStyleCnt="0"/>
      <dgm:spPr/>
    </dgm:pt>
    <dgm:pt modelId="{76AF96A6-3C17-4DED-AAE0-D814E3AECBBA}" type="pres">
      <dgm:prSet presAssocID="{6BC085D9-6A65-4992-A1DC-49C8E4475B4E}" presName="textRect" presStyleLbl="revTx" presStyleIdx="2" presStyleCnt="6">
        <dgm:presLayoutVars>
          <dgm:chMax val="1"/>
          <dgm:chPref val="1"/>
        </dgm:presLayoutVars>
      </dgm:prSet>
      <dgm:spPr/>
    </dgm:pt>
    <dgm:pt modelId="{0B5B7459-28A4-463B-A24C-12ABD91534A0}" type="pres">
      <dgm:prSet presAssocID="{8C113BEC-4575-4E91-AAF9-366E17A9971A}" presName="sibTrans" presStyleLbl="sibTrans2D1" presStyleIdx="0" presStyleCnt="0"/>
      <dgm:spPr/>
    </dgm:pt>
    <dgm:pt modelId="{0C239F1C-3959-4715-BD02-8DE3AAC39810}" type="pres">
      <dgm:prSet presAssocID="{C8053BCE-875E-4CE0-90C8-DF6E4BD4DE3A}" presName="compNode" presStyleCnt="0"/>
      <dgm:spPr/>
    </dgm:pt>
    <dgm:pt modelId="{E1FA1AF7-8C20-41C6-8A2F-715E47973747}" type="pres">
      <dgm:prSet presAssocID="{C8053BCE-875E-4CE0-90C8-DF6E4BD4DE3A}" presName="iconBgRect" presStyleLbl="bgShp" presStyleIdx="3" presStyleCnt="6"/>
      <dgm:spPr/>
    </dgm:pt>
    <dgm:pt modelId="{2E8B32B3-3652-44DE-AF5B-7AC6E8F9F66A}" type="pres">
      <dgm:prSet presAssocID="{C8053BCE-875E-4CE0-90C8-DF6E4BD4DE3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1D9C2A59-1CB6-4508-8797-F6D1DA542BE9}" type="pres">
      <dgm:prSet presAssocID="{C8053BCE-875E-4CE0-90C8-DF6E4BD4DE3A}" presName="spaceRect" presStyleCnt="0"/>
      <dgm:spPr/>
    </dgm:pt>
    <dgm:pt modelId="{1BA7B93E-8C0F-4123-9A86-9263A7222AD1}" type="pres">
      <dgm:prSet presAssocID="{C8053BCE-875E-4CE0-90C8-DF6E4BD4DE3A}" presName="textRect" presStyleLbl="revTx" presStyleIdx="3" presStyleCnt="6">
        <dgm:presLayoutVars>
          <dgm:chMax val="1"/>
          <dgm:chPref val="1"/>
        </dgm:presLayoutVars>
      </dgm:prSet>
      <dgm:spPr/>
    </dgm:pt>
    <dgm:pt modelId="{5A4734D0-DFAE-4A3E-95BC-C8AF9BD80D6A}" type="pres">
      <dgm:prSet presAssocID="{86D997EF-62E9-44DB-AE13-40D7A96EDB57}" presName="sibTrans" presStyleLbl="sibTrans2D1" presStyleIdx="0" presStyleCnt="0"/>
      <dgm:spPr/>
    </dgm:pt>
    <dgm:pt modelId="{C61AC2B7-C308-424E-9F63-106B41008864}" type="pres">
      <dgm:prSet presAssocID="{C7E7CF83-E83E-4798-8372-EEF413A93C1D}" presName="compNode" presStyleCnt="0"/>
      <dgm:spPr/>
    </dgm:pt>
    <dgm:pt modelId="{988EE0B6-98B7-443A-9DD2-1CC5BCB31B01}" type="pres">
      <dgm:prSet presAssocID="{C7E7CF83-E83E-4798-8372-EEF413A93C1D}" presName="iconBgRect" presStyleLbl="bgShp" presStyleIdx="4" presStyleCnt="6"/>
      <dgm:spPr/>
    </dgm:pt>
    <dgm:pt modelId="{75C621C8-3CA6-49CF-999D-136D1CD95262}" type="pres">
      <dgm:prSet presAssocID="{C7E7CF83-E83E-4798-8372-EEF413A93C1D}"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arm scene"/>
        </a:ext>
      </dgm:extLst>
    </dgm:pt>
    <dgm:pt modelId="{677492EF-D973-491E-9DEE-42F1E15050B8}" type="pres">
      <dgm:prSet presAssocID="{C7E7CF83-E83E-4798-8372-EEF413A93C1D}" presName="spaceRect" presStyleCnt="0"/>
      <dgm:spPr/>
    </dgm:pt>
    <dgm:pt modelId="{238BE470-4C3B-4595-BC79-3E14541D9205}" type="pres">
      <dgm:prSet presAssocID="{C7E7CF83-E83E-4798-8372-EEF413A93C1D}" presName="textRect" presStyleLbl="revTx" presStyleIdx="4" presStyleCnt="6">
        <dgm:presLayoutVars>
          <dgm:chMax val="1"/>
          <dgm:chPref val="1"/>
        </dgm:presLayoutVars>
      </dgm:prSet>
      <dgm:spPr/>
    </dgm:pt>
    <dgm:pt modelId="{1A3F20AE-0FE8-429C-8D97-904580808502}" type="pres">
      <dgm:prSet presAssocID="{41E1F405-6CED-4FB0-8A6F-1E8E0A77FDDB}" presName="sibTrans" presStyleLbl="sibTrans2D1" presStyleIdx="0" presStyleCnt="0"/>
      <dgm:spPr/>
    </dgm:pt>
    <dgm:pt modelId="{8C15824F-C96E-447C-9489-AFD7DBF5D95B}" type="pres">
      <dgm:prSet presAssocID="{A017D233-00C0-4A81-87EA-C804128CD8B2}" presName="compNode" presStyleCnt="0"/>
      <dgm:spPr/>
    </dgm:pt>
    <dgm:pt modelId="{B93D7B02-80AA-41AF-B271-BEE0B6120D32}" type="pres">
      <dgm:prSet presAssocID="{A017D233-00C0-4A81-87EA-C804128CD8B2}" presName="iconBgRect" presStyleLbl="bgShp" presStyleIdx="5" presStyleCnt="6"/>
      <dgm:spPr/>
    </dgm:pt>
    <dgm:pt modelId="{A724F36F-53D9-4DB6-8F69-29E1F2292DD9}" type="pres">
      <dgm:prSet presAssocID="{A017D233-00C0-4A81-87EA-C804128CD8B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74908C96-E146-4913-8409-A18EB2D45DFA}" type="pres">
      <dgm:prSet presAssocID="{A017D233-00C0-4A81-87EA-C804128CD8B2}" presName="spaceRect" presStyleCnt="0"/>
      <dgm:spPr/>
    </dgm:pt>
    <dgm:pt modelId="{C10B6DA2-5E6E-49F0-80AD-B98E3DB7B40E}" type="pres">
      <dgm:prSet presAssocID="{A017D233-00C0-4A81-87EA-C804128CD8B2}" presName="textRect" presStyleLbl="revTx" presStyleIdx="5" presStyleCnt="6">
        <dgm:presLayoutVars>
          <dgm:chMax val="1"/>
          <dgm:chPref val="1"/>
        </dgm:presLayoutVars>
      </dgm:prSet>
      <dgm:spPr/>
    </dgm:pt>
  </dgm:ptLst>
  <dgm:cxnLst>
    <dgm:cxn modelId="{18D92E06-2285-4E30-956D-B5BDCFDB922D}" type="presOf" srcId="{41E1F405-6CED-4FB0-8A6F-1E8E0A77FDDB}" destId="{1A3F20AE-0FE8-429C-8D97-904580808502}" srcOrd="0" destOrd="0" presId="urn:microsoft.com/office/officeart/2018/2/layout/IconCircleList"/>
    <dgm:cxn modelId="{84C8000A-26D5-4F16-981F-DB0435879D3A}" srcId="{96A416C1-C0E6-43E6-87C3-09643321BC40}" destId="{C8053BCE-875E-4CE0-90C8-DF6E4BD4DE3A}" srcOrd="3" destOrd="0" parTransId="{CD6094B4-D382-4B7E-9644-CCE450E3F5FC}" sibTransId="{86D997EF-62E9-44DB-AE13-40D7A96EDB57}"/>
    <dgm:cxn modelId="{8BE41713-51D5-4E6C-972B-F1C0B97CA502}" srcId="{96A416C1-C0E6-43E6-87C3-09643321BC40}" destId="{4BF7964A-721A-4561-BDFB-92559D0239A5}" srcOrd="1" destOrd="0" parTransId="{A1A74800-794C-4246-A420-E8CFD3EA1648}" sibTransId="{57236986-12DD-453C-B2B6-D635D55CD136}"/>
    <dgm:cxn modelId="{D715E114-47F1-45DC-90E8-C182BCA87AC8}" type="presOf" srcId="{617DE4BA-30B8-45A4-B84A-EF57B5954EAD}" destId="{7AD76B93-0DEC-4E0D-A924-6D8E8D9A5582}" srcOrd="0" destOrd="0" presId="urn:microsoft.com/office/officeart/2018/2/layout/IconCircleList"/>
    <dgm:cxn modelId="{A94A842F-A41D-44CD-8695-8BB5AD422796}" srcId="{96A416C1-C0E6-43E6-87C3-09643321BC40}" destId="{A017D233-00C0-4A81-87EA-C804128CD8B2}" srcOrd="5" destOrd="0" parTransId="{DBA796B2-C28F-4E62-8EE3-CB1A7538E8A9}" sibTransId="{322C4221-9C9D-42C6-9671-608001EAB8F3}"/>
    <dgm:cxn modelId="{57BEBB35-EDDF-4A1F-97BA-0933652B8064}" type="presOf" srcId="{6BC085D9-6A65-4992-A1DC-49C8E4475B4E}" destId="{76AF96A6-3C17-4DED-AAE0-D814E3AECBBA}" srcOrd="0" destOrd="0" presId="urn:microsoft.com/office/officeart/2018/2/layout/IconCircleList"/>
    <dgm:cxn modelId="{3FCCD436-BF3B-4CAB-B413-6F8840E10259}" type="presOf" srcId="{2010B8D0-3F44-4FBC-AB8E-8F0AC1239C15}" destId="{FF84AFDA-0CC0-4E27-BF7B-F12591544068}" srcOrd="0" destOrd="0" presId="urn:microsoft.com/office/officeart/2018/2/layout/IconCircleList"/>
    <dgm:cxn modelId="{2DDC363D-D7C0-4506-AF5D-2ACB867A96B6}" type="presOf" srcId="{4BF7964A-721A-4561-BDFB-92559D0239A5}" destId="{FD674E58-FE97-47EE-87CD-23450632559D}" srcOrd="0" destOrd="0" presId="urn:microsoft.com/office/officeart/2018/2/layout/IconCircleList"/>
    <dgm:cxn modelId="{1C1E7257-C64F-4576-9386-1751C993C014}" type="presOf" srcId="{A017D233-00C0-4A81-87EA-C804128CD8B2}" destId="{C10B6DA2-5E6E-49F0-80AD-B98E3DB7B40E}" srcOrd="0" destOrd="0" presId="urn:microsoft.com/office/officeart/2018/2/layout/IconCircleList"/>
    <dgm:cxn modelId="{C6818E5A-2CCB-4DCF-AF94-0D0956F5E21D}" srcId="{96A416C1-C0E6-43E6-87C3-09643321BC40}" destId="{617DE4BA-30B8-45A4-B84A-EF57B5954EAD}" srcOrd="0" destOrd="0" parTransId="{D600C719-336B-4AA0-8685-839630D195F6}" sibTransId="{2010B8D0-3F44-4FBC-AB8E-8F0AC1239C15}"/>
    <dgm:cxn modelId="{C6E0C97F-70DD-481F-8B45-1BC13436EF3D}" srcId="{96A416C1-C0E6-43E6-87C3-09643321BC40}" destId="{6BC085D9-6A65-4992-A1DC-49C8E4475B4E}" srcOrd="2" destOrd="0" parTransId="{6986115D-0BBC-49EA-B759-0B187EBDE2FF}" sibTransId="{8C113BEC-4575-4E91-AAF9-366E17A9971A}"/>
    <dgm:cxn modelId="{7696119A-68E8-4167-AA5A-2A14A9B38A9F}" type="presOf" srcId="{57236986-12DD-453C-B2B6-D635D55CD136}" destId="{FBF06CAA-235F-4F71-BE7D-94F399F85B7C}" srcOrd="0" destOrd="0" presId="urn:microsoft.com/office/officeart/2018/2/layout/IconCircleList"/>
    <dgm:cxn modelId="{B03AEFC6-8D03-4105-B17A-4C152E319AF7}" type="presOf" srcId="{96A416C1-C0E6-43E6-87C3-09643321BC40}" destId="{15B1937D-5E1B-46A7-BCBC-1212F2E40203}" srcOrd="0" destOrd="0" presId="urn:microsoft.com/office/officeart/2018/2/layout/IconCircleList"/>
    <dgm:cxn modelId="{C4CB59D1-DE97-4DD1-AC0D-558567127B7F}" srcId="{96A416C1-C0E6-43E6-87C3-09643321BC40}" destId="{C7E7CF83-E83E-4798-8372-EEF413A93C1D}" srcOrd="4" destOrd="0" parTransId="{BE79A315-957E-4C2F-A2DB-372CFE534674}" sibTransId="{41E1F405-6CED-4FB0-8A6F-1E8E0A77FDDB}"/>
    <dgm:cxn modelId="{F53ACADB-5926-478C-BE76-0644EB0CA1A0}" type="presOf" srcId="{8C113BEC-4575-4E91-AAF9-366E17A9971A}" destId="{0B5B7459-28A4-463B-A24C-12ABD91534A0}" srcOrd="0" destOrd="0" presId="urn:microsoft.com/office/officeart/2018/2/layout/IconCircleList"/>
    <dgm:cxn modelId="{C6EFC5E3-90E6-4E68-A0EA-D9CC7CB62681}" type="presOf" srcId="{C8053BCE-875E-4CE0-90C8-DF6E4BD4DE3A}" destId="{1BA7B93E-8C0F-4123-9A86-9263A7222AD1}" srcOrd="0" destOrd="0" presId="urn:microsoft.com/office/officeart/2018/2/layout/IconCircleList"/>
    <dgm:cxn modelId="{902372E5-85FA-463D-962E-05900AAF1C8D}" type="presOf" srcId="{86D997EF-62E9-44DB-AE13-40D7A96EDB57}" destId="{5A4734D0-DFAE-4A3E-95BC-C8AF9BD80D6A}" srcOrd="0" destOrd="0" presId="urn:microsoft.com/office/officeart/2018/2/layout/IconCircleList"/>
    <dgm:cxn modelId="{4EDEBDF9-5A0F-41F5-AA48-F2D398876C94}" type="presOf" srcId="{C7E7CF83-E83E-4798-8372-EEF413A93C1D}" destId="{238BE470-4C3B-4595-BC79-3E14541D9205}" srcOrd="0" destOrd="0" presId="urn:microsoft.com/office/officeart/2018/2/layout/IconCircleList"/>
    <dgm:cxn modelId="{22811930-3F71-44EE-BD69-CD5A42218DF8}" type="presParOf" srcId="{15B1937D-5E1B-46A7-BCBC-1212F2E40203}" destId="{DF950F6E-21C2-4AB2-9EED-85A7074DEEDE}" srcOrd="0" destOrd="0" presId="urn:microsoft.com/office/officeart/2018/2/layout/IconCircleList"/>
    <dgm:cxn modelId="{FEE7D936-2FBD-432A-A022-FC777FED7D12}" type="presParOf" srcId="{DF950F6E-21C2-4AB2-9EED-85A7074DEEDE}" destId="{DC0069D6-6C33-4244-94BA-8D957885B23C}" srcOrd="0" destOrd="0" presId="urn:microsoft.com/office/officeart/2018/2/layout/IconCircleList"/>
    <dgm:cxn modelId="{B0ED4563-9F6B-4DDF-857A-EB697E6DE39E}" type="presParOf" srcId="{DC0069D6-6C33-4244-94BA-8D957885B23C}" destId="{9E7FF190-46D6-4E62-B364-3A0AB0A50588}" srcOrd="0" destOrd="0" presId="urn:microsoft.com/office/officeart/2018/2/layout/IconCircleList"/>
    <dgm:cxn modelId="{7FDE62A7-D02D-42C1-86FC-DBF3C911E6D4}" type="presParOf" srcId="{DC0069D6-6C33-4244-94BA-8D957885B23C}" destId="{3AD130DB-7C50-4BEE-B9EF-4E0DDDBCE221}" srcOrd="1" destOrd="0" presId="urn:microsoft.com/office/officeart/2018/2/layout/IconCircleList"/>
    <dgm:cxn modelId="{44108E1E-BAF0-452E-BE3A-45CC5BD62BDE}" type="presParOf" srcId="{DC0069D6-6C33-4244-94BA-8D957885B23C}" destId="{D35297FB-4BF3-4C31-98DF-6E882C07ECFD}" srcOrd="2" destOrd="0" presId="urn:microsoft.com/office/officeart/2018/2/layout/IconCircleList"/>
    <dgm:cxn modelId="{D1D84FE0-9B60-4F4C-8CFE-762450908381}" type="presParOf" srcId="{DC0069D6-6C33-4244-94BA-8D957885B23C}" destId="{7AD76B93-0DEC-4E0D-A924-6D8E8D9A5582}" srcOrd="3" destOrd="0" presId="urn:microsoft.com/office/officeart/2018/2/layout/IconCircleList"/>
    <dgm:cxn modelId="{6E97BC04-2180-4378-A86B-51A8B8885500}" type="presParOf" srcId="{DF950F6E-21C2-4AB2-9EED-85A7074DEEDE}" destId="{FF84AFDA-0CC0-4E27-BF7B-F12591544068}" srcOrd="1" destOrd="0" presId="urn:microsoft.com/office/officeart/2018/2/layout/IconCircleList"/>
    <dgm:cxn modelId="{3A2E4544-3C87-4F22-801E-6DB45245A9AA}" type="presParOf" srcId="{DF950F6E-21C2-4AB2-9EED-85A7074DEEDE}" destId="{B511E259-D0DD-4FEF-A744-EA38A8A908FC}" srcOrd="2" destOrd="0" presId="urn:microsoft.com/office/officeart/2018/2/layout/IconCircleList"/>
    <dgm:cxn modelId="{E0607C22-E688-447B-BB37-3CFD85030AE2}" type="presParOf" srcId="{B511E259-D0DD-4FEF-A744-EA38A8A908FC}" destId="{730CE0E1-6245-4574-8B14-60549A87623F}" srcOrd="0" destOrd="0" presId="urn:microsoft.com/office/officeart/2018/2/layout/IconCircleList"/>
    <dgm:cxn modelId="{7B558F1A-5527-4746-BB86-9327BAEC73F7}" type="presParOf" srcId="{B511E259-D0DD-4FEF-A744-EA38A8A908FC}" destId="{B173E451-505C-4A92-8B5A-D26AB1C539B1}" srcOrd="1" destOrd="0" presId="urn:microsoft.com/office/officeart/2018/2/layout/IconCircleList"/>
    <dgm:cxn modelId="{55DE8DE9-7208-4D02-8576-EB6EECDA2830}" type="presParOf" srcId="{B511E259-D0DD-4FEF-A744-EA38A8A908FC}" destId="{FE28AF95-3FC6-4780-AD88-E9D8118CC939}" srcOrd="2" destOrd="0" presId="urn:microsoft.com/office/officeart/2018/2/layout/IconCircleList"/>
    <dgm:cxn modelId="{8E3ACA82-8152-4F25-9C3E-41BF0B75B6AD}" type="presParOf" srcId="{B511E259-D0DD-4FEF-A744-EA38A8A908FC}" destId="{FD674E58-FE97-47EE-87CD-23450632559D}" srcOrd="3" destOrd="0" presId="urn:microsoft.com/office/officeart/2018/2/layout/IconCircleList"/>
    <dgm:cxn modelId="{12819F7E-9DF9-4002-9844-846053C360AD}" type="presParOf" srcId="{DF950F6E-21C2-4AB2-9EED-85A7074DEEDE}" destId="{FBF06CAA-235F-4F71-BE7D-94F399F85B7C}" srcOrd="3" destOrd="0" presId="urn:microsoft.com/office/officeart/2018/2/layout/IconCircleList"/>
    <dgm:cxn modelId="{85DE6001-15E8-4761-9D2D-45A4D155DCAD}" type="presParOf" srcId="{DF950F6E-21C2-4AB2-9EED-85A7074DEEDE}" destId="{CA09E4BA-650B-4226-8F8C-520871C660EC}" srcOrd="4" destOrd="0" presId="urn:microsoft.com/office/officeart/2018/2/layout/IconCircleList"/>
    <dgm:cxn modelId="{7060737B-9417-48B3-80B6-6D587848562A}" type="presParOf" srcId="{CA09E4BA-650B-4226-8F8C-520871C660EC}" destId="{D9622727-C904-4822-8E78-3FEEDA9310C9}" srcOrd="0" destOrd="0" presId="urn:microsoft.com/office/officeart/2018/2/layout/IconCircleList"/>
    <dgm:cxn modelId="{434A427A-A46D-4C9E-B77F-81E4E56A3457}" type="presParOf" srcId="{CA09E4BA-650B-4226-8F8C-520871C660EC}" destId="{953D200F-3923-4291-B721-D8D5D44A0964}" srcOrd="1" destOrd="0" presId="urn:microsoft.com/office/officeart/2018/2/layout/IconCircleList"/>
    <dgm:cxn modelId="{00CE135D-DA3F-45E9-819B-1B13586ECA98}" type="presParOf" srcId="{CA09E4BA-650B-4226-8F8C-520871C660EC}" destId="{30FD4567-8707-4A20-830D-281CFEA332BB}" srcOrd="2" destOrd="0" presId="urn:microsoft.com/office/officeart/2018/2/layout/IconCircleList"/>
    <dgm:cxn modelId="{DA098C73-E914-46DA-826F-9AF647B43E2A}" type="presParOf" srcId="{CA09E4BA-650B-4226-8F8C-520871C660EC}" destId="{76AF96A6-3C17-4DED-AAE0-D814E3AECBBA}" srcOrd="3" destOrd="0" presId="urn:microsoft.com/office/officeart/2018/2/layout/IconCircleList"/>
    <dgm:cxn modelId="{D9C9E1E8-B55A-46A6-8D6A-CDEB93C3C51A}" type="presParOf" srcId="{DF950F6E-21C2-4AB2-9EED-85A7074DEEDE}" destId="{0B5B7459-28A4-463B-A24C-12ABD91534A0}" srcOrd="5" destOrd="0" presId="urn:microsoft.com/office/officeart/2018/2/layout/IconCircleList"/>
    <dgm:cxn modelId="{9572751E-8B06-4D23-9D94-5FD4A13F34BE}" type="presParOf" srcId="{DF950F6E-21C2-4AB2-9EED-85A7074DEEDE}" destId="{0C239F1C-3959-4715-BD02-8DE3AAC39810}" srcOrd="6" destOrd="0" presId="urn:microsoft.com/office/officeart/2018/2/layout/IconCircleList"/>
    <dgm:cxn modelId="{7855F698-C066-4F17-88C9-5DD60FA490FF}" type="presParOf" srcId="{0C239F1C-3959-4715-BD02-8DE3AAC39810}" destId="{E1FA1AF7-8C20-41C6-8A2F-715E47973747}" srcOrd="0" destOrd="0" presId="urn:microsoft.com/office/officeart/2018/2/layout/IconCircleList"/>
    <dgm:cxn modelId="{001F56AB-116A-48D7-99F4-994B406E6298}" type="presParOf" srcId="{0C239F1C-3959-4715-BD02-8DE3AAC39810}" destId="{2E8B32B3-3652-44DE-AF5B-7AC6E8F9F66A}" srcOrd="1" destOrd="0" presId="urn:microsoft.com/office/officeart/2018/2/layout/IconCircleList"/>
    <dgm:cxn modelId="{3AFF5B98-DE4B-4609-81D6-DDC0F6FE28DD}" type="presParOf" srcId="{0C239F1C-3959-4715-BD02-8DE3AAC39810}" destId="{1D9C2A59-1CB6-4508-8797-F6D1DA542BE9}" srcOrd="2" destOrd="0" presId="urn:microsoft.com/office/officeart/2018/2/layout/IconCircleList"/>
    <dgm:cxn modelId="{C09E1E81-98BD-415F-A030-F73733F9CFE6}" type="presParOf" srcId="{0C239F1C-3959-4715-BD02-8DE3AAC39810}" destId="{1BA7B93E-8C0F-4123-9A86-9263A7222AD1}" srcOrd="3" destOrd="0" presId="urn:microsoft.com/office/officeart/2018/2/layout/IconCircleList"/>
    <dgm:cxn modelId="{A819884D-9E03-4DC6-824B-CBA87970B819}" type="presParOf" srcId="{DF950F6E-21C2-4AB2-9EED-85A7074DEEDE}" destId="{5A4734D0-DFAE-4A3E-95BC-C8AF9BD80D6A}" srcOrd="7" destOrd="0" presId="urn:microsoft.com/office/officeart/2018/2/layout/IconCircleList"/>
    <dgm:cxn modelId="{AA669E7B-6DFD-42C2-B88D-AE6D5F122050}" type="presParOf" srcId="{DF950F6E-21C2-4AB2-9EED-85A7074DEEDE}" destId="{C61AC2B7-C308-424E-9F63-106B41008864}" srcOrd="8" destOrd="0" presId="urn:microsoft.com/office/officeart/2018/2/layout/IconCircleList"/>
    <dgm:cxn modelId="{90E50D57-7DE4-4C2D-934C-267E80025802}" type="presParOf" srcId="{C61AC2B7-C308-424E-9F63-106B41008864}" destId="{988EE0B6-98B7-443A-9DD2-1CC5BCB31B01}" srcOrd="0" destOrd="0" presId="urn:microsoft.com/office/officeart/2018/2/layout/IconCircleList"/>
    <dgm:cxn modelId="{89B8D924-6F7F-4A0F-BFAC-37D3F7BBB977}" type="presParOf" srcId="{C61AC2B7-C308-424E-9F63-106B41008864}" destId="{75C621C8-3CA6-49CF-999D-136D1CD95262}" srcOrd="1" destOrd="0" presId="urn:microsoft.com/office/officeart/2018/2/layout/IconCircleList"/>
    <dgm:cxn modelId="{73A8CD68-9659-4FAB-8209-FB13FB234E12}" type="presParOf" srcId="{C61AC2B7-C308-424E-9F63-106B41008864}" destId="{677492EF-D973-491E-9DEE-42F1E15050B8}" srcOrd="2" destOrd="0" presId="urn:microsoft.com/office/officeart/2018/2/layout/IconCircleList"/>
    <dgm:cxn modelId="{9073AE70-4E48-4AC1-9D2C-D53EE47D868D}" type="presParOf" srcId="{C61AC2B7-C308-424E-9F63-106B41008864}" destId="{238BE470-4C3B-4595-BC79-3E14541D9205}" srcOrd="3" destOrd="0" presId="urn:microsoft.com/office/officeart/2018/2/layout/IconCircleList"/>
    <dgm:cxn modelId="{CC5E10AB-52F0-47FB-AC89-C25830EB8AB2}" type="presParOf" srcId="{DF950F6E-21C2-4AB2-9EED-85A7074DEEDE}" destId="{1A3F20AE-0FE8-429C-8D97-904580808502}" srcOrd="9" destOrd="0" presId="urn:microsoft.com/office/officeart/2018/2/layout/IconCircleList"/>
    <dgm:cxn modelId="{2B90ABDC-5EA7-4140-B48B-26508307DF04}" type="presParOf" srcId="{DF950F6E-21C2-4AB2-9EED-85A7074DEEDE}" destId="{8C15824F-C96E-447C-9489-AFD7DBF5D95B}" srcOrd="10" destOrd="0" presId="urn:microsoft.com/office/officeart/2018/2/layout/IconCircleList"/>
    <dgm:cxn modelId="{D6302473-105F-45B4-ABD7-92825DC6298E}" type="presParOf" srcId="{8C15824F-C96E-447C-9489-AFD7DBF5D95B}" destId="{B93D7B02-80AA-41AF-B271-BEE0B6120D32}" srcOrd="0" destOrd="0" presId="urn:microsoft.com/office/officeart/2018/2/layout/IconCircleList"/>
    <dgm:cxn modelId="{DBD9D828-F570-488E-8CFE-53089F3B19D8}" type="presParOf" srcId="{8C15824F-C96E-447C-9489-AFD7DBF5D95B}" destId="{A724F36F-53D9-4DB6-8F69-29E1F2292DD9}" srcOrd="1" destOrd="0" presId="urn:microsoft.com/office/officeart/2018/2/layout/IconCircleList"/>
    <dgm:cxn modelId="{91DD8839-E60B-4E3D-BBEB-08103DD1EC0A}" type="presParOf" srcId="{8C15824F-C96E-447C-9489-AFD7DBF5D95B}" destId="{74908C96-E146-4913-8409-A18EB2D45DFA}" srcOrd="2" destOrd="0" presId="urn:microsoft.com/office/officeart/2018/2/layout/IconCircleList"/>
    <dgm:cxn modelId="{5288149B-52E9-4996-83CB-16F47B5E7C2A}" type="presParOf" srcId="{8C15824F-C96E-447C-9489-AFD7DBF5D95B}" destId="{C10B6DA2-5E6E-49F0-80AD-B98E3DB7B40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06382-F260-4759-924D-12AB18BDE911}">
      <dsp:nvSpPr>
        <dsp:cNvPr id="0" name=""/>
        <dsp:cNvSpPr/>
      </dsp:nvSpPr>
      <dsp:spPr>
        <a:xfrm>
          <a:off x="0" y="0"/>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FEBC1-29B2-42DD-A997-E7DF84D66BB8}">
      <dsp:nvSpPr>
        <dsp:cNvPr id="0" name=""/>
        <dsp:cNvSpPr/>
      </dsp:nvSpPr>
      <dsp:spPr>
        <a:xfrm>
          <a:off x="0" y="0"/>
          <a:ext cx="1252030" cy="2592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issues that impact the Basil Bakery </a:t>
          </a:r>
          <a:endParaRPr lang="en-US" sz="2100" kern="1200"/>
        </a:p>
      </dsp:txBody>
      <dsp:txXfrm>
        <a:off x="0" y="0"/>
        <a:ext cx="1252030" cy="2592323"/>
      </dsp:txXfrm>
    </dsp:sp>
    <dsp:sp modelId="{79ACB7AA-EC46-4DA6-A5BC-D41FD96D63C5}">
      <dsp:nvSpPr>
        <dsp:cNvPr id="0" name=""/>
        <dsp:cNvSpPr/>
      </dsp:nvSpPr>
      <dsp:spPr>
        <a:xfrm>
          <a:off x="1345933" y="30473"/>
          <a:ext cx="4914220" cy="609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Reduced Footfall: With fewer people in the retail park, sales are lessened.</a:t>
          </a:r>
          <a:endParaRPr lang="en-US" sz="1700" kern="1200"/>
        </a:p>
      </dsp:txBody>
      <dsp:txXfrm>
        <a:off x="1345933" y="30473"/>
        <a:ext cx="4914220" cy="609474"/>
      </dsp:txXfrm>
    </dsp:sp>
    <dsp:sp modelId="{E53C1603-5FA6-4ABB-80B3-4EDC472EC760}">
      <dsp:nvSpPr>
        <dsp:cNvPr id="0" name=""/>
        <dsp:cNvSpPr/>
      </dsp:nvSpPr>
      <dsp:spPr>
        <a:xfrm>
          <a:off x="1252030" y="639948"/>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03C832-B929-4078-A73B-2338D3B6C66C}">
      <dsp:nvSpPr>
        <dsp:cNvPr id="0" name=""/>
        <dsp:cNvSpPr/>
      </dsp:nvSpPr>
      <dsp:spPr>
        <a:xfrm>
          <a:off x="1345933" y="670422"/>
          <a:ext cx="4914220" cy="609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Office workers visit the area less often due to Hybrid Working.</a:t>
          </a:r>
          <a:endParaRPr lang="en-US" sz="1700" kern="1200"/>
        </a:p>
      </dsp:txBody>
      <dsp:txXfrm>
        <a:off x="1345933" y="670422"/>
        <a:ext cx="4914220" cy="609474"/>
      </dsp:txXfrm>
    </dsp:sp>
    <dsp:sp modelId="{FB587A85-9EAD-47F6-8FEA-CB0D9430C110}">
      <dsp:nvSpPr>
        <dsp:cNvPr id="0" name=""/>
        <dsp:cNvSpPr/>
      </dsp:nvSpPr>
      <dsp:spPr>
        <a:xfrm>
          <a:off x="1252030" y="1279896"/>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CF9603-F6F0-4AD1-BF7A-B45BD59BB26D}">
      <dsp:nvSpPr>
        <dsp:cNvPr id="0" name=""/>
        <dsp:cNvSpPr/>
      </dsp:nvSpPr>
      <dsp:spPr>
        <a:xfrm>
          <a:off x="1345933" y="1310370"/>
          <a:ext cx="4914220" cy="609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Limited Accessibility: No delivery service and unreliable telephone pre-ordering.</a:t>
          </a:r>
          <a:endParaRPr lang="en-US" sz="1700" kern="1200"/>
        </a:p>
      </dsp:txBody>
      <dsp:txXfrm>
        <a:off x="1345933" y="1310370"/>
        <a:ext cx="4914220" cy="609474"/>
      </dsp:txXfrm>
    </dsp:sp>
    <dsp:sp modelId="{F877B790-0D7B-435D-96E4-ED9D1DAF9EB2}">
      <dsp:nvSpPr>
        <dsp:cNvPr id="0" name=""/>
        <dsp:cNvSpPr/>
      </dsp:nvSpPr>
      <dsp:spPr>
        <a:xfrm>
          <a:off x="1252030" y="1919845"/>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089B1C-BE98-4CF5-9DFA-2EE50E87A895}">
      <dsp:nvSpPr>
        <dsp:cNvPr id="0" name=""/>
        <dsp:cNvSpPr/>
      </dsp:nvSpPr>
      <dsp:spPr>
        <a:xfrm>
          <a:off x="1345933" y="1950318"/>
          <a:ext cx="4914220" cy="609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Increased Costs: An increase in operating costs creates an increased financial strain.</a:t>
          </a:r>
          <a:endParaRPr lang="en-US" sz="1700" kern="1200"/>
        </a:p>
      </dsp:txBody>
      <dsp:txXfrm>
        <a:off x="1345933" y="1950318"/>
        <a:ext cx="4914220" cy="609474"/>
      </dsp:txXfrm>
    </dsp:sp>
    <dsp:sp modelId="{1BCF6431-07EF-42AE-BA81-84ED44537114}">
      <dsp:nvSpPr>
        <dsp:cNvPr id="0" name=""/>
        <dsp:cNvSpPr/>
      </dsp:nvSpPr>
      <dsp:spPr>
        <a:xfrm>
          <a:off x="1252030" y="2559793"/>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9BD3D9-4423-4040-A07B-0E46B885ADF9}">
      <dsp:nvSpPr>
        <dsp:cNvPr id="0" name=""/>
        <dsp:cNvSpPr/>
      </dsp:nvSpPr>
      <dsp:spPr>
        <a:xfrm>
          <a:off x="0" y="2592323"/>
          <a:ext cx="626015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31151-99A8-425A-84A4-17E556F81C30}">
      <dsp:nvSpPr>
        <dsp:cNvPr id="0" name=""/>
        <dsp:cNvSpPr/>
      </dsp:nvSpPr>
      <dsp:spPr>
        <a:xfrm>
          <a:off x="0" y="2592323"/>
          <a:ext cx="1252030" cy="2592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Analytical focus</a:t>
          </a:r>
          <a:endParaRPr lang="en-US" sz="2100" kern="1200"/>
        </a:p>
      </dsp:txBody>
      <dsp:txXfrm>
        <a:off x="0" y="2592323"/>
        <a:ext cx="1252030" cy="2592323"/>
      </dsp:txXfrm>
    </dsp:sp>
    <dsp:sp modelId="{01D4C3FA-83A7-4FAA-8E28-945DE1437D3C}">
      <dsp:nvSpPr>
        <dsp:cNvPr id="0" name=""/>
        <dsp:cNvSpPr/>
      </dsp:nvSpPr>
      <dsp:spPr>
        <a:xfrm>
          <a:off x="1345933" y="2632829"/>
          <a:ext cx="4914220" cy="81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Employment of changing customer expectations and purchasing behaviour (Philip et al., 2021).</a:t>
          </a:r>
          <a:endParaRPr lang="en-US" sz="1700" kern="1200"/>
        </a:p>
      </dsp:txBody>
      <dsp:txXfrm>
        <a:off x="1345933" y="2632829"/>
        <a:ext cx="4914220" cy="810101"/>
      </dsp:txXfrm>
    </dsp:sp>
    <dsp:sp modelId="{1685B991-996C-4588-965E-73DA130CFC4B}">
      <dsp:nvSpPr>
        <dsp:cNvPr id="0" name=""/>
        <dsp:cNvSpPr/>
      </dsp:nvSpPr>
      <dsp:spPr>
        <a:xfrm>
          <a:off x="1252030" y="3442930"/>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595586-5488-44B7-9743-1CE7B85419A1}">
      <dsp:nvSpPr>
        <dsp:cNvPr id="0" name=""/>
        <dsp:cNvSpPr/>
      </dsp:nvSpPr>
      <dsp:spPr>
        <a:xfrm>
          <a:off x="1345933" y="3483435"/>
          <a:ext cx="4914220" cy="81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Federation of Small Businesses (2025) highlighted financial pressures on small businesses.</a:t>
          </a:r>
          <a:endParaRPr lang="en-US" sz="1700" kern="1200"/>
        </a:p>
      </dsp:txBody>
      <dsp:txXfrm>
        <a:off x="1345933" y="3483435"/>
        <a:ext cx="4914220" cy="810101"/>
      </dsp:txXfrm>
    </dsp:sp>
    <dsp:sp modelId="{B45DCE43-4326-4F74-AB4B-5F533A5461F2}">
      <dsp:nvSpPr>
        <dsp:cNvPr id="0" name=""/>
        <dsp:cNvSpPr/>
      </dsp:nvSpPr>
      <dsp:spPr>
        <a:xfrm>
          <a:off x="1252030" y="4293536"/>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D7862C-65C6-4F58-A628-292C71F7195B}">
      <dsp:nvSpPr>
        <dsp:cNvPr id="0" name=""/>
        <dsp:cNvSpPr/>
      </dsp:nvSpPr>
      <dsp:spPr>
        <a:xfrm>
          <a:off x="1345933" y="4334041"/>
          <a:ext cx="4914220" cy="810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Lower levels of retail activity and potential impact on customer demand (British Retail Consortium, 2025).</a:t>
          </a:r>
          <a:endParaRPr lang="en-US" sz="1700" kern="1200"/>
        </a:p>
      </dsp:txBody>
      <dsp:txXfrm>
        <a:off x="1345933" y="4334041"/>
        <a:ext cx="4914220" cy="810101"/>
      </dsp:txXfrm>
    </dsp:sp>
    <dsp:sp modelId="{3378CF63-4E01-458D-A19C-3505516E917F}">
      <dsp:nvSpPr>
        <dsp:cNvPr id="0" name=""/>
        <dsp:cNvSpPr/>
      </dsp:nvSpPr>
      <dsp:spPr>
        <a:xfrm>
          <a:off x="1252030" y="5144142"/>
          <a:ext cx="500812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1D368-8EC7-4145-8DEE-3EDF31AED4B2}">
      <dsp:nvSpPr>
        <dsp:cNvPr id="0" name=""/>
        <dsp:cNvSpPr/>
      </dsp:nvSpPr>
      <dsp:spPr>
        <a:xfrm>
          <a:off x="0" y="348925"/>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Political: Government support and policies</a:t>
          </a:r>
          <a:br>
            <a:rPr lang="en-GB" sz="2000" kern="1200" dirty="0"/>
          </a:br>
          <a:endParaRPr lang="en-US" sz="2000" kern="1200" dirty="0"/>
        </a:p>
      </dsp:txBody>
      <dsp:txXfrm>
        <a:off x="38838" y="387763"/>
        <a:ext cx="6483462" cy="717924"/>
      </dsp:txXfrm>
    </dsp:sp>
    <dsp:sp modelId="{E9D91C9E-BA85-4A37-BEEC-96401450F084}">
      <dsp:nvSpPr>
        <dsp:cNvPr id="0" name=""/>
        <dsp:cNvSpPr/>
      </dsp:nvSpPr>
      <dsp:spPr>
        <a:xfrm>
          <a:off x="0" y="1202125"/>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Economic:  Inflation, operating costs and consumer spending</a:t>
          </a:r>
          <a:br>
            <a:rPr lang="en-GB" sz="2000" kern="1200"/>
          </a:br>
          <a:endParaRPr lang="en-US" sz="2000" kern="1200"/>
        </a:p>
      </dsp:txBody>
      <dsp:txXfrm>
        <a:off x="38838" y="1240963"/>
        <a:ext cx="6483462" cy="717924"/>
      </dsp:txXfrm>
    </dsp:sp>
    <dsp:sp modelId="{BBB1B764-AC22-4520-822C-17D7F7FE107B}">
      <dsp:nvSpPr>
        <dsp:cNvPr id="0" name=""/>
        <dsp:cNvSpPr/>
      </dsp:nvSpPr>
      <dsp:spPr>
        <a:xfrm>
          <a:off x="0" y="2055325"/>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Social Customer: behaviour and working patterns</a:t>
          </a:r>
          <a:br>
            <a:rPr lang="en-GB" sz="2000" kern="1200"/>
          </a:br>
          <a:endParaRPr lang="en-US" sz="2000" kern="1200"/>
        </a:p>
      </dsp:txBody>
      <dsp:txXfrm>
        <a:off x="38838" y="2094163"/>
        <a:ext cx="6483462" cy="717924"/>
      </dsp:txXfrm>
    </dsp:sp>
    <dsp:sp modelId="{85C7FB2A-6B8C-4015-B5B2-A4CA57F84670}">
      <dsp:nvSpPr>
        <dsp:cNvPr id="0" name=""/>
        <dsp:cNvSpPr/>
      </dsp:nvSpPr>
      <dsp:spPr>
        <a:xfrm>
          <a:off x="0" y="2908525"/>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Technological: Online ordering and digital services</a:t>
          </a:r>
          <a:br>
            <a:rPr lang="en-GB" sz="2000" kern="1200"/>
          </a:br>
          <a:endParaRPr lang="en-US" sz="2000" kern="1200"/>
        </a:p>
      </dsp:txBody>
      <dsp:txXfrm>
        <a:off x="38838" y="2947363"/>
        <a:ext cx="6483462" cy="717924"/>
      </dsp:txXfrm>
    </dsp:sp>
    <dsp:sp modelId="{4FAAF1DB-988D-4159-AC08-12A923EAE3FC}">
      <dsp:nvSpPr>
        <dsp:cNvPr id="0" name=""/>
        <dsp:cNvSpPr/>
      </dsp:nvSpPr>
      <dsp:spPr>
        <a:xfrm>
          <a:off x="0" y="3761725"/>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Environmental: sustainability and the ingredients available</a:t>
          </a:r>
          <a:br>
            <a:rPr lang="en-GB" sz="2000" kern="1200"/>
          </a:br>
          <a:endParaRPr lang="en-US" sz="2000" kern="1200"/>
        </a:p>
      </dsp:txBody>
      <dsp:txXfrm>
        <a:off x="38838" y="3800563"/>
        <a:ext cx="6483462" cy="717924"/>
      </dsp:txXfrm>
    </dsp:sp>
    <dsp:sp modelId="{9865FADE-DAB1-4C5A-AF0F-3BC42FFB3716}">
      <dsp:nvSpPr>
        <dsp:cNvPr id="0" name=""/>
        <dsp:cNvSpPr/>
      </dsp:nvSpPr>
      <dsp:spPr>
        <a:xfrm>
          <a:off x="0" y="4614924"/>
          <a:ext cx="6561138" cy="79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Legal: Food safety and employment regulations</a:t>
          </a:r>
          <a:endParaRPr lang="en-US" sz="2000" kern="1200"/>
        </a:p>
      </dsp:txBody>
      <dsp:txXfrm>
        <a:off x="38838" y="4653762"/>
        <a:ext cx="6483462" cy="717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7FF190-46D6-4E62-B364-3A0AB0A50588}">
      <dsp:nvSpPr>
        <dsp:cNvPr id="0" name=""/>
        <dsp:cNvSpPr/>
      </dsp:nvSpPr>
      <dsp:spPr>
        <a:xfrm>
          <a:off x="459408" y="784216"/>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130DB-7C50-4BEE-B9EF-4E0DDDBCE221}">
      <dsp:nvSpPr>
        <dsp:cNvPr id="0" name=""/>
        <dsp:cNvSpPr/>
      </dsp:nvSpPr>
      <dsp:spPr>
        <a:xfrm>
          <a:off x="657119" y="981927"/>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76B93-0DEC-4E0D-A924-6D8E8D9A5582}">
      <dsp:nvSpPr>
        <dsp:cNvPr id="0" name=""/>
        <dsp:cNvSpPr/>
      </dsp:nvSpPr>
      <dsp:spPr>
        <a:xfrm>
          <a:off x="1602636" y="784216"/>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Political</a:t>
          </a:r>
          <a:br>
            <a:rPr lang="en-GB" sz="1100" kern="1200"/>
          </a:br>
          <a:r>
            <a:rPr lang="en-GB" sz="1100" kern="1200"/>
            <a:t>Operating costs may be affected by business taxation and government policies (Whittington et al., 2019).</a:t>
          </a:r>
          <a:endParaRPr lang="en-US" sz="1100" kern="1200"/>
        </a:p>
      </dsp:txBody>
      <dsp:txXfrm>
        <a:off x="1602636" y="784216"/>
        <a:ext cx="2219207" cy="941481"/>
      </dsp:txXfrm>
    </dsp:sp>
    <dsp:sp modelId="{730CE0E1-6245-4574-8B14-60549A87623F}">
      <dsp:nvSpPr>
        <dsp:cNvPr id="0" name=""/>
        <dsp:cNvSpPr/>
      </dsp:nvSpPr>
      <dsp:spPr>
        <a:xfrm>
          <a:off x="4208523" y="784216"/>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3E451-505C-4A92-8B5A-D26AB1C539B1}">
      <dsp:nvSpPr>
        <dsp:cNvPr id="0" name=""/>
        <dsp:cNvSpPr/>
      </dsp:nvSpPr>
      <dsp:spPr>
        <a:xfrm>
          <a:off x="4406234" y="981927"/>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674E58-FE97-47EE-87CD-23450632559D}">
      <dsp:nvSpPr>
        <dsp:cNvPr id="0" name=""/>
        <dsp:cNvSpPr/>
      </dsp:nvSpPr>
      <dsp:spPr>
        <a:xfrm>
          <a:off x="5351751" y="784216"/>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Economic</a:t>
          </a:r>
          <a:br>
            <a:rPr lang="en-GB" sz="1100" kern="1200"/>
          </a:br>
          <a:r>
            <a:rPr lang="en-GB" sz="1100" kern="1200"/>
            <a:t>The high cost of rent, utilities and ingredients puts a strain on finances. National retail sales data provide wider economic context (Office for National Statistics, 2026).</a:t>
          </a:r>
          <a:endParaRPr lang="en-US" sz="1100" kern="1200"/>
        </a:p>
      </dsp:txBody>
      <dsp:txXfrm>
        <a:off x="5351751" y="784216"/>
        <a:ext cx="2219207" cy="941481"/>
      </dsp:txXfrm>
    </dsp:sp>
    <dsp:sp modelId="{D9622727-C904-4822-8E78-3FEEDA9310C9}">
      <dsp:nvSpPr>
        <dsp:cNvPr id="0" name=""/>
        <dsp:cNvSpPr/>
      </dsp:nvSpPr>
      <dsp:spPr>
        <a:xfrm>
          <a:off x="7957638" y="784216"/>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D200F-3923-4291-B721-D8D5D44A0964}">
      <dsp:nvSpPr>
        <dsp:cNvPr id="0" name=""/>
        <dsp:cNvSpPr/>
      </dsp:nvSpPr>
      <dsp:spPr>
        <a:xfrm>
          <a:off x="8155349" y="981927"/>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F96A6-3C17-4DED-AAE0-D814E3AECBBA}">
      <dsp:nvSpPr>
        <dsp:cNvPr id="0" name=""/>
        <dsp:cNvSpPr/>
      </dsp:nvSpPr>
      <dsp:spPr>
        <a:xfrm>
          <a:off x="9100866" y="784216"/>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Social</a:t>
          </a:r>
          <a:br>
            <a:rPr lang="en-GB" sz="1100" kern="1200"/>
          </a:br>
          <a:r>
            <a:rPr lang="en-GB" sz="1100" kern="1200"/>
            <a:t>Hybrid working means that office workers do not come to the area every day to buy lunch. Changing customer expectations might need different ways of delivering the service (Philip et al., 2021).</a:t>
          </a:r>
          <a:endParaRPr lang="en-US" sz="1100" kern="1200"/>
        </a:p>
      </dsp:txBody>
      <dsp:txXfrm>
        <a:off x="9100866" y="784216"/>
        <a:ext cx="2219207" cy="941481"/>
      </dsp:txXfrm>
    </dsp:sp>
    <dsp:sp modelId="{E1FA1AF7-8C20-41C6-8A2F-715E47973747}">
      <dsp:nvSpPr>
        <dsp:cNvPr id="0" name=""/>
        <dsp:cNvSpPr/>
      </dsp:nvSpPr>
      <dsp:spPr>
        <a:xfrm>
          <a:off x="459408" y="2432610"/>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B32B3-3652-44DE-AF5B-7AC6E8F9F66A}">
      <dsp:nvSpPr>
        <dsp:cNvPr id="0" name=""/>
        <dsp:cNvSpPr/>
      </dsp:nvSpPr>
      <dsp:spPr>
        <a:xfrm>
          <a:off x="657119" y="2630321"/>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7B93E-8C0F-4123-9A86-9263A7222AD1}">
      <dsp:nvSpPr>
        <dsp:cNvPr id="0" name=""/>
        <dsp:cNvSpPr/>
      </dsp:nvSpPr>
      <dsp:spPr>
        <a:xfrm>
          <a:off x="1602636" y="2432610"/>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Technological</a:t>
          </a:r>
          <a:br>
            <a:rPr lang="en-GB" sz="1100" kern="1200"/>
          </a:br>
          <a:r>
            <a:rPr lang="en-GB" sz="1100" kern="1200"/>
            <a:t>Not being able to order online and deliver to customers reduces customer convenience and accessibility (Philip et al., 2021).</a:t>
          </a:r>
          <a:endParaRPr lang="en-US" sz="1100" kern="1200"/>
        </a:p>
      </dsp:txBody>
      <dsp:txXfrm>
        <a:off x="1602636" y="2432610"/>
        <a:ext cx="2219207" cy="941481"/>
      </dsp:txXfrm>
    </dsp:sp>
    <dsp:sp modelId="{988EE0B6-98B7-443A-9DD2-1CC5BCB31B01}">
      <dsp:nvSpPr>
        <dsp:cNvPr id="0" name=""/>
        <dsp:cNvSpPr/>
      </dsp:nvSpPr>
      <dsp:spPr>
        <a:xfrm>
          <a:off x="4208523" y="2432610"/>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621C8-3CA6-49CF-999D-136D1CD95262}">
      <dsp:nvSpPr>
        <dsp:cNvPr id="0" name=""/>
        <dsp:cNvSpPr/>
      </dsp:nvSpPr>
      <dsp:spPr>
        <a:xfrm>
          <a:off x="4406234" y="2630321"/>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BE470-4C3B-4595-BC79-3E14541D9205}">
      <dsp:nvSpPr>
        <dsp:cNvPr id="0" name=""/>
        <dsp:cNvSpPr/>
      </dsp:nvSpPr>
      <dsp:spPr>
        <a:xfrm>
          <a:off x="5351751" y="2432610"/>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Environmental</a:t>
          </a:r>
          <a:br>
            <a:rPr lang="en-GB" sz="1100" kern="1200"/>
          </a:br>
          <a:r>
            <a:rPr lang="en-GB" sz="1100" kern="1200"/>
            <a:t>Organic ingredients mean crops are subject to failure and fluctuating ingredient prices.</a:t>
          </a:r>
          <a:endParaRPr lang="en-US" sz="1100" kern="1200"/>
        </a:p>
      </dsp:txBody>
      <dsp:txXfrm>
        <a:off x="5351751" y="2432610"/>
        <a:ext cx="2219207" cy="941481"/>
      </dsp:txXfrm>
    </dsp:sp>
    <dsp:sp modelId="{B93D7B02-80AA-41AF-B271-BEE0B6120D32}">
      <dsp:nvSpPr>
        <dsp:cNvPr id="0" name=""/>
        <dsp:cNvSpPr/>
      </dsp:nvSpPr>
      <dsp:spPr>
        <a:xfrm>
          <a:off x="7957638" y="2432610"/>
          <a:ext cx="941481" cy="941481"/>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4F36F-53D9-4DB6-8F69-29E1F2292DD9}">
      <dsp:nvSpPr>
        <dsp:cNvPr id="0" name=""/>
        <dsp:cNvSpPr/>
      </dsp:nvSpPr>
      <dsp:spPr>
        <a:xfrm>
          <a:off x="8155349" y="2630321"/>
          <a:ext cx="546059" cy="5460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B6DA2-5E6E-49F0-80AD-B98E3DB7B40E}">
      <dsp:nvSpPr>
        <dsp:cNvPr id="0" name=""/>
        <dsp:cNvSpPr/>
      </dsp:nvSpPr>
      <dsp:spPr>
        <a:xfrm>
          <a:off x="9100866" y="2432610"/>
          <a:ext cx="2219207" cy="941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t>Legal</a:t>
          </a:r>
          <a:br>
            <a:rPr lang="en-GB" sz="1100" kern="1200"/>
          </a:br>
          <a:r>
            <a:rPr lang="en-GB" sz="1100" kern="1200"/>
            <a:t>Bakery operations have legal compliance requirements related to food safety and employment regulations (Whittington et al., 2019).</a:t>
          </a:r>
          <a:endParaRPr lang="en-US" sz="1100" kern="1200"/>
        </a:p>
      </dsp:txBody>
      <dsp:txXfrm>
        <a:off x="9100866" y="2432610"/>
        <a:ext cx="2219207" cy="9414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B0FE84-1A8A-409F-A3D1-EA862CBC3224}" type="datetimeFigureOut">
              <a:rPr lang="en-GB" smtClean="0"/>
              <a:t>10/10/2026</a:t>
            </a:fld>
            <a:endParaRPr lang="en-GB"/>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27196710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121355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B0FE84-1A8A-409F-A3D1-EA862CBC3224}" type="datetimeFigureOut">
              <a:rPr lang="en-GB" smtClean="0"/>
              <a:t>10/10/2026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29179575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28985129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8947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363809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05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3777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44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71A3E618-E028-4FE3-A96C-F1FC4DA23E83}"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6818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B0FE84-1A8A-409F-A3D1-EA862CBC3224}" type="datetimeFigureOut">
              <a:rPr lang="en-GB" smtClean="0"/>
              <a:t>10/10/2026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2402978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B0FE84-1A8A-409F-A3D1-EA862CBC3224}" type="datetimeFigureOut">
              <a:rPr lang="en-GB" smtClean="0"/>
              <a:t>10/10/2026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3177137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B0FE84-1A8A-409F-A3D1-EA862CBC3224}" type="datetimeFigureOut">
              <a:rPr lang="en-GB" smtClean="0"/>
              <a:t>10/10/2026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2154056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B0FE84-1A8A-409F-A3D1-EA862CBC3224}" type="datetimeFigureOut">
              <a:rPr lang="en-GB" smtClean="0"/>
              <a:t>10/10/2026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3050388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B0FE84-1A8A-409F-A3D1-EA862CBC3224}" type="datetimeFigureOut">
              <a:rPr lang="en-GB" smtClean="0"/>
              <a:t>10/10/2026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908490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185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1925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B0FE84-1A8A-409F-A3D1-EA862CBC3224}" type="datetimeFigureOut">
              <a:rPr lang="en-GB" smtClean="0"/>
              <a:t>10/10/2026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71A3E618-E028-4FE3-A96C-F1FC4DA23E83}"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3992766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75876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24693134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34473994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34764497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2991090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2613960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18555285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10394496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1A3E618-E028-4FE3-A96C-F1FC4DA23E83}" type="slidenum">
              <a:rPr lang="en-GB" smtClean="0"/>
              <a:t>‹#›</a:t>
            </a:fld>
            <a:endParaRPr lang="en-GB"/>
          </a:p>
        </p:txBody>
      </p:sp>
    </p:spTree>
    <p:extLst>
      <p:ext uri="{BB962C8B-B14F-4D97-AF65-F5344CB8AC3E}">
        <p14:creationId xmlns:p14="http://schemas.microsoft.com/office/powerpoint/2010/main" val="27766169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34EF9-D343-47E6-95F1-DED3962B6D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4F9312-7049-F6C0-AA70-AC46689E82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EA291AD-92FF-054A-DE05-4A961C5F953F}"/>
              </a:ext>
            </a:extLst>
          </p:cNvPr>
          <p:cNvSpPr>
            <a:spLocks noGrp="1"/>
          </p:cNvSpPr>
          <p:nvPr>
            <p:ph type="dt" sz="half" idx="10"/>
          </p:nvPr>
        </p:nvSpPr>
        <p:spPr/>
        <p:txBody>
          <a:bodyPr/>
          <a:lstStyle/>
          <a:p>
            <a:fld id="{7FB0FE84-1A8A-409F-A3D1-EA862CBC3224}" type="datetimeFigureOut">
              <a:rPr lang="en-GB" smtClean="0"/>
              <a:t>10/10/2026</a:t>
            </a:fld>
            <a:endParaRPr lang="en-GB"/>
          </a:p>
        </p:txBody>
      </p:sp>
      <p:sp>
        <p:nvSpPr>
          <p:cNvPr id="5" name="Footer Placeholder 4">
            <a:extLst>
              <a:ext uri="{FF2B5EF4-FFF2-40B4-BE49-F238E27FC236}">
                <a16:creationId xmlns:a16="http://schemas.microsoft.com/office/drawing/2014/main" id="{2022E383-E5E2-E32E-6C1A-E8A1D8ADC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51025B-A2F4-7610-0AC6-4C1A0341929D}"/>
              </a:ext>
            </a:extLst>
          </p:cNvPr>
          <p:cNvSpPr>
            <a:spLocks noGrp="1"/>
          </p:cNvSpPr>
          <p:nvPr>
            <p:ph type="sldNum" sz="quarter" idx="12"/>
          </p:nvPr>
        </p:nvSpPr>
        <p:spPr/>
        <p:txBody>
          <a:bodyPr/>
          <a:lstStyle/>
          <a:p>
            <a:fld id="{71A3E618-E028-4FE3-A96C-F1FC4DA23E83}" type="slidenum">
              <a:rPr lang="en-GB" smtClean="0"/>
              <a:t>‹#›</a:t>
            </a:fld>
            <a:endParaRPr lang="en-GB"/>
          </a:p>
        </p:txBody>
      </p:sp>
    </p:spTree>
    <p:extLst>
      <p:ext uri="{BB962C8B-B14F-4D97-AF65-F5344CB8AC3E}">
        <p14:creationId xmlns:p14="http://schemas.microsoft.com/office/powerpoint/2010/main" val="3574286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B0FE84-1A8A-409F-A3D1-EA862CBC3224}" type="datetimeFigureOut">
              <a:rPr lang="en-GB" smtClean="0"/>
              <a:t>10/10/2026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71A3E618-E028-4FE3-A96C-F1FC4DA23E83}"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1903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hyperlink" Target="https://www.fsb.org.uk/" TargetMode="External"/><Relationship Id="rId2" Type="http://schemas.openxmlformats.org/officeDocument/2006/relationships/hyperlink" Target="https://brc.org.uk/" TargetMode="External"/><Relationship Id="rId1" Type="http://schemas.openxmlformats.org/officeDocument/2006/relationships/slideLayout" Target="../slideLayouts/slideLayout24.xml"/><Relationship Id="rId4" Type="http://schemas.openxmlformats.org/officeDocument/2006/relationships/hyperlink" Target="https://www.ons.gov.uk/businessindustryandtrade/retailindustry/bulletins/retailsales/august20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17921-940D-554D-9707-44F18C6F9683}"/>
              </a:ext>
            </a:extLst>
          </p:cNvPr>
          <p:cNvSpPr>
            <a:spLocks noGrp="1"/>
          </p:cNvSpPr>
          <p:nvPr>
            <p:ph type="ctrTitle"/>
          </p:nvPr>
        </p:nvSpPr>
        <p:spPr/>
        <p:txBody>
          <a:bodyPr>
            <a:normAutofit fontScale="90000"/>
          </a:bodyPr>
          <a:lstStyle/>
          <a:p>
            <a:r>
              <a:rPr lang="en-GB" b="1" dirty="0"/>
              <a:t>Basil’s Bakery – Problem Solving and Decision Making</a:t>
            </a:r>
            <a:br>
              <a:rPr lang="en-GB" dirty="0"/>
            </a:br>
            <a:endParaRPr lang="en-GB" dirty="0"/>
          </a:p>
        </p:txBody>
      </p:sp>
      <p:sp>
        <p:nvSpPr>
          <p:cNvPr id="3" name="Subtitle 2">
            <a:extLst>
              <a:ext uri="{FF2B5EF4-FFF2-40B4-BE49-F238E27FC236}">
                <a16:creationId xmlns:a16="http://schemas.microsoft.com/office/drawing/2014/main" id="{A1CF1E60-EFC8-F519-938E-AB452CE01F24}"/>
              </a:ext>
            </a:extLst>
          </p:cNvPr>
          <p:cNvSpPr>
            <a:spLocks noGrp="1"/>
          </p:cNvSpPr>
          <p:nvPr>
            <p:ph type="subTitle" idx="1"/>
          </p:nvPr>
        </p:nvSpPr>
        <p:spPr>
          <a:xfrm>
            <a:off x="1524000" y="3602037"/>
            <a:ext cx="9144000" cy="2133599"/>
          </a:xfrm>
        </p:spPr>
        <p:txBody>
          <a:bodyPr>
            <a:normAutofit fontScale="85000" lnSpcReduction="20000"/>
          </a:bodyPr>
          <a:lstStyle/>
          <a:p>
            <a:r>
              <a:rPr lang="en-GB" dirty="0"/>
              <a:t>BASIL’S BAKERY</a:t>
            </a:r>
          </a:p>
          <a:p>
            <a:r>
              <a:rPr lang="en-GB" dirty="0"/>
              <a:t>Understanding Declining Sales and Changing Customer Behaviour</a:t>
            </a:r>
          </a:p>
          <a:p>
            <a:r>
              <a:rPr lang="en-GB" dirty="0"/>
              <a:t>Student Name: </a:t>
            </a:r>
            <a:r>
              <a:rPr lang="en-GB"/>
              <a:t>Elena Adriana Surdu</a:t>
            </a:r>
            <a:br>
              <a:rPr lang="en-GB" dirty="0"/>
            </a:br>
            <a:r>
              <a:rPr lang="en-GB" dirty="0"/>
              <a:t>Student </a:t>
            </a:r>
            <a:r>
              <a:rPr lang="en-GB"/>
              <a:t>ID: 2537423</a:t>
            </a:r>
            <a:br>
              <a:rPr lang="en-GB" dirty="0"/>
            </a:br>
            <a:r>
              <a:rPr lang="en-GB" dirty="0"/>
              <a:t>Section: 3D - Problem Solving and Decision Making</a:t>
            </a:r>
            <a:br>
              <a:rPr lang="en-GB" dirty="0"/>
            </a:br>
            <a:r>
              <a:rPr lang="en-GB" dirty="0"/>
              <a:t>Module Code: LCLM4004</a:t>
            </a:r>
          </a:p>
          <a:p>
            <a:endParaRPr lang="en-GB" dirty="0"/>
          </a:p>
        </p:txBody>
      </p:sp>
    </p:spTree>
    <p:extLst>
      <p:ext uri="{BB962C8B-B14F-4D97-AF65-F5344CB8AC3E}">
        <p14:creationId xmlns:p14="http://schemas.microsoft.com/office/powerpoint/2010/main" val="3311109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BF849C-63BC-FCD1-FF0D-25088BA01376}"/>
              </a:ext>
            </a:extLst>
          </p:cNvPr>
          <p:cNvSpPr>
            <a:spLocks noGrp="1"/>
          </p:cNvSpPr>
          <p:nvPr>
            <p:ph type="title"/>
          </p:nvPr>
        </p:nvSpPr>
        <p:spPr>
          <a:xfrm>
            <a:off x="731520" y="548640"/>
            <a:ext cx="6135624" cy="1143000"/>
          </a:xfrm>
        </p:spPr>
        <p:txBody>
          <a:bodyPr anchor="b">
            <a:normAutofit/>
          </a:bodyPr>
          <a:lstStyle/>
          <a:p>
            <a:pPr algn="ctr"/>
            <a:r>
              <a:rPr lang="en-GB" sz="1800" dirty="0"/>
              <a:t>INTRODUCTION AND BUSINESS BACKGROUND</a:t>
            </a:r>
            <a:br>
              <a:rPr lang="en-GB" sz="1800" dirty="0"/>
            </a:br>
            <a:r>
              <a:rPr lang="en-GB" sz="1800" dirty="0"/>
              <a:t>Presentation focus</a:t>
            </a:r>
            <a:br>
              <a:rPr lang="en-GB" sz="1800" dirty="0"/>
            </a:br>
            <a:br>
              <a:rPr lang="en-GB" sz="1800" dirty="0"/>
            </a:br>
            <a:endParaRPr lang="en-GB" sz="1800" dirty="0"/>
          </a:p>
        </p:txBody>
      </p:sp>
      <p:sp>
        <p:nvSpPr>
          <p:cNvPr id="8" name="Content Placeholder 7">
            <a:extLst>
              <a:ext uri="{FF2B5EF4-FFF2-40B4-BE49-F238E27FC236}">
                <a16:creationId xmlns:a16="http://schemas.microsoft.com/office/drawing/2014/main" id="{91A0BF0A-083F-F953-A206-E0181B135D00}"/>
              </a:ext>
            </a:extLst>
          </p:cNvPr>
          <p:cNvSpPr>
            <a:spLocks noGrp="1"/>
          </p:cNvSpPr>
          <p:nvPr>
            <p:ph sz="quarter" idx="14"/>
          </p:nvPr>
        </p:nvSpPr>
        <p:spPr>
          <a:xfrm>
            <a:off x="731520" y="1828800"/>
            <a:ext cx="6135624" cy="4489704"/>
          </a:xfrm>
        </p:spPr>
        <p:txBody>
          <a:bodyPr>
            <a:normAutofit/>
          </a:bodyPr>
          <a:lstStyle/>
          <a:p>
            <a:pPr marL="285750" indent="-285750">
              <a:buFont typeface="Wingdings" panose="05000000000000000000" pitchFamily="2" charset="2"/>
              <a:buChar char="v"/>
            </a:pPr>
            <a:endParaRPr lang="en-GB" dirty="0"/>
          </a:p>
          <a:p>
            <a:pPr algn="ctr"/>
            <a:r>
              <a:rPr lang="en-GB" b="1" i="1" dirty="0"/>
              <a:t>The Basil Bakery</a:t>
            </a:r>
          </a:p>
          <a:p>
            <a:pPr marL="285750" indent="-285750" algn="ctr">
              <a:buFont typeface="Wingdings" panose="05000000000000000000" pitchFamily="2" charset="2"/>
              <a:buChar char="v"/>
            </a:pPr>
            <a:r>
              <a:rPr lang="en-GB" dirty="0"/>
              <a:t>Sole trader bakery co-founded in Coventry in 2015.</a:t>
            </a:r>
          </a:p>
          <a:p>
            <a:pPr marL="285750" indent="-285750" algn="ctr">
              <a:buFont typeface="Wingdings" panose="05000000000000000000" pitchFamily="2" charset="2"/>
              <a:buChar char="v"/>
            </a:pPr>
            <a:r>
              <a:rPr lang="en-GB" dirty="0"/>
              <a:t>Specialises in organic bread, cakes and pastries.</a:t>
            </a:r>
          </a:p>
          <a:p>
            <a:pPr marL="285750" indent="-285750" algn="ctr">
              <a:buFont typeface="Wingdings" panose="05000000000000000000" pitchFamily="2" charset="2"/>
              <a:buChar char="v"/>
            </a:pPr>
            <a:r>
              <a:rPr lang="en-GB" dirty="0"/>
              <a:t>The main clientele are local residents, retail workers and office workers.</a:t>
            </a:r>
          </a:p>
          <a:p>
            <a:pPr marL="285750" indent="-285750" algn="ctr">
              <a:buFont typeface="Wingdings" panose="05000000000000000000" pitchFamily="2" charset="2"/>
              <a:buChar char="v"/>
            </a:pPr>
            <a:r>
              <a:rPr lang="en-GB" dirty="0"/>
              <a:t>The sales for 2023-2025 were around 25% lower than in 2019.</a:t>
            </a:r>
          </a:p>
          <a:p>
            <a:pPr marL="285750" indent="-285750" algn="ctr">
              <a:buFont typeface="Wingdings" panose="05000000000000000000" pitchFamily="2" charset="2"/>
              <a:buChar char="v"/>
            </a:pPr>
            <a:r>
              <a:rPr lang="en-GB" dirty="0"/>
              <a:t>Use of PESTEL and Fishbone analysis for investigation of declining sales.</a:t>
            </a:r>
          </a:p>
          <a:p>
            <a:endParaRPr lang="en-GB" dirty="0"/>
          </a:p>
        </p:txBody>
      </p:sp>
      <p:pic>
        <p:nvPicPr>
          <p:cNvPr id="10" name="Video 9" descr="Adding Toppings To Cupcakes">
            <a:extLst>
              <a:ext uri="{FF2B5EF4-FFF2-40B4-BE49-F238E27FC236}">
                <a16:creationId xmlns:a16="http://schemas.microsoft.com/office/drawing/2014/main" id="{87E141D2-6E5B-8B3D-3156-491434C6A4E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44812" r="15776" b="-1"/>
          <a:stretch>
            <a:fillRect/>
          </a:stretch>
        </p:blipFill>
        <p:spPr>
          <a:xfrm>
            <a:off x="7400544" y="10"/>
            <a:ext cx="4791456" cy="6857990"/>
          </a:xfrm>
          <a:prstGeom prst="rect">
            <a:avLst/>
          </a:prstGeom>
          <a:noFill/>
        </p:spPr>
      </p:pic>
      <p:sp>
        <p:nvSpPr>
          <p:cNvPr id="11" name="TextBox 10">
            <a:extLst>
              <a:ext uri="{FF2B5EF4-FFF2-40B4-BE49-F238E27FC236}">
                <a16:creationId xmlns:a16="http://schemas.microsoft.com/office/drawing/2014/main" id="{94636FE0-FD65-3FC6-624D-4B9BA0F4CC44}"/>
              </a:ext>
            </a:extLst>
          </p:cNvPr>
          <p:cNvSpPr txBox="1"/>
          <p:nvPr/>
        </p:nvSpPr>
        <p:spPr>
          <a:xfrm>
            <a:off x="619432" y="5667503"/>
            <a:ext cx="5889523" cy="923330"/>
          </a:xfrm>
          <a:prstGeom prst="rect">
            <a:avLst/>
          </a:prstGeom>
          <a:noFill/>
        </p:spPr>
        <p:txBody>
          <a:bodyPr wrap="square" rtlCol="0">
            <a:spAutoFit/>
          </a:bodyPr>
          <a:lstStyle/>
          <a:p>
            <a:pPr algn="ctr"/>
            <a:r>
              <a:rPr lang="en-GB" i="1" dirty="0"/>
              <a:t>Research connection: Strategic analysis can be used to identify external challenges and changing market conditions (Whittington et al., 2019).</a:t>
            </a:r>
          </a:p>
          <a:p>
            <a:endParaRPr lang="en-GB" dirty="0"/>
          </a:p>
        </p:txBody>
      </p:sp>
    </p:spTree>
    <p:extLst>
      <p:ext uri="{BB962C8B-B14F-4D97-AF65-F5344CB8AC3E}">
        <p14:creationId xmlns:p14="http://schemas.microsoft.com/office/powerpoint/2010/main" val="139917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9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mute="1">
                <p:cTn id="12" repeatCount="indefinite" fill="hold" display="0">
                  <p:stCondLst>
                    <p:cond delay="indefinite"/>
                  </p:stCondLst>
                </p:cTn>
                <p:tgtEl>
                  <p:spTgt spid="10"/>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A93827-AE7E-FA0E-3439-27F1495C316A}"/>
              </a:ext>
            </a:extLst>
          </p:cNvPr>
          <p:cNvSpPr>
            <a:spLocks noGrp="1"/>
          </p:cNvSpPr>
          <p:nvPr>
            <p:ph type="title"/>
          </p:nvPr>
        </p:nvSpPr>
        <p:spPr>
          <a:xfrm>
            <a:off x="731520" y="841248"/>
            <a:ext cx="2999232" cy="5184648"/>
          </a:xfrm>
        </p:spPr>
        <p:txBody>
          <a:bodyPr vert="horz" lIns="91440" tIns="45720" rIns="91440" bIns="45720" rtlCol="0" anchorCtr="0">
            <a:normAutofit/>
          </a:bodyPr>
          <a:lstStyle/>
          <a:p>
            <a:r>
              <a:rPr lang="en-GB" dirty="0"/>
              <a:t>IDENTIFYING THE MAIN PROBLEM</a:t>
            </a:r>
            <a:br>
              <a:rPr lang="en-GB" dirty="0"/>
            </a:br>
            <a:endParaRPr lang="en-GB" dirty="0"/>
          </a:p>
        </p:txBody>
      </p:sp>
      <p:graphicFrame>
        <p:nvGraphicFramePr>
          <p:cNvPr id="7" name="TextBox 4">
            <a:extLst>
              <a:ext uri="{FF2B5EF4-FFF2-40B4-BE49-F238E27FC236}">
                <a16:creationId xmlns:a16="http://schemas.microsoft.com/office/drawing/2014/main" id="{6EB9DA44-EDBD-F9DA-EDB9-3F31603B56E5}"/>
              </a:ext>
            </a:extLst>
          </p:cNvPr>
          <p:cNvGraphicFramePr/>
          <p:nvPr>
            <p:extLst>
              <p:ext uri="{D42A27DB-BD31-4B8C-83A1-F6EECF244321}">
                <p14:modId xmlns:p14="http://schemas.microsoft.com/office/powerpoint/2010/main" val="3793076973"/>
              </p:ext>
            </p:extLst>
          </p:nvPr>
        </p:nvGraphicFramePr>
        <p:xfrm>
          <a:off x="4666926" y="841248"/>
          <a:ext cx="6260154" cy="5184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DC204AD-C565-C634-3515-55B240DA06E5}"/>
              </a:ext>
            </a:extLst>
          </p:cNvPr>
          <p:cNvSpPr txBox="1"/>
          <p:nvPr/>
        </p:nvSpPr>
        <p:spPr>
          <a:xfrm>
            <a:off x="80387" y="2632668"/>
            <a:ext cx="4019340" cy="646331"/>
          </a:xfrm>
          <a:prstGeom prst="rect">
            <a:avLst/>
          </a:prstGeom>
          <a:noFill/>
        </p:spPr>
        <p:txBody>
          <a:bodyPr wrap="square" rtlCol="0">
            <a:spAutoFit/>
          </a:bodyPr>
          <a:lstStyle/>
          <a:p>
            <a:r>
              <a:rPr lang="en-GB" dirty="0"/>
              <a:t>Main Problem                Declining Sales</a:t>
            </a:r>
          </a:p>
          <a:p>
            <a:endParaRPr lang="en-GB" dirty="0"/>
          </a:p>
        </p:txBody>
      </p:sp>
      <p:cxnSp>
        <p:nvCxnSpPr>
          <p:cNvPr id="9" name="Straight Arrow Connector 8">
            <a:extLst>
              <a:ext uri="{FF2B5EF4-FFF2-40B4-BE49-F238E27FC236}">
                <a16:creationId xmlns:a16="http://schemas.microsoft.com/office/drawing/2014/main" id="{EB2C9969-89F8-450B-204A-C306F314C98B}"/>
              </a:ext>
            </a:extLst>
          </p:cNvPr>
          <p:cNvCxnSpPr/>
          <p:nvPr/>
        </p:nvCxnSpPr>
        <p:spPr>
          <a:xfrm>
            <a:off x="1504335" y="2841523"/>
            <a:ext cx="83574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B28AAB4-B3D7-F3B9-BEBE-5335707436E6}"/>
              </a:ext>
            </a:extLst>
          </p:cNvPr>
          <p:cNvSpPr txBox="1"/>
          <p:nvPr/>
        </p:nvSpPr>
        <p:spPr>
          <a:xfrm>
            <a:off x="167148" y="4866968"/>
            <a:ext cx="3932579" cy="2031325"/>
          </a:xfrm>
          <a:prstGeom prst="rect">
            <a:avLst/>
          </a:prstGeom>
          <a:noFill/>
        </p:spPr>
        <p:txBody>
          <a:bodyPr wrap="square" rtlCol="0">
            <a:spAutoFit/>
          </a:bodyPr>
          <a:lstStyle/>
          <a:p>
            <a:pPr algn="ctr"/>
            <a:r>
              <a:rPr lang="en-GB" dirty="0"/>
              <a:t>Sales decreased by 25%, as given in the case study. External sources provide a broader view of financial performance than the independent view.</a:t>
            </a:r>
          </a:p>
          <a:p>
            <a:br>
              <a:rPr lang="en-GB" dirty="0"/>
            </a:br>
            <a:endParaRPr lang="en-GB" dirty="0"/>
          </a:p>
          <a:p>
            <a:endParaRPr lang="en-GB" dirty="0"/>
          </a:p>
        </p:txBody>
      </p:sp>
    </p:spTree>
    <p:extLst>
      <p:ext uri="{BB962C8B-B14F-4D97-AF65-F5344CB8AC3E}">
        <p14:creationId xmlns:p14="http://schemas.microsoft.com/office/powerpoint/2010/main" val="236188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07ED3C-E692-5C50-6284-E5AA4E3EB210}"/>
              </a:ext>
            </a:extLst>
          </p:cNvPr>
          <p:cNvSpPr>
            <a:spLocks noGrp="1"/>
          </p:cNvSpPr>
          <p:nvPr>
            <p:ph type="title"/>
          </p:nvPr>
        </p:nvSpPr>
        <p:spPr>
          <a:xfrm>
            <a:off x="640079" y="150122"/>
            <a:ext cx="3657603" cy="1453896"/>
          </a:xfrm>
        </p:spPr>
        <p:txBody>
          <a:bodyPr vert="horz" lIns="91440" tIns="45720" rIns="91440" bIns="45720" rtlCol="0">
            <a:normAutofit/>
          </a:bodyPr>
          <a:lstStyle/>
          <a:p>
            <a:r>
              <a:rPr lang="en-GB" sz="3000" dirty="0"/>
              <a:t>UNDERSTANDING PESTEL ANALYSIS</a:t>
            </a:r>
            <a:br>
              <a:rPr lang="en-GB" sz="3000" dirty="0"/>
            </a:br>
            <a:endParaRPr lang="en-GB" sz="3000" dirty="0"/>
          </a:p>
        </p:txBody>
      </p:sp>
      <p:graphicFrame>
        <p:nvGraphicFramePr>
          <p:cNvPr id="7" name="TextBox 4">
            <a:extLst>
              <a:ext uri="{FF2B5EF4-FFF2-40B4-BE49-F238E27FC236}">
                <a16:creationId xmlns:a16="http://schemas.microsoft.com/office/drawing/2014/main" id="{D10CD70F-6A5E-0AED-AF71-36F1CD4ED76B}"/>
              </a:ext>
            </a:extLst>
          </p:cNvPr>
          <p:cNvGraphicFramePr/>
          <p:nvPr>
            <p:extLst>
              <p:ext uri="{D42A27DB-BD31-4B8C-83A1-F6EECF244321}">
                <p14:modId xmlns:p14="http://schemas.microsoft.com/office/powerpoint/2010/main" val="696287677"/>
              </p:ext>
            </p:extLst>
          </p:nvPr>
        </p:nvGraphicFramePr>
        <p:xfrm>
          <a:off x="4937760" y="549275"/>
          <a:ext cx="65611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BE247CB-C57B-4AEE-FF75-A0B2A971577F}"/>
              </a:ext>
            </a:extLst>
          </p:cNvPr>
          <p:cNvSpPr txBox="1"/>
          <p:nvPr/>
        </p:nvSpPr>
        <p:spPr>
          <a:xfrm>
            <a:off x="432079" y="1929284"/>
            <a:ext cx="3969099" cy="3970318"/>
          </a:xfrm>
          <a:prstGeom prst="rect">
            <a:avLst/>
          </a:prstGeom>
          <a:noFill/>
        </p:spPr>
        <p:txBody>
          <a:bodyPr wrap="square" rtlCol="0">
            <a:spAutoFit/>
          </a:bodyPr>
          <a:lstStyle/>
          <a:p>
            <a:pPr algn="ctr"/>
            <a:r>
              <a:rPr lang="en-GB" dirty="0"/>
              <a:t>Examine external factors that can impact business performance (Whittington et al., 2019).</a:t>
            </a:r>
          </a:p>
          <a:p>
            <a:pPr algn="ctr"/>
            <a:endParaRPr lang="en-GB" dirty="0"/>
          </a:p>
          <a:p>
            <a:pPr algn="ctr"/>
            <a:endParaRPr lang="en-GB" dirty="0"/>
          </a:p>
          <a:p>
            <a:pPr algn="ctr"/>
            <a:r>
              <a:rPr lang="en-GB" dirty="0" err="1"/>
              <a:t>Strenght</a:t>
            </a:r>
            <a:r>
              <a:rPr lang="en-GB" dirty="0"/>
              <a:t>: Organised assessment of external opportunities and threats.</a:t>
            </a:r>
          </a:p>
          <a:p>
            <a:pPr algn="ctr"/>
            <a:endParaRPr lang="en-GB" dirty="0"/>
          </a:p>
          <a:p>
            <a:pPr algn="ctr"/>
            <a:endParaRPr lang="en-GB" dirty="0"/>
          </a:p>
          <a:p>
            <a:pPr algn="ctr"/>
            <a:r>
              <a:rPr lang="en-GB" dirty="0"/>
              <a:t>Limitation: Poor assessment of internal control weaknesses.</a:t>
            </a:r>
          </a:p>
          <a:p>
            <a:br>
              <a:rPr lang="en-GB" dirty="0"/>
            </a:br>
            <a:endParaRPr lang="en-GB" dirty="0"/>
          </a:p>
          <a:p>
            <a:endParaRPr lang="en-GB" dirty="0"/>
          </a:p>
        </p:txBody>
      </p:sp>
    </p:spTree>
    <p:extLst>
      <p:ext uri="{BB962C8B-B14F-4D97-AF65-F5344CB8AC3E}">
        <p14:creationId xmlns:p14="http://schemas.microsoft.com/office/powerpoint/2010/main" val="3062253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056779-802F-4E55-4EB0-37A29CDF2E9E}"/>
              </a:ext>
            </a:extLst>
          </p:cNvPr>
          <p:cNvSpPr>
            <a:spLocks noGrp="1"/>
          </p:cNvSpPr>
          <p:nvPr>
            <p:ph type="title"/>
          </p:nvPr>
        </p:nvSpPr>
        <p:spPr>
          <a:xfrm>
            <a:off x="2860967" y="547635"/>
            <a:ext cx="7342307" cy="1133856"/>
          </a:xfrm>
        </p:spPr>
        <p:txBody>
          <a:bodyPr anchor="b">
            <a:normAutofit/>
          </a:bodyPr>
          <a:lstStyle/>
          <a:p>
            <a:r>
              <a:rPr lang="en-GB" sz="3300" dirty="0"/>
              <a:t>PESTEL Analysis: BASIL'S BAKERY</a:t>
            </a:r>
            <a:br>
              <a:rPr lang="en-GB" sz="3300" dirty="0"/>
            </a:br>
            <a:endParaRPr lang="en-GB" sz="3300" dirty="0"/>
          </a:p>
        </p:txBody>
      </p:sp>
      <p:graphicFrame>
        <p:nvGraphicFramePr>
          <p:cNvPr id="7" name="Content Placeholder 4">
            <a:extLst>
              <a:ext uri="{FF2B5EF4-FFF2-40B4-BE49-F238E27FC236}">
                <a16:creationId xmlns:a16="http://schemas.microsoft.com/office/drawing/2014/main" id="{4B027AEE-988B-2943-0CBF-6E9D5E127DB4}"/>
              </a:ext>
            </a:extLst>
          </p:cNvPr>
          <p:cNvGraphicFramePr>
            <a:graphicFrameLocks noGrp="1"/>
          </p:cNvGraphicFramePr>
          <p:nvPr>
            <p:ph sz="quarter" idx="13"/>
            <p:extLst>
              <p:ext uri="{D42A27DB-BD31-4B8C-83A1-F6EECF244321}">
                <p14:modId xmlns:p14="http://schemas.microsoft.com/office/powerpoint/2010/main" val="292424937"/>
              </p:ext>
            </p:extLst>
          </p:nvPr>
        </p:nvGraphicFramePr>
        <p:xfrm>
          <a:off x="308685" y="1338138"/>
          <a:ext cx="11779482" cy="41583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765761-E2E6-D0C5-7ED4-4BC30783C0F3}"/>
              </a:ext>
            </a:extLst>
          </p:cNvPr>
          <p:cNvSpPr txBox="1"/>
          <p:nvPr/>
        </p:nvSpPr>
        <p:spPr>
          <a:xfrm>
            <a:off x="948162" y="5640619"/>
            <a:ext cx="10500528" cy="646331"/>
          </a:xfrm>
          <a:prstGeom prst="rect">
            <a:avLst/>
          </a:prstGeom>
          <a:noFill/>
        </p:spPr>
        <p:txBody>
          <a:bodyPr wrap="square" rtlCol="0">
            <a:spAutoFit/>
          </a:bodyPr>
          <a:lstStyle/>
          <a:p>
            <a:r>
              <a:rPr lang="en-GB" dirty="0"/>
              <a:t>Priority factors: Social and Technological changes both directly influence the way customers approach the bakery.</a:t>
            </a:r>
          </a:p>
          <a:p>
            <a:endParaRPr lang="en-GB" dirty="0"/>
          </a:p>
        </p:txBody>
      </p:sp>
    </p:spTree>
    <p:extLst>
      <p:ext uri="{BB962C8B-B14F-4D97-AF65-F5344CB8AC3E}">
        <p14:creationId xmlns:p14="http://schemas.microsoft.com/office/powerpoint/2010/main" val="34852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13E63A-4089-F6A4-2BCC-BC361779E1E1}"/>
              </a:ext>
            </a:extLst>
          </p:cNvPr>
          <p:cNvSpPr>
            <a:spLocks noGrp="1"/>
          </p:cNvSpPr>
          <p:nvPr>
            <p:ph type="title"/>
          </p:nvPr>
        </p:nvSpPr>
        <p:spPr/>
        <p:txBody>
          <a:bodyPr>
            <a:normAutofit fontScale="90000"/>
          </a:bodyPr>
          <a:lstStyle/>
          <a:p>
            <a:pPr algn="ctr"/>
            <a:r>
              <a:rPr lang="en-GB" sz="3600" dirty="0"/>
              <a:t>INTRODUCTION TO THE FISHBONE DIAGRAM</a:t>
            </a:r>
            <a:br>
              <a:rPr lang="en-GB" dirty="0"/>
            </a:br>
            <a:endParaRPr lang="en-GB" dirty="0"/>
          </a:p>
        </p:txBody>
      </p:sp>
      <p:sp>
        <p:nvSpPr>
          <p:cNvPr id="5" name="TextBox 4">
            <a:extLst>
              <a:ext uri="{FF2B5EF4-FFF2-40B4-BE49-F238E27FC236}">
                <a16:creationId xmlns:a16="http://schemas.microsoft.com/office/drawing/2014/main" id="{D712FAEF-2966-1662-F784-60A19BDD51E6}"/>
              </a:ext>
            </a:extLst>
          </p:cNvPr>
          <p:cNvSpPr txBox="1"/>
          <p:nvPr/>
        </p:nvSpPr>
        <p:spPr>
          <a:xfrm>
            <a:off x="265471" y="1946787"/>
            <a:ext cx="11552903" cy="4801314"/>
          </a:xfrm>
          <a:prstGeom prst="rect">
            <a:avLst/>
          </a:prstGeom>
          <a:noFill/>
        </p:spPr>
        <p:txBody>
          <a:bodyPr wrap="square" rtlCol="0">
            <a:spAutoFit/>
          </a:bodyPr>
          <a:lstStyle/>
          <a:p>
            <a:pPr algn="ctr"/>
            <a:r>
              <a:rPr lang="en-GB" b="1" dirty="0"/>
              <a:t>Cause-and-Effect Analysis</a:t>
            </a:r>
          </a:p>
          <a:p>
            <a:pPr algn="ctr"/>
            <a:endParaRPr lang="en-GB" b="1" dirty="0"/>
          </a:p>
          <a:p>
            <a:r>
              <a:rPr lang="en-GB" dirty="0"/>
              <a:t>Purpose: Identification and organisation of possible causes contributing to a business problem (Heizer et al., 2020).</a:t>
            </a:r>
          </a:p>
          <a:p>
            <a:endParaRPr lang="en-GB" dirty="0"/>
          </a:p>
          <a:p>
            <a:pPr algn="ctr"/>
            <a:r>
              <a:rPr lang="en-GB" b="1" dirty="0"/>
              <a:t>Key characteristics</a:t>
            </a:r>
          </a:p>
          <a:p>
            <a:pPr marL="285750" indent="-285750">
              <a:buFont typeface="Wingdings" panose="05000000000000000000" pitchFamily="2" charset="2"/>
              <a:buChar char="v"/>
            </a:pPr>
            <a:r>
              <a:rPr lang="en-GB" dirty="0"/>
              <a:t>Organisation of possible causes into categories.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An investigation of the relationships between operational problems.</a:t>
            </a:r>
            <a:br>
              <a:rPr lang="en-GB" dirty="0"/>
            </a:br>
            <a:endParaRPr lang="en-GB" dirty="0"/>
          </a:p>
          <a:p>
            <a:pPr marL="285750" indent="-285750">
              <a:buFont typeface="Wingdings" panose="05000000000000000000" pitchFamily="2" charset="2"/>
              <a:buChar char="v"/>
            </a:pPr>
            <a:r>
              <a:rPr lang="en-GB" dirty="0"/>
              <a:t>Multimedia visualisation of determining factors of poor performance.</a:t>
            </a:r>
            <a:br>
              <a:rPr lang="en-GB" dirty="0"/>
            </a:br>
            <a:endParaRPr lang="en-GB" dirty="0"/>
          </a:p>
          <a:p>
            <a:pPr marL="285750" indent="-285750">
              <a:buFont typeface="Wingdings" panose="05000000000000000000" pitchFamily="2" charset="2"/>
              <a:buChar char="v"/>
            </a:pPr>
            <a:r>
              <a:rPr lang="en-GB" dirty="0"/>
              <a:t>Structured problem solving and decision making support.</a:t>
            </a:r>
          </a:p>
          <a:p>
            <a:endParaRPr lang="en-GB" dirty="0"/>
          </a:p>
          <a:p>
            <a:r>
              <a:rPr lang="en-GB" dirty="0"/>
              <a:t>Learning: Potential causes from which to draw conclusions for further investigation are clearly identified (Slack et al., 2022).</a:t>
            </a:r>
          </a:p>
          <a:p>
            <a:endParaRPr lang="en-GB" dirty="0"/>
          </a:p>
          <a:p>
            <a:r>
              <a:rPr lang="en-GB" dirty="0"/>
              <a:t>Limitation: Cannot be certain without more evidence which causes play the most important role.</a:t>
            </a:r>
          </a:p>
          <a:p>
            <a:endParaRPr lang="en-GB" dirty="0"/>
          </a:p>
        </p:txBody>
      </p:sp>
    </p:spTree>
    <p:extLst>
      <p:ext uri="{BB962C8B-B14F-4D97-AF65-F5344CB8AC3E}">
        <p14:creationId xmlns:p14="http://schemas.microsoft.com/office/powerpoint/2010/main" val="236414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584363-4E51-9239-66EA-31D5FDB524A8}"/>
              </a:ext>
            </a:extLst>
          </p:cNvPr>
          <p:cNvSpPr>
            <a:spLocks noGrp="1"/>
          </p:cNvSpPr>
          <p:nvPr>
            <p:ph type="title"/>
          </p:nvPr>
        </p:nvSpPr>
        <p:spPr>
          <a:xfrm>
            <a:off x="249199" y="188105"/>
            <a:ext cx="2999232" cy="1962242"/>
          </a:xfrm>
        </p:spPr>
        <p:txBody>
          <a:bodyPr>
            <a:normAutofit fontScale="90000"/>
          </a:bodyPr>
          <a:lstStyle/>
          <a:p>
            <a:r>
              <a:rPr lang="en-GB" dirty="0"/>
              <a:t>FISHBONE DIAGRAM: DECLINING SALES</a:t>
            </a:r>
            <a:br>
              <a:rPr lang="en-GB" dirty="0"/>
            </a:br>
            <a:endParaRPr lang="en-GB" dirty="0"/>
          </a:p>
        </p:txBody>
      </p:sp>
      <p:pic>
        <p:nvPicPr>
          <p:cNvPr id="6" name="Picture 5">
            <a:extLst>
              <a:ext uri="{FF2B5EF4-FFF2-40B4-BE49-F238E27FC236}">
                <a16:creationId xmlns:a16="http://schemas.microsoft.com/office/drawing/2014/main" id="{68649434-3A65-5490-E5F5-1CACA9F84387}"/>
              </a:ext>
            </a:extLst>
          </p:cNvPr>
          <p:cNvPicPr>
            <a:picLocks noChangeAspect="1"/>
          </p:cNvPicPr>
          <p:nvPr/>
        </p:nvPicPr>
        <p:blipFill>
          <a:blip r:embed="rId2"/>
          <a:stretch>
            <a:fillRect/>
          </a:stretch>
        </p:blipFill>
        <p:spPr>
          <a:xfrm>
            <a:off x="5149247" y="766593"/>
            <a:ext cx="6260154" cy="3083125"/>
          </a:xfrm>
          <a:prstGeom prst="rect">
            <a:avLst/>
          </a:prstGeom>
          <a:noFill/>
        </p:spPr>
      </p:pic>
      <p:sp>
        <p:nvSpPr>
          <p:cNvPr id="7" name="TextBox 6">
            <a:extLst>
              <a:ext uri="{FF2B5EF4-FFF2-40B4-BE49-F238E27FC236}">
                <a16:creationId xmlns:a16="http://schemas.microsoft.com/office/drawing/2014/main" id="{827B19F9-49CA-1F6B-1355-47E5D2711884}"/>
              </a:ext>
            </a:extLst>
          </p:cNvPr>
          <p:cNvSpPr txBox="1"/>
          <p:nvPr/>
        </p:nvSpPr>
        <p:spPr>
          <a:xfrm>
            <a:off x="5840492" y="188105"/>
            <a:ext cx="4877664" cy="646331"/>
          </a:xfrm>
          <a:prstGeom prst="rect">
            <a:avLst/>
          </a:prstGeom>
          <a:noFill/>
        </p:spPr>
        <p:txBody>
          <a:bodyPr wrap="square" rtlCol="0">
            <a:spAutoFit/>
          </a:bodyPr>
          <a:lstStyle/>
          <a:p>
            <a:r>
              <a:rPr lang="en-GB" b="1" dirty="0"/>
              <a:t>Central Problem – Sales 25% Below 2019 Levels</a:t>
            </a:r>
            <a:endParaRPr lang="en-GB" dirty="0"/>
          </a:p>
          <a:p>
            <a:endParaRPr lang="en-GB" dirty="0"/>
          </a:p>
        </p:txBody>
      </p:sp>
      <p:sp>
        <p:nvSpPr>
          <p:cNvPr id="8" name="TextBox 7">
            <a:extLst>
              <a:ext uri="{FF2B5EF4-FFF2-40B4-BE49-F238E27FC236}">
                <a16:creationId xmlns:a16="http://schemas.microsoft.com/office/drawing/2014/main" id="{2DA5EF11-48FD-2522-7EFB-8A815FFCCF54}"/>
              </a:ext>
            </a:extLst>
          </p:cNvPr>
          <p:cNvSpPr txBox="1"/>
          <p:nvPr/>
        </p:nvSpPr>
        <p:spPr>
          <a:xfrm>
            <a:off x="4764291" y="3995678"/>
            <a:ext cx="7030065" cy="2862322"/>
          </a:xfrm>
          <a:prstGeom prst="rect">
            <a:avLst/>
          </a:prstGeom>
          <a:noFill/>
        </p:spPr>
        <p:txBody>
          <a:bodyPr wrap="square" rtlCol="0">
            <a:spAutoFit/>
          </a:bodyPr>
          <a:lstStyle/>
          <a:p>
            <a:r>
              <a:rPr lang="en-GB" b="1" dirty="0"/>
              <a:t>Analytical focus</a:t>
            </a:r>
          </a:p>
          <a:p>
            <a:endParaRPr lang="en-GB" dirty="0"/>
          </a:p>
          <a:p>
            <a:pPr marL="285750" indent="-285750">
              <a:buFont typeface="Wingdings" panose="05000000000000000000" pitchFamily="2" charset="2"/>
              <a:buChar char="v"/>
            </a:pPr>
            <a:r>
              <a:rPr lang="en-GB" dirty="0"/>
              <a:t>Operational inefficiencies and their potential impact on business performance (Slack et al., 2022).</a:t>
            </a:r>
            <a:br>
              <a:rPr lang="en-GB" dirty="0"/>
            </a:br>
            <a:endParaRPr lang="en-GB" dirty="0"/>
          </a:p>
          <a:p>
            <a:pPr marL="285750" indent="-285750">
              <a:buFont typeface="Wingdings" panose="05000000000000000000" pitchFamily="2" charset="2"/>
              <a:buChar char="v"/>
            </a:pPr>
            <a:r>
              <a:rPr lang="en-GB" dirty="0"/>
              <a:t>Multiple causes investigated instead of one cause (Heizer et al., 2020).</a:t>
            </a:r>
            <a:br>
              <a:rPr lang="en-GB" dirty="0"/>
            </a:br>
            <a:endParaRPr lang="en-GB" dirty="0"/>
          </a:p>
          <a:p>
            <a:pPr marL="285750" indent="-285750">
              <a:buFont typeface="Wingdings" panose="05000000000000000000" pitchFamily="2" charset="2"/>
              <a:buChar char="v"/>
            </a:pPr>
            <a:r>
              <a:rPr lang="en-GB" dirty="0"/>
              <a:t>Potential relationship between waiting times, service quality and customer perceptions (Parasuraman et al., 1988).</a:t>
            </a:r>
          </a:p>
          <a:p>
            <a:endParaRPr lang="en-GB" dirty="0"/>
          </a:p>
        </p:txBody>
      </p:sp>
    </p:spTree>
    <p:extLst>
      <p:ext uri="{BB962C8B-B14F-4D97-AF65-F5344CB8AC3E}">
        <p14:creationId xmlns:p14="http://schemas.microsoft.com/office/powerpoint/2010/main" val="362010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9780A-7FF1-A6CE-2062-BB10A5E2F2F6}"/>
              </a:ext>
            </a:extLst>
          </p:cNvPr>
          <p:cNvSpPr>
            <a:spLocks noGrp="1"/>
          </p:cNvSpPr>
          <p:nvPr>
            <p:ph type="ctrTitle"/>
          </p:nvPr>
        </p:nvSpPr>
        <p:spPr>
          <a:xfrm>
            <a:off x="1219200" y="178466"/>
            <a:ext cx="9753600" cy="893250"/>
          </a:xfrm>
        </p:spPr>
        <p:txBody>
          <a:bodyPr>
            <a:normAutofit fontScale="90000"/>
          </a:bodyPr>
          <a:lstStyle/>
          <a:p>
            <a:r>
              <a:rPr lang="en-GB" sz="3200" dirty="0"/>
              <a:t>KEY FINDINGS AND CONCLUSION</a:t>
            </a:r>
            <a:br>
              <a:rPr lang="en-GB" sz="3200" dirty="0"/>
            </a:br>
            <a:endParaRPr lang="en-GB" sz="3200" dirty="0"/>
          </a:p>
        </p:txBody>
      </p:sp>
      <p:sp>
        <p:nvSpPr>
          <p:cNvPr id="3" name="Subtitle 2">
            <a:extLst>
              <a:ext uri="{FF2B5EF4-FFF2-40B4-BE49-F238E27FC236}">
                <a16:creationId xmlns:a16="http://schemas.microsoft.com/office/drawing/2014/main" id="{0A755CC9-FDEE-106C-14CD-0899E0E39E0A}"/>
              </a:ext>
            </a:extLst>
          </p:cNvPr>
          <p:cNvSpPr>
            <a:spLocks noGrp="1"/>
          </p:cNvSpPr>
          <p:nvPr>
            <p:ph type="subTitle" idx="1"/>
          </p:nvPr>
        </p:nvSpPr>
        <p:spPr>
          <a:xfrm>
            <a:off x="417871" y="1494503"/>
            <a:ext cx="11356258" cy="4650658"/>
          </a:xfrm>
        </p:spPr>
        <p:txBody>
          <a:bodyPr>
            <a:normAutofit fontScale="62500" lnSpcReduction="20000"/>
          </a:bodyPr>
          <a:lstStyle/>
          <a:p>
            <a:r>
              <a:rPr lang="en-GB" b="1" dirty="0"/>
              <a:t>Key Findings</a:t>
            </a:r>
          </a:p>
          <a:p>
            <a:pPr marL="342900" indent="-342900">
              <a:buFont typeface="Wingdings" panose="05000000000000000000" pitchFamily="2" charset="2"/>
              <a:buChar char="v"/>
            </a:pPr>
            <a:r>
              <a:rPr lang="en-GB" dirty="0"/>
              <a:t>The impact of hybrid working and reduced footfall has impacted customer numbers.</a:t>
            </a:r>
            <a:br>
              <a:rPr lang="en-GB" dirty="0"/>
            </a:br>
            <a:endParaRPr lang="en-GB" dirty="0"/>
          </a:p>
          <a:p>
            <a:pPr marL="342900" indent="-342900">
              <a:buFont typeface="Wingdings" panose="05000000000000000000" pitchFamily="2" charset="2"/>
              <a:buChar char="v"/>
            </a:pPr>
            <a:r>
              <a:rPr lang="en-GB" dirty="0"/>
              <a:t>When costs increase, there are financial pressures.</a:t>
            </a:r>
            <a:br>
              <a:rPr lang="en-GB" dirty="0"/>
            </a:br>
            <a:endParaRPr lang="en-GB" dirty="0"/>
          </a:p>
          <a:p>
            <a:pPr marL="342900" indent="-342900">
              <a:buFont typeface="Wingdings" panose="05000000000000000000" pitchFamily="2" charset="2"/>
              <a:buChar char="v"/>
            </a:pPr>
            <a:r>
              <a:rPr lang="en-GB" dirty="0"/>
              <a:t>There is less sales opportunity due to limited delivery and online ordering.</a:t>
            </a:r>
            <a:br>
              <a:rPr lang="en-GB" dirty="0"/>
            </a:br>
            <a:endParaRPr lang="en-GB" dirty="0"/>
          </a:p>
          <a:p>
            <a:pPr marL="342900" indent="-342900">
              <a:buFont typeface="Wingdings" panose="05000000000000000000" pitchFamily="2" charset="2"/>
              <a:buChar char="v"/>
            </a:pPr>
            <a:r>
              <a:rPr lang="en-GB" dirty="0"/>
              <a:t>Long queues can impact customers' satisfaction (Parasuraman et al., 1988).</a:t>
            </a:r>
            <a:br>
              <a:rPr lang="en-GB" dirty="0"/>
            </a:br>
            <a:endParaRPr lang="en-GB" dirty="0"/>
          </a:p>
          <a:p>
            <a:pPr marL="342900" indent="-342900">
              <a:buFont typeface="Wingdings" panose="05000000000000000000" pitchFamily="2" charset="2"/>
              <a:buChar char="v"/>
            </a:pPr>
            <a:r>
              <a:rPr lang="en-GB" dirty="0"/>
              <a:t>PESTEL and Fishbone are used to locate business problems outside and inside the organisation (Whittington et al, 2019; Slack et al, 2022).</a:t>
            </a:r>
          </a:p>
          <a:p>
            <a:r>
              <a:rPr lang="en-GB" b="1" dirty="0"/>
              <a:t>Conclusion</a:t>
            </a:r>
          </a:p>
          <a:p>
            <a:r>
              <a:rPr lang="en-GB" dirty="0"/>
              <a:t>Basil's Bakery wants to know why sales are down and what they can do to increase their performance. </a:t>
            </a:r>
          </a:p>
          <a:p>
            <a:r>
              <a:rPr lang="en-GB" dirty="0"/>
              <a:t>Online ordering/delivery service may draw in customers, and better customer service may shorten wait times. </a:t>
            </a:r>
          </a:p>
          <a:p>
            <a:r>
              <a:rPr lang="en-GB" dirty="0"/>
              <a:t>The bakery can stay competitive in the future by managing its growing expenses and adjusting its operations to meet changing customer requirements (Philip et al., 2021).</a:t>
            </a:r>
          </a:p>
          <a:p>
            <a:endParaRPr lang="en-GB" dirty="0"/>
          </a:p>
        </p:txBody>
      </p:sp>
    </p:spTree>
    <p:extLst>
      <p:ext uri="{BB962C8B-B14F-4D97-AF65-F5344CB8AC3E}">
        <p14:creationId xmlns:p14="http://schemas.microsoft.com/office/powerpoint/2010/main" val="1706905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18BF92-6FED-4AB4-2F9D-5F3D7E5B94BA}"/>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52D7CB60-706E-64C6-9288-8297AD4E2214}"/>
              </a:ext>
            </a:extLst>
          </p:cNvPr>
          <p:cNvSpPr>
            <a:spLocks noGrp="1"/>
          </p:cNvSpPr>
          <p:nvPr>
            <p:ph sz="quarter" idx="4294967295"/>
          </p:nvPr>
        </p:nvSpPr>
        <p:spPr>
          <a:xfrm>
            <a:off x="0" y="1897626"/>
            <a:ext cx="12074013" cy="4807974"/>
          </a:xfrm>
        </p:spPr>
        <p:txBody>
          <a:bodyPr>
            <a:normAutofit fontScale="92500" lnSpcReduction="10000"/>
          </a:bodyPr>
          <a:lstStyle/>
          <a:p>
            <a:br>
              <a:rPr lang="en-GB" dirty="0"/>
            </a:br>
            <a:endParaRPr lang="en-GB" dirty="0"/>
          </a:p>
          <a:p>
            <a:r>
              <a:rPr lang="en-GB" dirty="0"/>
              <a:t>British Retail Consortium (2025) </a:t>
            </a:r>
            <a:r>
              <a:rPr lang="en-GB" i="1" dirty="0"/>
              <a:t>Retail Industry</a:t>
            </a:r>
            <a:r>
              <a:rPr lang="en-GB" dirty="0"/>
              <a:t>. Available at </a:t>
            </a:r>
            <a:r>
              <a:rPr lang="en-GB" dirty="0">
                <a:hlinkClick r:id="rId2"/>
              </a:rPr>
              <a:t>https://brc.org.uk/</a:t>
            </a:r>
            <a:r>
              <a:rPr lang="en-GB" dirty="0"/>
              <a:t> (Accessed: 1 October 2026).</a:t>
            </a:r>
          </a:p>
          <a:p>
            <a:r>
              <a:rPr lang="en-GB" dirty="0"/>
              <a:t>Federation of Small Businesses (2025) </a:t>
            </a:r>
            <a:r>
              <a:rPr lang="en-GB" i="1" dirty="0"/>
              <a:t>Small Business Index</a:t>
            </a:r>
            <a:r>
              <a:rPr lang="en-GB" dirty="0"/>
              <a:t>. Available at </a:t>
            </a:r>
            <a:r>
              <a:rPr lang="en-GB" dirty="0">
                <a:hlinkClick r:id="rId3"/>
              </a:rPr>
              <a:t>https://www.fsb.org.uk/</a:t>
            </a:r>
            <a:r>
              <a:rPr lang="en-GB" dirty="0"/>
              <a:t> (Accessed: 1 October 2026).</a:t>
            </a:r>
          </a:p>
          <a:p>
            <a:r>
              <a:rPr lang="en-GB" dirty="0"/>
              <a:t>Heizer, J., Render, B., Munson, C.L. and Griffin, P., 2020. Operations management: Sustainability and supply chain management.</a:t>
            </a:r>
          </a:p>
          <a:p>
            <a:r>
              <a:rPr lang="en-GB" dirty="0"/>
              <a:t>Office for National Statistics (2026) </a:t>
            </a:r>
            <a:r>
              <a:rPr lang="en-GB" i="1" dirty="0"/>
              <a:t>Retail sales, Great Britain: August 2026</a:t>
            </a:r>
            <a:r>
              <a:rPr lang="en-GB" dirty="0"/>
              <a:t>. Available at </a:t>
            </a:r>
            <a:r>
              <a:rPr lang="en-GB" dirty="0">
                <a:hlinkClick r:id="rId4"/>
              </a:rPr>
              <a:t>https://www.ons.gov.uk/businessindustryandtrade/retailindustry/bulletins/retailsales/august2026</a:t>
            </a:r>
            <a:r>
              <a:rPr lang="en-GB" dirty="0"/>
              <a:t> (Accessed: 9 October 2026). (Accessed: 1 October 2026).</a:t>
            </a:r>
          </a:p>
          <a:p>
            <a:r>
              <a:rPr lang="en-GB" dirty="0"/>
              <a:t>Parasuraman, A.B.L.L., Zeithaml, V.A. and Berry, L., 1988. SERVQUAL: A multiple-item scale for measuring consumer perceptions of service quality. </a:t>
            </a:r>
            <a:r>
              <a:rPr lang="en-GB" i="1" dirty="0"/>
              <a:t>1988</a:t>
            </a:r>
            <a:r>
              <a:rPr lang="en-GB" dirty="0"/>
              <a:t>, </a:t>
            </a:r>
            <a:r>
              <a:rPr lang="en-GB" i="1" dirty="0"/>
              <a:t>64</a:t>
            </a:r>
            <a:r>
              <a:rPr lang="en-GB" dirty="0"/>
              <a:t>(1), pp.12-40.</a:t>
            </a:r>
          </a:p>
          <a:p>
            <a:r>
              <a:rPr lang="en-GB" dirty="0"/>
              <a:t>Philip, K., Hermawan, K. and Iwan, S., 2021. Marketing 5.0: Technology for humanity.</a:t>
            </a:r>
          </a:p>
          <a:p>
            <a:r>
              <a:rPr lang="en-GB" dirty="0"/>
              <a:t>Slack, N., Brandon-Jones, A. and Burgess, N., 2022. </a:t>
            </a:r>
            <a:r>
              <a:rPr lang="en-GB" i="1" dirty="0"/>
              <a:t>Operations management 10th edition</a:t>
            </a:r>
            <a:r>
              <a:rPr lang="en-GB" dirty="0"/>
              <a:t>. Pearson.</a:t>
            </a:r>
          </a:p>
          <a:p>
            <a:r>
              <a:rPr lang="en-GB" dirty="0"/>
              <a:t>Whittington, R., </a:t>
            </a:r>
            <a:r>
              <a:rPr lang="en-GB" dirty="0" err="1"/>
              <a:t>Regnér</a:t>
            </a:r>
            <a:r>
              <a:rPr lang="en-GB" dirty="0"/>
              <a:t>, P., Johnson, G., Angwin, D. and Scholes, K., 2019. </a:t>
            </a:r>
            <a:r>
              <a:rPr lang="en-GB" i="1" dirty="0"/>
              <a:t>Exploring strategy</a:t>
            </a:r>
            <a:r>
              <a:rPr lang="en-GB" dirty="0"/>
              <a:t>. Pearson UK.</a:t>
            </a:r>
          </a:p>
          <a:p>
            <a:endParaRPr lang="en-GB" dirty="0"/>
          </a:p>
        </p:txBody>
      </p:sp>
    </p:spTree>
    <p:extLst>
      <p:ext uri="{BB962C8B-B14F-4D97-AF65-F5344CB8AC3E}">
        <p14:creationId xmlns:p14="http://schemas.microsoft.com/office/powerpoint/2010/main" val="2773784004"/>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docProps/app.xml><?xml version="1.0" encoding="utf-8"?>
<Properties xmlns="http://schemas.openxmlformats.org/officeDocument/2006/extended-properties" xmlns:vt="http://schemas.openxmlformats.org/officeDocument/2006/docPropsVTypes">
  <Template>Archway</Template>
  <TotalTime>29</TotalTime>
  <Words>1123</Words>
  <Application>Microsoft Office PowerPoint</Application>
  <PresentationFormat>Widescreen</PresentationFormat>
  <Paragraphs>92</Paragraphs>
  <Slides>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Felix Titling</vt:lpstr>
      <vt:lpstr>Goudy Old Style</vt:lpstr>
      <vt:lpstr>Wingdings</vt:lpstr>
      <vt:lpstr>Archway</vt:lpstr>
      <vt:lpstr>Basil’s Bakery – Problem Solving and Decision Making </vt:lpstr>
      <vt:lpstr>INTRODUCTION AND BUSINESS BACKGROUND Presentation focus  </vt:lpstr>
      <vt:lpstr>IDENTIFYING THE MAIN PROBLEM </vt:lpstr>
      <vt:lpstr>UNDERSTANDING PESTEL ANALYSIS </vt:lpstr>
      <vt:lpstr>PESTEL Analysis: BASIL'S BAKERY </vt:lpstr>
      <vt:lpstr>INTRODUCTION TO THE FISHBONE DIAGRAM </vt:lpstr>
      <vt:lpstr>FISHBONE DIAGRAM: DECLINING SALES </vt:lpstr>
      <vt:lpstr>KEY FINDINGS AND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2026-10-09T08:48:46Z</dcterms:created>
  <dcterms:modified xsi:type="dcterms:W3CDTF">2026-10-10T08:51:02Z</dcterms:modified>
</cp:coreProperties>
</file>