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0FA8C8-EB55-4D13-BF21-3882822AA085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13ACA-3636-48F3-A06B-1F5E461C16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40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C5F67-D8D3-4C66-B75C-3E040783E57F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22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D8BDD-0A17-4980-931F-D2BCEAFD4533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058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92ECC-7CFB-4D66-B067-7B91D6201DBF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952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30AD4-94C1-4802-8CCC-EFDB6C87D209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99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4970A-A160-490F-BA6E-B7F4E7A084DB}" type="datetime1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05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96F0-975B-489D-AC66-ACAEC39DA3D2}" type="datetime1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60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6C055-31DE-46C5-9662-FD7C3A96C905}" type="datetime1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37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0D0D2-3027-450B-85B4-683E63E83E36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406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6117A-F45B-4A29-8EB0-98DA72A9E46C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856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B2C64-E5E0-4293-AF97-3516BA843D28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737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779B9-765D-47FB-83BA-7256B02888B1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45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A9BB5D0-8727-4E19-83D9-4751CFA6BA72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498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3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20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1BA7680-B1FB-4B6B-2155-45DD5D6C4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ECD884-3C00-C302-0B32-B693EF3BA2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240" r="9091" b="8737"/>
          <a:stretch>
            <a:fillRect/>
          </a:stretch>
        </p:blipFill>
        <p:spPr>
          <a:xfrm>
            <a:off x="20" y="-3"/>
            <a:ext cx="12191980" cy="685800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32383"/>
            <a:ext cx="12192000" cy="452561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E8361A-A28D-4482-628E-1FFDC6AB1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504" y="2105637"/>
            <a:ext cx="8837546" cy="2128501"/>
          </a:xfrm>
        </p:spPr>
        <p:txBody>
          <a:bodyPr>
            <a:normAutofit fontScale="90000"/>
          </a:bodyPr>
          <a:lstStyle/>
          <a:p>
            <a:r>
              <a:rPr lang="en-US" sz="5600" b="1" dirty="0">
                <a:ln>
                  <a:solidFill>
                    <a:schemeClr val="bg2"/>
                  </a:solidFill>
                </a:ln>
                <a:solidFill>
                  <a:srgbClr val="FFFFFF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</a:rPr>
              <a:t>Evaluating the care and support needs of older people </a:t>
            </a:r>
            <a:endParaRPr lang="en-GB" sz="5600" b="1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55E637-FA8B-2D66-ED93-5DA76F55A4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634" y="5202937"/>
            <a:ext cx="8837546" cy="1578708"/>
          </a:xfrm>
        </p:spPr>
        <p:txBody>
          <a:bodyPr>
            <a:normAutofit fontScale="92500" lnSpcReduction="10000"/>
          </a:bodyPr>
          <a:lstStyle/>
          <a:p>
            <a:pPr algn="l">
              <a:spcBef>
                <a:spcPct val="0"/>
              </a:spcBef>
            </a:pPr>
            <a:r>
              <a:rPr lang="en-US" sz="2400" b="1" dirty="0">
                <a:ln>
                  <a:solidFill>
                    <a:schemeClr val="bg2"/>
                  </a:solidFill>
                </a:ln>
                <a:solidFill>
                  <a:srgbClr val="FFFFFF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rPr>
              <a:t>Student Name: </a:t>
            </a:r>
            <a:r>
              <a:rPr lang="en-GB" sz="2400" b="1" dirty="0">
                <a:ln>
                  <a:solidFill>
                    <a:schemeClr val="bg2"/>
                  </a:solidFill>
                </a:ln>
                <a:solidFill>
                  <a:srgbClr val="FFFFFF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rPr>
              <a:t>Salma Bibi</a:t>
            </a:r>
            <a:endParaRPr lang="en-US" sz="2400" b="1" dirty="0">
              <a:ln>
                <a:solidFill>
                  <a:schemeClr val="bg2"/>
                </a:solidFill>
              </a:ln>
              <a:solidFill>
                <a:srgbClr val="FFFFFF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  <a:outerShdw blurRad="50800" dist="63500" dir="2700000" algn="tl" rotWithShape="0">
                  <a:srgbClr val="000000">
                    <a:alpha val="48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l">
              <a:spcBef>
                <a:spcPct val="0"/>
              </a:spcBef>
            </a:pPr>
            <a:r>
              <a:rPr lang="en-US" sz="2400" b="1" dirty="0">
                <a:ln>
                  <a:solidFill>
                    <a:schemeClr val="bg2"/>
                  </a:solidFill>
                </a:ln>
                <a:solidFill>
                  <a:srgbClr val="FFFFFF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rPr>
              <a:t>Student ID: </a:t>
            </a:r>
            <a:r>
              <a:rPr lang="en-GB" sz="2400" b="1" dirty="0">
                <a:ln>
                  <a:solidFill>
                    <a:schemeClr val="bg2"/>
                  </a:solidFill>
                </a:ln>
                <a:solidFill>
                  <a:srgbClr val="FFFFFF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rPr>
              <a:t>2315819</a:t>
            </a:r>
            <a:endParaRPr lang="en-US" sz="2400" b="1" dirty="0">
              <a:ln>
                <a:solidFill>
                  <a:schemeClr val="bg2"/>
                </a:solidFill>
              </a:ln>
              <a:solidFill>
                <a:srgbClr val="FFFFFF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  <a:outerShdw blurRad="50800" dist="63500" dir="2700000" algn="tl" rotWithShape="0">
                  <a:srgbClr val="000000">
                    <a:alpha val="48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l">
              <a:spcBef>
                <a:spcPct val="0"/>
              </a:spcBef>
            </a:pPr>
            <a:r>
              <a:rPr lang="en-US" sz="2400" b="1" dirty="0">
                <a:ln>
                  <a:solidFill>
                    <a:schemeClr val="bg2"/>
                  </a:solidFill>
                </a:ln>
                <a:solidFill>
                  <a:srgbClr val="FFFFFF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rPr>
              <a:t>BMHP6027 – Empowering the Older Person</a:t>
            </a:r>
          </a:p>
          <a:p>
            <a:pPr algn="l">
              <a:spcBef>
                <a:spcPct val="0"/>
              </a:spcBef>
            </a:pPr>
            <a:r>
              <a:rPr lang="en-US" sz="2400" b="1" dirty="0">
                <a:ln>
                  <a:solidFill>
                    <a:schemeClr val="bg2"/>
                  </a:solidFill>
                </a:ln>
                <a:solidFill>
                  <a:srgbClr val="FFFFFF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rPr>
              <a:t>Lecturer Name: Kennedy </a:t>
            </a:r>
            <a:r>
              <a:rPr lang="en-US" sz="2400" b="1" dirty="0" err="1">
                <a:ln>
                  <a:solidFill>
                    <a:schemeClr val="bg2"/>
                  </a:solidFill>
                </a:ln>
                <a:solidFill>
                  <a:srgbClr val="FFFFFF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rPr>
              <a:t>Obohwemu</a:t>
            </a:r>
            <a:endParaRPr lang="en-US" sz="2400" b="1" dirty="0">
              <a:ln>
                <a:solidFill>
                  <a:schemeClr val="bg2"/>
                </a:solidFill>
              </a:ln>
              <a:solidFill>
                <a:srgbClr val="FFFFFF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  <a:outerShdw blurRad="50800" dist="63500" dir="2700000" algn="tl" rotWithShape="0">
                  <a:srgbClr val="000000">
                    <a:alpha val="48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algn="l"/>
            <a:endParaRPr lang="en-GB" sz="24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34E89-25BD-C304-244C-8C5BFBD5B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</a:t>
            </a:fld>
            <a:endParaRPr lang="en-US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1235EEC4-8BE5-9923-D864-C510572805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218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0046"/>
    </mc:Choice>
    <mc:Fallback>
      <p:transition spd="slow" advTm="30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FCA6E1-1925-F0E7-1EB4-D3C3BC12C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0" y="548639"/>
            <a:ext cx="4118686" cy="1294379"/>
          </a:xfrm>
        </p:spPr>
        <p:txBody>
          <a:bodyPr anchor="t">
            <a:normAutofit/>
          </a:bodyPr>
          <a:lstStyle/>
          <a:p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F28360-AA77-F567-0349-3857835618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790" y="1235499"/>
            <a:ext cx="4186400" cy="27506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53F63E-4CA4-B3CC-FA64-22DA277C04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2021" y="4103101"/>
            <a:ext cx="3964101" cy="2637929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9E6466D-A63F-2E7E-37B3-C0C41ABC3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6753" y="557782"/>
            <a:ext cx="6260012" cy="5760721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Purpose:. 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critically review ageing theories, care provisions, policies and technological advances toward empowering older adults.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Define Ageing: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Ageing refers to the change of physical, psychological, and social aspects with time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(Robertson, 2017)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Biological theories are:</a:t>
            </a:r>
          </a:p>
          <a:p>
            <a:pPr lvl="1">
              <a:lnSpc>
                <a:spcPct val="110000"/>
              </a:lnSpc>
            </a:pPr>
            <a:r>
              <a:rPr lang="en-US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Genetic Theory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→ ageing is controlled by genes (Lipsky &amp; King, 2015).</a:t>
            </a:r>
          </a:p>
          <a:p>
            <a:pPr lvl="1">
              <a:lnSpc>
                <a:spcPct val="110000"/>
              </a:lnSpc>
            </a:pPr>
            <a:r>
              <a:rPr lang="en-US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Wear and Tear Theory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→ aging occurs as a result of damage accrued to cells(Knight &amp; Nigam, 2017).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Themes: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provisions assessment, ageing theories, policy/legislation, technological advances, case study and recommendation.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Perceptions: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WHO(2020) refers </a:t>
            </a:r>
            <a:r>
              <a:rPr lang="en-US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healthy ageing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as the ability to ensure well-being through functional ability. Ageism is still an obstacle(Age UK, 2019).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2F8D3-A128-E82F-243C-0298D4F33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B3A5DB1B-757A-E10B-264B-8E0A205AEA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4101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56"/>
    </mc:Choice>
    <mc:Fallback>
      <p:transition spd="slow" advTm="42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28FD8-50D4-AF5E-DAD8-6B3E85B94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Demographics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25AC93-5910-5FCF-615F-F691DCCE6E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588" y="1990515"/>
            <a:ext cx="4673754" cy="3212418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AB9E839-4682-03CE-9CEF-6CAA3883B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numCol="1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Global:</a:t>
            </a:r>
            <a:endParaRPr lang="en-US" sz="17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 out of every 6 people will be aged 60+ by 2030 (WHO, 2025).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2050 → 2.1 billion people aged 60+, 426 million individuals aged 80+ (WHO, 2025)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UK:</a:t>
            </a:r>
            <a:endParaRPr lang="en-US" sz="17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12 million people aged 65+,of which 5.4 million are aged 75+ (Age UK, 2023)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 out of every 5 people will be aged 60+ by 2030 (Age UK, 2019)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625,000 people aged 90+ in 2024 in UK, of which 84.5% people aged 95 or less (ONS,2025)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Importance: 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demand of health and social care.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charges and labor shortage. 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Urgency of policy: NHS and social care system sustainability.</a:t>
            </a:r>
          </a:p>
          <a:p>
            <a:pPr lvl="1">
              <a:lnSpc>
                <a:spcPct val="110000"/>
              </a:lnSpc>
            </a:pPr>
            <a:endParaRPr lang="en-US" sz="17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46A80F-1D45-10CC-F280-41ADBA3B801C}"/>
              </a:ext>
            </a:extLst>
          </p:cNvPr>
          <p:cNvSpPr/>
          <p:nvPr/>
        </p:nvSpPr>
        <p:spPr>
          <a:xfrm>
            <a:off x="1126688" y="5523731"/>
            <a:ext cx="39991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b="1" dirty="0"/>
              <a:t>Figure: % of ageing population in the world (</a:t>
            </a:r>
            <a:r>
              <a:rPr lang="en-US" sz="1400" b="1" dirty="0" err="1"/>
              <a:t>Chernbumroong</a:t>
            </a:r>
            <a:r>
              <a:rPr lang="en-US" sz="1400" b="1" dirty="0"/>
              <a:t>, Atkins &amp; Yu, 2010)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0A727A-4D96-192B-C33A-505D7898F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AE929C7-CC9E-F367-27BF-4D490E0DB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3898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550"/>
    </mc:Choice>
    <mc:Fallback>
      <p:transition spd="slow" advTm="65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D5E056-9EF1-E892-1D47-9AF4B1007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4803224" cy="1298446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NEEDS OF OLDER ADULTS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47ED01-362A-0140-7589-132F52FB270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424" r="19646" b="1"/>
          <a:stretch>
            <a:fillRect/>
          </a:stretch>
        </p:blipFill>
        <p:spPr>
          <a:xfrm>
            <a:off x="731521" y="2011679"/>
            <a:ext cx="4684352" cy="4297680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F5AE7E0-D115-18CD-6FB2-71A6EF9C9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48636"/>
            <a:ext cx="5847528" cy="576072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Physical Needs: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Frequent health care visits, management of medication, physical support and healthy diet(Age UK, 2022; WHO, 2015).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Needs: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Communication, community participation and maintaining interactions(Age UK, 2022).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Needs: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Cognitive stimulation, support of mental health and sense of purpose(Age UK, 2019).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Needs: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Listening, empathy, compassion and emotional support(Dewitte et al., 2019).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 Support:</a:t>
            </a:r>
            <a:endParaRPr lang="en-US" sz="17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Act 2014 → well‑being, personalization, advocacy (GOV.UK, 2021).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Equality Act 2010 → anti‑discrimination.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Long Term Plan (2019) → personalized care.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Result: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The purpose of legislation is to empower older adults yet there are still gaps in funding and implementation.</a:t>
            </a:r>
          </a:p>
          <a:p>
            <a:pPr>
              <a:lnSpc>
                <a:spcPct val="110000"/>
              </a:lnSpc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858BA4-D737-704A-4556-DBEAC85C6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6F2E47C-0325-9D49-92DF-609B4E5577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058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873"/>
    </mc:Choice>
    <mc:Fallback>
      <p:transition spd="slow" advTm="62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A9800-9840-44C4-E3FA-9AF31168C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48" y="512064"/>
            <a:ext cx="10653578" cy="1132258"/>
          </a:xfrm>
        </p:spPr>
        <p:txBody>
          <a:bodyPr/>
          <a:lstStyle/>
          <a:p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Theoretical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Frameworks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D1C21A-9948-0DF1-9556-2B324F66F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01F699-EF18-C06E-BD63-1119740A34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554" y="2371073"/>
            <a:ext cx="4220788" cy="16311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1FC97D0-A079-6A40-DBE8-FB9D146DC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248" y="1344168"/>
            <a:ext cx="6166104" cy="5108834"/>
          </a:xfrm>
        </p:spPr>
        <p:txBody>
          <a:bodyPr>
            <a:normAutofit/>
          </a:bodyPr>
          <a:lstStyle/>
          <a:p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Disengagement Theory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Key Idea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Ageing is the natural withdrawal of the social roles and relationships(Cumming &amp; Henry, 1961).</a:t>
            </a:r>
          </a:p>
          <a:p>
            <a:pPr lvl="1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Criticism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Disapproved as old fashioned as many older adults remain active(Zhang &amp; Lin, 2022).</a:t>
            </a:r>
          </a:p>
          <a:p>
            <a:pPr lvl="1"/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Practice Implication: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Reject the notion that older adults are naturally disengaged. Promote further socialization as a way of boosting mental and emotional health.</a:t>
            </a:r>
          </a:p>
          <a:p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Theory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Key Idea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Aging is staying physically, socially, mentally active, which leads to satisfaction and well‑being (</a:t>
            </a:r>
            <a:r>
              <a:rPr lang="en-US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Havighurst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1963).</a:t>
            </a:r>
          </a:p>
          <a:p>
            <a:pPr lvl="1"/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Restraint: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older adults do not have equal opportunities(</a:t>
            </a:r>
            <a:r>
              <a:rPr lang="en-US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McAvinia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2016).</a:t>
            </a:r>
          </a:p>
          <a:p>
            <a:pPr lvl="1"/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Practice Implication: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Physical, social, and mental activities should be encouraged. Lower the barriers to participation, this way older adults are able to participate in rewarding activities to enhance their well-being.</a:t>
            </a:r>
          </a:p>
          <a:p>
            <a:pPr marL="0" indent="0">
              <a:buNone/>
            </a:pP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CB9704D-097F-A6F3-68B6-01A891CB0E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49958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698"/>
    </mc:Choice>
    <mc:Fallback>
      <p:transition spd="slow" advTm="77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0617B06-44B8-4627-86D2-CB786FC07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88286CA-0ED3-19D4-CAF5-D874F7DB1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3072" y="203496"/>
            <a:ext cx="5497561" cy="690287"/>
          </a:xfrm>
        </p:spPr>
        <p:txBody>
          <a:bodyPr anchor="b">
            <a:normAutofit/>
          </a:bodyPr>
          <a:lstStyle/>
          <a:p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Theoretical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Frameworks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009D45-9946-5D10-B685-CD1D00E9D9E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74" r="1" b="1"/>
          <a:stretch>
            <a:fillRect/>
          </a:stretch>
        </p:blipFill>
        <p:spPr>
          <a:xfrm>
            <a:off x="20" y="10"/>
            <a:ext cx="5111685" cy="3405374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6BBEE3B-49DE-E1CF-C863-4EC09EB3051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05" r="1" b="1"/>
          <a:stretch>
            <a:fillRect/>
          </a:stretch>
        </p:blipFill>
        <p:spPr>
          <a:xfrm>
            <a:off x="1" y="3455000"/>
            <a:ext cx="5111706" cy="340300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2A4ABC-B577-CF12-F38D-E7168C43A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128" y="1280160"/>
            <a:ext cx="6245352" cy="537434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Continuity Theory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Idea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older adults are consistent in their habits, roles and values of the past(Atchley, 1989).</a:t>
            </a:r>
          </a:p>
          <a:p>
            <a:pPr lvl="1"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Drawback: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does not consider the need of elderly to adapt(Wang, 2012).</a:t>
            </a:r>
          </a:p>
          <a:p>
            <a:pPr lvl="1"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Practice Implication: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assistance in adherence to the usual roles and practices, and offer flexibility in adapting a healthy, positive change.</a:t>
            </a:r>
            <a:endParaRPr lang="en-US" sz="1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Life Course Theory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Idea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Ageing is determined by previous life events, social status, and historical background(Giele &amp; Elder, 1998; Elder, 1994).</a:t>
            </a:r>
          </a:p>
          <a:p>
            <a:pPr lvl="1"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Restraint: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Brings out disparities in ageing outcomes.</a:t>
            </a:r>
          </a:p>
          <a:p>
            <a:pPr lvl="1"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Practice Implication: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Customize care according to the life history and socio-economic background of an individual to meet their special needs and challenges.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9EBD1C-45EF-615A-1D4A-76DC363AD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BACB373-626E-58BC-1886-7F8B5B1617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84152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599"/>
    </mc:Choice>
    <mc:Fallback>
      <p:transition spd="slow" advTm="73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9CA4EA-3E1B-9C64-9CDB-75BF6C516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4803224" cy="1298446"/>
          </a:xfrm>
        </p:spPr>
        <p:txBody>
          <a:bodyPr>
            <a:normAutofit/>
          </a:bodyPr>
          <a:lstStyle/>
          <a:p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794E76-4504-4143-639B-24ABB0E1E4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123" r="14262" b="2"/>
          <a:stretch>
            <a:fillRect/>
          </a:stretch>
        </p:blipFill>
        <p:spPr>
          <a:xfrm>
            <a:off x="731521" y="2011679"/>
            <a:ext cx="4684352" cy="4297680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B411CB9-49B5-4EF9-C6B2-B4F047777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761" y="439544"/>
            <a:ext cx="5546770" cy="6269490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act encourages well-being, </a:t>
            </a:r>
            <a:r>
              <a:rPr lang="en-US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 advocacy in social care(GOV.UK, 2021).</a:t>
            </a: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mplication: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Advocates customization of care plans to suit needs of individuals, supporting their </a:t>
            </a:r>
            <a:r>
              <a:rPr lang="en-US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welbeing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1">
              <a:lnSpc>
                <a:spcPct val="11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lack of funding hampers performance and uniformity in every region.</a:t>
            </a: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act defends against age discrimination in employment, services and healthcare(Equality Act, 2010).</a:t>
            </a:r>
          </a:p>
          <a:p>
            <a:pPr lvl="1"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Implication: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Provides the fair treatment of older adults irrespective of their age.</a:t>
            </a:r>
          </a:p>
          <a:p>
            <a:pPr lvl="1">
              <a:lnSpc>
                <a:spcPct val="11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Ageism continues regardless of legal acts of protection(Centre for Ageing Better, 2023).</a:t>
            </a: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Long Term Plan (2019)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act focuses on </a:t>
            </a:r>
            <a:r>
              <a:rPr lang="en-US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integrated care for ageing populations(NHS England, 2019).</a:t>
            </a:r>
          </a:p>
          <a:p>
            <a:pPr lvl="1"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Implication: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Promotes personalized attention, meeting the unique needs of the aged in the health facilities.</a:t>
            </a:r>
          </a:p>
          <a:p>
            <a:pPr lvl="1">
              <a:lnSpc>
                <a:spcPct val="11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Funding gaps and workforce shortages hinder delivery.</a:t>
            </a:r>
          </a:p>
          <a:p>
            <a:pPr>
              <a:lnSpc>
                <a:spcPct val="11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D4E34-C438-5FEE-37E8-AB2143A7F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1658447-602E-7FC9-9349-F978D66412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3528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810"/>
    </mc:Choice>
    <mc:Fallback>
      <p:transition spd="slow" advTm="82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93DD252-A2DD-5515-5F01-467E62E04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CD8F08-7099-4E3E-E555-34E405D52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258224"/>
            <a:ext cx="3696063" cy="2856738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Current Care Provisions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DF2532-CF93-BC4E-AA69-9279B8EE094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5102"/>
          <a:stretch>
            <a:fillRect/>
          </a:stretch>
        </p:blipFill>
        <p:spPr>
          <a:xfrm>
            <a:off x="438912" y="1543270"/>
            <a:ext cx="3871829" cy="234884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B32258-897E-20BF-B4AE-7C61681F689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5670" r="8953" b="-2"/>
          <a:stretch>
            <a:fillRect/>
          </a:stretch>
        </p:blipFill>
        <p:spPr>
          <a:xfrm>
            <a:off x="1899260" y="4078224"/>
            <a:ext cx="3516085" cy="2477034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9ABD931-E50D-6600-BA43-2C6F707B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59" y="744662"/>
            <a:ext cx="5627479" cy="559829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Services: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Medical, dementia, rehabilitation, hospital care (NHS England, 2025).</a:t>
            </a:r>
          </a:p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Charities: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Age UK, Hourglass, The Silver Line → advocacy, safeguarding (Age UK, 2018, 2023).</a:t>
            </a:r>
          </a:p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Settings: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Residential Care → safe environment, but isolation and loss of autonomy (Age UK, 2024).</a:t>
            </a:r>
          </a:p>
          <a:p>
            <a:pPr lvl="1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Nursing Care → 24/7 medical care, costly, institutional feel.</a:t>
            </a:r>
          </a:p>
          <a:p>
            <a:pPr lvl="1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Domiciliary Care → independence,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support, but inconsistent quality (Age UK, 2024).</a:t>
            </a:r>
          </a:p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Statistics: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660,460 people receiving long‑term local authority care in 2024 (GOV.UK, 2024).</a:t>
            </a:r>
          </a:p>
          <a:p>
            <a:pPr lvl="1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132,510 in residential care homes.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825571-EF7C-7568-E409-023F1E3DC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87BC552-FEC5-D35B-19F9-A566A186C8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4986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784"/>
    </mc:Choice>
    <mc:Fallback>
      <p:transition spd="slow" advTm="68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DF0B2-B0D0-25F4-A95F-1073B0C62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4803224" cy="1298446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Challenges &amp; Gaps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B025B4-A26A-85BB-80E2-DEF5F4D442B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481" r="10853" b="-2"/>
          <a:stretch>
            <a:fillRect/>
          </a:stretch>
        </p:blipFill>
        <p:spPr>
          <a:xfrm>
            <a:off x="731521" y="2011679"/>
            <a:ext cx="4684352" cy="4297680"/>
          </a:xfrm>
          <a:prstGeom prst="rect">
            <a:avLst/>
          </a:prstGeom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3D06886D-0A78-7710-0B14-92BCD924FC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28520" y="548637"/>
            <a:ext cx="5546770" cy="576072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Workforce Crisis:</a:t>
            </a: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Recruitment, retention, wages, training (Reeves et al., 2023).</a:t>
            </a:r>
          </a:p>
          <a:p>
            <a:pPr>
              <a:lnSpc>
                <a:spcPct val="110000"/>
              </a:lnSpc>
            </a:pPr>
            <a:r>
              <a:rPr lang="en-US" sz="1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Unmet Needs:</a:t>
            </a: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Loneliness, identity loss, shame (Holt‑Lunstad et al., 2015).</a:t>
            </a:r>
          </a:p>
          <a:p>
            <a:pPr>
              <a:lnSpc>
                <a:spcPct val="110000"/>
              </a:lnSpc>
            </a:pP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More than 3.3 million people aged 65+ live alone in England and Wales (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Age UK, 2024)</a:t>
            </a:r>
            <a:endParaRPr lang="en-US" sz="15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Chronic Disease Burden:</a:t>
            </a:r>
            <a:endParaRPr lang="en-US" sz="15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→ nearly 1 million in UK (Alzheimer’s Society, 2023).</a:t>
            </a:r>
          </a:p>
          <a:p>
            <a:pPr lvl="1">
              <a:lnSpc>
                <a:spcPct val="110000"/>
              </a:lnSpc>
            </a:pP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Depression → affects 22% of men, 28% of women aged 65+; 85% receive no NHS help (Age UK, 2019).</a:t>
            </a:r>
          </a:p>
          <a:p>
            <a:pPr lvl="1">
              <a:lnSpc>
                <a:spcPct val="110000"/>
              </a:lnSpc>
            </a:pP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Falls → 219,000 hospital admissions in 2023/24; £330m annual NHS cost (Centre for Ageing Better, 2024; PHE, 2018).</a:t>
            </a:r>
          </a:p>
          <a:p>
            <a:pPr>
              <a:lnSpc>
                <a:spcPct val="110000"/>
              </a:lnSpc>
            </a:pPr>
            <a:r>
              <a:rPr lang="en-US" sz="1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Multimorbidity:</a:t>
            </a: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65% of 65–84s have ≥2 diseases; 82% of 85+ have ≥3 (Kingston et al., 2018).</a:t>
            </a:r>
          </a:p>
          <a:p>
            <a:pPr>
              <a:lnSpc>
                <a:spcPct val="110000"/>
              </a:lnSpc>
            </a:pPr>
            <a:r>
              <a:rPr lang="en-US" sz="1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Frailty:</a:t>
            </a: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Decline in physiological systems → vulnerability (Harrison et al., 2015).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61C9D9-5BE8-9761-15F9-DA8E1DECD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DEACFA5-C277-B94B-C22F-97AB7C8AE8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97248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198"/>
    </mc:Choice>
    <mc:Fallback>
      <p:transition spd="slow" advTm="97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DE54E3-2855-DA87-2484-577F6744B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946" y="280336"/>
            <a:ext cx="4118686" cy="1294379"/>
          </a:xfrm>
        </p:spPr>
        <p:txBody>
          <a:bodyPr anchor="t"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258233E-5B62-CEAC-6A9F-3D8F13109F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78" r="52578" b="1"/>
          <a:stretch>
            <a:fillRect/>
          </a:stretch>
        </p:blipFill>
        <p:spPr>
          <a:xfrm>
            <a:off x="1025650" y="1574715"/>
            <a:ext cx="1854710" cy="1744008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996F49F-159F-0F0A-45E4-B63A0A2B272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7483" b="2"/>
          <a:stretch>
            <a:fillRect/>
          </a:stretch>
        </p:blipFill>
        <p:spPr>
          <a:xfrm>
            <a:off x="1319365" y="3428998"/>
            <a:ext cx="3514585" cy="3304809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CAD2C2B-5F02-5FCB-BDA7-0E1B2DC77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1957" y="548637"/>
            <a:ext cx="5686097" cy="5760721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Assistive Technologies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Mobility aids (wheelchairs, walkers), smart sensors, fall detectors → promote independence and safety (</a:t>
            </a:r>
            <a:r>
              <a:rPr lang="en-US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Wearables track heart rate, sleep, falls → support proactive monitoring (WHO, 2024).</a:t>
            </a: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Telemedicine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Remote consultations and monitoring reduce hospital visits, improve access (GOV.UK, 2021).</a:t>
            </a: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AI‑based assistants provide symptom checks, virtual health advice → support NHS efficiency.</a:t>
            </a: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Health Tools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Apps for fitness, medication management, cognitive stimulation → empower self‑management (Osborne, 2022).</a:t>
            </a: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Video calling platforms reduce loneliness, strengthen social connection.</a:t>
            </a: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Robotics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Paro (robotic seal) → comfort in dementia care.</a:t>
            </a: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Pepper (humanoid robot) → social interaction and engagement.</a:t>
            </a:r>
          </a:p>
          <a:p>
            <a:pPr lvl="1">
              <a:lnSpc>
                <a:spcPct val="110000"/>
              </a:lnSpc>
            </a:pPr>
            <a:r>
              <a:rPr lang="en-US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Giraff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(telepresence robot) → remote caregiving and family contact (WHO, 2024).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D3C6B0-3352-4080-7A01-0D76E6829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92C87C1-0D14-EFC7-6DF0-600958016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63517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846"/>
    </mc:Choice>
    <mc:Fallback>
      <p:transition spd="slow" advTm="53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94C4E-2600-4A64-DFA8-797DE80E2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0" y="548639"/>
            <a:ext cx="4118686" cy="1294379"/>
          </a:xfrm>
        </p:spPr>
        <p:txBody>
          <a:bodyPr anchor="t">
            <a:normAutofit fontScale="90000"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Innovations: Benefits, Challenges &amp; Barriers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4EF263C-05A6-FDC7-B8B1-850F9B2EAF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2" b="999"/>
          <a:stretch>
            <a:fillRect/>
          </a:stretch>
        </p:blipFill>
        <p:spPr>
          <a:xfrm>
            <a:off x="727380" y="2008093"/>
            <a:ext cx="4005985" cy="23577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F32927-A5BE-934E-D3E6-860CB180772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607" r="26607" b="-2"/>
          <a:stretch>
            <a:fillRect/>
          </a:stretch>
        </p:blipFill>
        <p:spPr>
          <a:xfrm>
            <a:off x="727382" y="4425872"/>
            <a:ext cx="1965960" cy="19019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355F97-B800-7351-1981-5B460F227BA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426" r="25419" b="-1"/>
          <a:stretch>
            <a:fillRect/>
          </a:stretch>
        </p:blipFill>
        <p:spPr>
          <a:xfrm>
            <a:off x="2758261" y="4425875"/>
            <a:ext cx="1975104" cy="1901952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3555DD0-8CFD-874D-A302-8CAC1CC1A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7310" y="548638"/>
            <a:ext cx="6260012" cy="5760721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Independence and autonomy for older adults (WHO, 2024)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safety via fall detection and monitoring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caregiver burden with assistive devices</a:t>
            </a:r>
          </a:p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 (Practice Level)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costs limit accessibility (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literacy gaps among older adults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Privacy and data security concerns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human contact and emotional support</a:t>
            </a:r>
          </a:p>
          <a:p>
            <a:pPr>
              <a:lnSpc>
                <a:spcPct val="110000"/>
              </a:lnSpc>
            </a:pP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Gaps &amp; Barriers (System Level)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Unequal access across regions → digital divide (Osborne, 2022)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Underfunding of NHS tech integration (NHS England, 2019)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Lack of staff training in digital tools</a:t>
            </a:r>
          </a:p>
          <a:p>
            <a:pPr marL="742950" lvl="1" indent="-285750">
              <a:lnSpc>
                <a:spcPct val="110000"/>
              </a:lnSpc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Resistance to adoption due to fear of losing dignity/autonomy</a:t>
            </a:r>
          </a:p>
          <a:p>
            <a:pPr>
              <a:lnSpc>
                <a:spcPct val="11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270CB-7AF0-7BA7-3B39-C9C741AC6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7D29FEB-C580-068B-6385-D574CBA279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71952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48"/>
    </mc:Choice>
    <mc:Fallback>
      <p:transition spd="slow" advTm="54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01AB0-6EE4-1AC2-E09A-40D880005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657600" cy="1294374"/>
          </a:xfrm>
        </p:spPr>
        <p:txBody>
          <a:bodyPr>
            <a:normAutofit/>
          </a:bodyPr>
          <a:lstStyle/>
          <a:p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Case Study 1 - NHS Digital Care (UK)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B1AB7E-5965-AE8A-3F77-062410004B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629" r="33406"/>
          <a:stretch>
            <a:fillRect/>
          </a:stretch>
        </p:blipFill>
        <p:spPr>
          <a:xfrm>
            <a:off x="727382" y="2008094"/>
            <a:ext cx="3494314" cy="4301265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5" name="Rectangle 5">
            <a:extLst>
              <a:ext uri="{FF2B5EF4-FFF2-40B4-BE49-F238E27FC236}">
                <a16:creationId xmlns:a16="http://schemas.microsoft.com/office/drawing/2014/main" id="{1DBE5713-E2D8-5F85-CFA7-6574112868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13849" y="548637"/>
            <a:ext cx="6561437" cy="576072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(2023): 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technology in care homes → improved communication, independence, well‑being.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Theory Link: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Theory → keeps elderly mentally and socially engaged and active via digital technology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Continuity Theory → maintaining routines and roles like video calling family and taking online appointments with digital technology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Link: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Long Term Plan (2019): Ages Enhances </a:t>
            </a:r>
            <a:r>
              <a:rPr lang="en-US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individualised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and integrated health systems (NHS England, 2019).</a:t>
            </a:r>
          </a:p>
          <a:p>
            <a:pPr lvl="1">
              <a:lnSpc>
                <a:spcPct val="110000"/>
              </a:lnSpc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Act 2014: </a:t>
            </a:r>
            <a:r>
              <a:rPr lang="en-US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en-US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individualisation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well-being, which would allow older adults to live with digital help (GOV.UK, 2021).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Outcome: 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Greater autonomy, participation.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Challenge: 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 are older adults who cannot access/use the technology (digital exclusion).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A0BC97-07C3-6A6C-1547-218F40314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EC3545F-B8A9-D891-37AC-F243676A5F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6625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65"/>
    </mc:Choice>
    <mc:Fallback>
      <p:transition spd="slow" advTm="52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849F36-A879-436C-B937-C0787884A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838" y="219453"/>
            <a:ext cx="4361693" cy="1280163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Case Study 2 - SCIE Telecare (UK)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ACC0A4-CA8C-D36B-23F8-AECCEF2A9E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414" r="25627" b="-6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92EF6440-1D03-08A0-FF40-BE89CB2687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656832" y="1719069"/>
            <a:ext cx="5404537" cy="491947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Focus: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Remote monitoring supports elderly independence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(SCIE, 2024)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Theory link: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Disengagement Theory → reduced caregiving due to remote monitoring but enhances independence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(Cumming &amp; Henry, 1961)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Theory → enables active participation in daily activities via monitoring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(Havighurst et al., 1963)</a:t>
            </a: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link: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Long Term Plan (2019): Underlines the digital innovation to provide elderly people with independence by integrating care (NHS England, 2019).</a:t>
            </a:r>
          </a:p>
          <a:p>
            <a:pPr lvl="1">
              <a:lnSpc>
                <a:spcPct val="110000"/>
              </a:lnSpc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Act 2014: Promotes self-care and customization by using remote monitoring technologies (GOV.UK, 2021).</a:t>
            </a: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Greater autonomy in living. </a:t>
            </a:r>
          </a:p>
          <a:p>
            <a:pPr>
              <a:lnSpc>
                <a:spcPct val="110000"/>
              </a:lnSpc>
            </a:pPr>
            <a:r>
              <a:rPr lang="en-US" sz="1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exclusion affects people who have low access to or knowledge of technology.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78D8-7BCC-9A37-BDB3-20CEE1DBC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9C51A78-7A42-82EF-ECA2-E7C4256C74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92505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297"/>
    </mc:Choice>
    <mc:Fallback>
      <p:transition spd="slow" advTm="44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B73B3C-2338-0E52-788B-17A11C83B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Improvement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3D016-9076-FE37-A115-2BC3A9820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12873823-3B28-B170-6D12-0095805A51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8899536"/>
              </p:ext>
            </p:extLst>
          </p:nvPr>
        </p:nvGraphicFramePr>
        <p:xfrm>
          <a:off x="930876" y="2242826"/>
          <a:ext cx="10335352" cy="3846375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3407181">
                  <a:extLst>
                    <a:ext uri="{9D8B030D-6E8A-4147-A177-3AD203B41FA5}">
                      <a16:colId xmlns:a16="http://schemas.microsoft.com/office/drawing/2014/main" val="53508675"/>
                    </a:ext>
                  </a:extLst>
                </a:gridCol>
                <a:gridCol w="3466222">
                  <a:extLst>
                    <a:ext uri="{9D8B030D-6E8A-4147-A177-3AD203B41FA5}">
                      <a16:colId xmlns:a16="http://schemas.microsoft.com/office/drawing/2014/main" val="3208532042"/>
                    </a:ext>
                  </a:extLst>
                </a:gridCol>
                <a:gridCol w="3461949">
                  <a:extLst>
                    <a:ext uri="{9D8B030D-6E8A-4147-A177-3AD203B41FA5}">
                      <a16:colId xmlns:a16="http://schemas.microsoft.com/office/drawing/2014/main" val="4173311105"/>
                    </a:ext>
                  </a:extLst>
                </a:gridCol>
              </a:tblGrid>
              <a:tr h="64922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900" b="1">
                          <a:effectLst/>
                        </a:rPr>
                        <a:t>Strategic Improvements</a:t>
                      </a:r>
                      <a:endParaRPr lang="en-US" sz="1400" b="1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900" b="1">
                          <a:effectLst/>
                        </a:rPr>
                        <a:t>Theory‑Based Recommendations</a:t>
                      </a:r>
                      <a:endParaRPr lang="en-US" sz="1400" b="1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900" b="1">
                          <a:effectLst/>
                        </a:rPr>
                        <a:t>Policy Implications</a:t>
                      </a:r>
                      <a:endParaRPr lang="en-US" sz="1400" b="1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extLst>
                  <a:ext uri="{0D108BD9-81ED-4DB2-BD59-A6C34878D82A}">
                    <a16:rowId xmlns:a16="http://schemas.microsoft.com/office/drawing/2014/main" val="4122452116"/>
                  </a:ext>
                </a:extLst>
              </a:tr>
              <a:tr h="8133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b="0">
                          <a:effectLst/>
                        </a:rPr>
                        <a:t>Expand telehealth</a:t>
                      </a:r>
                      <a:endParaRPr lang="en-US" sz="13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Continuity Theory → maintain routines &amp; integrate tech (Atchley, 1989)</a:t>
                      </a:r>
                      <a:endParaRPr lang="en-US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Increase investment in home care (GOV.UK, 2021)</a:t>
                      </a:r>
                      <a:endParaRPr lang="en-US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extLst>
                  <a:ext uri="{0D108BD9-81ED-4DB2-BD59-A6C34878D82A}">
                    <a16:rowId xmlns:a16="http://schemas.microsoft.com/office/drawing/2014/main" val="1825061849"/>
                  </a:ext>
                </a:extLst>
              </a:tr>
              <a:tr h="8133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b="0">
                          <a:effectLst/>
                        </a:rPr>
                        <a:t>Train caregivers</a:t>
                      </a:r>
                      <a:endParaRPr lang="en-US" sz="13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Activity Theory → encourage engagement &amp; independence (Havighurst et al., 1963)</a:t>
                      </a:r>
                      <a:endParaRPr lang="en-US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Improve policy implementation (GOV.UK, 2021)</a:t>
                      </a:r>
                      <a:endParaRPr lang="en-US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extLst>
                  <a:ext uri="{0D108BD9-81ED-4DB2-BD59-A6C34878D82A}">
                    <a16:rowId xmlns:a16="http://schemas.microsoft.com/office/drawing/2014/main" val="3747345570"/>
                  </a:ext>
                </a:extLst>
              </a:tr>
              <a:tr h="56717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b="0">
                          <a:effectLst/>
                        </a:rPr>
                        <a:t>Fund home &amp; residential care</a:t>
                      </a:r>
                      <a:endParaRPr lang="en-US" sz="13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Life Course Theory → adapt support to diverse aging needs (Elder, 1994)</a:t>
                      </a:r>
                      <a:endParaRPr lang="en-US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Ensure equitable funding across regions (NHS, 2019)</a:t>
                      </a:r>
                      <a:endParaRPr lang="en-US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extLst>
                  <a:ext uri="{0D108BD9-81ED-4DB2-BD59-A6C34878D82A}">
                    <a16:rowId xmlns:a16="http://schemas.microsoft.com/office/drawing/2014/main" val="3096607716"/>
                  </a:ext>
                </a:extLst>
              </a:tr>
              <a:tr h="8133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b="0">
                          <a:effectLst/>
                        </a:rPr>
                        <a:t>Reduce family costs</a:t>
                      </a:r>
                      <a:endParaRPr lang="en-US" sz="13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Disengagement Theory → balance independence with support (Cumming &amp; Henry, 1961)</a:t>
                      </a:r>
                      <a:endParaRPr lang="en-US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Incentivize affordable care options (NHS, 2019)</a:t>
                      </a:r>
                      <a:endParaRPr lang="en-US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2820" marR="12820" marT="12820" marB="12820" anchor="ctr"/>
                </a:tc>
                <a:extLst>
                  <a:ext uri="{0D108BD9-81ED-4DB2-BD59-A6C34878D82A}">
                    <a16:rowId xmlns:a16="http://schemas.microsoft.com/office/drawing/2014/main" val="131481020"/>
                  </a:ext>
                </a:extLst>
              </a:tr>
            </a:tbl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320B3F1-0DB4-768A-BAC5-A5D0BA424E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1521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751"/>
    </mc:Choice>
    <mc:Fallback>
      <p:transition spd="slow" advTm="68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016FA66-B958-3A21-91DF-D3AF705EC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CBCDB4-0C89-3FEA-D5B5-9CFF7A9BE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557" y="548640"/>
            <a:ext cx="4416552" cy="2250895"/>
          </a:xfrm>
        </p:spPr>
        <p:txBody>
          <a:bodyPr anchor="t">
            <a:normAutofit/>
          </a:bodyPr>
          <a:lstStyle/>
          <a:p>
            <a:r>
              <a:rPr lang="de-DE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992CDBF-5C61-39C1-65AF-4375E5936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3167" y="548640"/>
            <a:ext cx="5687568" cy="225089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Summary:</a:t>
            </a: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Old age population requires personalised care and advanced technology (WHO, 2024).</a:t>
            </a:r>
          </a:p>
          <a:p>
            <a:pPr>
              <a:lnSpc>
                <a:spcPct val="110000"/>
              </a:lnSpc>
            </a:pPr>
            <a:r>
              <a:rPr lang="en-US" sz="1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Challenge:</a:t>
            </a: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Legal acts, care models and technological solutions are present but are not effectively employed.</a:t>
            </a:r>
          </a:p>
          <a:p>
            <a:pPr>
              <a:lnSpc>
                <a:spcPct val="110000"/>
              </a:lnSpc>
            </a:pPr>
            <a:r>
              <a:rPr lang="en-US" sz="1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Outlook: </a:t>
            </a:r>
            <a:r>
              <a:rPr lang="en-US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 care and technological solutions must be prioritized to improve elderly well‑being.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FF0606-2B93-2619-5FDC-5C364B76DE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516" r="2" b="2"/>
          <a:stretch>
            <a:fillRect/>
          </a:stretch>
        </p:blipFill>
        <p:spPr>
          <a:xfrm>
            <a:off x="20" y="3121318"/>
            <a:ext cx="6071589" cy="3736682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72A681C-BC69-475F-432F-639142A213C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411" r="-2" b="-2"/>
          <a:stretch>
            <a:fillRect/>
          </a:stretch>
        </p:blipFill>
        <p:spPr>
          <a:xfrm>
            <a:off x="6127318" y="3121318"/>
            <a:ext cx="6064682" cy="3736682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F5F347-4474-39F9-F8E2-70040C63D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529CB45-2CAF-CC16-95F1-781F4D8410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76689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14"/>
    </mc:Choice>
    <mc:Fallback>
      <p:transition spd="slow" advTm="34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F074E-7357-A507-FAEB-E173E64FD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92608"/>
            <a:ext cx="3072384" cy="612648"/>
          </a:xfrm>
        </p:spPr>
        <p:txBody>
          <a:bodyPr/>
          <a:lstStyle/>
          <a:p>
            <a:r>
              <a:rPr lang="de-DE" dirty="0"/>
              <a:t>References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70D140-A0B8-9443-F7A2-885E6038B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16</a:t>
            </a:fld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E624029-B3FA-7E7C-EEEF-10DA0DE542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3644" y="1335580"/>
            <a:ext cx="10546588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Age UK (2018)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Confused by social care? Find out where to start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https://www.ageuk.org.uk/information-advice/care/arranging-care/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Age UK (2019)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Later life in the United Kingdom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Age UK.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Age UK (2022)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Later life in the United Kingdom – Facts and Stats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Age UK.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Age UK (2023)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Safeguarding older people from abuse and neglect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Age UK.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Age UK (2024)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Let’s change how we age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Age UK.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Alzheimer’s Society (2023)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Facts and figures on dementia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https://www.alzheimers.org.uk/about-dementia/facts-stats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Atchley, R.C. (1989)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Continuity and adaptation in aging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New York: Springer Publishing.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Centre for Ageing Better (2023)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State of Ageing 2023–24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https://ageing-better.org.uk/publications/state-ageing-2023-24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Centre for Ageing Better (2024)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Falls and fractures in older people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https://ageing-better.org.uk/falls-fractures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Cumming, E. and Henry, W.E. (1961)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Growing old: The process of disengagement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New York: Basic Books.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Dewitte, L.,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Vandenbulcke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 and Dezutter, J. (2019) ‘Meaning in life matters for older adults with Alzheimer’s disease in residential care’,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Psychogeriatrics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31(5), pp. 607–615.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Elder, G.H. (1994) ‘Time, human agency, and social change: Perspectives on the life course’,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Psychology Quarterly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57(1), pp. 4–15.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Giele, J.Z. and Elder, G.H. (1998)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Methods of life course research: Qualitative and quantitative approaches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Thousand Oaks: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GOV.UK (2021)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Care Act statutory guidance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https://www.gov.uk/government/publications/care-act-statutory-guidance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GOV.UK (2024)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Adult social care statistics, England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https://www.gov.uk/government/collections/adult-social-care-statistics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Harrison, J.K., Clegg, A., Conroy, S.P. and Young, J. (2015) ‘Frailty in older people’,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and Ageing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44(1), pp. 1–7.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Havighurst, R.J., </a:t>
            </a:r>
            <a:r>
              <a:rPr lang="en-US" altLang="en-US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Neugarten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B.L. and Tobin, S.S. (1963) ‘Disengagement and activity: Two perspectives on aging’,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Problems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10(4), pp. 387–396.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Holt‑</a:t>
            </a:r>
            <a:r>
              <a:rPr lang="en-US" altLang="en-US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Lunstad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J., Smith, T.B. and Layton, J.B. (2015) ‘Loneliness and social isolation as risk factors for mortality: A meta‑analytic review’,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Perspectives on Psychological Science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10(2), pp. 227–237.</a:t>
            </a:r>
          </a:p>
        </p:txBody>
      </p:sp>
    </p:spTree>
    <p:extLst>
      <p:ext uri="{BB962C8B-B14F-4D97-AF65-F5344CB8AC3E}">
        <p14:creationId xmlns:p14="http://schemas.microsoft.com/office/powerpoint/2010/main" val="2199476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475E2-A59B-5ADE-EE25-D433DC43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338328"/>
            <a:ext cx="3410712" cy="658368"/>
          </a:xfrm>
        </p:spPr>
        <p:txBody>
          <a:bodyPr/>
          <a:lstStyle/>
          <a:p>
            <a:r>
              <a:rPr lang="de-DE" dirty="0"/>
              <a:t>References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A23A74-259F-DE00-E719-BF138D4E6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17</a:t>
            </a:fld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6AED4E6-AEFD-EE99-96CD-BCBF20D62F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5898" y="1096106"/>
            <a:ext cx="11506709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Kingston, A., Robinson, L., Booth, H., Knapp, M. and Jagger, C. (2018) ‘Multimorbidity in older people: prevalence and impact’,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and Ageing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47(1), pp. 74–81.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Knight, J. and Nigam, Y. (2017) ‘Anatomy and physiology of ageing: the endocrine system’,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Nursing Times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https://www.nursingtimes.net/clinical-archive/older-people/anatomy-and-physiology-of-ageing-the-endocrine-system-27-02-2017/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Lipsky, M.S. and King, M. (2015) ‘Biological theories of aging’,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Disease-a-Month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61(11), pp. 460–466.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US" altLang="en-US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McAvinia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 (2016)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Activity theory – an overview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https://www.sciencedirect.com/topics/computer-science/activity-theory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NHS England (2019)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NHS Long Term Plan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https://www.longtermplan.nhs.uk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NHS England (2023)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Improving care for older people: Digital care case studies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https://www.england.nhs.uk/digital/case-studies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NHS England (2025)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Improving care for older people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NHS England.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ONS (2025)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Old age dependency ratio statistics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https://www.ons.gov.uk/peoplepopulationandcommunity/populationandmigration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Osborne, J. (2022)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Assistive technology in dementia care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Social Care Institute for Excellence. Available at: https://www.scie.org.uk/dementia/technology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PHE (2018)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Falls and fractures: Public Health England guidance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https://www.gov.uk/government/publications/falls-and-fractures-consensus-statement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Reeves, C., Islam, A. and Gentry, T. (2023)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state of health and care of older people in England 2023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Age UK.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Robertson, G. (2017). Ageing and ageism: the impact of stereotypical attitudes on personal health and wellbeing outcomes and possible personal compensation strategies. Self &amp; Society, 45(2), pp.149-159.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US" altLang="en-US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Woffindin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 (2024)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Assistive technology in health and social care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CPD Online College. Available at: https://cpdonline.co.uk/knowledge-base/health-and-social-care/assistive-technology/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WHO (2015)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report on ageing and health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Geneva: World Health Organization.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WHO (2020)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Healthy ageing and functional ability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Geneva: World Health Organization. Available at: https://www.who.int/news-room/fact-sheets/detail/ageing-and-health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WHO (2025)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Ageing and health fact sheet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Geneva: World Health Organization. Available at: https://www.who.int/news-room/fact-sheets/detail/ageing-and-health (Accessed: 7 February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Zhang, W. and Lin, Y. (2022) ‘Revisiting disengagement theory’, </a:t>
            </a:r>
            <a:r>
              <a:rPr lang="en-US" altLang="en-US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Aging Studies</a:t>
            </a:r>
            <a:r>
              <a:rPr lang="en-US" alt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60, pp. 100–112.</a:t>
            </a:r>
            <a:endParaRPr lang="en-US" alt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522379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3133</Words>
  <Application>Microsoft Office PowerPoint</Application>
  <PresentationFormat>Widescreen</PresentationFormat>
  <Paragraphs>209</Paragraphs>
  <Slides>17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Neue Haas Grotesk Text Pro</vt:lpstr>
      <vt:lpstr>Times New Roman</vt:lpstr>
      <vt:lpstr>VanillaVTI</vt:lpstr>
      <vt:lpstr>Evaluating the care and support needs of older people </vt:lpstr>
      <vt:lpstr>Introduction</vt:lpstr>
      <vt:lpstr>Demographics</vt:lpstr>
      <vt:lpstr>NEEDS OF OLDER ADULTS</vt:lpstr>
      <vt:lpstr>Theoretical Frameworks</vt:lpstr>
      <vt:lpstr>Theoretical Frameworks</vt:lpstr>
      <vt:lpstr>Policy and Legislation</vt:lpstr>
      <vt:lpstr>Current Care Provisions</vt:lpstr>
      <vt:lpstr>Challenges &amp; Gaps</vt:lpstr>
      <vt:lpstr>Technological Innovations </vt:lpstr>
      <vt:lpstr>Technological Innovations: Benefits, Challenges &amp; Barriers </vt:lpstr>
      <vt:lpstr>Case Study 1 - NHS Digital Care (UK)</vt:lpstr>
      <vt:lpstr>Case Study 2 - SCIE Telecare (UK)</vt:lpstr>
      <vt:lpstr>Recommendations for Improvement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Salma Bibi</dc:creator>
  <cp:lastModifiedBy>Salma Bibi (2315819)</cp:lastModifiedBy>
  <cp:revision>35</cp:revision>
  <dcterms:created xsi:type="dcterms:W3CDTF">2026-02-13T09:01:48Z</dcterms:created>
  <dcterms:modified xsi:type="dcterms:W3CDTF">2026-02-15T18:44:54Z</dcterms:modified>
</cp:coreProperties>
</file>