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95" r:id="rId6"/>
    <p:sldId id="296" r:id="rId7"/>
    <p:sldId id="297" r:id="rId8"/>
    <p:sldId id="298" r:id="rId9"/>
    <p:sldId id="303" r:id="rId10"/>
    <p:sldId id="304" r:id="rId11"/>
    <p:sldId id="305" r:id="rId12"/>
    <p:sldId id="313" r:id="rId13"/>
    <p:sldId id="311" r:id="rId14"/>
    <p:sldId id="315" r:id="rId15"/>
    <p:sldId id="318" r:id="rId16"/>
    <p:sldId id="324" r:id="rId17"/>
    <p:sldId id="312" r:id="rId18"/>
    <p:sldId id="320" r:id="rId19"/>
    <p:sldId id="325" r:id="rId20"/>
    <p:sldId id="321" r:id="rId21"/>
    <p:sldId id="309" r:id="rId22"/>
    <p:sldId id="323" r:id="rId23"/>
    <p:sldId id="310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409903-D0F9-4148-8DD0-0969BFB509C0}" v="30" dt="2022-09-07T17:59:36.781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za Ahmed (PG Research)" userId="e606b0a9-72ee-43ac-a8f5-368b09304c72" providerId="ADAL" clId="{CB409903-D0F9-4148-8DD0-0969BFB509C0}"/>
    <pc:docChg chg="undo custSel addSld delSld modSld">
      <pc:chgData name="Khaza Ahmed (PG Research)" userId="e606b0a9-72ee-43ac-a8f5-368b09304c72" providerId="ADAL" clId="{CB409903-D0F9-4148-8DD0-0969BFB509C0}" dt="2022-09-07T18:04:31.631" v="343" actId="12"/>
      <pc:docMkLst>
        <pc:docMk/>
      </pc:docMkLst>
      <pc:sldChg chg="modSp mod">
        <pc:chgData name="Khaza Ahmed (PG Research)" userId="e606b0a9-72ee-43ac-a8f5-368b09304c72" providerId="ADAL" clId="{CB409903-D0F9-4148-8DD0-0969BFB509C0}" dt="2022-09-07T17:25:06.722" v="18" actId="20577"/>
        <pc:sldMkLst>
          <pc:docMk/>
          <pc:sldMk cId="3408955283" sldId="256"/>
        </pc:sldMkLst>
        <pc:spChg chg="mod">
          <ac:chgData name="Khaza Ahmed (PG Research)" userId="e606b0a9-72ee-43ac-a8f5-368b09304c72" providerId="ADAL" clId="{CB409903-D0F9-4148-8DD0-0969BFB509C0}" dt="2022-09-07T17:25:06.722" v="18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modSp">
        <pc:chgData name="Khaza Ahmed (PG Research)" userId="e606b0a9-72ee-43ac-a8f5-368b09304c72" providerId="ADAL" clId="{CB409903-D0F9-4148-8DD0-0969BFB509C0}" dt="2022-09-07T17:29:09.127" v="54" actId="12"/>
        <pc:sldMkLst>
          <pc:docMk/>
          <pc:sldMk cId="937760124" sldId="296"/>
        </pc:sldMkLst>
        <pc:spChg chg="mod">
          <ac:chgData name="Khaza Ahmed (PG Research)" userId="e606b0a9-72ee-43ac-a8f5-368b09304c72" providerId="ADAL" clId="{CB409903-D0F9-4148-8DD0-0969BFB509C0}" dt="2022-09-07T17:29:09.127" v="54" actId="12"/>
          <ac:spMkLst>
            <pc:docMk/>
            <pc:sldMk cId="937760124" sldId="296"/>
            <ac:spMk id="3" creationId="{316E1D30-00E1-4516-A13E-6BA10AC38DC4}"/>
          </ac:spMkLst>
        </pc:spChg>
      </pc:sldChg>
      <pc:sldChg chg="modSp mod">
        <pc:chgData name="Khaza Ahmed (PG Research)" userId="e606b0a9-72ee-43ac-a8f5-368b09304c72" providerId="ADAL" clId="{CB409903-D0F9-4148-8DD0-0969BFB509C0}" dt="2022-09-07T17:28:14.655" v="51" actId="1076"/>
        <pc:sldMkLst>
          <pc:docMk/>
          <pc:sldMk cId="1901423403" sldId="297"/>
        </pc:sldMkLst>
        <pc:graphicFrameChg chg="mod modGraphic">
          <ac:chgData name="Khaza Ahmed (PG Research)" userId="e606b0a9-72ee-43ac-a8f5-368b09304c72" providerId="ADAL" clId="{CB409903-D0F9-4148-8DD0-0969BFB509C0}" dt="2022-09-07T17:28:14.655" v="51" actId="1076"/>
          <ac:graphicFrameMkLst>
            <pc:docMk/>
            <pc:sldMk cId="1901423403" sldId="297"/>
            <ac:graphicFrameMk id="4" creationId="{7D9E86BF-A898-420D-B828-756163D98846}"/>
          </ac:graphicFrameMkLst>
        </pc:graphicFrameChg>
      </pc:sldChg>
      <pc:sldChg chg="modSp mod">
        <pc:chgData name="Khaza Ahmed (PG Research)" userId="e606b0a9-72ee-43ac-a8f5-368b09304c72" providerId="ADAL" clId="{CB409903-D0F9-4148-8DD0-0969BFB509C0}" dt="2022-09-07T17:30:03.449" v="67" actId="20577"/>
        <pc:sldMkLst>
          <pc:docMk/>
          <pc:sldMk cId="2895408399" sldId="298"/>
        </pc:sldMkLst>
        <pc:spChg chg="mod">
          <ac:chgData name="Khaza Ahmed (PG Research)" userId="e606b0a9-72ee-43ac-a8f5-368b09304c72" providerId="ADAL" clId="{CB409903-D0F9-4148-8DD0-0969BFB509C0}" dt="2022-09-07T17:30:03.449" v="67" actId="20577"/>
          <ac:spMkLst>
            <pc:docMk/>
            <pc:sldMk cId="2895408399" sldId="298"/>
            <ac:spMk id="3" creationId="{7E454380-37D2-4BE1-81AC-82D1B2BB96F5}"/>
          </ac:spMkLst>
        </pc:spChg>
      </pc:sldChg>
      <pc:sldChg chg="addSp modSp mod">
        <pc:chgData name="Khaza Ahmed (PG Research)" userId="e606b0a9-72ee-43ac-a8f5-368b09304c72" providerId="ADAL" clId="{CB409903-D0F9-4148-8DD0-0969BFB509C0}" dt="2022-09-07T17:31:42.913" v="115" actId="20577"/>
        <pc:sldMkLst>
          <pc:docMk/>
          <pc:sldMk cId="3747764223" sldId="303"/>
        </pc:sldMkLst>
        <pc:spChg chg="mod">
          <ac:chgData name="Khaza Ahmed (PG Research)" userId="e606b0a9-72ee-43ac-a8f5-368b09304c72" providerId="ADAL" clId="{CB409903-D0F9-4148-8DD0-0969BFB509C0}" dt="2022-09-07T17:30:44.928" v="79" actId="20577"/>
          <ac:spMkLst>
            <pc:docMk/>
            <pc:sldMk cId="3747764223" sldId="303"/>
            <ac:spMk id="3" creationId="{00000000-0000-0000-0000-000000000000}"/>
          </ac:spMkLst>
        </pc:spChg>
        <pc:spChg chg="add mod">
          <ac:chgData name="Khaza Ahmed (PG Research)" userId="e606b0a9-72ee-43ac-a8f5-368b09304c72" providerId="ADAL" clId="{CB409903-D0F9-4148-8DD0-0969BFB509C0}" dt="2022-09-07T17:31:42.913" v="115" actId="20577"/>
          <ac:spMkLst>
            <pc:docMk/>
            <pc:sldMk cId="3747764223" sldId="303"/>
            <ac:spMk id="4" creationId="{4E7BA264-D540-49F4-A9B0-1BE8D7207EA3}"/>
          </ac:spMkLst>
        </pc:spChg>
      </pc:sldChg>
      <pc:sldChg chg="modSp mod">
        <pc:chgData name="Khaza Ahmed (PG Research)" userId="e606b0a9-72ee-43ac-a8f5-368b09304c72" providerId="ADAL" clId="{CB409903-D0F9-4148-8DD0-0969BFB509C0}" dt="2022-09-07T17:26:22.983" v="21" actId="27636"/>
        <pc:sldMkLst>
          <pc:docMk/>
          <pc:sldMk cId="1738593100" sldId="305"/>
        </pc:sldMkLst>
        <pc:spChg chg="mod">
          <ac:chgData name="Khaza Ahmed (PG Research)" userId="e606b0a9-72ee-43ac-a8f5-368b09304c72" providerId="ADAL" clId="{CB409903-D0F9-4148-8DD0-0969BFB509C0}" dt="2022-09-07T17:26:22.983" v="21" actId="27636"/>
          <ac:spMkLst>
            <pc:docMk/>
            <pc:sldMk cId="1738593100" sldId="305"/>
            <ac:spMk id="3" creationId="{00000000-0000-0000-0000-000000000000}"/>
          </ac:spMkLst>
        </pc:spChg>
      </pc:sldChg>
      <pc:sldChg chg="modSp mod">
        <pc:chgData name="Khaza Ahmed (PG Research)" userId="e606b0a9-72ee-43ac-a8f5-368b09304c72" providerId="ADAL" clId="{CB409903-D0F9-4148-8DD0-0969BFB509C0}" dt="2022-09-07T17:55:49.635" v="182" actId="6549"/>
        <pc:sldMkLst>
          <pc:docMk/>
          <pc:sldMk cId="848264977" sldId="311"/>
        </pc:sldMkLst>
        <pc:spChg chg="mod">
          <ac:chgData name="Khaza Ahmed (PG Research)" userId="e606b0a9-72ee-43ac-a8f5-368b09304c72" providerId="ADAL" clId="{CB409903-D0F9-4148-8DD0-0969BFB509C0}" dt="2022-09-07T17:55:49.635" v="182" actId="6549"/>
          <ac:spMkLst>
            <pc:docMk/>
            <pc:sldMk cId="848264977" sldId="311"/>
            <ac:spMk id="3" creationId="{00000000-0000-0000-0000-000000000000}"/>
          </ac:spMkLst>
        </pc:spChg>
      </pc:sldChg>
      <pc:sldChg chg="addSp delSp modSp mod delAnim">
        <pc:chgData name="Khaza Ahmed (PG Research)" userId="e606b0a9-72ee-43ac-a8f5-368b09304c72" providerId="ADAL" clId="{CB409903-D0F9-4148-8DD0-0969BFB509C0}" dt="2022-09-07T17:48:30.678" v="122" actId="1076"/>
        <pc:sldMkLst>
          <pc:docMk/>
          <pc:sldMk cId="3853465053" sldId="312"/>
        </pc:sldMkLst>
        <pc:picChg chg="del">
          <ac:chgData name="Khaza Ahmed (PG Research)" userId="e606b0a9-72ee-43ac-a8f5-368b09304c72" providerId="ADAL" clId="{CB409903-D0F9-4148-8DD0-0969BFB509C0}" dt="2022-09-07T17:48:08.566" v="116" actId="478"/>
          <ac:picMkLst>
            <pc:docMk/>
            <pc:sldMk cId="3853465053" sldId="312"/>
            <ac:picMk id="5" creationId="{00000000-0000-0000-0000-000000000000}"/>
          </ac:picMkLst>
        </pc:picChg>
        <pc:picChg chg="add mod">
          <ac:chgData name="Khaza Ahmed (PG Research)" userId="e606b0a9-72ee-43ac-a8f5-368b09304c72" providerId="ADAL" clId="{CB409903-D0F9-4148-8DD0-0969BFB509C0}" dt="2022-09-07T17:48:30.678" v="122" actId="1076"/>
          <ac:picMkLst>
            <pc:docMk/>
            <pc:sldMk cId="3853465053" sldId="312"/>
            <ac:picMk id="1026" creationId="{E785240A-F717-405F-B635-279798A205C2}"/>
          </ac:picMkLst>
        </pc:picChg>
      </pc:sldChg>
      <pc:sldChg chg="del">
        <pc:chgData name="Khaza Ahmed (PG Research)" userId="e606b0a9-72ee-43ac-a8f5-368b09304c72" providerId="ADAL" clId="{CB409903-D0F9-4148-8DD0-0969BFB509C0}" dt="2022-09-07T17:54:02.034" v="180" actId="2696"/>
        <pc:sldMkLst>
          <pc:docMk/>
          <pc:sldMk cId="2289795870" sldId="317"/>
        </pc:sldMkLst>
      </pc:sldChg>
      <pc:sldChg chg="addSp delSp modSp mod">
        <pc:chgData name="Khaza Ahmed (PG Research)" userId="e606b0a9-72ee-43ac-a8f5-368b09304c72" providerId="ADAL" clId="{CB409903-D0F9-4148-8DD0-0969BFB509C0}" dt="2022-09-07T17:51:34.550" v="161" actId="20577"/>
        <pc:sldMkLst>
          <pc:docMk/>
          <pc:sldMk cId="3639916952" sldId="318"/>
        </pc:sldMkLst>
        <pc:spChg chg="del">
          <ac:chgData name="Khaza Ahmed (PG Research)" userId="e606b0a9-72ee-43ac-a8f5-368b09304c72" providerId="ADAL" clId="{CB409903-D0F9-4148-8DD0-0969BFB509C0}" dt="2022-09-07T17:51:18.650" v="140" actId="478"/>
          <ac:spMkLst>
            <pc:docMk/>
            <pc:sldMk cId="3639916952" sldId="318"/>
            <ac:spMk id="2" creationId="{9623012A-119C-4911-9199-3307EFF5EC08}"/>
          </ac:spMkLst>
        </pc:spChg>
        <pc:spChg chg="add del mod">
          <ac:chgData name="Khaza Ahmed (PG Research)" userId="e606b0a9-72ee-43ac-a8f5-368b09304c72" providerId="ADAL" clId="{CB409903-D0F9-4148-8DD0-0969BFB509C0}" dt="2022-09-07T17:51:34.550" v="161" actId="20577"/>
          <ac:spMkLst>
            <pc:docMk/>
            <pc:sldMk cId="3639916952" sldId="318"/>
            <ac:spMk id="5" creationId="{5B9A31DC-9E09-476E-911F-66FE2F924FF4}"/>
          </ac:spMkLst>
        </pc:spChg>
        <pc:spChg chg="add del mod">
          <ac:chgData name="Khaza Ahmed (PG Research)" userId="e606b0a9-72ee-43ac-a8f5-368b09304c72" providerId="ADAL" clId="{CB409903-D0F9-4148-8DD0-0969BFB509C0}" dt="2022-09-07T17:51:20.504" v="141" actId="478"/>
          <ac:spMkLst>
            <pc:docMk/>
            <pc:sldMk cId="3639916952" sldId="318"/>
            <ac:spMk id="6" creationId="{8316E7F0-C399-4175-ACB0-E49BE7A2E160}"/>
          </ac:spMkLst>
        </pc:spChg>
      </pc:sldChg>
      <pc:sldChg chg="addSp delSp modSp mod">
        <pc:chgData name="Khaza Ahmed (PG Research)" userId="e606b0a9-72ee-43ac-a8f5-368b09304c72" providerId="ADAL" clId="{CB409903-D0F9-4148-8DD0-0969BFB509C0}" dt="2022-09-07T17:59:00.236" v="190" actId="20577"/>
        <pc:sldMkLst>
          <pc:docMk/>
          <pc:sldMk cId="3710744643" sldId="320"/>
        </pc:sldMkLst>
        <pc:spChg chg="del">
          <ac:chgData name="Khaza Ahmed (PG Research)" userId="e606b0a9-72ee-43ac-a8f5-368b09304c72" providerId="ADAL" clId="{CB409903-D0F9-4148-8DD0-0969BFB509C0}" dt="2022-09-07T17:53:38.459" v="163" actId="478"/>
          <ac:spMkLst>
            <pc:docMk/>
            <pc:sldMk cId="3710744643" sldId="320"/>
            <ac:spMk id="2" creationId="{87786EA2-33FA-4759-8937-1600DAE0C289}"/>
          </ac:spMkLst>
        </pc:spChg>
        <pc:spChg chg="add del mod">
          <ac:chgData name="Khaza Ahmed (PG Research)" userId="e606b0a9-72ee-43ac-a8f5-368b09304c72" providerId="ADAL" clId="{CB409903-D0F9-4148-8DD0-0969BFB509C0}" dt="2022-09-07T17:53:42.275" v="164"/>
          <ac:spMkLst>
            <pc:docMk/>
            <pc:sldMk cId="3710744643" sldId="320"/>
            <ac:spMk id="4" creationId="{3252398E-C9C2-4452-AD6F-6E03EB65C63D}"/>
          </ac:spMkLst>
        </pc:spChg>
        <pc:spChg chg="add mod">
          <ac:chgData name="Khaza Ahmed (PG Research)" userId="e606b0a9-72ee-43ac-a8f5-368b09304c72" providerId="ADAL" clId="{CB409903-D0F9-4148-8DD0-0969BFB509C0}" dt="2022-09-07T17:53:52.878" v="179" actId="20577"/>
          <ac:spMkLst>
            <pc:docMk/>
            <pc:sldMk cId="3710744643" sldId="320"/>
            <ac:spMk id="5" creationId="{E79890FB-4C05-444F-B5C1-D6BEFE8D524B}"/>
          </ac:spMkLst>
        </pc:spChg>
        <pc:spChg chg="add mod">
          <ac:chgData name="Khaza Ahmed (PG Research)" userId="e606b0a9-72ee-43ac-a8f5-368b09304c72" providerId="ADAL" clId="{CB409903-D0F9-4148-8DD0-0969BFB509C0}" dt="2022-09-07T17:59:00.236" v="190" actId="20577"/>
          <ac:spMkLst>
            <pc:docMk/>
            <pc:sldMk cId="3710744643" sldId="320"/>
            <ac:spMk id="6" creationId="{305D9B7F-09A6-4DFC-B343-7B4FDCAF751B}"/>
          </ac:spMkLst>
        </pc:spChg>
      </pc:sldChg>
      <pc:sldChg chg="addSp modSp mod">
        <pc:chgData name="Khaza Ahmed (PG Research)" userId="e606b0a9-72ee-43ac-a8f5-368b09304c72" providerId="ADAL" clId="{CB409903-D0F9-4148-8DD0-0969BFB509C0}" dt="2022-09-07T18:04:31.631" v="343" actId="12"/>
        <pc:sldMkLst>
          <pc:docMk/>
          <pc:sldMk cId="3166492384" sldId="321"/>
        </pc:sldMkLst>
        <pc:spChg chg="add mod">
          <ac:chgData name="Khaza Ahmed (PG Research)" userId="e606b0a9-72ee-43ac-a8f5-368b09304c72" providerId="ADAL" clId="{CB409903-D0F9-4148-8DD0-0969BFB509C0}" dt="2022-09-07T18:04:31.631" v="343" actId="12"/>
          <ac:spMkLst>
            <pc:docMk/>
            <pc:sldMk cId="3166492384" sldId="321"/>
            <ac:spMk id="3" creationId="{5819736F-6D95-4F74-8078-EDC3518D75A9}"/>
          </ac:spMkLst>
        </pc:spChg>
      </pc:sldChg>
      <pc:sldChg chg="addSp delSp modSp add mod modClrScheme chgLayout">
        <pc:chgData name="Khaza Ahmed (PG Research)" userId="e606b0a9-72ee-43ac-a8f5-368b09304c72" providerId="ADAL" clId="{CB409903-D0F9-4148-8DD0-0969BFB509C0}" dt="2022-09-07T17:51:58.518" v="162"/>
        <pc:sldMkLst>
          <pc:docMk/>
          <pc:sldMk cId="4143946424" sldId="324"/>
        </pc:sldMkLst>
        <pc:spChg chg="mod">
          <ac:chgData name="Khaza Ahmed (PG Research)" userId="e606b0a9-72ee-43ac-a8f5-368b09304c72" providerId="ADAL" clId="{CB409903-D0F9-4148-8DD0-0969BFB509C0}" dt="2022-09-07T17:51:58.518" v="162"/>
          <ac:spMkLst>
            <pc:docMk/>
            <pc:sldMk cId="4143946424" sldId="324"/>
            <ac:spMk id="2" creationId="{9623012A-119C-4911-9199-3307EFF5EC08}"/>
          </ac:spMkLst>
        </pc:spChg>
        <pc:spChg chg="add del mod">
          <ac:chgData name="Khaza Ahmed (PG Research)" userId="e606b0a9-72ee-43ac-a8f5-368b09304c72" providerId="ADAL" clId="{CB409903-D0F9-4148-8DD0-0969BFB509C0}" dt="2022-09-07T17:49:58.769" v="129" actId="26606"/>
          <ac:spMkLst>
            <pc:docMk/>
            <pc:sldMk cId="4143946424" sldId="324"/>
            <ac:spMk id="2055" creationId="{5B98F21C-41E7-AB82-65C5-7005FB47F559}"/>
          </ac:spMkLst>
        </pc:spChg>
        <pc:spChg chg="add del mod">
          <ac:chgData name="Khaza Ahmed (PG Research)" userId="e606b0a9-72ee-43ac-a8f5-368b09304c72" providerId="ADAL" clId="{CB409903-D0F9-4148-8DD0-0969BFB509C0}" dt="2022-09-07T17:50:42.372" v="131" actId="931"/>
          <ac:spMkLst>
            <pc:docMk/>
            <pc:sldMk cId="4143946424" sldId="324"/>
            <ac:spMk id="2057" creationId="{C17F759E-F1C0-021C-498C-2FD4B3B5D792}"/>
          </ac:spMkLst>
        </pc:spChg>
        <pc:picChg chg="del">
          <ac:chgData name="Khaza Ahmed (PG Research)" userId="e606b0a9-72ee-43ac-a8f5-368b09304c72" providerId="ADAL" clId="{CB409903-D0F9-4148-8DD0-0969BFB509C0}" dt="2022-09-07T17:49:47.592" v="124" actId="478"/>
          <ac:picMkLst>
            <pc:docMk/>
            <pc:sldMk cId="4143946424" sldId="324"/>
            <ac:picMk id="4" creationId="{F1FD61C3-053C-49F0-A395-C676F2DCA1DE}"/>
          </ac:picMkLst>
        </pc:picChg>
        <pc:picChg chg="add mod">
          <ac:chgData name="Khaza Ahmed (PG Research)" userId="e606b0a9-72ee-43ac-a8f5-368b09304c72" providerId="ADAL" clId="{CB409903-D0F9-4148-8DD0-0969BFB509C0}" dt="2022-09-07T17:50:47.295" v="133" actId="14100"/>
          <ac:picMkLst>
            <pc:docMk/>
            <pc:sldMk cId="4143946424" sldId="324"/>
            <ac:picMk id="5" creationId="{2E77F5A7-4675-4721-B31D-E793A600EE2C}"/>
          </ac:picMkLst>
        </pc:picChg>
        <pc:picChg chg="add mod">
          <ac:chgData name="Khaza Ahmed (PG Research)" userId="e606b0a9-72ee-43ac-a8f5-368b09304c72" providerId="ADAL" clId="{CB409903-D0F9-4148-8DD0-0969BFB509C0}" dt="2022-09-07T17:50:53.646" v="135" actId="14100"/>
          <ac:picMkLst>
            <pc:docMk/>
            <pc:sldMk cId="4143946424" sldId="324"/>
            <ac:picMk id="2050" creationId="{F096E0B9-3736-43D4-82AE-0D96546F2A78}"/>
          </ac:picMkLst>
        </pc:picChg>
      </pc:sldChg>
      <pc:sldChg chg="addSp modSp add">
        <pc:chgData name="Khaza Ahmed (PG Research)" userId="e606b0a9-72ee-43ac-a8f5-368b09304c72" providerId="ADAL" clId="{CB409903-D0F9-4148-8DD0-0969BFB509C0}" dt="2022-09-07T17:59:14.078" v="194" actId="1076"/>
        <pc:sldMkLst>
          <pc:docMk/>
          <pc:sldMk cId="1762073672" sldId="325"/>
        </pc:sldMkLst>
        <pc:picChg chg="add mod">
          <ac:chgData name="Khaza Ahmed (PG Research)" userId="e606b0a9-72ee-43ac-a8f5-368b09304c72" providerId="ADAL" clId="{CB409903-D0F9-4148-8DD0-0969BFB509C0}" dt="2022-09-07T17:59:14.078" v="194" actId="1076"/>
          <ac:picMkLst>
            <pc:docMk/>
            <pc:sldMk cId="1762073672" sldId="325"/>
            <ac:picMk id="3074" creationId="{7D1703E0-46A9-468F-854B-6DEEE08EDD3E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268760"/>
            <a:ext cx="7992888" cy="4752528"/>
          </a:xfrm>
        </p:spPr>
        <p:txBody>
          <a:bodyPr>
            <a:noAutofit/>
          </a:bodyPr>
          <a:lstStyle/>
          <a:p>
            <a:r>
              <a:rPr lang="en-GB" altLang="en-US" sz="1600" b="1" dirty="0">
                <a:solidFill>
                  <a:srgbClr val="FF0000"/>
                </a:solidFill>
              </a:rPr>
              <a:t>BA in Leadership and Management Skills for the Workplace</a:t>
            </a:r>
            <a:br>
              <a:rPr lang="en-GB" altLang="en-US" sz="1600" dirty="0"/>
            </a:br>
            <a:r>
              <a:rPr lang="en-GB" altLang="en-US" sz="2800" b="1" dirty="0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Workplace</a:t>
            </a:r>
            <a:r>
              <a:rPr lang="en-GB" altLang="en-US" sz="4000" dirty="0"/>
              <a:t> </a:t>
            </a: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culture and its impact on organisational efficiency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5105)</a:t>
            </a: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What is an organisation?</a:t>
            </a:r>
            <a:endParaRPr lang="en-GB" altLang="en-US" sz="2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55488" cy="57332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1880" y="274638"/>
            <a:ext cx="5194920" cy="1143000"/>
          </a:xfrm>
        </p:spPr>
        <p:txBody>
          <a:bodyPr>
            <a:normAutofit/>
          </a:bodyPr>
          <a:lstStyle/>
          <a:p>
            <a:r>
              <a:rPr lang="en-GB" sz="5400" cap="all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592" y="1600201"/>
            <a:ext cx="7787208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Title -</a:t>
            </a:r>
            <a:r>
              <a:rPr lang="en-GB"/>
              <a:t> 		Workplace Culture and its 				impact on Organisational 				Efficiency</a:t>
            </a:r>
          </a:p>
          <a:p>
            <a:pPr marL="0" indent="0">
              <a:buNone/>
            </a:pPr>
            <a:endParaRPr lang="en-GB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Module – </a:t>
            </a:r>
            <a:r>
              <a:rPr lang="en-GB"/>
              <a:t>		BMSW 5105</a:t>
            </a: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Code</a:t>
            </a:r>
          </a:p>
          <a:p>
            <a:pPr marL="0" indent="0">
              <a:buNone/>
            </a:pPr>
            <a:endParaRPr lang="en-GB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Credits - </a:t>
            </a:r>
            <a:r>
              <a:rPr lang="en-GB"/>
              <a:t>		20 (Level 5)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355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 dirty="0"/>
              <a:t>Aims - </a:t>
            </a:r>
          </a:p>
          <a:p>
            <a:pPr marL="857250" lvl="1" indent="-457200">
              <a:buFont typeface="Wingdings" panose="05000000000000000000" pitchFamily="2" charset="2"/>
              <a:buChar char="q"/>
            </a:pPr>
            <a:r>
              <a:rPr lang="en-GB" sz="2600" dirty="0"/>
              <a:t>To develop an understanding of workplace culture and context in order to improve one’s ability to function within the organisational norms.</a:t>
            </a:r>
          </a:p>
          <a:p>
            <a:pPr marL="0" indent="0">
              <a:buNone/>
            </a:pPr>
            <a:r>
              <a:rPr lang="en-GB" sz="3300" dirty="0"/>
              <a:t>Learning Outcomes </a:t>
            </a:r>
            <a:r>
              <a:rPr lang="en-GB" sz="3700" dirty="0"/>
              <a:t>–</a:t>
            </a:r>
          </a:p>
          <a:p>
            <a:pPr marL="857250" lvl="2" indent="-457200">
              <a:buFont typeface="Wingdings" panose="05000000000000000000" pitchFamily="2" charset="2"/>
              <a:buChar char="q"/>
            </a:pPr>
            <a:r>
              <a:rPr lang="en-GB" sz="2600" dirty="0"/>
              <a:t>critically assess the culture and context of an organisation;</a:t>
            </a:r>
          </a:p>
          <a:p>
            <a:pPr marL="857250" lvl="2" indent="-457200">
              <a:buFont typeface="Wingdings" panose="05000000000000000000" pitchFamily="2" charset="2"/>
              <a:buChar char="q"/>
            </a:pPr>
            <a:r>
              <a:rPr lang="en-GB" sz="2600" dirty="0"/>
              <a:t>evaluate an organisation within its broader environment using appropriate environmental and organisational analysis techniques;</a:t>
            </a:r>
          </a:p>
          <a:p>
            <a:pPr marL="857250" lvl="2" indent="-457200">
              <a:buFont typeface="Wingdings" panose="05000000000000000000" pitchFamily="2" charset="2"/>
              <a:buChar char="q"/>
            </a:pPr>
            <a:r>
              <a:rPr lang="en-GB" sz="2600" dirty="0"/>
              <a:t>critically appraise the cultural and ethical behaviour present in one or more organisations.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3776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9892-D485-4F22-92A3-4740D461E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Scheme of 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9E86BF-A898-420D-B828-756163D98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8474569"/>
              </p:ext>
            </p:extLst>
          </p:nvPr>
        </p:nvGraphicFramePr>
        <p:xfrm>
          <a:off x="572610" y="1222900"/>
          <a:ext cx="7998780" cy="4412199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1038883">
                  <a:extLst>
                    <a:ext uri="{9D8B030D-6E8A-4147-A177-3AD203B41FA5}">
                      <a16:colId xmlns:a16="http://schemas.microsoft.com/office/drawing/2014/main" val="3544495237"/>
                    </a:ext>
                  </a:extLst>
                </a:gridCol>
                <a:gridCol w="6959897">
                  <a:extLst>
                    <a:ext uri="{9D8B030D-6E8A-4147-A177-3AD203B41FA5}">
                      <a16:colId xmlns:a16="http://schemas.microsoft.com/office/drawing/2014/main" val="2878179804"/>
                    </a:ext>
                  </a:extLst>
                </a:gridCol>
              </a:tblGrid>
              <a:tr h="438207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60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Week 1</a:t>
                      </a:r>
                      <a:endParaRPr lang="en-GB" sz="1600" u="none" strike="noStrike" kern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60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The organisation and its environment – part I</a:t>
                      </a:r>
                      <a:endParaRPr lang="en-GB" sz="1600" u="none" strike="noStrike" kern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373576074"/>
                  </a:ext>
                </a:extLst>
              </a:tr>
              <a:tr h="438207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600" u="none" strike="noStrike" kern="1200">
                          <a:solidFill>
                            <a:srgbClr val="000000"/>
                          </a:solidFill>
                          <a:effectLst/>
                        </a:rPr>
                        <a:t>Week 2</a:t>
                      </a:r>
                      <a:endParaRPr lang="en-GB" sz="1600" u="none" strike="noStrike" kern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60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The organisation and its environment – part II</a:t>
                      </a:r>
                      <a:endParaRPr lang="en-GB" sz="1600" u="none" strike="noStrike" kern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4137254022"/>
                  </a:ext>
                </a:extLst>
              </a:tr>
              <a:tr h="468336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600" u="none" strike="noStrike" kern="1200">
                          <a:solidFill>
                            <a:srgbClr val="000000"/>
                          </a:solidFill>
                          <a:effectLst/>
                        </a:rPr>
                        <a:t>Week 3</a:t>
                      </a:r>
                      <a:endParaRPr lang="en-GB" sz="1600" u="none" strike="noStrike" kern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60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Organisational structures</a:t>
                      </a:r>
                      <a:endParaRPr lang="en-GB" sz="1600" u="none" strike="noStrike" kern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514962232"/>
                  </a:ext>
                </a:extLst>
              </a:tr>
              <a:tr h="438207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600" u="none" strike="noStrike" kern="1200">
                          <a:solidFill>
                            <a:srgbClr val="000000"/>
                          </a:solidFill>
                          <a:effectLst/>
                        </a:rPr>
                        <a:t>Week 4</a:t>
                      </a:r>
                      <a:endParaRPr lang="en-GB" sz="1600" u="none" strike="noStrike" kern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60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Workshop 1</a:t>
                      </a:r>
                      <a:endParaRPr lang="en-GB" sz="1600" u="none" strike="noStrike" kern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924812055"/>
                  </a:ext>
                </a:extLst>
              </a:tr>
              <a:tr h="438207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600" u="none" strike="noStrike" kern="1200">
                          <a:solidFill>
                            <a:srgbClr val="000000"/>
                          </a:solidFill>
                          <a:effectLst/>
                        </a:rPr>
                        <a:t>Week 5</a:t>
                      </a:r>
                      <a:endParaRPr lang="en-GB" sz="1600" u="none" strike="noStrike" kern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Organisational culture</a:t>
                      </a:r>
                      <a:endParaRPr lang="en-GB" sz="1600" u="none" strike="noStrike" kern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47233914"/>
                  </a:ext>
                </a:extLst>
              </a:tr>
              <a:tr h="438207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600" u="none" strike="noStrike" kern="1200">
                          <a:solidFill>
                            <a:srgbClr val="000000"/>
                          </a:solidFill>
                          <a:effectLst/>
                        </a:rPr>
                        <a:t>Week 6</a:t>
                      </a:r>
                      <a:endParaRPr lang="en-GB" sz="1600" u="none" strike="noStrike" kern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Creating a sustainable culture in an organisation</a:t>
                      </a:r>
                      <a:endParaRPr lang="en-GB" sz="1600" u="none" strike="noStrike" kern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562060932"/>
                  </a:ext>
                </a:extLst>
              </a:tr>
              <a:tr h="438207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600" u="none" strike="noStrike" kern="1200">
                          <a:solidFill>
                            <a:srgbClr val="000000"/>
                          </a:solidFill>
                          <a:effectLst/>
                        </a:rPr>
                        <a:t>Week 7</a:t>
                      </a:r>
                      <a:endParaRPr lang="en-GB" sz="1600" u="none" strike="noStrike" kern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Determinants of a successful culture</a:t>
                      </a:r>
                      <a:endParaRPr lang="en-GB" sz="1600" u="none" strike="noStrike" kern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12634125"/>
                  </a:ext>
                </a:extLst>
              </a:tr>
              <a:tr h="438207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600" u="none" strike="noStrike" kern="1200">
                          <a:solidFill>
                            <a:srgbClr val="000000"/>
                          </a:solidFill>
                          <a:effectLst/>
                        </a:rPr>
                        <a:t>Week 8</a:t>
                      </a:r>
                      <a:endParaRPr lang="en-GB" sz="1600" u="none" strike="noStrike" kern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Barriers to effective functioning of an organisation</a:t>
                      </a:r>
                      <a:endParaRPr lang="en-GB" sz="1600" u="none" strike="noStrike" kern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736213006"/>
                  </a:ext>
                </a:extLst>
              </a:tr>
              <a:tr h="438207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600" u="none" strike="noStrike" kern="1200">
                          <a:solidFill>
                            <a:srgbClr val="000000"/>
                          </a:solidFill>
                          <a:effectLst/>
                        </a:rPr>
                        <a:t>Week 9</a:t>
                      </a:r>
                      <a:endParaRPr lang="en-GB" sz="1600" u="none" strike="noStrike" kern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Global implications on an organisations culture</a:t>
                      </a:r>
                      <a:endParaRPr lang="en-GB" sz="1600" u="none" strike="noStrike" kern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163212150"/>
                  </a:ext>
                </a:extLst>
              </a:tr>
              <a:tr h="438207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600" u="none" strike="noStrike" kern="1200">
                          <a:solidFill>
                            <a:srgbClr val="000000"/>
                          </a:solidFill>
                          <a:effectLst/>
                        </a:rPr>
                        <a:t>Week 10</a:t>
                      </a:r>
                      <a:endParaRPr lang="en-GB" sz="1600" u="none" strike="noStrike" kern="12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60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Workshop 2</a:t>
                      </a:r>
                      <a:endParaRPr lang="en-GB" sz="1600" u="none" strike="noStrike" kern="12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241938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142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893D7-CD26-453A-85F1-E6E135315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54380-37D2-4BE1-81AC-82D1B2BB96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Aft>
                <a:spcPts val="2400"/>
              </a:spcAft>
            </a:pPr>
            <a:r>
              <a:rPr lang="en-GB" sz="2800" dirty="0"/>
              <a:t>Robbins, S. P., &amp; Judge, T. (2013). </a:t>
            </a:r>
            <a:r>
              <a:rPr lang="en-GB" sz="2800" i="1" dirty="0"/>
              <a:t>Organizational </a:t>
            </a:r>
            <a:r>
              <a:rPr lang="en-GB" sz="2800" i="1" dirty="0" err="1"/>
              <a:t>behavior</a:t>
            </a:r>
            <a:r>
              <a:rPr lang="en-GB" sz="2800" dirty="0"/>
              <a:t> (15th ed.). Boston: Pearson.</a:t>
            </a:r>
          </a:p>
          <a:p>
            <a:pPr>
              <a:spcAft>
                <a:spcPts val="2400"/>
              </a:spcAft>
            </a:pPr>
            <a:r>
              <a:rPr lang="en-GB" sz="2800" dirty="0"/>
              <a:t>Handy, C. B. (1985). Understanding Organizations: 4th ed. Harmondsworth: Penguin.</a:t>
            </a:r>
          </a:p>
          <a:p>
            <a:pPr>
              <a:spcAft>
                <a:spcPts val="2400"/>
              </a:spcAft>
            </a:pPr>
            <a:r>
              <a:rPr lang="en-GB" sz="2800" dirty="0"/>
              <a:t>Alvesson, M (2012) Understanding organisational change. (Online) London: Thousand Oaks, Calif: Sage Publications</a:t>
            </a:r>
          </a:p>
        </p:txBody>
      </p:sp>
    </p:spTree>
    <p:extLst>
      <p:ext uri="{BB962C8B-B14F-4D97-AF65-F5344CB8AC3E}">
        <p14:creationId xmlns:p14="http://schemas.microsoft.com/office/powerpoint/2010/main" val="28954083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5749" y="1417638"/>
            <a:ext cx="7692501" cy="305169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u="sng" dirty="0"/>
              <a:t>Task 1 (75%)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Project report </a:t>
            </a:r>
          </a:p>
          <a:p>
            <a:pPr marL="0" indent="0">
              <a:buNone/>
            </a:pPr>
            <a:r>
              <a:rPr lang="en-GB" dirty="0"/>
              <a:t>(3000 </a:t>
            </a:r>
            <a:r>
              <a:rPr lang="en-GB" u="sng" dirty="0"/>
              <a:t>+</a:t>
            </a:r>
            <a:r>
              <a:rPr lang="en-GB" dirty="0"/>
              <a:t> 10% words)	– 	</a:t>
            </a:r>
            <a:r>
              <a:rPr lang="en-GB" b="1" dirty="0">
                <a:solidFill>
                  <a:srgbClr val="FF0000"/>
                </a:solidFill>
              </a:rPr>
              <a:t>TBC 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Task 2 (25%)</a:t>
            </a: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Individual oral performance </a:t>
            </a:r>
          </a:p>
          <a:p>
            <a:pPr marL="0" indent="0">
              <a:buNone/>
            </a:pPr>
            <a:r>
              <a:rPr lang="en-GB" dirty="0"/>
              <a:t>(5 – 10 minutes per person)- 	</a:t>
            </a:r>
            <a:r>
              <a:rPr lang="en-GB" b="1" dirty="0">
                <a:solidFill>
                  <a:srgbClr val="FF0000"/>
                </a:solidFill>
              </a:rPr>
              <a:t>TBC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E7BA264-D540-49F4-A9B0-1BE8D7207EA3}"/>
              </a:ext>
            </a:extLst>
          </p:cNvPr>
          <p:cNvSpPr txBox="1">
            <a:spLocks/>
          </p:cNvSpPr>
          <p:nvPr/>
        </p:nvSpPr>
        <p:spPr>
          <a:xfrm>
            <a:off x="359545" y="446933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More on this in week 4 workshop!</a:t>
            </a:r>
          </a:p>
        </p:txBody>
      </p:sp>
    </p:spTree>
    <p:extLst>
      <p:ext uri="{BB962C8B-B14F-4D97-AF65-F5344CB8AC3E}">
        <p14:creationId xmlns:p14="http://schemas.microsoft.com/office/powerpoint/2010/main" val="3747764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what is an organis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1" y="0"/>
            <a:ext cx="9143999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1988840"/>
            <a:ext cx="9143999" cy="2304256"/>
          </a:xfrm>
          <a:solidFill>
            <a:srgbClr val="000000">
              <a:alpha val="45882"/>
            </a:srgbClr>
          </a:solidFill>
          <a:effectLst>
            <a:softEdge rad="12700"/>
          </a:effectLst>
        </p:spPr>
        <p:txBody>
          <a:bodyPr>
            <a:noAutofit/>
          </a:bodyPr>
          <a:lstStyle/>
          <a:p>
            <a:r>
              <a:rPr lang="en-GB" sz="6600" b="1">
                <a:solidFill>
                  <a:schemeClr val="bg1"/>
                </a:solidFill>
              </a:rPr>
              <a:t>What is an organisation?</a:t>
            </a:r>
          </a:p>
        </p:txBody>
      </p:sp>
    </p:spTree>
    <p:extLst>
      <p:ext uri="{BB962C8B-B14F-4D97-AF65-F5344CB8AC3E}">
        <p14:creationId xmlns:p14="http://schemas.microsoft.com/office/powerpoint/2010/main" val="28407786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What is an organisation?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3754760" cy="3917032"/>
          </a:xfrm>
        </p:spPr>
        <p:txBody>
          <a:bodyPr>
            <a:normAutofit lnSpcReduction="10000"/>
          </a:bodyPr>
          <a:lstStyle/>
          <a:p>
            <a:r>
              <a:rPr lang="en-GB"/>
              <a:t>An </a:t>
            </a:r>
            <a:r>
              <a:rPr lang="en-GB" b="1"/>
              <a:t>organisation </a:t>
            </a:r>
            <a:r>
              <a:rPr lang="en-GB"/>
              <a:t>is an arrangement of people, pursuing common goals, achieving results and standards of performance.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016" y="1417638"/>
            <a:ext cx="4003076" cy="4027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593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Types of organisations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68760"/>
            <a:ext cx="9144000" cy="4464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898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Organisational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 algn="ctr">
              <a:buNone/>
            </a:pPr>
            <a:r>
              <a:rPr lang="en-GB" dirty="0"/>
              <a:t>What is Business Environment?</a:t>
            </a:r>
          </a:p>
        </p:txBody>
      </p:sp>
    </p:spTree>
    <p:extLst>
      <p:ext uri="{BB962C8B-B14F-4D97-AF65-F5344CB8AC3E}">
        <p14:creationId xmlns:p14="http://schemas.microsoft.com/office/powerpoint/2010/main" val="8482649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Organisational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lvl="0" indent="-274320" algn="just"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en-GB" sz="2800">
                <a:solidFill>
                  <a:prstClr val="black"/>
                </a:solidFill>
                <a:latin typeface="Georgia"/>
              </a:rPr>
              <a:t>A business does not operate in a vacuum. </a:t>
            </a:r>
          </a:p>
          <a:p>
            <a:pPr marL="274320" lvl="0" indent="-274320" algn="just"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en-GB" sz="2800">
                <a:solidFill>
                  <a:prstClr val="black"/>
                </a:solidFill>
                <a:latin typeface="Georgia"/>
              </a:rPr>
              <a:t>It has to act and react to what happens outside the factory and office walls (</a:t>
            </a:r>
            <a:r>
              <a:rPr lang="en-GB" sz="2800" b="1">
                <a:solidFill>
                  <a:prstClr val="black"/>
                </a:solidFill>
                <a:latin typeface="Georgia"/>
              </a:rPr>
              <a:t>external factors or influences)</a:t>
            </a:r>
            <a:r>
              <a:rPr lang="en-GB" sz="2800">
                <a:solidFill>
                  <a:prstClr val="black"/>
                </a:solidFill>
                <a:latin typeface="Georgia"/>
              </a:rPr>
              <a:t>. </a:t>
            </a:r>
          </a:p>
          <a:p>
            <a:pPr marL="274320" lvl="0" indent="-274320" algn="just"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en-GB" sz="2800">
                <a:solidFill>
                  <a:prstClr val="black"/>
                </a:solidFill>
                <a:latin typeface="Georgia"/>
              </a:rPr>
              <a:t>These will affect the main internal functions of the business and possibly the objectives of the business and its strategies</a:t>
            </a:r>
          </a:p>
          <a:p>
            <a:pPr marL="274320" lvl="0" indent="-274320" algn="just"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en-GB" sz="2800">
                <a:solidFill>
                  <a:srgbClr val="0070C0"/>
                </a:solidFill>
                <a:latin typeface="Georgia"/>
              </a:rPr>
              <a:t>Anything that can impact on the activities of  a Business </a:t>
            </a:r>
            <a:r>
              <a:rPr lang="en-GB" sz="2800">
                <a:solidFill>
                  <a:prstClr val="black"/>
                </a:solidFill>
                <a:latin typeface="Georgia"/>
              </a:rPr>
              <a:t>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804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FD61C3-053C-49F0-A395-C676F2DCA1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1158434"/>
            <a:ext cx="6429523" cy="454113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B9A31DC-9E09-476E-911F-66FE2F924FF4}"/>
              </a:ext>
            </a:extLst>
          </p:cNvPr>
          <p:cNvSpPr txBox="1">
            <a:spLocks/>
          </p:cNvSpPr>
          <p:nvPr/>
        </p:nvSpPr>
        <p:spPr>
          <a:xfrm>
            <a:off x="457200" y="8044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Layers of business environment</a:t>
            </a:r>
          </a:p>
        </p:txBody>
      </p:sp>
    </p:spTree>
    <p:extLst>
      <p:ext uri="{BB962C8B-B14F-4D97-AF65-F5344CB8AC3E}">
        <p14:creationId xmlns:p14="http://schemas.microsoft.com/office/powerpoint/2010/main" val="36399169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3012A-119C-4911-9199-3307EFF5E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business environment</a:t>
            </a:r>
            <a:endParaRPr lang="en-GB" sz="3700" dirty="0"/>
          </a:p>
        </p:txBody>
      </p:sp>
      <p:pic>
        <p:nvPicPr>
          <p:cNvPr id="2050" name="Picture 2" descr="Difference Between Micro and Macro Environment (with Comparison Chart) -  Key Differences">
            <a:extLst>
              <a:ext uri="{FF2B5EF4-FFF2-40B4-BE49-F238E27FC236}">
                <a16:creationId xmlns:a16="http://schemas.microsoft.com/office/drawing/2014/main" id="{F096E0B9-3736-43D4-82AE-0D96546F2A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199" y="1802166"/>
            <a:ext cx="4548793" cy="3431219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Content Placeholder 4" descr="Question Cat">
            <a:extLst>
              <a:ext uri="{FF2B5EF4-FFF2-40B4-BE49-F238E27FC236}">
                <a16:creationId xmlns:a16="http://schemas.microsoft.com/office/drawing/2014/main" id="{2E77F5A7-4675-4721-B31D-E793A600EE2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1302" y="1624614"/>
            <a:ext cx="3666477" cy="3666477"/>
          </a:xfrm>
        </p:spPr>
      </p:pic>
    </p:spTree>
    <p:extLst>
      <p:ext uri="{BB962C8B-B14F-4D97-AF65-F5344CB8AC3E}">
        <p14:creationId xmlns:p14="http://schemas.microsoft.com/office/powerpoint/2010/main" val="41439464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The elements of the Environment</a:t>
            </a:r>
          </a:p>
        </p:txBody>
      </p:sp>
      <p:pic>
        <p:nvPicPr>
          <p:cNvPr id="1026" name="Picture 2" descr="What Is Micro And Macro Environment In Marketing">
            <a:extLst>
              <a:ext uri="{FF2B5EF4-FFF2-40B4-BE49-F238E27FC236}">
                <a16:creationId xmlns:a16="http://schemas.microsoft.com/office/drawing/2014/main" id="{E785240A-F717-405F-B635-279798A205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1216" y="1116457"/>
            <a:ext cx="6749591" cy="4869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4650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79890FB-4C05-444F-B5C1-D6BEFE8D5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Pestle analysis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05D9B7F-09A6-4DFC-B343-7B4FDCAF75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 algn="ctr">
              <a:buNone/>
            </a:pPr>
            <a:r>
              <a:rPr lang="en-GB" dirty="0"/>
              <a:t>What is PESTLE?</a:t>
            </a:r>
          </a:p>
        </p:txBody>
      </p:sp>
    </p:spTree>
    <p:extLst>
      <p:ext uri="{BB962C8B-B14F-4D97-AF65-F5344CB8AC3E}">
        <p14:creationId xmlns:p14="http://schemas.microsoft.com/office/powerpoint/2010/main" val="37107446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79890FB-4C05-444F-B5C1-D6BEFE8D5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Pestle analysis</a:t>
            </a:r>
          </a:p>
        </p:txBody>
      </p:sp>
      <p:pic>
        <p:nvPicPr>
          <p:cNvPr id="3074" name="Picture 2" descr="Environment analysis (PESTEL / STEP-Analysis) - ConWISE">
            <a:extLst>
              <a:ext uri="{FF2B5EF4-FFF2-40B4-BE49-F238E27FC236}">
                <a16:creationId xmlns:a16="http://schemas.microsoft.com/office/drawing/2014/main" id="{7D1703E0-46A9-468F-854B-6DEEE08EDD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060" y="1416204"/>
            <a:ext cx="5930283" cy="402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20736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9D550-4811-4C67-A4EF-636FBD772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/>
              <a:t>Activity – Individual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9736F-6D95-4F74-8078-EDC3518D7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is PESTLE?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Why this is important for businesses?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are the benefits of PESTLE analysis?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Please write 100 words and email me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4923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37730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Can you explain;</a:t>
            </a:r>
          </a:p>
          <a:p>
            <a:r>
              <a:rPr lang="en-GB"/>
              <a:t>What is an organisation?</a:t>
            </a:r>
          </a:p>
          <a:p>
            <a:r>
              <a:rPr lang="en-GB"/>
              <a:t>What are the types of organisations?</a:t>
            </a:r>
          </a:p>
          <a:p>
            <a:r>
              <a:rPr lang="en-GB"/>
              <a:t>The Elements of the business environment?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CF580A14-36BE-9447-B651-360E69D1A9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6136" y="3212976"/>
            <a:ext cx="3223438" cy="235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2527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7984" y="238336"/>
            <a:ext cx="4608512" cy="5256584"/>
          </a:xfrm>
        </p:spPr>
        <p:txBody>
          <a:bodyPr>
            <a:noAutofit/>
          </a:bodyPr>
          <a:lstStyle/>
          <a:p>
            <a:r>
              <a:rPr lang="en-GB" sz="2400" b="1" i="1">
                <a:latin typeface="Arial"/>
                <a:ea typeface="Calibri" panose="020F0502020204030204" pitchFamily="34" charset="0"/>
                <a:cs typeface="Arial"/>
              </a:rPr>
              <a:t>1. Select a company that you have worked for or know very well</a:t>
            </a:r>
            <a:br>
              <a:rPr lang="en-GB" sz="2400" b="1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400" b="1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b="1" i="1">
                <a:latin typeface="Arial"/>
                <a:ea typeface="Calibri" panose="020F0502020204030204" pitchFamily="34" charset="0"/>
                <a:cs typeface="Arial"/>
              </a:rPr>
              <a:t>2. Discuss the characteristics of the business</a:t>
            </a:r>
            <a:br>
              <a:rPr lang="en-GB" sz="2400" b="1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400" b="1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b="1" i="1">
                <a:latin typeface="Arial"/>
                <a:ea typeface="Calibri" panose="020F0502020204030204" pitchFamily="34" charset="0"/>
                <a:cs typeface="Arial"/>
              </a:rPr>
              <a:t>3. Conduct a PESTEL analysis of the macro environment of the selected company. </a:t>
            </a:r>
            <a:br>
              <a:rPr lang="en-GB" sz="2400" b="1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400" b="1" i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2400" b="1" i="1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St. Barnabas' CE (VA) Primary School - Homewo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27984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014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382676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/>
              <a:t>The organisation and its environment – Part II</a:t>
            </a:r>
            <a:endParaRPr lang="en-GB" sz="4800" b="1">
              <a:solidFill>
                <a:srgbClr val="00B050"/>
              </a:solidFill>
            </a:endParaRPr>
          </a:p>
        </p:txBody>
      </p:sp>
      <p:pic>
        <p:nvPicPr>
          <p:cNvPr id="4" name="Picture 2" descr="Image result for business 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280" y="1106457"/>
            <a:ext cx="513772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6307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551</Words>
  <Application>Microsoft Office PowerPoint</Application>
  <PresentationFormat>On-screen Show (4:3)</PresentationFormat>
  <Paragraphs>85</Paragraphs>
  <Slides>20</Slides>
  <Notes>0</Notes>
  <HiddenSlides>2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Georgia</vt:lpstr>
      <vt:lpstr>Myriad Pro</vt:lpstr>
      <vt:lpstr>Rockwell Condensed</vt:lpstr>
      <vt:lpstr>Wingdings</vt:lpstr>
      <vt:lpstr>Wingdings 2</vt:lpstr>
      <vt:lpstr>20140311PresentationUWTSDTemplate</vt:lpstr>
      <vt:lpstr>BA in Leadership and Management Skills for the Workplace Workplace culture and its impact on organisational efficiency (BMSW 5105)  What is an organisation?</vt:lpstr>
      <vt:lpstr>Module overview</vt:lpstr>
      <vt:lpstr>Aims and Learning Outcomes</vt:lpstr>
      <vt:lpstr>Scheme of Work</vt:lpstr>
      <vt:lpstr>Reading</vt:lpstr>
      <vt:lpstr>Assessments</vt:lpstr>
      <vt:lpstr>What is an organisation?</vt:lpstr>
      <vt:lpstr>What is an organisation?</vt:lpstr>
      <vt:lpstr>Types of organisations</vt:lpstr>
      <vt:lpstr>Organisational environment</vt:lpstr>
      <vt:lpstr>Organisational environment</vt:lpstr>
      <vt:lpstr>PowerPoint Presentation</vt:lpstr>
      <vt:lpstr>business environment</vt:lpstr>
      <vt:lpstr>The elements of the Environment</vt:lpstr>
      <vt:lpstr>Pestle analysis</vt:lpstr>
      <vt:lpstr>Pestle analysis</vt:lpstr>
      <vt:lpstr>Activity – Individual</vt:lpstr>
      <vt:lpstr>Summary</vt:lpstr>
      <vt:lpstr>1. Select a company that you have worked for or know very well  2. Discuss the characteristics of the business  3. Conduct a PESTEL analysis of the macro environment of the selected company.   </vt:lpstr>
      <vt:lpstr>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Khaza Ahmed (PG Research)</cp:lastModifiedBy>
  <cp:revision>2</cp:revision>
  <dcterms:created xsi:type="dcterms:W3CDTF">2015-04-14T15:21:28Z</dcterms:created>
  <dcterms:modified xsi:type="dcterms:W3CDTF">2022-09-07T18:04:37Z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