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4"/>
  </p:notesMasterIdLst>
  <p:sldIdLst>
    <p:sldId id="264" r:id="rId2"/>
    <p:sldId id="263" r:id="rId3"/>
  </p:sldIdLst>
  <p:sldSz cx="10691813" cy="7559675"/>
  <p:notesSz cx="6858000" cy="9144000"/>
  <p:defaultTextStyle>
    <a:defPPr>
      <a:defRPr lang="en-US"/>
    </a:defPPr>
    <a:lvl1pPr marL="0" algn="l" defTabSz="1042873" rtl="0" eaLnBrk="1" latinLnBrk="0" hangingPunct="1">
      <a:defRPr sz="2053" kern="1200">
        <a:solidFill>
          <a:schemeClr val="tx1"/>
        </a:solidFill>
        <a:latin typeface="+mn-lt"/>
        <a:ea typeface="+mn-ea"/>
        <a:cs typeface="+mn-cs"/>
      </a:defRPr>
    </a:lvl1pPr>
    <a:lvl2pPr marL="521437" algn="l" defTabSz="1042873" rtl="0" eaLnBrk="1" latinLnBrk="0" hangingPunct="1">
      <a:defRPr sz="2053" kern="1200">
        <a:solidFill>
          <a:schemeClr val="tx1"/>
        </a:solidFill>
        <a:latin typeface="+mn-lt"/>
        <a:ea typeface="+mn-ea"/>
        <a:cs typeface="+mn-cs"/>
      </a:defRPr>
    </a:lvl2pPr>
    <a:lvl3pPr marL="1042873" algn="l" defTabSz="1042873" rtl="0" eaLnBrk="1" latinLnBrk="0" hangingPunct="1">
      <a:defRPr sz="2053" kern="1200">
        <a:solidFill>
          <a:schemeClr val="tx1"/>
        </a:solidFill>
        <a:latin typeface="+mn-lt"/>
        <a:ea typeface="+mn-ea"/>
        <a:cs typeface="+mn-cs"/>
      </a:defRPr>
    </a:lvl3pPr>
    <a:lvl4pPr marL="1564310" algn="l" defTabSz="1042873" rtl="0" eaLnBrk="1" latinLnBrk="0" hangingPunct="1">
      <a:defRPr sz="2053" kern="1200">
        <a:solidFill>
          <a:schemeClr val="tx1"/>
        </a:solidFill>
        <a:latin typeface="+mn-lt"/>
        <a:ea typeface="+mn-ea"/>
        <a:cs typeface="+mn-cs"/>
      </a:defRPr>
    </a:lvl4pPr>
    <a:lvl5pPr marL="2085746" algn="l" defTabSz="1042873" rtl="0" eaLnBrk="1" latinLnBrk="0" hangingPunct="1">
      <a:defRPr sz="2053" kern="1200">
        <a:solidFill>
          <a:schemeClr val="tx1"/>
        </a:solidFill>
        <a:latin typeface="+mn-lt"/>
        <a:ea typeface="+mn-ea"/>
        <a:cs typeface="+mn-cs"/>
      </a:defRPr>
    </a:lvl5pPr>
    <a:lvl6pPr marL="2607183" algn="l" defTabSz="1042873" rtl="0" eaLnBrk="1" latinLnBrk="0" hangingPunct="1">
      <a:defRPr sz="2053" kern="1200">
        <a:solidFill>
          <a:schemeClr val="tx1"/>
        </a:solidFill>
        <a:latin typeface="+mn-lt"/>
        <a:ea typeface="+mn-ea"/>
        <a:cs typeface="+mn-cs"/>
      </a:defRPr>
    </a:lvl6pPr>
    <a:lvl7pPr marL="3128620" algn="l" defTabSz="1042873" rtl="0" eaLnBrk="1" latinLnBrk="0" hangingPunct="1">
      <a:defRPr sz="2053" kern="1200">
        <a:solidFill>
          <a:schemeClr val="tx1"/>
        </a:solidFill>
        <a:latin typeface="+mn-lt"/>
        <a:ea typeface="+mn-ea"/>
        <a:cs typeface="+mn-cs"/>
      </a:defRPr>
    </a:lvl7pPr>
    <a:lvl8pPr marL="3650056" algn="l" defTabSz="1042873" rtl="0" eaLnBrk="1" latinLnBrk="0" hangingPunct="1">
      <a:defRPr sz="2053" kern="1200">
        <a:solidFill>
          <a:schemeClr val="tx1"/>
        </a:solidFill>
        <a:latin typeface="+mn-lt"/>
        <a:ea typeface="+mn-ea"/>
        <a:cs typeface="+mn-cs"/>
      </a:defRPr>
    </a:lvl8pPr>
    <a:lvl9pPr marL="4171493" algn="l" defTabSz="1042873" rtl="0" eaLnBrk="1" latinLnBrk="0" hangingPunct="1">
      <a:defRPr sz="2053"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81" userDrawn="1">
          <p15:clr>
            <a:srgbClr val="A4A3A4"/>
          </p15:clr>
        </p15:guide>
        <p15:guide id="2" pos="3368"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456" autoAdjust="0"/>
    <p:restoredTop sz="86770" autoAdjust="0"/>
  </p:normalViewPr>
  <p:slideViewPr>
    <p:cSldViewPr>
      <p:cViewPr varScale="1">
        <p:scale>
          <a:sx n="62" d="100"/>
          <a:sy n="62" d="100"/>
        </p:scale>
        <p:origin x="1622" y="43"/>
      </p:cViewPr>
      <p:guideLst>
        <p:guide orient="horz" pos="2381"/>
        <p:guide pos="3368"/>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viewProps" Target="viewProps.xml" /><Relationship Id="rId5" Type="http://schemas.openxmlformats.org/officeDocument/2006/relationships/presProps" Target="presProps.xml" /><Relationship Id="rId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E5BFC2-4F77-402D-BAE8-363815D9952D}" type="datetimeFigureOut">
              <a:rPr lang="en-IN" smtClean="0"/>
              <a:t>16-03-2026</a:t>
            </a:fld>
            <a:endParaRPr lang="en-IN"/>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3B589E-E30B-409A-958C-7D8296E19D52}" type="slidenum">
              <a:rPr lang="en-IN" smtClean="0"/>
              <a:t>‹#›</a:t>
            </a:fld>
            <a:endParaRPr lang="en-IN"/>
          </a:p>
        </p:txBody>
      </p:sp>
    </p:spTree>
    <p:extLst>
      <p:ext uri="{BB962C8B-B14F-4D97-AF65-F5344CB8AC3E}">
        <p14:creationId xmlns:p14="http://schemas.microsoft.com/office/powerpoint/2010/main" val="39769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a:solidFill>
                  <a:schemeClr val="tx1"/>
                </a:solidFill>
                <a:effectLst/>
                <a:latin typeface="+mn-lt"/>
                <a:ea typeface="+mn-ea"/>
                <a:cs typeface="+mn-cs"/>
              </a:rPr>
              <a:t>Introduction</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Emotional intelligence, or EI, is important in the academic domain to regulate one's own emotions and feelings. This is regarded as the capability of identifying the emotions of others at the same time controlling one's own emotional responses. This study is based on the analysis of the ways of building EI, along with my own experience related to EI and the regulation of emotional responses. The factors of academic success and actions to reduce EI challenges are also incorporated in this study.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Method of research</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development of this work, including relevant data and information, was dependent on the secondary data sources. Regarding this, academic sources such as journal articles were considered as appropriate data sources in terms of gaining knowledge about different aspects of EI in relation to academic study so that the point of academic success can be ensured.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The ways of developing emotional intelligence</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Goleman’s Emotional Intelligence Model can guide individuals to develop high level of EI through several components such as self-awareness, self-regulation, motivation, empathy, and social skills. With building the high level of self-awareness, individuals can be able to have control their own emotions in both positive and negative terms. In this manner, individuals can be able to regulate their emotional responses so that their social relationships can be enhanced. The development of empathy can help individuals to apprehend emotions felt by others. In this manner, individuals can gain the ability to maintain collaboration with others and group dynamics in the academic domain can be maintained. With gaining expertise in social skills, one can minimise conflicts by ensuring clarity in emotional responses so that relationships can be improved.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Reflection on my experience regarding controlling emotion and building mindfulness</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per my personal experience, I can say that I am vulnerable to experiencing stress and anxiety while meeting the deadline of an assignment and facing an examination. Due to high stress, my level of concentration tends to be affected negatively. Regarding this. I tried to manage my stress level of negative emotions by managing my emotional responses. Mindfulness practices such as deep breathing helped me maintain my calmness, and I became more aware of thoughts and emotions without reacting negatively to them. In this manner, I have developed the ability to reduce the experience of negative emotions through EI. However, while working in a group in the presence of others, I tend to face problems of understanding the emotions of others due to my lack of empathy and communication skills. In the future, I will try to improve these areas.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Factors accounted for my success in my studies and actions for addressing EI challenges</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terms of achieving my academic success, several factors helped me throughout my studies in terms of maintaining my emotional calmness. Such factors are efficiency in time management, a positive mindset and a high level of resilience. Time management enabled me to maintain compliance with my study schedule, and I have submitted my work on time. A positive mindset helped me to maintain motivation to achieve academic success by overcoming academic obstacles.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want to develop communication and teamwork skills to minimise my challenges related to EI. In this manner, I will ensure group dynamics and a collaborative environment while working in a group in the presence of other members.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Conclusion</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concluded that academic and personal development can be guided with proper EI. Self-awareness, self-regulation and motivation can enhance the level of EI within individuals. I tend to practice mindfulness in terms of regulating my emotional responses. My academic success is ensured through positive mindset, time management and resilience. </a:t>
            </a:r>
            <a:endParaRPr lang="en-IN" dirty="0"/>
          </a:p>
        </p:txBody>
      </p:sp>
      <p:sp>
        <p:nvSpPr>
          <p:cNvPr id="4" name="Slide Number Placeholder 3"/>
          <p:cNvSpPr>
            <a:spLocks noGrp="1"/>
          </p:cNvSpPr>
          <p:nvPr>
            <p:ph type="sldNum" sz="quarter" idx="5"/>
          </p:nvPr>
        </p:nvSpPr>
        <p:spPr/>
        <p:txBody>
          <a:bodyPr/>
          <a:lstStyle/>
          <a:p>
            <a:fld id="{713B589E-E30B-409A-958C-7D8296E19D52}" type="slidenum">
              <a:rPr lang="en-IN" smtClean="0"/>
              <a:t>2</a:t>
            </a:fld>
            <a:endParaRPr lang="en-IN"/>
          </a:p>
        </p:txBody>
      </p:sp>
    </p:spTree>
    <p:extLst>
      <p:ext uri="{BB962C8B-B14F-4D97-AF65-F5344CB8AC3E}">
        <p14:creationId xmlns:p14="http://schemas.microsoft.com/office/powerpoint/2010/main" val="31295299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01886" y="2348400"/>
            <a:ext cx="9088041" cy="1620430"/>
          </a:xfrm>
        </p:spPr>
        <p:txBody>
          <a:bodyPr/>
          <a:lstStyle/>
          <a:p>
            <a:r>
              <a:rPr lang="en-US"/>
              <a:t>Click to edit Master title style</a:t>
            </a:r>
            <a:endParaRPr lang="en-IN"/>
          </a:p>
        </p:txBody>
      </p:sp>
      <p:sp>
        <p:nvSpPr>
          <p:cNvPr id="3" name="Subtitle 2"/>
          <p:cNvSpPr>
            <a:spLocks noGrp="1"/>
          </p:cNvSpPr>
          <p:nvPr>
            <p:ph type="subTitle" idx="1"/>
          </p:nvPr>
        </p:nvSpPr>
        <p:spPr>
          <a:xfrm>
            <a:off x="1603772" y="4283816"/>
            <a:ext cx="7484269" cy="1931917"/>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8881E186-2140-4757-8853-CCCACBAB5E11}" type="datetimeFigureOut">
              <a:rPr lang="en-US" smtClean="0"/>
              <a:pPr/>
              <a:t>3/16/2026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0E8C78-499A-472B-B2AF-CD560087C65D}" type="slidenum">
              <a:rPr lang="en-IN" smtClean="0"/>
              <a:pPr/>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8881E186-2140-4757-8853-CCCACBAB5E11}" type="datetimeFigureOut">
              <a:rPr lang="en-US" smtClean="0"/>
              <a:pPr/>
              <a:t>3/16/2026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0E8C78-499A-472B-B2AF-CD560087C65D}" type="slidenum">
              <a:rPr lang="en-IN" smtClean="0"/>
              <a:pPr/>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44580" y="4857792"/>
            <a:ext cx="9088041" cy="1501435"/>
          </a:xfrm>
        </p:spPr>
        <p:txBody>
          <a:bodyPr anchor="t"/>
          <a:lstStyle>
            <a:lvl1pPr algn="l">
              <a:defRPr sz="4000" b="1" cap="all"/>
            </a:lvl1pPr>
          </a:lstStyle>
          <a:p>
            <a:r>
              <a:rPr lang="en-US"/>
              <a:t>Click to edit Master title style</a:t>
            </a:r>
            <a:endParaRPr lang="en-IN"/>
          </a:p>
        </p:txBody>
      </p:sp>
      <p:sp>
        <p:nvSpPr>
          <p:cNvPr id="3" name="Text Placeholder 2"/>
          <p:cNvSpPr>
            <a:spLocks noGrp="1"/>
          </p:cNvSpPr>
          <p:nvPr>
            <p:ph type="body" idx="1"/>
          </p:nvPr>
        </p:nvSpPr>
        <p:spPr>
          <a:xfrm>
            <a:off x="844580" y="3204114"/>
            <a:ext cx="9088041" cy="165367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81E186-2140-4757-8853-CCCACBAB5E11}" type="datetimeFigureOut">
              <a:rPr lang="en-US" smtClean="0"/>
              <a:pPr/>
              <a:t>3/16/2026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0E8C78-499A-472B-B2AF-CD560087C65D}" type="slidenum">
              <a:rPr lang="en-IN" smtClean="0"/>
              <a:pPr/>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534591" y="1763925"/>
            <a:ext cx="4722217" cy="498903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5435005" y="1763925"/>
            <a:ext cx="4722217" cy="498903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8881E186-2140-4757-8853-CCCACBAB5E11}" type="datetimeFigureOut">
              <a:rPr lang="en-US" smtClean="0"/>
              <a:pPr/>
              <a:t>3/16/2026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0E8C78-499A-472B-B2AF-CD560087C65D}" type="slidenum">
              <a:rPr lang="en-IN" smtClean="0"/>
              <a:pPr/>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IN"/>
          </a:p>
        </p:txBody>
      </p:sp>
      <p:sp>
        <p:nvSpPr>
          <p:cNvPr id="3" name="Text Placeholder 2"/>
          <p:cNvSpPr>
            <a:spLocks noGrp="1"/>
          </p:cNvSpPr>
          <p:nvPr>
            <p:ph type="body" idx="1"/>
          </p:nvPr>
        </p:nvSpPr>
        <p:spPr>
          <a:xfrm>
            <a:off x="534591" y="1692178"/>
            <a:ext cx="4724074" cy="70521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4591" y="2397397"/>
            <a:ext cx="4724074" cy="43555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5431293" y="1692178"/>
            <a:ext cx="4725930" cy="70521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431293" y="2397397"/>
            <a:ext cx="4725930" cy="43555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8881E186-2140-4757-8853-CCCACBAB5E11}" type="datetimeFigureOut">
              <a:rPr lang="en-US" smtClean="0"/>
              <a:pPr/>
              <a:t>3/16/2026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50E8C78-499A-472B-B2AF-CD560087C65D}" type="slidenum">
              <a:rPr lang="en-IN" smtClean="0"/>
              <a:pPr/>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8881E186-2140-4757-8853-CCCACBAB5E11}" type="datetimeFigureOut">
              <a:rPr lang="en-US" smtClean="0"/>
              <a:pPr/>
              <a:t>3/16/2026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50E8C78-499A-472B-B2AF-CD560087C65D}"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81E186-2140-4757-8853-CCCACBAB5E11}" type="datetimeFigureOut">
              <a:rPr lang="en-US" smtClean="0"/>
              <a:pPr/>
              <a:t>3/16/2026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50E8C78-499A-472B-B2AF-CD560087C65D}"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4591" y="300987"/>
            <a:ext cx="3517533" cy="1280945"/>
          </a:xfrm>
        </p:spPr>
        <p:txBody>
          <a:bodyPr anchor="b"/>
          <a:lstStyle>
            <a:lvl1pPr algn="l">
              <a:defRPr sz="2000" b="1"/>
            </a:lvl1pPr>
          </a:lstStyle>
          <a:p>
            <a:r>
              <a:rPr lang="en-US"/>
              <a:t>Click to edit Master title style</a:t>
            </a:r>
            <a:endParaRPr lang="en-IN"/>
          </a:p>
        </p:txBody>
      </p:sp>
      <p:sp>
        <p:nvSpPr>
          <p:cNvPr id="3" name="Content Placeholder 2"/>
          <p:cNvSpPr>
            <a:spLocks noGrp="1"/>
          </p:cNvSpPr>
          <p:nvPr>
            <p:ph idx="1"/>
          </p:nvPr>
        </p:nvSpPr>
        <p:spPr>
          <a:xfrm>
            <a:off x="4180202" y="300988"/>
            <a:ext cx="5977020" cy="64519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534591" y="1581933"/>
            <a:ext cx="3517533" cy="517102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81E186-2140-4757-8853-CCCACBAB5E11}" type="datetimeFigureOut">
              <a:rPr lang="en-US" smtClean="0"/>
              <a:pPr/>
              <a:t>3/16/2026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0E8C78-499A-472B-B2AF-CD560087C65D}" type="slidenum">
              <a:rPr lang="en-IN" smtClean="0"/>
              <a:pPr/>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95670" y="5291772"/>
            <a:ext cx="6415088" cy="624724"/>
          </a:xfrm>
        </p:spPr>
        <p:txBody>
          <a:bodyPr anchor="b"/>
          <a:lstStyle>
            <a:lvl1pPr algn="l">
              <a:defRPr sz="2000" b="1"/>
            </a:lvl1pPr>
          </a:lstStyle>
          <a:p>
            <a:r>
              <a:rPr lang="en-US"/>
              <a:t>Click to edit Master title style</a:t>
            </a:r>
            <a:endParaRPr lang="en-IN"/>
          </a:p>
        </p:txBody>
      </p:sp>
      <p:sp>
        <p:nvSpPr>
          <p:cNvPr id="3" name="Picture Placeholder 2"/>
          <p:cNvSpPr>
            <a:spLocks noGrp="1"/>
          </p:cNvSpPr>
          <p:nvPr>
            <p:ph type="pic" idx="1"/>
          </p:nvPr>
        </p:nvSpPr>
        <p:spPr>
          <a:xfrm>
            <a:off x="2095670" y="675471"/>
            <a:ext cx="6415088" cy="453580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2095670" y="5916496"/>
            <a:ext cx="6415088" cy="8872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81E186-2140-4757-8853-CCCACBAB5E11}" type="datetimeFigureOut">
              <a:rPr lang="en-US" smtClean="0"/>
              <a:pPr/>
              <a:t>3/16/2026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0E8C78-499A-472B-B2AF-CD560087C65D}" type="slidenum">
              <a:rPr lang="en-IN" smtClean="0"/>
              <a:pPr/>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8881E186-2140-4757-8853-CCCACBAB5E11}" type="datetimeFigureOut">
              <a:rPr lang="en-US" smtClean="0"/>
              <a:pPr/>
              <a:t>3/16/2026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0E8C78-499A-472B-B2AF-CD560087C65D}"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751564" y="302738"/>
            <a:ext cx="2405658" cy="6450223"/>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534591" y="302738"/>
            <a:ext cx="7038777" cy="64502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8881E186-2140-4757-8853-CCCACBAB5E11}" type="datetimeFigureOut">
              <a:rPr lang="en-US" smtClean="0"/>
              <a:pPr/>
              <a:t>3/16/2026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0E8C78-499A-472B-B2AF-CD560087C65D}"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2200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34591" y="302737"/>
            <a:ext cx="9622632" cy="1259946"/>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534591" y="1763925"/>
            <a:ext cx="9622632" cy="49890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534591" y="7006699"/>
            <a:ext cx="2494756" cy="402483"/>
          </a:xfrm>
          <a:prstGeom prst="rect">
            <a:avLst/>
          </a:prstGeom>
        </p:spPr>
        <p:txBody>
          <a:bodyPr vert="horz" lIns="91440" tIns="45720" rIns="91440" bIns="45720" rtlCol="0" anchor="ctr"/>
          <a:lstStyle>
            <a:lvl1pPr algn="l">
              <a:defRPr sz="1200">
                <a:solidFill>
                  <a:schemeClr val="tx1">
                    <a:tint val="75000"/>
                  </a:schemeClr>
                </a:solidFill>
              </a:defRPr>
            </a:lvl1pPr>
          </a:lstStyle>
          <a:p>
            <a:fld id="{8881E186-2140-4757-8853-CCCACBAB5E11}" type="datetimeFigureOut">
              <a:rPr lang="en-US" smtClean="0"/>
              <a:pPr/>
              <a:t>3/16/2026</a:t>
            </a:fld>
            <a:endParaRPr lang="en-IN"/>
          </a:p>
        </p:txBody>
      </p:sp>
      <p:sp>
        <p:nvSpPr>
          <p:cNvPr id="5" name="Footer Placeholder 4"/>
          <p:cNvSpPr>
            <a:spLocks noGrp="1"/>
          </p:cNvSpPr>
          <p:nvPr>
            <p:ph type="ftr" sz="quarter" idx="3"/>
          </p:nvPr>
        </p:nvSpPr>
        <p:spPr>
          <a:xfrm>
            <a:off x="3653036" y="7006699"/>
            <a:ext cx="3385741" cy="402483"/>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7662466" y="7006699"/>
            <a:ext cx="2494756" cy="402483"/>
          </a:xfrm>
          <a:prstGeom prst="rect">
            <a:avLst/>
          </a:prstGeom>
        </p:spPr>
        <p:txBody>
          <a:bodyPr vert="horz" lIns="91440" tIns="45720" rIns="91440" bIns="45720" rtlCol="0" anchor="ctr"/>
          <a:lstStyle>
            <a:lvl1pPr algn="r">
              <a:defRPr sz="1200">
                <a:solidFill>
                  <a:schemeClr val="tx1">
                    <a:tint val="75000"/>
                  </a:schemeClr>
                </a:solidFill>
              </a:defRPr>
            </a:lvl1pPr>
          </a:lstStyle>
          <a:p>
            <a:fld id="{550E8C78-499A-472B-B2AF-CD560087C65D}" type="slidenum">
              <a:rPr lang="en-IN" smtClean="0"/>
              <a:pPr/>
              <a:t>‹#›</a:t>
            </a:fld>
            <a:endParaRPr lang="en-IN"/>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2.xml" /><Relationship Id="rId5" Type="http://schemas.openxmlformats.org/officeDocument/2006/relationships/image" Target="../media/image4.png" /><Relationship Id="rId4" Type="http://schemas.openxmlformats.org/officeDocument/2006/relationships/image" Target="../media/image3.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1029A-A286-EB44-FD9D-1CDC219F81EB}"/>
              </a:ext>
            </a:extLst>
          </p:cNvPr>
          <p:cNvSpPr>
            <a:spLocks noGrp="1"/>
          </p:cNvSpPr>
          <p:nvPr>
            <p:ph type="title"/>
          </p:nvPr>
        </p:nvSpPr>
        <p:spPr>
          <a:xfrm>
            <a:off x="534590" y="3923853"/>
            <a:ext cx="9622632" cy="1259946"/>
          </a:xfrm>
        </p:spPr>
        <p:txBody>
          <a:bodyPr>
            <a:noAutofit/>
          </a:bodyPr>
          <a:lstStyle/>
          <a:p>
            <a:pPr>
              <a:lnSpc>
                <a:spcPct val="150000"/>
              </a:lnSpc>
            </a:pPr>
            <a:r>
              <a:rPr lang="en-GB" sz="2000" b="1" dirty="0">
                <a:solidFill>
                  <a:schemeClr val="bg1"/>
                </a:solidFill>
                <a:latin typeface="Times New Roman" panose="02020603050405020304" pitchFamily="18" charset="0"/>
                <a:cs typeface="Times New Roman" panose="02020603050405020304" pitchFamily="18" charset="0"/>
              </a:rPr>
              <a:t>BA (Hons) Leadership and Management Skills for the Workplace </a:t>
            </a:r>
            <a:br>
              <a:rPr lang="en-IN" sz="2000" dirty="0">
                <a:solidFill>
                  <a:schemeClr val="bg1"/>
                </a:solidFill>
                <a:latin typeface="Times New Roman" panose="02020603050405020304" pitchFamily="18" charset="0"/>
                <a:cs typeface="Times New Roman" panose="02020603050405020304" pitchFamily="18" charset="0"/>
              </a:rPr>
            </a:br>
            <a:r>
              <a:rPr lang="en-GB" sz="2000" b="1" dirty="0">
                <a:solidFill>
                  <a:schemeClr val="bg1"/>
                </a:solidFill>
                <a:latin typeface="Times New Roman" panose="02020603050405020304" pitchFamily="18" charset="0"/>
                <a:cs typeface="Times New Roman" panose="02020603050405020304" pitchFamily="18" charset="0"/>
              </a:rPr>
              <a:t> </a:t>
            </a:r>
            <a:br>
              <a:rPr lang="en-IN" sz="2000" dirty="0">
                <a:solidFill>
                  <a:schemeClr val="bg1"/>
                </a:solidFill>
                <a:latin typeface="Times New Roman" panose="02020603050405020304" pitchFamily="18" charset="0"/>
                <a:cs typeface="Times New Roman" panose="02020603050405020304" pitchFamily="18" charset="0"/>
              </a:rPr>
            </a:br>
            <a:br>
              <a:rPr lang="en-IN" sz="2000" dirty="0">
                <a:solidFill>
                  <a:schemeClr val="bg1"/>
                </a:solidFill>
                <a:latin typeface="Times New Roman" panose="02020603050405020304" pitchFamily="18" charset="0"/>
                <a:cs typeface="Times New Roman" panose="02020603050405020304" pitchFamily="18" charset="0"/>
              </a:rPr>
            </a:br>
            <a:r>
              <a:rPr lang="en-GB" sz="2000" b="1" i="1" dirty="0">
                <a:solidFill>
                  <a:schemeClr val="bg1"/>
                </a:solidFill>
                <a:latin typeface="Times New Roman" panose="02020603050405020304" pitchFamily="18" charset="0"/>
                <a:cs typeface="Times New Roman" panose="02020603050405020304" pitchFamily="18" charset="0"/>
              </a:rPr>
              <a:t>Module Name and Code: </a:t>
            </a:r>
            <a:r>
              <a:rPr lang="en-GB" sz="2000" i="1" dirty="0">
                <a:solidFill>
                  <a:schemeClr val="bg1"/>
                </a:solidFill>
                <a:latin typeface="Times New Roman" panose="02020603050405020304" pitchFamily="18" charset="0"/>
                <a:cs typeface="Times New Roman" panose="02020603050405020304" pitchFamily="18" charset="0"/>
              </a:rPr>
              <a:t>Developing Emotional Intelligence Skills LCLM 5006</a:t>
            </a:r>
            <a:br>
              <a:rPr lang="en-IN" sz="2000" dirty="0">
                <a:solidFill>
                  <a:schemeClr val="bg1"/>
                </a:solidFill>
                <a:latin typeface="Times New Roman" panose="02020603050405020304" pitchFamily="18" charset="0"/>
                <a:cs typeface="Times New Roman" panose="02020603050405020304" pitchFamily="18" charset="0"/>
              </a:rPr>
            </a:br>
            <a:r>
              <a:rPr lang="en-GB" sz="2000" b="1" i="1" dirty="0">
                <a:solidFill>
                  <a:schemeClr val="bg1"/>
                </a:solidFill>
                <a:latin typeface="Times New Roman" panose="02020603050405020304" pitchFamily="18" charset="0"/>
                <a:cs typeface="Times New Roman" panose="02020603050405020304" pitchFamily="18" charset="0"/>
              </a:rPr>
              <a:t>Assignment Type: </a:t>
            </a:r>
            <a:r>
              <a:rPr lang="en-GB" sz="2000" i="1" dirty="0">
                <a:solidFill>
                  <a:schemeClr val="bg1"/>
                </a:solidFill>
                <a:latin typeface="Times New Roman" panose="02020603050405020304" pitchFamily="18" charset="0"/>
                <a:cs typeface="Times New Roman" panose="02020603050405020304" pitchFamily="18" charset="0"/>
              </a:rPr>
              <a:t>C1- Individual Poster Presentation</a:t>
            </a:r>
            <a:br>
              <a:rPr lang="en-IN" sz="2000" dirty="0">
                <a:solidFill>
                  <a:schemeClr val="bg1"/>
                </a:solidFill>
                <a:latin typeface="Times New Roman" panose="02020603050405020304" pitchFamily="18" charset="0"/>
                <a:cs typeface="Times New Roman" panose="02020603050405020304" pitchFamily="18" charset="0"/>
              </a:rPr>
            </a:br>
            <a:r>
              <a:rPr lang="en-GB" sz="2000" b="1" i="1" dirty="0">
                <a:solidFill>
                  <a:schemeClr val="bg1"/>
                </a:solidFill>
                <a:latin typeface="Times New Roman" panose="02020603050405020304" pitchFamily="18" charset="0"/>
                <a:cs typeface="Times New Roman" panose="02020603050405020304" pitchFamily="18" charset="0"/>
              </a:rPr>
              <a:t>Assignment Title: </a:t>
            </a:r>
            <a:r>
              <a:rPr lang="en-GB" sz="2000" i="1" dirty="0">
                <a:solidFill>
                  <a:schemeClr val="bg1"/>
                </a:solidFill>
                <a:latin typeface="Times New Roman" panose="02020603050405020304" pitchFamily="18" charset="0"/>
                <a:cs typeface="Times New Roman" panose="02020603050405020304" pitchFamily="18" charset="0"/>
              </a:rPr>
              <a:t>Building emotional intelligence in the academic domain</a:t>
            </a:r>
            <a:br>
              <a:rPr lang="en-GB" sz="2000" i="1" dirty="0">
                <a:solidFill>
                  <a:schemeClr val="bg1"/>
                </a:solidFill>
                <a:latin typeface="Times New Roman" panose="02020603050405020304" pitchFamily="18" charset="0"/>
                <a:cs typeface="Times New Roman" panose="02020603050405020304" pitchFamily="18" charset="0"/>
              </a:rPr>
            </a:br>
            <a:br>
              <a:rPr lang="en-GB" sz="2000" i="1" dirty="0">
                <a:solidFill>
                  <a:schemeClr val="bg1"/>
                </a:solidFill>
                <a:latin typeface="Times New Roman" panose="02020603050405020304" pitchFamily="18" charset="0"/>
                <a:cs typeface="Times New Roman" panose="02020603050405020304" pitchFamily="18" charset="0"/>
              </a:rPr>
            </a:br>
            <a:br>
              <a:rPr lang="en-GB" sz="2000" i="1" dirty="0">
                <a:solidFill>
                  <a:schemeClr val="bg1"/>
                </a:solidFill>
                <a:latin typeface="Times New Roman" panose="02020603050405020304" pitchFamily="18" charset="0"/>
                <a:cs typeface="Times New Roman" panose="02020603050405020304" pitchFamily="18" charset="0"/>
              </a:rPr>
            </a:br>
            <a:br>
              <a:rPr lang="en-GB" sz="2000" i="1" dirty="0">
                <a:solidFill>
                  <a:schemeClr val="bg1"/>
                </a:solidFill>
                <a:latin typeface="Times New Roman" panose="02020603050405020304" pitchFamily="18" charset="0"/>
                <a:cs typeface="Times New Roman" panose="02020603050405020304" pitchFamily="18" charset="0"/>
              </a:rPr>
            </a:br>
            <a:r>
              <a:rPr lang="en-GB" sz="2000" b="1" i="1" dirty="0">
                <a:solidFill>
                  <a:schemeClr val="bg1"/>
                </a:solidFill>
                <a:latin typeface="Times New Roman" panose="02020603050405020304" pitchFamily="18" charset="0"/>
                <a:cs typeface="Times New Roman" panose="02020603050405020304" pitchFamily="18" charset="0"/>
              </a:rPr>
              <a:t>Student Name: </a:t>
            </a:r>
            <a:r>
              <a:rPr lang="en-GB" sz="2000" dirty="0">
                <a:solidFill>
                  <a:schemeClr val="bg1"/>
                </a:solidFill>
                <a:latin typeface="Times New Roman" panose="02020603050405020304" pitchFamily="18" charset="0"/>
                <a:cs typeface="Times New Roman" panose="02020603050405020304" pitchFamily="18" charset="0"/>
              </a:rPr>
              <a:t>Daciana Bont</a:t>
            </a:r>
            <a:br>
              <a:rPr lang="en-IN" sz="2000" dirty="0">
                <a:solidFill>
                  <a:schemeClr val="bg1"/>
                </a:solidFill>
                <a:latin typeface="Times New Roman" panose="02020603050405020304" pitchFamily="18" charset="0"/>
                <a:cs typeface="Times New Roman" panose="02020603050405020304" pitchFamily="18" charset="0"/>
              </a:rPr>
            </a:br>
            <a:endParaRPr lang="en-IN" sz="2000" dirty="0">
              <a:solidFill>
                <a:schemeClr val="bg1"/>
              </a:solidFill>
              <a:latin typeface="Times New Roman" panose="02020603050405020304" pitchFamily="18" charset="0"/>
              <a:cs typeface="Times New Roman" panose="02020603050405020304" pitchFamily="18" charset="0"/>
            </a:endParaRPr>
          </a:p>
        </p:txBody>
      </p:sp>
      <p:pic>
        <p:nvPicPr>
          <p:cNvPr id="4" name="image1.png">
            <a:extLst>
              <a:ext uri="{FF2B5EF4-FFF2-40B4-BE49-F238E27FC236}">
                <a16:creationId xmlns:a16="http://schemas.microsoft.com/office/drawing/2014/main" id="{72897C21-198D-FD15-0271-483BEFAF3999}"/>
              </a:ext>
            </a:extLst>
          </p:cNvPr>
          <p:cNvPicPr/>
          <p:nvPr/>
        </p:nvPicPr>
        <p:blipFill>
          <a:blip r:embed="rId2"/>
          <a:srcRect/>
          <a:stretch>
            <a:fillRect/>
          </a:stretch>
        </p:blipFill>
        <p:spPr>
          <a:xfrm>
            <a:off x="3365686" y="251445"/>
            <a:ext cx="3960440" cy="1418396"/>
          </a:xfrm>
          <a:prstGeom prst="rect">
            <a:avLst/>
          </a:prstGeom>
          <a:ln/>
        </p:spPr>
      </p:pic>
    </p:spTree>
    <p:extLst>
      <p:ext uri="{BB962C8B-B14F-4D97-AF65-F5344CB8AC3E}">
        <p14:creationId xmlns:p14="http://schemas.microsoft.com/office/powerpoint/2010/main" val="394045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ounded Rectangle 22"/>
          <p:cNvSpPr/>
          <p:nvPr/>
        </p:nvSpPr>
        <p:spPr>
          <a:xfrm>
            <a:off x="7893480" y="518325"/>
            <a:ext cx="2772818" cy="3693560"/>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just"/>
            <a:r>
              <a:rPr lang="en-GB" sz="1100" b="1" dirty="0">
                <a:latin typeface="Times New Roman" panose="02020603050405020304" pitchFamily="18" charset="0"/>
                <a:cs typeface="Times New Roman" panose="02020603050405020304" pitchFamily="18" charset="0"/>
              </a:rPr>
              <a:t>5.0 Factors accounted for my success in my studies and actions for addressing EI challenges </a:t>
            </a:r>
            <a:endParaRPr lang="en-IN" sz="1100" b="1" dirty="0">
              <a:latin typeface="Times New Roman" panose="02020603050405020304" pitchFamily="18" charset="0"/>
              <a:cs typeface="Times New Roman" panose="02020603050405020304" pitchFamily="18" charset="0"/>
            </a:endParaRPr>
          </a:p>
          <a:p>
            <a:pPr algn="just"/>
            <a:r>
              <a:rPr lang="en-GB" sz="1100" dirty="0">
                <a:latin typeface="Times New Roman" panose="02020603050405020304" pitchFamily="18" charset="0"/>
                <a:cs typeface="Times New Roman" panose="02020603050405020304" pitchFamily="18" charset="0"/>
              </a:rPr>
              <a:t>In terms of ensuring success in my study, important factors are time management, retaining a positive mindset and enhancing the level of resilience. With the help of these factors, I can manage my responsibilities related to study so that my chance of achieving academic success can be enhanced. I can consider developing effective communication and teamwork skills so that I can maintain collaboration with team members by understanding their emotions. With EI, communication can be enhanced through predicting response patterns and proper empathy (Kakarla, 2025). Moreover, I will also try to control my emotional responses while working with other group members. In this manner, I will get peer support. </a:t>
            </a:r>
            <a:endParaRPr lang="en-IN" sz="1100" dirty="0">
              <a:latin typeface="Times New Roman" panose="02020603050405020304" pitchFamily="18" charset="0"/>
              <a:cs typeface="Times New Roman" panose="02020603050405020304" pitchFamily="18" charset="0"/>
            </a:endParaRPr>
          </a:p>
          <a:p>
            <a:pPr algn="just"/>
            <a:endParaRPr lang="en-IN" sz="1100" dirty="0">
              <a:latin typeface="Times New Roman" panose="02020603050405020304" pitchFamily="18" charset="0"/>
              <a:cs typeface="Times New Roman" panose="02020603050405020304" pitchFamily="18" charset="0"/>
            </a:endParaRPr>
          </a:p>
        </p:txBody>
      </p:sp>
      <p:sp>
        <p:nvSpPr>
          <p:cNvPr id="24" name="Rounded Rectangle 23"/>
          <p:cNvSpPr/>
          <p:nvPr/>
        </p:nvSpPr>
        <p:spPr>
          <a:xfrm>
            <a:off x="1" y="4908401"/>
            <a:ext cx="4712072" cy="203856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just"/>
            <a:r>
              <a:rPr lang="en-GB" sz="1100" b="1" dirty="0">
                <a:latin typeface="Times New Roman" panose="02020603050405020304" pitchFamily="18" charset="0"/>
                <a:cs typeface="Times New Roman" panose="02020603050405020304" pitchFamily="18" charset="0"/>
              </a:rPr>
              <a:t>4.0 Reflection on my experience regarding controlling emotion and building mindfulness</a:t>
            </a:r>
            <a:endParaRPr lang="en-IN" sz="1100" b="1" dirty="0">
              <a:latin typeface="Times New Roman" panose="02020603050405020304" pitchFamily="18" charset="0"/>
              <a:cs typeface="Times New Roman" panose="02020603050405020304" pitchFamily="18" charset="0"/>
            </a:endParaRPr>
          </a:p>
          <a:p>
            <a:pPr algn="just"/>
            <a:r>
              <a:rPr lang="en-GB" sz="1100" dirty="0">
                <a:latin typeface="Times New Roman" panose="02020603050405020304" pitchFamily="18" charset="0"/>
                <a:cs typeface="Times New Roman" panose="02020603050405020304" pitchFamily="18" charset="0"/>
              </a:rPr>
              <a:t>In my academic context, I have developed the ability to control my emotions through the enhancement of emotional intelligence skills. During my academic days, I tend to become anxious while completing assignments within deadlines. I have faced the issue of maintaining concentration due to such emotions. Mindfulness can help individuals to combat negative emotions and stress (Bossi et al., 2022). Before examination and submission of assignments, I used to practice mindfulness through deep breathing. A structured study plan also helped me to complete my work so that my level of anxiety was reduced. However, I faced the issue of understanding the emotions of others while being engaged in group work.</a:t>
            </a:r>
            <a:endParaRPr lang="en-IN" sz="1100" dirty="0">
              <a:latin typeface="Times New Roman" panose="02020603050405020304" pitchFamily="18" charset="0"/>
              <a:cs typeface="Times New Roman" pitchFamily="18" charset="0"/>
            </a:endParaRPr>
          </a:p>
        </p:txBody>
      </p:sp>
      <p:sp>
        <p:nvSpPr>
          <p:cNvPr id="25" name="Rounded Rectangle 24"/>
          <p:cNvSpPr/>
          <p:nvPr/>
        </p:nvSpPr>
        <p:spPr>
          <a:xfrm>
            <a:off x="0" y="498702"/>
            <a:ext cx="4697834" cy="226778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just"/>
            <a:r>
              <a:rPr lang="en-GB" sz="1100" b="1" dirty="0">
                <a:latin typeface="Times New Roman" panose="02020603050405020304" pitchFamily="18" charset="0"/>
                <a:cs typeface="Times New Roman" panose="02020603050405020304" pitchFamily="18" charset="0"/>
              </a:rPr>
              <a:t>1.0 Introduction</a:t>
            </a:r>
            <a:endParaRPr lang="en-IN" sz="1100" b="1" dirty="0">
              <a:latin typeface="Times New Roman" panose="02020603050405020304" pitchFamily="18" charset="0"/>
              <a:cs typeface="Times New Roman" panose="02020603050405020304" pitchFamily="18" charset="0"/>
            </a:endParaRPr>
          </a:p>
          <a:p>
            <a:pPr algn="just"/>
            <a:r>
              <a:rPr lang="en-GB" sz="1100" dirty="0">
                <a:latin typeface="Times New Roman" panose="02020603050405020304" pitchFamily="18" charset="0"/>
                <a:cs typeface="Times New Roman" panose="02020603050405020304" pitchFamily="18" charset="0"/>
              </a:rPr>
              <a:t>Emotional Intelligence (EI) is regarded as the ability to understand emotions felt by others while managing one's own emotions. With the help of EI, individuals can improve communication with others so that any kind of conflicts can be reduced. This study includes the identification of ways of developing EI, my experience in controlling emotions and strategies to minimise EI-related challenges experienced by me. </a:t>
            </a:r>
          </a:p>
          <a:p>
            <a:pPr algn="just"/>
            <a:endParaRPr lang="en-IN" sz="1100" dirty="0">
              <a:latin typeface="Times New Roman" panose="02020603050405020304" pitchFamily="18" charset="0"/>
              <a:cs typeface="Times New Roman" panose="02020603050405020304" pitchFamily="18" charset="0"/>
            </a:endParaRPr>
          </a:p>
          <a:p>
            <a:pPr algn="just"/>
            <a:r>
              <a:rPr lang="en-GB" sz="1100" b="1" dirty="0">
                <a:latin typeface="Times New Roman" panose="02020603050405020304" pitchFamily="18" charset="0"/>
                <a:cs typeface="Times New Roman" panose="02020603050405020304" pitchFamily="18" charset="0"/>
              </a:rPr>
              <a:t>2.0 Method of research</a:t>
            </a:r>
            <a:endParaRPr lang="en-IN" sz="1100" b="1" dirty="0">
              <a:latin typeface="Times New Roman" panose="02020603050405020304" pitchFamily="18" charset="0"/>
              <a:cs typeface="Times New Roman" panose="02020603050405020304" pitchFamily="18" charset="0"/>
            </a:endParaRPr>
          </a:p>
          <a:p>
            <a:pPr algn="just"/>
            <a:r>
              <a:rPr lang="en-GB" sz="1100" dirty="0">
                <a:latin typeface="Times New Roman" panose="02020603050405020304" pitchFamily="18" charset="0"/>
                <a:cs typeface="Times New Roman" panose="02020603050405020304" pitchFamily="18" charset="0"/>
              </a:rPr>
              <a:t>In terms of collecting relevant information in this study, secondary data sources were used in terms of supporting claims about emotional intelligence and its relation to the component of mindfulness. </a:t>
            </a:r>
            <a:endParaRPr lang="en-IN" sz="1100" dirty="0">
              <a:latin typeface="Times New Roman" panose="02020603050405020304" pitchFamily="18" charset="0"/>
              <a:cs typeface="Times New Roman" panose="02020603050405020304" pitchFamily="18" charset="0"/>
            </a:endParaRPr>
          </a:p>
          <a:p>
            <a:pPr algn="just"/>
            <a:endParaRPr lang="en-IN" sz="1100" dirty="0">
              <a:latin typeface="Times New Roman" panose="02020603050405020304" pitchFamily="18" charset="0"/>
              <a:cs typeface="Times New Roman" panose="02020603050405020304" pitchFamily="18" charset="0"/>
            </a:endParaRPr>
          </a:p>
        </p:txBody>
      </p:sp>
      <p:sp>
        <p:nvSpPr>
          <p:cNvPr id="2" name="Rounded Rectangle 22">
            <a:extLst>
              <a:ext uri="{FF2B5EF4-FFF2-40B4-BE49-F238E27FC236}">
                <a16:creationId xmlns:a16="http://schemas.microsoft.com/office/drawing/2014/main" id="{BA1D73EE-F336-03DF-8342-194428D9991F}"/>
              </a:ext>
            </a:extLst>
          </p:cNvPr>
          <p:cNvSpPr/>
          <p:nvPr/>
        </p:nvSpPr>
        <p:spPr>
          <a:xfrm>
            <a:off x="7905616" y="4294161"/>
            <a:ext cx="2798334" cy="1501900"/>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algn="just"/>
            <a:r>
              <a:rPr lang="en-GB" sz="600" b="1" dirty="0">
                <a:latin typeface="Times New Roman" panose="02020603050405020304" pitchFamily="18" charset="0"/>
                <a:cs typeface="Times New Roman" panose="02020603050405020304" pitchFamily="18" charset="0"/>
              </a:rPr>
              <a:t>References</a:t>
            </a:r>
            <a:endParaRPr lang="en-IN" sz="600" b="1"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600" dirty="0">
                <a:latin typeface="Times New Roman" panose="02020603050405020304" pitchFamily="18" charset="0"/>
                <a:cs typeface="Times New Roman" panose="02020603050405020304" pitchFamily="18" charset="0"/>
              </a:rPr>
              <a:t>Amponsah, K.D., Adu-Gyamfi, K., Awoniyi, F.C. and </a:t>
            </a:r>
            <a:r>
              <a:rPr lang="en-GB" sz="600" dirty="0" err="1">
                <a:latin typeface="Times New Roman" panose="02020603050405020304" pitchFamily="18" charset="0"/>
                <a:cs typeface="Times New Roman" panose="02020603050405020304" pitchFamily="18" charset="0"/>
              </a:rPr>
              <a:t>Commey</a:t>
            </a:r>
            <a:r>
              <a:rPr lang="en-GB" sz="600" dirty="0">
                <a:latin typeface="Times New Roman" panose="02020603050405020304" pitchFamily="18" charset="0"/>
                <a:cs typeface="Times New Roman" panose="02020603050405020304" pitchFamily="18" charset="0"/>
              </a:rPr>
              <a:t>-Mintah, P. (2024) ‘Navigating academic performance: Unravelling the relationship between emotional intelligence, learning styles, and science and technology self-efficacy among preservice science teachers’, </a:t>
            </a:r>
            <a:r>
              <a:rPr lang="en-GB" sz="600" i="1" dirty="0" err="1">
                <a:latin typeface="Times New Roman" panose="02020603050405020304" pitchFamily="18" charset="0"/>
                <a:cs typeface="Times New Roman" panose="02020603050405020304" pitchFamily="18" charset="0"/>
              </a:rPr>
              <a:t>Heliyon</a:t>
            </a:r>
            <a:r>
              <a:rPr lang="en-GB" sz="600" dirty="0">
                <a:latin typeface="Times New Roman" panose="02020603050405020304" pitchFamily="18" charset="0"/>
                <a:cs typeface="Times New Roman" panose="02020603050405020304" pitchFamily="18" charset="0"/>
              </a:rPr>
              <a:t>, 10(9).</a:t>
            </a:r>
            <a:endParaRPr lang="en-IN" sz="6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600" dirty="0">
                <a:latin typeface="Times New Roman" panose="02020603050405020304" pitchFamily="18" charset="0"/>
                <a:cs typeface="Times New Roman" panose="02020603050405020304" pitchFamily="18" charset="0"/>
              </a:rPr>
              <a:t>Bossi, F., </a:t>
            </a:r>
            <a:r>
              <a:rPr lang="en-GB" sz="600" dirty="0" err="1">
                <a:latin typeface="Times New Roman" panose="02020603050405020304" pitchFamily="18" charset="0"/>
                <a:cs typeface="Times New Roman" panose="02020603050405020304" pitchFamily="18" charset="0"/>
              </a:rPr>
              <a:t>Zaninotto</a:t>
            </a:r>
            <a:r>
              <a:rPr lang="en-GB" sz="600" dirty="0">
                <a:latin typeface="Times New Roman" panose="02020603050405020304" pitchFamily="18" charset="0"/>
                <a:cs typeface="Times New Roman" panose="02020603050405020304" pitchFamily="18" charset="0"/>
              </a:rPr>
              <a:t>, F., D’Arcangelo, S., Lattanzi, N., Malizia, A.P. and Ricciardi, E. (2022) ‘Mindfulness-based online intervention increases well-being and decreases stress after Covid-19 lockdown’, </a:t>
            </a:r>
            <a:r>
              <a:rPr lang="en-GB" sz="600" i="1" dirty="0">
                <a:latin typeface="Times New Roman" panose="02020603050405020304" pitchFamily="18" charset="0"/>
                <a:cs typeface="Times New Roman" panose="02020603050405020304" pitchFamily="18" charset="0"/>
              </a:rPr>
              <a:t>Scientific reports</a:t>
            </a:r>
            <a:r>
              <a:rPr lang="en-GB" sz="600" dirty="0">
                <a:latin typeface="Times New Roman" panose="02020603050405020304" pitchFamily="18" charset="0"/>
                <a:cs typeface="Times New Roman" panose="02020603050405020304" pitchFamily="18" charset="0"/>
              </a:rPr>
              <a:t>, 12(1), p. 6483.</a:t>
            </a:r>
            <a:endParaRPr lang="en-IN" sz="6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600" dirty="0">
                <a:latin typeface="Times New Roman" panose="02020603050405020304" pitchFamily="18" charset="0"/>
                <a:cs typeface="Times New Roman" panose="02020603050405020304" pitchFamily="18" charset="0"/>
              </a:rPr>
              <a:t>Igbokwe, I.C., </a:t>
            </a:r>
            <a:r>
              <a:rPr lang="en-GB" sz="600" dirty="0" err="1">
                <a:latin typeface="Times New Roman" panose="02020603050405020304" pitchFamily="18" charset="0"/>
                <a:cs typeface="Times New Roman" panose="02020603050405020304" pitchFamily="18" charset="0"/>
              </a:rPr>
              <a:t>Egboka</a:t>
            </a:r>
            <a:r>
              <a:rPr lang="en-GB" sz="600" dirty="0">
                <a:latin typeface="Times New Roman" panose="02020603050405020304" pitchFamily="18" charset="0"/>
                <a:cs typeface="Times New Roman" panose="02020603050405020304" pitchFamily="18" charset="0"/>
              </a:rPr>
              <a:t>, P.N., Thompson, C.C., Etele, A.V., Anyanwu, A.N., Okeke-James, N.J. and </a:t>
            </a:r>
            <a:r>
              <a:rPr lang="en-GB" sz="600" dirty="0" err="1">
                <a:latin typeface="Times New Roman" panose="02020603050405020304" pitchFamily="18" charset="0"/>
                <a:cs typeface="Times New Roman" panose="02020603050405020304" pitchFamily="18" charset="0"/>
              </a:rPr>
              <a:t>Uzoekwe</a:t>
            </a:r>
            <a:r>
              <a:rPr lang="en-GB" sz="600" dirty="0">
                <a:latin typeface="Times New Roman" panose="02020603050405020304" pitchFamily="18" charset="0"/>
                <a:cs typeface="Times New Roman" panose="02020603050405020304" pitchFamily="18" charset="0"/>
              </a:rPr>
              <a:t>, H.E. (2023) ‘Emotional intelligence: practices to manage and develop it’, </a:t>
            </a:r>
            <a:r>
              <a:rPr lang="en-GB" sz="600" i="1" dirty="0">
                <a:latin typeface="Times New Roman" panose="02020603050405020304" pitchFamily="18" charset="0"/>
                <a:cs typeface="Times New Roman" panose="02020603050405020304" pitchFamily="18" charset="0"/>
              </a:rPr>
              <a:t>European Journal of Theoretical and Applied Sciences</a:t>
            </a:r>
            <a:r>
              <a:rPr lang="en-GB" sz="600" dirty="0">
                <a:latin typeface="Times New Roman" panose="02020603050405020304" pitchFamily="18" charset="0"/>
                <a:cs typeface="Times New Roman" panose="02020603050405020304" pitchFamily="18" charset="0"/>
              </a:rPr>
              <a:t>, 1(4), pp. 42-48.</a:t>
            </a:r>
            <a:endParaRPr lang="en-IN" sz="6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600" dirty="0">
                <a:latin typeface="Times New Roman" panose="02020603050405020304" pitchFamily="18" charset="0"/>
                <a:cs typeface="Times New Roman" panose="02020603050405020304" pitchFamily="18" charset="0"/>
              </a:rPr>
              <a:t>Kakarla, U. (2025) ‘Emotional intelligence in interpersonal communication’, </a:t>
            </a:r>
            <a:r>
              <a:rPr lang="en-GB" sz="600" i="1" dirty="0">
                <a:latin typeface="Times New Roman" panose="02020603050405020304" pitchFamily="18" charset="0"/>
                <a:cs typeface="Times New Roman" panose="02020603050405020304" pitchFamily="18" charset="0"/>
              </a:rPr>
              <a:t>International Journal of Innovative Scientific Research</a:t>
            </a:r>
            <a:r>
              <a:rPr lang="en-GB" sz="600" dirty="0">
                <a:latin typeface="Times New Roman" panose="02020603050405020304" pitchFamily="18" charset="0"/>
                <a:cs typeface="Times New Roman" panose="02020603050405020304" pitchFamily="18" charset="0"/>
              </a:rPr>
              <a:t>, 3(1), pp. 111-121.</a:t>
            </a:r>
            <a:endParaRPr lang="en-IN" sz="600" dirty="0">
              <a:latin typeface="Times New Roman" panose="02020603050405020304" pitchFamily="18" charset="0"/>
              <a:cs typeface="Times New Roman" panose="02020603050405020304" pitchFamily="18" charset="0"/>
            </a:endParaRPr>
          </a:p>
          <a:p>
            <a:pPr algn="just"/>
            <a:endParaRPr lang="en-IN" sz="600" dirty="0">
              <a:latin typeface="Times New Roman" panose="02020603050405020304" pitchFamily="18" charset="0"/>
              <a:cs typeface="Times New Roman" panose="02020603050405020304" pitchFamily="18" charset="0"/>
            </a:endParaRPr>
          </a:p>
        </p:txBody>
      </p:sp>
      <p:sp>
        <p:nvSpPr>
          <p:cNvPr id="3" name="Rounded Rectangle 22">
            <a:extLst>
              <a:ext uri="{FF2B5EF4-FFF2-40B4-BE49-F238E27FC236}">
                <a16:creationId xmlns:a16="http://schemas.microsoft.com/office/drawing/2014/main" id="{C725173D-F3AA-D7A9-C68E-96D74AC351B0}"/>
              </a:ext>
            </a:extLst>
          </p:cNvPr>
          <p:cNvSpPr/>
          <p:nvPr/>
        </p:nvSpPr>
        <p:spPr>
          <a:xfrm>
            <a:off x="-14237" y="2831684"/>
            <a:ext cx="4712071" cy="1961509"/>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algn="just"/>
            <a:r>
              <a:rPr lang="en-GB" sz="1100" b="1" dirty="0">
                <a:latin typeface="Times New Roman" panose="02020603050405020304" pitchFamily="18" charset="0"/>
                <a:cs typeface="Times New Roman" panose="02020603050405020304" pitchFamily="18" charset="0"/>
              </a:rPr>
              <a:t>3.0 The ways of developing emotional intelligence</a:t>
            </a:r>
            <a:endParaRPr lang="en-IN" sz="1100" b="1" dirty="0">
              <a:latin typeface="Times New Roman" panose="02020603050405020304" pitchFamily="18" charset="0"/>
              <a:cs typeface="Times New Roman" panose="02020603050405020304" pitchFamily="18" charset="0"/>
            </a:endParaRPr>
          </a:p>
          <a:p>
            <a:pPr algn="just"/>
            <a:r>
              <a:rPr lang="en-GB" sz="1100" dirty="0">
                <a:latin typeface="Times New Roman" panose="02020603050405020304" pitchFamily="18" charset="0"/>
                <a:cs typeface="Times New Roman" panose="02020603050405020304" pitchFamily="18" charset="0"/>
              </a:rPr>
              <a:t>According to Goleman’s Emotional Intelligence Model, emotional intelligence is based on 5 components: self-awareness, self-regulation, motivation, empathy and social skills (Amponsah et al., 2024). Individuals who try to improve EI can consider enhancing the level of self-awareness so that they can identify the emotional triggers. Therefore, they can regulate emotional response, and individuals can be able to reduce the rate of negative emotions. Moreover, with empathy, individuals can understand emotions experienced by others, so that social and communication skills can be developed. This can enhance the development of EI among individuals. </a:t>
            </a:r>
            <a:endParaRPr lang="en-IN" sz="1100" dirty="0">
              <a:latin typeface="Times New Roman" panose="02020603050405020304" pitchFamily="18" charset="0"/>
              <a:cs typeface="Times New Roman" panose="02020603050405020304" pitchFamily="18" charset="0"/>
            </a:endParaRPr>
          </a:p>
          <a:p>
            <a:pPr algn="just"/>
            <a:endParaRPr lang="en-IN" sz="1100" dirty="0">
              <a:latin typeface="Times New Roman" panose="02020603050405020304" pitchFamily="18" charset="0"/>
              <a:cs typeface="Times New Roman" panose="02020603050405020304" pitchFamily="18" charset="0"/>
            </a:endParaRPr>
          </a:p>
        </p:txBody>
      </p:sp>
      <p:sp>
        <p:nvSpPr>
          <p:cNvPr id="4" name="Rounded Rectangle 22">
            <a:extLst>
              <a:ext uri="{FF2B5EF4-FFF2-40B4-BE49-F238E27FC236}">
                <a16:creationId xmlns:a16="http://schemas.microsoft.com/office/drawing/2014/main" id="{5293C80D-1AEF-6D40-65D6-730E6605225E}"/>
              </a:ext>
            </a:extLst>
          </p:cNvPr>
          <p:cNvSpPr/>
          <p:nvPr/>
        </p:nvSpPr>
        <p:spPr>
          <a:xfrm>
            <a:off x="4775055" y="2911202"/>
            <a:ext cx="2999267" cy="2011045"/>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just"/>
            <a:r>
              <a:rPr lang="en-GB" sz="1100" b="1" dirty="0">
                <a:latin typeface="Times New Roman" panose="02020603050405020304" pitchFamily="18" charset="0"/>
                <a:cs typeface="Times New Roman" panose="02020603050405020304" pitchFamily="18" charset="0"/>
              </a:rPr>
              <a:t>6.0 Conclusion </a:t>
            </a:r>
            <a:endParaRPr lang="en-IN" sz="1100" b="1" dirty="0">
              <a:latin typeface="Times New Roman" panose="02020603050405020304" pitchFamily="18" charset="0"/>
              <a:cs typeface="Times New Roman" panose="02020603050405020304" pitchFamily="18" charset="0"/>
            </a:endParaRPr>
          </a:p>
          <a:p>
            <a:pPr algn="just"/>
            <a:r>
              <a:rPr lang="en-GB" sz="1100" dirty="0">
                <a:latin typeface="Times New Roman" panose="02020603050405020304" pitchFamily="18" charset="0"/>
                <a:cs typeface="Times New Roman" panose="02020603050405020304" pitchFamily="18" charset="0"/>
              </a:rPr>
              <a:t>It is concluded that EI can be developed through enhancing self-awareness so that the ability to regulate one's own emotions can be improved. Moreover, empathy can also be helpful in this. I tend to practice mindfulness so that I can manage my stress and anxiety. However, I will try to enhance my communication skills to improve EI further to enhance my ability to work in a group context. </a:t>
            </a:r>
            <a:endParaRPr lang="en-IN" sz="1100" dirty="0">
              <a:latin typeface="Times New Roman" panose="02020603050405020304" pitchFamily="18" charset="0"/>
              <a:cs typeface="Times New Roman" pitchFamily="18" charset="0"/>
            </a:endParaRPr>
          </a:p>
        </p:txBody>
      </p:sp>
      <p:pic>
        <p:nvPicPr>
          <p:cNvPr id="5" name="image4.png">
            <a:extLst>
              <a:ext uri="{FF2B5EF4-FFF2-40B4-BE49-F238E27FC236}">
                <a16:creationId xmlns:a16="http://schemas.microsoft.com/office/drawing/2014/main" id="{B0DF7F96-2DE8-1183-B5D4-EC1E8706E667}"/>
              </a:ext>
            </a:extLst>
          </p:cNvPr>
          <p:cNvPicPr/>
          <p:nvPr/>
        </p:nvPicPr>
        <p:blipFill>
          <a:blip r:embed="rId3"/>
          <a:srcRect/>
          <a:stretch>
            <a:fillRect/>
          </a:stretch>
        </p:blipFill>
        <p:spPr>
          <a:xfrm>
            <a:off x="4788904" y="518325"/>
            <a:ext cx="3013506" cy="2310600"/>
          </a:xfrm>
          <a:prstGeom prst="rect">
            <a:avLst/>
          </a:prstGeom>
          <a:ln w="25400">
            <a:solidFill>
              <a:srgbClr val="000000"/>
            </a:solidFill>
            <a:prstDash val="solid"/>
          </a:ln>
        </p:spPr>
      </p:pic>
      <p:pic>
        <p:nvPicPr>
          <p:cNvPr id="6" name="image3.png">
            <a:extLst>
              <a:ext uri="{FF2B5EF4-FFF2-40B4-BE49-F238E27FC236}">
                <a16:creationId xmlns:a16="http://schemas.microsoft.com/office/drawing/2014/main" id="{EA0E4D3E-F5F2-8881-D6BD-BD921E0FE7B4}"/>
              </a:ext>
            </a:extLst>
          </p:cNvPr>
          <p:cNvPicPr/>
          <p:nvPr/>
        </p:nvPicPr>
        <p:blipFill>
          <a:blip r:embed="rId4"/>
          <a:srcRect/>
          <a:stretch>
            <a:fillRect/>
          </a:stretch>
        </p:blipFill>
        <p:spPr>
          <a:xfrm>
            <a:off x="7943722" y="5927681"/>
            <a:ext cx="2772818" cy="1631994"/>
          </a:xfrm>
          <a:prstGeom prst="rect">
            <a:avLst/>
          </a:prstGeom>
          <a:ln w="25400">
            <a:solidFill>
              <a:srgbClr val="000000"/>
            </a:solidFill>
            <a:prstDash val="solid"/>
          </a:ln>
        </p:spPr>
      </p:pic>
      <p:pic>
        <p:nvPicPr>
          <p:cNvPr id="7" name="image2.png">
            <a:extLst>
              <a:ext uri="{FF2B5EF4-FFF2-40B4-BE49-F238E27FC236}">
                <a16:creationId xmlns:a16="http://schemas.microsoft.com/office/drawing/2014/main" id="{0481AC48-1D6D-1980-31B2-6A91D9FB41A1}"/>
              </a:ext>
            </a:extLst>
          </p:cNvPr>
          <p:cNvPicPr/>
          <p:nvPr/>
        </p:nvPicPr>
        <p:blipFill>
          <a:blip r:embed="rId5"/>
          <a:srcRect/>
          <a:stretch>
            <a:fillRect/>
          </a:stretch>
        </p:blipFill>
        <p:spPr>
          <a:xfrm>
            <a:off x="4809211" y="5004525"/>
            <a:ext cx="2999267" cy="2515878"/>
          </a:xfrm>
          <a:prstGeom prst="rect">
            <a:avLst/>
          </a:prstGeom>
          <a:ln w="25400">
            <a:solidFill>
              <a:srgbClr val="000000"/>
            </a:solidFill>
            <a:prstDash val="solid"/>
          </a:ln>
        </p:spPr>
      </p:pic>
      <p:sp>
        <p:nvSpPr>
          <p:cNvPr id="13" name="TextBox 12">
            <a:extLst>
              <a:ext uri="{FF2B5EF4-FFF2-40B4-BE49-F238E27FC236}">
                <a16:creationId xmlns:a16="http://schemas.microsoft.com/office/drawing/2014/main" id="{F95DB017-ACC1-32DA-8CE7-B4A371611C6B}"/>
              </a:ext>
            </a:extLst>
          </p:cNvPr>
          <p:cNvSpPr txBox="1"/>
          <p:nvPr/>
        </p:nvSpPr>
        <p:spPr>
          <a:xfrm>
            <a:off x="1529482" y="7086004"/>
            <a:ext cx="2492986" cy="305661"/>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ctr">
              <a:lnSpc>
                <a:spcPct val="150000"/>
              </a:lnSpc>
              <a:buNone/>
            </a:pPr>
            <a:r>
              <a:rPr lang="en-GB" sz="1050" dirty="0">
                <a:solidFill>
                  <a:schemeClr val="bg1"/>
                </a:solidFill>
                <a:effectLst/>
                <a:latin typeface="Times New Roman" panose="02020603050405020304" pitchFamily="18" charset="0"/>
                <a:ea typeface="Times New Roman" panose="02020603050405020304" pitchFamily="18" charset="0"/>
              </a:rPr>
              <a:t>(Source: Amponsah et al., 2024)</a:t>
            </a:r>
            <a:endParaRPr lang="en-IN" sz="1050" dirty="0">
              <a:solidFill>
                <a:schemeClr val="bg1"/>
              </a:solidFill>
              <a:effectLst/>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8064C285-8BAA-F3B0-282E-223818A510B9}"/>
              </a:ext>
            </a:extLst>
          </p:cNvPr>
          <p:cNvSpPr txBox="1"/>
          <p:nvPr/>
        </p:nvSpPr>
        <p:spPr>
          <a:xfrm>
            <a:off x="-1" y="35938"/>
            <a:ext cx="10691813" cy="400110"/>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GB" sz="2000" b="1" dirty="0">
                <a:solidFill>
                  <a:schemeClr val="bg1"/>
                </a:solidFill>
                <a:latin typeface="Times New Roman" panose="02020603050405020304" pitchFamily="18" charset="0"/>
                <a:cs typeface="Times New Roman" panose="02020603050405020304" pitchFamily="18" charset="0"/>
              </a:rPr>
              <a:t>Building emotional intelligence in the academic domain</a:t>
            </a:r>
            <a:endParaRPr lang="en-IN" sz="2000" b="1"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1504</Words>
  <Application>Microsoft Office PowerPoint</Application>
  <PresentationFormat>Custom</PresentationFormat>
  <Paragraphs>35</Paragraphs>
  <Slides>2</Slides>
  <Notes>1</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BA (Hons) Leadership and Management Skills for the Workplace     Module Name and Code: Developing Emotional Intelligence Skills LCLM 5006 Assignment Type: C1- Individual Poster Presentation Assignment Title: Building emotional intelligence in the academic domain    Student Name: Daciana Bont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(Hons) Leadership and Management Skills for the Workplace     Module Name and Code: Developing Emotional Intelligence Skills LCLM 5006 Assignment Type: C1- Individual Poster Presentation Assignment Title: Building emotional intelligence in the academic domain    Student Name: Daciana Bont </dc:title>
  <dc:creator/>
  <cp:lastModifiedBy>Simina Bont</cp:lastModifiedBy>
  <cp:revision>2</cp:revision>
  <dcterms:created xsi:type="dcterms:W3CDTF">2026-03-13T12:46:58Z</dcterms:created>
  <dcterms:modified xsi:type="dcterms:W3CDTF">2026-03-16T15:57:21Z</dcterms:modified>
</cp:coreProperties>
</file>