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2"/>
  </p:notesMasterIdLst>
  <p:handoutMasterIdLst>
    <p:handoutMasterId r:id="rId53"/>
  </p:handoutMasterIdLst>
  <p:sldIdLst>
    <p:sldId id="1388" r:id="rId5"/>
    <p:sldId id="259" r:id="rId6"/>
    <p:sldId id="1389" r:id="rId7"/>
    <p:sldId id="537" r:id="rId8"/>
    <p:sldId id="1415" r:id="rId9"/>
    <p:sldId id="1446" r:id="rId10"/>
    <p:sldId id="1428" r:id="rId11"/>
    <p:sldId id="1429" r:id="rId12"/>
    <p:sldId id="1443" r:id="rId13"/>
    <p:sldId id="1398" r:id="rId14"/>
    <p:sldId id="1418" r:id="rId15"/>
    <p:sldId id="1447" r:id="rId16"/>
    <p:sldId id="1430" r:id="rId17"/>
    <p:sldId id="1407" r:id="rId18"/>
    <p:sldId id="1408" r:id="rId19"/>
    <p:sldId id="1409" r:id="rId20"/>
    <p:sldId id="1416" r:id="rId21"/>
    <p:sldId id="1437" r:id="rId22"/>
    <p:sldId id="1436" r:id="rId23"/>
    <p:sldId id="1419" r:id="rId24"/>
    <p:sldId id="1434" r:id="rId25"/>
    <p:sldId id="1401" r:id="rId26"/>
    <p:sldId id="1412" r:id="rId27"/>
    <p:sldId id="1435" r:id="rId28"/>
    <p:sldId id="1422" r:id="rId29"/>
    <p:sldId id="1420" r:id="rId30"/>
    <p:sldId id="1449" r:id="rId31"/>
    <p:sldId id="1450" r:id="rId32"/>
    <p:sldId id="1451" r:id="rId33"/>
    <p:sldId id="1421" r:id="rId34"/>
    <p:sldId id="1441" r:id="rId35"/>
    <p:sldId id="402" r:id="rId36"/>
    <p:sldId id="1442" r:id="rId37"/>
    <p:sldId id="527" r:id="rId38"/>
    <p:sldId id="1439" r:id="rId39"/>
    <p:sldId id="257" r:id="rId40"/>
    <p:sldId id="1423" r:id="rId41"/>
    <p:sldId id="554" r:id="rId42"/>
    <p:sldId id="1440" r:id="rId43"/>
    <p:sldId id="1453" r:id="rId44"/>
    <p:sldId id="302" r:id="rId45"/>
    <p:sldId id="531" r:id="rId46"/>
    <p:sldId id="263" r:id="rId47"/>
    <p:sldId id="559" r:id="rId48"/>
    <p:sldId id="1427" r:id="rId49"/>
    <p:sldId id="1411" r:id="rId50"/>
    <p:sldId id="1424" r:id="rId5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5229" autoAdjust="0"/>
  </p:normalViewPr>
  <p:slideViewPr>
    <p:cSldViewPr>
      <p:cViewPr varScale="1">
        <p:scale>
          <a:sx n="100" d="100"/>
          <a:sy n="100" d="100"/>
        </p:scale>
        <p:origin x="972" y="8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handoutMaster" Target="handoutMasters/handout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25/07/2023</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dirty="0"/>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25/07/2023</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dirty="0"/>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cks.nice.org.uk/topics/obesity/background-information/prevalence/"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health-ni.gov.uk/topics/dhssps-statistics-and-research/lifestyle-choices-and-behaviour-statistics"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youtube.com/watch?v=GyA9O17PuX8" TargetMode="External"/><Relationship Id="rId2" Type="http://schemas.openxmlformats.org/officeDocument/2006/relationships/slide" Target="../slides/slide30.xml"/><Relationship Id="rId1" Type="http://schemas.openxmlformats.org/officeDocument/2006/relationships/notesMaster" Target="../notesMasters/notesMaster1.xml"/><Relationship Id="rId4" Type="http://schemas.openxmlformats.org/officeDocument/2006/relationships/hyperlink" Target="https://www.youtube.com/watch?v=_HEnohs6yYw" TargetMode="Externa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health-ni.gov.uk/topics/dhssps-statistics-and-research/lifestyle-choices-and-behaviour-statistics"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health-ni.gov.uk/topics/dhssps-statistics-and-research/lifestyle-choices-and-behaviour-statistics"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health-ni.gov.uk/topics/dhssps-statistics-and-research/lifestyle-choices-and-behaviour-statistics"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www.teesjsna.org.uk/stockton-behaviour-and-lifestyle/" TargetMode="External"/><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CDCAC129-372D-4E2C-8F95-3AEC7CCFDC10}" type="slidenum">
              <a:rPr lang="en-US" altLang="en-US" smtClean="0"/>
              <a:pPr>
                <a:defRPr/>
              </a:pPr>
              <a:t>4</a:t>
            </a:fld>
            <a:endParaRPr lang="en-US" altLang="en-US"/>
          </a:p>
        </p:txBody>
      </p:sp>
    </p:spTree>
    <p:extLst>
      <p:ext uri="{BB962C8B-B14F-4D97-AF65-F5344CB8AC3E}">
        <p14:creationId xmlns:p14="http://schemas.microsoft.com/office/powerpoint/2010/main" val="42256287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0" i="0" dirty="0">
                <a:solidFill>
                  <a:srgbClr val="0E0E0E"/>
                </a:solidFill>
                <a:effectLst/>
                <a:latin typeface="Inter"/>
              </a:rPr>
              <a:t>Healthy weight — BMI of 18.5–24.9 kg/m</a:t>
            </a:r>
            <a:r>
              <a:rPr lang="en-GB" b="0" i="0" baseline="30000" dirty="0">
                <a:solidFill>
                  <a:srgbClr val="0E0E0E"/>
                </a:solidFill>
                <a:effectLst/>
                <a:latin typeface="Inter"/>
              </a:rPr>
              <a:t>2</a:t>
            </a:r>
            <a:r>
              <a:rPr lang="en-GB" b="0" i="0" dirty="0">
                <a:solidFill>
                  <a:srgbClr val="0E0E0E"/>
                </a:solidFill>
                <a:effectLst/>
                <a:latin typeface="Inter"/>
              </a:rPr>
              <a:t>.</a:t>
            </a:r>
          </a:p>
          <a:p>
            <a:pPr algn="l">
              <a:buFont typeface="Arial" panose="020B0604020202020204" pitchFamily="34" charset="0"/>
              <a:buChar char="•"/>
            </a:pPr>
            <a:r>
              <a:rPr lang="en-GB" b="0" i="0" dirty="0">
                <a:solidFill>
                  <a:srgbClr val="0E0E0E"/>
                </a:solidFill>
                <a:effectLst/>
                <a:latin typeface="Inter"/>
              </a:rPr>
              <a:t>Overweight — BMI of 25–29.9 kg/m</a:t>
            </a:r>
            <a:r>
              <a:rPr lang="en-GB" b="0" i="0" baseline="30000" dirty="0">
                <a:solidFill>
                  <a:srgbClr val="0E0E0E"/>
                </a:solidFill>
                <a:effectLst/>
                <a:latin typeface="Inter"/>
              </a:rPr>
              <a:t>2</a:t>
            </a:r>
            <a:r>
              <a:rPr lang="en-GB" b="0" i="0" dirty="0">
                <a:solidFill>
                  <a:srgbClr val="0E0E0E"/>
                </a:solidFill>
                <a:effectLst/>
                <a:latin typeface="Inter"/>
              </a:rPr>
              <a:t>.</a:t>
            </a:r>
          </a:p>
          <a:p>
            <a:pPr algn="l">
              <a:buFont typeface="Arial" panose="020B0604020202020204" pitchFamily="34" charset="0"/>
              <a:buChar char="•"/>
            </a:pPr>
            <a:r>
              <a:rPr lang="en-GB" b="0" i="0" dirty="0">
                <a:solidFill>
                  <a:srgbClr val="0E0E0E"/>
                </a:solidFill>
                <a:effectLst/>
                <a:latin typeface="Inter"/>
              </a:rPr>
              <a:t>Obesity 1 — BMI of 30–34.9 kg/m</a:t>
            </a:r>
            <a:r>
              <a:rPr lang="en-GB" b="0" i="0" baseline="30000" dirty="0">
                <a:solidFill>
                  <a:srgbClr val="0E0E0E"/>
                </a:solidFill>
                <a:effectLst/>
                <a:latin typeface="Inter"/>
              </a:rPr>
              <a:t>2</a:t>
            </a:r>
            <a:r>
              <a:rPr lang="en-GB" b="0" i="0" dirty="0">
                <a:solidFill>
                  <a:srgbClr val="0E0E0E"/>
                </a:solidFill>
                <a:effectLst/>
                <a:latin typeface="Inter"/>
              </a:rPr>
              <a:t>.</a:t>
            </a:r>
          </a:p>
          <a:p>
            <a:pPr algn="l">
              <a:buFont typeface="Arial" panose="020B0604020202020204" pitchFamily="34" charset="0"/>
              <a:buChar char="•"/>
            </a:pPr>
            <a:r>
              <a:rPr lang="en-GB" b="0" i="0" dirty="0">
                <a:solidFill>
                  <a:srgbClr val="0E0E0E"/>
                </a:solidFill>
                <a:effectLst/>
                <a:latin typeface="Inter"/>
              </a:rPr>
              <a:t>Obesity 2 — BMI of 35–39.9 kg/m</a:t>
            </a:r>
            <a:r>
              <a:rPr lang="en-GB" b="0" i="0" baseline="30000" dirty="0">
                <a:solidFill>
                  <a:srgbClr val="0E0E0E"/>
                </a:solidFill>
                <a:effectLst/>
                <a:latin typeface="Inter"/>
              </a:rPr>
              <a:t>2</a:t>
            </a:r>
            <a:r>
              <a:rPr lang="en-GB" b="0" i="0" dirty="0">
                <a:solidFill>
                  <a:srgbClr val="0E0E0E"/>
                </a:solidFill>
                <a:effectLst/>
                <a:latin typeface="Inter"/>
              </a:rPr>
              <a:t>.</a:t>
            </a:r>
          </a:p>
          <a:p>
            <a:pPr algn="l">
              <a:buFont typeface="Arial" panose="020B0604020202020204" pitchFamily="34" charset="0"/>
              <a:buChar char="•"/>
            </a:pPr>
            <a:r>
              <a:rPr lang="en-GB" b="0" i="0" dirty="0">
                <a:solidFill>
                  <a:srgbClr val="0E0E0E"/>
                </a:solidFill>
                <a:effectLst/>
                <a:latin typeface="Inter"/>
              </a:rPr>
              <a:t>Obesity 3 — BMI of 40 kg/m</a:t>
            </a:r>
            <a:r>
              <a:rPr lang="en-GB" b="0" i="0" baseline="30000" dirty="0">
                <a:solidFill>
                  <a:srgbClr val="0E0E0E"/>
                </a:solidFill>
                <a:effectLst/>
                <a:latin typeface="Inter"/>
              </a:rPr>
              <a:t>2 </a:t>
            </a:r>
            <a:r>
              <a:rPr lang="en-GB" b="0" i="0" dirty="0">
                <a:solidFill>
                  <a:srgbClr val="0E0E0E"/>
                </a:solidFill>
                <a:effectLst/>
                <a:latin typeface="Inter"/>
              </a:rPr>
              <a:t>or more.</a:t>
            </a:r>
          </a:p>
          <a:p>
            <a:pPr algn="l">
              <a:buFont typeface="Arial" panose="020B0604020202020204" pitchFamily="34" charset="0"/>
              <a:buChar char="•"/>
            </a:pPr>
            <a:endParaRPr lang="en-GB" b="0" i="0" dirty="0">
              <a:solidFill>
                <a:srgbClr val="0E0E0E"/>
              </a:solidFill>
              <a:effectLst/>
              <a:latin typeface="Inter"/>
            </a:endParaRPr>
          </a:p>
          <a:p>
            <a:r>
              <a:rPr lang="en-GB" dirty="0"/>
              <a:t>BMI is calculated by dividing a person's weight in kilograms by the square of their height in metres</a:t>
            </a:r>
          </a:p>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6</a:t>
            </a:fld>
            <a:endParaRPr lang="en-GB" dirty="0"/>
          </a:p>
        </p:txBody>
      </p:sp>
    </p:spTree>
    <p:extLst>
      <p:ext uri="{BB962C8B-B14F-4D97-AF65-F5344CB8AC3E}">
        <p14:creationId xmlns:p14="http://schemas.microsoft.com/office/powerpoint/2010/main" val="3480399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https://www.bbc.co.uk/bitesize/guides/z7gmn39/revision/4</a:t>
            </a:r>
          </a:p>
        </p:txBody>
      </p:sp>
      <p:sp>
        <p:nvSpPr>
          <p:cNvPr id="4" name="Slide Number Placeholder 3"/>
          <p:cNvSpPr>
            <a:spLocks noGrp="1"/>
          </p:cNvSpPr>
          <p:nvPr>
            <p:ph type="sldNum" sz="quarter" idx="5"/>
          </p:nvPr>
        </p:nvSpPr>
        <p:spPr/>
        <p:txBody>
          <a:bodyPr/>
          <a:lstStyle/>
          <a:p>
            <a:pPr>
              <a:defRPr/>
            </a:pPr>
            <a:fld id="{CDCAC129-372D-4E2C-8F95-3AEC7CCFDC10}" type="slidenum">
              <a:rPr lang="en-US" altLang="en-US" smtClean="0"/>
              <a:pPr>
                <a:defRPr/>
              </a:pPr>
              <a:t>8</a:t>
            </a:fld>
            <a:endParaRPr lang="en-US" altLang="en-US"/>
          </a:p>
        </p:txBody>
      </p:sp>
    </p:spTree>
    <p:extLst>
      <p:ext uri="{BB962C8B-B14F-4D97-AF65-F5344CB8AC3E}">
        <p14:creationId xmlns:p14="http://schemas.microsoft.com/office/powerpoint/2010/main" val="29104891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Prevalence | Background information | Obesity | CKS | NICE</a:t>
            </a:r>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9</a:t>
            </a:fld>
            <a:endParaRPr lang="en-GB" dirty="0"/>
          </a:p>
        </p:txBody>
      </p:sp>
    </p:spTree>
    <p:extLst>
      <p:ext uri="{BB962C8B-B14F-4D97-AF65-F5344CB8AC3E}">
        <p14:creationId xmlns:p14="http://schemas.microsoft.com/office/powerpoint/2010/main" val="1381475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Obesity:</a:t>
            </a:r>
          </a:p>
          <a:p>
            <a:r>
              <a:rPr lang="en-GB" dirty="0"/>
              <a:t>What are the causes and risk factors?</a:t>
            </a:r>
          </a:p>
          <a:p>
            <a:r>
              <a:rPr lang="en-GB" dirty="0"/>
              <a:t>Last revised in May 2023</a:t>
            </a:r>
          </a:p>
        </p:txBody>
      </p:sp>
      <p:sp>
        <p:nvSpPr>
          <p:cNvPr id="4" name="Slide Number Placeholder 3"/>
          <p:cNvSpPr>
            <a:spLocks noGrp="1"/>
          </p:cNvSpPr>
          <p:nvPr>
            <p:ph type="sldNum" sz="quarter" idx="5"/>
          </p:nvPr>
        </p:nvSpPr>
        <p:spPr/>
        <p:txBody>
          <a:bodyPr/>
          <a:lstStyle/>
          <a:p>
            <a:fld id="{17EA8173-6EA7-483C-A1E0-CFB4950086E9}" type="slidenum">
              <a:rPr lang="en-GB" smtClean="0"/>
              <a:t>12</a:t>
            </a:fld>
            <a:endParaRPr lang="en-GB" dirty="0"/>
          </a:p>
        </p:txBody>
      </p:sp>
    </p:spTree>
    <p:extLst>
      <p:ext uri="{BB962C8B-B14F-4D97-AF65-F5344CB8AC3E}">
        <p14:creationId xmlns:p14="http://schemas.microsoft.com/office/powerpoint/2010/main" val="32814536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CDCAC129-372D-4E2C-8F95-3AEC7CCFDC10}" type="slidenum">
              <a:rPr lang="en-US" altLang="en-US" smtClean="0"/>
              <a:pPr>
                <a:defRPr/>
              </a:pPr>
              <a:t>13</a:t>
            </a:fld>
            <a:endParaRPr lang="en-US" altLang="en-US"/>
          </a:p>
        </p:txBody>
      </p:sp>
    </p:spTree>
    <p:extLst>
      <p:ext uri="{BB962C8B-B14F-4D97-AF65-F5344CB8AC3E}">
        <p14:creationId xmlns:p14="http://schemas.microsoft.com/office/powerpoint/2010/main" val="10938201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https://www.bbc.co.uk/bitesize/guides/z7gmn39/revision/4</a:t>
            </a:r>
          </a:p>
        </p:txBody>
      </p:sp>
      <p:sp>
        <p:nvSpPr>
          <p:cNvPr id="4" name="Slide Number Placeholder 3"/>
          <p:cNvSpPr>
            <a:spLocks noGrp="1"/>
          </p:cNvSpPr>
          <p:nvPr>
            <p:ph type="sldNum" sz="quarter" idx="5"/>
          </p:nvPr>
        </p:nvSpPr>
        <p:spPr/>
        <p:txBody>
          <a:bodyPr/>
          <a:lstStyle/>
          <a:p>
            <a:pPr>
              <a:defRPr/>
            </a:pPr>
            <a:fld id="{CDCAC129-372D-4E2C-8F95-3AEC7CCFDC10}" type="slidenum">
              <a:rPr lang="en-US" altLang="en-US" smtClean="0"/>
              <a:pPr>
                <a:defRPr/>
              </a:pPr>
              <a:t>18</a:t>
            </a:fld>
            <a:endParaRPr lang="en-US" altLang="en-US"/>
          </a:p>
        </p:txBody>
      </p:sp>
    </p:spTree>
    <p:extLst>
      <p:ext uri="{BB962C8B-B14F-4D97-AF65-F5344CB8AC3E}">
        <p14:creationId xmlns:p14="http://schemas.microsoft.com/office/powerpoint/2010/main" val="31245396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CDCAC129-372D-4E2C-8F95-3AEC7CCFDC10}" type="slidenum">
              <a:rPr lang="en-US" altLang="en-US" smtClean="0"/>
              <a:pPr>
                <a:defRPr/>
              </a:pPr>
              <a:t>21</a:t>
            </a:fld>
            <a:endParaRPr lang="en-US" altLang="en-US"/>
          </a:p>
        </p:txBody>
      </p:sp>
    </p:spTree>
    <p:extLst>
      <p:ext uri="{BB962C8B-B14F-4D97-AF65-F5344CB8AC3E}">
        <p14:creationId xmlns:p14="http://schemas.microsoft.com/office/powerpoint/2010/main" val="9957742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Lifestyle choices and behaviour statistics | Department of Health (health-ni.gov.uk)</a:t>
            </a:r>
            <a:endParaRPr lang="en-GB" dirty="0"/>
          </a:p>
        </p:txBody>
      </p:sp>
      <p:sp>
        <p:nvSpPr>
          <p:cNvPr id="4" name="Slide Number Placeholder 3"/>
          <p:cNvSpPr>
            <a:spLocks noGrp="1"/>
          </p:cNvSpPr>
          <p:nvPr>
            <p:ph type="sldNum" sz="quarter" idx="5"/>
          </p:nvPr>
        </p:nvSpPr>
        <p:spPr/>
        <p:txBody>
          <a:bodyPr/>
          <a:lstStyle/>
          <a:p>
            <a:pPr>
              <a:defRPr/>
            </a:pPr>
            <a:fld id="{CDCAC129-372D-4E2C-8F95-3AEC7CCFDC10}" type="slidenum">
              <a:rPr lang="en-US" altLang="en-US" smtClean="0"/>
              <a:pPr>
                <a:defRPr/>
              </a:pPr>
              <a:t>24</a:t>
            </a:fld>
            <a:endParaRPr lang="en-US" altLang="en-US"/>
          </a:p>
        </p:txBody>
      </p:sp>
    </p:spTree>
    <p:extLst>
      <p:ext uri="{BB962C8B-B14F-4D97-AF65-F5344CB8AC3E}">
        <p14:creationId xmlns:p14="http://schemas.microsoft.com/office/powerpoint/2010/main" val="15196745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Lifestyle Choices – YouTube</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4"/>
              </a:rPr>
              <a:t>THE CHOICE (Short Animated Movie) – YouTube</a:t>
            </a:r>
            <a:endParaRPr lang="en-GB" dirty="0"/>
          </a:p>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30</a:t>
            </a:fld>
            <a:endParaRPr lang="en-GB" dirty="0"/>
          </a:p>
        </p:txBody>
      </p:sp>
    </p:spTree>
    <p:extLst>
      <p:ext uri="{BB962C8B-B14F-4D97-AF65-F5344CB8AC3E}">
        <p14:creationId xmlns:p14="http://schemas.microsoft.com/office/powerpoint/2010/main" val="18366289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Lifestyle choices and behaviour statistics | Department of Health (health-ni.gov.uk)</a:t>
            </a:r>
            <a:endParaRPr lang="en-GB" dirty="0"/>
          </a:p>
        </p:txBody>
      </p:sp>
      <p:sp>
        <p:nvSpPr>
          <p:cNvPr id="4" name="Slide Number Placeholder 3"/>
          <p:cNvSpPr>
            <a:spLocks noGrp="1"/>
          </p:cNvSpPr>
          <p:nvPr>
            <p:ph type="sldNum" sz="quarter" idx="5"/>
          </p:nvPr>
        </p:nvSpPr>
        <p:spPr/>
        <p:txBody>
          <a:bodyPr/>
          <a:lstStyle/>
          <a:p>
            <a:pPr>
              <a:defRPr/>
            </a:pPr>
            <a:fld id="{CDCAC129-372D-4E2C-8F95-3AEC7CCFDC10}" type="slidenum">
              <a:rPr lang="en-US" altLang="en-US" smtClean="0"/>
              <a:pPr>
                <a:defRPr/>
              </a:pPr>
              <a:t>31</a:t>
            </a:fld>
            <a:endParaRPr lang="en-US" altLang="en-US"/>
          </a:p>
        </p:txBody>
      </p:sp>
    </p:spTree>
    <p:extLst>
      <p:ext uri="{BB962C8B-B14F-4D97-AF65-F5344CB8AC3E}">
        <p14:creationId xmlns:p14="http://schemas.microsoft.com/office/powerpoint/2010/main" val="7804313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n28au</a:t>
            </a:r>
          </a:p>
        </p:txBody>
      </p:sp>
      <p:sp>
        <p:nvSpPr>
          <p:cNvPr id="4" name="Slide Number Placeholder 3"/>
          <p:cNvSpPr>
            <a:spLocks noGrp="1"/>
          </p:cNvSpPr>
          <p:nvPr>
            <p:ph type="sldNum" sz="quarter" idx="5"/>
          </p:nvPr>
        </p:nvSpPr>
        <p:spPr/>
        <p:txBody>
          <a:bodyPr/>
          <a:lstStyle/>
          <a:p>
            <a:fld id="{5E7823DC-7A90-4827-B80E-C4D9CE3AE295}" type="slidenum">
              <a:rPr lang="en-GB" smtClean="0"/>
              <a:t>32</a:t>
            </a:fld>
            <a:endParaRPr lang="en-GB"/>
          </a:p>
        </p:txBody>
      </p:sp>
    </p:spTree>
    <p:extLst>
      <p:ext uri="{BB962C8B-B14F-4D97-AF65-F5344CB8AC3E}">
        <p14:creationId xmlns:p14="http://schemas.microsoft.com/office/powerpoint/2010/main" val="1427257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Lifestyle choices and behaviour statistics | Department of Health (health-ni.gov.uk)</a:t>
            </a:r>
            <a:endParaRPr lang="en-GB" dirty="0"/>
          </a:p>
        </p:txBody>
      </p:sp>
      <p:sp>
        <p:nvSpPr>
          <p:cNvPr id="4" name="Slide Number Placeholder 3"/>
          <p:cNvSpPr>
            <a:spLocks noGrp="1"/>
          </p:cNvSpPr>
          <p:nvPr>
            <p:ph type="sldNum" sz="quarter" idx="5"/>
          </p:nvPr>
        </p:nvSpPr>
        <p:spPr/>
        <p:txBody>
          <a:bodyPr/>
          <a:lstStyle/>
          <a:p>
            <a:pPr>
              <a:defRPr/>
            </a:pPr>
            <a:fld id="{CDCAC129-372D-4E2C-8F95-3AEC7CCFDC10}" type="slidenum">
              <a:rPr lang="en-US" altLang="en-US" smtClean="0"/>
              <a:pPr>
                <a:defRPr/>
              </a:pPr>
              <a:t>35</a:t>
            </a:fld>
            <a:endParaRPr lang="en-US" altLang="en-US"/>
          </a:p>
        </p:txBody>
      </p:sp>
    </p:spTree>
    <p:extLst>
      <p:ext uri="{BB962C8B-B14F-4D97-AF65-F5344CB8AC3E}">
        <p14:creationId xmlns:p14="http://schemas.microsoft.com/office/powerpoint/2010/main" val="4988287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Lifestyle choices and behaviour statistics | Department of Health (health-ni.gov.uk)</a:t>
            </a:r>
            <a:endParaRPr lang="en-GB" dirty="0"/>
          </a:p>
        </p:txBody>
      </p:sp>
      <p:sp>
        <p:nvSpPr>
          <p:cNvPr id="4" name="Slide Number Placeholder 3"/>
          <p:cNvSpPr>
            <a:spLocks noGrp="1"/>
          </p:cNvSpPr>
          <p:nvPr>
            <p:ph type="sldNum" sz="quarter" idx="5"/>
          </p:nvPr>
        </p:nvSpPr>
        <p:spPr/>
        <p:txBody>
          <a:bodyPr/>
          <a:lstStyle/>
          <a:p>
            <a:pPr>
              <a:defRPr/>
            </a:pPr>
            <a:fld id="{CDCAC129-372D-4E2C-8F95-3AEC7CCFDC10}" type="slidenum">
              <a:rPr lang="en-US" altLang="en-US" smtClean="0"/>
              <a:pPr>
                <a:defRPr/>
              </a:pPr>
              <a:t>39</a:t>
            </a:fld>
            <a:endParaRPr lang="en-US" altLang="en-US"/>
          </a:p>
        </p:txBody>
      </p:sp>
    </p:spTree>
    <p:extLst>
      <p:ext uri="{BB962C8B-B14F-4D97-AF65-F5344CB8AC3E}">
        <p14:creationId xmlns:p14="http://schemas.microsoft.com/office/powerpoint/2010/main" val="3315501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43</a:t>
            </a:fld>
            <a:endParaRPr lang="en-GB"/>
          </a:p>
        </p:txBody>
      </p:sp>
    </p:spTree>
    <p:extLst>
      <p:ext uri="{BB962C8B-B14F-4D97-AF65-F5344CB8AC3E}">
        <p14:creationId xmlns:p14="http://schemas.microsoft.com/office/powerpoint/2010/main" val="2082011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Behaviour and Lifestyle (teesjsna.org.uk)</a:t>
            </a:r>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47</a:t>
            </a:fld>
            <a:endParaRPr lang="en-GB" dirty="0"/>
          </a:p>
        </p:txBody>
      </p:sp>
    </p:spTree>
    <p:extLst>
      <p:ext uri="{BB962C8B-B14F-4D97-AF65-F5344CB8AC3E}">
        <p14:creationId xmlns:p14="http://schemas.microsoft.com/office/powerpoint/2010/main" val="11206083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25/07/2023</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25/07/2023</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25/07/2023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25/07/2023</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25/07/2023</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25/07/2023</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25/07/2023</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25/07/2023</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25/07/2023</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25/07/2023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25/07/2023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25/07/2023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cks.nice.org.uk/topics/obesity/background-information/causes-risk-factor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youtube.com/watch?v=GyA9O17PuX8"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hyperlink" Target="https://www.kingsfund.org.uk/topics/health-inequalities"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s://www.youtube.com/watch?v=JCc20BifI5k"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local.gov.uk/marmot-review-report-fair-society-healthy-lives"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0708" y="636674"/>
            <a:ext cx="7920880" cy="1512168"/>
          </a:xfrm>
        </p:spPr>
        <p:txBody>
          <a:bodyPr>
            <a:noAutofit/>
          </a:bodyPr>
          <a:lstStyle/>
          <a:p>
            <a:r>
              <a:rPr lang="en-GB" sz="3200" b="1" dirty="0">
                <a:solidFill>
                  <a:schemeClr val="bg1"/>
                </a:solidFill>
                <a:cs typeface="Arial" panose="020B0604020202020204" pitchFamily="34" charset="0"/>
              </a:rPr>
              <a:t>INTRODUCTION TO PUBLIC HEALTH</a:t>
            </a:r>
            <a:endParaRPr lang="en-GB" sz="3200" b="1" dirty="0">
              <a:solidFill>
                <a:schemeClr val="bg1"/>
              </a:solidFill>
            </a:endParaRP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251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dirty="0">
              <a:solidFill>
                <a:schemeClr val="bg1"/>
              </a:solidFill>
            </a:endParaRPr>
          </a:p>
        </p:txBody>
      </p:sp>
      <p:sp>
        <p:nvSpPr>
          <p:cNvPr id="5" name="TextBox 4">
            <a:extLst>
              <a:ext uri="{FF2B5EF4-FFF2-40B4-BE49-F238E27FC236}">
                <a16:creationId xmlns:a16="http://schemas.microsoft.com/office/drawing/2014/main" id="{427E0142-23F9-3434-F789-410B79A36478}"/>
              </a:ext>
            </a:extLst>
          </p:cNvPr>
          <p:cNvSpPr txBox="1"/>
          <p:nvPr/>
        </p:nvSpPr>
        <p:spPr>
          <a:xfrm>
            <a:off x="1691680" y="3093172"/>
            <a:ext cx="6696743" cy="1384995"/>
          </a:xfrm>
          <a:prstGeom prst="rect">
            <a:avLst/>
          </a:prstGeom>
          <a:noFill/>
        </p:spPr>
        <p:txBody>
          <a:bodyPr wrap="square">
            <a:spAutoFit/>
          </a:bodyPr>
          <a:lstStyle/>
          <a:p>
            <a:pPr algn="ctr"/>
            <a:endParaRPr lang="en-GB" sz="2800" b="1" dirty="0">
              <a:solidFill>
                <a:schemeClr val="bg1"/>
              </a:solidFill>
              <a:cs typeface="Arial" panose="020B0604020202020204" pitchFamily="34" charset="0"/>
            </a:endParaRPr>
          </a:p>
          <a:p>
            <a:pPr algn="ctr"/>
            <a:endParaRPr lang="en-GB" sz="2800" b="1" dirty="0">
              <a:solidFill>
                <a:schemeClr val="bg1"/>
              </a:solidFill>
              <a:cs typeface="Arial" panose="020B0604020202020204" pitchFamily="34" charset="0"/>
            </a:endParaRPr>
          </a:p>
          <a:p>
            <a:pPr algn="ctr"/>
            <a:endParaRPr lang="en-GB" sz="2800" dirty="0"/>
          </a:p>
        </p:txBody>
      </p:sp>
      <p:sp>
        <p:nvSpPr>
          <p:cNvPr id="6" name="TextBox 5">
            <a:extLst>
              <a:ext uri="{FF2B5EF4-FFF2-40B4-BE49-F238E27FC236}">
                <a16:creationId xmlns:a16="http://schemas.microsoft.com/office/drawing/2014/main" id="{098C6B0B-188F-3B70-6B49-920ECCAB986D}"/>
              </a:ext>
            </a:extLst>
          </p:cNvPr>
          <p:cNvSpPr txBox="1"/>
          <p:nvPr/>
        </p:nvSpPr>
        <p:spPr>
          <a:xfrm>
            <a:off x="2286000" y="3218503"/>
            <a:ext cx="4950296" cy="241912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1" u="none" strike="noStrike" kern="1200" cap="none" spc="0" normalizeH="0" baseline="0" noProof="0" dirty="0">
              <a:ln>
                <a:noFill/>
              </a:ln>
              <a:solidFill>
                <a:prstClr val="white"/>
              </a:solidFill>
              <a:effectLst/>
              <a:uLnTx/>
              <a:uFillTx/>
              <a:latin typeface="Myriad Pro"/>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1" i="1" dirty="0">
              <a:solidFill>
                <a:prstClr val="white"/>
              </a:solidFill>
              <a:latin typeface="Myriad Pro"/>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1" u="none" strike="noStrike" kern="1200" cap="none" spc="0" normalizeH="0" baseline="0" noProof="0" dirty="0">
                <a:ln>
                  <a:noFill/>
                </a:ln>
                <a:solidFill>
                  <a:prstClr val="white"/>
                </a:solidFill>
                <a:effectLst/>
                <a:uLnTx/>
                <a:uFillTx/>
                <a:latin typeface="Myriad Pro"/>
                <a:ea typeface="+mn-ea"/>
                <a:cs typeface="Arial" panose="020B0604020202020204" pitchFamily="34" charset="0"/>
              </a:rPr>
              <a:t>LCHS4008</a:t>
            </a:r>
            <a:endParaRPr lang="en-GB" sz="3200" b="1" dirty="0">
              <a:solidFill>
                <a:prstClr val="white"/>
              </a:solidFill>
              <a:latin typeface="Myriad Pro"/>
              <a:cs typeface="Arial" panose="020B0604020202020204" pitchFamily="34"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en-GB" sz="2800" b="1" dirty="0">
              <a:solidFill>
                <a:prstClr val="white"/>
              </a:solidFill>
              <a:latin typeface="Myriad Pro"/>
              <a:cs typeface="Arial" panose="020B0604020202020204" pitchFamily="34"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2800" b="0" i="0" u="none" strike="noStrike" kern="1200" cap="none" spc="0" normalizeH="0" baseline="0" noProof="0" dirty="0">
              <a:ln>
                <a:noFill/>
              </a:ln>
              <a:solidFill>
                <a:prstClr val="black">
                  <a:tint val="75000"/>
                </a:prstClr>
              </a:solidFill>
              <a:effectLst/>
              <a:uLnTx/>
              <a:uFillTx/>
              <a:latin typeface="Myriad Pro"/>
              <a:ea typeface="+mn-ea"/>
              <a:cs typeface="Arial" panose="020B0604020202020204" pitchFamily="34" charset="0"/>
            </a:endParaRPr>
          </a:p>
        </p:txBody>
      </p:sp>
      <p:sp>
        <p:nvSpPr>
          <p:cNvPr id="8" name="TextBox 7">
            <a:extLst>
              <a:ext uri="{FF2B5EF4-FFF2-40B4-BE49-F238E27FC236}">
                <a16:creationId xmlns:a16="http://schemas.microsoft.com/office/drawing/2014/main" id="{0583DE83-3B95-86A6-E705-2EF80A7EE526}"/>
              </a:ext>
            </a:extLst>
          </p:cNvPr>
          <p:cNvSpPr txBox="1"/>
          <p:nvPr/>
        </p:nvSpPr>
        <p:spPr>
          <a:xfrm>
            <a:off x="971600" y="2005755"/>
            <a:ext cx="7200800" cy="1569660"/>
          </a:xfrm>
          <a:prstGeom prst="rect">
            <a:avLst/>
          </a:prstGeom>
          <a:noFill/>
        </p:spPr>
        <p:txBody>
          <a:bodyPr wrap="square">
            <a:spAutoFit/>
          </a:bodyPr>
          <a:lstStyle/>
          <a:p>
            <a:pPr algn="ctr"/>
            <a:endParaRPr lang="en-GB" sz="3200" b="1" i="1" dirty="0">
              <a:solidFill>
                <a:schemeClr val="bg1"/>
              </a:solidFill>
              <a:cs typeface="Arial" panose="020B0604020202020204" pitchFamily="34" charset="0"/>
            </a:endParaRPr>
          </a:p>
          <a:p>
            <a:pPr algn="ctr"/>
            <a:r>
              <a:rPr lang="en-GB" sz="3200" b="1" i="1" dirty="0">
                <a:solidFill>
                  <a:schemeClr val="bg1"/>
                </a:solidFill>
                <a:cs typeface="Arial" panose="020B0604020202020204" pitchFamily="34" charset="0"/>
              </a:rPr>
              <a:t>Public health challenges and Priorities in UK </a:t>
            </a:r>
          </a:p>
        </p:txBody>
      </p:sp>
    </p:spTree>
    <p:extLst>
      <p:ext uri="{BB962C8B-B14F-4D97-AF65-F5344CB8AC3E}">
        <p14:creationId xmlns:p14="http://schemas.microsoft.com/office/powerpoint/2010/main" val="1183658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284CC-33D5-13DA-B2ED-25F00A71DB84}"/>
              </a:ext>
            </a:extLst>
          </p:cNvPr>
          <p:cNvSpPr>
            <a:spLocks noGrp="1"/>
          </p:cNvSpPr>
          <p:nvPr>
            <p:ph type="title"/>
          </p:nvPr>
        </p:nvSpPr>
        <p:spPr/>
        <p:txBody>
          <a:bodyPr>
            <a:normAutofit/>
          </a:bodyPr>
          <a:lstStyle/>
          <a:p>
            <a:r>
              <a:rPr lang="en-GB" b="1" dirty="0">
                <a:cs typeface="Arial" panose="020B0604020202020204" pitchFamily="34" charset="0"/>
              </a:rPr>
              <a:t>Learning outcomes</a:t>
            </a:r>
          </a:p>
        </p:txBody>
      </p:sp>
      <p:sp>
        <p:nvSpPr>
          <p:cNvPr id="3" name="Content Placeholder 2">
            <a:extLst>
              <a:ext uri="{FF2B5EF4-FFF2-40B4-BE49-F238E27FC236}">
                <a16:creationId xmlns:a16="http://schemas.microsoft.com/office/drawing/2014/main" id="{9AD6F64A-255D-C778-4B76-31A5018CDC03}"/>
              </a:ext>
            </a:extLst>
          </p:cNvPr>
          <p:cNvSpPr>
            <a:spLocks noGrp="1"/>
          </p:cNvSpPr>
          <p:nvPr>
            <p:ph idx="1"/>
          </p:nvPr>
        </p:nvSpPr>
        <p:spPr/>
        <p:txBody>
          <a:bodyPr>
            <a:normAutofit lnSpcReduction="10000"/>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200" b="0" i="0" u="none" strike="noStrike" kern="1200" cap="none" spc="0" normalizeH="0" baseline="0" noProof="0" dirty="0">
                <a:ln>
                  <a:noFill/>
                </a:ln>
                <a:solidFill>
                  <a:prstClr val="black"/>
                </a:solidFill>
                <a:effectLst/>
                <a:uLnTx/>
                <a:uFillTx/>
                <a:latin typeface="Myriad Pro"/>
                <a:ea typeface="+mn-ea"/>
                <a:cs typeface="+mn-cs"/>
              </a:rPr>
              <a:t>Upon successful completion of this module, you should be able to: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Myriad Pro"/>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Wingdings" panose="05000000000000000000" pitchFamily="2" charset="2"/>
              <a:buChar char="§"/>
              <a:tabLst/>
              <a:defRPr/>
            </a:pPr>
            <a:r>
              <a:rPr kumimoji="0" lang="en-GB" sz="2200" b="0" i="0" u="none" strike="noStrike" kern="1200" cap="none" spc="0" normalizeH="0" baseline="0" noProof="0" dirty="0">
                <a:ln>
                  <a:noFill/>
                </a:ln>
                <a:solidFill>
                  <a:prstClr val="black"/>
                </a:solidFill>
                <a:effectLst/>
                <a:uLnTx/>
                <a:uFillTx/>
                <a:latin typeface="Myriad Pro"/>
                <a:ea typeface="+mn-ea"/>
                <a:cs typeface="+mn-cs"/>
              </a:rPr>
              <a:t>Understand different approaches and strategies used to measure, monitor and control the incidence of disease in communities</a:t>
            </a:r>
          </a:p>
          <a:p>
            <a:pPr marL="342900" marR="0" lvl="0" indent="-342900" algn="l" defTabSz="914400" rtl="0" eaLnBrk="1" fontAlgn="auto" latinLnBrk="0" hangingPunct="1">
              <a:lnSpc>
                <a:spcPct val="100000"/>
              </a:lnSpc>
              <a:spcBef>
                <a:spcPct val="20000"/>
              </a:spcBef>
              <a:spcAft>
                <a:spcPts val="0"/>
              </a:spcAft>
              <a:buClrTx/>
              <a:buSzTx/>
              <a:buFont typeface="Wingdings" panose="05000000000000000000" pitchFamily="2" charset="2"/>
              <a:buChar char="§"/>
              <a:tabLst/>
              <a:defRPr/>
            </a:pPr>
            <a:r>
              <a:rPr kumimoji="0" lang="en-GB" sz="2200" b="0" i="0" u="none" strike="noStrike" kern="1200" cap="none" spc="0" normalizeH="0" baseline="0" noProof="0" dirty="0">
                <a:ln>
                  <a:noFill/>
                </a:ln>
                <a:solidFill>
                  <a:prstClr val="black"/>
                </a:solidFill>
                <a:effectLst/>
                <a:uLnTx/>
                <a:uFillTx/>
                <a:latin typeface="Myriad Pro"/>
                <a:ea typeface="+mn-ea"/>
                <a:cs typeface="+mn-cs"/>
              </a:rPr>
              <a:t>Investigate the implications of illness and disease in communities for the provision of health and social care services</a:t>
            </a:r>
          </a:p>
          <a:p>
            <a:pPr marL="342900" marR="0" lvl="0" indent="-342900" algn="l" defTabSz="914400" rtl="0" eaLnBrk="1" fontAlgn="auto" latinLnBrk="0" hangingPunct="1">
              <a:lnSpc>
                <a:spcPct val="100000"/>
              </a:lnSpc>
              <a:spcBef>
                <a:spcPct val="20000"/>
              </a:spcBef>
              <a:spcAft>
                <a:spcPts val="0"/>
              </a:spcAft>
              <a:buClrTx/>
              <a:buSzTx/>
              <a:buFont typeface="Wingdings" panose="05000000000000000000" pitchFamily="2" charset="2"/>
              <a:buChar char="§"/>
              <a:tabLst/>
              <a:defRPr/>
            </a:pPr>
            <a:r>
              <a:rPr kumimoji="0" lang="en-GB" sz="2200" b="0" i="0" u="none" strike="noStrike" kern="1200" cap="none" spc="0" normalizeH="0" baseline="0" noProof="0" dirty="0">
                <a:ln>
                  <a:noFill/>
                </a:ln>
                <a:solidFill>
                  <a:prstClr val="black"/>
                </a:solidFill>
                <a:effectLst/>
                <a:uLnTx/>
                <a:uFillTx/>
                <a:latin typeface="Myriad Pro"/>
                <a:ea typeface="+mn-ea"/>
                <a:cs typeface="+mn-cs"/>
              </a:rPr>
              <a:t>Understand the factors influencing the health and wellbeing of individuals in health or social care settings.</a:t>
            </a:r>
          </a:p>
          <a:p>
            <a:pPr marL="0" indent="0">
              <a:buNone/>
            </a:pP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796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0F82E-DA76-C09C-CE63-74EFDCCC01B0}"/>
              </a:ext>
            </a:extLst>
          </p:cNvPr>
          <p:cNvSpPr>
            <a:spLocks noGrp="1"/>
          </p:cNvSpPr>
          <p:nvPr>
            <p:ph type="title"/>
          </p:nvPr>
        </p:nvSpPr>
        <p:spPr/>
        <p:txBody>
          <a:bodyPr/>
          <a:lstStyle/>
          <a:p>
            <a:r>
              <a:rPr lang="en-GB" b="1" dirty="0"/>
              <a:t>Today’s Objectives</a:t>
            </a:r>
          </a:p>
        </p:txBody>
      </p:sp>
      <p:sp>
        <p:nvSpPr>
          <p:cNvPr id="3" name="Content Placeholder 2">
            <a:extLst>
              <a:ext uri="{FF2B5EF4-FFF2-40B4-BE49-F238E27FC236}">
                <a16:creationId xmlns:a16="http://schemas.microsoft.com/office/drawing/2014/main" id="{8F03536E-7650-6EEB-5FAE-2D1D178F5224}"/>
              </a:ext>
            </a:extLst>
          </p:cNvPr>
          <p:cNvSpPr>
            <a:spLocks noGrp="1"/>
          </p:cNvSpPr>
          <p:nvPr>
            <p:ph idx="1"/>
          </p:nvPr>
        </p:nvSpPr>
        <p:spPr>
          <a:xfrm>
            <a:off x="457200" y="1268760"/>
            <a:ext cx="8229600" cy="4248473"/>
          </a:xfrm>
        </p:spPr>
        <p:txBody>
          <a:bodyPr>
            <a:normAutofit/>
          </a:bodyPr>
          <a:lstStyle/>
          <a:p>
            <a:r>
              <a:rPr lang="en-GB" sz="2800" dirty="0"/>
              <a:t>Review last week session</a:t>
            </a:r>
          </a:p>
          <a:p>
            <a:r>
              <a:rPr lang="en-GB" sz="2800" dirty="0"/>
              <a:t>Discuss public health challenges and Priorities in the following areas;</a:t>
            </a:r>
          </a:p>
          <a:p>
            <a:pPr lvl="1"/>
            <a:r>
              <a:rPr lang="en-GB" dirty="0"/>
              <a:t>Obesity</a:t>
            </a:r>
          </a:p>
          <a:p>
            <a:pPr lvl="1"/>
            <a:r>
              <a:rPr lang="en-GB" dirty="0"/>
              <a:t>Lifestyle choices/behaviour</a:t>
            </a:r>
          </a:p>
          <a:p>
            <a:pPr lvl="1"/>
            <a:r>
              <a:rPr lang="en-GB" dirty="0"/>
              <a:t>Health inequalities </a:t>
            </a:r>
          </a:p>
          <a:p>
            <a:endParaRPr lang="en-GB" dirty="0"/>
          </a:p>
          <a:p>
            <a:endParaRPr lang="en-GB" dirty="0">
              <a:highlight>
                <a:srgbClr val="FFFF00"/>
              </a:highlight>
            </a:endParaRPr>
          </a:p>
          <a:p>
            <a:endParaRPr lang="en-GB" dirty="0">
              <a:highlight>
                <a:srgbClr val="FFFF00"/>
              </a:highlight>
            </a:endParaRPr>
          </a:p>
        </p:txBody>
      </p:sp>
    </p:spTree>
    <p:extLst>
      <p:ext uri="{BB962C8B-B14F-4D97-AF65-F5344CB8AC3E}">
        <p14:creationId xmlns:p14="http://schemas.microsoft.com/office/powerpoint/2010/main" val="6102657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22D8B-C779-451F-8982-BB73C77D22EB}"/>
              </a:ext>
            </a:extLst>
          </p:cNvPr>
          <p:cNvSpPr>
            <a:spLocks noGrp="1"/>
          </p:cNvSpPr>
          <p:nvPr>
            <p:ph type="ctrTitle"/>
          </p:nvPr>
        </p:nvSpPr>
        <p:spPr>
          <a:xfrm>
            <a:off x="323528" y="1916832"/>
            <a:ext cx="8568952" cy="1656184"/>
          </a:xfrm>
        </p:spPr>
        <p:txBody>
          <a:bodyPr/>
          <a:lstStyle/>
          <a:p>
            <a:r>
              <a:rPr lang="en-GB" sz="4000" b="1" i="1" dirty="0">
                <a:solidFill>
                  <a:schemeClr val="bg1"/>
                </a:solidFill>
              </a:rPr>
              <a:t>What is Obesity?</a:t>
            </a:r>
          </a:p>
        </p:txBody>
      </p:sp>
      <p:pic>
        <p:nvPicPr>
          <p:cNvPr id="5" name="Picture 4" descr="A picture containing vector graphics&#10;&#10;Description automatically generated">
            <a:extLst>
              <a:ext uri="{FF2B5EF4-FFF2-40B4-BE49-F238E27FC236}">
                <a16:creationId xmlns:a16="http://schemas.microsoft.com/office/drawing/2014/main" id="{2E3E8D5D-020C-8872-0E68-9637087933F7}"/>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05064"/>
            <a:ext cx="1979712" cy="2002074"/>
          </a:xfrm>
          <a:prstGeom prst="rect">
            <a:avLst/>
          </a:prstGeom>
        </p:spPr>
      </p:pic>
    </p:spTree>
    <p:extLst>
      <p:ext uri="{BB962C8B-B14F-4D97-AF65-F5344CB8AC3E}">
        <p14:creationId xmlns:p14="http://schemas.microsoft.com/office/powerpoint/2010/main" val="1708436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B388A-CA80-0AB2-72D3-31B4ECF9E27A}"/>
              </a:ext>
            </a:extLst>
          </p:cNvPr>
          <p:cNvSpPr>
            <a:spLocks noGrp="1"/>
          </p:cNvSpPr>
          <p:nvPr>
            <p:ph type="title"/>
          </p:nvPr>
        </p:nvSpPr>
        <p:spPr>
          <a:xfrm>
            <a:off x="457200" y="274638"/>
            <a:ext cx="8229600" cy="1143000"/>
          </a:xfrm>
        </p:spPr>
        <p:txBody>
          <a:bodyPr anchor="ctr">
            <a:normAutofit/>
          </a:bodyPr>
          <a:lstStyle/>
          <a:p>
            <a:r>
              <a:rPr lang="en-GB" b="1"/>
              <a:t> Obesity</a:t>
            </a:r>
            <a:endParaRPr lang="en-GB" b="1" dirty="0"/>
          </a:p>
        </p:txBody>
      </p:sp>
      <p:sp>
        <p:nvSpPr>
          <p:cNvPr id="3" name="Content Placeholder 2">
            <a:extLst>
              <a:ext uri="{FF2B5EF4-FFF2-40B4-BE49-F238E27FC236}">
                <a16:creationId xmlns:a16="http://schemas.microsoft.com/office/drawing/2014/main" id="{D5EDD85A-7BB4-4843-F540-E473C0D709D2}"/>
              </a:ext>
            </a:extLst>
          </p:cNvPr>
          <p:cNvSpPr>
            <a:spLocks noGrp="1"/>
          </p:cNvSpPr>
          <p:nvPr>
            <p:ph sz="half" idx="1"/>
          </p:nvPr>
        </p:nvSpPr>
        <p:spPr>
          <a:xfrm>
            <a:off x="457200" y="1600201"/>
            <a:ext cx="4038600" cy="3989040"/>
          </a:xfrm>
        </p:spPr>
        <p:txBody>
          <a:bodyPr>
            <a:normAutofit/>
          </a:bodyPr>
          <a:lstStyle/>
          <a:p>
            <a:pPr>
              <a:lnSpc>
                <a:spcPct val="90000"/>
              </a:lnSpc>
              <a:buFont typeface="Wingdings" panose="05000000000000000000" pitchFamily="2" charset="2"/>
              <a:buChar char="§"/>
            </a:pPr>
            <a:r>
              <a:rPr lang="en-GB" sz="2200" i="0" dirty="0">
                <a:effectLst/>
              </a:rPr>
              <a:t>The term obesity describes a person who is overweight, that is having a lot of body fat.</a:t>
            </a:r>
          </a:p>
          <a:p>
            <a:pPr>
              <a:lnSpc>
                <a:spcPct val="90000"/>
              </a:lnSpc>
              <a:buFont typeface="Wingdings" panose="05000000000000000000" pitchFamily="2" charset="2"/>
              <a:buChar char="§"/>
            </a:pPr>
            <a:endParaRPr lang="en-GB" sz="2200" dirty="0"/>
          </a:p>
          <a:p>
            <a:pPr>
              <a:lnSpc>
                <a:spcPct val="90000"/>
              </a:lnSpc>
              <a:buFont typeface="Wingdings" panose="05000000000000000000" pitchFamily="2" charset="2"/>
              <a:buChar char="§"/>
            </a:pPr>
            <a:r>
              <a:rPr lang="en-GB" sz="2200" i="0" dirty="0">
                <a:effectLst/>
              </a:rPr>
              <a:t>Obesity results from an imbalance between energy intake and energy expenditure.</a:t>
            </a:r>
          </a:p>
          <a:p>
            <a:pPr marL="0" indent="0">
              <a:lnSpc>
                <a:spcPct val="90000"/>
              </a:lnSpc>
              <a:buNone/>
            </a:pPr>
            <a:endParaRPr lang="en-GB" sz="2200" i="0" dirty="0">
              <a:effectLst/>
            </a:endParaRPr>
          </a:p>
          <a:p>
            <a:pPr marL="0" indent="0">
              <a:lnSpc>
                <a:spcPct val="90000"/>
              </a:lnSpc>
              <a:buNone/>
            </a:pPr>
            <a:r>
              <a:rPr lang="en-GB" sz="2200" dirty="0"/>
              <a:t>                               (NHS, 2022; NICE, 2022)</a:t>
            </a:r>
            <a:endParaRPr lang="en-GB" sz="2200" i="0" dirty="0">
              <a:effectLst/>
            </a:endParaRPr>
          </a:p>
          <a:p>
            <a:pPr marL="0" indent="0">
              <a:lnSpc>
                <a:spcPct val="90000"/>
              </a:lnSpc>
              <a:buNone/>
            </a:pPr>
            <a:endParaRPr lang="en-GB" sz="2200" dirty="0"/>
          </a:p>
        </p:txBody>
      </p:sp>
      <p:pic>
        <p:nvPicPr>
          <p:cNvPr id="4" name="Picture 3">
            <a:extLst>
              <a:ext uri="{FF2B5EF4-FFF2-40B4-BE49-F238E27FC236}">
                <a16:creationId xmlns:a16="http://schemas.microsoft.com/office/drawing/2014/main" id="{CCFB17D9-5CCD-6E2A-96D7-31D2A613D234}"/>
              </a:ext>
            </a:extLst>
          </p:cNvPr>
          <p:cNvPicPr>
            <a:picLocks noChangeAspect="1"/>
          </p:cNvPicPr>
          <p:nvPr/>
        </p:nvPicPr>
        <p:blipFill rotWithShape="1">
          <a:blip r:embed="rId2"/>
          <a:srcRect l="15028" r="4869" b="1"/>
          <a:stretch/>
        </p:blipFill>
        <p:spPr>
          <a:xfrm>
            <a:off x="4648200" y="1600201"/>
            <a:ext cx="4038600" cy="3989040"/>
          </a:xfrm>
          <a:prstGeom prst="rect">
            <a:avLst/>
          </a:prstGeom>
          <a:noFill/>
        </p:spPr>
      </p:pic>
    </p:spTree>
    <p:extLst>
      <p:ext uri="{BB962C8B-B14F-4D97-AF65-F5344CB8AC3E}">
        <p14:creationId xmlns:p14="http://schemas.microsoft.com/office/powerpoint/2010/main" val="2537720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2A1F2-4127-F97A-A7F8-5030D767A877}"/>
              </a:ext>
            </a:extLst>
          </p:cNvPr>
          <p:cNvSpPr>
            <a:spLocks noGrp="1"/>
          </p:cNvSpPr>
          <p:nvPr>
            <p:ph type="title"/>
          </p:nvPr>
        </p:nvSpPr>
        <p:spPr/>
        <p:txBody>
          <a:bodyPr/>
          <a:lstStyle/>
          <a:p>
            <a:r>
              <a:rPr lang="en-GB" b="1" dirty="0"/>
              <a:t>Obesity</a:t>
            </a:r>
          </a:p>
        </p:txBody>
      </p:sp>
      <p:sp>
        <p:nvSpPr>
          <p:cNvPr id="3" name="Content Placeholder 2">
            <a:extLst>
              <a:ext uri="{FF2B5EF4-FFF2-40B4-BE49-F238E27FC236}">
                <a16:creationId xmlns:a16="http://schemas.microsoft.com/office/drawing/2014/main" id="{14637985-74CF-E439-1F32-8B13015BD5BB}"/>
              </a:ext>
            </a:extLst>
          </p:cNvPr>
          <p:cNvSpPr>
            <a:spLocks noGrp="1"/>
          </p:cNvSpPr>
          <p:nvPr>
            <p:ph idx="1"/>
          </p:nvPr>
        </p:nvSpPr>
        <p:spPr/>
        <p:txBody>
          <a:bodyPr>
            <a:normAutofit fontScale="62500" lnSpcReduction="20000"/>
          </a:bodyPr>
          <a:lstStyle/>
          <a:p>
            <a:pPr algn="l">
              <a:buFont typeface="Arial" panose="020B0604020202020204" pitchFamily="34" charset="0"/>
              <a:buChar char="•"/>
            </a:pPr>
            <a:r>
              <a:rPr lang="en-GB" b="0" i="0" dirty="0">
                <a:solidFill>
                  <a:srgbClr val="0E0E0E"/>
                </a:solidFill>
                <a:effectLst/>
              </a:rPr>
              <a:t>Healthy weight — BMI of 18.5–24.9 kg/m</a:t>
            </a:r>
            <a:r>
              <a:rPr lang="en-GB" b="0" i="0" baseline="30000" dirty="0">
                <a:solidFill>
                  <a:srgbClr val="0E0E0E"/>
                </a:solidFill>
                <a:effectLst/>
              </a:rPr>
              <a:t>2</a:t>
            </a:r>
            <a:r>
              <a:rPr lang="en-GB" b="0" i="0" dirty="0">
                <a:solidFill>
                  <a:srgbClr val="0E0E0E"/>
                </a:solidFill>
                <a:effectLst/>
              </a:rPr>
              <a:t>.</a:t>
            </a:r>
          </a:p>
          <a:p>
            <a:pPr algn="l">
              <a:buFont typeface="Arial" panose="020B0604020202020204" pitchFamily="34" charset="0"/>
              <a:buChar char="•"/>
            </a:pPr>
            <a:r>
              <a:rPr lang="en-GB" b="0" i="0" dirty="0">
                <a:solidFill>
                  <a:srgbClr val="0E0E0E"/>
                </a:solidFill>
                <a:effectLst/>
              </a:rPr>
              <a:t>Overweight — BMI of 25–29.9 kg/m</a:t>
            </a:r>
            <a:r>
              <a:rPr lang="en-GB" b="0" i="0" baseline="30000" dirty="0">
                <a:solidFill>
                  <a:srgbClr val="0E0E0E"/>
                </a:solidFill>
                <a:effectLst/>
              </a:rPr>
              <a:t>2</a:t>
            </a:r>
            <a:r>
              <a:rPr lang="en-GB" b="0" i="0" dirty="0">
                <a:solidFill>
                  <a:srgbClr val="0E0E0E"/>
                </a:solidFill>
                <a:effectLst/>
              </a:rPr>
              <a:t>.</a:t>
            </a:r>
          </a:p>
          <a:p>
            <a:pPr algn="l">
              <a:buFont typeface="Arial" panose="020B0604020202020204" pitchFamily="34" charset="0"/>
              <a:buChar char="•"/>
            </a:pPr>
            <a:r>
              <a:rPr lang="en-GB" b="0" i="0" dirty="0">
                <a:solidFill>
                  <a:srgbClr val="0E0E0E"/>
                </a:solidFill>
                <a:effectLst/>
              </a:rPr>
              <a:t>Obesity 1 — BMI of 30–34.9 kg/m</a:t>
            </a:r>
            <a:r>
              <a:rPr lang="en-GB" b="0" i="0" baseline="30000" dirty="0">
                <a:solidFill>
                  <a:srgbClr val="0E0E0E"/>
                </a:solidFill>
                <a:effectLst/>
              </a:rPr>
              <a:t>2</a:t>
            </a:r>
            <a:r>
              <a:rPr lang="en-GB" b="0" i="0" dirty="0">
                <a:solidFill>
                  <a:srgbClr val="0E0E0E"/>
                </a:solidFill>
                <a:effectLst/>
              </a:rPr>
              <a:t>.</a:t>
            </a:r>
          </a:p>
          <a:p>
            <a:pPr algn="l">
              <a:buFont typeface="Arial" panose="020B0604020202020204" pitchFamily="34" charset="0"/>
              <a:buChar char="•"/>
            </a:pPr>
            <a:r>
              <a:rPr lang="en-GB" b="0" i="0" dirty="0">
                <a:solidFill>
                  <a:srgbClr val="0E0E0E"/>
                </a:solidFill>
                <a:effectLst/>
              </a:rPr>
              <a:t>Obesity 2 — BMI of 35–39.9 kg/m</a:t>
            </a:r>
            <a:r>
              <a:rPr lang="en-GB" b="0" i="0" baseline="30000" dirty="0">
                <a:solidFill>
                  <a:srgbClr val="0E0E0E"/>
                </a:solidFill>
                <a:effectLst/>
              </a:rPr>
              <a:t>2</a:t>
            </a:r>
            <a:r>
              <a:rPr lang="en-GB" b="0" i="0" dirty="0">
                <a:solidFill>
                  <a:srgbClr val="0E0E0E"/>
                </a:solidFill>
                <a:effectLst/>
              </a:rPr>
              <a:t>.</a:t>
            </a:r>
          </a:p>
          <a:p>
            <a:pPr algn="l">
              <a:buFont typeface="Arial" panose="020B0604020202020204" pitchFamily="34" charset="0"/>
              <a:buChar char="•"/>
            </a:pPr>
            <a:r>
              <a:rPr lang="en-GB" b="0" i="0" dirty="0">
                <a:solidFill>
                  <a:srgbClr val="0E0E0E"/>
                </a:solidFill>
                <a:effectLst/>
              </a:rPr>
              <a:t>Obesity 3 — BMI of 40 kg/m</a:t>
            </a:r>
            <a:r>
              <a:rPr lang="en-GB" b="0" i="0" baseline="30000" dirty="0">
                <a:solidFill>
                  <a:srgbClr val="0E0E0E"/>
                </a:solidFill>
                <a:effectLst/>
              </a:rPr>
              <a:t>2 </a:t>
            </a:r>
            <a:r>
              <a:rPr lang="en-GB" b="0" i="0" dirty="0">
                <a:solidFill>
                  <a:srgbClr val="0E0E0E"/>
                </a:solidFill>
                <a:effectLst/>
              </a:rPr>
              <a:t>or more.</a:t>
            </a:r>
          </a:p>
          <a:p>
            <a:pPr marL="0" indent="0" algn="l">
              <a:buNone/>
            </a:pPr>
            <a:r>
              <a:rPr lang="en-GB" b="0" i="0" dirty="0">
                <a:solidFill>
                  <a:srgbClr val="0E0E0E"/>
                </a:solidFill>
                <a:effectLst/>
              </a:rPr>
              <a:t>                                                                     </a:t>
            </a:r>
          </a:p>
          <a:p>
            <a:r>
              <a:rPr lang="en-GB" dirty="0"/>
              <a:t>BMI is calculated by dividing a person's weight in kilograms by the square of their height in metres</a:t>
            </a:r>
          </a:p>
          <a:p>
            <a:endParaRPr lang="en-GB" dirty="0"/>
          </a:p>
          <a:p>
            <a:pPr marL="0" indent="0">
              <a:buNone/>
            </a:pPr>
            <a:r>
              <a:rPr lang="en-GB" dirty="0"/>
              <a:t>BMI = Weight (kg) / Height (m)²</a:t>
            </a:r>
          </a:p>
          <a:p>
            <a:pPr marL="0" indent="0">
              <a:buNone/>
            </a:pPr>
            <a:endParaRPr lang="en-GB" dirty="0"/>
          </a:p>
          <a:p>
            <a:pPr marL="0" indent="0">
              <a:buNone/>
            </a:pPr>
            <a:r>
              <a:rPr lang="en-GB" dirty="0"/>
              <a:t>                                         (NHS Digital, 2017; NICE, 2022)</a:t>
            </a:r>
          </a:p>
          <a:p>
            <a:pPr marL="0" indent="0">
              <a:buNone/>
            </a:pPr>
            <a:endParaRPr lang="en-GB" dirty="0"/>
          </a:p>
          <a:p>
            <a:endParaRPr lang="en-GB" dirty="0"/>
          </a:p>
        </p:txBody>
      </p:sp>
    </p:spTree>
    <p:extLst>
      <p:ext uri="{BB962C8B-B14F-4D97-AF65-F5344CB8AC3E}">
        <p14:creationId xmlns:p14="http://schemas.microsoft.com/office/powerpoint/2010/main" val="1647341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3EBF9-454A-0AC2-4760-97F423A23761}"/>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A48EDE61-0BD3-D585-768E-426263AA57E7}"/>
              </a:ext>
            </a:extLst>
          </p:cNvPr>
          <p:cNvSpPr>
            <a:spLocks noGrp="1"/>
          </p:cNvSpPr>
          <p:nvPr>
            <p:ph idx="1"/>
          </p:nvPr>
        </p:nvSpPr>
        <p:spPr/>
        <p:txBody>
          <a:bodyPr>
            <a:normAutofit fontScale="77500" lnSpcReduction="20000"/>
          </a:bodyPr>
          <a:lstStyle/>
          <a:p>
            <a:pPr marL="0" indent="0">
              <a:buNone/>
            </a:pPr>
            <a:r>
              <a:rPr lang="en-GB" dirty="0"/>
              <a:t>Working in small group discuss</a:t>
            </a:r>
          </a:p>
          <a:p>
            <a:endParaRPr lang="en-GB" dirty="0"/>
          </a:p>
          <a:p>
            <a:r>
              <a:rPr lang="en-GB" dirty="0"/>
              <a:t>What you think the challenges of obesity in England read the article and share the findings </a:t>
            </a:r>
          </a:p>
          <a:p>
            <a:pPr marL="0" indent="0">
              <a:buNone/>
            </a:pPr>
            <a:endParaRPr lang="en-GB" i="1" dirty="0"/>
          </a:p>
          <a:p>
            <a:pPr marL="0" indent="0">
              <a:buNone/>
            </a:pPr>
            <a:r>
              <a:rPr lang="en-GB" i="1" dirty="0"/>
              <a:t>‘The rising prevalence of obesity: part A: impact on public health’</a:t>
            </a:r>
          </a:p>
          <a:p>
            <a:pPr marL="0" indent="0">
              <a:buNone/>
            </a:pPr>
            <a:endParaRPr lang="en-GB" i="1" dirty="0"/>
          </a:p>
          <a:p>
            <a:pPr marL="0" indent="0">
              <a:buNone/>
            </a:pPr>
            <a:r>
              <a:rPr lang="en-GB" dirty="0"/>
              <a:t>     </a:t>
            </a:r>
            <a:r>
              <a:rPr lang="en-GB" b="1" dirty="0"/>
              <a:t>Share  your view with the whole class </a:t>
            </a:r>
          </a:p>
          <a:p>
            <a:pPr marL="0" indent="0" algn="ctr">
              <a:buNone/>
            </a:pPr>
            <a:r>
              <a:rPr lang="en-GB" b="1" dirty="0"/>
              <a:t>25 mins</a:t>
            </a:r>
          </a:p>
          <a:p>
            <a:endParaRPr lang="en-GB" dirty="0"/>
          </a:p>
        </p:txBody>
      </p:sp>
    </p:spTree>
    <p:extLst>
      <p:ext uri="{BB962C8B-B14F-4D97-AF65-F5344CB8AC3E}">
        <p14:creationId xmlns:p14="http://schemas.microsoft.com/office/powerpoint/2010/main" val="2793327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22D8B-C779-451F-8982-BB73C77D22EB}"/>
              </a:ext>
            </a:extLst>
          </p:cNvPr>
          <p:cNvSpPr>
            <a:spLocks noGrp="1"/>
          </p:cNvSpPr>
          <p:nvPr>
            <p:ph type="ctrTitle"/>
          </p:nvPr>
        </p:nvSpPr>
        <p:spPr>
          <a:xfrm>
            <a:off x="323528" y="1916832"/>
            <a:ext cx="8568952" cy="2387600"/>
          </a:xfrm>
        </p:spPr>
        <p:txBody>
          <a:bodyPr/>
          <a:lstStyle/>
          <a:p>
            <a:r>
              <a:rPr lang="en-GB" sz="4000" b="1" i="1" dirty="0">
                <a:solidFill>
                  <a:schemeClr val="bg1"/>
                </a:solidFill>
              </a:rPr>
              <a:t>What are the Obesity challenges?</a:t>
            </a:r>
          </a:p>
        </p:txBody>
      </p:sp>
      <p:pic>
        <p:nvPicPr>
          <p:cNvPr id="5" name="Picture 4" descr="A picture containing vector graphics&#10;&#10;Description automatically generated">
            <a:extLst>
              <a:ext uri="{FF2B5EF4-FFF2-40B4-BE49-F238E27FC236}">
                <a16:creationId xmlns:a16="http://schemas.microsoft.com/office/drawing/2014/main" id="{2E3E8D5D-020C-8872-0E68-9637087933F7}"/>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05064"/>
            <a:ext cx="1979712" cy="2002074"/>
          </a:xfrm>
          <a:prstGeom prst="rect">
            <a:avLst/>
          </a:prstGeom>
        </p:spPr>
      </p:pic>
    </p:spTree>
    <p:extLst>
      <p:ext uri="{BB962C8B-B14F-4D97-AF65-F5344CB8AC3E}">
        <p14:creationId xmlns:p14="http://schemas.microsoft.com/office/powerpoint/2010/main" val="16545791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A04ED-5368-15BF-A881-267DB12F7B8B}"/>
              </a:ext>
            </a:extLst>
          </p:cNvPr>
          <p:cNvSpPr>
            <a:spLocks noGrp="1"/>
          </p:cNvSpPr>
          <p:nvPr>
            <p:ph type="title"/>
          </p:nvPr>
        </p:nvSpPr>
        <p:spPr/>
        <p:txBody>
          <a:bodyPr/>
          <a:lstStyle/>
          <a:p>
            <a:r>
              <a:rPr lang="en-GB" sz="4400" b="1"/>
              <a:t>Obesity: challenges</a:t>
            </a:r>
            <a:endParaRPr lang="en-GB" dirty="0"/>
          </a:p>
        </p:txBody>
      </p:sp>
      <p:sp>
        <p:nvSpPr>
          <p:cNvPr id="3" name="Content Placeholder 2">
            <a:extLst>
              <a:ext uri="{FF2B5EF4-FFF2-40B4-BE49-F238E27FC236}">
                <a16:creationId xmlns:a16="http://schemas.microsoft.com/office/drawing/2014/main" id="{65F8FFDC-604E-C6BC-04B2-1860C33FE373}"/>
              </a:ext>
            </a:extLst>
          </p:cNvPr>
          <p:cNvSpPr>
            <a:spLocks noGrp="1"/>
          </p:cNvSpPr>
          <p:nvPr>
            <p:ph idx="1"/>
          </p:nvPr>
        </p:nvSpPr>
        <p:spPr>
          <a:xfrm>
            <a:off x="457200" y="1600201"/>
            <a:ext cx="4114800" cy="3917032"/>
          </a:xfrm>
        </p:spPr>
        <p:txBody>
          <a:bodyPr>
            <a:normAutofit fontScale="77500" lnSpcReduction="20000"/>
          </a:bodyPr>
          <a:lstStyle/>
          <a:p>
            <a:r>
              <a:rPr lang="en-GB" sz="2400"/>
              <a:t>In the UK, “more than 1 in 4 adults is obese (OECD, 2017). </a:t>
            </a:r>
          </a:p>
          <a:p>
            <a:r>
              <a:rPr lang="en-GB" sz="2400"/>
              <a:t>Between 1993 and 2011, obesity rates rose from 13% to 24% in men and from 16% to 26% in women” (NICE, 2014). </a:t>
            </a:r>
          </a:p>
          <a:p>
            <a:r>
              <a:rPr lang="en-GB" sz="2400"/>
              <a:t>In England, “27% of adults are obese (a rise from 15% in 1993) and a further 36% are overweight” (House of Commons, 2017; NHS Digital, 2017). </a:t>
            </a:r>
          </a:p>
          <a:p>
            <a:r>
              <a:rPr lang="en-GB" sz="2400"/>
              <a:t>About “35% of the population are projected to be obese in 2030” (OECD, 2017).</a:t>
            </a:r>
            <a:endParaRPr lang="en-GB" sz="2400" dirty="0"/>
          </a:p>
        </p:txBody>
      </p:sp>
      <p:pic>
        <p:nvPicPr>
          <p:cNvPr id="4" name="Picture 3">
            <a:extLst>
              <a:ext uri="{FF2B5EF4-FFF2-40B4-BE49-F238E27FC236}">
                <a16:creationId xmlns:a16="http://schemas.microsoft.com/office/drawing/2014/main" id="{6E058C2E-BE99-AEE6-E58C-1A9068205DB9}"/>
              </a:ext>
            </a:extLst>
          </p:cNvPr>
          <p:cNvPicPr>
            <a:picLocks noChangeAspect="1"/>
          </p:cNvPicPr>
          <p:nvPr/>
        </p:nvPicPr>
        <p:blipFill rotWithShape="1">
          <a:blip r:embed="rId3"/>
          <a:srcRect l="35046"/>
          <a:stretch/>
        </p:blipFill>
        <p:spPr>
          <a:xfrm>
            <a:off x="5292080" y="1565921"/>
            <a:ext cx="2815009" cy="2257425"/>
          </a:xfrm>
          <a:prstGeom prst="rect">
            <a:avLst/>
          </a:prstGeom>
        </p:spPr>
      </p:pic>
    </p:spTree>
    <p:extLst>
      <p:ext uri="{BB962C8B-B14F-4D97-AF65-F5344CB8AC3E}">
        <p14:creationId xmlns:p14="http://schemas.microsoft.com/office/powerpoint/2010/main" val="16301165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BA8BE-AF40-6E0A-B41E-416E6124C348}"/>
              </a:ext>
            </a:extLst>
          </p:cNvPr>
          <p:cNvSpPr>
            <a:spLocks noGrp="1"/>
          </p:cNvSpPr>
          <p:nvPr>
            <p:ph type="title"/>
          </p:nvPr>
        </p:nvSpPr>
        <p:spPr>
          <a:xfrm>
            <a:off x="457200" y="274638"/>
            <a:ext cx="8229600" cy="1143000"/>
          </a:xfrm>
        </p:spPr>
        <p:txBody>
          <a:bodyPr anchor="ctr">
            <a:normAutofit/>
          </a:bodyPr>
          <a:lstStyle/>
          <a:p>
            <a:r>
              <a:rPr lang="en-GB" b="1"/>
              <a:t>Obesity: challenges</a:t>
            </a:r>
          </a:p>
        </p:txBody>
      </p:sp>
      <p:pic>
        <p:nvPicPr>
          <p:cNvPr id="4" name="Picture 3">
            <a:extLst>
              <a:ext uri="{FF2B5EF4-FFF2-40B4-BE49-F238E27FC236}">
                <a16:creationId xmlns:a16="http://schemas.microsoft.com/office/drawing/2014/main" id="{D03030E8-DCF4-2D75-F695-0DC8BEEEBE67}"/>
              </a:ext>
            </a:extLst>
          </p:cNvPr>
          <p:cNvPicPr>
            <a:picLocks noChangeAspect="1"/>
          </p:cNvPicPr>
          <p:nvPr/>
        </p:nvPicPr>
        <p:blipFill>
          <a:blip r:embed="rId2"/>
          <a:stretch>
            <a:fillRect/>
          </a:stretch>
        </p:blipFill>
        <p:spPr>
          <a:xfrm>
            <a:off x="457200" y="2027178"/>
            <a:ext cx="4038600" cy="3135085"/>
          </a:xfrm>
          <a:prstGeom prst="rect">
            <a:avLst/>
          </a:prstGeom>
          <a:noFill/>
        </p:spPr>
      </p:pic>
      <p:sp>
        <p:nvSpPr>
          <p:cNvPr id="3" name="Content Placeholder 2">
            <a:extLst>
              <a:ext uri="{FF2B5EF4-FFF2-40B4-BE49-F238E27FC236}">
                <a16:creationId xmlns:a16="http://schemas.microsoft.com/office/drawing/2014/main" id="{A299DF0F-0104-5CE3-9195-6CC46E75498C}"/>
              </a:ext>
            </a:extLst>
          </p:cNvPr>
          <p:cNvSpPr>
            <a:spLocks noGrp="1"/>
          </p:cNvSpPr>
          <p:nvPr>
            <p:ph sz="half" idx="2"/>
          </p:nvPr>
        </p:nvSpPr>
        <p:spPr>
          <a:xfrm>
            <a:off x="4648200" y="1600201"/>
            <a:ext cx="4038600" cy="3989040"/>
          </a:xfrm>
        </p:spPr>
        <p:txBody>
          <a:bodyPr>
            <a:normAutofit/>
          </a:bodyPr>
          <a:lstStyle/>
          <a:p>
            <a:pPr marL="0" indent="0">
              <a:lnSpc>
                <a:spcPct val="90000"/>
              </a:lnSpc>
              <a:buNone/>
            </a:pPr>
            <a:endParaRPr lang="en-GB" sz="1100"/>
          </a:p>
          <a:p>
            <a:pPr>
              <a:lnSpc>
                <a:spcPct val="90000"/>
              </a:lnSpc>
            </a:pPr>
            <a:r>
              <a:rPr lang="en-GB" sz="1100"/>
              <a:t>It is estimated that obesity is responsible for more than 30,000 deaths each year. </a:t>
            </a:r>
          </a:p>
          <a:p>
            <a:pPr>
              <a:lnSpc>
                <a:spcPct val="90000"/>
              </a:lnSpc>
            </a:pPr>
            <a:endParaRPr lang="en-GB" sz="1100"/>
          </a:p>
          <a:p>
            <a:pPr>
              <a:lnSpc>
                <a:spcPct val="90000"/>
              </a:lnSpc>
            </a:pPr>
            <a:r>
              <a:rPr lang="en-GB" sz="1100"/>
              <a:t>Obesity is associated with a number of negative mental, physical and social consequences.</a:t>
            </a:r>
          </a:p>
          <a:p>
            <a:pPr>
              <a:lnSpc>
                <a:spcPct val="90000"/>
              </a:lnSpc>
            </a:pPr>
            <a:endParaRPr lang="en-GB" sz="1100"/>
          </a:p>
          <a:p>
            <a:pPr>
              <a:lnSpc>
                <a:spcPct val="90000"/>
              </a:lnSpc>
            </a:pPr>
            <a:r>
              <a:rPr lang="en-GB" sz="1100"/>
              <a:t>Obesity increases the risk of developing a whole host of diseases. Obese people have:</a:t>
            </a:r>
          </a:p>
          <a:p>
            <a:pPr marL="0" indent="0">
              <a:lnSpc>
                <a:spcPct val="90000"/>
              </a:lnSpc>
              <a:buNone/>
            </a:pPr>
            <a:endParaRPr lang="en-GB" sz="1100"/>
          </a:p>
          <a:p>
            <a:pPr lvl="1">
              <a:lnSpc>
                <a:spcPct val="90000"/>
              </a:lnSpc>
            </a:pPr>
            <a:r>
              <a:rPr lang="en-GB" sz="1100"/>
              <a:t>increased risk of certain cancers, including being 3 times more likely to develop colon cancer</a:t>
            </a:r>
          </a:p>
          <a:p>
            <a:pPr lvl="1">
              <a:lnSpc>
                <a:spcPct val="90000"/>
              </a:lnSpc>
            </a:pPr>
            <a:r>
              <a:rPr lang="en-GB" sz="1100"/>
              <a:t>more than 2.5 times more likely to develop high blood pressure - a risk factor for heart disease</a:t>
            </a:r>
          </a:p>
          <a:p>
            <a:pPr lvl="1">
              <a:lnSpc>
                <a:spcPct val="90000"/>
              </a:lnSpc>
            </a:pPr>
            <a:r>
              <a:rPr lang="en-GB" sz="1100"/>
              <a:t>5 times more likely to develop type 2 diabetes</a:t>
            </a:r>
          </a:p>
          <a:p>
            <a:pPr marL="457200" lvl="1" indent="0">
              <a:lnSpc>
                <a:spcPct val="90000"/>
              </a:lnSpc>
              <a:buNone/>
            </a:pPr>
            <a:r>
              <a:rPr lang="en-GB" sz="1100"/>
              <a:t>                                                                                              (</a:t>
            </a:r>
            <a:r>
              <a:rPr lang="en-GB" sz="1100" err="1"/>
              <a:t>Semeeh</a:t>
            </a:r>
            <a:r>
              <a:rPr lang="en-GB" sz="1100"/>
              <a:t>, 2011)</a:t>
            </a:r>
          </a:p>
          <a:p>
            <a:pPr lvl="1">
              <a:lnSpc>
                <a:spcPct val="90000"/>
              </a:lnSpc>
            </a:pPr>
            <a:endParaRPr lang="en-GB" sz="1100"/>
          </a:p>
        </p:txBody>
      </p:sp>
    </p:spTree>
    <p:extLst>
      <p:ext uri="{BB962C8B-B14F-4D97-AF65-F5344CB8AC3E}">
        <p14:creationId xmlns:p14="http://schemas.microsoft.com/office/powerpoint/2010/main" val="797685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FC341-9954-D119-04D9-B703089E7CEC}"/>
              </a:ext>
            </a:extLst>
          </p:cNvPr>
          <p:cNvSpPr>
            <a:spLocks noGrp="1"/>
          </p:cNvSpPr>
          <p:nvPr>
            <p:ph type="title"/>
          </p:nvPr>
        </p:nvSpPr>
        <p:spPr>
          <a:xfrm>
            <a:off x="457200" y="274638"/>
            <a:ext cx="8229600" cy="1143000"/>
          </a:xfrm>
        </p:spPr>
        <p:txBody>
          <a:bodyPr anchor="ctr">
            <a:normAutofit/>
          </a:bodyPr>
          <a:lstStyle/>
          <a:p>
            <a:r>
              <a:rPr lang="en-GB" b="1"/>
              <a:t>Obesity: challenges</a:t>
            </a:r>
            <a:endParaRPr lang="en-GB" dirty="0"/>
          </a:p>
        </p:txBody>
      </p:sp>
      <p:sp>
        <p:nvSpPr>
          <p:cNvPr id="3" name="Content Placeholder 2">
            <a:extLst>
              <a:ext uri="{FF2B5EF4-FFF2-40B4-BE49-F238E27FC236}">
                <a16:creationId xmlns:a16="http://schemas.microsoft.com/office/drawing/2014/main" id="{BDAA4F07-3BB7-3FB1-766A-2D1CC6FB2676}"/>
              </a:ext>
            </a:extLst>
          </p:cNvPr>
          <p:cNvSpPr>
            <a:spLocks noGrp="1"/>
          </p:cNvSpPr>
          <p:nvPr>
            <p:ph sz="half" idx="1"/>
          </p:nvPr>
        </p:nvSpPr>
        <p:spPr>
          <a:xfrm>
            <a:off x="457200" y="1600201"/>
            <a:ext cx="4038600" cy="3989040"/>
          </a:xfrm>
        </p:spPr>
        <p:txBody>
          <a:bodyPr>
            <a:normAutofit/>
          </a:bodyPr>
          <a:lstStyle/>
          <a:p>
            <a:pPr marL="0" indent="0">
              <a:lnSpc>
                <a:spcPct val="90000"/>
              </a:lnSpc>
              <a:buNone/>
            </a:pPr>
            <a:r>
              <a:rPr lang="en-GB" sz="1800" dirty="0"/>
              <a:t>Obesity and its related disease conditions appear to have significant adverse socio-economic implications at individual and population levels. </a:t>
            </a:r>
          </a:p>
          <a:p>
            <a:pPr marL="0" indent="0">
              <a:lnSpc>
                <a:spcPct val="90000"/>
              </a:lnSpc>
              <a:buNone/>
            </a:pPr>
            <a:endParaRPr lang="en-GB" sz="1800" dirty="0"/>
          </a:p>
          <a:p>
            <a:pPr marL="0" indent="0">
              <a:lnSpc>
                <a:spcPct val="90000"/>
              </a:lnSpc>
              <a:buNone/>
            </a:pPr>
            <a:r>
              <a:rPr lang="en-GB" sz="1800" dirty="0"/>
              <a:t>These include</a:t>
            </a:r>
          </a:p>
          <a:p>
            <a:pPr>
              <a:lnSpc>
                <a:spcPct val="90000"/>
              </a:lnSpc>
            </a:pPr>
            <a:r>
              <a:rPr lang="en-GB" sz="1800" dirty="0"/>
              <a:t>Work absenteeism, </a:t>
            </a:r>
          </a:p>
          <a:p>
            <a:pPr>
              <a:lnSpc>
                <a:spcPct val="90000"/>
              </a:lnSpc>
            </a:pPr>
            <a:r>
              <a:rPr lang="en-GB" sz="1800" dirty="0"/>
              <a:t>Reduced productivity, </a:t>
            </a:r>
          </a:p>
          <a:p>
            <a:pPr>
              <a:lnSpc>
                <a:spcPct val="90000"/>
              </a:lnSpc>
            </a:pPr>
            <a:r>
              <a:rPr lang="en-GB" sz="1800" dirty="0"/>
              <a:t>Psycho-social distress, </a:t>
            </a:r>
          </a:p>
          <a:p>
            <a:pPr>
              <a:lnSpc>
                <a:spcPct val="90000"/>
              </a:lnSpc>
            </a:pPr>
            <a:r>
              <a:rPr lang="en-GB" sz="1800" dirty="0"/>
              <a:t>Overwhelming health expenditures, </a:t>
            </a:r>
          </a:p>
          <a:p>
            <a:pPr>
              <a:lnSpc>
                <a:spcPct val="90000"/>
              </a:lnSpc>
            </a:pPr>
            <a:r>
              <a:rPr lang="en-GB" sz="1800" dirty="0"/>
              <a:t>Increased dependency ratio.</a:t>
            </a:r>
          </a:p>
          <a:p>
            <a:pPr marL="0" indent="0">
              <a:lnSpc>
                <a:spcPct val="90000"/>
              </a:lnSpc>
              <a:buNone/>
            </a:pPr>
            <a:r>
              <a:rPr lang="en-GB" sz="1800" dirty="0"/>
              <a:t>                                                                     (</a:t>
            </a:r>
            <a:r>
              <a:rPr lang="en-GB" sz="1800" dirty="0" err="1">
                <a:effectLst/>
              </a:rPr>
              <a:t>Semeeh</a:t>
            </a:r>
            <a:r>
              <a:rPr lang="en-GB" sz="1800" dirty="0">
                <a:effectLst/>
              </a:rPr>
              <a:t>,</a:t>
            </a:r>
            <a:r>
              <a:rPr lang="en-GB" sz="1800" dirty="0"/>
              <a:t> </a:t>
            </a:r>
            <a:r>
              <a:rPr lang="en-GB" sz="1800" dirty="0">
                <a:effectLst/>
              </a:rPr>
              <a:t>2011)</a:t>
            </a:r>
            <a:r>
              <a:rPr lang="en-GB" sz="1800" dirty="0"/>
              <a:t>        </a:t>
            </a:r>
          </a:p>
        </p:txBody>
      </p:sp>
      <p:pic>
        <p:nvPicPr>
          <p:cNvPr id="4" name="Picture 3">
            <a:extLst>
              <a:ext uri="{FF2B5EF4-FFF2-40B4-BE49-F238E27FC236}">
                <a16:creationId xmlns:a16="http://schemas.microsoft.com/office/drawing/2014/main" id="{9B818297-2E08-CE98-FFE2-E7FC3E557CA1}"/>
              </a:ext>
            </a:extLst>
          </p:cNvPr>
          <p:cNvPicPr>
            <a:picLocks noChangeAspect="1"/>
          </p:cNvPicPr>
          <p:nvPr/>
        </p:nvPicPr>
        <p:blipFill rotWithShape="1">
          <a:blip r:embed="rId2"/>
          <a:srcRect l="34646" r="23592"/>
          <a:stretch/>
        </p:blipFill>
        <p:spPr>
          <a:xfrm>
            <a:off x="4648200" y="1600201"/>
            <a:ext cx="4038600" cy="3989040"/>
          </a:xfrm>
          <a:prstGeom prst="rect">
            <a:avLst/>
          </a:prstGeom>
          <a:noFill/>
        </p:spPr>
      </p:pic>
    </p:spTree>
    <p:extLst>
      <p:ext uri="{BB962C8B-B14F-4D97-AF65-F5344CB8AC3E}">
        <p14:creationId xmlns:p14="http://schemas.microsoft.com/office/powerpoint/2010/main" val="36296485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3EBF9-454A-0AC2-4760-97F423A23761}"/>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A48EDE61-0BD3-D585-768E-426263AA57E7}"/>
              </a:ext>
            </a:extLst>
          </p:cNvPr>
          <p:cNvSpPr>
            <a:spLocks noGrp="1"/>
          </p:cNvSpPr>
          <p:nvPr>
            <p:ph idx="1"/>
          </p:nvPr>
        </p:nvSpPr>
        <p:spPr/>
        <p:txBody>
          <a:bodyPr>
            <a:normAutofit fontScale="92500" lnSpcReduction="10000"/>
          </a:bodyPr>
          <a:lstStyle/>
          <a:p>
            <a:pPr marL="0" indent="0">
              <a:buNone/>
            </a:pPr>
            <a:r>
              <a:rPr lang="en-GB" dirty="0"/>
              <a:t>Working in small group using the link below explore the causes and risk factors of obesity</a:t>
            </a:r>
          </a:p>
          <a:p>
            <a:pPr marL="0" indent="0">
              <a:buNone/>
            </a:pPr>
            <a:endParaRPr lang="en-GB" dirty="0"/>
          </a:p>
          <a:p>
            <a:pPr marL="0" indent="0">
              <a:buNone/>
            </a:pPr>
            <a:r>
              <a:rPr lang="en-GB" dirty="0">
                <a:hlinkClick r:id="rId3"/>
              </a:rPr>
              <a:t>https://cks.nice.org.uk/topics/obesity/background-information/causes-risk-factors/</a:t>
            </a:r>
            <a:endParaRPr lang="en-GB" dirty="0"/>
          </a:p>
          <a:p>
            <a:pPr marL="0" indent="0">
              <a:buNone/>
            </a:pPr>
            <a:endParaRPr lang="en-GB" dirty="0"/>
          </a:p>
          <a:p>
            <a:pPr marL="0" indent="0">
              <a:buNone/>
            </a:pPr>
            <a:endParaRPr lang="en-GB" dirty="0"/>
          </a:p>
          <a:p>
            <a:pPr marL="0" indent="0">
              <a:buNone/>
            </a:pPr>
            <a:r>
              <a:rPr lang="en-GB" sz="2600" dirty="0"/>
              <a:t>     </a:t>
            </a:r>
            <a:r>
              <a:rPr lang="en-GB" sz="2600" b="1" dirty="0"/>
              <a:t>Share  what you have learnt with the whole class</a:t>
            </a:r>
          </a:p>
          <a:p>
            <a:endParaRPr lang="en-GB" dirty="0"/>
          </a:p>
        </p:txBody>
      </p:sp>
    </p:spTree>
    <p:extLst>
      <p:ext uri="{BB962C8B-B14F-4D97-AF65-F5344CB8AC3E}">
        <p14:creationId xmlns:p14="http://schemas.microsoft.com/office/powerpoint/2010/main" val="1318861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22D8B-C779-451F-8982-BB73C77D22EB}"/>
              </a:ext>
            </a:extLst>
          </p:cNvPr>
          <p:cNvSpPr>
            <a:spLocks noGrp="1"/>
          </p:cNvSpPr>
          <p:nvPr>
            <p:ph type="ctrTitle"/>
          </p:nvPr>
        </p:nvSpPr>
        <p:spPr>
          <a:xfrm>
            <a:off x="323528" y="1916832"/>
            <a:ext cx="8568952" cy="2387600"/>
          </a:xfrm>
        </p:spPr>
        <p:txBody>
          <a:bodyPr/>
          <a:lstStyle/>
          <a:p>
            <a:r>
              <a:rPr lang="en-GB" sz="4000" b="1" i="1" dirty="0">
                <a:solidFill>
                  <a:schemeClr val="bg1"/>
                </a:solidFill>
              </a:rPr>
              <a:t>What are the Obesity priorities?</a:t>
            </a:r>
          </a:p>
        </p:txBody>
      </p:sp>
      <p:pic>
        <p:nvPicPr>
          <p:cNvPr id="5" name="Picture 4" descr="A picture containing vector graphics&#10;&#10;Description automatically generated">
            <a:extLst>
              <a:ext uri="{FF2B5EF4-FFF2-40B4-BE49-F238E27FC236}">
                <a16:creationId xmlns:a16="http://schemas.microsoft.com/office/drawing/2014/main" id="{2E3E8D5D-020C-8872-0E68-9637087933F7}"/>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05064"/>
            <a:ext cx="1979712" cy="2002074"/>
          </a:xfrm>
          <a:prstGeom prst="rect">
            <a:avLst/>
          </a:prstGeom>
        </p:spPr>
      </p:pic>
    </p:spTree>
    <p:extLst>
      <p:ext uri="{BB962C8B-B14F-4D97-AF65-F5344CB8AC3E}">
        <p14:creationId xmlns:p14="http://schemas.microsoft.com/office/powerpoint/2010/main" val="2986944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72FDF-C3EA-E9C8-212E-2CED30D27408}"/>
              </a:ext>
            </a:extLst>
          </p:cNvPr>
          <p:cNvSpPr>
            <a:spLocks noGrp="1"/>
          </p:cNvSpPr>
          <p:nvPr>
            <p:ph type="title"/>
          </p:nvPr>
        </p:nvSpPr>
        <p:spPr>
          <a:xfrm>
            <a:off x="457200" y="274638"/>
            <a:ext cx="8229600" cy="1143000"/>
          </a:xfrm>
        </p:spPr>
        <p:txBody>
          <a:bodyPr anchor="ctr">
            <a:normAutofit/>
          </a:bodyPr>
          <a:lstStyle/>
          <a:p>
            <a:r>
              <a:rPr lang="en-GB" b="1" dirty="0"/>
              <a:t> Obesity: priorities</a:t>
            </a:r>
          </a:p>
        </p:txBody>
      </p:sp>
      <p:pic>
        <p:nvPicPr>
          <p:cNvPr id="4" name="Picture 3">
            <a:extLst>
              <a:ext uri="{FF2B5EF4-FFF2-40B4-BE49-F238E27FC236}">
                <a16:creationId xmlns:a16="http://schemas.microsoft.com/office/drawing/2014/main" id="{51B80961-5141-D4F0-BC1E-FDD98575ABFA}"/>
              </a:ext>
            </a:extLst>
          </p:cNvPr>
          <p:cNvPicPr>
            <a:picLocks noChangeAspect="1"/>
          </p:cNvPicPr>
          <p:nvPr/>
        </p:nvPicPr>
        <p:blipFill>
          <a:blip r:embed="rId2"/>
          <a:stretch>
            <a:fillRect/>
          </a:stretch>
        </p:blipFill>
        <p:spPr>
          <a:xfrm>
            <a:off x="457200" y="1963748"/>
            <a:ext cx="4038600" cy="3261946"/>
          </a:xfrm>
          <a:prstGeom prst="rect">
            <a:avLst/>
          </a:prstGeom>
          <a:noFill/>
        </p:spPr>
      </p:pic>
      <p:sp>
        <p:nvSpPr>
          <p:cNvPr id="3" name="Content Placeholder 2">
            <a:extLst>
              <a:ext uri="{FF2B5EF4-FFF2-40B4-BE49-F238E27FC236}">
                <a16:creationId xmlns:a16="http://schemas.microsoft.com/office/drawing/2014/main" id="{1390266B-56B5-B9D4-D83D-3BFD1A18C8E3}"/>
              </a:ext>
            </a:extLst>
          </p:cNvPr>
          <p:cNvSpPr>
            <a:spLocks noGrp="1"/>
          </p:cNvSpPr>
          <p:nvPr>
            <p:ph sz="half" idx="2"/>
          </p:nvPr>
        </p:nvSpPr>
        <p:spPr>
          <a:xfrm>
            <a:off x="4648200" y="1600201"/>
            <a:ext cx="4038600" cy="3989040"/>
          </a:xfrm>
        </p:spPr>
        <p:txBody>
          <a:bodyPr>
            <a:normAutofit/>
          </a:bodyPr>
          <a:lstStyle/>
          <a:p>
            <a:pPr marL="0" indent="0">
              <a:lnSpc>
                <a:spcPct val="90000"/>
              </a:lnSpc>
              <a:buNone/>
            </a:pPr>
            <a:r>
              <a:rPr lang="en-GB" sz="1800"/>
              <a:t>Reducing obesity, particularly among children, is one of the priorities of Public Health England (PHE). </a:t>
            </a:r>
          </a:p>
          <a:p>
            <a:pPr marL="0" indent="0">
              <a:lnSpc>
                <a:spcPct val="90000"/>
              </a:lnSpc>
              <a:buNone/>
            </a:pPr>
            <a:endParaRPr lang="en-GB" sz="1800"/>
          </a:p>
          <a:p>
            <a:pPr marL="0" indent="0">
              <a:lnSpc>
                <a:spcPct val="90000"/>
              </a:lnSpc>
              <a:buNone/>
            </a:pPr>
            <a:endParaRPr lang="en-GB" sz="1800"/>
          </a:p>
          <a:p>
            <a:pPr marL="0" indent="0">
              <a:lnSpc>
                <a:spcPct val="90000"/>
              </a:lnSpc>
              <a:buNone/>
            </a:pPr>
            <a:r>
              <a:rPr lang="en-GB" sz="1800" b="1"/>
              <a:t>NHS</a:t>
            </a:r>
          </a:p>
          <a:p>
            <a:pPr>
              <a:lnSpc>
                <a:spcPct val="90000"/>
              </a:lnSpc>
            </a:pPr>
            <a:r>
              <a:rPr lang="en-GB" sz="1800"/>
              <a:t>Managers and health professionals in all primary care settings should ensure that preventing and managing obesity is a priority, at both strategic and delivery levels. </a:t>
            </a:r>
          </a:p>
          <a:p>
            <a:pPr marL="0" indent="0">
              <a:lnSpc>
                <a:spcPct val="90000"/>
              </a:lnSpc>
              <a:buNone/>
            </a:pPr>
            <a:r>
              <a:rPr kumimoji="0" lang="en-GB" sz="1800" b="0" i="0" u="none" strike="noStrike" kern="1200" cap="none" spc="0" normalizeH="0" baseline="0" noProof="0">
                <a:ln>
                  <a:noFill/>
                </a:ln>
                <a:effectLst/>
                <a:uLnTx/>
                <a:uFillTx/>
              </a:rPr>
              <a:t>                                                                           (PHE, 2019)</a:t>
            </a:r>
            <a:endParaRPr lang="en-GB" sz="1800" b="1"/>
          </a:p>
          <a:p>
            <a:pPr marL="0" indent="0">
              <a:lnSpc>
                <a:spcPct val="90000"/>
              </a:lnSpc>
              <a:buNone/>
            </a:pPr>
            <a:r>
              <a:rPr lang="en-GB" sz="1800"/>
              <a:t>                                                                                                         </a:t>
            </a:r>
          </a:p>
        </p:txBody>
      </p:sp>
    </p:spTree>
    <p:extLst>
      <p:ext uri="{BB962C8B-B14F-4D97-AF65-F5344CB8AC3E}">
        <p14:creationId xmlns:p14="http://schemas.microsoft.com/office/powerpoint/2010/main" val="22127924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A2828-B456-7F53-F530-D915B1B6A0A2}"/>
              </a:ext>
            </a:extLst>
          </p:cNvPr>
          <p:cNvSpPr>
            <a:spLocks noGrp="1"/>
          </p:cNvSpPr>
          <p:nvPr>
            <p:ph type="title"/>
          </p:nvPr>
        </p:nvSpPr>
        <p:spPr>
          <a:xfrm>
            <a:off x="457200" y="188640"/>
            <a:ext cx="8229600" cy="418058"/>
          </a:xfrm>
        </p:spPr>
        <p:txBody>
          <a:bodyPr>
            <a:normAutofit fontScale="90000"/>
          </a:bodyPr>
          <a:lstStyle/>
          <a:p>
            <a:r>
              <a:rPr lang="en-GB" sz="3200" b="1" dirty="0"/>
              <a:t>Obesity: Priorities</a:t>
            </a:r>
          </a:p>
        </p:txBody>
      </p:sp>
      <p:sp>
        <p:nvSpPr>
          <p:cNvPr id="3" name="Content Placeholder 2">
            <a:extLst>
              <a:ext uri="{FF2B5EF4-FFF2-40B4-BE49-F238E27FC236}">
                <a16:creationId xmlns:a16="http://schemas.microsoft.com/office/drawing/2014/main" id="{6AA4E6E6-A79A-E8B4-01AA-DDBBDA33F943}"/>
              </a:ext>
            </a:extLst>
          </p:cNvPr>
          <p:cNvSpPr>
            <a:spLocks noGrp="1"/>
          </p:cNvSpPr>
          <p:nvPr>
            <p:ph idx="1"/>
          </p:nvPr>
        </p:nvSpPr>
        <p:spPr>
          <a:xfrm>
            <a:off x="457200" y="692696"/>
            <a:ext cx="5122912" cy="4320481"/>
          </a:xfrm>
        </p:spPr>
        <p:txBody>
          <a:bodyPr>
            <a:normAutofit fontScale="25000" lnSpcReduction="20000"/>
          </a:bodyPr>
          <a:lstStyle/>
          <a:p>
            <a:pPr marL="0" indent="0">
              <a:buNone/>
            </a:pPr>
            <a:r>
              <a:rPr lang="en-GB" sz="6200" b="1" dirty="0"/>
              <a:t>Local authorities and partners</a:t>
            </a:r>
          </a:p>
          <a:p>
            <a:pPr marL="0" indent="0">
              <a:buNone/>
            </a:pPr>
            <a:endParaRPr lang="en-GB" sz="6200" b="1" dirty="0"/>
          </a:p>
          <a:p>
            <a:pPr marL="0" indent="0">
              <a:buNone/>
            </a:pPr>
            <a:r>
              <a:rPr lang="en-GB" sz="5600" dirty="0"/>
              <a:t>Local authorities should work with local partners, such as industry and voluntary organisations, to create and manage more safe spaces for incidental and planned physical activity, addressing as a priority any concerns about safety, crime and inclusion, by:</a:t>
            </a:r>
          </a:p>
          <a:p>
            <a:endParaRPr lang="en-GB" sz="5600" dirty="0"/>
          </a:p>
          <a:p>
            <a:r>
              <a:rPr lang="en-GB" sz="5600" dirty="0"/>
              <a:t>Providing facilities and schemes such as cycling and walking routes, cycle parking, area maps and safe play areas</a:t>
            </a:r>
          </a:p>
          <a:p>
            <a:endParaRPr lang="en-GB" sz="5600" dirty="0"/>
          </a:p>
          <a:p>
            <a:r>
              <a:rPr lang="en-GB" sz="5600" dirty="0"/>
              <a:t>Making streets cleaner and safer, through measures such as traffic calming, congestion charging, pedestrian crossings, cycle routes, lighting and walking schemes</a:t>
            </a:r>
          </a:p>
          <a:p>
            <a:endParaRPr lang="en-GB" sz="5600" dirty="0"/>
          </a:p>
          <a:p>
            <a:r>
              <a:rPr lang="en-GB" sz="5600" dirty="0"/>
              <a:t>Ensuring buildings and spaces are designed to encourage people to be more physically active (for example, through positioning and signing of stairs, entrances and walkways)</a:t>
            </a:r>
          </a:p>
          <a:p>
            <a:endParaRPr lang="en-GB" sz="5600" dirty="0"/>
          </a:p>
          <a:p>
            <a:endParaRPr lang="en-GB" sz="5600" dirty="0"/>
          </a:p>
          <a:p>
            <a:pPr marL="0" indent="0">
              <a:buNone/>
            </a:pPr>
            <a:r>
              <a:rPr lang="en-GB" sz="5600" dirty="0"/>
              <a:t>                                                                                                                          (PHE 2019)</a:t>
            </a:r>
          </a:p>
        </p:txBody>
      </p:sp>
      <p:pic>
        <p:nvPicPr>
          <p:cNvPr id="5" name="Picture 4">
            <a:extLst>
              <a:ext uri="{FF2B5EF4-FFF2-40B4-BE49-F238E27FC236}">
                <a16:creationId xmlns:a16="http://schemas.microsoft.com/office/drawing/2014/main" id="{A486D0DF-53F4-603D-F596-890CE6206E86}"/>
              </a:ext>
            </a:extLst>
          </p:cNvPr>
          <p:cNvPicPr>
            <a:picLocks noChangeAspect="1"/>
          </p:cNvPicPr>
          <p:nvPr/>
        </p:nvPicPr>
        <p:blipFill>
          <a:blip r:embed="rId2"/>
          <a:stretch>
            <a:fillRect/>
          </a:stretch>
        </p:blipFill>
        <p:spPr>
          <a:xfrm>
            <a:off x="5562479" y="2829032"/>
            <a:ext cx="3429000" cy="2743200"/>
          </a:xfrm>
          <a:prstGeom prst="rect">
            <a:avLst/>
          </a:prstGeom>
        </p:spPr>
      </p:pic>
    </p:spTree>
    <p:extLst>
      <p:ext uri="{BB962C8B-B14F-4D97-AF65-F5344CB8AC3E}">
        <p14:creationId xmlns:p14="http://schemas.microsoft.com/office/powerpoint/2010/main" val="2980967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6779F-2F27-2D5A-CB84-699C6029D089}"/>
              </a:ext>
            </a:extLst>
          </p:cNvPr>
          <p:cNvSpPr>
            <a:spLocks noGrp="1"/>
          </p:cNvSpPr>
          <p:nvPr>
            <p:ph type="title"/>
          </p:nvPr>
        </p:nvSpPr>
        <p:spPr>
          <a:xfrm>
            <a:off x="457200" y="274638"/>
            <a:ext cx="8229600" cy="1143000"/>
          </a:xfrm>
        </p:spPr>
        <p:txBody>
          <a:bodyPr anchor="ctr">
            <a:normAutofit/>
          </a:bodyPr>
          <a:lstStyle/>
          <a:p>
            <a:r>
              <a:rPr lang="en-GB" b="1"/>
              <a:t>Obesity: Priorities</a:t>
            </a:r>
          </a:p>
        </p:txBody>
      </p:sp>
      <p:sp>
        <p:nvSpPr>
          <p:cNvPr id="3" name="Content Placeholder 2">
            <a:extLst>
              <a:ext uri="{FF2B5EF4-FFF2-40B4-BE49-F238E27FC236}">
                <a16:creationId xmlns:a16="http://schemas.microsoft.com/office/drawing/2014/main" id="{B8509734-B382-A941-2FBB-CBB23F5E2856}"/>
              </a:ext>
            </a:extLst>
          </p:cNvPr>
          <p:cNvSpPr>
            <a:spLocks noGrp="1"/>
          </p:cNvSpPr>
          <p:nvPr>
            <p:ph sz="half" idx="1"/>
          </p:nvPr>
        </p:nvSpPr>
        <p:spPr>
          <a:xfrm>
            <a:off x="457200" y="1600201"/>
            <a:ext cx="4038600" cy="3989040"/>
          </a:xfrm>
        </p:spPr>
        <p:txBody>
          <a:bodyPr>
            <a:normAutofit/>
          </a:bodyPr>
          <a:lstStyle/>
          <a:p>
            <a:pPr marL="0" indent="0">
              <a:lnSpc>
                <a:spcPct val="90000"/>
              </a:lnSpc>
              <a:buNone/>
            </a:pPr>
            <a:r>
              <a:rPr lang="en-GB" sz="1500" b="1"/>
              <a:t>Early years settings  and Nurseries and other childcare facilities should</a:t>
            </a:r>
            <a:r>
              <a:rPr lang="en-GB" sz="1500"/>
              <a:t>:</a:t>
            </a:r>
          </a:p>
          <a:p>
            <a:pPr marL="0" indent="0">
              <a:lnSpc>
                <a:spcPct val="90000"/>
              </a:lnSpc>
              <a:buNone/>
            </a:pPr>
            <a:endParaRPr lang="en-GB" sz="1500"/>
          </a:p>
          <a:p>
            <a:pPr>
              <a:lnSpc>
                <a:spcPct val="90000"/>
              </a:lnSpc>
            </a:pPr>
            <a:r>
              <a:rPr lang="en-GB" sz="1500"/>
              <a:t>Minimise sedentary activities during play time, and provide regular opportunities for enjoyable active play and structured physical activity sessions</a:t>
            </a:r>
          </a:p>
          <a:p>
            <a:pPr>
              <a:lnSpc>
                <a:spcPct val="90000"/>
              </a:lnSpc>
            </a:pPr>
            <a:endParaRPr lang="en-GB" sz="1500"/>
          </a:p>
          <a:p>
            <a:pPr>
              <a:lnSpc>
                <a:spcPct val="90000"/>
              </a:lnSpc>
            </a:pPr>
            <a:r>
              <a:rPr lang="en-GB" sz="1500"/>
              <a:t>Implement Department for Education and Skills, Food Standards Agency and Caroline Walker Trust guidance on food procurement and healthy catering.</a:t>
            </a:r>
          </a:p>
          <a:p>
            <a:pPr marL="0" indent="0">
              <a:lnSpc>
                <a:spcPct val="90000"/>
              </a:lnSpc>
              <a:buNone/>
            </a:pPr>
            <a:r>
              <a:rPr lang="en-GB" sz="1500"/>
              <a:t>                                                                             (PHE, 2019)</a:t>
            </a:r>
          </a:p>
          <a:p>
            <a:pPr>
              <a:lnSpc>
                <a:spcPct val="90000"/>
              </a:lnSpc>
            </a:pPr>
            <a:endParaRPr lang="en-GB" sz="1500"/>
          </a:p>
        </p:txBody>
      </p:sp>
      <p:pic>
        <p:nvPicPr>
          <p:cNvPr id="4" name="Picture 3">
            <a:extLst>
              <a:ext uri="{FF2B5EF4-FFF2-40B4-BE49-F238E27FC236}">
                <a16:creationId xmlns:a16="http://schemas.microsoft.com/office/drawing/2014/main" id="{34E4244A-AEB5-1ED8-9554-54F100361DB4}"/>
              </a:ext>
            </a:extLst>
          </p:cNvPr>
          <p:cNvPicPr>
            <a:picLocks noChangeAspect="1"/>
          </p:cNvPicPr>
          <p:nvPr/>
        </p:nvPicPr>
        <p:blipFill rotWithShape="1">
          <a:blip r:embed="rId2"/>
          <a:srcRect r="24658" b="1"/>
          <a:stretch/>
        </p:blipFill>
        <p:spPr>
          <a:xfrm>
            <a:off x="4648200" y="1600201"/>
            <a:ext cx="4038600" cy="3989040"/>
          </a:xfrm>
          <a:prstGeom prst="rect">
            <a:avLst/>
          </a:prstGeom>
          <a:noFill/>
        </p:spPr>
      </p:pic>
    </p:spTree>
    <p:extLst>
      <p:ext uri="{BB962C8B-B14F-4D97-AF65-F5344CB8AC3E}">
        <p14:creationId xmlns:p14="http://schemas.microsoft.com/office/powerpoint/2010/main" val="1719352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B9979-C93F-DCF9-D923-F1EA6AF0599C}"/>
              </a:ext>
            </a:extLst>
          </p:cNvPr>
          <p:cNvSpPr>
            <a:spLocks noGrp="1"/>
          </p:cNvSpPr>
          <p:nvPr>
            <p:ph type="title"/>
          </p:nvPr>
        </p:nvSpPr>
        <p:spPr>
          <a:xfrm>
            <a:off x="457200" y="116632"/>
            <a:ext cx="8229600" cy="490066"/>
          </a:xfrm>
        </p:spPr>
        <p:txBody>
          <a:bodyPr>
            <a:normAutofit fontScale="90000"/>
          </a:bodyPr>
          <a:lstStyle/>
          <a:p>
            <a:r>
              <a:rPr lang="en-GB" sz="2800" b="1" dirty="0"/>
              <a:t>Obesity: Priorities</a:t>
            </a:r>
            <a:endParaRPr lang="en-GB" sz="2800" dirty="0"/>
          </a:p>
        </p:txBody>
      </p:sp>
      <p:sp>
        <p:nvSpPr>
          <p:cNvPr id="3" name="Content Placeholder 2">
            <a:extLst>
              <a:ext uri="{FF2B5EF4-FFF2-40B4-BE49-F238E27FC236}">
                <a16:creationId xmlns:a16="http://schemas.microsoft.com/office/drawing/2014/main" id="{A4DCDDD1-6840-8D39-0DB6-3DCF71399220}"/>
              </a:ext>
            </a:extLst>
          </p:cNvPr>
          <p:cNvSpPr>
            <a:spLocks noGrp="1"/>
          </p:cNvSpPr>
          <p:nvPr>
            <p:ph idx="1"/>
          </p:nvPr>
        </p:nvSpPr>
        <p:spPr>
          <a:xfrm>
            <a:off x="457200" y="692696"/>
            <a:ext cx="8229600" cy="4824537"/>
          </a:xfrm>
        </p:spPr>
        <p:txBody>
          <a:bodyPr>
            <a:normAutofit fontScale="25000" lnSpcReduction="20000"/>
          </a:bodyPr>
          <a:lstStyle/>
          <a:p>
            <a:pPr marL="0" indent="0">
              <a:buNone/>
            </a:pPr>
            <a:r>
              <a:rPr lang="en-GB" sz="7000" b="1" dirty="0"/>
              <a:t>Schools</a:t>
            </a:r>
          </a:p>
          <a:p>
            <a:r>
              <a:rPr lang="en-GB" sz="6400" dirty="0"/>
              <a:t>Head teachers and chairs of governors, in collaboration with parents and pupils, should assess the whole school environment and ensure that the ethos of all school policies helps children and young people to maintain a healthy weight, eat a healthy diet and be physically active.</a:t>
            </a:r>
          </a:p>
          <a:p>
            <a:endParaRPr lang="en-GB" sz="6400" b="1" dirty="0"/>
          </a:p>
          <a:p>
            <a:pPr marL="0" indent="0">
              <a:buNone/>
            </a:pPr>
            <a:r>
              <a:rPr lang="en-GB" sz="6400" b="1" dirty="0"/>
              <a:t>Workplaces</a:t>
            </a:r>
          </a:p>
          <a:p>
            <a:pPr marL="0" indent="0">
              <a:buNone/>
            </a:pPr>
            <a:r>
              <a:rPr lang="en-GB" sz="6400" dirty="0"/>
              <a:t>Workplaces should provide opportunities for staff to eat a healthy diet and be physically active, through:</a:t>
            </a:r>
          </a:p>
          <a:p>
            <a:endParaRPr lang="en-GB" sz="6400" dirty="0"/>
          </a:p>
          <a:p>
            <a:r>
              <a:rPr lang="en-GB" sz="6400" dirty="0"/>
              <a:t>Active and continuous promotion of healthy choices in restaurants, hospitality, vending machines and shops for staff and clients, in line with existing Food Standards Agency guidance</a:t>
            </a:r>
          </a:p>
          <a:p>
            <a:endParaRPr lang="en-GB" sz="6400" dirty="0"/>
          </a:p>
          <a:p>
            <a:r>
              <a:rPr lang="en-GB" sz="6400" dirty="0"/>
              <a:t>A supportive physical environment, such as improvements to stairwells and providing showers and secure cycle parking</a:t>
            </a:r>
          </a:p>
          <a:p>
            <a:endParaRPr lang="en-GB" sz="6400" dirty="0"/>
          </a:p>
          <a:p>
            <a:r>
              <a:rPr lang="en-GB" sz="6400" dirty="0"/>
              <a:t>Recreational opportunities, such as supporting out-of-hours social activities, lunchtime walks and use of local leisure facilities.</a:t>
            </a:r>
          </a:p>
          <a:p>
            <a:endParaRPr lang="en-GB" sz="6400" dirty="0"/>
          </a:p>
          <a:p>
            <a:pPr marL="0" indent="0">
              <a:buNone/>
            </a:pPr>
            <a:r>
              <a:rPr lang="en-GB" sz="6400" dirty="0"/>
              <a:t>                                                                                                                            (PHE, 2015)</a:t>
            </a:r>
          </a:p>
          <a:p>
            <a:endParaRPr lang="en-GB" dirty="0"/>
          </a:p>
        </p:txBody>
      </p:sp>
    </p:spTree>
    <p:extLst>
      <p:ext uri="{BB962C8B-B14F-4D97-AF65-F5344CB8AC3E}">
        <p14:creationId xmlns:p14="http://schemas.microsoft.com/office/powerpoint/2010/main" val="2488813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22D8B-C779-451F-8982-BB73C77D22EB}"/>
              </a:ext>
            </a:extLst>
          </p:cNvPr>
          <p:cNvSpPr>
            <a:spLocks noGrp="1"/>
          </p:cNvSpPr>
          <p:nvPr>
            <p:ph type="ctrTitle"/>
          </p:nvPr>
        </p:nvSpPr>
        <p:spPr>
          <a:xfrm>
            <a:off x="287524" y="1772816"/>
            <a:ext cx="8568952" cy="2387600"/>
          </a:xfrm>
        </p:spPr>
        <p:txBody>
          <a:bodyPr/>
          <a:lstStyle/>
          <a:p>
            <a:r>
              <a:rPr lang="en-GB" sz="4000" b="1" i="1" dirty="0">
                <a:solidFill>
                  <a:schemeClr val="bg1"/>
                </a:solidFill>
              </a:rPr>
              <a:t>What is Lifestyle behaviours?</a:t>
            </a:r>
          </a:p>
        </p:txBody>
      </p:sp>
      <p:pic>
        <p:nvPicPr>
          <p:cNvPr id="5" name="Picture 4" descr="A picture containing vector graphics&#10;&#10;Description automatically generated">
            <a:extLst>
              <a:ext uri="{FF2B5EF4-FFF2-40B4-BE49-F238E27FC236}">
                <a16:creationId xmlns:a16="http://schemas.microsoft.com/office/drawing/2014/main" id="{2E3E8D5D-020C-8872-0E68-9637087933F7}"/>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05064"/>
            <a:ext cx="1979712" cy="2002074"/>
          </a:xfrm>
          <a:prstGeom prst="rect">
            <a:avLst/>
          </a:prstGeom>
        </p:spPr>
      </p:pic>
    </p:spTree>
    <p:extLst>
      <p:ext uri="{BB962C8B-B14F-4D97-AF65-F5344CB8AC3E}">
        <p14:creationId xmlns:p14="http://schemas.microsoft.com/office/powerpoint/2010/main" val="16324490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A57BD-40B4-683B-88C6-41A406C5C169}"/>
              </a:ext>
            </a:extLst>
          </p:cNvPr>
          <p:cNvSpPr>
            <a:spLocks noGrp="1"/>
          </p:cNvSpPr>
          <p:nvPr>
            <p:ph type="title"/>
          </p:nvPr>
        </p:nvSpPr>
        <p:spPr>
          <a:xfrm>
            <a:off x="457200" y="274638"/>
            <a:ext cx="8229600" cy="1143000"/>
          </a:xfrm>
        </p:spPr>
        <p:txBody>
          <a:bodyPr anchor="ctr">
            <a:normAutofit/>
          </a:bodyPr>
          <a:lstStyle/>
          <a:p>
            <a:r>
              <a:rPr lang="en-GB" sz="4100" b="1"/>
              <a:t>Definition of Lifestyle behaviour</a:t>
            </a:r>
          </a:p>
        </p:txBody>
      </p:sp>
      <p:pic>
        <p:nvPicPr>
          <p:cNvPr id="4" name="Picture 3">
            <a:extLst>
              <a:ext uri="{FF2B5EF4-FFF2-40B4-BE49-F238E27FC236}">
                <a16:creationId xmlns:a16="http://schemas.microsoft.com/office/drawing/2014/main" id="{E5E5CA43-D8E6-0434-B27E-600AAAF4C533}"/>
              </a:ext>
            </a:extLst>
          </p:cNvPr>
          <p:cNvPicPr>
            <a:picLocks noChangeAspect="1"/>
          </p:cNvPicPr>
          <p:nvPr/>
        </p:nvPicPr>
        <p:blipFill>
          <a:blip r:embed="rId2"/>
          <a:stretch>
            <a:fillRect/>
          </a:stretch>
        </p:blipFill>
        <p:spPr>
          <a:xfrm>
            <a:off x="457200" y="2122421"/>
            <a:ext cx="4038600" cy="2944599"/>
          </a:xfrm>
          <a:prstGeom prst="rect">
            <a:avLst/>
          </a:prstGeom>
          <a:noFill/>
        </p:spPr>
      </p:pic>
      <p:sp>
        <p:nvSpPr>
          <p:cNvPr id="3" name="Content Placeholder 2">
            <a:extLst>
              <a:ext uri="{FF2B5EF4-FFF2-40B4-BE49-F238E27FC236}">
                <a16:creationId xmlns:a16="http://schemas.microsoft.com/office/drawing/2014/main" id="{887E3053-19DC-453A-5BC9-A406369A26CB}"/>
              </a:ext>
            </a:extLst>
          </p:cNvPr>
          <p:cNvSpPr>
            <a:spLocks noGrp="1"/>
          </p:cNvSpPr>
          <p:nvPr>
            <p:ph sz="half" idx="2"/>
          </p:nvPr>
        </p:nvSpPr>
        <p:spPr>
          <a:xfrm>
            <a:off x="4648200" y="1600201"/>
            <a:ext cx="4038600" cy="3989040"/>
          </a:xfrm>
        </p:spPr>
        <p:txBody>
          <a:bodyPr>
            <a:normAutofit/>
          </a:bodyPr>
          <a:lstStyle/>
          <a:p>
            <a:pPr>
              <a:lnSpc>
                <a:spcPct val="90000"/>
              </a:lnSpc>
            </a:pPr>
            <a:r>
              <a:rPr lang="en-GB" sz="2000"/>
              <a:t>Lifestyle behaviours are “everyday activities that result from individual's values, knowledge, and norms shaped by broader cultural and socioeconomic context”. </a:t>
            </a:r>
          </a:p>
          <a:p>
            <a:pPr>
              <a:lnSpc>
                <a:spcPct val="90000"/>
              </a:lnSpc>
            </a:pPr>
            <a:r>
              <a:rPr lang="en-GB" sz="2000"/>
              <a:t>“These behaviours affect body weight as well as overall health and are influenced by a number of social characteristics”.</a:t>
            </a:r>
          </a:p>
          <a:p>
            <a:pPr marL="0" indent="0">
              <a:lnSpc>
                <a:spcPct val="90000"/>
              </a:lnSpc>
              <a:buNone/>
            </a:pPr>
            <a:r>
              <a:rPr lang="en-GB" sz="2000"/>
              <a:t>                                                  (Jarosz, 2018)</a:t>
            </a:r>
          </a:p>
        </p:txBody>
      </p:sp>
    </p:spTree>
    <p:extLst>
      <p:ext uri="{BB962C8B-B14F-4D97-AF65-F5344CB8AC3E}">
        <p14:creationId xmlns:p14="http://schemas.microsoft.com/office/powerpoint/2010/main" val="20183996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41B-BD82-27AE-072B-86909E124193}"/>
              </a:ext>
            </a:extLst>
          </p:cNvPr>
          <p:cNvSpPr>
            <a:spLocks noGrp="1"/>
          </p:cNvSpPr>
          <p:nvPr>
            <p:ph type="title"/>
          </p:nvPr>
        </p:nvSpPr>
        <p:spPr/>
        <p:txBody>
          <a:bodyPr>
            <a:normAutofit/>
          </a:bodyPr>
          <a:lstStyle/>
          <a:p>
            <a:r>
              <a:rPr lang="en-GB" sz="3200" b="1" dirty="0"/>
              <a:t>Activity</a:t>
            </a:r>
          </a:p>
        </p:txBody>
      </p:sp>
      <p:sp>
        <p:nvSpPr>
          <p:cNvPr id="3" name="Content Placeholder 2">
            <a:extLst>
              <a:ext uri="{FF2B5EF4-FFF2-40B4-BE49-F238E27FC236}">
                <a16:creationId xmlns:a16="http://schemas.microsoft.com/office/drawing/2014/main" id="{365BAFEC-1CF6-6757-66CF-9E0FBF3AD229}"/>
              </a:ext>
            </a:extLst>
          </p:cNvPr>
          <p:cNvSpPr>
            <a:spLocks noGrp="1"/>
          </p:cNvSpPr>
          <p:nvPr>
            <p:ph idx="1"/>
          </p:nvPr>
        </p:nvSpPr>
        <p:spPr>
          <a:xfrm>
            <a:off x="457200" y="1399361"/>
            <a:ext cx="8229600" cy="3917032"/>
          </a:xfrm>
        </p:spPr>
        <p:txBody>
          <a:bodyPr>
            <a:normAutofit fontScale="92500" lnSpcReduction="10000"/>
          </a:bodyPr>
          <a:lstStyle/>
          <a:p>
            <a:r>
              <a:rPr lang="en-GB" dirty="0">
                <a:solidFill>
                  <a:srgbClr val="252525"/>
                </a:solidFill>
                <a:effectLst/>
              </a:rPr>
              <a:t>What are some of the lifestyle choices or behaviours that can affect the health of the population?</a:t>
            </a:r>
          </a:p>
          <a:p>
            <a:endParaRPr lang="en-GB" dirty="0">
              <a:solidFill>
                <a:srgbClr val="252525"/>
              </a:solidFill>
            </a:endParaRPr>
          </a:p>
          <a:p>
            <a:endParaRPr lang="en-GB" dirty="0">
              <a:solidFill>
                <a:srgbClr val="252525"/>
              </a:solidFill>
              <a:effectLst/>
            </a:endParaRPr>
          </a:p>
          <a:p>
            <a:r>
              <a:rPr lang="en-GB" dirty="0">
                <a:solidFill>
                  <a:srgbClr val="252525"/>
                </a:solidFill>
                <a:effectLst/>
              </a:rPr>
              <a:t>Discuss in pairs and then share with the entire group.</a:t>
            </a:r>
          </a:p>
          <a:p>
            <a:pPr marL="0" indent="0">
              <a:buNone/>
            </a:pPr>
            <a:r>
              <a:rPr lang="en-GB" dirty="0">
                <a:solidFill>
                  <a:srgbClr val="252525"/>
                </a:solidFill>
                <a:effectLst/>
              </a:rPr>
              <a:t>                               </a:t>
            </a:r>
            <a:r>
              <a:rPr lang="en-GB" b="1" dirty="0">
                <a:solidFill>
                  <a:srgbClr val="252525"/>
                </a:solidFill>
                <a:effectLst/>
              </a:rPr>
              <a:t>10mins</a:t>
            </a:r>
          </a:p>
          <a:p>
            <a:pPr marL="0" indent="0">
              <a:buNone/>
            </a:pPr>
            <a:endParaRPr lang="en-GB" dirty="0"/>
          </a:p>
        </p:txBody>
      </p:sp>
    </p:spTree>
    <p:extLst>
      <p:ext uri="{BB962C8B-B14F-4D97-AF65-F5344CB8AC3E}">
        <p14:creationId xmlns:p14="http://schemas.microsoft.com/office/powerpoint/2010/main" val="2176335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22D8B-C779-451F-8982-BB73C77D22EB}"/>
              </a:ext>
            </a:extLst>
          </p:cNvPr>
          <p:cNvSpPr>
            <a:spLocks noGrp="1"/>
          </p:cNvSpPr>
          <p:nvPr>
            <p:ph type="ctrTitle"/>
          </p:nvPr>
        </p:nvSpPr>
        <p:spPr>
          <a:xfrm>
            <a:off x="287524" y="1772816"/>
            <a:ext cx="8568952" cy="2387600"/>
          </a:xfrm>
        </p:spPr>
        <p:txBody>
          <a:bodyPr/>
          <a:lstStyle/>
          <a:p>
            <a:r>
              <a:rPr lang="en-GB" sz="4000" b="1" i="1" dirty="0">
                <a:solidFill>
                  <a:schemeClr val="bg1"/>
                </a:solidFill>
              </a:rPr>
              <a:t>What are the Lifestyle choices/behaviours: challenges?</a:t>
            </a:r>
          </a:p>
        </p:txBody>
      </p:sp>
      <p:pic>
        <p:nvPicPr>
          <p:cNvPr id="5" name="Picture 4" descr="A picture containing vector graphics&#10;&#10;Description automatically generated">
            <a:extLst>
              <a:ext uri="{FF2B5EF4-FFF2-40B4-BE49-F238E27FC236}">
                <a16:creationId xmlns:a16="http://schemas.microsoft.com/office/drawing/2014/main" id="{2E3E8D5D-020C-8872-0E68-9637087933F7}"/>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05064"/>
            <a:ext cx="1979712" cy="2002074"/>
          </a:xfrm>
          <a:prstGeom prst="rect">
            <a:avLst/>
          </a:prstGeom>
        </p:spPr>
      </p:pic>
    </p:spTree>
    <p:extLst>
      <p:ext uri="{BB962C8B-B14F-4D97-AF65-F5344CB8AC3E}">
        <p14:creationId xmlns:p14="http://schemas.microsoft.com/office/powerpoint/2010/main" val="2530626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53D96-2228-7E69-66EB-736EE0FF1FA0}"/>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b="1" dirty="0"/>
              <a:t> Lifestyle choices/behaviours: challenges</a:t>
            </a:r>
          </a:p>
        </p:txBody>
      </p:sp>
      <p:sp>
        <p:nvSpPr>
          <p:cNvPr id="3" name="Content Placeholder 2">
            <a:extLst>
              <a:ext uri="{FF2B5EF4-FFF2-40B4-BE49-F238E27FC236}">
                <a16:creationId xmlns:a16="http://schemas.microsoft.com/office/drawing/2014/main" id="{18477226-A9CF-0583-AE9E-4F73FE3EE2F9}"/>
              </a:ext>
            </a:extLst>
          </p:cNvPr>
          <p:cNvSpPr>
            <a:spLocks noGrp="1"/>
          </p:cNvSpPr>
          <p:nvPr>
            <p:ph sz="half" idx="1"/>
          </p:nvPr>
        </p:nvSpPr>
        <p:spPr>
          <a:xfrm>
            <a:off x="457200" y="1600201"/>
            <a:ext cx="4038600" cy="3989040"/>
          </a:xfrm>
        </p:spPr>
        <p:txBody>
          <a:bodyPr>
            <a:normAutofit/>
          </a:bodyPr>
          <a:lstStyle/>
          <a:p>
            <a:pPr>
              <a:lnSpc>
                <a:spcPct val="90000"/>
              </a:lnSpc>
            </a:pPr>
            <a:r>
              <a:rPr lang="en-GB" sz="2200"/>
              <a:t>Smoking (leads to cancers)</a:t>
            </a:r>
          </a:p>
          <a:p>
            <a:pPr>
              <a:lnSpc>
                <a:spcPct val="90000"/>
              </a:lnSpc>
            </a:pPr>
            <a:r>
              <a:rPr lang="en-GB" sz="2200"/>
              <a:t>Unhealthy Diet (CVD, obesity)</a:t>
            </a:r>
          </a:p>
          <a:p>
            <a:pPr>
              <a:lnSpc>
                <a:spcPct val="90000"/>
              </a:lnSpc>
            </a:pPr>
            <a:r>
              <a:rPr lang="en-GB" sz="2200"/>
              <a:t>Lack of exercise and physical inactivity</a:t>
            </a:r>
          </a:p>
          <a:p>
            <a:pPr>
              <a:lnSpc>
                <a:spcPct val="90000"/>
              </a:lnSpc>
            </a:pPr>
            <a:r>
              <a:rPr lang="en-GB" sz="2200"/>
              <a:t>Alcohol and drug use (Liver cirrhosis)</a:t>
            </a:r>
          </a:p>
          <a:p>
            <a:pPr>
              <a:lnSpc>
                <a:spcPct val="90000"/>
              </a:lnSpc>
            </a:pPr>
            <a:r>
              <a:rPr lang="en-GB" sz="2200"/>
              <a:t>Sexual health (HIV, Cervical cancer, hepatitis B, STD)</a:t>
            </a:r>
          </a:p>
        </p:txBody>
      </p:sp>
      <p:pic>
        <p:nvPicPr>
          <p:cNvPr id="5" name="Picture 4">
            <a:extLst>
              <a:ext uri="{FF2B5EF4-FFF2-40B4-BE49-F238E27FC236}">
                <a16:creationId xmlns:a16="http://schemas.microsoft.com/office/drawing/2014/main" id="{BDDFB303-FF76-3575-A177-3B130940BC82}"/>
              </a:ext>
            </a:extLst>
          </p:cNvPr>
          <p:cNvPicPr>
            <a:picLocks noChangeAspect="1"/>
          </p:cNvPicPr>
          <p:nvPr/>
        </p:nvPicPr>
        <p:blipFill>
          <a:blip r:embed="rId2"/>
          <a:stretch>
            <a:fillRect/>
          </a:stretch>
        </p:blipFill>
        <p:spPr>
          <a:xfrm>
            <a:off x="4648200" y="2504299"/>
            <a:ext cx="4038600" cy="2180844"/>
          </a:xfrm>
          <a:prstGeom prst="rect">
            <a:avLst/>
          </a:prstGeom>
          <a:noFill/>
        </p:spPr>
      </p:pic>
    </p:spTree>
    <p:extLst>
      <p:ext uri="{BB962C8B-B14F-4D97-AF65-F5344CB8AC3E}">
        <p14:creationId xmlns:p14="http://schemas.microsoft.com/office/powerpoint/2010/main" val="37749796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0AB24-7BF8-71A2-B3AC-6A29C06C6158}"/>
              </a:ext>
            </a:extLst>
          </p:cNvPr>
          <p:cNvSpPr>
            <a:spLocks noGrp="1"/>
          </p:cNvSpPr>
          <p:nvPr>
            <p:ph type="title"/>
          </p:nvPr>
        </p:nvSpPr>
        <p:spPr/>
        <p:txBody>
          <a:bodyPr>
            <a:normAutofit/>
          </a:bodyPr>
          <a:lstStyle/>
          <a:p>
            <a:r>
              <a:rPr lang="en-GB" sz="3200" b="1" dirty="0"/>
              <a:t>Life style choices/behaviours: challenges</a:t>
            </a:r>
          </a:p>
        </p:txBody>
      </p:sp>
      <p:sp>
        <p:nvSpPr>
          <p:cNvPr id="3" name="Content Placeholder 2">
            <a:extLst>
              <a:ext uri="{FF2B5EF4-FFF2-40B4-BE49-F238E27FC236}">
                <a16:creationId xmlns:a16="http://schemas.microsoft.com/office/drawing/2014/main" id="{28C85B7B-B3BC-959C-B6A7-5AB0A0F8E554}"/>
              </a:ext>
            </a:extLst>
          </p:cNvPr>
          <p:cNvSpPr>
            <a:spLocks noGrp="1"/>
          </p:cNvSpPr>
          <p:nvPr>
            <p:ph idx="1"/>
          </p:nvPr>
        </p:nvSpPr>
        <p:spPr>
          <a:xfrm>
            <a:off x="457200" y="1628800"/>
            <a:ext cx="8229600" cy="3917032"/>
          </a:xfrm>
        </p:spPr>
        <p:txBody>
          <a:bodyPr>
            <a:normAutofit/>
          </a:bodyPr>
          <a:lstStyle/>
          <a:p>
            <a:pPr marL="0" indent="0">
              <a:buNone/>
            </a:pPr>
            <a:r>
              <a:rPr lang="en-GB" sz="2400" b="1" dirty="0"/>
              <a:t>Statistic (2019/2020)</a:t>
            </a:r>
          </a:p>
          <a:p>
            <a:r>
              <a:rPr lang="en-GB" sz="2400" i="0" dirty="0">
                <a:solidFill>
                  <a:srgbClr val="231F20"/>
                </a:solidFill>
                <a:effectLst/>
              </a:rPr>
              <a:t>506,100 hospital admissions attributable to smoking similar to 2018/19 but 10% higher than 2009/10 when it was 461,700 in England (NHS 2021).</a:t>
            </a:r>
          </a:p>
          <a:p>
            <a:r>
              <a:rPr lang="en-GB" sz="2400" i="0" dirty="0">
                <a:solidFill>
                  <a:srgbClr val="231F20"/>
                </a:solidFill>
                <a:effectLst/>
              </a:rPr>
              <a:t>7,027 hospital admissions for drug-related mental and behavioural disorders 5% lower than 2018/19 (7,376), but 21% higher than 2009/10 (5,809) (NHS 2021).</a:t>
            </a:r>
          </a:p>
          <a:p>
            <a:r>
              <a:rPr lang="en-GB" sz="2400" dirty="0"/>
              <a:t>By the end of 2016, 150 726 people had  been diagnosed with HIV infection in the UK (</a:t>
            </a:r>
            <a:r>
              <a:rPr lang="en-GB" sz="2400" dirty="0">
                <a:solidFill>
                  <a:srgbClr val="222222"/>
                </a:solidFill>
                <a:effectLst/>
                <a:ea typeface="Calibri" panose="020F0502020204030204" pitchFamily="34" charset="0"/>
              </a:rPr>
              <a:t>Brown, 2018)</a:t>
            </a:r>
            <a:endParaRPr lang="en-GB" sz="2400" i="0" dirty="0">
              <a:solidFill>
                <a:srgbClr val="231F20"/>
              </a:solidFill>
              <a:effectLst/>
            </a:endParaRPr>
          </a:p>
          <a:p>
            <a:endParaRPr lang="en-GB" sz="2400" i="0" dirty="0">
              <a:solidFill>
                <a:srgbClr val="231F20"/>
              </a:solidFill>
              <a:effectLst/>
              <a:latin typeface="Frutiger W01"/>
            </a:endParaRPr>
          </a:p>
          <a:p>
            <a:endParaRPr lang="en-GB" sz="2400" i="0" dirty="0">
              <a:solidFill>
                <a:srgbClr val="231F20"/>
              </a:solidFill>
              <a:effectLst/>
              <a:latin typeface="Frutiger W01"/>
            </a:endParaRPr>
          </a:p>
          <a:p>
            <a:endParaRPr lang="en-GB" sz="2400" dirty="0">
              <a:solidFill>
                <a:srgbClr val="231F20"/>
              </a:solidFill>
              <a:latin typeface="Frutiger W01"/>
            </a:endParaRPr>
          </a:p>
          <a:p>
            <a:pPr marL="0" indent="0">
              <a:buNone/>
            </a:pPr>
            <a:endParaRPr lang="en-GB" sz="2400" i="0" dirty="0">
              <a:solidFill>
                <a:srgbClr val="231F20"/>
              </a:solidFill>
              <a:effectLst/>
              <a:latin typeface="Frutiger W01"/>
            </a:endParaRPr>
          </a:p>
          <a:p>
            <a:pPr marL="0" indent="0">
              <a:buNone/>
            </a:pPr>
            <a:endParaRPr lang="en-GB" b="1" i="0" dirty="0">
              <a:solidFill>
                <a:srgbClr val="231F20"/>
              </a:solidFill>
              <a:effectLst/>
              <a:latin typeface="Frutiger W01"/>
            </a:endParaRPr>
          </a:p>
          <a:p>
            <a:pPr marL="0" indent="0">
              <a:buNone/>
            </a:pPr>
            <a:endParaRPr lang="en-GB" dirty="0"/>
          </a:p>
          <a:p>
            <a:endParaRPr lang="en-GB" sz="2100" dirty="0"/>
          </a:p>
        </p:txBody>
      </p:sp>
    </p:spTree>
    <p:extLst>
      <p:ext uri="{BB962C8B-B14F-4D97-AF65-F5344CB8AC3E}">
        <p14:creationId xmlns:p14="http://schemas.microsoft.com/office/powerpoint/2010/main" val="10241184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22D8B-C779-451F-8982-BB73C77D22EB}"/>
              </a:ext>
            </a:extLst>
          </p:cNvPr>
          <p:cNvSpPr>
            <a:spLocks noGrp="1"/>
          </p:cNvSpPr>
          <p:nvPr>
            <p:ph type="ctrTitle"/>
          </p:nvPr>
        </p:nvSpPr>
        <p:spPr>
          <a:xfrm>
            <a:off x="287524" y="1772816"/>
            <a:ext cx="8568952" cy="2387600"/>
          </a:xfrm>
        </p:spPr>
        <p:txBody>
          <a:bodyPr/>
          <a:lstStyle/>
          <a:p>
            <a:r>
              <a:rPr lang="en-GB" sz="4000" b="1" i="1" dirty="0">
                <a:solidFill>
                  <a:schemeClr val="bg1"/>
                </a:solidFill>
              </a:rPr>
              <a:t>What are the Lifestyle choices/behaviours: priorities?</a:t>
            </a:r>
          </a:p>
        </p:txBody>
      </p:sp>
      <p:pic>
        <p:nvPicPr>
          <p:cNvPr id="5" name="Picture 4" descr="A picture containing vector graphics&#10;&#10;Description automatically generated">
            <a:extLst>
              <a:ext uri="{FF2B5EF4-FFF2-40B4-BE49-F238E27FC236}">
                <a16:creationId xmlns:a16="http://schemas.microsoft.com/office/drawing/2014/main" id="{2E3E8D5D-020C-8872-0E68-9637087933F7}"/>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05064"/>
            <a:ext cx="1979712" cy="2002074"/>
          </a:xfrm>
          <a:prstGeom prst="rect">
            <a:avLst/>
          </a:prstGeom>
        </p:spPr>
      </p:pic>
    </p:spTree>
    <p:extLst>
      <p:ext uri="{BB962C8B-B14F-4D97-AF65-F5344CB8AC3E}">
        <p14:creationId xmlns:p14="http://schemas.microsoft.com/office/powerpoint/2010/main" val="40172439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225B6-78DE-A984-C230-3490F9479B62}"/>
              </a:ext>
            </a:extLst>
          </p:cNvPr>
          <p:cNvSpPr>
            <a:spLocks noGrp="1"/>
          </p:cNvSpPr>
          <p:nvPr>
            <p:ph type="title"/>
          </p:nvPr>
        </p:nvSpPr>
        <p:spPr/>
        <p:txBody>
          <a:bodyPr>
            <a:normAutofit/>
          </a:bodyPr>
          <a:lstStyle/>
          <a:p>
            <a:r>
              <a:rPr lang="en-GB" sz="3200" b="1" dirty="0"/>
              <a:t>Lifestyle choices/behaviours priorities</a:t>
            </a:r>
          </a:p>
        </p:txBody>
      </p:sp>
      <p:sp>
        <p:nvSpPr>
          <p:cNvPr id="3" name="Content Placeholder 2">
            <a:extLst>
              <a:ext uri="{FF2B5EF4-FFF2-40B4-BE49-F238E27FC236}">
                <a16:creationId xmlns:a16="http://schemas.microsoft.com/office/drawing/2014/main" id="{01DE1F10-3E9F-B3F3-CBDA-6759C676381F}"/>
              </a:ext>
            </a:extLst>
          </p:cNvPr>
          <p:cNvSpPr>
            <a:spLocks noGrp="1"/>
          </p:cNvSpPr>
          <p:nvPr>
            <p:ph idx="1"/>
          </p:nvPr>
        </p:nvSpPr>
        <p:spPr/>
        <p:txBody>
          <a:bodyPr>
            <a:normAutofit fontScale="85000" lnSpcReduction="10000"/>
          </a:bodyPr>
          <a:lstStyle/>
          <a:p>
            <a:pPr marL="0" indent="0" algn="l">
              <a:buNone/>
            </a:pPr>
            <a:r>
              <a:rPr lang="en-GB" b="0" i="0" dirty="0">
                <a:solidFill>
                  <a:srgbClr val="0B0C0C"/>
                </a:solidFill>
                <a:effectLst/>
              </a:rPr>
              <a:t>Everyone should be encouraged to reduce the amount of sedentary time by:</a:t>
            </a:r>
          </a:p>
          <a:p>
            <a:pPr algn="l">
              <a:buFont typeface="Arial" panose="020B0604020202020204" pitchFamily="34" charset="0"/>
              <a:buChar char="•"/>
            </a:pPr>
            <a:r>
              <a:rPr lang="en-GB" dirty="0">
                <a:solidFill>
                  <a:srgbClr val="0B0C0C"/>
                </a:solidFill>
              </a:rPr>
              <a:t>R</a:t>
            </a:r>
            <a:r>
              <a:rPr lang="en-GB" b="0" i="0" dirty="0">
                <a:solidFill>
                  <a:srgbClr val="0B0C0C"/>
                </a:solidFill>
                <a:effectLst/>
              </a:rPr>
              <a:t>educing time spent watching TV, using a computer or playing video games</a:t>
            </a:r>
          </a:p>
          <a:p>
            <a:pPr algn="l">
              <a:buFont typeface="Arial" panose="020B0604020202020204" pitchFamily="34" charset="0"/>
              <a:buChar char="•"/>
            </a:pPr>
            <a:r>
              <a:rPr lang="en-GB" dirty="0">
                <a:solidFill>
                  <a:srgbClr val="0B0C0C"/>
                </a:solidFill>
              </a:rPr>
              <a:t>T</a:t>
            </a:r>
            <a:r>
              <a:rPr lang="en-GB" b="0" i="0" dirty="0">
                <a:solidFill>
                  <a:srgbClr val="0B0C0C"/>
                </a:solidFill>
                <a:effectLst/>
              </a:rPr>
              <a:t>aking regular break to avoid sitting too long during work</a:t>
            </a:r>
          </a:p>
          <a:p>
            <a:pPr algn="l">
              <a:buFont typeface="Arial" panose="020B0604020202020204" pitchFamily="34" charset="0"/>
              <a:buChar char="•"/>
            </a:pPr>
            <a:r>
              <a:rPr lang="en-GB" dirty="0">
                <a:solidFill>
                  <a:srgbClr val="0B0C0C"/>
                </a:solidFill>
              </a:rPr>
              <a:t>B</a:t>
            </a:r>
            <a:r>
              <a:rPr lang="en-GB" b="0" i="0" dirty="0">
                <a:solidFill>
                  <a:srgbClr val="0B0C0C"/>
                </a:solidFill>
                <a:effectLst/>
              </a:rPr>
              <a:t>reaking up sedentary time, such as swapping a long bus or car journey for walking part of the way. </a:t>
            </a:r>
          </a:p>
          <a:p>
            <a:pPr marL="0" indent="0" algn="l">
              <a:buNone/>
            </a:pPr>
            <a:r>
              <a:rPr lang="en-GB" b="0" i="0" dirty="0">
                <a:solidFill>
                  <a:srgbClr val="0B0C0C"/>
                </a:solidFill>
                <a:effectLst/>
              </a:rPr>
              <a:t>                                                                  (PHE, 2016)</a:t>
            </a:r>
          </a:p>
          <a:p>
            <a:endParaRPr lang="en-GB" dirty="0"/>
          </a:p>
        </p:txBody>
      </p:sp>
    </p:spTree>
    <p:extLst>
      <p:ext uri="{BB962C8B-B14F-4D97-AF65-F5344CB8AC3E}">
        <p14:creationId xmlns:p14="http://schemas.microsoft.com/office/powerpoint/2010/main" val="7633847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A0472-CDDE-8FF3-685C-0F957406B43F}"/>
              </a:ext>
            </a:extLst>
          </p:cNvPr>
          <p:cNvSpPr>
            <a:spLocks noGrp="1"/>
          </p:cNvSpPr>
          <p:nvPr>
            <p:ph type="title"/>
          </p:nvPr>
        </p:nvSpPr>
        <p:spPr/>
        <p:txBody>
          <a:bodyPr>
            <a:normAutofit/>
          </a:bodyPr>
          <a:lstStyle/>
          <a:p>
            <a:r>
              <a:rPr lang="en-GB" sz="3200" b="1" dirty="0"/>
              <a:t> Lifestyle choices/behaviours: priorities</a:t>
            </a:r>
          </a:p>
        </p:txBody>
      </p:sp>
      <p:sp>
        <p:nvSpPr>
          <p:cNvPr id="3" name="Content Placeholder 2">
            <a:extLst>
              <a:ext uri="{FF2B5EF4-FFF2-40B4-BE49-F238E27FC236}">
                <a16:creationId xmlns:a16="http://schemas.microsoft.com/office/drawing/2014/main" id="{F2E9A23D-31C5-FE4D-8D15-03BF09A210E3}"/>
              </a:ext>
            </a:extLst>
          </p:cNvPr>
          <p:cNvSpPr>
            <a:spLocks noGrp="1"/>
          </p:cNvSpPr>
          <p:nvPr>
            <p:ph idx="1"/>
          </p:nvPr>
        </p:nvSpPr>
        <p:spPr>
          <a:xfrm>
            <a:off x="457200" y="1600201"/>
            <a:ext cx="2602632" cy="3792421"/>
          </a:xfrm>
        </p:spPr>
        <p:txBody>
          <a:bodyPr>
            <a:normAutofit/>
          </a:bodyPr>
          <a:lstStyle/>
          <a:p>
            <a:pPr marL="0" indent="0">
              <a:buNone/>
            </a:pPr>
            <a:r>
              <a:rPr lang="en-GB" sz="2400" b="1" dirty="0"/>
              <a:t>Lifestyle choices Priorities:</a:t>
            </a:r>
          </a:p>
          <a:p>
            <a:pPr marL="0" indent="0">
              <a:buNone/>
            </a:pPr>
            <a:r>
              <a:rPr lang="en-GB" sz="1400" b="1" i="0" dirty="0">
                <a:solidFill>
                  <a:srgbClr val="FFFFFF"/>
                </a:solidFill>
                <a:effectLst/>
                <a:latin typeface="GDS Transport"/>
              </a:rPr>
              <a:t>ive every day</a:t>
            </a:r>
          </a:p>
          <a:p>
            <a:pPr marL="0" indent="0">
              <a:buNone/>
            </a:pPr>
            <a:r>
              <a:rPr lang="en-GB" sz="2400" b="1" dirty="0"/>
              <a:t>Guidance PHE Health matters: getting every adult active every day</a:t>
            </a:r>
          </a:p>
          <a:p>
            <a:pPr marL="0" indent="0">
              <a:buNone/>
            </a:pPr>
            <a:r>
              <a:rPr lang="en-GB" sz="2400" b="1" dirty="0"/>
              <a:t>(PHE, 2016)</a:t>
            </a:r>
          </a:p>
          <a:p>
            <a:pPr marL="0" indent="0">
              <a:buNone/>
            </a:pPr>
            <a:endParaRPr lang="en-GB" sz="2400" b="1" dirty="0"/>
          </a:p>
        </p:txBody>
      </p:sp>
      <p:pic>
        <p:nvPicPr>
          <p:cNvPr id="4" name="Picture 3">
            <a:extLst>
              <a:ext uri="{FF2B5EF4-FFF2-40B4-BE49-F238E27FC236}">
                <a16:creationId xmlns:a16="http://schemas.microsoft.com/office/drawing/2014/main" id="{1FA1F2E2-4E78-706E-B9F1-EA945B435AAF}"/>
              </a:ext>
            </a:extLst>
          </p:cNvPr>
          <p:cNvPicPr>
            <a:picLocks noChangeAspect="1"/>
          </p:cNvPicPr>
          <p:nvPr/>
        </p:nvPicPr>
        <p:blipFill>
          <a:blip r:embed="rId2"/>
          <a:stretch>
            <a:fillRect/>
          </a:stretch>
        </p:blipFill>
        <p:spPr>
          <a:xfrm>
            <a:off x="3239854" y="1600201"/>
            <a:ext cx="5688632" cy="3792421"/>
          </a:xfrm>
          <a:prstGeom prst="rect">
            <a:avLst/>
          </a:prstGeom>
        </p:spPr>
      </p:pic>
    </p:spTree>
    <p:extLst>
      <p:ext uri="{BB962C8B-B14F-4D97-AF65-F5344CB8AC3E}">
        <p14:creationId xmlns:p14="http://schemas.microsoft.com/office/powerpoint/2010/main" val="4221866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AF22EA2-42BF-CA78-436B-FB8CE69F9499}"/>
              </a:ext>
            </a:extLst>
          </p:cNvPr>
          <p:cNvPicPr>
            <a:picLocks noGrp="1" noChangeAspect="1"/>
          </p:cNvPicPr>
          <p:nvPr>
            <p:ph idx="1"/>
          </p:nvPr>
        </p:nvPicPr>
        <p:blipFill>
          <a:blip r:embed="rId2"/>
          <a:stretch>
            <a:fillRect/>
          </a:stretch>
        </p:blipFill>
        <p:spPr>
          <a:xfrm>
            <a:off x="1043608" y="1"/>
            <a:ext cx="7056784" cy="5661248"/>
          </a:xfrm>
        </p:spPr>
      </p:pic>
    </p:spTree>
    <p:extLst>
      <p:ext uri="{BB962C8B-B14F-4D97-AF65-F5344CB8AC3E}">
        <p14:creationId xmlns:p14="http://schemas.microsoft.com/office/powerpoint/2010/main" val="11631701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A6D9FE5-8E31-F249-CE09-02E13007056F}"/>
              </a:ext>
            </a:extLst>
          </p:cNvPr>
          <p:cNvPicPr>
            <a:picLocks noGrp="1" noChangeAspect="1"/>
          </p:cNvPicPr>
          <p:nvPr>
            <p:ph idx="1"/>
          </p:nvPr>
        </p:nvPicPr>
        <p:blipFill>
          <a:blip r:embed="rId2"/>
          <a:stretch>
            <a:fillRect/>
          </a:stretch>
        </p:blipFill>
        <p:spPr>
          <a:xfrm>
            <a:off x="1187624" y="27592"/>
            <a:ext cx="7056784" cy="5544616"/>
          </a:xfrm>
        </p:spPr>
      </p:pic>
    </p:spTree>
    <p:extLst>
      <p:ext uri="{BB962C8B-B14F-4D97-AF65-F5344CB8AC3E}">
        <p14:creationId xmlns:p14="http://schemas.microsoft.com/office/powerpoint/2010/main" val="11910078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0869E71-34EA-7B7B-B0C3-F7095C3154C4}"/>
              </a:ext>
            </a:extLst>
          </p:cNvPr>
          <p:cNvPicPr>
            <a:picLocks noGrp="1" noChangeAspect="1"/>
          </p:cNvPicPr>
          <p:nvPr>
            <p:ph idx="1"/>
          </p:nvPr>
        </p:nvPicPr>
        <p:blipFill>
          <a:blip r:embed="rId2"/>
          <a:stretch>
            <a:fillRect/>
          </a:stretch>
        </p:blipFill>
        <p:spPr>
          <a:xfrm>
            <a:off x="1331640" y="44624"/>
            <a:ext cx="6624736" cy="5688632"/>
          </a:xfrm>
        </p:spPr>
      </p:pic>
    </p:spTree>
    <p:extLst>
      <p:ext uri="{BB962C8B-B14F-4D97-AF65-F5344CB8AC3E}">
        <p14:creationId xmlns:p14="http://schemas.microsoft.com/office/powerpoint/2010/main" val="32549873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EC66E-4B95-4184-9B24-54AEF0A10F64}"/>
              </a:ext>
            </a:extLst>
          </p:cNvPr>
          <p:cNvSpPr>
            <a:spLocks noGrp="1"/>
          </p:cNvSpPr>
          <p:nvPr>
            <p:ph type="title"/>
          </p:nvPr>
        </p:nvSpPr>
        <p:spPr/>
        <p:txBody>
          <a:bodyPr>
            <a:normAutofit/>
          </a:bodyPr>
          <a:lstStyle/>
          <a:p>
            <a:r>
              <a:rPr lang="en-GB" sz="3200" b="1" dirty="0"/>
              <a:t>Summary: Lifestyle choices/behaviours: challenges and priorities</a:t>
            </a:r>
          </a:p>
        </p:txBody>
      </p:sp>
      <p:sp>
        <p:nvSpPr>
          <p:cNvPr id="3" name="Content Placeholder 2">
            <a:extLst>
              <a:ext uri="{FF2B5EF4-FFF2-40B4-BE49-F238E27FC236}">
                <a16:creationId xmlns:a16="http://schemas.microsoft.com/office/drawing/2014/main" id="{4539DC6F-F76D-ADA2-11B5-BF3404732C4B}"/>
              </a:ext>
            </a:extLst>
          </p:cNvPr>
          <p:cNvSpPr>
            <a:spLocks noGrp="1"/>
          </p:cNvSpPr>
          <p:nvPr>
            <p:ph idx="1"/>
          </p:nvPr>
        </p:nvSpPr>
        <p:spPr/>
        <p:txBody>
          <a:bodyPr>
            <a:normAutofit/>
          </a:bodyPr>
          <a:lstStyle/>
          <a:p>
            <a:pPr marL="0" indent="0">
              <a:buNone/>
            </a:pPr>
            <a:r>
              <a:rPr lang="en-GB" dirty="0"/>
              <a:t>Let's watch the video to conclude lifestyle choices and their impact on health and wellbeing.</a:t>
            </a:r>
          </a:p>
          <a:p>
            <a:pPr marL="0" indent="0">
              <a:buNone/>
            </a:pPr>
            <a:endParaRPr lang="en-GB" dirty="0"/>
          </a:p>
          <a:p>
            <a:r>
              <a:rPr lang="en-GB" dirty="0">
                <a:hlinkClick r:id="rId3"/>
              </a:rPr>
              <a:t>https://www.youtube.com/watch?v=GyA9O17PuX8</a:t>
            </a:r>
            <a:endParaRPr lang="en-GB" dirty="0"/>
          </a:p>
          <a:p>
            <a:endParaRPr lang="en-GB" dirty="0"/>
          </a:p>
        </p:txBody>
      </p:sp>
    </p:spTree>
    <p:extLst>
      <p:ext uri="{BB962C8B-B14F-4D97-AF65-F5344CB8AC3E}">
        <p14:creationId xmlns:p14="http://schemas.microsoft.com/office/powerpoint/2010/main" val="2945145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22D8B-C779-451F-8982-BB73C77D22EB}"/>
              </a:ext>
            </a:extLst>
          </p:cNvPr>
          <p:cNvSpPr>
            <a:spLocks noGrp="1"/>
          </p:cNvSpPr>
          <p:nvPr>
            <p:ph type="ctrTitle"/>
          </p:nvPr>
        </p:nvSpPr>
        <p:spPr>
          <a:xfrm>
            <a:off x="287524" y="1772816"/>
            <a:ext cx="8568952" cy="2387600"/>
          </a:xfrm>
        </p:spPr>
        <p:txBody>
          <a:bodyPr/>
          <a:lstStyle/>
          <a:p>
            <a:r>
              <a:rPr lang="en-GB" sz="4000" b="1" i="1" dirty="0">
                <a:solidFill>
                  <a:schemeClr val="bg1"/>
                </a:solidFill>
              </a:rPr>
              <a:t>What is the Health inequalities?</a:t>
            </a:r>
          </a:p>
        </p:txBody>
      </p:sp>
      <p:pic>
        <p:nvPicPr>
          <p:cNvPr id="5" name="Picture 4" descr="A picture containing vector graphics&#10;&#10;Description automatically generated">
            <a:extLst>
              <a:ext uri="{FF2B5EF4-FFF2-40B4-BE49-F238E27FC236}">
                <a16:creationId xmlns:a16="http://schemas.microsoft.com/office/drawing/2014/main" id="{2E3E8D5D-020C-8872-0E68-9637087933F7}"/>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05064"/>
            <a:ext cx="1979712" cy="2002074"/>
          </a:xfrm>
          <a:prstGeom prst="rect">
            <a:avLst/>
          </a:prstGeom>
        </p:spPr>
      </p:pic>
    </p:spTree>
    <p:extLst>
      <p:ext uri="{BB962C8B-B14F-4D97-AF65-F5344CB8AC3E}">
        <p14:creationId xmlns:p14="http://schemas.microsoft.com/office/powerpoint/2010/main" val="23049768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79860-08D7-4003-9564-80C8955EC6A8}"/>
              </a:ext>
            </a:extLst>
          </p:cNvPr>
          <p:cNvSpPr txBox="1">
            <a:spLocks noGrp="1"/>
          </p:cNvSpPr>
          <p:nvPr>
            <p:ph type="title"/>
          </p:nvPr>
        </p:nvSpPr>
        <p:spPr>
          <a:xfrm>
            <a:off x="457200" y="274638"/>
            <a:ext cx="8229600" cy="1143000"/>
          </a:xfrm>
        </p:spPr>
        <p:txBody>
          <a:bodyPr anchor="ctr" anchorCtr="1">
            <a:normAutofit/>
          </a:bodyPr>
          <a:lstStyle/>
          <a:p>
            <a:pPr lvl="0"/>
            <a:r>
              <a:rPr lang="en-GB" b="1"/>
              <a:t>Health inequality</a:t>
            </a:r>
          </a:p>
        </p:txBody>
      </p:sp>
      <p:pic>
        <p:nvPicPr>
          <p:cNvPr id="4" name="Picture 3">
            <a:extLst>
              <a:ext uri="{FF2B5EF4-FFF2-40B4-BE49-F238E27FC236}">
                <a16:creationId xmlns:a16="http://schemas.microsoft.com/office/drawing/2014/main" id="{B149CCFC-781B-CFDA-81D6-82DDF0E1241A}"/>
              </a:ext>
            </a:extLst>
          </p:cNvPr>
          <p:cNvPicPr>
            <a:picLocks noChangeAspect="1"/>
          </p:cNvPicPr>
          <p:nvPr/>
        </p:nvPicPr>
        <p:blipFill>
          <a:blip r:embed="rId3"/>
          <a:stretch>
            <a:fillRect/>
          </a:stretch>
        </p:blipFill>
        <p:spPr>
          <a:xfrm>
            <a:off x="457200" y="2489154"/>
            <a:ext cx="4038600" cy="2211133"/>
          </a:xfrm>
          <a:prstGeom prst="rect">
            <a:avLst/>
          </a:prstGeom>
          <a:noFill/>
        </p:spPr>
      </p:pic>
      <p:sp>
        <p:nvSpPr>
          <p:cNvPr id="3" name="Content Placeholder 2">
            <a:extLst>
              <a:ext uri="{FF2B5EF4-FFF2-40B4-BE49-F238E27FC236}">
                <a16:creationId xmlns:a16="http://schemas.microsoft.com/office/drawing/2014/main" id="{10C7E2E1-400A-4F39-9886-92B40CFD129B}"/>
              </a:ext>
            </a:extLst>
          </p:cNvPr>
          <p:cNvSpPr txBox="1">
            <a:spLocks noGrp="1"/>
          </p:cNvSpPr>
          <p:nvPr>
            <p:ph sz="half" idx="2"/>
          </p:nvPr>
        </p:nvSpPr>
        <p:spPr>
          <a:xfrm>
            <a:off x="4648200" y="1600201"/>
            <a:ext cx="4038600" cy="3989040"/>
          </a:xfrm>
        </p:spPr>
        <p:txBody>
          <a:bodyPr>
            <a:normAutofit/>
          </a:bodyPr>
          <a:lstStyle/>
          <a:p>
            <a:pPr marL="0" indent="0">
              <a:lnSpc>
                <a:spcPct val="90000"/>
              </a:lnSpc>
              <a:buNone/>
            </a:pPr>
            <a:endParaRPr lang="en-GB" sz="1800" dirty="0"/>
          </a:p>
          <a:p>
            <a:pPr>
              <a:lnSpc>
                <a:spcPct val="90000"/>
              </a:lnSpc>
              <a:buFont typeface="Wingdings" panose="05000000000000000000" pitchFamily="2" charset="2"/>
              <a:buChar char="§"/>
            </a:pPr>
            <a:r>
              <a:rPr lang="en-GB" sz="1800" dirty="0"/>
              <a:t>Health inequalities are “the unjust and avoidable differences in people's health across the population and between specific population groups”. </a:t>
            </a:r>
          </a:p>
          <a:p>
            <a:pPr>
              <a:lnSpc>
                <a:spcPct val="90000"/>
              </a:lnSpc>
              <a:buFont typeface="Wingdings" panose="05000000000000000000" pitchFamily="2" charset="2"/>
              <a:buChar char="§"/>
            </a:pPr>
            <a:endParaRPr lang="en-GB" sz="1800" dirty="0"/>
          </a:p>
          <a:p>
            <a:pPr>
              <a:lnSpc>
                <a:spcPct val="90000"/>
              </a:lnSpc>
              <a:buFont typeface="Wingdings" panose="05000000000000000000" pitchFamily="2" charset="2"/>
              <a:buChar char="§"/>
            </a:pPr>
            <a:r>
              <a:rPr lang="en-GB" sz="1800" b="0" i="0" u="sng" dirty="0">
                <a:effectLst/>
                <a:hlinkClick r:id="rId4">
                  <a:extLst>
                    <a:ext uri="{A12FA001-AC4F-418D-AE19-62706E023703}">
                      <ahyp:hlinkClr xmlns:ahyp="http://schemas.microsoft.com/office/drawing/2018/hyperlinkcolor" val="tx"/>
                    </a:ext>
                  </a:extLst>
                </a:hlinkClick>
              </a:rPr>
              <a:t>Health inequalities</a:t>
            </a:r>
            <a:r>
              <a:rPr lang="en-GB" sz="1800" b="0" i="0" u="sng" dirty="0">
                <a:effectLst/>
              </a:rPr>
              <a:t> </a:t>
            </a:r>
            <a:r>
              <a:rPr lang="en-GB" sz="1800" b="0" i="0" dirty="0">
                <a:effectLst/>
              </a:rPr>
              <a:t>are ultimately about differences in the status of people’s health.</a:t>
            </a:r>
            <a:endParaRPr lang="en-GB" sz="1800" dirty="0"/>
          </a:p>
          <a:p>
            <a:pPr marL="0" indent="0">
              <a:lnSpc>
                <a:spcPct val="90000"/>
              </a:lnSpc>
              <a:buNone/>
            </a:pPr>
            <a:r>
              <a:rPr lang="en-GB" sz="1800" dirty="0"/>
              <a:t>                               </a:t>
            </a:r>
          </a:p>
          <a:p>
            <a:pPr marL="0" indent="0">
              <a:lnSpc>
                <a:spcPct val="90000"/>
              </a:lnSpc>
              <a:buNone/>
            </a:pPr>
            <a:r>
              <a:rPr lang="en-GB" sz="1800" dirty="0"/>
              <a:t>                                                            (Kings fund, 2020)                  </a:t>
            </a:r>
          </a:p>
          <a:p>
            <a:pPr marL="0" indent="0">
              <a:lnSpc>
                <a:spcPct val="90000"/>
              </a:lnSpc>
              <a:buNone/>
            </a:pPr>
            <a:r>
              <a:rPr lang="en-GB" sz="1800" dirty="0"/>
              <a:t>                                                                 </a:t>
            </a:r>
          </a:p>
        </p:txBody>
      </p:sp>
    </p:spTree>
    <p:extLst>
      <p:ext uri="{BB962C8B-B14F-4D97-AF65-F5344CB8AC3E}">
        <p14:creationId xmlns:p14="http://schemas.microsoft.com/office/powerpoint/2010/main" val="15809786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9EFC7-93FC-ADAA-A3C7-4C2DB617DA28}"/>
              </a:ext>
            </a:extLst>
          </p:cNvPr>
          <p:cNvSpPr>
            <a:spLocks noGrp="1"/>
          </p:cNvSpPr>
          <p:nvPr>
            <p:ph type="title"/>
          </p:nvPr>
        </p:nvSpPr>
        <p:spPr>
          <a:xfrm>
            <a:off x="457200" y="274638"/>
            <a:ext cx="8229600" cy="1143000"/>
          </a:xfrm>
        </p:spPr>
        <p:txBody>
          <a:bodyPr anchor="ctr">
            <a:normAutofit/>
          </a:bodyPr>
          <a:lstStyle/>
          <a:p>
            <a:r>
              <a:rPr lang="en-GB" b="1"/>
              <a:t>Health inequality</a:t>
            </a:r>
            <a:endParaRPr lang="en-GB" dirty="0"/>
          </a:p>
        </p:txBody>
      </p:sp>
      <p:sp>
        <p:nvSpPr>
          <p:cNvPr id="3" name="Content Placeholder 2">
            <a:extLst>
              <a:ext uri="{FF2B5EF4-FFF2-40B4-BE49-F238E27FC236}">
                <a16:creationId xmlns:a16="http://schemas.microsoft.com/office/drawing/2014/main" id="{8A216714-5C94-E94B-60DA-7C868914A006}"/>
              </a:ext>
            </a:extLst>
          </p:cNvPr>
          <p:cNvSpPr>
            <a:spLocks noGrp="1"/>
          </p:cNvSpPr>
          <p:nvPr>
            <p:ph sz="half" idx="1"/>
          </p:nvPr>
        </p:nvSpPr>
        <p:spPr>
          <a:xfrm>
            <a:off x="457200" y="1600201"/>
            <a:ext cx="4038600" cy="3989040"/>
          </a:xfrm>
        </p:spPr>
        <p:txBody>
          <a:bodyPr>
            <a:normAutofit/>
          </a:bodyPr>
          <a:lstStyle/>
          <a:p>
            <a:pPr>
              <a:lnSpc>
                <a:spcPct val="90000"/>
              </a:lnSpc>
            </a:pPr>
            <a:r>
              <a:rPr lang="en-GB" sz="2200" b="0" i="0" dirty="0">
                <a:effectLst/>
              </a:rPr>
              <a:t>Health inequality is also used to refer to “differences in the care that people receive and the opportunities that they have to lead healthy lives – both of which can contribute to their health status”.</a:t>
            </a:r>
          </a:p>
          <a:p>
            <a:pPr>
              <a:lnSpc>
                <a:spcPct val="90000"/>
              </a:lnSpc>
            </a:pPr>
            <a:endParaRPr lang="en-GB" sz="2200" b="0" i="0" dirty="0">
              <a:effectLst/>
            </a:endParaRPr>
          </a:p>
          <a:p>
            <a:pPr marL="0" indent="0">
              <a:lnSpc>
                <a:spcPct val="90000"/>
              </a:lnSpc>
              <a:buNone/>
            </a:pPr>
            <a:r>
              <a:rPr lang="en-GB" sz="2200" dirty="0"/>
              <a:t>                                                         (Kings fund, 2020)                       </a:t>
            </a:r>
          </a:p>
        </p:txBody>
      </p:sp>
      <p:pic>
        <p:nvPicPr>
          <p:cNvPr id="4" name="Picture 3">
            <a:extLst>
              <a:ext uri="{FF2B5EF4-FFF2-40B4-BE49-F238E27FC236}">
                <a16:creationId xmlns:a16="http://schemas.microsoft.com/office/drawing/2014/main" id="{A9BECDCD-0198-C0B3-B7CB-A1527FF140C8}"/>
              </a:ext>
            </a:extLst>
          </p:cNvPr>
          <p:cNvPicPr>
            <a:picLocks noChangeAspect="1"/>
          </p:cNvPicPr>
          <p:nvPr/>
        </p:nvPicPr>
        <p:blipFill rotWithShape="1">
          <a:blip r:embed="rId2"/>
          <a:srcRect l="23584" r="13602" b="-2"/>
          <a:stretch/>
        </p:blipFill>
        <p:spPr>
          <a:xfrm>
            <a:off x="4648200" y="1600201"/>
            <a:ext cx="4038600" cy="3989040"/>
          </a:xfrm>
          <a:prstGeom prst="rect">
            <a:avLst/>
          </a:prstGeom>
          <a:noFill/>
        </p:spPr>
      </p:pic>
    </p:spTree>
    <p:extLst>
      <p:ext uri="{BB962C8B-B14F-4D97-AF65-F5344CB8AC3E}">
        <p14:creationId xmlns:p14="http://schemas.microsoft.com/office/powerpoint/2010/main" val="38441584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DA184-4B8D-84D1-35B5-12ADA44ECE96}"/>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Health Inequality</a:t>
            </a:r>
            <a:endParaRPr lang="en-GB" dirty="0"/>
          </a:p>
        </p:txBody>
      </p:sp>
      <p:sp>
        <p:nvSpPr>
          <p:cNvPr id="3" name="Content Placeholder 2">
            <a:extLst>
              <a:ext uri="{FF2B5EF4-FFF2-40B4-BE49-F238E27FC236}">
                <a16:creationId xmlns:a16="http://schemas.microsoft.com/office/drawing/2014/main" id="{10A885FF-1C02-A9DD-05D6-7418AA1F6467}"/>
              </a:ext>
            </a:extLst>
          </p:cNvPr>
          <p:cNvSpPr>
            <a:spLocks noGrp="1"/>
          </p:cNvSpPr>
          <p:nvPr>
            <p:ph idx="1"/>
          </p:nvPr>
        </p:nvSpPr>
        <p:spPr>
          <a:xfrm>
            <a:off x="476250" y="1417638"/>
            <a:ext cx="4200525" cy="3917032"/>
          </a:xfrm>
        </p:spPr>
        <p:txBody>
          <a:bodyPr>
            <a:normAutofit fontScale="62500" lnSpcReduction="20000"/>
          </a:bodyPr>
          <a:lstStyle/>
          <a:p>
            <a:pPr marL="0" indent="0" algn="l">
              <a:buNone/>
            </a:pPr>
            <a:r>
              <a:rPr lang="en-GB" sz="3000" b="0" i="0" dirty="0">
                <a:solidFill>
                  <a:srgbClr val="141414"/>
                </a:solidFill>
                <a:effectLst/>
                <a:latin typeface="Arial" panose="020B0604020202020204" pitchFamily="34" charset="0"/>
                <a:cs typeface="Arial" panose="020B0604020202020204" pitchFamily="34" charset="0"/>
              </a:rPr>
              <a:t>Health inequality; four types of factors</a:t>
            </a:r>
          </a:p>
          <a:p>
            <a:pPr marL="0" indent="0" algn="l">
              <a:buNone/>
            </a:pPr>
            <a:endParaRPr lang="en-GB" sz="3000" b="0" i="0" dirty="0">
              <a:solidFill>
                <a:srgbClr val="141414"/>
              </a:solidFill>
              <a:effectLst/>
              <a:latin typeface="Arial" panose="020B0604020202020204" pitchFamily="34" charset="0"/>
              <a:cs typeface="Arial" panose="020B0604020202020204" pitchFamily="34" charset="0"/>
            </a:endParaRPr>
          </a:p>
          <a:p>
            <a:pPr algn="l">
              <a:buFont typeface="Wingdings" panose="05000000000000000000" pitchFamily="2" charset="2"/>
              <a:buChar char="§"/>
            </a:pPr>
            <a:r>
              <a:rPr lang="en-GB" sz="3000" b="1" dirty="0">
                <a:solidFill>
                  <a:srgbClr val="141414"/>
                </a:solidFill>
                <a:latin typeface="Arial" panose="020B0604020202020204" pitchFamily="34" charset="0"/>
                <a:cs typeface="Arial" panose="020B0604020202020204" pitchFamily="34" charset="0"/>
              </a:rPr>
              <a:t>S</a:t>
            </a:r>
            <a:r>
              <a:rPr lang="en-GB" sz="3000" b="1" i="0" dirty="0">
                <a:solidFill>
                  <a:srgbClr val="141414"/>
                </a:solidFill>
                <a:effectLst/>
                <a:latin typeface="Arial" panose="020B0604020202020204" pitchFamily="34" charset="0"/>
                <a:cs typeface="Arial" panose="020B0604020202020204" pitchFamily="34" charset="0"/>
              </a:rPr>
              <a:t>ocio-economic f</a:t>
            </a:r>
            <a:r>
              <a:rPr lang="en-GB" sz="3000" b="0" i="0" dirty="0">
                <a:solidFill>
                  <a:srgbClr val="141414"/>
                </a:solidFill>
                <a:effectLst/>
                <a:latin typeface="Arial" panose="020B0604020202020204" pitchFamily="34" charset="0"/>
                <a:cs typeface="Arial" panose="020B0604020202020204" pitchFamily="34" charset="0"/>
              </a:rPr>
              <a:t>actors, for example, income</a:t>
            </a:r>
          </a:p>
          <a:p>
            <a:pPr algn="l">
              <a:buFont typeface="Wingdings" panose="05000000000000000000" pitchFamily="2" charset="2"/>
              <a:buChar char="§"/>
            </a:pPr>
            <a:r>
              <a:rPr lang="en-GB" sz="3000" b="1" dirty="0">
                <a:solidFill>
                  <a:srgbClr val="141414"/>
                </a:solidFill>
                <a:latin typeface="Arial" panose="020B0604020202020204" pitchFamily="34" charset="0"/>
                <a:cs typeface="Arial" panose="020B0604020202020204" pitchFamily="34" charset="0"/>
              </a:rPr>
              <a:t>G</a:t>
            </a:r>
            <a:r>
              <a:rPr lang="en-GB" sz="3000" b="1" i="0" dirty="0">
                <a:solidFill>
                  <a:srgbClr val="141414"/>
                </a:solidFill>
                <a:effectLst/>
                <a:latin typeface="Arial" panose="020B0604020202020204" pitchFamily="34" charset="0"/>
                <a:cs typeface="Arial" panose="020B0604020202020204" pitchFamily="34" charset="0"/>
              </a:rPr>
              <a:t>eography</a:t>
            </a:r>
            <a:r>
              <a:rPr lang="en-GB" sz="3000" b="0" i="0" dirty="0">
                <a:solidFill>
                  <a:srgbClr val="141414"/>
                </a:solidFill>
                <a:effectLst/>
                <a:latin typeface="Arial" panose="020B0604020202020204" pitchFamily="34" charset="0"/>
                <a:cs typeface="Arial" panose="020B0604020202020204" pitchFamily="34" charset="0"/>
              </a:rPr>
              <a:t>, for example, region or whether urban or rural</a:t>
            </a:r>
          </a:p>
          <a:p>
            <a:pPr algn="l">
              <a:buFont typeface="Wingdings" panose="05000000000000000000" pitchFamily="2" charset="2"/>
              <a:buChar char="§"/>
            </a:pPr>
            <a:r>
              <a:rPr lang="en-GB" sz="3000" b="1" dirty="0">
                <a:solidFill>
                  <a:srgbClr val="141414"/>
                </a:solidFill>
                <a:latin typeface="Arial" panose="020B0604020202020204" pitchFamily="34" charset="0"/>
                <a:cs typeface="Arial" panose="020B0604020202020204" pitchFamily="34" charset="0"/>
              </a:rPr>
              <a:t>S</a:t>
            </a:r>
            <a:r>
              <a:rPr lang="en-GB" sz="3000" b="1" i="0" dirty="0">
                <a:solidFill>
                  <a:srgbClr val="141414"/>
                </a:solidFill>
                <a:effectLst/>
                <a:latin typeface="Arial" panose="020B0604020202020204" pitchFamily="34" charset="0"/>
                <a:cs typeface="Arial" panose="020B0604020202020204" pitchFamily="34" charset="0"/>
              </a:rPr>
              <a:t>pecific characteristics </a:t>
            </a:r>
            <a:r>
              <a:rPr lang="en-GB" sz="3000" b="0" i="0" dirty="0">
                <a:solidFill>
                  <a:srgbClr val="141414"/>
                </a:solidFill>
                <a:effectLst/>
                <a:latin typeface="Arial" panose="020B0604020202020204" pitchFamily="34" charset="0"/>
                <a:cs typeface="Arial" panose="020B0604020202020204" pitchFamily="34" charset="0"/>
              </a:rPr>
              <a:t>including those protected in law, such as sex, ethnicity or disability</a:t>
            </a:r>
          </a:p>
          <a:p>
            <a:pPr algn="l">
              <a:buFont typeface="Wingdings" panose="05000000000000000000" pitchFamily="2" charset="2"/>
              <a:buChar char="§"/>
            </a:pPr>
            <a:r>
              <a:rPr lang="en-GB" sz="3000" b="1" dirty="0">
                <a:solidFill>
                  <a:srgbClr val="141414"/>
                </a:solidFill>
                <a:latin typeface="Arial" panose="020B0604020202020204" pitchFamily="34" charset="0"/>
                <a:cs typeface="Arial" panose="020B0604020202020204" pitchFamily="34" charset="0"/>
              </a:rPr>
              <a:t>S</a:t>
            </a:r>
            <a:r>
              <a:rPr lang="en-GB" sz="3000" b="1" i="0" dirty="0">
                <a:solidFill>
                  <a:srgbClr val="141414"/>
                </a:solidFill>
                <a:effectLst/>
                <a:latin typeface="Arial" panose="020B0604020202020204" pitchFamily="34" charset="0"/>
                <a:cs typeface="Arial" panose="020B0604020202020204" pitchFamily="34" charset="0"/>
              </a:rPr>
              <a:t>ocially excluded </a:t>
            </a:r>
            <a:r>
              <a:rPr lang="en-GB" sz="3000" b="0" i="0" dirty="0">
                <a:solidFill>
                  <a:srgbClr val="141414"/>
                </a:solidFill>
                <a:effectLst/>
                <a:latin typeface="Arial" panose="020B0604020202020204" pitchFamily="34" charset="0"/>
                <a:cs typeface="Arial" panose="020B0604020202020204" pitchFamily="34" charset="0"/>
              </a:rPr>
              <a:t>groups, for example, people experiencing homelessness.</a:t>
            </a:r>
          </a:p>
          <a:p>
            <a:pPr marL="0" indent="0">
              <a:buNone/>
            </a:pPr>
            <a:r>
              <a:rPr lang="en-GB" sz="3200" dirty="0">
                <a:solidFill>
                  <a:srgbClr val="141414"/>
                </a:solidFill>
                <a:latin typeface="Arial" panose="020B0604020202020204" pitchFamily="34" charset="0"/>
                <a:cs typeface="Arial" panose="020B0604020202020204" pitchFamily="34" charset="0"/>
              </a:rPr>
              <a:t>                                                      </a:t>
            </a:r>
            <a:r>
              <a:rPr lang="en-GB" sz="2600" dirty="0">
                <a:solidFill>
                  <a:srgbClr val="141414"/>
                </a:solidFill>
                <a:latin typeface="Arial" panose="020B0604020202020204" pitchFamily="34" charset="0"/>
                <a:cs typeface="Arial" panose="020B0604020202020204" pitchFamily="34" charset="0"/>
              </a:rPr>
              <a:t>(Kings fund, 2022)</a:t>
            </a:r>
            <a:endParaRPr lang="en-GB" sz="2600" b="0" i="0" dirty="0">
              <a:solidFill>
                <a:srgbClr val="141414"/>
              </a:solidFill>
              <a:effectLst/>
              <a:latin typeface="Arial" panose="020B0604020202020204" pitchFamily="34" charset="0"/>
              <a:cs typeface="Arial" panose="020B0604020202020204" pitchFamily="34" charset="0"/>
            </a:endParaRPr>
          </a:p>
          <a:p>
            <a:pPr algn="l">
              <a:buFont typeface="Arial" panose="020B0604020202020204" pitchFamily="34" charset="0"/>
              <a:buChar char="•"/>
            </a:pPr>
            <a:endParaRPr lang="en-GB" sz="3000" b="0" i="0" dirty="0">
              <a:solidFill>
                <a:srgbClr val="141414"/>
              </a:solidFill>
              <a:effectLst/>
              <a:latin typeface="Arial" panose="020B0604020202020204" pitchFamily="34" charset="0"/>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334EF3DD-4C90-8523-7810-9C5A33A6479A}"/>
              </a:ext>
            </a:extLst>
          </p:cNvPr>
          <p:cNvPicPr>
            <a:picLocks noChangeAspect="1"/>
          </p:cNvPicPr>
          <p:nvPr/>
        </p:nvPicPr>
        <p:blipFill>
          <a:blip r:embed="rId2"/>
          <a:stretch>
            <a:fillRect/>
          </a:stretch>
        </p:blipFill>
        <p:spPr>
          <a:xfrm>
            <a:off x="4788024" y="1556792"/>
            <a:ext cx="4200525" cy="2800350"/>
          </a:xfrm>
          <a:prstGeom prst="rect">
            <a:avLst/>
          </a:prstGeom>
        </p:spPr>
      </p:pic>
    </p:spTree>
    <p:extLst>
      <p:ext uri="{BB962C8B-B14F-4D97-AF65-F5344CB8AC3E}">
        <p14:creationId xmlns:p14="http://schemas.microsoft.com/office/powerpoint/2010/main" val="21169448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22D8B-C779-451F-8982-BB73C77D22EB}"/>
              </a:ext>
            </a:extLst>
          </p:cNvPr>
          <p:cNvSpPr>
            <a:spLocks noGrp="1"/>
          </p:cNvSpPr>
          <p:nvPr>
            <p:ph type="ctrTitle"/>
          </p:nvPr>
        </p:nvSpPr>
        <p:spPr>
          <a:xfrm>
            <a:off x="287524" y="1772816"/>
            <a:ext cx="8568952" cy="2387600"/>
          </a:xfrm>
        </p:spPr>
        <p:txBody>
          <a:bodyPr/>
          <a:lstStyle/>
          <a:p>
            <a:r>
              <a:rPr lang="en-GB" sz="4000" b="1" i="1" dirty="0">
                <a:solidFill>
                  <a:schemeClr val="bg1"/>
                </a:solidFill>
              </a:rPr>
              <a:t>What are the Health inequalities Challenges?</a:t>
            </a:r>
          </a:p>
        </p:txBody>
      </p:sp>
      <p:pic>
        <p:nvPicPr>
          <p:cNvPr id="5" name="Picture 4" descr="A picture containing vector graphics&#10;&#10;Description automatically generated">
            <a:extLst>
              <a:ext uri="{FF2B5EF4-FFF2-40B4-BE49-F238E27FC236}">
                <a16:creationId xmlns:a16="http://schemas.microsoft.com/office/drawing/2014/main" id="{2E3E8D5D-020C-8872-0E68-9637087933F7}"/>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05064"/>
            <a:ext cx="1979712" cy="2002074"/>
          </a:xfrm>
          <a:prstGeom prst="rect">
            <a:avLst/>
          </a:prstGeom>
        </p:spPr>
      </p:pic>
    </p:spTree>
    <p:extLst>
      <p:ext uri="{BB962C8B-B14F-4D97-AF65-F5344CB8AC3E}">
        <p14:creationId xmlns:p14="http://schemas.microsoft.com/office/powerpoint/2010/main" val="29664392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BA54738-2A52-4179-A877-31D79BBCD650}"/>
              </a:ext>
            </a:extLst>
          </p:cNvPr>
          <p:cNvPicPr>
            <a:picLocks noChangeAspect="1"/>
          </p:cNvPicPr>
          <p:nvPr/>
        </p:nvPicPr>
        <p:blipFill rotWithShape="1">
          <a:blip r:embed="rId2"/>
          <a:srcRect l="12667" t="13656" r="13636" b="9656"/>
          <a:stretch/>
        </p:blipFill>
        <p:spPr>
          <a:xfrm>
            <a:off x="611560" y="836712"/>
            <a:ext cx="7795567" cy="5827754"/>
          </a:xfrm>
          <a:prstGeom prst="rect">
            <a:avLst/>
          </a:prstGeom>
          <a:ln>
            <a:solidFill>
              <a:schemeClr val="tx1"/>
            </a:solidFill>
          </a:ln>
        </p:spPr>
      </p:pic>
    </p:spTree>
    <p:extLst>
      <p:ext uri="{BB962C8B-B14F-4D97-AF65-F5344CB8AC3E}">
        <p14:creationId xmlns:p14="http://schemas.microsoft.com/office/powerpoint/2010/main" val="5788933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B2102-2F6B-D7C8-866A-63CA602F72C6}"/>
              </a:ext>
            </a:extLst>
          </p:cNvPr>
          <p:cNvSpPr>
            <a:spLocks noGrp="1"/>
          </p:cNvSpPr>
          <p:nvPr>
            <p:ph type="title"/>
          </p:nvPr>
        </p:nvSpPr>
        <p:spPr>
          <a:xfrm>
            <a:off x="457200" y="274638"/>
            <a:ext cx="8229600" cy="1143000"/>
          </a:xfrm>
        </p:spPr>
        <p:txBody>
          <a:bodyPr anchor="ctr">
            <a:normAutofit/>
          </a:bodyPr>
          <a:lstStyle/>
          <a:p>
            <a:r>
              <a:rPr lang="en-GB" sz="4100" b="1"/>
              <a:t>Challenges of Health inequalities</a:t>
            </a:r>
          </a:p>
        </p:txBody>
      </p:sp>
      <p:pic>
        <p:nvPicPr>
          <p:cNvPr id="4" name="Picture 3">
            <a:extLst>
              <a:ext uri="{FF2B5EF4-FFF2-40B4-BE49-F238E27FC236}">
                <a16:creationId xmlns:a16="http://schemas.microsoft.com/office/drawing/2014/main" id="{0628B840-7A00-A426-AD10-BE9FEF3F8BA4}"/>
              </a:ext>
            </a:extLst>
          </p:cNvPr>
          <p:cNvPicPr>
            <a:picLocks noChangeAspect="1"/>
          </p:cNvPicPr>
          <p:nvPr/>
        </p:nvPicPr>
        <p:blipFill>
          <a:blip r:embed="rId2"/>
          <a:stretch>
            <a:fillRect/>
          </a:stretch>
        </p:blipFill>
        <p:spPr>
          <a:xfrm>
            <a:off x="457200" y="2440835"/>
            <a:ext cx="4038600" cy="2307771"/>
          </a:xfrm>
          <a:prstGeom prst="rect">
            <a:avLst/>
          </a:prstGeom>
          <a:noFill/>
        </p:spPr>
      </p:pic>
      <p:sp>
        <p:nvSpPr>
          <p:cNvPr id="3" name="Content Placeholder 2">
            <a:extLst>
              <a:ext uri="{FF2B5EF4-FFF2-40B4-BE49-F238E27FC236}">
                <a16:creationId xmlns:a16="http://schemas.microsoft.com/office/drawing/2014/main" id="{03FBA951-F42A-8C4A-5F4D-01381F7E23DA}"/>
              </a:ext>
            </a:extLst>
          </p:cNvPr>
          <p:cNvSpPr>
            <a:spLocks noGrp="1"/>
          </p:cNvSpPr>
          <p:nvPr>
            <p:ph sz="half" idx="2"/>
          </p:nvPr>
        </p:nvSpPr>
        <p:spPr>
          <a:xfrm>
            <a:off x="4648200" y="1600201"/>
            <a:ext cx="4038600" cy="3989040"/>
          </a:xfrm>
        </p:spPr>
        <p:txBody>
          <a:bodyPr>
            <a:normAutofit fontScale="92500" lnSpcReduction="20000"/>
          </a:bodyPr>
          <a:lstStyle/>
          <a:p>
            <a:pPr>
              <a:lnSpc>
                <a:spcPct val="90000"/>
              </a:lnSpc>
            </a:pPr>
            <a:r>
              <a:rPr lang="en-GB" sz="1600" dirty="0"/>
              <a:t>The differences in opportunity, access and resources have impact on health status of the population.</a:t>
            </a:r>
          </a:p>
          <a:p>
            <a:pPr>
              <a:lnSpc>
                <a:spcPct val="90000"/>
              </a:lnSpc>
            </a:pPr>
            <a:endParaRPr lang="en-GB" sz="1600" b="0" i="0" dirty="0">
              <a:effectLst/>
            </a:endParaRPr>
          </a:p>
          <a:p>
            <a:pPr>
              <a:lnSpc>
                <a:spcPct val="90000"/>
              </a:lnSpc>
            </a:pPr>
            <a:r>
              <a:rPr lang="en-GB" sz="1600" b="0" i="0" dirty="0">
                <a:effectLst/>
              </a:rPr>
              <a:t>Inequalities in the percentage of babies born with a low birth weight, infant mortality rates, excess weight in children and the level of dental decay in children between different areas according to the level of deprivation.</a:t>
            </a:r>
          </a:p>
          <a:p>
            <a:pPr>
              <a:lnSpc>
                <a:spcPct val="90000"/>
              </a:lnSpc>
            </a:pPr>
            <a:endParaRPr lang="en-GB" sz="1600" dirty="0"/>
          </a:p>
          <a:p>
            <a:pPr>
              <a:lnSpc>
                <a:spcPct val="90000"/>
              </a:lnSpc>
            </a:pPr>
            <a:r>
              <a:rPr lang="en-GB" sz="1600" dirty="0"/>
              <a:t>D</a:t>
            </a:r>
            <a:r>
              <a:rPr lang="en-GB" sz="1600" b="0" i="0" dirty="0">
                <a:effectLst/>
              </a:rPr>
              <a:t>ifferences in life expectancy, healthy life expectancy and mortality rates among adults, there are also differences in the prevalence of many behavioural risk factors between population groups.</a:t>
            </a:r>
          </a:p>
          <a:p>
            <a:pPr marL="0" indent="0">
              <a:lnSpc>
                <a:spcPct val="90000"/>
              </a:lnSpc>
              <a:buNone/>
            </a:pPr>
            <a:r>
              <a:rPr lang="en-GB" sz="1600" dirty="0">
                <a:effectLst/>
              </a:rPr>
              <a:t>                                                                                       </a:t>
            </a:r>
          </a:p>
          <a:p>
            <a:pPr marL="0" indent="0">
              <a:lnSpc>
                <a:spcPct val="90000"/>
              </a:lnSpc>
              <a:buNone/>
            </a:pPr>
            <a:r>
              <a:rPr lang="en-GB" sz="1600" dirty="0">
                <a:effectLst/>
              </a:rPr>
              <a:t>                                                                                                                (PHE, 2018)</a:t>
            </a:r>
          </a:p>
          <a:p>
            <a:pPr marL="0" indent="0">
              <a:lnSpc>
                <a:spcPct val="90000"/>
              </a:lnSpc>
              <a:buNone/>
            </a:pPr>
            <a:r>
              <a:rPr lang="en-GB" sz="1300" b="1" dirty="0">
                <a:effectLst/>
              </a:rPr>
              <a:t>                                          </a:t>
            </a:r>
            <a:endParaRPr lang="en-GB" sz="1300" b="1" dirty="0"/>
          </a:p>
        </p:txBody>
      </p:sp>
    </p:spTree>
    <p:extLst>
      <p:ext uri="{BB962C8B-B14F-4D97-AF65-F5344CB8AC3E}">
        <p14:creationId xmlns:p14="http://schemas.microsoft.com/office/powerpoint/2010/main" val="222953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B4818-6E35-47C5-9193-5FB2DC72D4BE}"/>
              </a:ext>
            </a:extLst>
          </p:cNvPr>
          <p:cNvSpPr>
            <a:spLocks noGrp="1"/>
          </p:cNvSpPr>
          <p:nvPr>
            <p:ph type="title"/>
          </p:nvPr>
        </p:nvSpPr>
        <p:spPr/>
        <p:txBody>
          <a:bodyPr>
            <a:normAutofit/>
          </a:bodyPr>
          <a:lstStyle/>
          <a:p>
            <a:r>
              <a:rPr lang="en-GB" sz="4000" b="1" dirty="0"/>
              <a:t>Challenges of Health Inequality</a:t>
            </a:r>
          </a:p>
        </p:txBody>
      </p:sp>
      <p:sp>
        <p:nvSpPr>
          <p:cNvPr id="3" name="Content Placeholder 2">
            <a:extLst>
              <a:ext uri="{FF2B5EF4-FFF2-40B4-BE49-F238E27FC236}">
                <a16:creationId xmlns:a16="http://schemas.microsoft.com/office/drawing/2014/main" id="{C121E765-EE4F-E0A1-A2A1-174366FAD63A}"/>
              </a:ext>
            </a:extLst>
          </p:cNvPr>
          <p:cNvSpPr>
            <a:spLocks noGrp="1"/>
          </p:cNvSpPr>
          <p:nvPr>
            <p:ph idx="1"/>
          </p:nvPr>
        </p:nvSpPr>
        <p:spPr/>
        <p:txBody>
          <a:bodyPr>
            <a:normAutofit lnSpcReduction="10000"/>
          </a:bodyPr>
          <a:lstStyle/>
          <a:p>
            <a:pPr marL="0" indent="0">
              <a:buNone/>
            </a:pPr>
            <a:r>
              <a:rPr lang="en-GB" sz="2400" b="1" i="1" dirty="0"/>
              <a:t>Life expectancy</a:t>
            </a:r>
          </a:p>
          <a:p>
            <a:pPr>
              <a:buFont typeface="Wingdings" panose="05000000000000000000" pitchFamily="2" charset="2"/>
              <a:buChar char="§"/>
            </a:pPr>
            <a:r>
              <a:rPr lang="en-GB" sz="2400" dirty="0"/>
              <a:t>People in the professional group are more likely to live 7 years longer than those in the unskilled or manual group</a:t>
            </a:r>
          </a:p>
          <a:p>
            <a:pPr>
              <a:buFont typeface="Wingdings" panose="05000000000000000000" pitchFamily="2" charset="2"/>
              <a:buChar char="§"/>
            </a:pPr>
            <a:endParaRPr lang="en-GB" sz="2400" dirty="0"/>
          </a:p>
          <a:p>
            <a:pPr marL="0" indent="0">
              <a:buNone/>
            </a:pPr>
            <a:r>
              <a:rPr lang="en-GB" sz="2400" b="1" i="1" dirty="0"/>
              <a:t>Infant Mortality</a:t>
            </a:r>
          </a:p>
          <a:p>
            <a:pPr>
              <a:buFont typeface="Wingdings" panose="05000000000000000000" pitchFamily="2" charset="2"/>
              <a:buChar char="§"/>
            </a:pPr>
            <a:r>
              <a:rPr lang="en-GB" sz="2400" dirty="0"/>
              <a:t>Children from manual social background are twice as likely to die before the age of 15 as a child born into a non-manual background.</a:t>
            </a:r>
          </a:p>
          <a:p>
            <a:pPr>
              <a:buFont typeface="Wingdings" panose="05000000000000000000" pitchFamily="2" charset="2"/>
              <a:buChar char="§"/>
            </a:pPr>
            <a:r>
              <a:rPr lang="en-GB" sz="2400" dirty="0"/>
              <a:t>Infant mortality is highest among babies with fathers in semiskilled and unskilled groups.</a:t>
            </a:r>
          </a:p>
          <a:p>
            <a:pPr marL="0" indent="0">
              <a:buNone/>
            </a:pPr>
            <a:endParaRPr lang="en-GB" sz="2400" dirty="0"/>
          </a:p>
        </p:txBody>
      </p:sp>
    </p:spTree>
    <p:extLst>
      <p:ext uri="{BB962C8B-B14F-4D97-AF65-F5344CB8AC3E}">
        <p14:creationId xmlns:p14="http://schemas.microsoft.com/office/powerpoint/2010/main" val="1177533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22D8B-C779-451F-8982-BB73C77D22EB}"/>
              </a:ext>
            </a:extLst>
          </p:cNvPr>
          <p:cNvSpPr>
            <a:spLocks noGrp="1"/>
          </p:cNvSpPr>
          <p:nvPr>
            <p:ph type="ctrTitle"/>
          </p:nvPr>
        </p:nvSpPr>
        <p:spPr>
          <a:xfrm>
            <a:off x="287524" y="1772816"/>
            <a:ext cx="8568952" cy="2387600"/>
          </a:xfrm>
        </p:spPr>
        <p:txBody>
          <a:bodyPr/>
          <a:lstStyle/>
          <a:p>
            <a:r>
              <a:rPr lang="en-GB" sz="4000" b="1" i="1" dirty="0">
                <a:solidFill>
                  <a:schemeClr val="bg1"/>
                </a:solidFill>
              </a:rPr>
              <a:t>What are the Health inequalities priorities?</a:t>
            </a:r>
          </a:p>
        </p:txBody>
      </p:sp>
      <p:pic>
        <p:nvPicPr>
          <p:cNvPr id="5" name="Picture 4" descr="A picture containing vector graphics&#10;&#10;Description automatically generated">
            <a:extLst>
              <a:ext uri="{FF2B5EF4-FFF2-40B4-BE49-F238E27FC236}">
                <a16:creationId xmlns:a16="http://schemas.microsoft.com/office/drawing/2014/main" id="{2E3E8D5D-020C-8872-0E68-9637087933F7}"/>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05064"/>
            <a:ext cx="1979712" cy="2002074"/>
          </a:xfrm>
          <a:prstGeom prst="rect">
            <a:avLst/>
          </a:prstGeom>
        </p:spPr>
      </p:pic>
    </p:spTree>
    <p:extLst>
      <p:ext uri="{BB962C8B-B14F-4D97-AF65-F5344CB8AC3E}">
        <p14:creationId xmlns:p14="http://schemas.microsoft.com/office/powerpoint/2010/main" val="6083459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3AE83-8583-027C-2A66-C67FB7338F16}"/>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D10A21BD-06A6-5893-2706-5AC3E8B190D1}"/>
              </a:ext>
            </a:extLst>
          </p:cNvPr>
          <p:cNvSpPr>
            <a:spLocks noGrp="1"/>
          </p:cNvSpPr>
          <p:nvPr>
            <p:ph idx="1"/>
          </p:nvPr>
        </p:nvSpPr>
        <p:spPr/>
        <p:txBody>
          <a:bodyPr>
            <a:normAutofit fontScale="92500" lnSpcReduction="10000"/>
          </a:bodyPr>
          <a:lstStyle/>
          <a:p>
            <a:pPr marL="0" indent="0">
              <a:buNone/>
            </a:pPr>
            <a:r>
              <a:rPr lang="en-GB" sz="2800" dirty="0"/>
              <a:t>Working in groups explore the report</a:t>
            </a:r>
          </a:p>
          <a:p>
            <a:pPr marL="0" indent="0">
              <a:buNone/>
            </a:pPr>
            <a:endParaRPr lang="en-GB" sz="2800" dirty="0"/>
          </a:p>
          <a:p>
            <a:pPr marL="0" indent="0">
              <a:buNone/>
            </a:pPr>
            <a:r>
              <a:rPr lang="en-GB" sz="2800" dirty="0"/>
              <a:t>Make 6 groups. Each group will get one policy objective from</a:t>
            </a:r>
          </a:p>
          <a:p>
            <a:pPr marL="0" indent="0">
              <a:buNone/>
            </a:pPr>
            <a:endParaRPr lang="en-GB" sz="2800" dirty="0"/>
          </a:p>
          <a:p>
            <a:pPr marL="0" indent="0">
              <a:buNone/>
            </a:pPr>
            <a:r>
              <a:rPr lang="en-GB" sz="2800" dirty="0"/>
              <a:t>‘Fair Society, Healthy Lives The Marmot Review’ Report.</a:t>
            </a:r>
          </a:p>
          <a:p>
            <a:endParaRPr lang="en-GB" sz="2800" dirty="0"/>
          </a:p>
          <a:p>
            <a:pPr marL="0" indent="0">
              <a:buNone/>
            </a:pPr>
            <a:endParaRPr lang="en-GB" sz="2800" dirty="0"/>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800" b="1" i="0" u="none" strike="noStrike" kern="1200" cap="none" spc="0" normalizeH="0" baseline="0" noProof="0" dirty="0">
                <a:ln>
                  <a:noFill/>
                </a:ln>
                <a:solidFill>
                  <a:prstClr val="black"/>
                </a:solidFill>
                <a:effectLst/>
                <a:uLnTx/>
                <a:uFillTx/>
                <a:ea typeface="+mn-ea"/>
                <a:cs typeface="+mn-cs"/>
              </a:rPr>
              <a:t>Feedback your findings to the whole class</a:t>
            </a:r>
          </a:p>
          <a:p>
            <a:endParaRPr lang="en-GB" dirty="0"/>
          </a:p>
          <a:p>
            <a:endParaRPr lang="en-GB" dirty="0"/>
          </a:p>
        </p:txBody>
      </p:sp>
    </p:spTree>
    <p:extLst>
      <p:ext uri="{BB962C8B-B14F-4D97-AF65-F5344CB8AC3E}">
        <p14:creationId xmlns:p14="http://schemas.microsoft.com/office/powerpoint/2010/main" val="31992380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E8E08-D2EA-4E94-A9A9-A9AF24BEAB45}"/>
              </a:ext>
            </a:extLst>
          </p:cNvPr>
          <p:cNvSpPr>
            <a:spLocks noGrp="1"/>
          </p:cNvSpPr>
          <p:nvPr>
            <p:ph type="title"/>
          </p:nvPr>
        </p:nvSpPr>
        <p:spPr/>
        <p:txBody>
          <a:bodyPr/>
          <a:lstStyle/>
          <a:p>
            <a:r>
              <a:rPr lang="en-GB" sz="4000" b="1" dirty="0"/>
              <a:t>Marmot Review</a:t>
            </a:r>
          </a:p>
        </p:txBody>
      </p:sp>
      <p:sp>
        <p:nvSpPr>
          <p:cNvPr id="3" name="Content Placeholder 2">
            <a:extLst>
              <a:ext uri="{FF2B5EF4-FFF2-40B4-BE49-F238E27FC236}">
                <a16:creationId xmlns:a16="http://schemas.microsoft.com/office/drawing/2014/main" id="{33EE9FC4-5015-4684-BB27-BB6BAB7BB598}"/>
              </a:ext>
            </a:extLst>
          </p:cNvPr>
          <p:cNvSpPr>
            <a:spLocks noGrp="1"/>
          </p:cNvSpPr>
          <p:nvPr>
            <p:ph idx="1"/>
          </p:nvPr>
        </p:nvSpPr>
        <p:spPr/>
        <p:txBody>
          <a:bodyPr>
            <a:normAutofit/>
          </a:bodyPr>
          <a:lstStyle/>
          <a:p>
            <a:r>
              <a:rPr lang="en-GB" dirty="0"/>
              <a:t>The report highlighted the need to take action across the social determinants of health and called for progress to be made on a clear set of policy objectives. </a:t>
            </a:r>
          </a:p>
          <a:p>
            <a:endParaRPr lang="en-GB" dirty="0"/>
          </a:p>
        </p:txBody>
      </p:sp>
    </p:spTree>
    <p:extLst>
      <p:ext uri="{BB962C8B-B14F-4D97-AF65-F5344CB8AC3E}">
        <p14:creationId xmlns:p14="http://schemas.microsoft.com/office/powerpoint/2010/main" val="10296641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FF151-592E-4F34-8A39-362C59D20873}"/>
              </a:ext>
            </a:extLst>
          </p:cNvPr>
          <p:cNvSpPr>
            <a:spLocks noGrp="1"/>
          </p:cNvSpPr>
          <p:nvPr>
            <p:ph type="title"/>
          </p:nvPr>
        </p:nvSpPr>
        <p:spPr>
          <a:xfrm>
            <a:off x="457200" y="274638"/>
            <a:ext cx="8229600" cy="1143000"/>
          </a:xfrm>
        </p:spPr>
        <p:txBody>
          <a:bodyPr anchor="ctr">
            <a:normAutofit/>
          </a:bodyPr>
          <a:lstStyle/>
          <a:p>
            <a:r>
              <a:rPr lang="en-GB" b="1"/>
              <a:t>Marmot Review</a:t>
            </a:r>
            <a:endParaRPr lang="en-GB" dirty="0"/>
          </a:p>
        </p:txBody>
      </p:sp>
      <p:sp>
        <p:nvSpPr>
          <p:cNvPr id="3" name="Content Placeholder 2">
            <a:extLst>
              <a:ext uri="{FF2B5EF4-FFF2-40B4-BE49-F238E27FC236}">
                <a16:creationId xmlns:a16="http://schemas.microsoft.com/office/drawing/2014/main" id="{F7D531BD-779C-470F-8976-28A4FF8DBEA2}"/>
              </a:ext>
            </a:extLst>
          </p:cNvPr>
          <p:cNvSpPr>
            <a:spLocks noGrp="1"/>
          </p:cNvSpPr>
          <p:nvPr>
            <p:ph sz="half" idx="1"/>
          </p:nvPr>
        </p:nvSpPr>
        <p:spPr>
          <a:xfrm>
            <a:off x="457200" y="1600201"/>
            <a:ext cx="4038600" cy="3989040"/>
          </a:xfrm>
        </p:spPr>
        <p:txBody>
          <a:bodyPr>
            <a:normAutofit/>
          </a:bodyPr>
          <a:lstStyle/>
          <a:p>
            <a:pPr>
              <a:lnSpc>
                <a:spcPct val="90000"/>
              </a:lnSpc>
              <a:buFont typeface="Wingdings" panose="05000000000000000000" pitchFamily="2" charset="2"/>
              <a:buChar char="§"/>
            </a:pPr>
            <a:r>
              <a:rPr lang="en-GB" sz="2400" dirty="0"/>
              <a:t>It argues that, traditionally, government policies have focused resources only on some segments of society. </a:t>
            </a:r>
          </a:p>
          <a:p>
            <a:pPr>
              <a:lnSpc>
                <a:spcPct val="90000"/>
              </a:lnSpc>
              <a:buFont typeface="Wingdings" panose="05000000000000000000" pitchFamily="2" charset="2"/>
              <a:buChar char="§"/>
            </a:pPr>
            <a:endParaRPr lang="en-GB" sz="2400" dirty="0"/>
          </a:p>
          <a:p>
            <a:pPr>
              <a:lnSpc>
                <a:spcPct val="90000"/>
              </a:lnSpc>
              <a:buFont typeface="Wingdings" panose="05000000000000000000" pitchFamily="2" charset="2"/>
              <a:buChar char="§"/>
            </a:pPr>
            <a:r>
              <a:rPr lang="en-GB" sz="2400" dirty="0"/>
              <a:t>To improve health for all of us and to reduce unfair and unjust inequalities in health, action is needed across the social gradient.</a:t>
            </a:r>
          </a:p>
        </p:txBody>
      </p:sp>
      <p:pic>
        <p:nvPicPr>
          <p:cNvPr id="4" name="Picture 3">
            <a:extLst>
              <a:ext uri="{FF2B5EF4-FFF2-40B4-BE49-F238E27FC236}">
                <a16:creationId xmlns:a16="http://schemas.microsoft.com/office/drawing/2014/main" id="{1241B2FD-7889-5A95-6814-F818F377631C}"/>
              </a:ext>
            </a:extLst>
          </p:cNvPr>
          <p:cNvPicPr>
            <a:picLocks noChangeAspect="1"/>
          </p:cNvPicPr>
          <p:nvPr/>
        </p:nvPicPr>
        <p:blipFill>
          <a:blip r:embed="rId2"/>
          <a:stretch>
            <a:fillRect/>
          </a:stretch>
        </p:blipFill>
        <p:spPr>
          <a:xfrm>
            <a:off x="4648200" y="2923304"/>
            <a:ext cx="4038600" cy="1342834"/>
          </a:xfrm>
          <a:prstGeom prst="rect">
            <a:avLst/>
          </a:prstGeom>
          <a:noFill/>
        </p:spPr>
      </p:pic>
    </p:spTree>
    <p:extLst>
      <p:ext uri="{BB962C8B-B14F-4D97-AF65-F5344CB8AC3E}">
        <p14:creationId xmlns:p14="http://schemas.microsoft.com/office/powerpoint/2010/main" val="1910150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BF000-044E-8FF3-E77D-23853EE23EDE}"/>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Activity 2</a:t>
            </a:r>
          </a:p>
        </p:txBody>
      </p:sp>
      <p:sp>
        <p:nvSpPr>
          <p:cNvPr id="3" name="Content Placeholder 2">
            <a:extLst>
              <a:ext uri="{FF2B5EF4-FFF2-40B4-BE49-F238E27FC236}">
                <a16:creationId xmlns:a16="http://schemas.microsoft.com/office/drawing/2014/main" id="{3593BCBE-7DE8-363F-4F22-9A33463DD75B}"/>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Working independently research the term </a:t>
            </a:r>
            <a:r>
              <a:rPr lang="en-GB" b="1" dirty="0">
                <a:latin typeface="Arial" panose="020B0604020202020204" pitchFamily="34" charset="0"/>
                <a:cs typeface="Arial" panose="020B0604020202020204" pitchFamily="34" charset="0"/>
              </a:rPr>
              <a:t>social gradient</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lgn="ctr">
              <a:buNone/>
            </a:pPr>
            <a:r>
              <a:rPr lang="en-GB" sz="2800" b="1" dirty="0">
                <a:latin typeface="Arial" panose="020B0604020202020204" pitchFamily="34" charset="0"/>
                <a:cs typeface="Arial" panose="020B0604020202020204" pitchFamily="34" charset="0"/>
              </a:rPr>
              <a:t>Feedback your findings to the whole class</a:t>
            </a:r>
          </a:p>
          <a:p>
            <a:endParaRPr lang="en-GB" dirty="0"/>
          </a:p>
        </p:txBody>
      </p:sp>
    </p:spTree>
    <p:extLst>
      <p:ext uri="{BB962C8B-B14F-4D97-AF65-F5344CB8AC3E}">
        <p14:creationId xmlns:p14="http://schemas.microsoft.com/office/powerpoint/2010/main" val="5716904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3CA33-226A-7426-D48B-E934D74FF0CF}"/>
              </a:ext>
            </a:extLst>
          </p:cNvPr>
          <p:cNvSpPr>
            <a:spLocks noGrp="1"/>
          </p:cNvSpPr>
          <p:nvPr>
            <p:ph type="title"/>
          </p:nvPr>
        </p:nvSpPr>
        <p:spPr/>
        <p:txBody>
          <a:bodyPr/>
          <a:lstStyle/>
          <a:p>
            <a:r>
              <a:rPr lang="en-GB" b="1" i="0">
                <a:solidFill>
                  <a:srgbClr val="202124"/>
                </a:solidFill>
                <a:effectLst/>
                <a:latin typeface="arial" panose="020B0604020202020204" pitchFamily="34" charset="0"/>
              </a:rPr>
              <a:t>Social Gradient</a:t>
            </a:r>
            <a:endParaRPr lang="en-GB" b="1" dirty="0"/>
          </a:p>
        </p:txBody>
      </p:sp>
      <p:sp>
        <p:nvSpPr>
          <p:cNvPr id="3" name="Content Placeholder 2">
            <a:extLst>
              <a:ext uri="{FF2B5EF4-FFF2-40B4-BE49-F238E27FC236}">
                <a16:creationId xmlns:a16="http://schemas.microsoft.com/office/drawing/2014/main" id="{9EB13167-4CC5-AC77-5771-114833EF8602}"/>
              </a:ext>
            </a:extLst>
          </p:cNvPr>
          <p:cNvSpPr>
            <a:spLocks noGrp="1"/>
          </p:cNvSpPr>
          <p:nvPr>
            <p:ph idx="1"/>
          </p:nvPr>
        </p:nvSpPr>
        <p:spPr>
          <a:xfrm>
            <a:off x="457200" y="1600201"/>
            <a:ext cx="3898776" cy="3917032"/>
          </a:xfrm>
        </p:spPr>
        <p:txBody>
          <a:bodyPr>
            <a:normAutofit fontScale="77500" lnSpcReduction="20000"/>
          </a:bodyPr>
          <a:lstStyle/>
          <a:p>
            <a:pPr marL="0" indent="0">
              <a:buNone/>
            </a:pPr>
            <a:r>
              <a:rPr lang="en-GB" b="0" i="0" dirty="0">
                <a:solidFill>
                  <a:srgbClr val="202124"/>
                </a:solidFill>
                <a:effectLst/>
                <a:latin typeface="arial" panose="020B0604020202020204" pitchFamily="34" charset="0"/>
              </a:rPr>
              <a:t>Institute of Health Equity (2022), "The social gradient in health is </a:t>
            </a:r>
            <a:r>
              <a:rPr lang="en-GB" i="0" dirty="0">
                <a:solidFill>
                  <a:srgbClr val="202124"/>
                </a:solidFill>
                <a:effectLst/>
                <a:latin typeface="arial" panose="020B0604020202020204" pitchFamily="34" charset="0"/>
              </a:rPr>
              <a:t>a term used to describe the </a:t>
            </a:r>
            <a:r>
              <a:rPr lang="en-GB" b="1" i="0" dirty="0">
                <a:solidFill>
                  <a:srgbClr val="202124"/>
                </a:solidFill>
                <a:effectLst/>
                <a:latin typeface="arial" panose="020B0604020202020204" pitchFamily="34" charset="0"/>
              </a:rPr>
              <a:t>whereby people who are less advantaged in terms of socioeconomic position have worse health (and shorter lives) than those who are more advantaged”.</a:t>
            </a:r>
            <a:endParaRPr lang="en-GB" b="1" dirty="0"/>
          </a:p>
        </p:txBody>
      </p:sp>
      <p:pic>
        <p:nvPicPr>
          <p:cNvPr id="5" name="Picture 4">
            <a:extLst>
              <a:ext uri="{FF2B5EF4-FFF2-40B4-BE49-F238E27FC236}">
                <a16:creationId xmlns:a16="http://schemas.microsoft.com/office/drawing/2014/main" id="{9BADAE66-09B6-1EE1-788E-6ED93B578279}"/>
              </a:ext>
            </a:extLst>
          </p:cNvPr>
          <p:cNvPicPr>
            <a:picLocks noChangeAspect="1"/>
          </p:cNvPicPr>
          <p:nvPr/>
        </p:nvPicPr>
        <p:blipFill>
          <a:blip r:embed="rId2"/>
          <a:stretch>
            <a:fillRect/>
          </a:stretch>
        </p:blipFill>
        <p:spPr>
          <a:xfrm>
            <a:off x="4572649" y="1600201"/>
            <a:ext cx="3819525" cy="2743200"/>
          </a:xfrm>
          <a:prstGeom prst="rect">
            <a:avLst/>
          </a:prstGeom>
        </p:spPr>
      </p:pic>
    </p:spTree>
    <p:extLst>
      <p:ext uri="{BB962C8B-B14F-4D97-AF65-F5344CB8AC3E}">
        <p14:creationId xmlns:p14="http://schemas.microsoft.com/office/powerpoint/2010/main" val="37788234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70371-4B90-387C-CB3F-5BC852F383F0}"/>
              </a:ext>
            </a:extLst>
          </p:cNvPr>
          <p:cNvSpPr>
            <a:spLocks noGrp="1"/>
          </p:cNvSpPr>
          <p:nvPr>
            <p:ph type="title"/>
          </p:nvPr>
        </p:nvSpPr>
        <p:spPr>
          <a:xfrm>
            <a:off x="457200" y="116632"/>
            <a:ext cx="8229600" cy="778098"/>
          </a:xfrm>
        </p:spPr>
        <p:txBody>
          <a:bodyPr>
            <a:normAutofit/>
          </a:bodyPr>
          <a:lstStyle/>
          <a:p>
            <a:r>
              <a:rPr lang="en-GB" sz="3200" b="1" dirty="0"/>
              <a:t>Priorities of Health inequalities</a:t>
            </a:r>
          </a:p>
        </p:txBody>
      </p:sp>
      <p:sp>
        <p:nvSpPr>
          <p:cNvPr id="3" name="Content Placeholder 2">
            <a:extLst>
              <a:ext uri="{FF2B5EF4-FFF2-40B4-BE49-F238E27FC236}">
                <a16:creationId xmlns:a16="http://schemas.microsoft.com/office/drawing/2014/main" id="{08E5034D-2B99-01C2-7667-18ED83F159C6}"/>
              </a:ext>
            </a:extLst>
          </p:cNvPr>
          <p:cNvSpPr>
            <a:spLocks noGrp="1"/>
          </p:cNvSpPr>
          <p:nvPr>
            <p:ph idx="1"/>
          </p:nvPr>
        </p:nvSpPr>
        <p:spPr>
          <a:xfrm>
            <a:off x="457200" y="980728"/>
            <a:ext cx="8229600" cy="4536505"/>
          </a:xfrm>
        </p:spPr>
        <p:txBody>
          <a:bodyPr>
            <a:normAutofit fontScale="92500" lnSpcReduction="20000"/>
          </a:bodyPr>
          <a:lstStyle/>
          <a:p>
            <a:pPr marL="0" indent="0">
              <a:buNone/>
            </a:pPr>
            <a:r>
              <a:rPr lang="en-GB" sz="2600" dirty="0"/>
              <a:t>Marmot (2010) concluded that to reduce health inequalities action is required on six policy objectives:</a:t>
            </a:r>
          </a:p>
          <a:p>
            <a:pPr marL="0" indent="0">
              <a:buNone/>
            </a:pPr>
            <a:endParaRPr lang="en-GB" sz="2600" dirty="0"/>
          </a:p>
          <a:p>
            <a:r>
              <a:rPr lang="en-GB" sz="2600" dirty="0"/>
              <a:t>Give every child the best start in life </a:t>
            </a:r>
          </a:p>
          <a:p>
            <a:r>
              <a:rPr lang="en-GB" sz="2600" dirty="0"/>
              <a:t>Enable all children, young people and adults to maximise their capabilities and have control over their lives </a:t>
            </a:r>
          </a:p>
          <a:p>
            <a:r>
              <a:rPr lang="en-GB" sz="2600" dirty="0"/>
              <a:t>Create fair employment and good work for all</a:t>
            </a:r>
          </a:p>
          <a:p>
            <a:r>
              <a:rPr lang="en-GB" sz="2600" dirty="0"/>
              <a:t>Ensure healthy standard of living for all</a:t>
            </a:r>
          </a:p>
          <a:p>
            <a:r>
              <a:rPr lang="en-GB" sz="2600" dirty="0"/>
              <a:t>Create and develop healthy and sustainable places and communities  </a:t>
            </a:r>
          </a:p>
          <a:p>
            <a:r>
              <a:rPr lang="en-GB" sz="2600" dirty="0"/>
              <a:t>Strengthen the role and impact of ill health prevention</a:t>
            </a:r>
          </a:p>
          <a:p>
            <a:pPr marL="0" indent="0">
              <a:buNone/>
            </a:pPr>
            <a:r>
              <a:rPr lang="en-GB" sz="2600" dirty="0"/>
              <a:t>                                                                     (PHE, 2017)</a:t>
            </a:r>
          </a:p>
        </p:txBody>
      </p:sp>
    </p:spTree>
    <p:extLst>
      <p:ext uri="{BB962C8B-B14F-4D97-AF65-F5344CB8AC3E}">
        <p14:creationId xmlns:p14="http://schemas.microsoft.com/office/powerpoint/2010/main" val="32217818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432A9-1282-3B33-FE63-7A491C4D908D}"/>
              </a:ext>
            </a:extLst>
          </p:cNvPr>
          <p:cNvSpPr>
            <a:spLocks noGrp="1"/>
          </p:cNvSpPr>
          <p:nvPr>
            <p:ph type="title"/>
          </p:nvPr>
        </p:nvSpPr>
        <p:spPr/>
        <p:txBody>
          <a:bodyPr>
            <a:normAutofit/>
          </a:bodyPr>
          <a:lstStyle/>
          <a:p>
            <a:r>
              <a:rPr lang="en-GB" b="1" dirty="0"/>
              <a:t>Summary: Activity</a:t>
            </a:r>
          </a:p>
        </p:txBody>
      </p:sp>
      <p:sp>
        <p:nvSpPr>
          <p:cNvPr id="3" name="Content Placeholder 2">
            <a:extLst>
              <a:ext uri="{FF2B5EF4-FFF2-40B4-BE49-F238E27FC236}">
                <a16:creationId xmlns:a16="http://schemas.microsoft.com/office/drawing/2014/main" id="{5D7E1EAB-76A2-6812-0DB8-41D1E65297F8}"/>
              </a:ext>
            </a:extLst>
          </p:cNvPr>
          <p:cNvSpPr>
            <a:spLocks noGrp="1"/>
          </p:cNvSpPr>
          <p:nvPr>
            <p:ph idx="1"/>
          </p:nvPr>
        </p:nvSpPr>
        <p:spPr>
          <a:xfrm>
            <a:off x="457200" y="1628800"/>
            <a:ext cx="8229600" cy="3917032"/>
          </a:xfrm>
        </p:spPr>
        <p:txBody>
          <a:bodyPr>
            <a:normAutofit/>
          </a:bodyPr>
          <a:lstStyle/>
          <a:p>
            <a:pPr marL="0" indent="0">
              <a:buNone/>
            </a:pPr>
            <a:r>
              <a:rPr lang="en-GB" dirty="0"/>
              <a:t>Let’s watch the video below to conclude health inequalities to achieve equality:  steps in health system in UK.</a:t>
            </a:r>
          </a:p>
          <a:p>
            <a:pPr marL="0" indent="0">
              <a:buNone/>
            </a:pPr>
            <a:endParaRPr lang="en-GB" dirty="0">
              <a:hlinkClick r:id="rId2"/>
            </a:endParaRPr>
          </a:p>
          <a:p>
            <a:pPr marL="0" indent="0" algn="ctr">
              <a:buNone/>
            </a:pPr>
            <a:r>
              <a:rPr lang="en-GB" dirty="0">
                <a:hlinkClick r:id="rId2"/>
              </a:rPr>
              <a:t>Improving Access for All – YouTube</a:t>
            </a:r>
            <a:endParaRPr lang="en-GB" dirty="0"/>
          </a:p>
          <a:p>
            <a:endParaRPr lang="en-GB" dirty="0"/>
          </a:p>
          <a:p>
            <a:pPr marL="0" indent="0" algn="ctr">
              <a:buNone/>
            </a:pPr>
            <a:r>
              <a:rPr lang="en-GB" sz="2600" b="1" dirty="0"/>
              <a:t>Feedback what you have learnt to the whole class</a:t>
            </a:r>
          </a:p>
        </p:txBody>
      </p:sp>
    </p:spTree>
    <p:extLst>
      <p:ext uri="{BB962C8B-B14F-4D97-AF65-F5344CB8AC3E}">
        <p14:creationId xmlns:p14="http://schemas.microsoft.com/office/powerpoint/2010/main" val="5014412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BAC28-9299-2B61-0FB4-7C5EB2D32C09}"/>
              </a:ext>
            </a:extLst>
          </p:cNvPr>
          <p:cNvSpPr>
            <a:spLocks noGrp="1"/>
          </p:cNvSpPr>
          <p:nvPr>
            <p:ph type="title"/>
          </p:nvPr>
        </p:nvSpPr>
        <p:spPr>
          <a:xfrm>
            <a:off x="457200" y="274638"/>
            <a:ext cx="8229600" cy="562074"/>
          </a:xfrm>
        </p:spPr>
        <p:txBody>
          <a:bodyPr>
            <a:normAutofit fontScale="90000"/>
          </a:bodyPr>
          <a:lstStyle/>
          <a:p>
            <a:r>
              <a:rPr lang="en-GB" b="1" dirty="0"/>
              <a:t>References</a:t>
            </a:r>
          </a:p>
        </p:txBody>
      </p:sp>
      <p:sp>
        <p:nvSpPr>
          <p:cNvPr id="3" name="Content Placeholder 2">
            <a:extLst>
              <a:ext uri="{FF2B5EF4-FFF2-40B4-BE49-F238E27FC236}">
                <a16:creationId xmlns:a16="http://schemas.microsoft.com/office/drawing/2014/main" id="{DFC06950-4692-48DA-31A3-39FBB8DD9D8E}"/>
              </a:ext>
            </a:extLst>
          </p:cNvPr>
          <p:cNvSpPr>
            <a:spLocks noGrp="1"/>
          </p:cNvSpPr>
          <p:nvPr>
            <p:ph idx="1"/>
          </p:nvPr>
        </p:nvSpPr>
        <p:spPr>
          <a:xfrm>
            <a:off x="457200" y="1052736"/>
            <a:ext cx="8229600" cy="4464497"/>
          </a:xfrm>
        </p:spPr>
        <p:txBody>
          <a:bodyPr>
            <a:normAutofit fontScale="40000" lnSpcReduction="20000"/>
          </a:bodyPr>
          <a:lstStyle/>
          <a:p>
            <a:r>
              <a:rPr lang="en-GB" sz="3400" dirty="0"/>
              <a:t>Brown, A.E., Nash, S., Connor, N., Kirwan, P.D., </a:t>
            </a:r>
            <a:r>
              <a:rPr lang="en-GB" sz="3400" dirty="0" err="1"/>
              <a:t>Ogaz</a:t>
            </a:r>
            <a:r>
              <a:rPr lang="en-GB" sz="3400" dirty="0"/>
              <a:t>, D., </a:t>
            </a:r>
            <a:r>
              <a:rPr lang="en-GB" sz="3400" dirty="0" err="1"/>
              <a:t>Croxford</a:t>
            </a:r>
            <a:r>
              <a:rPr lang="en-GB" sz="3400" dirty="0"/>
              <a:t>, S., De Angelis, D. and </a:t>
            </a:r>
            <a:r>
              <a:rPr lang="en-GB" sz="3400" dirty="0" err="1"/>
              <a:t>Delpech</a:t>
            </a:r>
            <a:r>
              <a:rPr lang="en-GB" sz="3400" dirty="0"/>
              <a:t>, V.C., 2018. Towards elimination of HIV transmission, AIDS and HIV‐related deaths in the UK. HIV medicine, 19(8), pp.505-512.</a:t>
            </a:r>
          </a:p>
          <a:p>
            <a:r>
              <a:rPr lang="en-GB" sz="3400" b="0" i="0" dirty="0">
                <a:solidFill>
                  <a:srgbClr val="222222"/>
                </a:solidFill>
                <a:effectLst/>
              </a:rPr>
              <a:t>Jarosz, E., 2018. Lifestyle behaviours or socioeconomic characteristics? Gender differences in covariates of BMI in Hungary. </a:t>
            </a:r>
            <a:r>
              <a:rPr lang="en-GB" sz="3400" b="0" i="1" dirty="0">
                <a:solidFill>
                  <a:srgbClr val="222222"/>
                </a:solidFill>
                <a:effectLst/>
              </a:rPr>
              <a:t>Obesity Science &amp; Practice</a:t>
            </a:r>
            <a:r>
              <a:rPr lang="en-GB" sz="3400" b="0" i="0" dirty="0">
                <a:solidFill>
                  <a:srgbClr val="222222"/>
                </a:solidFill>
                <a:effectLst/>
              </a:rPr>
              <a:t>, </a:t>
            </a:r>
            <a:r>
              <a:rPr lang="en-GB" sz="3400" b="0" i="1" dirty="0">
                <a:solidFill>
                  <a:srgbClr val="222222"/>
                </a:solidFill>
                <a:effectLst/>
              </a:rPr>
              <a:t>4</a:t>
            </a:r>
            <a:r>
              <a:rPr lang="en-GB" sz="3400" b="0" i="0" dirty="0">
                <a:solidFill>
                  <a:srgbClr val="222222"/>
                </a:solidFill>
                <a:effectLst/>
              </a:rPr>
              <a:t>(6), pp.591-599.</a:t>
            </a:r>
          </a:p>
          <a:p>
            <a:r>
              <a:rPr lang="en-GB" sz="3400" dirty="0"/>
              <a:t>Marmot Report (2010) 'Fair Society, Healthy Lives Available at: </a:t>
            </a:r>
            <a:r>
              <a:rPr lang="en-GB" sz="3400" dirty="0">
                <a:hlinkClick r:id="rId3"/>
              </a:rPr>
              <a:t>https://www.local.gov.uk/marmot-review-report-fair-society-healthy-lives</a:t>
            </a:r>
            <a:r>
              <a:rPr lang="en-GB" sz="3400" dirty="0"/>
              <a:t> (Accessed Date: 21</a:t>
            </a:r>
            <a:r>
              <a:rPr lang="en-GB" sz="3400" baseline="30000" dirty="0"/>
              <a:t>st</a:t>
            </a:r>
            <a:r>
              <a:rPr lang="en-GB" sz="3400" dirty="0"/>
              <a:t> October 2022)</a:t>
            </a:r>
          </a:p>
          <a:p>
            <a:r>
              <a:rPr lang="en-GB" sz="3400" dirty="0"/>
              <a:t>NHS 2022 website available at ;  Obesity - NHS (www.nhs.uk)</a:t>
            </a:r>
          </a:p>
          <a:p>
            <a:r>
              <a:rPr lang="en-GB" sz="3400" dirty="0"/>
              <a:t>NHS 2021 Lifestyles - NHS Digital</a:t>
            </a:r>
          </a:p>
          <a:p>
            <a:r>
              <a:rPr lang="en-GB" sz="3400" dirty="0" err="1"/>
              <a:t>Scambler</a:t>
            </a:r>
            <a:r>
              <a:rPr lang="en-GB" sz="3400" dirty="0"/>
              <a:t>, G., 2012. Health inequalities. Sociology of health &amp; illness, 34(1), pp.130-146.</a:t>
            </a:r>
          </a:p>
          <a:p>
            <a:r>
              <a:rPr lang="en-GB" sz="3400" dirty="0" err="1"/>
              <a:t>Semeeh</a:t>
            </a:r>
            <a:r>
              <a:rPr lang="en-GB" sz="3400" dirty="0"/>
              <a:t>, A.O., 2011. Obesity: A major public health challenge of 21st century in the United Kingdom (UK). Journal of Public Health and Epidemiology, 3(12), pp.560-566.</a:t>
            </a:r>
          </a:p>
          <a:p>
            <a:r>
              <a:rPr lang="en-GB" sz="3400" dirty="0"/>
              <a:t>PHE 2019 website available at: Whole systems approach to obesity: A guide to support local approaches (publishing.service.gov.uk)</a:t>
            </a:r>
          </a:p>
          <a:p>
            <a:r>
              <a:rPr lang="en-GB" sz="3400" dirty="0"/>
              <a:t>PHE (2016) Health matters: getting every adult active every day - GOV.UK (www.gov.uk)</a:t>
            </a:r>
          </a:p>
          <a:p>
            <a:r>
              <a:rPr lang="en-GB" sz="3400" dirty="0"/>
              <a:t>PHE 2018 health inequalities website available at ; Chapter 5: inequalities in health - GOV.UK (www.gov.uk)</a:t>
            </a:r>
          </a:p>
          <a:p>
            <a:r>
              <a:rPr lang="en-GB" sz="3400" dirty="0"/>
              <a:t>PHE 2017 Reducing health inequalities: system, scale and sustainability (publishing.service.gov.uk)</a:t>
            </a:r>
          </a:p>
          <a:p>
            <a:endParaRPr lang="en-GB" dirty="0"/>
          </a:p>
        </p:txBody>
      </p:sp>
    </p:spTree>
    <p:extLst>
      <p:ext uri="{BB962C8B-B14F-4D97-AF65-F5344CB8AC3E}">
        <p14:creationId xmlns:p14="http://schemas.microsoft.com/office/powerpoint/2010/main" val="311920522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f856874f-9946-48cd-ac29-4cb76853c4c1"/>
    <ds:schemaRef ds:uri="http://www.w3.org/XML/1998/namespace"/>
    <ds:schemaRef ds:uri="http://purl.org/dc/dcmityp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03D7929B-5B4C-4CAE-8D27-458BB31CA3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2569</Words>
  <Application>Microsoft Office PowerPoint</Application>
  <PresentationFormat>On-screen Show (4:3)</PresentationFormat>
  <Paragraphs>296</Paragraphs>
  <Slides>47</Slides>
  <Notes>16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Frutiger W01</vt:lpstr>
      <vt:lpstr>GDS Transport</vt:lpstr>
      <vt:lpstr>Inter</vt:lpstr>
      <vt:lpstr>Myriad Pro</vt:lpstr>
      <vt:lpstr>Arial</vt:lpstr>
      <vt:lpstr>Arial</vt:lpstr>
      <vt:lpstr>Calibri</vt:lpstr>
      <vt:lpstr>Wingdings</vt:lpstr>
      <vt:lpstr>20140311PresentationUWTSDTemplate</vt:lpstr>
      <vt:lpstr>INTRODUCTION TO PUBLIC HEALTH</vt:lpstr>
      <vt:lpstr>Learning outcomes</vt:lpstr>
      <vt:lpstr>Today’s Objectives</vt:lpstr>
      <vt:lpstr>What is Obesity?</vt:lpstr>
      <vt:lpstr> Obesity</vt:lpstr>
      <vt:lpstr>Obesity</vt:lpstr>
      <vt:lpstr>Activity</vt:lpstr>
      <vt:lpstr>What are the Obesity challenges?</vt:lpstr>
      <vt:lpstr>Obesity: challenges</vt:lpstr>
      <vt:lpstr>Obesity: challenges</vt:lpstr>
      <vt:lpstr>Obesity: challenges</vt:lpstr>
      <vt:lpstr>Activity</vt:lpstr>
      <vt:lpstr>What are the Obesity priorities?</vt:lpstr>
      <vt:lpstr> Obesity: priorities</vt:lpstr>
      <vt:lpstr>Obesity: Priorities</vt:lpstr>
      <vt:lpstr>Obesity: Priorities</vt:lpstr>
      <vt:lpstr>Obesity: Priorities</vt:lpstr>
      <vt:lpstr>What is Lifestyle behaviours?</vt:lpstr>
      <vt:lpstr>Definition of Lifestyle behaviour</vt:lpstr>
      <vt:lpstr>Activity</vt:lpstr>
      <vt:lpstr>What are the Lifestyle choices/behaviours: challenges?</vt:lpstr>
      <vt:lpstr> Lifestyle choices/behaviours: challenges</vt:lpstr>
      <vt:lpstr>Life style choices/behaviours: challenges</vt:lpstr>
      <vt:lpstr>What are the Lifestyle choices/behaviours: priorities?</vt:lpstr>
      <vt:lpstr>Lifestyle choices/behaviours priorities</vt:lpstr>
      <vt:lpstr> Lifestyle choices/behaviours: priorities</vt:lpstr>
      <vt:lpstr>PowerPoint Presentation</vt:lpstr>
      <vt:lpstr>PowerPoint Presentation</vt:lpstr>
      <vt:lpstr>PowerPoint Presentation</vt:lpstr>
      <vt:lpstr>Summary: Lifestyle choices/behaviours: challenges and priorities</vt:lpstr>
      <vt:lpstr>What is the Health inequalities?</vt:lpstr>
      <vt:lpstr>Health inequality</vt:lpstr>
      <vt:lpstr>Health inequality</vt:lpstr>
      <vt:lpstr>Health Inequality</vt:lpstr>
      <vt:lpstr>What are the Health inequalities Challenges?</vt:lpstr>
      <vt:lpstr>PowerPoint Presentation</vt:lpstr>
      <vt:lpstr>Challenges of Health inequalities</vt:lpstr>
      <vt:lpstr>Challenges of Health Inequality</vt:lpstr>
      <vt:lpstr>What are the Health inequalities priorities?</vt:lpstr>
      <vt:lpstr>Activity</vt:lpstr>
      <vt:lpstr>Marmot Review</vt:lpstr>
      <vt:lpstr>Marmot Review</vt:lpstr>
      <vt:lpstr>Activity 2</vt:lpstr>
      <vt:lpstr>Social Gradient</vt:lpstr>
      <vt:lpstr>Priorities of Health inequalities</vt:lpstr>
      <vt:lpstr>Summary: Activity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Patronella Ganza</cp:lastModifiedBy>
  <cp:revision>134</cp:revision>
  <dcterms:created xsi:type="dcterms:W3CDTF">2015-04-14T15:21:28Z</dcterms:created>
  <dcterms:modified xsi:type="dcterms:W3CDTF">2023-07-25T13:09:13Z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