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0" autoAdjust="0"/>
    <p:restoredTop sz="75419" autoAdjust="0"/>
  </p:normalViewPr>
  <p:slideViewPr>
    <p:cSldViewPr snapToGrid="0">
      <p:cViewPr varScale="1">
        <p:scale>
          <a:sx n="50" d="100"/>
          <a:sy n="50" d="100"/>
        </p:scale>
        <p:origin x="109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B7703E-0FFF-4E1C-9BF9-B6263F27734B}" type="datetimeFigureOut">
              <a:rPr lang="en-GB" smtClean="0"/>
              <a:t>17/07/2022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F70682-6A5A-4345-8FD3-EFE7DB24943A}" type="slidenum">
              <a:rPr lang="en-GB" smtClean="0"/>
              <a:t>‹#›</a:t>
            </a:fld>
            <a:endParaRPr lang="en-GB"/>
          </a:p>
        </p:txBody>
      </p:sp>
    </p:spTree>
    <p:extLst>
      <p:ext uri="{BB962C8B-B14F-4D97-AF65-F5344CB8AC3E}">
        <p14:creationId xmlns:p14="http://schemas.microsoft.com/office/powerpoint/2010/main" val="962401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1</a:t>
            </a:fld>
            <a:endParaRPr lang="en-GB"/>
          </a:p>
        </p:txBody>
      </p:sp>
    </p:spTree>
    <p:extLst>
      <p:ext uri="{BB962C8B-B14F-4D97-AF65-F5344CB8AC3E}">
        <p14:creationId xmlns:p14="http://schemas.microsoft.com/office/powerpoint/2010/main" val="3007786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Analysis and discussion are conducted in this study to determine what causes a shortage of workers in Proper Care and how it affects businesses and their employees.</a:t>
            </a:r>
          </a:p>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2</a:t>
            </a:fld>
            <a:endParaRPr lang="en-GB"/>
          </a:p>
        </p:txBody>
      </p:sp>
    </p:spTree>
    <p:extLst>
      <p:ext uri="{BB962C8B-B14F-4D97-AF65-F5344CB8AC3E}">
        <p14:creationId xmlns:p14="http://schemas.microsoft.com/office/powerpoint/2010/main" val="52543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In the eyes of Proper Care's administration, it is a serious problem.</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Health care providers fear that if this trend continues, they will be forced to cut back on services or face extinction.</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Unsuitable office furniture and poorly built workstations can have a negative impact on employee productivity when working in a medical facility where there is a lack of ventilation and excessive noise (Greenberg, 2020).</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a poorly designed workplace environment could have a negative effect on the morale of health workers, resulting in low job satisfaction and motivation.</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Health of an organization's workforce is directly related to how employees feel about their work environment (</a:t>
            </a:r>
            <a:r>
              <a:rPr lang="en-GB" sz="1800" dirty="0" err="1">
                <a:effectLst/>
                <a:latin typeface="Arial" panose="020B0604020202020204" pitchFamily="34" charset="0"/>
                <a:ea typeface="Calibri" panose="020F0502020204030204" pitchFamily="34" charset="0"/>
                <a:cs typeface="Arial" panose="020B0604020202020204" pitchFamily="34" charset="0"/>
              </a:rPr>
              <a:t>Merkal</a:t>
            </a:r>
            <a:r>
              <a:rPr lang="en-GB" sz="1800" dirty="0">
                <a:effectLst/>
                <a:latin typeface="Arial" panose="020B0604020202020204" pitchFamily="34" charset="0"/>
                <a:ea typeface="Calibri" panose="020F0502020204030204" pitchFamily="34" charset="0"/>
                <a:cs typeface="Arial" panose="020B0604020202020204" pitchFamily="34" charset="0"/>
              </a:rPr>
              <a:t> et al., 2019).</a:t>
            </a:r>
          </a:p>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3</a:t>
            </a:fld>
            <a:endParaRPr lang="en-GB"/>
          </a:p>
        </p:txBody>
      </p:sp>
    </p:spTree>
    <p:extLst>
      <p:ext uri="{BB962C8B-B14F-4D97-AF65-F5344CB8AC3E}">
        <p14:creationId xmlns:p14="http://schemas.microsoft.com/office/powerpoint/2010/main" val="3903763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Brexit is the most divisive subject in British politics.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No one knows for sure yet what Brexit would do to the NHS, as numerous publications have hypothesised.</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According to some experts, NHS personnel could be adversely affected if Brexit results in more difficult or less acceptable living conditions for immigrants (Buchan et al., 2018).</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4</a:t>
            </a:fld>
            <a:endParaRPr lang="en-GB"/>
          </a:p>
        </p:txBody>
      </p:sp>
    </p:spTree>
    <p:extLst>
      <p:ext uri="{BB962C8B-B14F-4D97-AF65-F5344CB8AC3E}">
        <p14:creationId xmlns:p14="http://schemas.microsoft.com/office/powerpoint/2010/main" val="1520313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The economic crisis of 2008 in the United Kingdom has had a major impact on the NHS (Drennan and Ross, 2019).</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NHS cannot provide effective therapy for patients because of this (Figueroa et al., 2019).</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rPr>
              <a:t>The training industry suffers from a serious scarcity of qualified staff</a:t>
            </a:r>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5</a:t>
            </a:fld>
            <a:endParaRPr lang="en-GB"/>
          </a:p>
        </p:txBody>
      </p:sp>
    </p:spTree>
    <p:extLst>
      <p:ext uri="{BB962C8B-B14F-4D97-AF65-F5344CB8AC3E}">
        <p14:creationId xmlns:p14="http://schemas.microsoft.com/office/powerpoint/2010/main" val="1381377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When it comes to treating and maintaining late-onset diseases like diabetes and different cancers, the costs might be prohibitive. The National Health Service (NHS) in the United Kingdom is seeing an increase in demand due to the ageing population.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Patients in industrialised nations like the United Kingdom have more treatment options available to them because they want their governments to spend as much money on their health care as feasible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Nyashanu</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et al., 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6</a:t>
            </a:fld>
            <a:endParaRPr lang="en-GB"/>
          </a:p>
        </p:txBody>
      </p:sp>
    </p:spTree>
    <p:extLst>
      <p:ext uri="{BB962C8B-B14F-4D97-AF65-F5344CB8AC3E}">
        <p14:creationId xmlns:p14="http://schemas.microsoft.com/office/powerpoint/2010/main" val="1943047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Technological breakthroughs are leading to improvements in health care facilities.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In healthcare institutions, scanning technologies have become a need because of their low cost.</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As a result of several pumps and treatment options, death rates have been reduced over the last few decades (</a:t>
            </a:r>
            <a:r>
              <a:rPr lang="en-GB" sz="1800" dirty="0" err="1">
                <a:effectLst/>
                <a:latin typeface="Arial" panose="020B0604020202020204" pitchFamily="34" charset="0"/>
                <a:ea typeface="Calibri" panose="020F0502020204030204" pitchFamily="34" charset="0"/>
                <a:cs typeface="Arial" panose="020B0604020202020204" pitchFamily="34" charset="0"/>
              </a:rPr>
              <a:t>Wyres</a:t>
            </a:r>
            <a:r>
              <a:rPr lang="en-GB" sz="1800" dirty="0">
                <a:effectLst/>
                <a:latin typeface="Arial" panose="020B0604020202020204" pitchFamily="34" charset="0"/>
                <a:ea typeface="Calibri" panose="020F0502020204030204" pitchFamily="34" charset="0"/>
                <a:cs typeface="Arial" panose="020B0604020202020204" pitchFamily="34" charset="0"/>
              </a:rPr>
              <a:t> and Taylor, 2020).</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Access to data is also made easier because to technological advancements.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rPr>
              <a:t>It is a shame that despite its ease of use, technology has been underutilised</a:t>
            </a:r>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7</a:t>
            </a:fld>
            <a:endParaRPr lang="en-GB"/>
          </a:p>
        </p:txBody>
      </p:sp>
    </p:spTree>
    <p:extLst>
      <p:ext uri="{BB962C8B-B14F-4D97-AF65-F5344CB8AC3E}">
        <p14:creationId xmlns:p14="http://schemas.microsoft.com/office/powerpoint/2010/main" val="2039491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There has been an uptick in lawsuits filed against healthcare professionals that fall short of patients' expectations (Moorthy and Sankar, 2020).</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As time passes, rules of the land change.</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rPr>
              <a:t>The cost of legal defence and repeated settlements will add significantly to the healthcare system's budget</a:t>
            </a:r>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8</a:t>
            </a:fld>
            <a:endParaRPr lang="en-GB"/>
          </a:p>
        </p:txBody>
      </p:sp>
    </p:spTree>
    <p:extLst>
      <p:ext uri="{BB962C8B-B14F-4D97-AF65-F5344CB8AC3E}">
        <p14:creationId xmlns:p14="http://schemas.microsoft.com/office/powerpoint/2010/main" val="895187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Temperature extremes can lead to overheating. In the end, the health care provider's overall performance is affected.</a:t>
            </a:r>
          </a:p>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9</a:t>
            </a:fld>
            <a:endParaRPr lang="en-GB"/>
          </a:p>
        </p:txBody>
      </p:sp>
    </p:spTree>
    <p:extLst>
      <p:ext uri="{BB962C8B-B14F-4D97-AF65-F5344CB8AC3E}">
        <p14:creationId xmlns:p14="http://schemas.microsoft.com/office/powerpoint/2010/main" val="2048328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Through the application of cause-and-effect analysis, students can learn how to undertake a thorough inquiry into the underlying causes of an issue (</a:t>
            </a:r>
            <a:r>
              <a:rPr lang="en-GB" sz="1800" dirty="0" err="1">
                <a:effectLst/>
                <a:latin typeface="Arial" panose="020B0604020202020204" pitchFamily="34" charset="0"/>
                <a:ea typeface="Calibri" panose="020F0502020204030204" pitchFamily="34" charset="0"/>
                <a:cs typeface="Arial" panose="020B0604020202020204" pitchFamily="34" charset="0"/>
              </a:rPr>
              <a:t>Hutagaol</a:t>
            </a:r>
            <a:r>
              <a:rPr lang="en-GB" sz="1800" dirty="0">
                <a:effectLst/>
                <a:latin typeface="Arial" panose="020B0604020202020204" pitchFamily="34" charset="0"/>
                <a:ea typeface="Calibri" panose="020F0502020204030204" pitchFamily="34" charset="0"/>
                <a:cs typeface="Arial" panose="020B0604020202020204" pitchFamily="34" charset="0"/>
              </a:rPr>
              <a:t>, 2019).</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As a team, you can gain a better grasp of the problem and its solutions by drawing the Fishbone diagram.</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 problem with the company's operations, equipment, or atmosphere may be the root of long wait times (Singh et al., 2022).</a:t>
            </a:r>
          </a:p>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10</a:t>
            </a:fld>
            <a:endParaRPr lang="en-GB"/>
          </a:p>
        </p:txBody>
      </p:sp>
    </p:spTree>
    <p:extLst>
      <p:ext uri="{BB962C8B-B14F-4D97-AF65-F5344CB8AC3E}">
        <p14:creationId xmlns:p14="http://schemas.microsoft.com/office/powerpoint/2010/main" val="4015608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GB" sz="1200" b="1" i="1" u="sng" dirty="0">
                <a:effectLst/>
                <a:latin typeface="Arial" panose="020B0604020202020204" pitchFamily="34" charset="0"/>
                <a:ea typeface="Calibri" panose="020F0502020204030204" pitchFamily="34" charset="0"/>
                <a:cs typeface="Arial" panose="020B0604020202020204" pitchFamily="34" charset="0"/>
              </a:rPr>
              <a:t>Proper Attendance Policy:</a:t>
            </a:r>
          </a:p>
          <a:p>
            <a:pPr marL="285750" marR="0" indent="-285750" algn="l">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For Proper Care to have a clear attendance policy, the procedures for reporting absences and keeping track of them should be established.</a:t>
            </a:r>
          </a:p>
          <a:p>
            <a:pPr marL="285750" marR="0" indent="-285750" algn="l">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To ensure that all employees are aware of and agree to the provisions of the policy, it is imperative that they sign off on it (</a:t>
            </a:r>
            <a:r>
              <a:rPr lang="en-GB" sz="1200" dirty="0" err="1">
                <a:effectLst/>
                <a:latin typeface="Arial" panose="020B0604020202020204" pitchFamily="34" charset="0"/>
                <a:ea typeface="Calibri" panose="020F0502020204030204" pitchFamily="34" charset="0"/>
                <a:cs typeface="Arial" panose="020B0604020202020204" pitchFamily="34" charset="0"/>
              </a:rPr>
              <a:t>Ticharwa</a:t>
            </a:r>
            <a:r>
              <a:rPr lang="en-GB" sz="1200" dirty="0">
                <a:effectLst/>
                <a:latin typeface="Arial" panose="020B0604020202020204" pitchFamily="34" charset="0"/>
                <a:ea typeface="Calibri" panose="020F0502020204030204" pitchFamily="34" charset="0"/>
                <a:cs typeface="Arial" panose="020B0604020202020204" pitchFamily="34" charset="0"/>
              </a:rPr>
              <a:t> et al., 2019).</a:t>
            </a:r>
          </a:p>
          <a:p>
            <a:pPr marL="0" marR="0" algn="l">
              <a:lnSpc>
                <a:spcPct val="150000"/>
              </a:lnSpc>
              <a:spcBef>
                <a:spcPts val="0"/>
              </a:spcBef>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marL="0" marR="0" algn="l">
              <a:lnSpc>
                <a:spcPct val="150000"/>
              </a:lnSpc>
              <a:spcBef>
                <a:spcPts val="0"/>
              </a:spcBef>
              <a:spcAft>
                <a:spcPts val="0"/>
              </a:spcAft>
            </a:pPr>
            <a:r>
              <a:rPr lang="en-GB" sz="1200" b="1" i="1" u="sng" dirty="0">
                <a:effectLst/>
                <a:latin typeface="Arial" panose="020B0604020202020204" pitchFamily="34" charset="0"/>
                <a:ea typeface="Calibri" panose="020F0502020204030204" pitchFamily="34" charset="0"/>
                <a:cs typeface="Arial" panose="020B0604020202020204" pitchFamily="34" charset="0"/>
              </a:rPr>
              <a:t>Incorporating a Reward System:</a:t>
            </a:r>
          </a:p>
          <a:p>
            <a:pPr marL="285750" marR="0" indent="-285750" algn="l">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Employees that routinely arrive on time for work should be recognised and commended.</a:t>
            </a:r>
          </a:p>
          <a:p>
            <a:pPr marL="285750" marR="0" indent="-285750" algn="l">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Organizational recognition will be bestowed upon those who consistently arrive on time..</a:t>
            </a:r>
          </a:p>
          <a:p>
            <a:pPr marL="0" marR="0" algn="l">
              <a:lnSpc>
                <a:spcPct val="150000"/>
              </a:lnSpc>
              <a:spcBef>
                <a:spcPts val="0"/>
              </a:spcBef>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marL="0" marR="0" algn="l">
              <a:lnSpc>
                <a:spcPct val="150000"/>
              </a:lnSpc>
              <a:spcBef>
                <a:spcPts val="0"/>
              </a:spcBef>
              <a:spcAft>
                <a:spcPts val="0"/>
              </a:spcAft>
            </a:pPr>
            <a:r>
              <a:rPr lang="en-GB" sz="1200" b="1" i="1" u="sng" dirty="0">
                <a:effectLst/>
                <a:latin typeface="Arial" panose="020B0604020202020204" pitchFamily="34" charset="0"/>
                <a:ea typeface="Calibri" panose="020F0502020204030204" pitchFamily="34" charset="0"/>
                <a:cs typeface="Arial" panose="020B0604020202020204" pitchFamily="34" charset="0"/>
              </a:rPr>
              <a:t>Proper Feedback policies:</a:t>
            </a:r>
          </a:p>
          <a:p>
            <a:pPr marL="285750" marR="0" indent="-285750" algn="l">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Regular and actionable feedback, especially after a job well done, should be given to those working in the "Proper Care" department.</a:t>
            </a:r>
          </a:p>
          <a:p>
            <a:pPr marL="285750" marR="0" indent="-285750" algn="l">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Employees who do not get much feedback may not notice when they aren't in the workplace since they believe their efforts go unnoticed (</a:t>
            </a:r>
            <a:r>
              <a:rPr lang="en-GB" sz="1200" dirty="0" err="1">
                <a:effectLst/>
                <a:latin typeface="Arial" panose="020B0604020202020204" pitchFamily="34" charset="0"/>
                <a:ea typeface="Calibri" panose="020F0502020204030204" pitchFamily="34" charset="0"/>
                <a:cs typeface="Arial" panose="020B0604020202020204" pitchFamily="34" charset="0"/>
              </a:rPr>
              <a:t>Ruz</a:t>
            </a:r>
            <a:r>
              <a:rPr lang="en-GB" sz="1200" dirty="0">
                <a:effectLst/>
                <a:latin typeface="Arial" panose="020B0604020202020204" pitchFamily="34" charset="0"/>
                <a:ea typeface="Calibri" panose="020F0502020204030204" pitchFamily="34" charset="0"/>
                <a:cs typeface="Arial" panose="020B0604020202020204" pitchFamily="34" charset="0"/>
              </a:rPr>
              <a:t> et al., 2018).</a:t>
            </a:r>
          </a:p>
          <a:p>
            <a:pPr marL="0" marR="0" algn="l">
              <a:lnSpc>
                <a:spcPct val="150000"/>
              </a:lnSpc>
              <a:spcBef>
                <a:spcPts val="0"/>
              </a:spcBef>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11</a:t>
            </a:fld>
            <a:endParaRPr lang="en-GB"/>
          </a:p>
        </p:txBody>
      </p:sp>
    </p:spTree>
    <p:extLst>
      <p:ext uri="{BB962C8B-B14F-4D97-AF65-F5344CB8AC3E}">
        <p14:creationId xmlns:p14="http://schemas.microsoft.com/office/powerpoint/2010/main" val="321265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Excessive absences can have a substantial impact on profitability, morale and other factors even if organisations expect a certain number of absences per year.</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Proper Attendance Policy:</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For Proper Care to have a clear attendance policy, the procedures for reporting absences and keeping track of them should be established.</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To ensure that all employees are aware of and agree to the provisions of the policy, it is imperative that they sign off on it (</a:t>
            </a:r>
            <a:r>
              <a:rPr lang="en-GB" sz="1800" dirty="0" err="1">
                <a:effectLst/>
                <a:latin typeface="Arial" panose="020B0604020202020204" pitchFamily="34" charset="0"/>
                <a:ea typeface="Calibri" panose="020F0502020204030204" pitchFamily="34" charset="0"/>
                <a:cs typeface="Arial" panose="020B0604020202020204" pitchFamily="34" charset="0"/>
              </a:rPr>
              <a:t>Ticharwa</a:t>
            </a:r>
            <a:r>
              <a:rPr lang="en-GB" sz="1800" dirty="0">
                <a:effectLst/>
                <a:latin typeface="Arial" panose="020B0604020202020204" pitchFamily="34" charset="0"/>
                <a:ea typeface="Calibri" panose="020F0502020204030204" pitchFamily="34" charset="0"/>
                <a:cs typeface="Arial" panose="020B0604020202020204" pitchFamily="34" charset="0"/>
              </a:rPr>
              <a:t> et al., 2019).</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Incorporating a Reward System:</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Employees that routinely arrive on time for work should be recognised and commended.</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Organizational recognition will be bestowed upon those who consistently arrive on time..</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Proper Feedback policies: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Regular and actionable feedback, especially after a job well done, should be given to those working in the "Proper Care" department.</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Employees who do not get much feedback may not notice when they aren't in the workplace since they believe their efforts go unnoticed (</a:t>
            </a:r>
            <a:r>
              <a:rPr lang="en-GB" sz="1800" dirty="0" err="1">
                <a:effectLst/>
                <a:latin typeface="Arial" panose="020B0604020202020204" pitchFamily="34" charset="0"/>
                <a:ea typeface="Calibri" panose="020F0502020204030204" pitchFamily="34" charset="0"/>
                <a:cs typeface="Arial" panose="020B0604020202020204" pitchFamily="34" charset="0"/>
              </a:rPr>
              <a:t>Ruz</a:t>
            </a:r>
            <a:r>
              <a:rPr lang="en-GB" sz="1800" dirty="0">
                <a:effectLst/>
                <a:latin typeface="Arial" panose="020B0604020202020204" pitchFamily="34" charset="0"/>
                <a:ea typeface="Calibri" panose="020F0502020204030204" pitchFamily="34" charset="0"/>
                <a:cs typeface="Arial" panose="020B0604020202020204" pitchFamily="34" charset="0"/>
              </a:rPr>
              <a:t> et al., 2018).</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Support policy for employees: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Employers have the option of offering paid time off or allowing employees to create their own schedules.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When an employee is unable to work due to a family tragedy or a mental health crisis, Proper Care's management should help them return to work (</a:t>
            </a:r>
            <a:r>
              <a:rPr lang="en-GB" sz="1800" dirty="0" err="1">
                <a:effectLst/>
                <a:latin typeface="Arial" panose="020B0604020202020204" pitchFamily="34" charset="0"/>
                <a:ea typeface="Calibri" panose="020F0502020204030204" pitchFamily="34" charset="0"/>
                <a:cs typeface="Arial" panose="020B0604020202020204" pitchFamily="34" charset="0"/>
              </a:rPr>
              <a:t>Da’as</a:t>
            </a:r>
            <a:r>
              <a:rPr lang="en-GB" sz="1800" dirty="0">
                <a:effectLst/>
                <a:latin typeface="Arial" panose="020B0604020202020204" pitchFamily="34" charset="0"/>
                <a:ea typeface="Calibri" panose="020F0502020204030204" pitchFamily="34" charset="0"/>
                <a:cs typeface="Arial" panose="020B0604020202020204" pitchFamily="34" charset="0"/>
              </a:rPr>
              <a:t>, 2021).</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As a result of this policy change, the company's commitment to its employees' well-being will be demonstrated.</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Punishment:</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Discipline is routinely meted out to workers who take unscheduled absences or call in sick.</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This is a debatable strategy, although it can be effective on occasion.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rPr>
              <a:t> In terms of best solution to absenteeism, rewarding employees for their excellent work is an important part of the greatest remedy to absenteeism</a:t>
            </a:r>
            <a:endParaRPr lang="en-GB" dirty="0"/>
          </a:p>
        </p:txBody>
      </p:sp>
      <p:sp>
        <p:nvSpPr>
          <p:cNvPr id="4" name="Slide Number Placeholder 3"/>
          <p:cNvSpPr>
            <a:spLocks noGrp="1"/>
          </p:cNvSpPr>
          <p:nvPr>
            <p:ph type="sldNum" sz="quarter" idx="5"/>
          </p:nvPr>
        </p:nvSpPr>
        <p:spPr/>
        <p:txBody>
          <a:bodyPr/>
          <a:lstStyle/>
          <a:p>
            <a:fld id="{C4F70682-6A5A-4345-8FD3-EFE7DB24943A}" type="slidenum">
              <a:rPr lang="en-GB" smtClean="0"/>
              <a:t>12</a:t>
            </a:fld>
            <a:endParaRPr lang="en-GB"/>
          </a:p>
        </p:txBody>
      </p:sp>
    </p:spTree>
    <p:extLst>
      <p:ext uri="{BB962C8B-B14F-4D97-AF65-F5344CB8AC3E}">
        <p14:creationId xmlns:p14="http://schemas.microsoft.com/office/powerpoint/2010/main" val="3842394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2440239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19552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19232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659D94-0B89-4605-BA71-E7FF51305299}"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3820103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659D94-0B89-4605-BA71-E7FF51305299}" type="datetimeFigureOut">
              <a:rPr lang="en-GB" smtClean="0"/>
              <a:t>17/07/2022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990973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812400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231049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3827480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659D94-0B89-4605-BA71-E7FF51305299}"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1693170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659D94-0B89-4605-BA71-E7FF51305299}"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1048519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1139420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239023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3329280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3781229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383981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3250696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659D94-0B89-4605-BA71-E7FF51305299}"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A8641-4E18-46EE-8E7D-C3813E2E65F5}" type="slidenum">
              <a:rPr lang="en-GB" smtClean="0"/>
              <a:t>‹#›</a:t>
            </a:fld>
            <a:endParaRPr lang="en-GB"/>
          </a:p>
        </p:txBody>
      </p:sp>
    </p:spTree>
    <p:extLst>
      <p:ext uri="{BB962C8B-B14F-4D97-AF65-F5344CB8AC3E}">
        <p14:creationId xmlns:p14="http://schemas.microsoft.com/office/powerpoint/2010/main" val="3445965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1659D94-0B89-4605-BA71-E7FF51305299}" type="datetimeFigureOut">
              <a:rPr lang="en-GB" smtClean="0"/>
              <a:t>17/07/2022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65A8641-4E18-46EE-8E7D-C3813E2E65F5}" type="slidenum">
              <a:rPr lang="en-GB" smtClean="0"/>
              <a:t>‹#›</a:t>
            </a:fld>
            <a:endParaRPr lang="en-GB"/>
          </a:p>
        </p:txBody>
      </p:sp>
    </p:spTree>
    <p:extLst>
      <p:ext uri="{BB962C8B-B14F-4D97-AF65-F5344CB8AC3E}">
        <p14:creationId xmlns:p14="http://schemas.microsoft.com/office/powerpoint/2010/main" val="5124952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0D6A0-AA46-3C4B-3CB6-1F33D8D4DB56}"/>
              </a:ext>
            </a:extLst>
          </p:cNvPr>
          <p:cNvSpPr>
            <a:spLocks noGrp="1"/>
          </p:cNvSpPr>
          <p:nvPr>
            <p:ph type="ctrTitle"/>
          </p:nvPr>
        </p:nvSpPr>
        <p:spPr>
          <a:xfrm>
            <a:off x="1154955" y="1447800"/>
            <a:ext cx="8825658" cy="2350477"/>
          </a:xfrm>
        </p:spPr>
        <p:txBody>
          <a:bodyPr/>
          <a:lstStyle/>
          <a:p>
            <a:r>
              <a:rPr lang="en-GB" sz="6000" b="1" dirty="0">
                <a:effectLst/>
                <a:latin typeface="Arial" panose="020B0604020202020204" pitchFamily="34" charset="0"/>
                <a:ea typeface="Calibri" panose="020F0502020204030204" pitchFamily="34" charset="0"/>
                <a:cs typeface="Arial" panose="020B0604020202020204" pitchFamily="34" charset="0"/>
              </a:rPr>
              <a:t>Problem Solving and Decision Making</a:t>
            </a:r>
            <a:endParaRPr lang="en-GB" dirty="0"/>
          </a:p>
        </p:txBody>
      </p:sp>
      <p:sp>
        <p:nvSpPr>
          <p:cNvPr id="3" name="Subtitle 2">
            <a:extLst>
              <a:ext uri="{FF2B5EF4-FFF2-40B4-BE49-F238E27FC236}">
                <a16:creationId xmlns:a16="http://schemas.microsoft.com/office/drawing/2014/main" id="{E3C53554-A288-8203-AF97-5E7ED726585C}"/>
              </a:ext>
            </a:extLst>
          </p:cNvPr>
          <p:cNvSpPr>
            <a:spLocks noGrp="1"/>
          </p:cNvSpPr>
          <p:nvPr>
            <p:ph type="subTitle" idx="1"/>
          </p:nvPr>
        </p:nvSpPr>
        <p:spPr/>
        <p:txBody>
          <a:bodyPr>
            <a:normAutofit fontScale="70000" lnSpcReduction="20000"/>
          </a:bodyPr>
          <a:lstStyle/>
          <a:p>
            <a:r>
              <a:rPr lang="en-US" dirty="0"/>
              <a:t>Student ID: 210212</a:t>
            </a:r>
          </a:p>
          <a:p>
            <a:r>
              <a:rPr lang="en-US" dirty="0"/>
              <a:t>Student Name: Vimi Naiko</a:t>
            </a:r>
          </a:p>
          <a:p>
            <a:r>
              <a:rPr lang="en-US" dirty="0"/>
              <a:t>Lecturer’s Name: Julius </a:t>
            </a:r>
            <a:r>
              <a:rPr lang="en-US" dirty="0" err="1"/>
              <a:t>azasoo</a:t>
            </a:r>
            <a:endParaRPr lang="en-US" dirty="0"/>
          </a:p>
          <a:p>
            <a:endParaRPr lang="en-US" sz="2900" u="sng" dirty="0"/>
          </a:p>
          <a:p>
            <a:endParaRPr lang="en-GB" dirty="0"/>
          </a:p>
        </p:txBody>
      </p:sp>
    </p:spTree>
    <p:extLst>
      <p:ext uri="{BB962C8B-B14F-4D97-AF65-F5344CB8AC3E}">
        <p14:creationId xmlns:p14="http://schemas.microsoft.com/office/powerpoint/2010/main" val="953337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30ADC-E376-7357-D7E3-6C7E6F6E2FA5}"/>
              </a:ext>
            </a:extLst>
          </p:cNvPr>
          <p:cNvSpPr>
            <a:spLocks noGrp="1"/>
          </p:cNvSpPr>
          <p:nvPr>
            <p:ph type="ctrTitle"/>
          </p:nvPr>
        </p:nvSpPr>
        <p:spPr>
          <a:xfrm>
            <a:off x="1524000" y="1122363"/>
            <a:ext cx="9144000" cy="1274848"/>
          </a:xfrm>
        </p:spPr>
        <p:txBody>
          <a:bodyPr/>
          <a:lstStyle/>
          <a:p>
            <a:r>
              <a:rPr lang="en-US" dirty="0"/>
              <a:t>Introduction</a:t>
            </a:r>
            <a:endParaRPr lang="en-GB" dirty="0"/>
          </a:p>
        </p:txBody>
      </p:sp>
      <p:sp>
        <p:nvSpPr>
          <p:cNvPr id="3" name="Subtitle 2">
            <a:extLst>
              <a:ext uri="{FF2B5EF4-FFF2-40B4-BE49-F238E27FC236}">
                <a16:creationId xmlns:a16="http://schemas.microsoft.com/office/drawing/2014/main" id="{EEEAD69D-5844-421F-5231-6B1636C004CA}"/>
              </a:ext>
            </a:extLst>
          </p:cNvPr>
          <p:cNvSpPr>
            <a:spLocks noGrp="1"/>
          </p:cNvSpPr>
          <p:nvPr>
            <p:ph type="subTitle" idx="1"/>
          </p:nvPr>
        </p:nvSpPr>
        <p:spPr>
          <a:xfrm>
            <a:off x="2069355" y="3124426"/>
            <a:ext cx="8825658" cy="861420"/>
          </a:xfrm>
        </p:spPr>
        <p:txBody>
          <a:bodyPr>
            <a:normAutofit lnSpcReduction="10000"/>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Analysis and discussion are conducted in this study to determine what causes a shortage of workers in Proper Care and how it affects businesses and their employees.</a:t>
            </a:r>
          </a:p>
        </p:txBody>
      </p:sp>
    </p:spTree>
    <p:extLst>
      <p:ext uri="{BB962C8B-B14F-4D97-AF65-F5344CB8AC3E}">
        <p14:creationId xmlns:p14="http://schemas.microsoft.com/office/powerpoint/2010/main" val="921210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C2A26-8959-E988-87FC-0963D48354A3}"/>
              </a:ext>
            </a:extLst>
          </p:cNvPr>
          <p:cNvSpPr>
            <a:spLocks noGrp="1"/>
          </p:cNvSpPr>
          <p:nvPr>
            <p:ph type="ctrTitle"/>
          </p:nvPr>
        </p:nvSpPr>
        <p:spPr>
          <a:xfrm>
            <a:off x="1524000" y="395460"/>
            <a:ext cx="9144000" cy="928859"/>
          </a:xfrm>
        </p:spPr>
        <p:txBody>
          <a:bodyPr>
            <a:normAutofit fontScale="90000"/>
          </a:bodyPr>
          <a:lstStyle/>
          <a:p>
            <a:r>
              <a:rPr lang="en-GB" sz="4000" dirty="0">
                <a:effectLst/>
                <a:latin typeface="Arial" panose="020B0604020202020204" pitchFamily="34" charset="0"/>
                <a:ea typeface="Calibri" panose="020F0502020204030204" pitchFamily="34" charset="0"/>
                <a:cs typeface="Arial" panose="020B0604020202020204" pitchFamily="34" charset="0"/>
              </a:rPr>
              <a:t>Nature and Impacts of the Complex issue</a:t>
            </a:r>
            <a:endParaRPr lang="en-GB" sz="11500" dirty="0"/>
          </a:p>
        </p:txBody>
      </p:sp>
      <p:sp>
        <p:nvSpPr>
          <p:cNvPr id="3" name="Subtitle 2">
            <a:extLst>
              <a:ext uri="{FF2B5EF4-FFF2-40B4-BE49-F238E27FC236}">
                <a16:creationId xmlns:a16="http://schemas.microsoft.com/office/drawing/2014/main" id="{00C11769-F14A-78B4-7A65-1FCD358068C0}"/>
              </a:ext>
            </a:extLst>
          </p:cNvPr>
          <p:cNvSpPr>
            <a:spLocks noGrp="1"/>
          </p:cNvSpPr>
          <p:nvPr>
            <p:ph type="subTitle" idx="1"/>
          </p:nvPr>
        </p:nvSpPr>
        <p:spPr>
          <a:xfrm>
            <a:off x="1524000" y="1324319"/>
            <a:ext cx="9144000" cy="5006143"/>
          </a:xfrm>
        </p:spPr>
        <p:txBody>
          <a:bodyPr>
            <a:normAutofit fontScale="85000" lnSpcReduction="10000"/>
          </a:bodyPr>
          <a:lstStyle/>
          <a:p>
            <a:pPr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Health care providers fear that if this trend continues, they will be forced to cut back on services or face extinction.</a:t>
            </a:r>
          </a:p>
          <a:p>
            <a:pPr marL="285750" marR="0" indent="-285750" algn="just">
              <a:lnSpc>
                <a:spcPct val="150000"/>
              </a:lnSpc>
              <a:spcBef>
                <a:spcPts val="0"/>
              </a:spcBef>
              <a:spcAft>
                <a:spcPts val="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Unsuitable office furniture and poorly built workstations can have a negative impact on employee productivity when working in a medical facility where there is a lack of ventilation and excessive noise (Greenberg, 2020).</a:t>
            </a:r>
          </a:p>
          <a:p>
            <a:pPr marL="285750" marR="0" indent="-285750" algn="just">
              <a:lnSpc>
                <a:spcPct val="150000"/>
              </a:lnSpc>
              <a:spcBef>
                <a:spcPts val="0"/>
              </a:spcBef>
              <a:spcAft>
                <a:spcPts val="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a poorly designed workplace environment could have a negative effect on the morale of health workers, resulting in low job satisfaction and motivation.</a:t>
            </a:r>
          </a:p>
          <a:p>
            <a:pPr marL="285750" marR="0" indent="-285750" algn="just">
              <a:lnSpc>
                <a:spcPct val="150000"/>
              </a:lnSpc>
              <a:spcBef>
                <a:spcPts val="0"/>
              </a:spcBef>
              <a:spcAft>
                <a:spcPts val="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Health of an organization's workforce is directly related to how employees feel about their work environment (</a:t>
            </a:r>
            <a:r>
              <a:rPr lang="en-GB" sz="1800" dirty="0" err="1">
                <a:effectLst/>
                <a:latin typeface="Arial" panose="020B0604020202020204" pitchFamily="34" charset="0"/>
                <a:ea typeface="Calibri" panose="020F0502020204030204" pitchFamily="34" charset="0"/>
                <a:cs typeface="Arial" panose="020B0604020202020204" pitchFamily="34" charset="0"/>
              </a:rPr>
              <a:t>Merkal</a:t>
            </a:r>
            <a:r>
              <a:rPr lang="en-GB" sz="1800" dirty="0">
                <a:effectLst/>
                <a:latin typeface="Arial" panose="020B0604020202020204" pitchFamily="34" charset="0"/>
                <a:ea typeface="Calibri" panose="020F0502020204030204" pitchFamily="34" charset="0"/>
                <a:cs typeface="Arial" panose="020B0604020202020204" pitchFamily="34" charset="0"/>
              </a:rPr>
              <a:t> et al., 2019).</a:t>
            </a:r>
          </a:p>
          <a:p>
            <a:endParaRPr lang="en-GB" dirty="0"/>
          </a:p>
        </p:txBody>
      </p:sp>
    </p:spTree>
    <p:extLst>
      <p:ext uri="{BB962C8B-B14F-4D97-AF65-F5344CB8AC3E}">
        <p14:creationId xmlns:p14="http://schemas.microsoft.com/office/powerpoint/2010/main" val="571282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8C4AD-8043-6298-AC9D-4C2AA818C37D}"/>
              </a:ext>
            </a:extLst>
          </p:cNvPr>
          <p:cNvSpPr>
            <a:spLocks noGrp="1"/>
          </p:cNvSpPr>
          <p:nvPr>
            <p:ph type="ctrTitle"/>
          </p:nvPr>
        </p:nvSpPr>
        <p:spPr>
          <a:xfrm>
            <a:off x="1524000" y="1122363"/>
            <a:ext cx="9144000" cy="1299561"/>
          </a:xfrm>
        </p:spPr>
        <p:txBody>
          <a:bodyPr>
            <a:normAutofit fontScale="90000"/>
          </a:bodyPr>
          <a:lstStyle/>
          <a:p>
            <a:r>
              <a:rPr lang="en-GB" sz="4800" dirty="0">
                <a:effectLst/>
                <a:latin typeface="Arial" panose="020B0604020202020204" pitchFamily="34" charset="0"/>
                <a:ea typeface="Calibri" panose="020F0502020204030204" pitchFamily="34" charset="0"/>
                <a:cs typeface="Arial" panose="020B0604020202020204" pitchFamily="34" charset="0"/>
              </a:rPr>
              <a:t>PESTEL Analysis:</a:t>
            </a:r>
            <a:br>
              <a:rPr lang="en-GB" sz="4800" dirty="0">
                <a:effectLst/>
                <a:latin typeface="Arial" panose="020B0604020202020204" pitchFamily="34" charset="0"/>
                <a:ea typeface="Calibri" panose="020F0502020204030204" pitchFamily="34" charset="0"/>
                <a:cs typeface="Arial" panose="020B0604020202020204" pitchFamily="34" charset="0"/>
              </a:rPr>
            </a:br>
            <a:r>
              <a:rPr lang="en-GB" sz="4400" b="1" dirty="0">
                <a:effectLst/>
                <a:latin typeface="Arial" panose="020B0604020202020204" pitchFamily="34" charset="0"/>
                <a:ea typeface="Calibri" panose="020F0502020204030204" pitchFamily="34" charset="0"/>
                <a:cs typeface="Arial" panose="020B0604020202020204" pitchFamily="34" charset="0"/>
              </a:rPr>
              <a:t>Political</a:t>
            </a:r>
            <a:endParaRPr lang="en-GB" sz="16600" b="1" dirty="0"/>
          </a:p>
        </p:txBody>
      </p:sp>
      <p:sp>
        <p:nvSpPr>
          <p:cNvPr id="3" name="Subtitle 2">
            <a:extLst>
              <a:ext uri="{FF2B5EF4-FFF2-40B4-BE49-F238E27FC236}">
                <a16:creationId xmlns:a16="http://schemas.microsoft.com/office/drawing/2014/main" id="{C589BDDA-02F3-1203-5FDE-E81D3AAEE59D}"/>
              </a:ext>
            </a:extLst>
          </p:cNvPr>
          <p:cNvSpPr>
            <a:spLocks noGrp="1"/>
          </p:cNvSpPr>
          <p:nvPr>
            <p:ph type="subTitle" idx="1"/>
          </p:nvPr>
        </p:nvSpPr>
        <p:spPr>
          <a:xfrm>
            <a:off x="1524000" y="2421925"/>
            <a:ext cx="9144000" cy="4053016"/>
          </a:xfrm>
        </p:spPr>
        <p:txBody>
          <a:bodyPr>
            <a:normAutofit/>
          </a:bodyPr>
          <a:lstStyle/>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Brexit is the most divisive subject in British politics.</a:t>
            </a:r>
          </a:p>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No one knows for sure yet what Brexit would do to the NHS, as numerous publications have hypothesised.</a:t>
            </a:r>
          </a:p>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According to some experts, NHS personnel could be adversely affected if Brexit results in more difficult or less acceptable living conditions for immigrants (Buchan et al., 2018).</a:t>
            </a:r>
          </a:p>
          <a:p>
            <a:endParaRPr lang="en-GB" dirty="0"/>
          </a:p>
        </p:txBody>
      </p:sp>
    </p:spTree>
    <p:extLst>
      <p:ext uri="{BB962C8B-B14F-4D97-AF65-F5344CB8AC3E}">
        <p14:creationId xmlns:p14="http://schemas.microsoft.com/office/powerpoint/2010/main" val="802619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2AA51-CFA6-83A3-C28F-2C570F11AFE5}"/>
              </a:ext>
            </a:extLst>
          </p:cNvPr>
          <p:cNvSpPr>
            <a:spLocks noGrp="1"/>
          </p:cNvSpPr>
          <p:nvPr>
            <p:ph type="ctrTitle"/>
          </p:nvPr>
        </p:nvSpPr>
        <p:spPr>
          <a:xfrm>
            <a:off x="1524000" y="1122363"/>
            <a:ext cx="9144000" cy="681723"/>
          </a:xfrm>
        </p:spPr>
        <p:txBody>
          <a:bodyPr>
            <a:normAutofit fontScale="90000"/>
          </a:bodyPr>
          <a:lstStyle/>
          <a:p>
            <a:r>
              <a:rPr lang="en-GB" sz="53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Economic</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lang="en-GB" dirty="0">
              <a:solidFill>
                <a:schemeClr val="tx1"/>
              </a:solidFill>
            </a:endParaRPr>
          </a:p>
        </p:txBody>
      </p:sp>
      <p:sp>
        <p:nvSpPr>
          <p:cNvPr id="3" name="Subtitle 2">
            <a:extLst>
              <a:ext uri="{FF2B5EF4-FFF2-40B4-BE49-F238E27FC236}">
                <a16:creationId xmlns:a16="http://schemas.microsoft.com/office/drawing/2014/main" id="{3459FDDC-59B2-CA24-0E71-16FF29A4172B}"/>
              </a:ext>
            </a:extLst>
          </p:cNvPr>
          <p:cNvSpPr>
            <a:spLocks noGrp="1"/>
          </p:cNvSpPr>
          <p:nvPr>
            <p:ph type="subTitle" idx="1"/>
          </p:nvPr>
        </p:nvSpPr>
        <p:spPr>
          <a:xfrm>
            <a:off x="1524000" y="2026507"/>
            <a:ext cx="9144000" cy="4028303"/>
          </a:xfrm>
        </p:spPr>
        <p:txBody>
          <a:bodyPr/>
          <a:lstStyle/>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economic crisis of 2008 in the United Kingdom has had a major impact on the NHS (Drennan and Ross, 2019).</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NHS cannot provide effective therapy for patients because of this (Figueroa et al., 2019).</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indent="-285750" algn="l">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rPr>
              <a:t>The training industry suffers from a serious scarcity of qualified staff</a:t>
            </a:r>
            <a:endParaRPr lang="en-GB" dirty="0">
              <a:solidFill>
                <a:schemeClr val="tx1"/>
              </a:solidFill>
            </a:endParaRPr>
          </a:p>
        </p:txBody>
      </p:sp>
    </p:spTree>
    <p:extLst>
      <p:ext uri="{BB962C8B-B14F-4D97-AF65-F5344CB8AC3E}">
        <p14:creationId xmlns:p14="http://schemas.microsoft.com/office/powerpoint/2010/main" val="196204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CE8E0-6EAB-92BF-40F2-3FCFDD81F91F}"/>
              </a:ext>
            </a:extLst>
          </p:cNvPr>
          <p:cNvSpPr>
            <a:spLocks noGrp="1"/>
          </p:cNvSpPr>
          <p:nvPr>
            <p:ph type="ctrTitle"/>
          </p:nvPr>
        </p:nvSpPr>
        <p:spPr>
          <a:xfrm>
            <a:off x="2350477" y="264620"/>
            <a:ext cx="9144000" cy="1077140"/>
          </a:xfrm>
        </p:spPr>
        <p:txBody>
          <a:bodyPr>
            <a:normAutofit/>
          </a:bodyPr>
          <a:lstStyle/>
          <a:p>
            <a:r>
              <a:rPr lang="en-GB" sz="4900" dirty="0">
                <a:effectLst/>
                <a:latin typeface="Arial" panose="020B0604020202020204" pitchFamily="34" charset="0"/>
                <a:ea typeface="Calibri" panose="020F0502020204030204" pitchFamily="34" charset="0"/>
                <a:cs typeface="Arial" panose="020B0604020202020204" pitchFamily="34" charset="0"/>
              </a:rPr>
              <a:t>Social</a:t>
            </a:r>
            <a:r>
              <a:rPr lang="en-GB" sz="1800" dirty="0">
                <a:effectLst/>
                <a:latin typeface="Arial" panose="020B0604020202020204" pitchFamily="34" charset="0"/>
                <a:ea typeface="Calibri" panose="020F0502020204030204" pitchFamily="34" charset="0"/>
                <a:cs typeface="Arial" panose="020B0604020202020204" pitchFamily="34" charset="0"/>
              </a:rPr>
              <a:t>:</a:t>
            </a:r>
            <a:endParaRPr lang="en-GB" dirty="0"/>
          </a:p>
        </p:txBody>
      </p:sp>
      <p:sp>
        <p:nvSpPr>
          <p:cNvPr id="3" name="Subtitle 2">
            <a:extLst>
              <a:ext uri="{FF2B5EF4-FFF2-40B4-BE49-F238E27FC236}">
                <a16:creationId xmlns:a16="http://schemas.microsoft.com/office/drawing/2014/main" id="{648C7D34-8787-D908-F11E-30592F291D47}"/>
              </a:ext>
            </a:extLst>
          </p:cNvPr>
          <p:cNvSpPr>
            <a:spLocks noGrp="1"/>
          </p:cNvSpPr>
          <p:nvPr>
            <p:ph type="subTitle" idx="1"/>
          </p:nvPr>
        </p:nvSpPr>
        <p:spPr>
          <a:xfrm>
            <a:off x="1524000" y="1359243"/>
            <a:ext cx="9144000" cy="4695567"/>
          </a:xfrm>
        </p:spPr>
        <p:txBody>
          <a:bodyPr>
            <a:normAutofit fontScale="92500" lnSpcReduction="10000"/>
          </a:bodyPr>
          <a:lstStyle/>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When it comes to treating and maintaining late-onset diseases like diabetes and different cancers, the costs might be prohibitive. The National Health Service (NHS) in the United Kingdom is seeing an increase in demand due to the ageing population.</a:t>
            </a:r>
          </a:p>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just">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Patients in industrialised nations like the United Kingdom have more treatment options available to them because they want their governments to spend as much money on their health care as feasible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Nyashanu</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et al., 2020).</a:t>
            </a:r>
          </a:p>
          <a:p>
            <a:pPr marL="285750" marR="0" indent="-285750" algn="just">
              <a:lnSpc>
                <a:spcPct val="150000"/>
              </a:lnSpc>
              <a:spcBef>
                <a:spcPts val="0"/>
              </a:spcBef>
              <a:spcAft>
                <a:spcPts val="0"/>
              </a:spcAft>
              <a:buFont typeface="Arial" panose="020B0604020202020204" pitchFamily="34" charset="0"/>
              <a:buChar char="•"/>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spcBef>
                <a:spcPts val="0"/>
              </a:spcBef>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Despite lower mortality rates, the NHS has new challenges in providing better care than ever before.</a:t>
            </a:r>
          </a:p>
          <a:p>
            <a:pPr marL="0" marR="0" algn="just">
              <a:lnSpc>
                <a:spcPct val="150000"/>
              </a:lnSpc>
              <a:spcBef>
                <a:spcPts val="0"/>
              </a:spcBef>
              <a:spcAft>
                <a:spcPts val="0"/>
              </a:spcAft>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1005112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007C-6FB1-924F-DAE5-570BFDA8B447}"/>
              </a:ext>
            </a:extLst>
          </p:cNvPr>
          <p:cNvSpPr>
            <a:spLocks noGrp="1"/>
          </p:cNvSpPr>
          <p:nvPr>
            <p:ph type="ctrTitle"/>
          </p:nvPr>
        </p:nvSpPr>
        <p:spPr>
          <a:xfrm>
            <a:off x="1524000" y="1122363"/>
            <a:ext cx="9144000" cy="755864"/>
          </a:xfrm>
        </p:spPr>
        <p:txBody>
          <a:bodyPr>
            <a:normAutofit/>
          </a:bodyPr>
          <a:lstStyle/>
          <a:p>
            <a:r>
              <a:rPr lang="en-GB" sz="40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Technological:</a:t>
            </a:r>
            <a:endParaRPr lang="en-GB" sz="11500" b="1" dirty="0">
              <a:solidFill>
                <a:schemeClr val="tx1"/>
              </a:solidFill>
            </a:endParaRPr>
          </a:p>
        </p:txBody>
      </p:sp>
      <p:sp>
        <p:nvSpPr>
          <p:cNvPr id="3" name="Subtitle 2">
            <a:extLst>
              <a:ext uri="{FF2B5EF4-FFF2-40B4-BE49-F238E27FC236}">
                <a16:creationId xmlns:a16="http://schemas.microsoft.com/office/drawing/2014/main" id="{F5EC7F13-D1FC-A500-9DA1-CAECBDE335AA}"/>
              </a:ext>
            </a:extLst>
          </p:cNvPr>
          <p:cNvSpPr>
            <a:spLocks noGrp="1"/>
          </p:cNvSpPr>
          <p:nvPr>
            <p:ph type="subTitle" idx="1"/>
          </p:nvPr>
        </p:nvSpPr>
        <p:spPr>
          <a:xfrm>
            <a:off x="1524000" y="2298357"/>
            <a:ext cx="9144000" cy="3437280"/>
          </a:xfrm>
        </p:spPr>
        <p:txBody>
          <a:bodyPr>
            <a:normAutofit fontScale="70000" lnSpcReduction="20000"/>
          </a:bodyPr>
          <a:lstStyle/>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Technological breakthroughs are leading to improvements in health care facilities.</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 healthcare institutions, scanning technologies have become a need because of their low cost.</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As a result of several pumps and treatment options, death rates have been reduced over the last few decades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Wyres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and Taylor, 2020).</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 to data is also made easier because to technological advancements.</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indent="-285750" algn="l">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rPr>
              <a:t>It is a shame that despite its ease of use, technology has been underutilised</a:t>
            </a:r>
            <a:endParaRPr lang="en-GB" dirty="0">
              <a:solidFill>
                <a:schemeClr val="tx1"/>
              </a:solidFill>
            </a:endParaRPr>
          </a:p>
        </p:txBody>
      </p:sp>
    </p:spTree>
    <p:extLst>
      <p:ext uri="{BB962C8B-B14F-4D97-AF65-F5344CB8AC3E}">
        <p14:creationId xmlns:p14="http://schemas.microsoft.com/office/powerpoint/2010/main" val="2257800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85EF9-2E47-F11E-86B0-54ADF095F6D3}"/>
              </a:ext>
            </a:extLst>
          </p:cNvPr>
          <p:cNvSpPr>
            <a:spLocks noGrp="1"/>
          </p:cNvSpPr>
          <p:nvPr>
            <p:ph type="ctrTitle"/>
          </p:nvPr>
        </p:nvSpPr>
        <p:spPr>
          <a:xfrm>
            <a:off x="1524000" y="753762"/>
            <a:ext cx="9144000" cy="1052426"/>
          </a:xfrm>
        </p:spPr>
        <p:txBody>
          <a:bodyPr/>
          <a:lstStyle/>
          <a:p>
            <a:r>
              <a:rPr lang="en-GB" sz="4400" b="1" dirty="0">
                <a:effectLst/>
                <a:latin typeface="Arial" panose="020B0604020202020204" pitchFamily="34" charset="0"/>
                <a:ea typeface="Calibri" panose="020F0502020204030204" pitchFamily="34" charset="0"/>
              </a:rPr>
              <a:t>Legal</a:t>
            </a:r>
            <a:endParaRPr lang="en-GB" b="1" dirty="0"/>
          </a:p>
        </p:txBody>
      </p:sp>
      <p:sp>
        <p:nvSpPr>
          <p:cNvPr id="3" name="Subtitle 2">
            <a:extLst>
              <a:ext uri="{FF2B5EF4-FFF2-40B4-BE49-F238E27FC236}">
                <a16:creationId xmlns:a16="http://schemas.microsoft.com/office/drawing/2014/main" id="{9BAEB0E3-27FA-51E6-5F8B-0E1BAC14C10E}"/>
              </a:ext>
            </a:extLst>
          </p:cNvPr>
          <p:cNvSpPr>
            <a:spLocks noGrp="1"/>
          </p:cNvSpPr>
          <p:nvPr>
            <p:ph type="subTitle" idx="1"/>
          </p:nvPr>
        </p:nvSpPr>
        <p:spPr>
          <a:xfrm>
            <a:off x="1524000" y="2174789"/>
            <a:ext cx="9144000" cy="3929449"/>
          </a:xfrm>
        </p:spPr>
        <p:txBody>
          <a:bodyPr/>
          <a:lstStyle/>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There has been an uptick in lawsuits filed against healthcare professionals that fall short of patients' expectations (Moorthy and Sankar, 2020).</a:t>
            </a:r>
          </a:p>
          <a:p>
            <a:pPr marL="285750" marR="0" indent="-285750" algn="l">
              <a:lnSpc>
                <a:spcPct val="150000"/>
              </a:lnSpc>
              <a:spcBef>
                <a:spcPts val="0"/>
              </a:spcBef>
              <a:spcAft>
                <a:spcPts val="0"/>
              </a:spcAft>
              <a:buFont typeface="Arial" panose="020B0604020202020204" pitchFamily="34" charset="0"/>
              <a:buChar char="•"/>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As time passes, rules of the land change.</a:t>
            </a:r>
          </a:p>
          <a:p>
            <a:pPr marL="285750" marR="0" indent="-285750" algn="l">
              <a:lnSpc>
                <a:spcPct val="150000"/>
              </a:lnSpc>
              <a:spcBef>
                <a:spcPts val="0"/>
              </a:spcBef>
              <a:spcAft>
                <a:spcPts val="0"/>
              </a:spcAft>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285750" indent="-285750" algn="l">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rPr>
              <a:t>The cost of legal defence and repeated settlements will add significantly to the healthcare system's budget</a:t>
            </a:r>
            <a:endParaRPr lang="en-GB" dirty="0">
              <a:solidFill>
                <a:schemeClr val="tx1"/>
              </a:solidFill>
            </a:endParaRPr>
          </a:p>
        </p:txBody>
      </p:sp>
    </p:spTree>
    <p:extLst>
      <p:ext uri="{BB962C8B-B14F-4D97-AF65-F5344CB8AC3E}">
        <p14:creationId xmlns:p14="http://schemas.microsoft.com/office/powerpoint/2010/main" val="944240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19C1-F921-2390-88F4-CD5A9CE506C4}"/>
              </a:ext>
            </a:extLst>
          </p:cNvPr>
          <p:cNvSpPr>
            <a:spLocks noGrp="1"/>
          </p:cNvSpPr>
          <p:nvPr>
            <p:ph type="ctrTitle"/>
          </p:nvPr>
        </p:nvSpPr>
        <p:spPr>
          <a:xfrm>
            <a:off x="1524000" y="1122363"/>
            <a:ext cx="9144000" cy="477837"/>
          </a:xfrm>
        </p:spPr>
        <p:txBody>
          <a:bodyPr>
            <a:normAutofit fontScale="90000"/>
          </a:bodyPr>
          <a:lstStyle/>
          <a:p>
            <a:r>
              <a:rPr lang="en-GB" sz="3600" b="1" dirty="0">
                <a:effectLst/>
                <a:latin typeface="Arial" panose="020B0604020202020204" pitchFamily="34" charset="0"/>
                <a:ea typeface="Calibri" panose="020F0502020204030204" pitchFamily="34" charset="0"/>
              </a:rPr>
              <a:t>Environmental</a:t>
            </a:r>
            <a:endParaRPr lang="en-GB" b="1" dirty="0"/>
          </a:p>
        </p:txBody>
      </p:sp>
      <p:sp>
        <p:nvSpPr>
          <p:cNvPr id="3" name="Subtitle 2">
            <a:extLst>
              <a:ext uri="{FF2B5EF4-FFF2-40B4-BE49-F238E27FC236}">
                <a16:creationId xmlns:a16="http://schemas.microsoft.com/office/drawing/2014/main" id="{55A4A5C3-3FFE-AD16-8CD0-596C17B35F4D}"/>
              </a:ext>
            </a:extLst>
          </p:cNvPr>
          <p:cNvSpPr>
            <a:spLocks noGrp="1"/>
          </p:cNvSpPr>
          <p:nvPr>
            <p:ph type="subTitle" idx="1"/>
          </p:nvPr>
        </p:nvSpPr>
        <p:spPr>
          <a:xfrm>
            <a:off x="1524000" y="2372497"/>
            <a:ext cx="9144000" cy="3608173"/>
          </a:xfrm>
        </p:spPr>
        <p:txBody>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Temperature extremes can lead to overheating. In the end, the health care provider's overall performance is affected.</a:t>
            </a:r>
          </a:p>
          <a:p>
            <a:endParaRPr lang="en-GB" dirty="0"/>
          </a:p>
        </p:txBody>
      </p:sp>
      <p:pic>
        <p:nvPicPr>
          <p:cNvPr id="2050" name="Picture 2" descr="Environmental Effects on Human Health | Scott County Health Department  Review">
            <a:extLst>
              <a:ext uri="{FF2B5EF4-FFF2-40B4-BE49-F238E27FC236}">
                <a16:creationId xmlns:a16="http://schemas.microsoft.com/office/drawing/2014/main" id="{342C3277-01C8-50E8-BD79-BF10D5BADE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216154"/>
            <a:ext cx="9284677" cy="3133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1508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7165-9479-F73E-275D-A61EA354CE6C}"/>
              </a:ext>
            </a:extLst>
          </p:cNvPr>
          <p:cNvSpPr>
            <a:spLocks noGrp="1"/>
          </p:cNvSpPr>
          <p:nvPr>
            <p:ph type="ctrTitle"/>
          </p:nvPr>
        </p:nvSpPr>
        <p:spPr>
          <a:xfrm>
            <a:off x="1524000" y="489317"/>
            <a:ext cx="9144000" cy="706437"/>
          </a:xfrm>
        </p:spPr>
        <p:txBody>
          <a:bodyPr>
            <a:normAutofit fontScale="90000"/>
          </a:bodyPr>
          <a:lstStyle/>
          <a:p>
            <a:r>
              <a:rPr lang="en-GB" sz="4400" b="1" dirty="0">
                <a:effectLst/>
                <a:latin typeface="Arial" panose="020B0604020202020204" pitchFamily="34" charset="0"/>
                <a:ea typeface="Calibri" panose="020F0502020204030204" pitchFamily="34" charset="0"/>
                <a:cs typeface="Arial" panose="020B0604020202020204" pitchFamily="34" charset="0"/>
              </a:rPr>
              <a:t>Cause and Effect Analysis:</a:t>
            </a:r>
            <a:endParaRPr lang="en-GB" sz="13800" b="1" dirty="0"/>
          </a:p>
        </p:txBody>
      </p:sp>
      <p:sp>
        <p:nvSpPr>
          <p:cNvPr id="3" name="Subtitle 2">
            <a:extLst>
              <a:ext uri="{FF2B5EF4-FFF2-40B4-BE49-F238E27FC236}">
                <a16:creationId xmlns:a16="http://schemas.microsoft.com/office/drawing/2014/main" id="{35DCA564-912D-B6AA-E5E9-CDE7631FAABE}"/>
              </a:ext>
            </a:extLst>
          </p:cNvPr>
          <p:cNvSpPr>
            <a:spLocks noGrp="1"/>
          </p:cNvSpPr>
          <p:nvPr>
            <p:ph type="subTitle" idx="1"/>
          </p:nvPr>
        </p:nvSpPr>
        <p:spPr>
          <a:xfrm>
            <a:off x="469557" y="1828799"/>
            <a:ext cx="11467070" cy="2347785"/>
          </a:xfrm>
        </p:spPr>
        <p:txBody>
          <a:bodyPr>
            <a:normAutofit fontScale="77500" lnSpcReduction="20000"/>
          </a:bodyPr>
          <a:lstStyle/>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Through the application of cause-and-effect analysis, students can learn how to undertake a thorough inquiry into the underlying causes of an issue (</a:t>
            </a:r>
            <a:r>
              <a:rPr lang="en-GB" sz="1800" dirty="0" err="1">
                <a:effectLst/>
                <a:latin typeface="Arial" panose="020B0604020202020204" pitchFamily="34" charset="0"/>
                <a:ea typeface="Calibri" panose="020F0502020204030204" pitchFamily="34" charset="0"/>
                <a:cs typeface="Arial" panose="020B0604020202020204" pitchFamily="34" charset="0"/>
              </a:rPr>
              <a:t>Hutagaol</a:t>
            </a:r>
            <a:r>
              <a:rPr lang="en-GB" sz="1800" dirty="0">
                <a:effectLst/>
                <a:latin typeface="Arial" panose="020B0604020202020204" pitchFamily="34" charset="0"/>
                <a:ea typeface="Calibri" panose="020F0502020204030204" pitchFamily="34" charset="0"/>
                <a:cs typeface="Arial" panose="020B0604020202020204" pitchFamily="34" charset="0"/>
              </a:rPr>
              <a:t>, 2019).</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As a team, you can gain a better grasp of the problem and its solutions by drawing the Fishbone diagram.</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A problem with the company's operations, equipment, or atmosphere may be the root of long wait times (Singh et al., 2022).</a:t>
            </a:r>
          </a:p>
        </p:txBody>
      </p:sp>
      <p:pic>
        <p:nvPicPr>
          <p:cNvPr id="4" name="Picture 3">
            <a:extLst>
              <a:ext uri="{FF2B5EF4-FFF2-40B4-BE49-F238E27FC236}">
                <a16:creationId xmlns:a16="http://schemas.microsoft.com/office/drawing/2014/main" id="{2B18F0AF-9DF8-57E3-C55A-632E91463464}"/>
              </a:ext>
            </a:extLst>
          </p:cNvPr>
          <p:cNvPicPr>
            <a:picLocks noChangeAspect="1"/>
          </p:cNvPicPr>
          <p:nvPr/>
        </p:nvPicPr>
        <p:blipFill rotWithShape="1">
          <a:blip r:embed="rId3">
            <a:extLst>
              <a:ext uri="{28A0092B-C50C-407E-A947-70E740481C1C}">
                <a14:useLocalDpi xmlns:a14="http://schemas.microsoft.com/office/drawing/2010/main" val="0"/>
              </a:ext>
            </a:extLst>
          </a:blip>
          <a:srcRect l="1330"/>
          <a:stretch/>
        </p:blipFill>
        <p:spPr bwMode="auto">
          <a:xfrm>
            <a:off x="840260" y="4176584"/>
            <a:ext cx="10132539" cy="23477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208056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706D-6CB5-CAD1-E096-89022553521F}"/>
              </a:ext>
            </a:extLst>
          </p:cNvPr>
          <p:cNvSpPr>
            <a:spLocks noGrp="1"/>
          </p:cNvSpPr>
          <p:nvPr>
            <p:ph type="ctrTitle"/>
          </p:nvPr>
        </p:nvSpPr>
        <p:spPr>
          <a:xfrm>
            <a:off x="1037967" y="275449"/>
            <a:ext cx="10116065" cy="805291"/>
          </a:xfrm>
        </p:spPr>
        <p:txBody>
          <a:bodyPr>
            <a:noAutofit/>
          </a:bodyPr>
          <a:lstStyle/>
          <a:p>
            <a:r>
              <a:rPr lang="en-US" sz="4000" b="1" dirty="0"/>
              <a:t>Strategies to cope with shortage of staff</a:t>
            </a:r>
            <a:endParaRPr lang="en-GB" sz="4000" b="1" dirty="0"/>
          </a:p>
        </p:txBody>
      </p:sp>
      <p:sp>
        <p:nvSpPr>
          <p:cNvPr id="3" name="Subtitle 2">
            <a:extLst>
              <a:ext uri="{FF2B5EF4-FFF2-40B4-BE49-F238E27FC236}">
                <a16:creationId xmlns:a16="http://schemas.microsoft.com/office/drawing/2014/main" id="{D7FCB063-C0FA-35C9-FFA1-E9944FE48862}"/>
              </a:ext>
            </a:extLst>
          </p:cNvPr>
          <p:cNvSpPr>
            <a:spLocks noGrp="1"/>
          </p:cNvSpPr>
          <p:nvPr>
            <p:ph type="subTitle" idx="1"/>
          </p:nvPr>
        </p:nvSpPr>
        <p:spPr>
          <a:xfrm>
            <a:off x="551935" y="1371599"/>
            <a:ext cx="11640065" cy="5560541"/>
          </a:xfrm>
        </p:spPr>
        <p:txBody>
          <a:bodyPr>
            <a:normAutofit/>
          </a:bodyPr>
          <a:lstStyle/>
          <a:p>
            <a:pPr marL="0" marR="0" algn="l">
              <a:lnSpc>
                <a:spcPct val="150000"/>
              </a:lnSpc>
              <a:spcBef>
                <a:spcPts val="0"/>
              </a:spcBef>
              <a:spcAft>
                <a:spcPts val="0"/>
              </a:spcAft>
            </a:pPr>
            <a:r>
              <a:rPr lang="en-GB" sz="1400" b="1" i="1" u="sng" dirty="0">
                <a:effectLst/>
                <a:latin typeface="Arial" panose="020B0604020202020204" pitchFamily="34" charset="0"/>
                <a:ea typeface="Calibri" panose="020F0502020204030204" pitchFamily="34" charset="0"/>
                <a:cs typeface="Arial" panose="020B0604020202020204" pitchFamily="34" charset="0"/>
              </a:rPr>
              <a:t>Proper Attendance Policy:</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For Proper Care to have a clear attendance policy, the procedures for reporting absences and keeping track of them should be established.</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To ensure that all employees are aware of and agree to the provisions of the policy, it is imperative that they sign off on it (</a:t>
            </a:r>
            <a:r>
              <a:rPr lang="en-GB" sz="1400" dirty="0" err="1">
                <a:effectLst/>
                <a:latin typeface="Arial" panose="020B0604020202020204" pitchFamily="34" charset="0"/>
                <a:ea typeface="Calibri" panose="020F0502020204030204" pitchFamily="34" charset="0"/>
                <a:cs typeface="Arial" panose="020B0604020202020204" pitchFamily="34" charset="0"/>
              </a:rPr>
              <a:t>Ticharwa</a:t>
            </a:r>
            <a:r>
              <a:rPr lang="en-GB" sz="1400" dirty="0">
                <a:effectLst/>
                <a:latin typeface="Arial" panose="020B0604020202020204" pitchFamily="34" charset="0"/>
                <a:ea typeface="Calibri" panose="020F0502020204030204" pitchFamily="34" charset="0"/>
                <a:cs typeface="Arial" panose="020B0604020202020204" pitchFamily="34" charset="0"/>
              </a:rPr>
              <a:t> et al., 2019).</a:t>
            </a:r>
          </a:p>
          <a:p>
            <a:pPr marL="0" marR="0" algn="l">
              <a:lnSpc>
                <a:spcPct val="150000"/>
              </a:lnSpc>
              <a:spcBef>
                <a:spcPts val="0"/>
              </a:spcBef>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0" marR="0" algn="l">
              <a:lnSpc>
                <a:spcPct val="150000"/>
              </a:lnSpc>
              <a:spcBef>
                <a:spcPts val="0"/>
              </a:spcBef>
              <a:spcAft>
                <a:spcPts val="0"/>
              </a:spcAft>
            </a:pPr>
            <a:r>
              <a:rPr lang="en-GB" sz="1400" b="1" i="1" u="sng" dirty="0">
                <a:effectLst/>
                <a:latin typeface="Arial" panose="020B0604020202020204" pitchFamily="34" charset="0"/>
                <a:ea typeface="Calibri" panose="020F0502020204030204" pitchFamily="34" charset="0"/>
                <a:cs typeface="Arial" panose="020B0604020202020204" pitchFamily="34" charset="0"/>
              </a:rPr>
              <a:t>Incorporating a Reward System:</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Employees that routinely arrive on time for work should be recognised and commended.</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Organizational recognition will be bestowed upon those who consistently arrive on time..</a:t>
            </a:r>
          </a:p>
          <a:p>
            <a:pPr marL="0" marR="0" algn="l">
              <a:lnSpc>
                <a:spcPct val="150000"/>
              </a:lnSpc>
              <a:spcBef>
                <a:spcPts val="0"/>
              </a:spcBef>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0" marR="0" algn="l">
              <a:lnSpc>
                <a:spcPct val="150000"/>
              </a:lnSpc>
              <a:spcBef>
                <a:spcPts val="0"/>
              </a:spcBef>
              <a:spcAft>
                <a:spcPts val="0"/>
              </a:spcAft>
            </a:pPr>
            <a:r>
              <a:rPr lang="en-GB" sz="1400" b="1" i="1" u="sng" dirty="0">
                <a:effectLst/>
                <a:latin typeface="Arial" panose="020B0604020202020204" pitchFamily="34" charset="0"/>
                <a:ea typeface="Calibri" panose="020F0502020204030204" pitchFamily="34" charset="0"/>
                <a:cs typeface="Arial" panose="020B0604020202020204" pitchFamily="34" charset="0"/>
              </a:rPr>
              <a:t>Proper Feedback policies:</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Regular and actionable feedback, especially after a job well done, should be given to those working in the "Proper Care" department.</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Employees who do not get much feedback may not notice when they aren't in the workplace since they believe their efforts go unnoticed (</a:t>
            </a:r>
            <a:r>
              <a:rPr lang="en-GB" sz="1400" dirty="0" err="1">
                <a:effectLst/>
                <a:latin typeface="Arial" panose="020B0604020202020204" pitchFamily="34" charset="0"/>
                <a:ea typeface="Calibri" panose="020F0502020204030204" pitchFamily="34" charset="0"/>
                <a:cs typeface="Arial" panose="020B0604020202020204" pitchFamily="34" charset="0"/>
              </a:rPr>
              <a:t>Ruz</a:t>
            </a:r>
            <a:r>
              <a:rPr lang="en-GB" sz="1400" dirty="0">
                <a:effectLst/>
                <a:latin typeface="Arial" panose="020B0604020202020204" pitchFamily="34" charset="0"/>
                <a:ea typeface="Calibri" panose="020F0502020204030204" pitchFamily="34" charset="0"/>
                <a:cs typeface="Arial" panose="020B0604020202020204" pitchFamily="34" charset="0"/>
              </a:rPr>
              <a:t> et al., 2018).</a:t>
            </a:r>
          </a:p>
          <a:p>
            <a:pPr marL="0" marR="0" algn="l">
              <a:lnSpc>
                <a:spcPct val="150000"/>
              </a:lnSpc>
              <a:spcBef>
                <a:spcPts val="0"/>
              </a:spcBef>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644944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E37D8-8993-7FBD-06F1-A6EEF2FA21DD}"/>
              </a:ext>
            </a:extLst>
          </p:cNvPr>
          <p:cNvSpPr>
            <a:spLocks noGrp="1"/>
          </p:cNvSpPr>
          <p:nvPr>
            <p:ph type="ctrTitle"/>
          </p:nvPr>
        </p:nvSpPr>
        <p:spPr>
          <a:xfrm>
            <a:off x="1211120" y="366225"/>
            <a:ext cx="9868930" cy="755864"/>
          </a:xfrm>
        </p:spPr>
        <p:txBody>
          <a:bodyPr>
            <a:noAutofit/>
          </a:bodyPr>
          <a:lstStyle/>
          <a:p>
            <a:r>
              <a:rPr lang="en-US" sz="4000" b="1" dirty="0"/>
              <a:t>Strategies to cope with shortage of staff</a:t>
            </a:r>
            <a:endParaRPr lang="en-GB" sz="4000" dirty="0"/>
          </a:p>
        </p:txBody>
      </p:sp>
      <p:sp>
        <p:nvSpPr>
          <p:cNvPr id="3" name="Subtitle 2">
            <a:extLst>
              <a:ext uri="{FF2B5EF4-FFF2-40B4-BE49-F238E27FC236}">
                <a16:creationId xmlns:a16="http://schemas.microsoft.com/office/drawing/2014/main" id="{7802B2B2-7DB8-9233-4850-AF7592F2924B}"/>
              </a:ext>
            </a:extLst>
          </p:cNvPr>
          <p:cNvSpPr>
            <a:spLocks noGrp="1"/>
          </p:cNvSpPr>
          <p:nvPr>
            <p:ph type="subTitle" idx="1"/>
          </p:nvPr>
        </p:nvSpPr>
        <p:spPr>
          <a:xfrm>
            <a:off x="527538" y="1606378"/>
            <a:ext cx="11236094" cy="5684107"/>
          </a:xfrm>
        </p:spPr>
        <p:txBody>
          <a:bodyPr>
            <a:normAutofit/>
          </a:bodyPr>
          <a:lstStyle/>
          <a:p>
            <a:pPr marL="0" marR="0" algn="l">
              <a:lnSpc>
                <a:spcPct val="150000"/>
              </a:lnSpc>
              <a:spcBef>
                <a:spcPts val="0"/>
              </a:spcBef>
              <a:spcAft>
                <a:spcPts val="0"/>
              </a:spcAft>
            </a:pPr>
            <a:r>
              <a:rPr lang="en-GB" sz="1400" b="1" i="1" u="sng" dirty="0">
                <a:effectLst/>
                <a:latin typeface="Arial" panose="020B0604020202020204" pitchFamily="34" charset="0"/>
                <a:ea typeface="Calibri" panose="020F0502020204030204" pitchFamily="34" charset="0"/>
                <a:cs typeface="Arial" panose="020B0604020202020204" pitchFamily="34" charset="0"/>
              </a:rPr>
              <a:t>Support policy for employees:</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Employers have the option of offering paid time off or allowing employees to create their own schedules.</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When an employee is unable to work due to a family tragedy or a mental health crisis, Proper Care's management should help them return to work (</a:t>
            </a:r>
            <a:r>
              <a:rPr lang="en-GB" sz="1400" dirty="0" err="1">
                <a:effectLst/>
                <a:latin typeface="Arial" panose="020B0604020202020204" pitchFamily="34" charset="0"/>
                <a:ea typeface="Calibri" panose="020F0502020204030204" pitchFamily="34" charset="0"/>
                <a:cs typeface="Arial" panose="020B0604020202020204" pitchFamily="34" charset="0"/>
              </a:rPr>
              <a:t>Da’as</a:t>
            </a:r>
            <a:r>
              <a:rPr lang="en-GB" sz="1400" dirty="0">
                <a:effectLst/>
                <a:latin typeface="Arial" panose="020B0604020202020204" pitchFamily="34" charset="0"/>
                <a:ea typeface="Calibri" panose="020F0502020204030204" pitchFamily="34" charset="0"/>
                <a:cs typeface="Arial" panose="020B0604020202020204" pitchFamily="34" charset="0"/>
              </a:rPr>
              <a:t>, 2021).</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As a result of this policy change, the company's commitment to its employees' well-being will be demonstrated.</a:t>
            </a:r>
          </a:p>
          <a:p>
            <a:pPr marL="0" marR="0" algn="l">
              <a:lnSpc>
                <a:spcPct val="150000"/>
              </a:lnSpc>
              <a:spcBef>
                <a:spcPts val="0"/>
              </a:spcBef>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0" marR="0" algn="l">
              <a:lnSpc>
                <a:spcPct val="150000"/>
              </a:lnSpc>
              <a:spcBef>
                <a:spcPts val="0"/>
              </a:spcBef>
              <a:spcAft>
                <a:spcPts val="0"/>
              </a:spcAft>
            </a:pPr>
            <a:r>
              <a:rPr lang="en-GB" sz="1400" b="1" i="1" u="sng" dirty="0">
                <a:effectLst/>
                <a:latin typeface="Arial" panose="020B0604020202020204" pitchFamily="34" charset="0"/>
                <a:ea typeface="Calibri" panose="020F0502020204030204" pitchFamily="34" charset="0"/>
                <a:cs typeface="Arial" panose="020B0604020202020204" pitchFamily="34" charset="0"/>
              </a:rPr>
              <a:t>Punishment</a:t>
            </a:r>
            <a:r>
              <a:rPr lang="en-GB" sz="1400" i="1" u="sng" dirty="0">
                <a:effectLst/>
                <a:latin typeface="Arial" panose="020B0604020202020204" pitchFamily="34" charset="0"/>
                <a:ea typeface="Calibri" panose="020F0502020204030204" pitchFamily="34" charset="0"/>
                <a:cs typeface="Arial" panose="020B0604020202020204" pitchFamily="34" charset="0"/>
              </a:rPr>
              <a:t>:</a:t>
            </a:r>
          </a:p>
          <a:p>
            <a:pPr marL="285750" marR="0" indent="-285750" algn="l">
              <a:lnSpc>
                <a:spcPct val="150000"/>
              </a:lnSpc>
              <a:spcBef>
                <a:spcPts val="0"/>
              </a:spcBef>
              <a:spcAft>
                <a:spcPts val="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Discipline is routinely meted out to workers who take unscheduled absences or call in sick.</a:t>
            </a:r>
          </a:p>
          <a:p>
            <a:pPr marL="285750" indent="-285750" algn="l">
              <a:buFont typeface="Arial" panose="020B0604020202020204" pitchFamily="34" charset="0"/>
              <a:buChar char="•"/>
            </a:pPr>
            <a:r>
              <a:rPr lang="en-GB" sz="1400" dirty="0">
                <a:effectLst/>
                <a:latin typeface="Arial" panose="020B0604020202020204" pitchFamily="34" charset="0"/>
                <a:ea typeface="Calibri" panose="020F0502020204030204" pitchFamily="34" charset="0"/>
              </a:rPr>
              <a:t>This is a debatable strategy, although it can be effective on occasion</a:t>
            </a:r>
          </a:p>
          <a:p>
            <a:pPr algn="l"/>
            <a:endParaRPr lang="en-GB" sz="1800" dirty="0">
              <a:effectLst/>
              <a:latin typeface="Arial" panose="020B0604020202020204" pitchFamily="34" charset="0"/>
              <a:ea typeface="Calibri" panose="020F0502020204030204" pitchFamily="34" charset="0"/>
            </a:endParaRPr>
          </a:p>
          <a:p>
            <a:pPr algn="l"/>
            <a:r>
              <a:rPr lang="en-GB" sz="1400" b="1" dirty="0">
                <a:effectLst/>
                <a:latin typeface="Arial" panose="020B0604020202020204" pitchFamily="34" charset="0"/>
                <a:ea typeface="Calibri" panose="020F0502020204030204" pitchFamily="34" charset="0"/>
                <a:cs typeface="Arial" panose="020B0604020202020204" pitchFamily="34" charset="0"/>
              </a:rPr>
              <a:t> In terms of best solution to absenteeism, rewarding employees for their excellent work is an important part of the greatest remedy to absenteeism.</a:t>
            </a:r>
          </a:p>
          <a:p>
            <a:pPr algn="l"/>
            <a:endParaRPr lang="en-GB" sz="4000" dirty="0"/>
          </a:p>
          <a:p>
            <a:endParaRPr lang="en-GB" dirty="0"/>
          </a:p>
        </p:txBody>
      </p:sp>
    </p:spTree>
    <p:extLst>
      <p:ext uri="{BB962C8B-B14F-4D97-AF65-F5344CB8AC3E}">
        <p14:creationId xmlns:p14="http://schemas.microsoft.com/office/powerpoint/2010/main" val="3116297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976C6-ECE7-13F8-FFBF-7D2032C98E93}"/>
              </a:ext>
            </a:extLst>
          </p:cNvPr>
          <p:cNvSpPr>
            <a:spLocks noGrp="1"/>
          </p:cNvSpPr>
          <p:nvPr>
            <p:ph type="ctrTitle"/>
          </p:nvPr>
        </p:nvSpPr>
        <p:spPr>
          <a:xfrm>
            <a:off x="1524000" y="593125"/>
            <a:ext cx="9144000" cy="1007076"/>
          </a:xfrm>
        </p:spPr>
        <p:txBody>
          <a:bodyPr>
            <a:normAutofit fontScale="90000"/>
          </a:bodyPr>
          <a:lstStyle/>
          <a:p>
            <a:r>
              <a:rPr lang="en-US" dirty="0"/>
              <a:t>References:</a:t>
            </a:r>
            <a:endParaRPr lang="en-GB" dirty="0"/>
          </a:p>
        </p:txBody>
      </p:sp>
      <p:sp>
        <p:nvSpPr>
          <p:cNvPr id="3" name="Subtitle 2">
            <a:extLst>
              <a:ext uri="{FF2B5EF4-FFF2-40B4-BE49-F238E27FC236}">
                <a16:creationId xmlns:a16="http://schemas.microsoft.com/office/drawing/2014/main" id="{66404935-11A1-CDC9-F6DB-2F575B329BB5}"/>
              </a:ext>
            </a:extLst>
          </p:cNvPr>
          <p:cNvSpPr>
            <a:spLocks noGrp="1"/>
          </p:cNvSpPr>
          <p:nvPr>
            <p:ph type="subTitle" idx="1"/>
          </p:nvPr>
        </p:nvSpPr>
        <p:spPr>
          <a:xfrm>
            <a:off x="420130" y="1600201"/>
            <a:ext cx="11269362" cy="5257799"/>
          </a:xfrm>
        </p:spPr>
        <p:txBody>
          <a:bodyPr>
            <a:normAutofit fontScale="55000" lnSpcReduction="20000"/>
          </a:bodyPr>
          <a:lstStyle/>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Buchan, J.,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Seccombe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I. and Smith, G., 2018.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Nurses work: an analysis of the UK nursing labour market</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Routledge.</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Da’as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R., 2021. School principals’ skills and teacher absenteeism during Israeli educational reform: Exploring the mediating role of participation in decision-making, trust and job satisfaction.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Educational Change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22</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pp.53-84.</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Drennan, V.M. and Ross, F., 2019. Global nurse shortages: The facts, the impact and action for change.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British medical bulletin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130</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pp.25-37.</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Figueroa, C.A., Harrison, R., Chauhan, A. and Meyer, L., 2019. Priorities and challenges for health leadership and workforce management globally: a rapid review.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BMC health services research</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19</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pp.1-11.</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Greenberg, N., 2020. Mental health of health-care workers in the COVID-19 era.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Nature Reviews Nephrology</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16</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(8), pp.425-426.</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Hutagaol</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R., 2019. Analysis of the Implementation of Nursing Professional Values in Referral Hospitals Jakarta: Fishbone Analysis.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Nursing and Health Services (IJNHS)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2</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pp.108-116.</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Merkel, S.,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Ruokolainen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and Holman, D., 2019. Challenges and practices in promoting (ageing) employees working career in the health care sector–case studies from Germany, Finland and the UK.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BMC health services research</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19</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pp.1-12.</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Moorthy, A. and Sankar, T.K., 2020. Emerging public health challenge in UK: perception and belief on increased COVID19 death among BAME healthcare workers.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Public Health</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42</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(3), pp.486-492.</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Nyashanu</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Pfende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F.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Ekpenyong</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2020. Exploring the challenges faced by frontline workers in health and social care amid the COVID-19 pandemic: experiences of frontline workers in the English Midlands region, UK.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Interprofessional Care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34</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(5), pp.655-661.</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Ruz</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M.E.A., Al-Akash, H.Y. and Jarrah, S., 2018. Persistent (anxiety and depression) affected academic achievement and absenteeism in nursing students.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The open nursing journal</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12</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p.171.</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Singh, J., Albertson, A.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Sillerud</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B., 2022, June. Telemedicine during COVID-19 Crisis and in Post-Pandemic/Post-Vaccine World—Historical Overview, Current Utilization, and Innovative Practices to Increase Utilization. In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Healthcare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(Vol. 10, No. 6, p. 1041). Multidisciplinary Digital Publishing Institute.</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Ticharwa</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Cope, V. and Murray, M., 2019. Nurse absenteeism: An analysis of trends and perceptions of nurse unit managers.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Nursing Management</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27</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pp.109-116.</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Wyres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and Taylor, N., 2020. Covid-19: using simulation and technology-enhanced learning to negotiate and adapt to the ongoing challenges in UK healthcare education.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BMJ Simulation &amp; Technology Enhanced Learning</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6</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(6), p.317.</a:t>
            </a:r>
          </a:p>
          <a:p>
            <a:endParaRPr lang="en-GB" dirty="0">
              <a:solidFill>
                <a:schemeClr val="tx1"/>
              </a:solidFill>
            </a:endParaRPr>
          </a:p>
        </p:txBody>
      </p:sp>
    </p:spTree>
    <p:extLst>
      <p:ext uri="{BB962C8B-B14F-4D97-AF65-F5344CB8AC3E}">
        <p14:creationId xmlns:p14="http://schemas.microsoft.com/office/powerpoint/2010/main" val="3153297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36 Thank You Presentation Stock Photos, Pictures &amp; Royalty-Free Images -  iStock">
            <a:extLst>
              <a:ext uri="{FF2B5EF4-FFF2-40B4-BE49-F238E27FC236}">
                <a16:creationId xmlns:a16="http://schemas.microsoft.com/office/drawing/2014/main" id="{F0591FDC-7F84-795C-922A-0FB69343A7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562" y="469557"/>
            <a:ext cx="11640065" cy="605481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936 Thank You Presentation Stock Photos, Pictures &amp; Royalty-Free Images -  iStock">
            <a:extLst>
              <a:ext uri="{FF2B5EF4-FFF2-40B4-BE49-F238E27FC236}">
                <a16:creationId xmlns:a16="http://schemas.microsoft.com/office/drawing/2014/main" id="{C5BC0F55-EEE7-68AD-CB16-4692C616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562" y="361981"/>
            <a:ext cx="11640065" cy="6054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55000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49</TotalTime>
  <Words>2593</Words>
  <Application>Microsoft Office PowerPoint</Application>
  <PresentationFormat>Widescreen</PresentationFormat>
  <Paragraphs>195</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Problem Solving and Decision Making</vt:lpstr>
      <vt:lpstr>Introduction</vt:lpstr>
      <vt:lpstr>Nature and Impacts of the Complex issue</vt:lpstr>
      <vt:lpstr>PESTEL Analysis: Political</vt:lpstr>
      <vt:lpstr>Economic:</vt:lpstr>
      <vt:lpstr>Social:</vt:lpstr>
      <vt:lpstr>Technological:</vt:lpstr>
      <vt:lpstr>Legal</vt:lpstr>
      <vt:lpstr>Environmental</vt:lpstr>
      <vt:lpstr>Cause and Effect Analysis:</vt:lpstr>
      <vt:lpstr>Strategies to cope with shortage of staff</vt:lpstr>
      <vt:lpstr>Strategies to cope with shortage of staff</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Admin</dc:creator>
  <cp:lastModifiedBy>Vimi</cp:lastModifiedBy>
  <cp:revision>5</cp:revision>
  <dcterms:created xsi:type="dcterms:W3CDTF">2022-07-16T17:44:48Z</dcterms:created>
  <dcterms:modified xsi:type="dcterms:W3CDTF">2022-07-17T12:59:07Z</dcterms:modified>
</cp:coreProperties>
</file>