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467CD1-8E7D-4466-BB23-710B876CFF86}" v="30" dt="2019-11-27T20:16:39.7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67" d="100"/>
          <a:sy n="67" d="100"/>
        </p:scale>
        <p:origin x="85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ittyrainbowmanga27@gmail.com" userId="1f171bd6847f7c08" providerId="LiveId" clId="{04467CD1-8E7D-4466-BB23-710B876CFF86}"/>
    <pc:docChg chg="undo redo custSel mod modSld">
      <pc:chgData name="kittyrainbowmanga27@gmail.com" userId="1f171bd6847f7c08" providerId="LiveId" clId="{04467CD1-8E7D-4466-BB23-710B876CFF86}" dt="2019-11-27T20:26:12.817" v="138" actId="20577"/>
      <pc:docMkLst>
        <pc:docMk/>
      </pc:docMkLst>
      <pc:sldChg chg="addSp delSp modSp mod modTransition setClrOvrMap">
        <pc:chgData name="kittyrainbowmanga27@gmail.com" userId="1f171bd6847f7c08" providerId="LiveId" clId="{04467CD1-8E7D-4466-BB23-710B876CFF86}" dt="2019-11-27T20:17:16.184" v="85" actId="20577"/>
        <pc:sldMkLst>
          <pc:docMk/>
          <pc:sldMk cId="3389464912" sldId="256"/>
        </pc:sldMkLst>
        <pc:spChg chg="mod ord">
          <ac:chgData name="kittyrainbowmanga27@gmail.com" userId="1f171bd6847f7c08" providerId="LiveId" clId="{04467CD1-8E7D-4466-BB23-710B876CFF86}" dt="2019-11-27T20:14:27.511" v="46" actId="26606"/>
          <ac:spMkLst>
            <pc:docMk/>
            <pc:sldMk cId="3389464912" sldId="256"/>
            <ac:spMk id="2" creationId="{E42BDA26-244A-4ED9-A42E-D284E807F65A}"/>
          </ac:spMkLst>
        </pc:spChg>
        <pc:spChg chg="mod">
          <ac:chgData name="kittyrainbowmanga27@gmail.com" userId="1f171bd6847f7c08" providerId="LiveId" clId="{04467CD1-8E7D-4466-BB23-710B876CFF86}" dt="2019-11-27T20:17:16.184" v="85" actId="20577"/>
          <ac:spMkLst>
            <pc:docMk/>
            <pc:sldMk cId="3389464912" sldId="256"/>
            <ac:spMk id="3" creationId="{29B3AD33-DC1C-4386-9E67-A9C21C1FE48A}"/>
          </ac:spMkLst>
        </pc:spChg>
        <pc:spChg chg="add del">
          <ac:chgData name="kittyrainbowmanga27@gmail.com" userId="1f171bd6847f7c08" providerId="LiveId" clId="{04467CD1-8E7D-4466-BB23-710B876CFF86}" dt="2019-11-27T20:14:27.511" v="46" actId="26606"/>
          <ac:spMkLst>
            <pc:docMk/>
            <pc:sldMk cId="3389464912" sldId="256"/>
            <ac:spMk id="8" creationId="{8C6E698C-8155-4B8B-BDC9-B7299772B509}"/>
          </ac:spMkLst>
        </pc:spChg>
        <pc:spChg chg="add del">
          <ac:chgData name="kittyrainbowmanga27@gmail.com" userId="1f171bd6847f7c08" providerId="LiveId" clId="{04467CD1-8E7D-4466-BB23-710B876CFF86}" dt="2019-11-27T20:14:27.511" v="46" actId="26606"/>
          <ac:spMkLst>
            <pc:docMk/>
            <pc:sldMk cId="3389464912" sldId="256"/>
            <ac:spMk id="12" creationId="{B624C8D3-B9AD-4F4F-8554-4EAF3724DBCE}"/>
          </ac:spMkLst>
        </pc:spChg>
        <pc:spChg chg="add del">
          <ac:chgData name="kittyrainbowmanga27@gmail.com" userId="1f171bd6847f7c08" providerId="LiveId" clId="{04467CD1-8E7D-4466-BB23-710B876CFF86}" dt="2019-11-27T20:14:27.448" v="45" actId="26606"/>
          <ac:spMkLst>
            <pc:docMk/>
            <pc:sldMk cId="3389464912" sldId="256"/>
            <ac:spMk id="17" creationId="{0AF4F2BA-3C03-4E2C-8ABC-0949B61B3C5E}"/>
          </ac:spMkLst>
        </pc:spChg>
        <pc:spChg chg="add del">
          <ac:chgData name="kittyrainbowmanga27@gmail.com" userId="1f171bd6847f7c08" providerId="LiveId" clId="{04467CD1-8E7D-4466-BB23-710B876CFF86}" dt="2019-11-27T20:14:27.448" v="45" actId="26606"/>
          <ac:spMkLst>
            <pc:docMk/>
            <pc:sldMk cId="3389464912" sldId="256"/>
            <ac:spMk id="21" creationId="{B40A8CA7-7D5A-43B0-A1A0-B558ECA9EED1}"/>
          </ac:spMkLst>
        </pc:spChg>
        <pc:spChg chg="add">
          <ac:chgData name="kittyrainbowmanga27@gmail.com" userId="1f171bd6847f7c08" providerId="LiveId" clId="{04467CD1-8E7D-4466-BB23-710B876CFF86}" dt="2019-11-27T20:14:27.511" v="46" actId="26606"/>
          <ac:spMkLst>
            <pc:docMk/>
            <pc:sldMk cId="3389464912" sldId="256"/>
            <ac:spMk id="23" creationId="{EDC90921-9082-491B-940E-827D679F3478}"/>
          </ac:spMkLst>
        </pc:spChg>
        <pc:spChg chg="add">
          <ac:chgData name="kittyrainbowmanga27@gmail.com" userId="1f171bd6847f7c08" providerId="LiveId" clId="{04467CD1-8E7D-4466-BB23-710B876CFF86}" dt="2019-11-27T20:14:27.511" v="46" actId="26606"/>
          <ac:spMkLst>
            <pc:docMk/>
            <pc:sldMk cId="3389464912" sldId="256"/>
            <ac:spMk id="24" creationId="{2FDF0794-1B86-42B2-B8C7-F60123E638ED}"/>
          </ac:spMkLst>
        </pc:spChg>
        <pc:spChg chg="add">
          <ac:chgData name="kittyrainbowmanga27@gmail.com" userId="1f171bd6847f7c08" providerId="LiveId" clId="{04467CD1-8E7D-4466-BB23-710B876CFF86}" dt="2019-11-27T20:14:27.511" v="46" actId="26606"/>
          <ac:spMkLst>
            <pc:docMk/>
            <pc:sldMk cId="3389464912" sldId="256"/>
            <ac:spMk id="25" creationId="{C5373426-E26E-431D-959C-5DB96C0B6208}"/>
          </ac:spMkLst>
        </pc:spChg>
        <pc:picChg chg="add mod">
          <ac:chgData name="kittyrainbowmanga27@gmail.com" userId="1f171bd6847f7c08" providerId="LiveId" clId="{04467CD1-8E7D-4466-BB23-710B876CFF86}" dt="2019-11-27T20:15:18.191" v="47" actId="27614"/>
          <ac:picMkLst>
            <pc:docMk/>
            <pc:sldMk cId="3389464912" sldId="256"/>
            <ac:picMk id="4" creationId="{EA9A3C83-CFE0-446A-9232-04672FBEA354}"/>
          </ac:picMkLst>
        </pc:picChg>
        <pc:cxnChg chg="add del">
          <ac:chgData name="kittyrainbowmanga27@gmail.com" userId="1f171bd6847f7c08" providerId="LiveId" clId="{04467CD1-8E7D-4466-BB23-710B876CFF86}" dt="2019-11-27T20:14:27.511" v="46" actId="26606"/>
          <ac:cxnSpMkLst>
            <pc:docMk/>
            <pc:sldMk cId="3389464912" sldId="256"/>
            <ac:cxnSpMk id="10" creationId="{09525C9A-1972-4836-BA7A-706C946EF4DA}"/>
          </ac:cxnSpMkLst>
        </pc:cxnChg>
        <pc:cxnChg chg="add del">
          <ac:chgData name="kittyrainbowmanga27@gmail.com" userId="1f171bd6847f7c08" providerId="LiveId" clId="{04467CD1-8E7D-4466-BB23-710B876CFF86}" dt="2019-11-27T20:14:27.448" v="45" actId="26606"/>
          <ac:cxnSpMkLst>
            <pc:docMk/>
            <pc:sldMk cId="3389464912" sldId="256"/>
            <ac:cxnSpMk id="19" creationId="{A07787ED-5EDC-4C54-AD87-55B60D0FE397}"/>
          </ac:cxnSpMkLst>
        </pc:cxnChg>
        <pc:cxnChg chg="add">
          <ac:chgData name="kittyrainbowmanga27@gmail.com" userId="1f171bd6847f7c08" providerId="LiveId" clId="{04467CD1-8E7D-4466-BB23-710B876CFF86}" dt="2019-11-27T20:14:27.511" v="46" actId="26606"/>
          <ac:cxnSpMkLst>
            <pc:docMk/>
            <pc:sldMk cId="3389464912" sldId="256"/>
            <ac:cxnSpMk id="26" creationId="{96D07482-83A3-4451-943C-B46961082957}"/>
          </ac:cxnSpMkLst>
        </pc:cxnChg>
      </pc:sldChg>
      <pc:sldChg chg="modTransition">
        <pc:chgData name="kittyrainbowmanga27@gmail.com" userId="1f171bd6847f7c08" providerId="LiveId" clId="{04467CD1-8E7D-4466-BB23-710B876CFF86}" dt="2019-11-27T20:16:08.323" v="55"/>
        <pc:sldMkLst>
          <pc:docMk/>
          <pc:sldMk cId="1318434923" sldId="257"/>
        </pc:sldMkLst>
      </pc:sldChg>
      <pc:sldChg chg="modTransition">
        <pc:chgData name="kittyrainbowmanga27@gmail.com" userId="1f171bd6847f7c08" providerId="LiveId" clId="{04467CD1-8E7D-4466-BB23-710B876CFF86}" dt="2019-11-27T20:16:10.745" v="56"/>
        <pc:sldMkLst>
          <pc:docMk/>
          <pc:sldMk cId="2690411718" sldId="258"/>
        </pc:sldMkLst>
      </pc:sldChg>
      <pc:sldChg chg="modTransition">
        <pc:chgData name="kittyrainbowmanga27@gmail.com" userId="1f171bd6847f7c08" providerId="LiveId" clId="{04467CD1-8E7D-4466-BB23-710B876CFF86}" dt="2019-11-27T20:16:14.011" v="57"/>
        <pc:sldMkLst>
          <pc:docMk/>
          <pc:sldMk cId="2463613596" sldId="259"/>
        </pc:sldMkLst>
      </pc:sldChg>
      <pc:sldChg chg="modTransition">
        <pc:chgData name="kittyrainbowmanga27@gmail.com" userId="1f171bd6847f7c08" providerId="LiveId" clId="{04467CD1-8E7D-4466-BB23-710B876CFF86}" dt="2019-11-27T20:16:18.026" v="58"/>
        <pc:sldMkLst>
          <pc:docMk/>
          <pc:sldMk cId="349754300" sldId="260"/>
        </pc:sldMkLst>
      </pc:sldChg>
      <pc:sldChg chg="modTransition">
        <pc:chgData name="kittyrainbowmanga27@gmail.com" userId="1f171bd6847f7c08" providerId="LiveId" clId="{04467CD1-8E7D-4466-BB23-710B876CFF86}" dt="2019-11-27T20:16:20.026" v="59"/>
        <pc:sldMkLst>
          <pc:docMk/>
          <pc:sldMk cId="1119100177" sldId="261"/>
        </pc:sldMkLst>
      </pc:sldChg>
      <pc:sldChg chg="modTransition">
        <pc:chgData name="kittyrainbowmanga27@gmail.com" userId="1f171bd6847f7c08" providerId="LiveId" clId="{04467CD1-8E7D-4466-BB23-710B876CFF86}" dt="2019-11-27T20:16:23.682" v="60"/>
        <pc:sldMkLst>
          <pc:docMk/>
          <pc:sldMk cId="714643169" sldId="262"/>
        </pc:sldMkLst>
      </pc:sldChg>
      <pc:sldChg chg="modSp modTransition">
        <pc:chgData name="kittyrainbowmanga27@gmail.com" userId="1f171bd6847f7c08" providerId="LiveId" clId="{04467CD1-8E7D-4466-BB23-710B876CFF86}" dt="2019-11-27T20:22:12.951" v="92" actId="20577"/>
        <pc:sldMkLst>
          <pc:docMk/>
          <pc:sldMk cId="3978500052" sldId="263"/>
        </pc:sldMkLst>
        <pc:spChg chg="mod">
          <ac:chgData name="kittyrainbowmanga27@gmail.com" userId="1f171bd6847f7c08" providerId="LiveId" clId="{04467CD1-8E7D-4466-BB23-710B876CFF86}" dt="2019-11-27T20:22:12.951" v="92" actId="20577"/>
          <ac:spMkLst>
            <pc:docMk/>
            <pc:sldMk cId="3978500052" sldId="263"/>
            <ac:spMk id="3" creationId="{D02FA04A-F5AA-43EB-AC79-3F244FCEA060}"/>
          </ac:spMkLst>
        </pc:spChg>
      </pc:sldChg>
      <pc:sldChg chg="modTransition">
        <pc:chgData name="kittyrainbowmanga27@gmail.com" userId="1f171bd6847f7c08" providerId="LiveId" clId="{04467CD1-8E7D-4466-BB23-710B876CFF86}" dt="2019-11-27T20:16:28.229" v="62"/>
        <pc:sldMkLst>
          <pc:docMk/>
          <pc:sldMk cId="3676029824" sldId="264"/>
        </pc:sldMkLst>
      </pc:sldChg>
      <pc:sldChg chg="modSp modTransition">
        <pc:chgData name="kittyrainbowmanga27@gmail.com" userId="1f171bd6847f7c08" providerId="LiveId" clId="{04467CD1-8E7D-4466-BB23-710B876CFF86}" dt="2019-11-27T20:23:25.726" v="96" actId="20577"/>
        <pc:sldMkLst>
          <pc:docMk/>
          <pc:sldMk cId="366117859" sldId="265"/>
        </pc:sldMkLst>
        <pc:spChg chg="mod">
          <ac:chgData name="kittyrainbowmanga27@gmail.com" userId="1f171bd6847f7c08" providerId="LiveId" clId="{04467CD1-8E7D-4466-BB23-710B876CFF86}" dt="2019-11-27T20:23:25.726" v="96" actId="20577"/>
          <ac:spMkLst>
            <pc:docMk/>
            <pc:sldMk cId="366117859" sldId="265"/>
            <ac:spMk id="3" creationId="{681C8325-DED3-4135-859A-4E19D6907E5B}"/>
          </ac:spMkLst>
        </pc:spChg>
      </pc:sldChg>
      <pc:sldChg chg="modTransition">
        <pc:chgData name="kittyrainbowmanga27@gmail.com" userId="1f171bd6847f7c08" providerId="LiveId" clId="{04467CD1-8E7D-4466-BB23-710B876CFF86}" dt="2019-11-27T20:16:34.218" v="64"/>
        <pc:sldMkLst>
          <pc:docMk/>
          <pc:sldMk cId="14214377" sldId="266"/>
        </pc:sldMkLst>
      </pc:sldChg>
      <pc:sldChg chg="modSp modTransition">
        <pc:chgData name="kittyrainbowmanga27@gmail.com" userId="1f171bd6847f7c08" providerId="LiveId" clId="{04467CD1-8E7D-4466-BB23-710B876CFF86}" dt="2019-11-27T20:26:12.817" v="138" actId="20577"/>
        <pc:sldMkLst>
          <pc:docMk/>
          <pc:sldMk cId="1705151464" sldId="267"/>
        </pc:sldMkLst>
        <pc:spChg chg="mod">
          <ac:chgData name="kittyrainbowmanga27@gmail.com" userId="1f171bd6847f7c08" providerId="LiveId" clId="{04467CD1-8E7D-4466-BB23-710B876CFF86}" dt="2019-11-27T20:26:12.817" v="138" actId="20577"/>
          <ac:spMkLst>
            <pc:docMk/>
            <pc:sldMk cId="1705151464" sldId="267"/>
            <ac:spMk id="3" creationId="{E25AF121-CDD6-4A83-B2C5-FEC12E28BB43}"/>
          </ac:spMkLst>
        </pc:spChg>
      </pc:sldChg>
      <pc:sldChg chg="addSp delSp modSp mod modTransition setBg">
        <pc:chgData name="kittyrainbowmanga27@gmail.com" userId="1f171bd6847f7c08" providerId="LiveId" clId="{04467CD1-8E7D-4466-BB23-710B876CFF86}" dt="2019-11-27T20:16:39.780" v="66"/>
        <pc:sldMkLst>
          <pc:docMk/>
          <pc:sldMk cId="1405908933" sldId="268"/>
        </pc:sldMkLst>
        <pc:spChg chg="mod">
          <ac:chgData name="kittyrainbowmanga27@gmail.com" userId="1f171bd6847f7c08" providerId="LiveId" clId="{04467CD1-8E7D-4466-BB23-710B876CFF86}" dt="2019-11-27T20:12:32.005" v="38" actId="26606"/>
          <ac:spMkLst>
            <pc:docMk/>
            <pc:sldMk cId="1405908933" sldId="268"/>
            <ac:spMk id="2" creationId="{DB744EBD-E485-42FA-84F6-C8995ED7B08E}"/>
          </ac:spMkLst>
        </pc:spChg>
        <pc:spChg chg="mod ord">
          <ac:chgData name="kittyrainbowmanga27@gmail.com" userId="1f171bd6847f7c08" providerId="LiveId" clId="{04467CD1-8E7D-4466-BB23-710B876CFF86}" dt="2019-11-27T20:12:35.355" v="41" actId="255"/>
          <ac:spMkLst>
            <pc:docMk/>
            <pc:sldMk cId="1405908933" sldId="268"/>
            <ac:spMk id="3" creationId="{6880974D-A1DE-4097-AAD1-5C558C148F9C}"/>
          </ac:spMkLst>
        </pc:spChg>
        <pc:spChg chg="add del">
          <ac:chgData name="kittyrainbowmanga27@gmail.com" userId="1f171bd6847f7c08" providerId="LiveId" clId="{04467CD1-8E7D-4466-BB23-710B876CFF86}" dt="2019-11-27T20:10:37.872" v="7" actId="26606"/>
          <ac:spMkLst>
            <pc:docMk/>
            <pc:sldMk cId="1405908933" sldId="268"/>
            <ac:spMk id="71" creationId="{B0E58038-8ACE-4AD9-B404-25C603550D83}"/>
          </ac:spMkLst>
        </pc:spChg>
        <pc:spChg chg="add del">
          <ac:chgData name="kittyrainbowmanga27@gmail.com" userId="1f171bd6847f7c08" providerId="LiveId" clId="{04467CD1-8E7D-4466-BB23-710B876CFF86}" dt="2019-11-27T20:10:37.872" v="7" actId="26606"/>
          <ac:spMkLst>
            <pc:docMk/>
            <pc:sldMk cId="1405908933" sldId="268"/>
            <ac:spMk id="75" creationId="{82BCDE19-2810-4337-9C49-8589C421767D}"/>
          </ac:spMkLst>
        </pc:spChg>
        <pc:spChg chg="add del">
          <ac:chgData name="kittyrainbowmanga27@gmail.com" userId="1f171bd6847f7c08" providerId="LiveId" clId="{04467CD1-8E7D-4466-BB23-710B876CFF86}" dt="2019-11-27T20:11:03.909" v="16" actId="26606"/>
          <ac:spMkLst>
            <pc:docMk/>
            <pc:sldMk cId="1405908933" sldId="268"/>
            <ac:spMk id="1028" creationId="{08CB54FC-0B2A-4107-9A70-958B90B76585}"/>
          </ac:spMkLst>
        </pc:spChg>
        <pc:spChg chg="add del">
          <ac:chgData name="kittyrainbowmanga27@gmail.com" userId="1f171bd6847f7c08" providerId="LiveId" clId="{04467CD1-8E7D-4466-BB23-710B876CFF86}" dt="2019-11-27T20:11:03.909" v="16" actId="26606"/>
          <ac:spMkLst>
            <pc:docMk/>
            <pc:sldMk cId="1405908933" sldId="268"/>
            <ac:spMk id="1030" creationId="{5712F7E8-BFD5-4B85-A173-57790DA124F3}"/>
          </ac:spMkLst>
        </pc:spChg>
        <pc:spChg chg="add del">
          <ac:chgData name="kittyrainbowmanga27@gmail.com" userId="1f171bd6847f7c08" providerId="LiveId" clId="{04467CD1-8E7D-4466-BB23-710B876CFF86}" dt="2019-11-27T20:12:32.005" v="38" actId="26606"/>
          <ac:spMkLst>
            <pc:docMk/>
            <pc:sldMk cId="1405908933" sldId="268"/>
            <ac:spMk id="1031" creationId="{13BCCAE5-A35B-4B66-A4A7-E23C34A403A4}"/>
          </ac:spMkLst>
        </pc:spChg>
        <pc:spChg chg="add del">
          <ac:chgData name="kittyrainbowmanga27@gmail.com" userId="1f171bd6847f7c08" providerId="LiveId" clId="{04467CD1-8E7D-4466-BB23-710B876CFF86}" dt="2019-11-27T20:12:32.005" v="38" actId="26606"/>
          <ac:spMkLst>
            <pc:docMk/>
            <pc:sldMk cId="1405908933" sldId="268"/>
            <ac:spMk id="1033" creationId="{9E4CE3CF-6887-4947-8090-EC10F183F2EA}"/>
          </ac:spMkLst>
        </pc:spChg>
        <pc:picChg chg="add mod ord">
          <ac:chgData name="kittyrainbowmanga27@gmail.com" userId="1f171bd6847f7c08" providerId="LiveId" clId="{04467CD1-8E7D-4466-BB23-710B876CFF86}" dt="2019-11-27T20:12:32.005" v="38" actId="26606"/>
          <ac:picMkLst>
            <pc:docMk/>
            <pc:sldMk cId="1405908933" sldId="268"/>
            <ac:picMk id="1026" creationId="{49203F22-D4EA-4524-9177-AE87599069E6}"/>
          </ac:picMkLst>
        </pc:picChg>
        <pc:cxnChg chg="add del">
          <ac:chgData name="kittyrainbowmanga27@gmail.com" userId="1f171bd6847f7c08" providerId="LiveId" clId="{04467CD1-8E7D-4466-BB23-710B876CFF86}" dt="2019-11-27T20:10:37.872" v="7" actId="26606"/>
          <ac:cxnSpMkLst>
            <pc:docMk/>
            <pc:sldMk cId="1405908933" sldId="268"/>
            <ac:cxnSpMk id="73" creationId="{38A34772-9011-42B5-AA63-FD6DEC92EE72}"/>
          </ac:cxnSpMkLst>
        </pc:cxnChg>
        <pc:cxnChg chg="add del">
          <ac:chgData name="kittyrainbowmanga27@gmail.com" userId="1f171bd6847f7c08" providerId="LiveId" clId="{04467CD1-8E7D-4466-BB23-710B876CFF86}" dt="2019-11-27T20:11:03.909" v="16" actId="26606"/>
          <ac:cxnSpMkLst>
            <pc:docMk/>
            <pc:sldMk cId="1405908933" sldId="268"/>
            <ac:cxnSpMk id="1029" creationId="{7855A9B5-1710-4B19-B0F1-CDFDD4ED5B7E}"/>
          </ac:cxnSpMkLst>
        </pc:cxnChg>
        <pc:cxnChg chg="add del">
          <ac:chgData name="kittyrainbowmanga27@gmail.com" userId="1f171bd6847f7c08" providerId="LiveId" clId="{04467CD1-8E7D-4466-BB23-710B876CFF86}" dt="2019-11-27T20:12:32.005" v="38" actId="26606"/>
          <ac:cxnSpMkLst>
            <pc:docMk/>
            <pc:sldMk cId="1405908933" sldId="268"/>
            <ac:cxnSpMk id="1032" creationId="{6987BDFB-DE64-4B56-B44F-45FAE19FA94E}"/>
          </ac:cxnSpMkLst>
        </pc:cxn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11/27/2019</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565008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11/27/2019</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8310927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11/27/2019</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870747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11/27/2019</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249776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11/27/2019</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491223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11/27/2019</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732991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11/27/2019</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4272557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11/27/2019</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905550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11/27/2019</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837102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11/27/2019</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21029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11/27/2019</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955072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11/27/2019</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66268169"/>
      </p:ext>
    </p:extLst>
  </p:cSld>
  <p:clrMap bg1="lt1" tx1="dk1" bg2="lt2" tx2="dk2" accent1="accent1" accent2="accent2" accent3="accent3" accent4="accent4" accent5="accent5" accent6="accent6" hlink="hlink" folHlink="folHlink"/>
  <p:sldLayoutIdLst>
    <p:sldLayoutId id="2147483752" r:id="rId1"/>
    <p:sldLayoutId id="2147483753" r:id="rId2"/>
    <p:sldLayoutId id="2147483754" r:id="rId3"/>
    <p:sldLayoutId id="2147483755" r:id="rId4"/>
    <p:sldLayoutId id="2147483762" r:id="rId5"/>
    <p:sldLayoutId id="2147483756" r:id="rId6"/>
    <p:sldLayoutId id="2147483757" r:id="rId7"/>
    <p:sldLayoutId id="2147483758" r:id="rId8"/>
    <p:sldLayoutId id="2147483761" r:id="rId9"/>
    <p:sldLayoutId id="2147483760" r:id="rId10"/>
    <p:sldLayoutId id="2147483759" r:id="rId11"/>
  </p:sldLayoutIdLst>
  <p:hf sldNum="0" hdr="0" ftr="0" dt="0"/>
  <p:txStyles>
    <p:titleStyle>
      <a:lvl1pPr algn="l" defTabSz="914400" rtl="0" eaLnBrk="1" latinLnBrk="0" hangingPunct="1">
        <a:lnSpc>
          <a:spcPct val="90000"/>
        </a:lnSpc>
        <a:spcBef>
          <a:spcPct val="0"/>
        </a:spcBef>
        <a:buNone/>
        <a:defRPr sz="4800" i="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Rectangle 16">
            <a:extLst>
              <a:ext uri="{FF2B5EF4-FFF2-40B4-BE49-F238E27FC236}">
                <a16:creationId xmlns:a16="http://schemas.microsoft.com/office/drawing/2014/main" id="{2FDF0794-1B86-42B2-B8C7-F60123E638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726" cy="68589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reparing food in a commercial kitchen&#10;&#10;Description automatically generated">
            <a:extLst>
              <a:ext uri="{FF2B5EF4-FFF2-40B4-BE49-F238E27FC236}">
                <a16:creationId xmlns:a16="http://schemas.microsoft.com/office/drawing/2014/main" id="{EA9A3C83-CFE0-446A-9232-04672FBEA354}"/>
              </a:ext>
            </a:extLst>
          </p:cNvPr>
          <p:cNvPicPr>
            <a:picLocks noChangeAspect="1"/>
          </p:cNvPicPr>
          <p:nvPr/>
        </p:nvPicPr>
        <p:blipFill rotWithShape="1">
          <a:blip r:embed="rId2"/>
          <a:srcRect r="5333" b="-1"/>
          <a:stretch/>
        </p:blipFill>
        <p:spPr>
          <a:xfrm>
            <a:off x="20" y="975"/>
            <a:ext cx="12191980" cy="6858000"/>
          </a:xfrm>
          <a:prstGeom prst="rect">
            <a:avLst/>
          </a:prstGeom>
        </p:spPr>
      </p:pic>
      <p:sp>
        <p:nvSpPr>
          <p:cNvPr id="25" name="Rectangle 18">
            <a:extLst>
              <a:ext uri="{FF2B5EF4-FFF2-40B4-BE49-F238E27FC236}">
                <a16:creationId xmlns:a16="http://schemas.microsoft.com/office/drawing/2014/main" id="{C5373426-E26E-431D-959C-5DB96C0B6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607" y="1238442"/>
            <a:ext cx="3635926" cy="4355751"/>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2BDA26-244A-4ED9-A42E-D284E807F65A}"/>
              </a:ext>
            </a:extLst>
          </p:cNvPr>
          <p:cNvSpPr>
            <a:spLocks noGrp="1"/>
          </p:cNvSpPr>
          <p:nvPr>
            <p:ph type="ctrTitle"/>
          </p:nvPr>
        </p:nvSpPr>
        <p:spPr>
          <a:xfrm>
            <a:off x="8123416" y="1475234"/>
            <a:ext cx="3214307" cy="2901694"/>
          </a:xfrm>
        </p:spPr>
        <p:txBody>
          <a:bodyPr anchor="b">
            <a:normAutofit/>
          </a:bodyPr>
          <a:lstStyle/>
          <a:p>
            <a:r>
              <a:rPr lang="en-GB" sz="3700" b="1">
                <a:solidFill>
                  <a:schemeClr val="tx1"/>
                </a:solidFill>
                <a:latin typeface="Javanese Text" panose="02000000000000000000" pitchFamily="2" charset="0"/>
                <a:cs typeface="Kartika" panose="020B0502040204020203" pitchFamily="18" charset="0"/>
              </a:rPr>
              <a:t>Issues Affecting Working Performance, </a:t>
            </a:r>
            <a:br>
              <a:rPr lang="en-GB" sz="3700" b="1">
                <a:solidFill>
                  <a:schemeClr val="tx1"/>
                </a:solidFill>
                <a:latin typeface="Javanese Text" panose="02000000000000000000" pitchFamily="2" charset="0"/>
                <a:cs typeface="Kartika" panose="020B0502040204020203" pitchFamily="18" charset="0"/>
              </a:rPr>
            </a:br>
            <a:r>
              <a:rPr lang="en-GB" sz="3700">
                <a:solidFill>
                  <a:schemeClr val="tx1"/>
                </a:solidFill>
                <a:latin typeface="Javanese Text" panose="02000000000000000000" pitchFamily="2" charset="0"/>
                <a:cs typeface="Kartika" panose="020B0502040204020203" pitchFamily="18" charset="0"/>
              </a:rPr>
              <a:t>in the Kitchen</a:t>
            </a:r>
            <a:br>
              <a:rPr lang="en-GB" sz="3700">
                <a:solidFill>
                  <a:schemeClr val="tx1"/>
                </a:solidFill>
              </a:rPr>
            </a:br>
            <a:endParaRPr lang="en-GB" sz="3700">
              <a:solidFill>
                <a:schemeClr val="tx1"/>
              </a:solidFill>
            </a:endParaRPr>
          </a:p>
        </p:txBody>
      </p:sp>
      <p:sp>
        <p:nvSpPr>
          <p:cNvPr id="3" name="Subtitle 2">
            <a:extLst>
              <a:ext uri="{FF2B5EF4-FFF2-40B4-BE49-F238E27FC236}">
                <a16:creationId xmlns:a16="http://schemas.microsoft.com/office/drawing/2014/main" id="{29B3AD33-DC1C-4386-9E67-A9C21C1FE48A}"/>
              </a:ext>
            </a:extLst>
          </p:cNvPr>
          <p:cNvSpPr>
            <a:spLocks noGrp="1"/>
          </p:cNvSpPr>
          <p:nvPr>
            <p:ph type="subTitle" idx="1"/>
          </p:nvPr>
        </p:nvSpPr>
        <p:spPr>
          <a:xfrm>
            <a:off x="8127750" y="4608576"/>
            <a:ext cx="3205640" cy="774186"/>
          </a:xfrm>
        </p:spPr>
        <p:txBody>
          <a:bodyPr anchor="t">
            <a:normAutofit/>
          </a:bodyPr>
          <a:lstStyle/>
          <a:p>
            <a:r>
              <a:rPr lang="en-GB" sz="2000" dirty="0"/>
              <a:t>BY GEORGETA ANTOCHE</a:t>
            </a:r>
          </a:p>
        </p:txBody>
      </p:sp>
      <p:cxnSp>
        <p:nvCxnSpPr>
          <p:cNvPr id="26" name="Straight Connector 20">
            <a:extLst>
              <a:ext uri="{FF2B5EF4-FFF2-40B4-BE49-F238E27FC236}">
                <a16:creationId xmlns:a16="http://schemas.microsoft.com/office/drawing/2014/main" id="{96D07482-83A3-4451-943C-B469610829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76090" y="4508519"/>
            <a:ext cx="31089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23" name="Rectangle 22">
            <a:extLst>
              <a:ext uri="{FF2B5EF4-FFF2-40B4-BE49-F238E27FC236}">
                <a16:creationId xmlns:a16="http://schemas.microsoft.com/office/drawing/2014/main" id="{EDC90921-9082-491B-940E-827D679F34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389464912"/>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 name="Rectangle 70">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435CEA-2738-480A-BE25-80DB17FF45E3}"/>
              </a:ext>
            </a:extLst>
          </p:cNvPr>
          <p:cNvSpPr>
            <a:spLocks noGrp="1"/>
          </p:cNvSpPr>
          <p:nvPr>
            <p:ph type="title"/>
          </p:nvPr>
        </p:nvSpPr>
        <p:spPr>
          <a:xfrm>
            <a:off x="642257" y="634946"/>
            <a:ext cx="6432434" cy="1450757"/>
          </a:xfrm>
        </p:spPr>
        <p:txBody>
          <a:bodyPr>
            <a:normAutofit/>
          </a:bodyPr>
          <a:lstStyle/>
          <a:p>
            <a:r>
              <a:rPr lang="en-GB" dirty="0">
                <a:latin typeface="Javanese Text" panose="02000000000000000000" pitchFamily="2" charset="0"/>
              </a:rPr>
              <a:t>MENU ITEM</a:t>
            </a:r>
          </a:p>
        </p:txBody>
      </p:sp>
      <p:cxnSp>
        <p:nvCxnSpPr>
          <p:cNvPr id="73" name="Straight Connector 72">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B03A996-E1EC-4DCB-90E5-7238B6DF310E}"/>
              </a:ext>
            </a:extLst>
          </p:cNvPr>
          <p:cNvSpPr>
            <a:spLocks noGrp="1"/>
          </p:cNvSpPr>
          <p:nvPr>
            <p:ph idx="1"/>
          </p:nvPr>
        </p:nvSpPr>
        <p:spPr>
          <a:xfrm>
            <a:off x="642257" y="2407436"/>
            <a:ext cx="6432434" cy="3461658"/>
          </a:xfrm>
        </p:spPr>
        <p:txBody>
          <a:bodyPr>
            <a:normAutofit/>
          </a:bodyPr>
          <a:lstStyle/>
          <a:p>
            <a:pPr>
              <a:buFont typeface="Arial" panose="020B0604020202020204" pitchFamily="34" charset="0"/>
              <a:buChar char="•"/>
            </a:pPr>
            <a:r>
              <a:rPr lang="en-GB" dirty="0">
                <a:latin typeface="Javanese Text" panose="02000000000000000000" pitchFamily="2" charset="0"/>
              </a:rPr>
              <a:t>The number and complexity of menu items affects the production hours needed. </a:t>
            </a:r>
          </a:p>
          <a:p>
            <a:pPr>
              <a:buFont typeface="Arial" panose="020B0604020202020204" pitchFamily="34" charset="0"/>
              <a:buChar char="•"/>
            </a:pPr>
            <a:r>
              <a:rPr lang="en-GB" dirty="0">
                <a:latin typeface="Javanese Text" panose="02000000000000000000" pitchFamily="2" charset="0"/>
              </a:rPr>
              <a:t>If you have a menu with many items requiring difficult production techniques, you will require more preparation time per item.</a:t>
            </a:r>
          </a:p>
          <a:p>
            <a:pPr>
              <a:buFont typeface="Arial" panose="020B0604020202020204" pitchFamily="34" charset="0"/>
              <a:buChar char="•"/>
            </a:pPr>
            <a:r>
              <a:rPr lang="en-GB" dirty="0">
                <a:latin typeface="Javanese Text" panose="02000000000000000000" pitchFamily="2" charset="0"/>
              </a:rPr>
              <a:t>If your menu consists of a limited number of items requiring minimal preparation, you will require less time.</a:t>
            </a:r>
          </a:p>
          <a:p>
            <a:br>
              <a:rPr lang="en-GB" dirty="0"/>
            </a:br>
            <a:endParaRPr lang="en-GB" dirty="0"/>
          </a:p>
        </p:txBody>
      </p:sp>
      <p:pic>
        <p:nvPicPr>
          <p:cNvPr id="4" name="Picture 3">
            <a:extLst>
              <a:ext uri="{FF2B5EF4-FFF2-40B4-BE49-F238E27FC236}">
                <a16:creationId xmlns:a16="http://schemas.microsoft.com/office/drawing/2014/main" id="{B154352B-CF36-43F3-A6F5-4DE9BF588DFA}"/>
              </a:ext>
            </a:extLst>
          </p:cNvPr>
          <p:cNvPicPr>
            <a:picLocks noChangeAspect="1"/>
          </p:cNvPicPr>
          <p:nvPr/>
        </p:nvPicPr>
        <p:blipFill>
          <a:blip r:embed="rId2"/>
          <a:stretch>
            <a:fillRect/>
          </a:stretch>
        </p:blipFill>
        <p:spPr>
          <a:xfrm>
            <a:off x="7866716" y="634947"/>
            <a:ext cx="3381256" cy="2519036"/>
          </a:xfrm>
          <a:prstGeom prst="rect">
            <a:avLst/>
          </a:prstGeom>
        </p:spPr>
      </p:pic>
      <p:pic>
        <p:nvPicPr>
          <p:cNvPr id="1026" name="Picture 2" descr="Image result for menu book">
            <a:extLst>
              <a:ext uri="{FF2B5EF4-FFF2-40B4-BE49-F238E27FC236}">
                <a16:creationId xmlns:a16="http://schemas.microsoft.com/office/drawing/2014/main" id="{16D8C321-2062-4F06-828F-97A7BA3BD70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873685" y="3428999"/>
            <a:ext cx="3367316" cy="2525487"/>
          </a:xfrm>
          <a:prstGeom prst="rect">
            <a:avLst/>
          </a:prstGeom>
          <a:noFill/>
          <a:extLst>
            <a:ext uri="{909E8E84-426E-40DD-AFC4-6F175D3DCCD1}">
              <a14:hiddenFill xmlns:a14="http://schemas.microsoft.com/office/drawing/2010/main">
                <a:solidFill>
                  <a:srgbClr val="FFFFFF"/>
                </a:solidFill>
              </a14:hiddenFill>
            </a:ext>
          </a:extLst>
        </p:spPr>
      </p:pic>
      <p:sp>
        <p:nvSpPr>
          <p:cNvPr id="1031" name="Rectangle 74">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1843492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0662F0-CA11-4E60-9169-B11DC7830D40}"/>
              </a:ext>
            </a:extLst>
          </p:cNvPr>
          <p:cNvSpPr>
            <a:spLocks noGrp="1"/>
          </p:cNvSpPr>
          <p:nvPr>
            <p:ph type="title"/>
          </p:nvPr>
        </p:nvSpPr>
        <p:spPr>
          <a:xfrm>
            <a:off x="578846" y="944837"/>
            <a:ext cx="6432434" cy="1450757"/>
          </a:xfrm>
        </p:spPr>
        <p:txBody>
          <a:bodyPr>
            <a:normAutofit fontScale="90000"/>
          </a:bodyPr>
          <a:lstStyle/>
          <a:p>
            <a:br>
              <a:rPr lang="en-GB" sz="1200" b="1" dirty="0"/>
            </a:br>
            <a:br>
              <a:rPr lang="en-GB" sz="1200" b="1" dirty="0"/>
            </a:br>
            <a:br>
              <a:rPr lang="en-GB" sz="1200" b="1" dirty="0"/>
            </a:br>
            <a:br>
              <a:rPr lang="en-GB" sz="1200" b="1" dirty="0"/>
            </a:br>
            <a:br>
              <a:rPr lang="en-GB" sz="1200" b="1" dirty="0"/>
            </a:br>
            <a:br>
              <a:rPr lang="en-GB" sz="1200" b="1" dirty="0"/>
            </a:br>
            <a:br>
              <a:rPr lang="en-GB" sz="1200" b="1" dirty="0"/>
            </a:br>
            <a:r>
              <a:rPr lang="en-GB" sz="4900" dirty="0">
                <a:latin typeface="Javanese Text" panose="02000000000000000000" pitchFamily="2" charset="0"/>
              </a:rPr>
              <a:t>USE OF CONVENIENCE FOODS</a:t>
            </a:r>
            <a:endParaRPr lang="en-GB" sz="1200" dirty="0"/>
          </a:p>
        </p:txBody>
      </p:sp>
      <p:cxnSp>
        <p:nvCxnSpPr>
          <p:cNvPr id="2053" name="Straight Connector 72">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0C5704A-7316-42CF-8E05-F86EC2D14A01}"/>
              </a:ext>
            </a:extLst>
          </p:cNvPr>
          <p:cNvSpPr>
            <a:spLocks noGrp="1"/>
          </p:cNvSpPr>
          <p:nvPr>
            <p:ph idx="1"/>
          </p:nvPr>
        </p:nvSpPr>
        <p:spPr>
          <a:xfrm>
            <a:off x="642257" y="2407436"/>
            <a:ext cx="6432434" cy="3461658"/>
          </a:xfrm>
        </p:spPr>
        <p:txBody>
          <a:bodyPr>
            <a:normAutofit lnSpcReduction="10000"/>
          </a:bodyPr>
          <a:lstStyle/>
          <a:p>
            <a:pPr>
              <a:lnSpc>
                <a:spcPct val="90000"/>
              </a:lnSpc>
              <a:buFont typeface="Arial" panose="020B0604020202020204" pitchFamily="34" charset="0"/>
              <a:buChar char="•"/>
            </a:pPr>
            <a:r>
              <a:rPr lang="en-GB" dirty="0">
                <a:latin typeface="Javanese Text" panose="02000000000000000000" pitchFamily="2" charset="0"/>
              </a:rPr>
              <a:t>You can reduce your labour costs by using convenience foods.</a:t>
            </a:r>
          </a:p>
          <a:p>
            <a:pPr>
              <a:lnSpc>
                <a:spcPct val="90000"/>
              </a:lnSpc>
              <a:buFont typeface="Arial" panose="020B0604020202020204" pitchFamily="34" charset="0"/>
              <a:buChar char="•"/>
            </a:pPr>
            <a:r>
              <a:rPr lang="en-GB" dirty="0">
                <a:latin typeface="Javanese Text" panose="02000000000000000000" pitchFamily="2" charset="0"/>
              </a:rPr>
              <a:t> The first factor: convenience foods can increase your food costs and may affect the quality of your product.</a:t>
            </a:r>
          </a:p>
          <a:p>
            <a:pPr>
              <a:lnSpc>
                <a:spcPct val="90000"/>
              </a:lnSpc>
              <a:buFont typeface="Arial" panose="020B0604020202020204" pitchFamily="34" charset="0"/>
              <a:buChar char="•"/>
            </a:pPr>
            <a:r>
              <a:rPr lang="en-GB" dirty="0">
                <a:latin typeface="Javanese Text" panose="02000000000000000000" pitchFamily="2" charset="0"/>
              </a:rPr>
              <a:t>The second factor – affecting the quality of the product – is not always evident. Convenience foods made with high-quality ingredients and prepared exactly as recommended by the manufacturer can provide uniform portions of very good quality.</a:t>
            </a:r>
          </a:p>
          <a:p>
            <a:pPr>
              <a:lnSpc>
                <a:spcPct val="90000"/>
              </a:lnSpc>
            </a:pPr>
            <a:br>
              <a:rPr lang="en-GB" sz="1700" dirty="0"/>
            </a:br>
            <a:endParaRPr lang="en-GB" sz="1700" dirty="0"/>
          </a:p>
        </p:txBody>
      </p:sp>
      <p:pic>
        <p:nvPicPr>
          <p:cNvPr id="4" name="Picture 3">
            <a:extLst>
              <a:ext uri="{FF2B5EF4-FFF2-40B4-BE49-F238E27FC236}">
                <a16:creationId xmlns:a16="http://schemas.microsoft.com/office/drawing/2014/main" id="{55408669-F8D8-4AEE-B2CD-9DD39BA8C80F}"/>
              </a:ext>
            </a:extLst>
          </p:cNvPr>
          <p:cNvPicPr>
            <a:picLocks noChangeAspect="1"/>
          </p:cNvPicPr>
          <p:nvPr/>
        </p:nvPicPr>
        <p:blipFill rotWithShape="1">
          <a:blip r:embed="rId2"/>
          <a:srcRect l="511" r="6590"/>
          <a:stretch/>
        </p:blipFill>
        <p:spPr>
          <a:xfrm>
            <a:off x="7556687" y="634947"/>
            <a:ext cx="4001315" cy="2616618"/>
          </a:xfrm>
          <a:prstGeom prst="rect">
            <a:avLst/>
          </a:prstGeom>
        </p:spPr>
      </p:pic>
      <p:pic>
        <p:nvPicPr>
          <p:cNvPr id="2050" name="Picture 2" descr="Image result for convenience foods">
            <a:extLst>
              <a:ext uri="{FF2B5EF4-FFF2-40B4-BE49-F238E27FC236}">
                <a16:creationId xmlns:a16="http://schemas.microsoft.com/office/drawing/2014/main" id="{BBA47263-A5EB-42C1-8154-D9F9D8CB23C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032" r="-3" b="-3"/>
          <a:stretch/>
        </p:blipFill>
        <p:spPr bwMode="auto">
          <a:xfrm>
            <a:off x="7556686" y="3337869"/>
            <a:ext cx="4001315" cy="2616618"/>
          </a:xfrm>
          <a:prstGeom prst="rect">
            <a:avLst/>
          </a:prstGeom>
          <a:noFill/>
          <a:extLst>
            <a:ext uri="{909E8E84-426E-40DD-AFC4-6F175D3DCCD1}">
              <a14:hiddenFill xmlns:a14="http://schemas.microsoft.com/office/drawing/2010/main">
                <a:solidFill>
                  <a:srgbClr val="FFFFFF"/>
                </a:solidFill>
              </a14:hiddenFill>
            </a:ext>
          </a:extLst>
        </p:spPr>
      </p:pic>
      <p:sp>
        <p:nvSpPr>
          <p:cNvPr id="2054" name="Rectangle 74">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0411718"/>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F525AD-386B-4307-894D-EE6747ACDCB4}"/>
              </a:ext>
            </a:extLst>
          </p:cNvPr>
          <p:cNvSpPr>
            <a:spLocks noGrp="1"/>
          </p:cNvSpPr>
          <p:nvPr>
            <p:ph type="title"/>
          </p:nvPr>
        </p:nvSpPr>
        <p:spPr>
          <a:xfrm>
            <a:off x="642257" y="634946"/>
            <a:ext cx="6432434" cy="1450757"/>
          </a:xfrm>
        </p:spPr>
        <p:txBody>
          <a:bodyPr>
            <a:normAutofit/>
          </a:bodyPr>
          <a:lstStyle/>
          <a:p>
            <a:pPr marL="91440" lvl="0" indent="-91440">
              <a:spcBef>
                <a:spcPts val="1200"/>
              </a:spcBef>
              <a:spcAft>
                <a:spcPts val="200"/>
              </a:spcAft>
            </a:pPr>
            <a:r>
              <a:rPr lang="en-GB" sz="3400" spc="0">
                <a:latin typeface="Javanese Text" panose="02000000000000000000" pitchFamily="2" charset="0"/>
                <a:ea typeface="+mn-ea"/>
                <a:cs typeface="+mn-cs"/>
              </a:rPr>
              <a:t>QUATITY OF MEALS AND NUMBER OF MEAL PERIODS</a:t>
            </a:r>
            <a:endParaRPr lang="en-GB" sz="3400"/>
          </a:p>
        </p:txBody>
      </p:sp>
      <p:cxnSp>
        <p:nvCxnSpPr>
          <p:cNvPr id="12" name="Straight Connector 11">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934238A-5F1B-4443-8292-6297BDD56E92}"/>
              </a:ext>
            </a:extLst>
          </p:cNvPr>
          <p:cNvSpPr>
            <a:spLocks noGrp="1"/>
          </p:cNvSpPr>
          <p:nvPr>
            <p:ph idx="1"/>
          </p:nvPr>
        </p:nvSpPr>
        <p:spPr>
          <a:xfrm>
            <a:off x="642257" y="2407436"/>
            <a:ext cx="6432434" cy="3461658"/>
          </a:xfrm>
        </p:spPr>
        <p:txBody>
          <a:bodyPr>
            <a:normAutofit/>
          </a:bodyPr>
          <a:lstStyle/>
          <a:p>
            <a:pPr>
              <a:lnSpc>
                <a:spcPct val="90000"/>
              </a:lnSpc>
              <a:buFont typeface="Arial" panose="020B0604020202020204" pitchFamily="34" charset="0"/>
              <a:buChar char="•"/>
            </a:pPr>
            <a:r>
              <a:rPr lang="en-GB" sz="1700">
                <a:latin typeface="Javanese Text" panose="02000000000000000000" pitchFamily="2" charset="0"/>
              </a:rPr>
              <a:t>Each restaurant will have a minimum staffing level without which it cannot operate. </a:t>
            </a:r>
          </a:p>
          <a:p>
            <a:pPr>
              <a:lnSpc>
                <a:spcPct val="90000"/>
              </a:lnSpc>
              <a:buFont typeface="Arial" panose="020B0604020202020204" pitchFamily="34" charset="0"/>
              <a:buChar char="•"/>
            </a:pPr>
            <a:r>
              <a:rPr lang="en-GB" sz="1700">
                <a:latin typeface="Javanese Text" panose="02000000000000000000" pitchFamily="2" charset="0"/>
              </a:rPr>
              <a:t>If it serves fewer people than this minimum staffing level can handle, the labour costs will be very high.</a:t>
            </a:r>
          </a:p>
          <a:p>
            <a:pPr>
              <a:lnSpc>
                <a:spcPct val="90000"/>
              </a:lnSpc>
              <a:buFont typeface="Arial" panose="020B0604020202020204" pitchFamily="34" charset="0"/>
              <a:buChar char="•"/>
            </a:pPr>
            <a:r>
              <a:rPr lang="en-GB" sz="1700">
                <a:latin typeface="Javanese Text" panose="02000000000000000000" pitchFamily="2" charset="0"/>
              </a:rPr>
              <a:t>The number of meal periods can affect the productivity of the restaurant if different menus for each period require set-up and tear-down time. </a:t>
            </a:r>
          </a:p>
          <a:p>
            <a:pPr>
              <a:lnSpc>
                <a:spcPct val="90000"/>
              </a:lnSpc>
              <a:buFont typeface="Arial" panose="020B0604020202020204" pitchFamily="34" charset="0"/>
              <a:buChar char="•"/>
            </a:pPr>
            <a:r>
              <a:rPr lang="en-GB" sz="1700">
                <a:latin typeface="Javanese Text" panose="02000000000000000000" pitchFamily="2" charset="0"/>
              </a:rPr>
              <a:t>As well, different menus will usually mean a larger number of menu items, also affecting labour.</a:t>
            </a:r>
          </a:p>
          <a:p>
            <a:pPr>
              <a:lnSpc>
                <a:spcPct val="90000"/>
              </a:lnSpc>
            </a:pPr>
            <a:br>
              <a:rPr lang="en-GB" sz="1700"/>
            </a:br>
            <a:endParaRPr lang="en-GB" sz="1700"/>
          </a:p>
        </p:txBody>
      </p:sp>
      <p:pic>
        <p:nvPicPr>
          <p:cNvPr id="5" name="Picture 4">
            <a:extLst>
              <a:ext uri="{FF2B5EF4-FFF2-40B4-BE49-F238E27FC236}">
                <a16:creationId xmlns:a16="http://schemas.microsoft.com/office/drawing/2014/main" id="{7951FCB2-1AC7-4664-8924-FF57E9D35649}"/>
              </a:ext>
            </a:extLst>
          </p:cNvPr>
          <p:cNvPicPr>
            <a:picLocks noChangeAspect="1"/>
          </p:cNvPicPr>
          <p:nvPr/>
        </p:nvPicPr>
        <p:blipFill rotWithShape="1">
          <a:blip r:embed="rId2"/>
          <a:srcRect t="2993" r="-3" b="6617"/>
          <a:stretch/>
        </p:blipFill>
        <p:spPr>
          <a:xfrm>
            <a:off x="7556687" y="634947"/>
            <a:ext cx="4001315" cy="2616618"/>
          </a:xfrm>
          <a:prstGeom prst="rect">
            <a:avLst/>
          </a:prstGeom>
        </p:spPr>
      </p:pic>
      <p:pic>
        <p:nvPicPr>
          <p:cNvPr id="4" name="Picture 3">
            <a:extLst>
              <a:ext uri="{FF2B5EF4-FFF2-40B4-BE49-F238E27FC236}">
                <a16:creationId xmlns:a16="http://schemas.microsoft.com/office/drawing/2014/main" id="{8C9D5EF2-A789-4CA6-8EC2-EF1CAC77FDD7}"/>
              </a:ext>
            </a:extLst>
          </p:cNvPr>
          <p:cNvPicPr>
            <a:picLocks noChangeAspect="1"/>
          </p:cNvPicPr>
          <p:nvPr/>
        </p:nvPicPr>
        <p:blipFill rotWithShape="1">
          <a:blip r:embed="rId3"/>
          <a:srcRect t="11980" r="-3" b="18077"/>
          <a:stretch/>
        </p:blipFill>
        <p:spPr>
          <a:xfrm>
            <a:off x="7556686" y="3337869"/>
            <a:ext cx="4001315" cy="2616618"/>
          </a:xfrm>
          <a:prstGeom prst="rect">
            <a:avLst/>
          </a:prstGeom>
        </p:spPr>
      </p:pic>
      <p:sp>
        <p:nvSpPr>
          <p:cNvPr id="14" name="Rectangle 13">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4636135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6" name="Rectangle 70">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2D4AB2-AD4F-46F9-976E-D5D930B92662}"/>
              </a:ext>
            </a:extLst>
          </p:cNvPr>
          <p:cNvSpPr>
            <a:spLocks noGrp="1"/>
          </p:cNvSpPr>
          <p:nvPr>
            <p:ph type="title"/>
          </p:nvPr>
        </p:nvSpPr>
        <p:spPr>
          <a:xfrm>
            <a:off x="4974771" y="634946"/>
            <a:ext cx="6574972" cy="1450757"/>
          </a:xfrm>
        </p:spPr>
        <p:txBody>
          <a:bodyPr>
            <a:noAutofit/>
          </a:bodyPr>
          <a:lstStyle/>
          <a:p>
            <a:pPr marL="91440" lvl="0" indent="-91440">
              <a:spcBef>
                <a:spcPts val="1200"/>
              </a:spcBef>
              <a:spcAft>
                <a:spcPts val="200"/>
              </a:spcAft>
            </a:pPr>
            <a:r>
              <a:rPr lang="en-GB" sz="3600" spc="0" dirty="0">
                <a:latin typeface="Javanese Text" panose="02000000000000000000" pitchFamily="2" charset="0"/>
                <a:ea typeface="+mn-ea"/>
                <a:cs typeface="+mn-cs"/>
              </a:rPr>
              <a:t>FACILITY LAYOUT AND DESIGN AND PRODUCTION EQUIPMENT</a:t>
            </a:r>
            <a:endParaRPr lang="en-GB" sz="3600" dirty="0"/>
          </a:p>
        </p:txBody>
      </p:sp>
      <p:pic>
        <p:nvPicPr>
          <p:cNvPr id="3074" name="Picture 2" descr="A sample kitchen layout with storage available next to to prep and cooking areas.">
            <a:extLst>
              <a:ext uri="{FF2B5EF4-FFF2-40B4-BE49-F238E27FC236}">
                <a16:creationId xmlns:a16="http://schemas.microsoft.com/office/drawing/2014/main" id="{091ABC60-7425-4AC4-AAD2-8931A2F97EA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1488" y="1851669"/>
            <a:ext cx="4047201" cy="3154662"/>
          </a:xfrm>
          <a:prstGeom prst="rect">
            <a:avLst/>
          </a:prstGeom>
          <a:noFill/>
          <a:extLst>
            <a:ext uri="{909E8E84-426E-40DD-AFC4-6F175D3DCCD1}">
              <a14:hiddenFill xmlns:a14="http://schemas.microsoft.com/office/drawing/2010/main">
                <a:solidFill>
                  <a:srgbClr val="FFFFFF"/>
                </a:solidFill>
              </a14:hiddenFill>
            </a:ext>
          </a:extLst>
        </p:spPr>
      </p:pic>
      <p:cxnSp>
        <p:nvCxnSpPr>
          <p:cNvPr id="3077" name="Straight Connector 72">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63482" y="2246569"/>
            <a:ext cx="58521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E4E4620-DB66-429C-A251-7142D3452182}"/>
              </a:ext>
            </a:extLst>
          </p:cNvPr>
          <p:cNvSpPr>
            <a:spLocks noGrp="1"/>
          </p:cNvSpPr>
          <p:nvPr>
            <p:ph idx="1"/>
          </p:nvPr>
        </p:nvSpPr>
        <p:spPr>
          <a:xfrm>
            <a:off x="4974769" y="2407436"/>
            <a:ext cx="6574973" cy="3461657"/>
          </a:xfrm>
        </p:spPr>
        <p:txBody>
          <a:bodyPr>
            <a:normAutofit/>
          </a:bodyPr>
          <a:lstStyle/>
          <a:p>
            <a:pPr>
              <a:lnSpc>
                <a:spcPct val="90000"/>
              </a:lnSpc>
              <a:buFont typeface="Arial" panose="020B0604020202020204" pitchFamily="34" charset="0"/>
              <a:buChar char="•"/>
            </a:pPr>
            <a:r>
              <a:rPr lang="en-GB" sz="1700" dirty="0">
                <a:latin typeface="Javanese Text" panose="02000000000000000000" pitchFamily="2" charset="0"/>
              </a:rPr>
              <a:t>Restaurant kitchens are often designed last, after all of the seating area has been designed. </a:t>
            </a:r>
          </a:p>
          <a:p>
            <a:pPr>
              <a:lnSpc>
                <a:spcPct val="90000"/>
              </a:lnSpc>
              <a:buFont typeface="Arial" panose="020B0604020202020204" pitchFamily="34" charset="0"/>
              <a:buChar char="•"/>
            </a:pPr>
            <a:r>
              <a:rPr lang="en-GB" sz="1700" dirty="0">
                <a:latin typeface="Javanese Text" panose="02000000000000000000" pitchFamily="2" charset="0"/>
              </a:rPr>
              <a:t>As a result, the space may be awkward and inefficiently laid out. </a:t>
            </a:r>
          </a:p>
          <a:p>
            <a:pPr>
              <a:lnSpc>
                <a:spcPct val="90000"/>
              </a:lnSpc>
              <a:buFont typeface="Arial" panose="020B0604020202020204" pitchFamily="34" charset="0"/>
              <a:buChar char="•"/>
            </a:pPr>
            <a:r>
              <a:rPr lang="en-GB" sz="1700" dirty="0">
                <a:latin typeface="Javanese Text" panose="02000000000000000000" pitchFamily="2" charset="0"/>
              </a:rPr>
              <a:t>To work efficiently, all work surfaces and storage areas required to produce an item should be located close together, as shown in the Figure. </a:t>
            </a:r>
          </a:p>
          <a:p>
            <a:pPr>
              <a:lnSpc>
                <a:spcPct val="90000"/>
              </a:lnSpc>
              <a:buFont typeface="Arial" panose="020B0604020202020204" pitchFamily="34" charset="0"/>
              <a:buChar char="•"/>
            </a:pPr>
            <a:r>
              <a:rPr lang="en-GB" sz="1700" dirty="0">
                <a:latin typeface="Javanese Text" panose="02000000000000000000" pitchFamily="2" charset="0"/>
              </a:rPr>
              <a:t>This includes dry storage, refrigerated storage, freezers, storage for plates and glassware, work counters, grills, fryers, and ovens.</a:t>
            </a:r>
          </a:p>
          <a:p>
            <a:pPr>
              <a:lnSpc>
                <a:spcPct val="90000"/>
              </a:lnSpc>
            </a:pPr>
            <a:br>
              <a:rPr lang="en-GB" sz="1700" dirty="0"/>
            </a:br>
            <a:endParaRPr lang="en-GB" sz="1700" dirty="0"/>
          </a:p>
        </p:txBody>
      </p:sp>
      <p:sp>
        <p:nvSpPr>
          <p:cNvPr id="3078" name="Rectangle 74">
            <a:extLst>
              <a:ext uri="{FF2B5EF4-FFF2-40B4-BE49-F238E27FC236}">
                <a16:creationId xmlns:a16="http://schemas.microsoft.com/office/drawing/2014/main" id="{6E53EDC6-E7A0-411C-871D-6FE54ADF9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9754300"/>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2" name="Rectangle 72">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1B45E5-7225-456D-95B3-B7F6DD9F501F}"/>
              </a:ext>
            </a:extLst>
          </p:cNvPr>
          <p:cNvSpPr>
            <a:spLocks noGrp="1"/>
          </p:cNvSpPr>
          <p:nvPr>
            <p:ph type="title"/>
          </p:nvPr>
        </p:nvSpPr>
        <p:spPr>
          <a:xfrm>
            <a:off x="642257" y="859273"/>
            <a:ext cx="6432434" cy="1450757"/>
          </a:xfrm>
        </p:spPr>
        <p:txBody>
          <a:bodyPr>
            <a:normAutofit fontScale="90000"/>
          </a:bodyPr>
          <a:lstStyle/>
          <a:p>
            <a:pPr marL="91440" lvl="0" indent="-91440">
              <a:spcBef>
                <a:spcPts val="1200"/>
              </a:spcBef>
              <a:spcAft>
                <a:spcPts val="200"/>
              </a:spcAft>
            </a:pPr>
            <a:r>
              <a:rPr lang="en-GB" sz="4100" spc="0" dirty="0">
                <a:latin typeface="Javanese Text" panose="02000000000000000000" pitchFamily="2" charset="0"/>
                <a:ea typeface="+mn-ea"/>
                <a:cs typeface="+mn-cs"/>
              </a:rPr>
              <a:t>WORK ENVIRONMENT AND NUMBER OF HOURS WORK</a:t>
            </a:r>
            <a:endParaRPr lang="en-GB" sz="4100" dirty="0"/>
          </a:p>
        </p:txBody>
      </p:sp>
      <p:cxnSp>
        <p:nvCxnSpPr>
          <p:cNvPr id="4103" name="Straight Connector 74">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67B0417-3E01-4009-B48F-CACFD925E73B}"/>
              </a:ext>
            </a:extLst>
          </p:cNvPr>
          <p:cNvSpPr>
            <a:spLocks noGrp="1"/>
          </p:cNvSpPr>
          <p:nvPr>
            <p:ph idx="1"/>
          </p:nvPr>
        </p:nvSpPr>
        <p:spPr>
          <a:xfrm>
            <a:off x="642257" y="2407436"/>
            <a:ext cx="6432434" cy="3461658"/>
          </a:xfrm>
        </p:spPr>
        <p:txBody>
          <a:bodyPr>
            <a:normAutofit/>
          </a:bodyPr>
          <a:lstStyle/>
          <a:p>
            <a:pPr>
              <a:lnSpc>
                <a:spcPct val="90000"/>
              </a:lnSpc>
              <a:buFont typeface="Arial" panose="020B0604020202020204" pitchFamily="34" charset="0"/>
              <a:buChar char="•"/>
            </a:pPr>
            <a:r>
              <a:rPr lang="en-GB" dirty="0">
                <a:latin typeface="Javanese Text" panose="02000000000000000000" pitchFamily="2" charset="0"/>
              </a:rPr>
              <a:t>A hot, humid, noisy environment reduces comfort and increases stress and may negatively affect performance. </a:t>
            </a:r>
          </a:p>
          <a:p>
            <a:pPr>
              <a:lnSpc>
                <a:spcPct val="90000"/>
              </a:lnSpc>
              <a:buFont typeface="Arial" panose="020B0604020202020204" pitchFamily="34" charset="0"/>
              <a:buChar char="•"/>
            </a:pPr>
            <a:r>
              <a:rPr lang="en-GB" dirty="0">
                <a:latin typeface="Javanese Text" panose="02000000000000000000" pitchFamily="2" charset="0"/>
              </a:rPr>
              <a:t>Long hours and hard work without reasonable breaks can lead to reduced productivity. </a:t>
            </a:r>
          </a:p>
          <a:p>
            <a:pPr>
              <a:lnSpc>
                <a:spcPct val="90000"/>
              </a:lnSpc>
              <a:buFont typeface="Arial" panose="020B0604020202020204" pitchFamily="34" charset="0"/>
              <a:buChar char="•"/>
            </a:pPr>
            <a:r>
              <a:rPr lang="en-GB" dirty="0">
                <a:latin typeface="Javanese Text" panose="02000000000000000000" pitchFamily="2" charset="0"/>
              </a:rPr>
              <a:t>The same is true if you are understaffed. Not having enough staff means that everyone else has to work harder or for longer hours, resulting in tired staff and reduced productivity.</a:t>
            </a:r>
          </a:p>
          <a:p>
            <a:pPr>
              <a:lnSpc>
                <a:spcPct val="90000"/>
              </a:lnSpc>
            </a:pPr>
            <a:br>
              <a:rPr lang="en-GB" dirty="0"/>
            </a:br>
            <a:endParaRPr lang="en-GB" dirty="0"/>
          </a:p>
        </p:txBody>
      </p:sp>
      <p:pic>
        <p:nvPicPr>
          <p:cNvPr id="4100" name="Picture 4" descr="Image result for work hours">
            <a:extLst>
              <a:ext uri="{FF2B5EF4-FFF2-40B4-BE49-F238E27FC236}">
                <a16:creationId xmlns:a16="http://schemas.microsoft.com/office/drawing/2014/main" id="{14A0F20C-6BDD-4834-A0B3-BC5C8F2A2B4D}"/>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5552" r="-3" b="2665"/>
          <a:stretch/>
        </p:blipFill>
        <p:spPr bwMode="auto">
          <a:xfrm>
            <a:off x="7405086" y="614109"/>
            <a:ext cx="4304513" cy="2814891"/>
          </a:xfrm>
          <a:prstGeom prst="rect">
            <a:avLst/>
          </a:prstGeom>
          <a:noFill/>
          <a:extLst>
            <a:ext uri="{909E8E84-426E-40DD-AFC4-6F175D3DCCD1}">
              <a14:hiddenFill xmlns:a14="http://schemas.microsoft.com/office/drawing/2010/main">
                <a:solidFill>
                  <a:srgbClr val="FFFFFF"/>
                </a:solidFill>
              </a14:hiddenFill>
            </a:ext>
          </a:extLst>
        </p:spPr>
      </p:pic>
      <p:pic>
        <p:nvPicPr>
          <p:cNvPr id="4098" name="Picture 2" descr="Image result for work hours">
            <a:extLst>
              <a:ext uri="{FF2B5EF4-FFF2-40B4-BE49-F238E27FC236}">
                <a16:creationId xmlns:a16="http://schemas.microsoft.com/office/drawing/2014/main" id="{5A2816F3-8403-489D-93DD-BFE73BA582BF}"/>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 r="8052" b="4"/>
          <a:stretch/>
        </p:blipFill>
        <p:spPr bwMode="auto">
          <a:xfrm>
            <a:off x="7548428" y="3606591"/>
            <a:ext cx="4001315" cy="2616618"/>
          </a:xfrm>
          <a:prstGeom prst="rect">
            <a:avLst/>
          </a:prstGeom>
          <a:noFill/>
          <a:extLst>
            <a:ext uri="{909E8E84-426E-40DD-AFC4-6F175D3DCCD1}">
              <a14:hiddenFill xmlns:a14="http://schemas.microsoft.com/office/drawing/2010/main">
                <a:solidFill>
                  <a:srgbClr val="FFFFFF"/>
                </a:solidFill>
              </a14:hiddenFill>
            </a:ext>
          </a:extLst>
        </p:spPr>
      </p:pic>
      <p:sp>
        <p:nvSpPr>
          <p:cNvPr id="4104" name="Rectangle 76">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191001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CEBD42-2F4C-4A06-9B23-C3E9D2B432A8}"/>
              </a:ext>
            </a:extLst>
          </p:cNvPr>
          <p:cNvSpPr>
            <a:spLocks noGrp="1"/>
          </p:cNvSpPr>
          <p:nvPr>
            <p:ph type="title"/>
          </p:nvPr>
        </p:nvSpPr>
        <p:spPr>
          <a:xfrm>
            <a:off x="642257" y="634946"/>
            <a:ext cx="6432434" cy="1450757"/>
          </a:xfrm>
        </p:spPr>
        <p:txBody>
          <a:bodyPr>
            <a:normAutofit/>
          </a:bodyPr>
          <a:lstStyle/>
          <a:p>
            <a:pPr marL="91440" lvl="0" indent="-91440">
              <a:spcBef>
                <a:spcPts val="1200"/>
              </a:spcBef>
              <a:spcAft>
                <a:spcPts val="200"/>
              </a:spcAft>
            </a:pPr>
            <a:r>
              <a:rPr lang="en-GB" spc="0" dirty="0">
                <a:latin typeface="Javanese Text" panose="02000000000000000000" pitchFamily="2" charset="0"/>
                <a:ea typeface="+mn-ea"/>
                <a:cs typeface="+mn-cs"/>
              </a:rPr>
              <a:t>PRODUCTIVITY STANDARDS</a:t>
            </a:r>
            <a:endParaRPr lang="en-GB" dirty="0"/>
          </a:p>
        </p:txBody>
      </p:sp>
      <p:cxnSp>
        <p:nvCxnSpPr>
          <p:cNvPr id="75" name="Straight Connector 74">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E531BEC-DEB2-451A-A55E-DAF3242CC6B1}"/>
              </a:ext>
            </a:extLst>
          </p:cNvPr>
          <p:cNvSpPr>
            <a:spLocks noGrp="1"/>
          </p:cNvSpPr>
          <p:nvPr>
            <p:ph idx="1"/>
          </p:nvPr>
        </p:nvSpPr>
        <p:spPr>
          <a:xfrm>
            <a:off x="642257" y="2407436"/>
            <a:ext cx="6432434" cy="3461658"/>
          </a:xfrm>
        </p:spPr>
        <p:txBody>
          <a:bodyPr>
            <a:normAutofit/>
          </a:bodyPr>
          <a:lstStyle/>
          <a:p>
            <a:pPr>
              <a:lnSpc>
                <a:spcPct val="90000"/>
              </a:lnSpc>
              <a:buFont typeface="Arial" panose="020B0604020202020204" pitchFamily="34" charset="0"/>
              <a:buChar char="•"/>
            </a:pPr>
            <a:r>
              <a:rPr lang="en-GB" sz="1600">
                <a:latin typeface="Javanese Text" panose="02000000000000000000" pitchFamily="2" charset="0"/>
              </a:rPr>
              <a:t>A first step in determining staffing needs is to establish productivity standards. The standards are based on procedures dictated by standard recipes.</a:t>
            </a:r>
          </a:p>
          <a:p>
            <a:pPr>
              <a:lnSpc>
                <a:spcPct val="90000"/>
              </a:lnSpc>
              <a:buFont typeface="Arial" panose="020B0604020202020204" pitchFamily="34" charset="0"/>
              <a:buChar char="•"/>
            </a:pPr>
            <a:r>
              <a:rPr lang="en-GB" sz="1600">
                <a:latin typeface="Javanese Text" panose="02000000000000000000" pitchFamily="2" charset="0"/>
              </a:rPr>
              <a:t>Labour hours indicate the number of hours of labour needed to produce a given number of meals or generate a certain amount of sales income. </a:t>
            </a:r>
          </a:p>
          <a:p>
            <a:pPr>
              <a:lnSpc>
                <a:spcPct val="90000"/>
              </a:lnSpc>
              <a:buFont typeface="Arial" panose="020B0604020202020204" pitchFamily="34" charset="0"/>
              <a:buChar char="•"/>
            </a:pPr>
            <a:r>
              <a:rPr lang="en-GB" sz="1600">
                <a:latin typeface="Javanese Text" panose="02000000000000000000" pitchFamily="2" charset="0"/>
              </a:rPr>
              <a:t>When you use labour hours as a standard, it is less time-consuming to calculate. </a:t>
            </a:r>
          </a:p>
          <a:p>
            <a:pPr>
              <a:lnSpc>
                <a:spcPct val="90000"/>
              </a:lnSpc>
              <a:buFont typeface="Arial" panose="020B0604020202020204" pitchFamily="34" charset="0"/>
              <a:buChar char="•"/>
            </a:pPr>
            <a:r>
              <a:rPr lang="en-GB" sz="1600">
                <a:latin typeface="Javanese Text" panose="02000000000000000000" pitchFamily="2" charset="0"/>
              </a:rPr>
              <a:t>As well, some simple tasks may take the same amount of time to complete, whether they are performed by a chef or a dishwasher.</a:t>
            </a:r>
          </a:p>
          <a:p>
            <a:pPr>
              <a:lnSpc>
                <a:spcPct val="90000"/>
              </a:lnSpc>
            </a:pPr>
            <a:br>
              <a:rPr lang="en-GB" sz="1600"/>
            </a:br>
            <a:endParaRPr lang="en-GB" sz="1600"/>
          </a:p>
        </p:txBody>
      </p:sp>
      <p:pic>
        <p:nvPicPr>
          <p:cNvPr id="5122" name="Picture 2" descr="Image result for productivity">
            <a:extLst>
              <a:ext uri="{FF2B5EF4-FFF2-40B4-BE49-F238E27FC236}">
                <a16:creationId xmlns:a16="http://schemas.microsoft.com/office/drawing/2014/main" id="{D9A76BB3-26C6-4167-A77C-3618C08778E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4049" r="-3" b="3289"/>
          <a:stretch/>
        </p:blipFill>
        <p:spPr bwMode="auto">
          <a:xfrm>
            <a:off x="7556687" y="634947"/>
            <a:ext cx="4001315" cy="2616618"/>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Image result for productivity standards">
            <a:extLst>
              <a:ext uri="{FF2B5EF4-FFF2-40B4-BE49-F238E27FC236}">
                <a16:creationId xmlns:a16="http://schemas.microsoft.com/office/drawing/2014/main" id="{7DA94C32-D8AE-44B3-9D04-5B731E17D6C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793" r="2" b="2"/>
          <a:stretch/>
        </p:blipFill>
        <p:spPr bwMode="auto">
          <a:xfrm>
            <a:off x="7556686" y="3337869"/>
            <a:ext cx="4001315" cy="2616618"/>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1464316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EBCB7A-E104-4697-BF51-3F5771FC5D7D}"/>
              </a:ext>
            </a:extLst>
          </p:cNvPr>
          <p:cNvSpPr>
            <a:spLocks noGrp="1"/>
          </p:cNvSpPr>
          <p:nvPr>
            <p:ph type="title"/>
          </p:nvPr>
        </p:nvSpPr>
        <p:spPr>
          <a:xfrm>
            <a:off x="642257" y="886672"/>
            <a:ext cx="6432434" cy="1450757"/>
          </a:xfrm>
        </p:spPr>
        <p:txBody>
          <a:bodyPr>
            <a:normAutofit/>
          </a:bodyPr>
          <a:lstStyle/>
          <a:p>
            <a:pPr marL="91440" lvl="0" indent="-91440">
              <a:spcBef>
                <a:spcPts val="1200"/>
              </a:spcBef>
              <a:spcAft>
                <a:spcPts val="200"/>
              </a:spcAft>
            </a:pPr>
            <a:r>
              <a:rPr lang="en-GB" spc="0" dirty="0">
                <a:latin typeface="Javanese Text" panose="02000000000000000000" pitchFamily="2" charset="0"/>
                <a:ea typeface="+mn-ea"/>
                <a:cs typeface="+mn-cs"/>
              </a:rPr>
              <a:t>DETERMINING REQUIREMENTS</a:t>
            </a:r>
            <a:endParaRPr lang="en-GB" dirty="0"/>
          </a:p>
        </p:txBody>
      </p:sp>
      <p:cxnSp>
        <p:nvCxnSpPr>
          <p:cNvPr id="75" name="Straight Connector 74">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2FA04A-F5AA-43EB-AC79-3F244FCEA060}"/>
              </a:ext>
            </a:extLst>
          </p:cNvPr>
          <p:cNvSpPr>
            <a:spLocks noGrp="1"/>
          </p:cNvSpPr>
          <p:nvPr>
            <p:ph idx="1"/>
          </p:nvPr>
        </p:nvSpPr>
        <p:spPr>
          <a:xfrm>
            <a:off x="642257" y="2407436"/>
            <a:ext cx="6432434" cy="3461658"/>
          </a:xfrm>
        </p:spPr>
        <p:txBody>
          <a:bodyPr>
            <a:normAutofit/>
          </a:bodyPr>
          <a:lstStyle/>
          <a:p>
            <a:pPr>
              <a:lnSpc>
                <a:spcPct val="90000"/>
              </a:lnSpc>
              <a:buFont typeface="Arial" panose="020B0604020202020204" pitchFamily="34" charset="0"/>
              <a:buChar char="•"/>
            </a:pPr>
            <a:r>
              <a:rPr lang="en-GB" sz="1700" dirty="0">
                <a:latin typeface="Javanese Text" panose="02000000000000000000" pitchFamily="2" charset="0"/>
              </a:rPr>
              <a:t>The productivity standard is determined by comparing number of labour hours scheduled to meals served or to sales income generated. </a:t>
            </a:r>
          </a:p>
          <a:p>
            <a:pPr>
              <a:lnSpc>
                <a:spcPct val="90000"/>
              </a:lnSpc>
              <a:buFont typeface="Arial" panose="020B0604020202020204" pitchFamily="34" charset="0"/>
              <a:buChar char="•"/>
            </a:pPr>
            <a:r>
              <a:rPr lang="en-GB" sz="1700" dirty="0">
                <a:latin typeface="Javanese Text" panose="02000000000000000000" pitchFamily="2" charset="0"/>
              </a:rPr>
              <a:t>It can be produced by department, by shift, by position, or both. This allows you to examine the efficiency of each staff member.</a:t>
            </a:r>
          </a:p>
          <a:p>
            <a:pPr>
              <a:lnSpc>
                <a:spcPct val="90000"/>
              </a:lnSpc>
              <a:buFont typeface="Arial" panose="020B0604020202020204" pitchFamily="34" charset="0"/>
              <a:buChar char="•"/>
            </a:pPr>
            <a:r>
              <a:rPr lang="en-GB" sz="1700" dirty="0">
                <a:latin typeface="Javanese Text" panose="02000000000000000000" pitchFamily="2" charset="0"/>
              </a:rPr>
              <a:t>For example, a breakfast cook working with a limited breakfast menu and items that are easy to prepare can produce many more meals in a hour than the cook on your evening shift who has a large number of menu items with more elaborate preparation needed. </a:t>
            </a:r>
          </a:p>
          <a:p>
            <a:pPr>
              <a:lnSpc>
                <a:spcPct val="90000"/>
              </a:lnSpc>
            </a:pPr>
            <a:br>
              <a:rPr lang="en-GB" sz="1700" dirty="0"/>
            </a:br>
            <a:endParaRPr lang="en-GB" sz="1700" dirty="0"/>
          </a:p>
        </p:txBody>
      </p:sp>
      <p:pic>
        <p:nvPicPr>
          <p:cNvPr id="6146" name="Picture 2" descr="Image result for Requirements">
            <a:extLst>
              <a:ext uri="{FF2B5EF4-FFF2-40B4-BE49-F238E27FC236}">
                <a16:creationId xmlns:a16="http://schemas.microsoft.com/office/drawing/2014/main" id="{0CF0D6E2-51AD-481D-88E2-C38D7844544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6687" y="904140"/>
            <a:ext cx="4001315" cy="1980650"/>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mage result for Requirements">
            <a:extLst>
              <a:ext uri="{FF2B5EF4-FFF2-40B4-BE49-F238E27FC236}">
                <a16:creationId xmlns:a16="http://schemas.microsoft.com/office/drawing/2014/main" id="{6DD77EFD-2A3B-419F-9694-23EB1F9800D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556686" y="3571374"/>
            <a:ext cx="4001315" cy="2240736"/>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7850005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2" name="Rectangle 70">
            <a:extLst>
              <a:ext uri="{FF2B5EF4-FFF2-40B4-BE49-F238E27FC236}">
                <a16:creationId xmlns:a16="http://schemas.microsoft.com/office/drawing/2014/main" id="{73734CDA-1CE8-4F1C-B0B3-AAB252B013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12411A-FB36-4FA8-BBC6-094FF6A896DD}"/>
              </a:ext>
            </a:extLst>
          </p:cNvPr>
          <p:cNvSpPr>
            <a:spLocks noGrp="1"/>
          </p:cNvSpPr>
          <p:nvPr>
            <p:ph type="title"/>
          </p:nvPr>
        </p:nvSpPr>
        <p:spPr>
          <a:xfrm>
            <a:off x="4974771" y="634946"/>
            <a:ext cx="6574972" cy="1450757"/>
          </a:xfrm>
        </p:spPr>
        <p:txBody>
          <a:bodyPr>
            <a:normAutofit/>
          </a:bodyPr>
          <a:lstStyle/>
          <a:p>
            <a:pPr marL="91440" lvl="0" indent="-91440">
              <a:spcBef>
                <a:spcPts val="1200"/>
              </a:spcBef>
              <a:spcAft>
                <a:spcPts val="200"/>
              </a:spcAft>
            </a:pPr>
            <a:r>
              <a:rPr lang="en-GB" spc="0" dirty="0">
                <a:latin typeface="Javanese Text" panose="02000000000000000000" pitchFamily="2" charset="0"/>
                <a:ea typeface="+mn-ea"/>
                <a:cs typeface="+mn-cs"/>
              </a:rPr>
              <a:t>STAFFING GUIDE</a:t>
            </a:r>
            <a:endParaRPr lang="en-GB" dirty="0"/>
          </a:p>
        </p:txBody>
      </p:sp>
      <p:pic>
        <p:nvPicPr>
          <p:cNvPr id="7170" name="Picture 2" descr="Image result for staff">
            <a:extLst>
              <a:ext uri="{FF2B5EF4-FFF2-40B4-BE49-F238E27FC236}">
                <a16:creationId xmlns:a16="http://schemas.microsoft.com/office/drawing/2014/main" id="{4EFA6674-97AC-4B62-9E8C-D211A7A873A4}"/>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34000" y="2068148"/>
            <a:ext cx="3856114" cy="2458272"/>
          </a:xfrm>
          <a:prstGeom prst="rect">
            <a:avLst/>
          </a:prstGeom>
          <a:noFill/>
          <a:extLst>
            <a:ext uri="{909E8E84-426E-40DD-AFC4-6F175D3DCCD1}">
              <a14:hiddenFill xmlns:a14="http://schemas.microsoft.com/office/drawing/2010/main">
                <a:solidFill>
                  <a:srgbClr val="FFFFFF"/>
                </a:solidFill>
              </a14:hiddenFill>
            </a:ext>
          </a:extLst>
        </p:spPr>
      </p:pic>
      <p:cxnSp>
        <p:nvCxnSpPr>
          <p:cNvPr id="7173" name="Straight Connector 72">
            <a:extLst>
              <a:ext uri="{FF2B5EF4-FFF2-40B4-BE49-F238E27FC236}">
                <a16:creationId xmlns:a16="http://schemas.microsoft.com/office/drawing/2014/main" id="{D7143990-FA50-4B23-AE6D-E17D22F5267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63482" y="2246569"/>
            <a:ext cx="58521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48B40D4-D5A0-49C1-B74B-25BAB6468DBE}"/>
              </a:ext>
            </a:extLst>
          </p:cNvPr>
          <p:cNvSpPr>
            <a:spLocks noGrp="1"/>
          </p:cNvSpPr>
          <p:nvPr>
            <p:ph idx="1"/>
          </p:nvPr>
        </p:nvSpPr>
        <p:spPr>
          <a:xfrm>
            <a:off x="4974769" y="2407436"/>
            <a:ext cx="6574973" cy="3461657"/>
          </a:xfrm>
        </p:spPr>
        <p:txBody>
          <a:bodyPr>
            <a:normAutofit/>
          </a:bodyPr>
          <a:lstStyle/>
          <a:p>
            <a:pPr>
              <a:lnSpc>
                <a:spcPct val="90000"/>
              </a:lnSpc>
              <a:buFont typeface="Arial" panose="020B0604020202020204" pitchFamily="34" charset="0"/>
              <a:buChar char="•"/>
            </a:pPr>
            <a:r>
              <a:rPr lang="en-GB" sz="1600" dirty="0">
                <a:latin typeface="Javanese Text" panose="02000000000000000000" pitchFamily="2" charset="0"/>
              </a:rPr>
              <a:t>A staffing guide tells the manager how many labour hours are needed for each position and shift to produce and serve a given number of meals in the given restaurant. </a:t>
            </a:r>
          </a:p>
          <a:p>
            <a:pPr>
              <a:lnSpc>
                <a:spcPct val="90000"/>
              </a:lnSpc>
              <a:buFont typeface="Arial" panose="020B0604020202020204" pitchFamily="34" charset="0"/>
              <a:buChar char="•"/>
            </a:pPr>
            <a:r>
              <a:rPr lang="en-GB" sz="1600" dirty="0">
                <a:latin typeface="Javanese Text" panose="02000000000000000000" pitchFamily="2" charset="0"/>
              </a:rPr>
              <a:t>The staffing guide serves as a tool for planning work schedules and controlling labour costs. </a:t>
            </a:r>
          </a:p>
          <a:p>
            <a:pPr>
              <a:lnSpc>
                <a:spcPct val="90000"/>
              </a:lnSpc>
              <a:buFont typeface="Arial" panose="020B0604020202020204" pitchFamily="34" charset="0"/>
              <a:buChar char="•"/>
            </a:pPr>
            <a:r>
              <a:rPr lang="en-GB" sz="1600" dirty="0">
                <a:latin typeface="Javanese Text" panose="02000000000000000000" pitchFamily="2" charset="0"/>
              </a:rPr>
              <a:t>The staffing guide should be based on the performance of good employees. </a:t>
            </a:r>
          </a:p>
          <a:p>
            <a:pPr>
              <a:lnSpc>
                <a:spcPct val="90000"/>
              </a:lnSpc>
              <a:buFont typeface="Arial" panose="020B0604020202020204" pitchFamily="34" charset="0"/>
              <a:buChar char="•"/>
            </a:pPr>
            <a:r>
              <a:rPr lang="en-GB" sz="1600" dirty="0">
                <a:latin typeface="Javanese Text" panose="02000000000000000000" pitchFamily="2" charset="0"/>
              </a:rPr>
              <a:t>When scheduling new employees who have not completed an orientation training period, allowances will have to be made for their lower productivity.</a:t>
            </a:r>
          </a:p>
          <a:p>
            <a:pPr>
              <a:lnSpc>
                <a:spcPct val="90000"/>
              </a:lnSpc>
            </a:pPr>
            <a:br>
              <a:rPr lang="en-GB" sz="1600" dirty="0"/>
            </a:br>
            <a:endParaRPr lang="en-GB" sz="1600" dirty="0"/>
          </a:p>
        </p:txBody>
      </p:sp>
      <p:sp>
        <p:nvSpPr>
          <p:cNvPr id="7174" name="Rectangle 74">
            <a:extLst>
              <a:ext uri="{FF2B5EF4-FFF2-40B4-BE49-F238E27FC236}">
                <a16:creationId xmlns:a16="http://schemas.microsoft.com/office/drawing/2014/main" id="{6E53EDC6-E7A0-411C-871D-6FE54ADF9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7602982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D40791F6-715D-481A-9C4A-3645AECFD5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964C2F-12A5-4203-8F7C-9F4EF2232B5D}"/>
              </a:ext>
            </a:extLst>
          </p:cNvPr>
          <p:cNvSpPr>
            <a:spLocks noGrp="1"/>
          </p:cNvSpPr>
          <p:nvPr>
            <p:ph type="title"/>
          </p:nvPr>
        </p:nvSpPr>
        <p:spPr>
          <a:xfrm>
            <a:off x="642257" y="634946"/>
            <a:ext cx="6432434" cy="1450757"/>
          </a:xfrm>
        </p:spPr>
        <p:txBody>
          <a:bodyPr>
            <a:normAutofit fontScale="90000"/>
          </a:bodyPr>
          <a:lstStyle/>
          <a:p>
            <a:r>
              <a:rPr lang="en-GB" dirty="0">
                <a:latin typeface="Javanese Text" panose="02000000000000000000" pitchFamily="2" charset="0"/>
              </a:rPr>
              <a:t>FIXED LABOUR COSTS AND PEAK PERIODS</a:t>
            </a:r>
          </a:p>
        </p:txBody>
      </p:sp>
      <p:cxnSp>
        <p:nvCxnSpPr>
          <p:cNvPr id="75" name="Straight Connector 74">
            <a:extLst>
              <a:ext uri="{FF2B5EF4-FFF2-40B4-BE49-F238E27FC236}">
                <a16:creationId xmlns:a16="http://schemas.microsoft.com/office/drawing/2014/main" id="{740F83A4-FAC4-4867-95A5-BBFD280C7BF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76240" y="2267421"/>
            <a:ext cx="603504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1C8325-DED3-4135-859A-4E19D6907E5B}"/>
              </a:ext>
            </a:extLst>
          </p:cNvPr>
          <p:cNvSpPr>
            <a:spLocks noGrp="1"/>
          </p:cNvSpPr>
          <p:nvPr>
            <p:ph idx="1"/>
          </p:nvPr>
        </p:nvSpPr>
        <p:spPr>
          <a:xfrm>
            <a:off x="642257" y="2407436"/>
            <a:ext cx="6432434" cy="3461658"/>
          </a:xfrm>
        </p:spPr>
        <p:txBody>
          <a:bodyPr>
            <a:normAutofit/>
          </a:bodyPr>
          <a:lstStyle/>
          <a:p>
            <a:pPr>
              <a:buFont typeface="Arial" panose="020B0604020202020204" pitchFamily="34" charset="0"/>
              <a:buChar char="•"/>
            </a:pPr>
            <a:r>
              <a:rPr lang="en-GB" dirty="0">
                <a:latin typeface="Javanese Text" panose="02000000000000000000" pitchFamily="2" charset="0"/>
              </a:rPr>
              <a:t>The kitchen has paid employees, these costs are fixed and do not change depending on the size of the business. The business must pay the salary of these employees, even if the kitchen is not busy. </a:t>
            </a:r>
          </a:p>
          <a:p>
            <a:pPr>
              <a:buFont typeface="Arial" panose="020B0604020202020204" pitchFamily="34" charset="0"/>
              <a:buChar char="•"/>
            </a:pPr>
            <a:r>
              <a:rPr lang="en-GB" dirty="0">
                <a:latin typeface="Javanese Text" panose="02000000000000000000" pitchFamily="2" charset="0"/>
              </a:rPr>
              <a:t>When the staffing guide is used to develop a staff schedule, the supervisor needs to consider the peak periods the kitchen (The supervisor might schedule the cooks so that the first cook comes in from 4:00 p.m. to 9:30 p.m. and the second cook comes in from 6:00 p.m. to 11:00 </a:t>
            </a:r>
            <a:r>
              <a:rPr lang="en-GB" dirty="0" err="1">
                <a:latin typeface="Javanese Text" panose="02000000000000000000" pitchFamily="2" charset="0"/>
              </a:rPr>
              <a:t>p.m</a:t>
            </a:r>
            <a:r>
              <a:rPr lang="en-GB" dirty="0">
                <a:latin typeface="Javanese Text" panose="02000000000000000000" pitchFamily="2" charset="0"/>
              </a:rPr>
              <a:t>). </a:t>
            </a:r>
          </a:p>
        </p:txBody>
      </p:sp>
      <p:pic>
        <p:nvPicPr>
          <p:cNvPr id="8196" name="Picture 4" descr="Image result for fixed labour">
            <a:extLst>
              <a:ext uri="{FF2B5EF4-FFF2-40B4-BE49-F238E27FC236}">
                <a16:creationId xmlns:a16="http://schemas.microsoft.com/office/drawing/2014/main" id="{343C7FD0-5384-400A-90EE-C0C39CC1DEC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556687" y="1189233"/>
            <a:ext cx="4001315" cy="1410463"/>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Image result for peak periods">
            <a:extLst>
              <a:ext uri="{FF2B5EF4-FFF2-40B4-BE49-F238E27FC236}">
                <a16:creationId xmlns:a16="http://schemas.microsoft.com/office/drawing/2014/main" id="{4B8308A2-DD6B-474B-B78D-3D2F37D62C6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665593" y="3428999"/>
            <a:ext cx="3783501" cy="2525487"/>
          </a:xfrm>
          <a:prstGeom prst="rect">
            <a:avLst/>
          </a:prstGeom>
          <a:noFill/>
          <a:extLst>
            <a:ext uri="{909E8E84-426E-40DD-AFC4-6F175D3DCCD1}">
              <a14:hiddenFill xmlns:a14="http://schemas.microsoft.com/office/drawing/2010/main">
                <a:solidFill>
                  <a:srgbClr val="FFFFFF"/>
                </a:solidFill>
              </a14:hiddenFill>
            </a:ext>
          </a:extLst>
        </p:spPr>
      </p:pic>
      <p:sp>
        <p:nvSpPr>
          <p:cNvPr id="77" name="Rectangle 76">
            <a:extLst>
              <a:ext uri="{FF2B5EF4-FFF2-40B4-BE49-F238E27FC236}">
                <a16:creationId xmlns:a16="http://schemas.microsoft.com/office/drawing/2014/main" id="{811CBAFA-D7E0-40A7-BB94-2C05304B40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6117859"/>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C49E3-09E3-4F36-AB40-4992E146F70A}"/>
              </a:ext>
            </a:extLst>
          </p:cNvPr>
          <p:cNvSpPr>
            <a:spLocks noGrp="1"/>
          </p:cNvSpPr>
          <p:nvPr>
            <p:ph type="title"/>
          </p:nvPr>
        </p:nvSpPr>
        <p:spPr/>
        <p:txBody>
          <a:bodyPr/>
          <a:lstStyle/>
          <a:p>
            <a:r>
              <a:rPr lang="en-GB" dirty="0">
                <a:latin typeface="Javanese Text" panose="02000000000000000000" pitchFamily="2" charset="0"/>
              </a:rPr>
              <a:t>SCHEDULING STAFF</a:t>
            </a:r>
          </a:p>
        </p:txBody>
      </p:sp>
      <p:sp>
        <p:nvSpPr>
          <p:cNvPr id="3" name="Content Placeholder 2">
            <a:extLst>
              <a:ext uri="{FF2B5EF4-FFF2-40B4-BE49-F238E27FC236}">
                <a16:creationId xmlns:a16="http://schemas.microsoft.com/office/drawing/2014/main" id="{874FF6DF-77CB-4694-8BC7-5FD1409CE68D}"/>
              </a:ext>
            </a:extLst>
          </p:cNvPr>
          <p:cNvSpPr>
            <a:spLocks noGrp="1"/>
          </p:cNvSpPr>
          <p:nvPr>
            <p:ph idx="1"/>
          </p:nvPr>
        </p:nvSpPr>
        <p:spPr>
          <a:xfrm>
            <a:off x="1097280" y="2108201"/>
            <a:ext cx="10058400" cy="4070926"/>
          </a:xfrm>
        </p:spPr>
        <p:txBody>
          <a:bodyPr>
            <a:noAutofit/>
          </a:bodyPr>
          <a:lstStyle/>
          <a:p>
            <a:pPr>
              <a:buFont typeface="Arial" panose="020B0604020202020204" pitchFamily="34" charset="0"/>
              <a:buChar char="•"/>
            </a:pPr>
            <a:r>
              <a:rPr lang="en-GB" sz="1600" dirty="0">
                <a:latin typeface="Javanese Text" panose="02000000000000000000" pitchFamily="2" charset="0"/>
              </a:rPr>
              <a:t>The scheduling of staff is based on the labour hours needed to meet the projected sales volume. </a:t>
            </a:r>
          </a:p>
          <a:p>
            <a:pPr>
              <a:buFont typeface="Arial" panose="020B0604020202020204" pitchFamily="34" charset="0"/>
              <a:buChar char="•"/>
            </a:pPr>
            <a:r>
              <a:rPr lang="en-GB" sz="1600" dirty="0">
                <a:latin typeface="Javanese Text" panose="02000000000000000000" pitchFamily="2" charset="0"/>
              </a:rPr>
              <a:t> For example, on holidays or other times when overtime rates must be paid, it would be less costly to bring in a new employee who is not eligible for statutory holiday pay. </a:t>
            </a:r>
          </a:p>
          <a:p>
            <a:pPr fontAlgn="base">
              <a:buFont typeface="Arial" panose="020B0604020202020204" pitchFamily="34" charset="0"/>
              <a:buChar char="•"/>
            </a:pPr>
            <a:r>
              <a:rPr lang="en-GB" sz="1600" dirty="0">
                <a:latin typeface="Javanese Text" panose="02000000000000000000" pitchFamily="2" charset="0"/>
              </a:rPr>
              <a:t>Part-time staff can be used to work short shifts of four or five hours to reduce overall labour costs.</a:t>
            </a:r>
          </a:p>
          <a:p>
            <a:pPr fontAlgn="base">
              <a:buFont typeface="Arial" panose="020B0604020202020204" pitchFamily="34" charset="0"/>
              <a:buChar char="•"/>
            </a:pPr>
            <a:r>
              <a:rPr lang="en-GB" sz="1600" dirty="0">
                <a:latin typeface="Javanese Text" panose="02000000000000000000" pitchFamily="2" charset="0"/>
              </a:rPr>
              <a:t>Full-time staff are usually used to cover all key administrative positions; </a:t>
            </a:r>
          </a:p>
          <a:p>
            <a:pPr fontAlgn="base">
              <a:buFont typeface="Arial" panose="020B0604020202020204" pitchFamily="34" charset="0"/>
              <a:buChar char="•"/>
            </a:pPr>
            <a:r>
              <a:rPr lang="en-GB" sz="1600" dirty="0">
                <a:latin typeface="Javanese Text" panose="02000000000000000000" pitchFamily="2" charset="0"/>
              </a:rPr>
              <a:t>Staff capabilities should be taken into consideration. Some employees may have additional skills, which can be used effectively when sales volume is low if collective agreements or staff policies permit.</a:t>
            </a:r>
          </a:p>
          <a:p>
            <a:pPr fontAlgn="base">
              <a:buFont typeface="Arial" panose="020B0604020202020204" pitchFamily="34" charset="0"/>
              <a:buChar char="•"/>
            </a:pPr>
            <a:r>
              <a:rPr lang="en-GB" sz="1600" dirty="0">
                <a:latin typeface="Javanese Text" panose="02000000000000000000" pitchFamily="2" charset="0"/>
              </a:rPr>
              <a:t>Employee’s preferences should also be accounted for in the schedule. Policies should be in place for requesting shift preferences or exchanging shifts between staff members.</a:t>
            </a:r>
          </a:p>
          <a:p>
            <a:pPr>
              <a:buFont typeface="Arial" panose="020B0604020202020204" pitchFamily="34" charset="0"/>
              <a:buChar char="•"/>
            </a:pPr>
            <a:r>
              <a:rPr lang="en-GB" sz="1600" dirty="0">
                <a:latin typeface="Javanese Text" panose="02000000000000000000" pitchFamily="2" charset="0"/>
              </a:rPr>
              <a:t>Problems can arise, therefore you could have a staff member (or a casual employee) on call in case he or she is needed. You also have to know the capabilities of your staff, so we could know who would handle stressful situations.</a:t>
            </a:r>
            <a:br>
              <a:rPr lang="en-GB" sz="1600" dirty="0"/>
            </a:br>
            <a:endParaRPr lang="en-GB" sz="1600" dirty="0"/>
          </a:p>
        </p:txBody>
      </p:sp>
    </p:spTree>
    <p:extLst>
      <p:ext uri="{BB962C8B-B14F-4D97-AF65-F5344CB8AC3E}">
        <p14:creationId xmlns:p14="http://schemas.microsoft.com/office/powerpoint/2010/main" val="1421437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999F-C162-42AC-82A2-C617691BE4FF}"/>
              </a:ext>
            </a:extLst>
          </p:cNvPr>
          <p:cNvSpPr>
            <a:spLocks noGrp="1"/>
          </p:cNvSpPr>
          <p:nvPr>
            <p:ph type="title"/>
          </p:nvPr>
        </p:nvSpPr>
        <p:spPr/>
        <p:txBody>
          <a:bodyPr/>
          <a:lstStyle/>
          <a:p>
            <a:r>
              <a:rPr lang="en-GB" dirty="0">
                <a:latin typeface="Javanese Text" panose="02000000000000000000" pitchFamily="2" charset="0"/>
              </a:rPr>
              <a:t>STAYING WITHIN BUDGETED LABOUR COST</a:t>
            </a:r>
          </a:p>
        </p:txBody>
      </p:sp>
      <p:sp>
        <p:nvSpPr>
          <p:cNvPr id="3" name="Content Placeholder 2">
            <a:extLst>
              <a:ext uri="{FF2B5EF4-FFF2-40B4-BE49-F238E27FC236}">
                <a16:creationId xmlns:a16="http://schemas.microsoft.com/office/drawing/2014/main" id="{E25AF121-CDD6-4A83-B2C5-FEC12E28BB43}"/>
              </a:ext>
            </a:extLst>
          </p:cNvPr>
          <p:cNvSpPr>
            <a:spLocks noGrp="1"/>
          </p:cNvSpPr>
          <p:nvPr>
            <p:ph idx="1"/>
          </p:nvPr>
        </p:nvSpPr>
        <p:spPr>
          <a:xfrm>
            <a:off x="1097280" y="2108201"/>
            <a:ext cx="10058400" cy="4001654"/>
          </a:xfrm>
        </p:spPr>
        <p:txBody>
          <a:bodyPr>
            <a:normAutofit fontScale="25000" lnSpcReduction="20000"/>
          </a:bodyPr>
          <a:lstStyle/>
          <a:p>
            <a:pPr>
              <a:spcBef>
                <a:spcPts val="0"/>
              </a:spcBef>
              <a:spcAft>
                <a:spcPts val="0"/>
              </a:spcAft>
            </a:pPr>
            <a:r>
              <a:rPr lang="en-GB" sz="6400" dirty="0">
                <a:solidFill>
                  <a:srgbClr val="000000"/>
                </a:solidFill>
                <a:latin typeface="Javanese Text" panose="02000000000000000000" pitchFamily="2" charset="0"/>
              </a:rPr>
              <a:t>Some questions you might ask yourself in order to stay </a:t>
            </a:r>
            <a:r>
              <a:rPr lang="en-GB" sz="6400">
                <a:solidFill>
                  <a:srgbClr val="000000"/>
                </a:solidFill>
                <a:latin typeface="Javanese Text" panose="02000000000000000000" pitchFamily="2" charset="0"/>
              </a:rPr>
              <a:t>within budget are:</a:t>
            </a:r>
            <a:endParaRPr lang="en-GB" sz="6400" dirty="0">
              <a:latin typeface="Javanese Text" panose="02000000000000000000" pitchFamily="2" charset="0"/>
            </a:endParaRPr>
          </a:p>
          <a:p>
            <a:pPr fontAlgn="base">
              <a:spcBef>
                <a:spcPts val="1400"/>
              </a:spcBef>
              <a:spcAft>
                <a:spcPts val="0"/>
              </a:spcAft>
              <a:buFont typeface="Arial" panose="020B0604020202020204" pitchFamily="34" charset="0"/>
              <a:buChar char="•"/>
            </a:pPr>
            <a:r>
              <a:rPr lang="en-GB" sz="6400" dirty="0">
                <a:solidFill>
                  <a:srgbClr val="000000"/>
                </a:solidFill>
                <a:latin typeface="Javanese Text" panose="02000000000000000000" pitchFamily="2" charset="0"/>
              </a:rPr>
              <a:t>Can a particular task be eliminated?</a:t>
            </a:r>
          </a:p>
          <a:p>
            <a:pPr fontAlgn="base">
              <a:spcBef>
                <a:spcPts val="0"/>
              </a:spcBef>
              <a:spcAft>
                <a:spcPts val="0"/>
              </a:spcAft>
              <a:buFont typeface="Arial" panose="020B0604020202020204" pitchFamily="34" charset="0"/>
              <a:buChar char="•"/>
            </a:pPr>
            <a:r>
              <a:rPr lang="en-GB" sz="6400" dirty="0">
                <a:solidFill>
                  <a:srgbClr val="000000"/>
                </a:solidFill>
                <a:latin typeface="Javanese Text" panose="02000000000000000000" pitchFamily="2" charset="0"/>
              </a:rPr>
              <a:t>Is training needed to improve the skills of staff?</a:t>
            </a:r>
          </a:p>
          <a:p>
            <a:pPr fontAlgn="base">
              <a:spcBef>
                <a:spcPts val="0"/>
              </a:spcBef>
              <a:spcAft>
                <a:spcPts val="0"/>
              </a:spcAft>
              <a:buFont typeface="Arial" panose="020B0604020202020204" pitchFamily="34" charset="0"/>
              <a:buChar char="•"/>
            </a:pPr>
            <a:r>
              <a:rPr lang="en-GB" sz="6400" dirty="0">
                <a:solidFill>
                  <a:srgbClr val="000000"/>
                </a:solidFill>
                <a:latin typeface="Javanese Text" panose="02000000000000000000" pitchFamily="2" charset="0"/>
              </a:rPr>
              <a:t>Can a task be reassigned to a person who is not as busy (e.g., could the dishwasher assist with some pre-preparation of items early in the shift)?</a:t>
            </a:r>
          </a:p>
          <a:p>
            <a:pPr fontAlgn="base">
              <a:spcBef>
                <a:spcPts val="0"/>
              </a:spcBef>
              <a:spcAft>
                <a:spcPts val="0"/>
              </a:spcAft>
              <a:buFont typeface="Arial" panose="020B0604020202020204" pitchFamily="34" charset="0"/>
              <a:buChar char="•"/>
            </a:pPr>
            <a:r>
              <a:rPr lang="en-GB" sz="6400" dirty="0">
                <a:solidFill>
                  <a:srgbClr val="000000"/>
                </a:solidFill>
                <a:latin typeface="Javanese Text" panose="02000000000000000000" pitchFamily="2" charset="0"/>
              </a:rPr>
              <a:t>Can slow periods be utilized more effectively to prepare for high-volume times?</a:t>
            </a:r>
          </a:p>
          <a:p>
            <a:pPr fontAlgn="base">
              <a:spcBef>
                <a:spcPts val="0"/>
              </a:spcBef>
              <a:spcAft>
                <a:spcPts val="0"/>
              </a:spcAft>
              <a:buFont typeface="Arial" panose="020B0604020202020204" pitchFamily="34" charset="0"/>
              <a:buChar char="•"/>
            </a:pPr>
            <a:r>
              <a:rPr lang="en-GB" sz="6400" dirty="0">
                <a:solidFill>
                  <a:srgbClr val="000000"/>
                </a:solidFill>
                <a:latin typeface="Javanese Text" panose="02000000000000000000" pitchFamily="2" charset="0"/>
              </a:rPr>
              <a:t>Does the menu need to be simplified?</a:t>
            </a:r>
          </a:p>
          <a:p>
            <a:pPr fontAlgn="base">
              <a:spcBef>
                <a:spcPts val="0"/>
              </a:spcBef>
              <a:spcAft>
                <a:spcPts val="0"/>
              </a:spcAft>
              <a:buFont typeface="Arial" panose="020B0604020202020204" pitchFamily="34" charset="0"/>
              <a:buChar char="•"/>
            </a:pPr>
            <a:r>
              <a:rPr lang="en-GB" sz="6400" dirty="0">
                <a:solidFill>
                  <a:srgbClr val="000000"/>
                </a:solidFill>
                <a:latin typeface="Javanese Text" panose="02000000000000000000" pitchFamily="2" charset="0"/>
              </a:rPr>
              <a:t>Do menu or volume changes require changes in facility layout?</a:t>
            </a:r>
          </a:p>
          <a:p>
            <a:pPr fontAlgn="base">
              <a:spcBef>
                <a:spcPts val="0"/>
              </a:spcBef>
              <a:spcAft>
                <a:spcPts val="0"/>
              </a:spcAft>
              <a:buFont typeface="Arial" panose="020B0604020202020204" pitchFamily="34" charset="0"/>
              <a:buChar char="•"/>
            </a:pPr>
            <a:r>
              <a:rPr lang="en-GB" sz="6400" dirty="0">
                <a:solidFill>
                  <a:srgbClr val="000000"/>
                </a:solidFill>
                <a:latin typeface="Javanese Text" panose="02000000000000000000" pitchFamily="2" charset="0"/>
              </a:rPr>
              <a:t>Would convenience items reduce costs without reducing the required quality?</a:t>
            </a:r>
          </a:p>
          <a:p>
            <a:pPr fontAlgn="base">
              <a:spcBef>
                <a:spcPts val="0"/>
              </a:spcBef>
              <a:spcAft>
                <a:spcPts val="0"/>
              </a:spcAft>
              <a:buFont typeface="Arial" panose="020B0604020202020204" pitchFamily="34" charset="0"/>
              <a:buChar char="•"/>
            </a:pPr>
            <a:r>
              <a:rPr lang="en-GB" sz="6400" dirty="0">
                <a:solidFill>
                  <a:srgbClr val="000000"/>
                </a:solidFill>
                <a:latin typeface="Javanese Text" panose="02000000000000000000" pitchFamily="2" charset="0"/>
              </a:rPr>
              <a:t>Are the activities of another part of the operation affecting the performance of this department (e.g., the catering department has opened a new conference room some distance from the kitchen which requires food service)?</a:t>
            </a:r>
          </a:p>
          <a:p>
            <a:pPr fontAlgn="base">
              <a:spcBef>
                <a:spcPts val="0"/>
              </a:spcBef>
              <a:spcAft>
                <a:spcPts val="1400"/>
              </a:spcAft>
              <a:buFont typeface="Arial" panose="020B0604020202020204" pitchFamily="34" charset="0"/>
              <a:buChar char="•"/>
            </a:pPr>
            <a:r>
              <a:rPr lang="en-GB" sz="6400" dirty="0">
                <a:solidFill>
                  <a:srgbClr val="000000"/>
                </a:solidFill>
                <a:latin typeface="Javanese Text" panose="02000000000000000000" pitchFamily="2" charset="0"/>
              </a:rPr>
              <a:t>Have there been changes in volume and peak times that need to be considered?</a:t>
            </a:r>
          </a:p>
          <a:p>
            <a:pPr>
              <a:spcBef>
                <a:spcPts val="1800"/>
              </a:spcBef>
              <a:spcAft>
                <a:spcPts val="0"/>
              </a:spcAft>
            </a:pPr>
            <a:r>
              <a:rPr lang="en-GB" sz="6400" dirty="0">
                <a:solidFill>
                  <a:srgbClr val="000000"/>
                </a:solidFill>
                <a:latin typeface="Javanese Text" panose="02000000000000000000" pitchFamily="2" charset="0"/>
              </a:rPr>
              <a:t>After considering all of these factors, you may still not be able to reduce your labour costs.</a:t>
            </a:r>
            <a:endParaRPr lang="en-GB" sz="6400" dirty="0">
              <a:latin typeface="Javanese Text" panose="02000000000000000000" pitchFamily="2" charset="0"/>
            </a:endParaRPr>
          </a:p>
          <a:p>
            <a:pPr>
              <a:spcBef>
                <a:spcPts val="0"/>
              </a:spcBef>
              <a:spcAft>
                <a:spcPts val="0"/>
              </a:spcAft>
            </a:pPr>
            <a:r>
              <a:rPr lang="en-GB" sz="6400" dirty="0">
                <a:solidFill>
                  <a:srgbClr val="000000"/>
                </a:solidFill>
                <a:latin typeface="Javanese Text" panose="02000000000000000000" pitchFamily="2" charset="0"/>
              </a:rPr>
              <a:t> You may have to raise your menu prices to improve the profitability of your operation.</a:t>
            </a:r>
            <a:endParaRPr lang="en-GB" sz="6400" dirty="0">
              <a:latin typeface="Javanese Text" panose="02000000000000000000" pitchFamily="2" charset="0"/>
            </a:endParaRPr>
          </a:p>
          <a:p>
            <a:pPr>
              <a:spcBef>
                <a:spcPts val="0"/>
              </a:spcBef>
              <a:spcAft>
                <a:spcPts val="0"/>
              </a:spcAft>
            </a:pPr>
            <a:r>
              <a:rPr lang="en-GB" sz="6400" dirty="0">
                <a:solidFill>
                  <a:srgbClr val="000000"/>
                </a:solidFill>
                <a:latin typeface="Javanese Text" panose="02000000000000000000" pitchFamily="2" charset="0"/>
              </a:rPr>
              <a:t> It is often useful to look at both your food costs and labour costs when deciding whether a price increase is needed.</a:t>
            </a:r>
            <a:endParaRPr lang="en-GB" sz="6400" dirty="0">
              <a:latin typeface="Javanese Text" panose="02000000000000000000" pitchFamily="2" charset="0"/>
            </a:endParaRPr>
          </a:p>
          <a:p>
            <a:pPr>
              <a:spcBef>
                <a:spcPts val="0"/>
              </a:spcBef>
              <a:spcAft>
                <a:spcPts val="0"/>
              </a:spcAft>
            </a:pPr>
            <a:endParaRPr lang="en-GB" dirty="0"/>
          </a:p>
          <a:p>
            <a:br>
              <a:rPr lang="en-GB" dirty="0"/>
            </a:br>
            <a:endParaRPr lang="en-GB" dirty="0"/>
          </a:p>
        </p:txBody>
      </p:sp>
    </p:spTree>
    <p:extLst>
      <p:ext uri="{BB962C8B-B14F-4D97-AF65-F5344CB8AC3E}">
        <p14:creationId xmlns:p14="http://schemas.microsoft.com/office/powerpoint/2010/main" val="1705151464"/>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744EBD-E485-42FA-84F6-C8995ED7B08E}"/>
              </a:ext>
            </a:extLst>
          </p:cNvPr>
          <p:cNvSpPr>
            <a:spLocks noGrp="1"/>
          </p:cNvSpPr>
          <p:nvPr>
            <p:ph type="title"/>
          </p:nvPr>
        </p:nvSpPr>
        <p:spPr>
          <a:xfrm>
            <a:off x="1097280" y="286603"/>
            <a:ext cx="10058400" cy="1450757"/>
          </a:xfrm>
        </p:spPr>
        <p:txBody>
          <a:bodyPr/>
          <a:lstStyle/>
          <a:p>
            <a:r>
              <a:rPr lang="en-GB">
                <a:latin typeface="Javanese Text" panose="02000000000000000000" pitchFamily="2" charset="0"/>
              </a:rPr>
              <a:t>POSITION PERFORMANCE ANALYSIS</a:t>
            </a:r>
            <a:endParaRPr lang="en-GB" dirty="0">
              <a:latin typeface="Javanese Text" panose="02000000000000000000" pitchFamily="2" charset="0"/>
            </a:endParaRPr>
          </a:p>
        </p:txBody>
      </p:sp>
      <p:sp>
        <p:nvSpPr>
          <p:cNvPr id="3" name="Content Placeholder 2">
            <a:extLst>
              <a:ext uri="{FF2B5EF4-FFF2-40B4-BE49-F238E27FC236}">
                <a16:creationId xmlns:a16="http://schemas.microsoft.com/office/drawing/2014/main" id="{6880974D-A1DE-4097-AAD1-5C558C148F9C}"/>
              </a:ext>
            </a:extLst>
          </p:cNvPr>
          <p:cNvSpPr>
            <a:spLocks noGrp="1"/>
          </p:cNvSpPr>
          <p:nvPr>
            <p:ph idx="1"/>
          </p:nvPr>
        </p:nvSpPr>
        <p:spPr>
          <a:xfrm>
            <a:off x="1097280" y="2108201"/>
            <a:ext cx="10058400" cy="3760891"/>
          </a:xfrm>
        </p:spPr>
        <p:txBody>
          <a:bodyPr>
            <a:normAutofit fontScale="25000" lnSpcReduction="20000"/>
          </a:bodyPr>
          <a:lstStyle/>
          <a:p>
            <a:r>
              <a:rPr lang="en-GB" sz="7200" dirty="0">
                <a:latin typeface="Javanese Text" panose="02000000000000000000" pitchFamily="2" charset="0"/>
              </a:rPr>
              <a:t>Productivity standards are developed by considering the labour hours needed to perform assigned tasks.</a:t>
            </a:r>
          </a:p>
          <a:p>
            <a:r>
              <a:rPr lang="en-GB" sz="7200" dirty="0">
                <a:latin typeface="Javanese Text" panose="02000000000000000000" pitchFamily="2" charset="0"/>
              </a:rPr>
              <a:t>During a designated observation period, employees are asked to perform their jobs. </a:t>
            </a:r>
          </a:p>
          <a:p>
            <a:r>
              <a:rPr lang="en-GB" sz="7200" dirty="0">
                <a:latin typeface="Javanese Text" panose="02000000000000000000" pitchFamily="2" charset="0"/>
              </a:rPr>
              <a:t> For example, cooks would be expected to follow all standard recipes, take scheduled rest breaks, and meet the required quality standards. This process of analysing productivity is called a position performance analysis.</a:t>
            </a:r>
          </a:p>
          <a:p>
            <a:r>
              <a:rPr lang="en-GB" sz="7200" dirty="0">
                <a:latin typeface="Javanese Text" panose="02000000000000000000" pitchFamily="2" charset="0"/>
              </a:rPr>
              <a:t>The employee is observed over several shifts. </a:t>
            </a:r>
          </a:p>
          <a:p>
            <a:r>
              <a:rPr lang="en-GB" sz="7200" dirty="0">
                <a:latin typeface="Javanese Text" panose="02000000000000000000" pitchFamily="2" charset="0"/>
              </a:rPr>
              <a:t>At the end of each shift, the supervisor completes a report, which indicates the name of the employee observed, the meal period considered, the number of meals prepared, number of hours worked, and number of guests per labour hour. </a:t>
            </a:r>
          </a:p>
          <a:p>
            <a:r>
              <a:rPr lang="en-GB" sz="7200" dirty="0">
                <a:latin typeface="Javanese Text" panose="02000000000000000000" pitchFamily="2" charset="0"/>
              </a:rPr>
              <a:t>The supervisor also records comments on workflow, adequacy of service, problems that arose, etc.</a:t>
            </a:r>
          </a:p>
          <a:p>
            <a:r>
              <a:rPr lang="en-GB" sz="7200" dirty="0">
                <a:latin typeface="Javanese Text" panose="02000000000000000000" pitchFamily="2" charset="0"/>
              </a:rPr>
              <a:t>All in all, food costs and labour costs make up the bulk of the costs in running a successful kitchen.</a:t>
            </a:r>
          </a:p>
          <a:p>
            <a:r>
              <a:rPr lang="en-GB" sz="7200" dirty="0">
                <a:latin typeface="Javanese Text" panose="02000000000000000000" pitchFamily="2" charset="0"/>
              </a:rPr>
              <a:t> Having a solid understanding of both and how to manage them will be key in running a successful food service operation, whether it be a food truck or a major hotel.</a:t>
            </a:r>
          </a:p>
          <a:p>
            <a:br>
              <a:rPr lang="en-GB" dirty="0"/>
            </a:br>
            <a:endParaRPr lang="en-GB" dirty="0"/>
          </a:p>
        </p:txBody>
      </p:sp>
      <p:pic>
        <p:nvPicPr>
          <p:cNvPr id="1026" name="Picture 2" descr="Image result for performance analysis">
            <a:extLst>
              <a:ext uri="{FF2B5EF4-FFF2-40B4-BE49-F238E27FC236}">
                <a16:creationId xmlns:a16="http://schemas.microsoft.com/office/drawing/2014/main" id="{49203F22-D4EA-4524-9177-AE87599069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58275" y="-30793"/>
            <a:ext cx="3133725" cy="156686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05908933"/>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theme/theme1.xml><?xml version="1.0" encoding="utf-8"?>
<a:theme xmlns:a="http://schemas.openxmlformats.org/drawingml/2006/main" name="RetrospectVTI">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38</TotalTime>
  <Words>1424</Words>
  <Application>Microsoft Office PowerPoint</Application>
  <PresentationFormat>Widescreen</PresentationFormat>
  <Paragraphs>83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Javanese Text</vt:lpstr>
      <vt:lpstr>RetrospectVTI</vt:lpstr>
      <vt:lpstr>Issues Affecting Working Performance,  in the Kitchen </vt:lpstr>
      <vt:lpstr>MENU ITEM</vt:lpstr>
      <vt:lpstr>       USE OF CONVENIENCE FOODS</vt:lpstr>
      <vt:lpstr>QUATITY OF MEALS AND NUMBER OF MEAL PERIODS</vt:lpstr>
      <vt:lpstr>FACILITY LAYOUT AND DESIGN AND PRODUCTION EQUIPMENT</vt:lpstr>
      <vt:lpstr>WORK ENVIRONMENT AND NUMBER OF HOURS WORK</vt:lpstr>
      <vt:lpstr>PRODUCTIVITY STANDARDS</vt:lpstr>
      <vt:lpstr>DETERMINING REQUIREMENTS</vt:lpstr>
      <vt:lpstr>STAFFING GUIDE</vt:lpstr>
      <vt:lpstr>FIXED LABOUR COSTS AND PEAK PERIODS</vt:lpstr>
      <vt:lpstr>SCHEDULING STAFF</vt:lpstr>
      <vt:lpstr>STAYING WITHIN BUDGETED LABOUR COST</vt:lpstr>
      <vt:lpstr>POSITION PERFORMANCE ANALYSIS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Issues Affecting Working Performance,  in the Kitchen </dc:title>
  <dc:creator>kittyrainbowmanga27@gmail.com</dc:creator>
  <cp:lastModifiedBy>kittyrainbowmanga27@gmail.com</cp:lastModifiedBy>
  <cp:revision>4</cp:revision>
  <dcterms:created xsi:type="dcterms:W3CDTF">2019-11-26T22:48:02Z</dcterms:created>
  <dcterms:modified xsi:type="dcterms:W3CDTF">2019-11-27T20:26:15Z</dcterms:modified>
</cp:coreProperties>
</file>