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8" r:id="rId4"/>
    <p:sldId id="258" r:id="rId5"/>
    <p:sldId id="263" r:id="rId6"/>
    <p:sldId id="261" r:id="rId7"/>
    <p:sldId id="271" r:id="rId8"/>
    <p:sldId id="260" r:id="rId9"/>
    <p:sldId id="266" r:id="rId10"/>
    <p:sldId id="270" r:id="rId11"/>
    <p:sldId id="257" r:id="rId12"/>
    <p:sldId id="259" r:id="rId13"/>
    <p:sldId id="262" r:id="rId14"/>
    <p:sldId id="269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>
        <p:scale>
          <a:sx n="92" d="100"/>
          <a:sy n="92" d="100"/>
        </p:scale>
        <p:origin x="120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9CE1CD-5BC1-4F9B-A076-4EE4E459930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BB3D66A-C9BE-4372-A74E-85B3C6AA2614}">
      <dgm:prSet/>
      <dgm:spPr/>
      <dgm:t>
        <a:bodyPr/>
        <a:lstStyle/>
        <a:p>
          <a:r>
            <a:rPr lang="en-GB" dirty="0"/>
            <a:t>Staged in England – Children, then Over 60’s, then all</a:t>
          </a:r>
          <a:endParaRPr lang="en-US" dirty="0"/>
        </a:p>
      </dgm:t>
    </dgm:pt>
    <dgm:pt modelId="{B0D83A37-283E-4AA5-9AC7-FF13089402ED}" type="parTrans" cxnId="{AA09EB2C-761E-4CC6-9D0D-EF03A4052D82}">
      <dgm:prSet/>
      <dgm:spPr/>
      <dgm:t>
        <a:bodyPr/>
        <a:lstStyle/>
        <a:p>
          <a:endParaRPr lang="en-US"/>
        </a:p>
      </dgm:t>
    </dgm:pt>
    <dgm:pt modelId="{E80127EA-4733-465D-AAA4-BDEACF2A629B}" type="sibTrans" cxnId="{AA09EB2C-761E-4CC6-9D0D-EF03A4052D82}">
      <dgm:prSet/>
      <dgm:spPr/>
      <dgm:t>
        <a:bodyPr/>
        <a:lstStyle/>
        <a:p>
          <a:endParaRPr lang="en-US"/>
        </a:p>
      </dgm:t>
    </dgm:pt>
    <dgm:pt modelId="{5D3BA77A-9D0A-40AA-A2DC-B8742289325B}">
      <dgm:prSet/>
      <dgm:spPr/>
      <dgm:t>
        <a:bodyPr/>
        <a:lstStyle/>
        <a:p>
          <a:r>
            <a:rPr lang="en-GB"/>
            <a:t>April 2001 Wales &amp; Scotland moved to Free Museums for ALl</a:t>
          </a:r>
          <a:endParaRPr lang="en-US"/>
        </a:p>
      </dgm:t>
    </dgm:pt>
    <dgm:pt modelId="{60585F47-FA52-4CFB-A09B-BBAECCE7A7FF}" type="parTrans" cxnId="{9490AB76-1DF2-4A4D-8C62-EEFBEA8A0F7D}">
      <dgm:prSet/>
      <dgm:spPr/>
      <dgm:t>
        <a:bodyPr/>
        <a:lstStyle/>
        <a:p>
          <a:endParaRPr lang="en-US"/>
        </a:p>
      </dgm:t>
    </dgm:pt>
    <dgm:pt modelId="{E45D105A-8433-4720-9251-ED372BCE51C2}" type="sibTrans" cxnId="{9490AB76-1DF2-4A4D-8C62-EEFBEA8A0F7D}">
      <dgm:prSet/>
      <dgm:spPr/>
      <dgm:t>
        <a:bodyPr/>
        <a:lstStyle/>
        <a:p>
          <a:endParaRPr lang="en-US"/>
        </a:p>
      </dgm:t>
    </dgm:pt>
    <dgm:pt modelId="{D52DD48F-6A49-473E-BFD8-A5BC3AFD4FF1}">
      <dgm:prSet/>
      <dgm:spPr/>
      <dgm:t>
        <a:bodyPr/>
        <a:lstStyle/>
        <a:p>
          <a:r>
            <a:rPr lang="en-GB"/>
            <a:t>7 National Museums &amp; Galleries in Wales</a:t>
          </a:r>
          <a:endParaRPr lang="en-US"/>
        </a:p>
      </dgm:t>
    </dgm:pt>
    <dgm:pt modelId="{6513E9A7-8E96-4922-84B6-4EA1351A7A95}" type="parTrans" cxnId="{11495B65-E676-4B0A-97A2-6947B0DC4586}">
      <dgm:prSet/>
      <dgm:spPr/>
      <dgm:t>
        <a:bodyPr/>
        <a:lstStyle/>
        <a:p>
          <a:endParaRPr lang="en-US"/>
        </a:p>
      </dgm:t>
    </dgm:pt>
    <dgm:pt modelId="{4F22C70C-6547-4253-AE7E-5D79A04478A8}" type="sibTrans" cxnId="{11495B65-E676-4B0A-97A2-6947B0DC4586}">
      <dgm:prSet/>
      <dgm:spPr/>
      <dgm:t>
        <a:bodyPr/>
        <a:lstStyle/>
        <a:p>
          <a:endParaRPr lang="en-US"/>
        </a:p>
      </dgm:t>
    </dgm:pt>
    <dgm:pt modelId="{ADFDE7ED-A7E2-4F0E-85CB-869DAD56AC87}">
      <dgm:prSet/>
      <dgm:spPr/>
      <dgm:t>
        <a:bodyPr/>
        <a:lstStyle/>
        <a:p>
          <a:r>
            <a:rPr lang="en-GB"/>
            <a:t>Aims to Preserve &amp; Promote Wales Cultures</a:t>
          </a:r>
          <a:endParaRPr lang="en-US"/>
        </a:p>
      </dgm:t>
    </dgm:pt>
    <dgm:pt modelId="{3E0D6122-D515-4E23-A95C-4A8866150F25}" type="parTrans" cxnId="{C60556B3-AC88-4097-8370-4629EE907AFA}">
      <dgm:prSet/>
      <dgm:spPr/>
      <dgm:t>
        <a:bodyPr/>
        <a:lstStyle/>
        <a:p>
          <a:endParaRPr lang="en-US"/>
        </a:p>
      </dgm:t>
    </dgm:pt>
    <dgm:pt modelId="{665B8C4B-19FE-4AA1-B0E4-37366FAE499E}" type="sibTrans" cxnId="{C60556B3-AC88-4097-8370-4629EE907AFA}">
      <dgm:prSet/>
      <dgm:spPr/>
      <dgm:t>
        <a:bodyPr/>
        <a:lstStyle/>
        <a:p>
          <a:endParaRPr lang="en-US"/>
        </a:p>
      </dgm:t>
    </dgm:pt>
    <dgm:pt modelId="{ADCCBBB4-1538-49F7-9C46-2DE7D856523F}">
      <dgm:prSet/>
      <dgm:spPr/>
      <dgm:t>
        <a:bodyPr/>
        <a:lstStyle/>
        <a:p>
          <a:r>
            <a:rPr lang="en-GB"/>
            <a:t>Issues – Decline in Quality</a:t>
          </a:r>
          <a:endParaRPr lang="en-US"/>
        </a:p>
      </dgm:t>
    </dgm:pt>
    <dgm:pt modelId="{8606ADB1-64F3-447A-A71D-F90DF8D31F2F}" type="parTrans" cxnId="{305B16FD-1927-4A3D-8F1F-CC3BB6BC5BE1}">
      <dgm:prSet/>
      <dgm:spPr/>
      <dgm:t>
        <a:bodyPr/>
        <a:lstStyle/>
        <a:p>
          <a:endParaRPr lang="en-US"/>
        </a:p>
      </dgm:t>
    </dgm:pt>
    <dgm:pt modelId="{492DCD16-C0B4-4DFA-BE85-5BB60F350FD0}" type="sibTrans" cxnId="{305B16FD-1927-4A3D-8F1F-CC3BB6BC5BE1}">
      <dgm:prSet/>
      <dgm:spPr/>
      <dgm:t>
        <a:bodyPr/>
        <a:lstStyle/>
        <a:p>
          <a:endParaRPr lang="en-US"/>
        </a:p>
      </dgm:t>
    </dgm:pt>
    <dgm:pt modelId="{67A2425D-90BB-4702-9667-7333788006FF}">
      <dgm:prSet/>
      <dgm:spPr/>
      <dgm:t>
        <a:bodyPr/>
        <a:lstStyle/>
        <a:p>
          <a:r>
            <a:rPr lang="en-GB"/>
            <a:t>£65m Repair Backlog</a:t>
          </a:r>
          <a:endParaRPr lang="en-US"/>
        </a:p>
      </dgm:t>
    </dgm:pt>
    <dgm:pt modelId="{4D68E582-7287-4301-A8A1-6918243755A9}" type="parTrans" cxnId="{12C0DE56-0447-4A5F-BD13-BC6D0F98BA99}">
      <dgm:prSet/>
      <dgm:spPr/>
      <dgm:t>
        <a:bodyPr/>
        <a:lstStyle/>
        <a:p>
          <a:endParaRPr lang="en-US"/>
        </a:p>
      </dgm:t>
    </dgm:pt>
    <dgm:pt modelId="{1880CEDB-D944-4CA5-90E1-5F0918BE3D95}" type="sibTrans" cxnId="{12C0DE56-0447-4A5F-BD13-BC6D0F98BA99}">
      <dgm:prSet/>
      <dgm:spPr/>
      <dgm:t>
        <a:bodyPr/>
        <a:lstStyle/>
        <a:p>
          <a:endParaRPr lang="en-US"/>
        </a:p>
      </dgm:t>
    </dgm:pt>
    <dgm:pt modelId="{AEAA8924-62EC-40B3-9539-751DF14D41D7}">
      <dgm:prSet/>
      <dgm:spPr/>
      <dgm:t>
        <a:bodyPr/>
        <a:lstStyle/>
        <a:p>
          <a:r>
            <a:rPr lang="en-GB"/>
            <a:t>Lost / Hidden Treasures</a:t>
          </a:r>
          <a:endParaRPr lang="en-US"/>
        </a:p>
      </dgm:t>
    </dgm:pt>
    <dgm:pt modelId="{8E31AAF4-5029-485F-9F16-46CA90FB25CB}" type="parTrans" cxnId="{45E9482C-943F-4AD8-B27E-2F0388C2BF55}">
      <dgm:prSet/>
      <dgm:spPr/>
      <dgm:t>
        <a:bodyPr/>
        <a:lstStyle/>
        <a:p>
          <a:endParaRPr lang="en-US"/>
        </a:p>
      </dgm:t>
    </dgm:pt>
    <dgm:pt modelId="{522F41E4-E4C5-4710-83C5-2ED853800A65}" type="sibTrans" cxnId="{45E9482C-943F-4AD8-B27E-2F0388C2BF55}">
      <dgm:prSet/>
      <dgm:spPr/>
      <dgm:t>
        <a:bodyPr/>
        <a:lstStyle/>
        <a:p>
          <a:endParaRPr lang="en-US"/>
        </a:p>
      </dgm:t>
    </dgm:pt>
    <dgm:pt modelId="{AE012379-EB06-483E-AD2D-26E34D3F53A6}">
      <dgm:prSet/>
      <dgm:spPr/>
      <dgm:t>
        <a:bodyPr/>
        <a:lstStyle/>
        <a:p>
          <a:r>
            <a:rPr lang="en-GB"/>
            <a:t>2022 Tailored Review in Wales – Performance, Effectiveness &amp; Governance of Museums in Wales</a:t>
          </a:r>
          <a:endParaRPr lang="en-US"/>
        </a:p>
      </dgm:t>
    </dgm:pt>
    <dgm:pt modelId="{910F5123-0A42-4C4A-B55C-8813F2AC22BE}" type="parTrans" cxnId="{A3EE1A8B-D18D-4608-BF20-DA52D6AECDA2}">
      <dgm:prSet/>
      <dgm:spPr/>
      <dgm:t>
        <a:bodyPr/>
        <a:lstStyle/>
        <a:p>
          <a:endParaRPr lang="en-US"/>
        </a:p>
      </dgm:t>
    </dgm:pt>
    <dgm:pt modelId="{2B0ACB50-7D07-4712-B0FA-1A2BFBFD7A23}" type="sibTrans" cxnId="{A3EE1A8B-D18D-4608-BF20-DA52D6AECDA2}">
      <dgm:prSet/>
      <dgm:spPr/>
      <dgm:t>
        <a:bodyPr/>
        <a:lstStyle/>
        <a:p>
          <a:endParaRPr lang="en-US"/>
        </a:p>
      </dgm:t>
    </dgm:pt>
    <dgm:pt modelId="{49939DD4-5A92-4725-A3A8-16005B7E85FF}" type="pres">
      <dgm:prSet presAssocID="{D59CE1CD-5BC1-4F9B-A076-4EE4E4599308}" presName="vert0" presStyleCnt="0">
        <dgm:presLayoutVars>
          <dgm:dir/>
          <dgm:animOne val="branch"/>
          <dgm:animLvl val="lvl"/>
        </dgm:presLayoutVars>
      </dgm:prSet>
      <dgm:spPr/>
    </dgm:pt>
    <dgm:pt modelId="{88A205BE-6DD9-44D5-AB31-87E08DACA5EC}" type="pres">
      <dgm:prSet presAssocID="{ABB3D66A-C9BE-4372-A74E-85B3C6AA2614}" presName="thickLine" presStyleLbl="alignNode1" presStyleIdx="0" presStyleCnt="8"/>
      <dgm:spPr/>
    </dgm:pt>
    <dgm:pt modelId="{63FB4270-45ED-457A-9DDD-4B1D9FBDF014}" type="pres">
      <dgm:prSet presAssocID="{ABB3D66A-C9BE-4372-A74E-85B3C6AA2614}" presName="horz1" presStyleCnt="0"/>
      <dgm:spPr/>
    </dgm:pt>
    <dgm:pt modelId="{BA4510F2-AE3A-4B73-B1BD-323117A10CFD}" type="pres">
      <dgm:prSet presAssocID="{ABB3D66A-C9BE-4372-A74E-85B3C6AA2614}" presName="tx1" presStyleLbl="revTx" presStyleIdx="0" presStyleCnt="8"/>
      <dgm:spPr/>
    </dgm:pt>
    <dgm:pt modelId="{9AAA848E-D3FB-445D-AA64-C6635A1AD2BB}" type="pres">
      <dgm:prSet presAssocID="{ABB3D66A-C9BE-4372-A74E-85B3C6AA2614}" presName="vert1" presStyleCnt="0"/>
      <dgm:spPr/>
    </dgm:pt>
    <dgm:pt modelId="{555C1AA0-272B-499F-BB65-401BFBAABB0F}" type="pres">
      <dgm:prSet presAssocID="{5D3BA77A-9D0A-40AA-A2DC-B8742289325B}" presName="thickLine" presStyleLbl="alignNode1" presStyleIdx="1" presStyleCnt="8"/>
      <dgm:spPr/>
    </dgm:pt>
    <dgm:pt modelId="{991880DC-D875-4C84-9DCC-E31C1D504F9C}" type="pres">
      <dgm:prSet presAssocID="{5D3BA77A-9D0A-40AA-A2DC-B8742289325B}" presName="horz1" presStyleCnt="0"/>
      <dgm:spPr/>
    </dgm:pt>
    <dgm:pt modelId="{33FDE518-8165-4AF8-9585-480DD3F9C576}" type="pres">
      <dgm:prSet presAssocID="{5D3BA77A-9D0A-40AA-A2DC-B8742289325B}" presName="tx1" presStyleLbl="revTx" presStyleIdx="1" presStyleCnt="8"/>
      <dgm:spPr/>
    </dgm:pt>
    <dgm:pt modelId="{2DF0348B-FC5E-47D3-B41B-D085008B89AC}" type="pres">
      <dgm:prSet presAssocID="{5D3BA77A-9D0A-40AA-A2DC-B8742289325B}" presName="vert1" presStyleCnt="0"/>
      <dgm:spPr/>
    </dgm:pt>
    <dgm:pt modelId="{88E5915A-CD08-49E8-A87A-CC0EFC2A861D}" type="pres">
      <dgm:prSet presAssocID="{D52DD48F-6A49-473E-BFD8-A5BC3AFD4FF1}" presName="thickLine" presStyleLbl="alignNode1" presStyleIdx="2" presStyleCnt="8"/>
      <dgm:spPr/>
    </dgm:pt>
    <dgm:pt modelId="{4E00DCF8-83D9-468D-9C5E-FC9190483A5F}" type="pres">
      <dgm:prSet presAssocID="{D52DD48F-6A49-473E-BFD8-A5BC3AFD4FF1}" presName="horz1" presStyleCnt="0"/>
      <dgm:spPr/>
    </dgm:pt>
    <dgm:pt modelId="{C2E06654-DB1B-4B6E-BDF7-DE6AF5BCD243}" type="pres">
      <dgm:prSet presAssocID="{D52DD48F-6A49-473E-BFD8-A5BC3AFD4FF1}" presName="tx1" presStyleLbl="revTx" presStyleIdx="2" presStyleCnt="8"/>
      <dgm:spPr/>
    </dgm:pt>
    <dgm:pt modelId="{0E52911F-C0F2-4E78-8F09-B5FB94EACA3F}" type="pres">
      <dgm:prSet presAssocID="{D52DD48F-6A49-473E-BFD8-A5BC3AFD4FF1}" presName="vert1" presStyleCnt="0"/>
      <dgm:spPr/>
    </dgm:pt>
    <dgm:pt modelId="{E56316AE-FD6B-41FA-B575-B1BCFFBEE25E}" type="pres">
      <dgm:prSet presAssocID="{ADFDE7ED-A7E2-4F0E-85CB-869DAD56AC87}" presName="thickLine" presStyleLbl="alignNode1" presStyleIdx="3" presStyleCnt="8"/>
      <dgm:spPr/>
    </dgm:pt>
    <dgm:pt modelId="{238FEF99-5EA9-471A-8297-B4429A6D9481}" type="pres">
      <dgm:prSet presAssocID="{ADFDE7ED-A7E2-4F0E-85CB-869DAD56AC87}" presName="horz1" presStyleCnt="0"/>
      <dgm:spPr/>
    </dgm:pt>
    <dgm:pt modelId="{26C5C69A-962E-47E6-BC98-C34BD6031482}" type="pres">
      <dgm:prSet presAssocID="{ADFDE7ED-A7E2-4F0E-85CB-869DAD56AC87}" presName="tx1" presStyleLbl="revTx" presStyleIdx="3" presStyleCnt="8"/>
      <dgm:spPr/>
    </dgm:pt>
    <dgm:pt modelId="{46721B31-817A-4AF8-BB90-046BF070D630}" type="pres">
      <dgm:prSet presAssocID="{ADFDE7ED-A7E2-4F0E-85CB-869DAD56AC87}" presName="vert1" presStyleCnt="0"/>
      <dgm:spPr/>
    </dgm:pt>
    <dgm:pt modelId="{2B5A0F50-7337-4FD4-802F-CAC09781AD7E}" type="pres">
      <dgm:prSet presAssocID="{ADCCBBB4-1538-49F7-9C46-2DE7D856523F}" presName="thickLine" presStyleLbl="alignNode1" presStyleIdx="4" presStyleCnt="8"/>
      <dgm:spPr/>
    </dgm:pt>
    <dgm:pt modelId="{3E2DF8CC-04BB-48B3-9635-9103C97C3512}" type="pres">
      <dgm:prSet presAssocID="{ADCCBBB4-1538-49F7-9C46-2DE7D856523F}" presName="horz1" presStyleCnt="0"/>
      <dgm:spPr/>
    </dgm:pt>
    <dgm:pt modelId="{D6648A32-7A1D-4BA0-BBCE-10CB268EA6E4}" type="pres">
      <dgm:prSet presAssocID="{ADCCBBB4-1538-49F7-9C46-2DE7D856523F}" presName="tx1" presStyleLbl="revTx" presStyleIdx="4" presStyleCnt="8"/>
      <dgm:spPr/>
    </dgm:pt>
    <dgm:pt modelId="{C1033E17-D416-43BC-BE19-63EE59A28E15}" type="pres">
      <dgm:prSet presAssocID="{ADCCBBB4-1538-49F7-9C46-2DE7D856523F}" presName="vert1" presStyleCnt="0"/>
      <dgm:spPr/>
    </dgm:pt>
    <dgm:pt modelId="{E29BE1A9-9013-4B46-AC83-92E1185885DA}" type="pres">
      <dgm:prSet presAssocID="{67A2425D-90BB-4702-9667-7333788006FF}" presName="thickLine" presStyleLbl="alignNode1" presStyleIdx="5" presStyleCnt="8"/>
      <dgm:spPr/>
    </dgm:pt>
    <dgm:pt modelId="{EA9520EA-0F2F-4E52-8327-B7EDA4CAF46D}" type="pres">
      <dgm:prSet presAssocID="{67A2425D-90BB-4702-9667-7333788006FF}" presName="horz1" presStyleCnt="0"/>
      <dgm:spPr/>
    </dgm:pt>
    <dgm:pt modelId="{A69FA7C4-64A9-4829-ADCF-E141D3A9C9C5}" type="pres">
      <dgm:prSet presAssocID="{67A2425D-90BB-4702-9667-7333788006FF}" presName="tx1" presStyleLbl="revTx" presStyleIdx="5" presStyleCnt="8"/>
      <dgm:spPr/>
    </dgm:pt>
    <dgm:pt modelId="{2090E0E8-2E8B-4918-AB26-2785786C8243}" type="pres">
      <dgm:prSet presAssocID="{67A2425D-90BB-4702-9667-7333788006FF}" presName="vert1" presStyleCnt="0"/>
      <dgm:spPr/>
    </dgm:pt>
    <dgm:pt modelId="{964B0337-FAE1-41A9-AA6B-80324778DFCD}" type="pres">
      <dgm:prSet presAssocID="{AEAA8924-62EC-40B3-9539-751DF14D41D7}" presName="thickLine" presStyleLbl="alignNode1" presStyleIdx="6" presStyleCnt="8"/>
      <dgm:spPr/>
    </dgm:pt>
    <dgm:pt modelId="{A3006742-1CC0-4AE5-9D2D-6A65450524FE}" type="pres">
      <dgm:prSet presAssocID="{AEAA8924-62EC-40B3-9539-751DF14D41D7}" presName="horz1" presStyleCnt="0"/>
      <dgm:spPr/>
    </dgm:pt>
    <dgm:pt modelId="{08D42A48-61D0-435A-94A9-58E144FE87BB}" type="pres">
      <dgm:prSet presAssocID="{AEAA8924-62EC-40B3-9539-751DF14D41D7}" presName="tx1" presStyleLbl="revTx" presStyleIdx="6" presStyleCnt="8"/>
      <dgm:spPr/>
    </dgm:pt>
    <dgm:pt modelId="{782F9EAC-B994-433D-B66B-354C88EC9122}" type="pres">
      <dgm:prSet presAssocID="{AEAA8924-62EC-40B3-9539-751DF14D41D7}" presName="vert1" presStyleCnt="0"/>
      <dgm:spPr/>
    </dgm:pt>
    <dgm:pt modelId="{E7026BDB-76FA-4494-884F-57AE45D0983D}" type="pres">
      <dgm:prSet presAssocID="{AE012379-EB06-483E-AD2D-26E34D3F53A6}" presName="thickLine" presStyleLbl="alignNode1" presStyleIdx="7" presStyleCnt="8"/>
      <dgm:spPr/>
    </dgm:pt>
    <dgm:pt modelId="{A66D96CC-6C1A-452D-BC0D-9FA4548A36B9}" type="pres">
      <dgm:prSet presAssocID="{AE012379-EB06-483E-AD2D-26E34D3F53A6}" presName="horz1" presStyleCnt="0"/>
      <dgm:spPr/>
    </dgm:pt>
    <dgm:pt modelId="{5E9F69AE-B844-41C0-A63C-DC85D64EFD0D}" type="pres">
      <dgm:prSet presAssocID="{AE012379-EB06-483E-AD2D-26E34D3F53A6}" presName="tx1" presStyleLbl="revTx" presStyleIdx="7" presStyleCnt="8"/>
      <dgm:spPr/>
    </dgm:pt>
    <dgm:pt modelId="{9403EA82-5574-4CBF-8364-AB82832AC145}" type="pres">
      <dgm:prSet presAssocID="{AE012379-EB06-483E-AD2D-26E34D3F53A6}" presName="vert1" presStyleCnt="0"/>
      <dgm:spPr/>
    </dgm:pt>
  </dgm:ptLst>
  <dgm:cxnLst>
    <dgm:cxn modelId="{24CED802-A8F1-43F3-A747-BDB183820882}" type="presOf" srcId="{5D3BA77A-9D0A-40AA-A2DC-B8742289325B}" destId="{33FDE518-8165-4AF8-9585-480DD3F9C576}" srcOrd="0" destOrd="0" presId="urn:microsoft.com/office/officeart/2008/layout/LinedList"/>
    <dgm:cxn modelId="{45E9482C-943F-4AD8-B27E-2F0388C2BF55}" srcId="{D59CE1CD-5BC1-4F9B-A076-4EE4E4599308}" destId="{AEAA8924-62EC-40B3-9539-751DF14D41D7}" srcOrd="6" destOrd="0" parTransId="{8E31AAF4-5029-485F-9F16-46CA90FB25CB}" sibTransId="{522F41E4-E4C5-4710-83C5-2ED853800A65}"/>
    <dgm:cxn modelId="{AA09EB2C-761E-4CC6-9D0D-EF03A4052D82}" srcId="{D59CE1CD-5BC1-4F9B-A076-4EE4E4599308}" destId="{ABB3D66A-C9BE-4372-A74E-85B3C6AA2614}" srcOrd="0" destOrd="0" parTransId="{B0D83A37-283E-4AA5-9AC7-FF13089402ED}" sibTransId="{E80127EA-4733-465D-AAA4-BDEACF2A629B}"/>
    <dgm:cxn modelId="{46646344-6861-4E9A-B79B-D32E36E8D5C3}" type="presOf" srcId="{ABB3D66A-C9BE-4372-A74E-85B3C6AA2614}" destId="{BA4510F2-AE3A-4B73-B1BD-323117A10CFD}" srcOrd="0" destOrd="0" presId="urn:microsoft.com/office/officeart/2008/layout/LinedList"/>
    <dgm:cxn modelId="{11495B65-E676-4B0A-97A2-6947B0DC4586}" srcId="{D59CE1CD-5BC1-4F9B-A076-4EE4E4599308}" destId="{D52DD48F-6A49-473E-BFD8-A5BC3AFD4FF1}" srcOrd="2" destOrd="0" parTransId="{6513E9A7-8E96-4922-84B6-4EA1351A7A95}" sibTransId="{4F22C70C-6547-4253-AE7E-5D79A04478A8}"/>
    <dgm:cxn modelId="{1C64F446-AE9D-424F-9F19-DED47F0A1499}" type="presOf" srcId="{D52DD48F-6A49-473E-BFD8-A5BC3AFD4FF1}" destId="{C2E06654-DB1B-4B6E-BDF7-DE6AF5BCD243}" srcOrd="0" destOrd="0" presId="urn:microsoft.com/office/officeart/2008/layout/LinedList"/>
    <dgm:cxn modelId="{934C3A4D-DE6D-49CE-8A18-A437B17D7D66}" type="presOf" srcId="{D59CE1CD-5BC1-4F9B-A076-4EE4E4599308}" destId="{49939DD4-5A92-4725-A3A8-16005B7E85FF}" srcOrd="0" destOrd="0" presId="urn:microsoft.com/office/officeart/2008/layout/LinedList"/>
    <dgm:cxn modelId="{9490AB76-1DF2-4A4D-8C62-EEFBEA8A0F7D}" srcId="{D59CE1CD-5BC1-4F9B-A076-4EE4E4599308}" destId="{5D3BA77A-9D0A-40AA-A2DC-B8742289325B}" srcOrd="1" destOrd="0" parTransId="{60585F47-FA52-4CFB-A09B-BBAECCE7A7FF}" sibTransId="{E45D105A-8433-4720-9251-ED372BCE51C2}"/>
    <dgm:cxn modelId="{12C0DE56-0447-4A5F-BD13-BC6D0F98BA99}" srcId="{D59CE1CD-5BC1-4F9B-A076-4EE4E4599308}" destId="{67A2425D-90BB-4702-9667-7333788006FF}" srcOrd="5" destOrd="0" parTransId="{4D68E582-7287-4301-A8A1-6918243755A9}" sibTransId="{1880CEDB-D944-4CA5-90E1-5F0918BE3D95}"/>
    <dgm:cxn modelId="{A3EE1A8B-D18D-4608-BF20-DA52D6AECDA2}" srcId="{D59CE1CD-5BC1-4F9B-A076-4EE4E4599308}" destId="{AE012379-EB06-483E-AD2D-26E34D3F53A6}" srcOrd="7" destOrd="0" parTransId="{910F5123-0A42-4C4A-B55C-8813F2AC22BE}" sibTransId="{2B0ACB50-7D07-4712-B0FA-1A2BFBFD7A23}"/>
    <dgm:cxn modelId="{1BDDA4A1-88AC-4549-9403-C18886919748}" type="presOf" srcId="{AE012379-EB06-483E-AD2D-26E34D3F53A6}" destId="{5E9F69AE-B844-41C0-A63C-DC85D64EFD0D}" srcOrd="0" destOrd="0" presId="urn:microsoft.com/office/officeart/2008/layout/LinedList"/>
    <dgm:cxn modelId="{C60556B3-AC88-4097-8370-4629EE907AFA}" srcId="{D59CE1CD-5BC1-4F9B-A076-4EE4E4599308}" destId="{ADFDE7ED-A7E2-4F0E-85CB-869DAD56AC87}" srcOrd="3" destOrd="0" parTransId="{3E0D6122-D515-4E23-A95C-4A8866150F25}" sibTransId="{665B8C4B-19FE-4AA1-B0E4-37366FAE499E}"/>
    <dgm:cxn modelId="{4511D8CB-9BDD-4C5B-9C8D-F7A6E44973CF}" type="presOf" srcId="{ADCCBBB4-1538-49F7-9C46-2DE7D856523F}" destId="{D6648A32-7A1D-4BA0-BBCE-10CB268EA6E4}" srcOrd="0" destOrd="0" presId="urn:microsoft.com/office/officeart/2008/layout/LinedList"/>
    <dgm:cxn modelId="{76458BD1-9F3F-496C-B5FF-D003ECEBE0AF}" type="presOf" srcId="{67A2425D-90BB-4702-9667-7333788006FF}" destId="{A69FA7C4-64A9-4829-ADCF-E141D3A9C9C5}" srcOrd="0" destOrd="0" presId="urn:microsoft.com/office/officeart/2008/layout/LinedList"/>
    <dgm:cxn modelId="{157E52D2-0471-46F0-93EB-45CE1555C5C0}" type="presOf" srcId="{AEAA8924-62EC-40B3-9539-751DF14D41D7}" destId="{08D42A48-61D0-435A-94A9-58E144FE87BB}" srcOrd="0" destOrd="0" presId="urn:microsoft.com/office/officeart/2008/layout/LinedList"/>
    <dgm:cxn modelId="{CF6726D3-BEC6-49CA-8400-0A32414A05D3}" type="presOf" srcId="{ADFDE7ED-A7E2-4F0E-85CB-869DAD56AC87}" destId="{26C5C69A-962E-47E6-BC98-C34BD6031482}" srcOrd="0" destOrd="0" presId="urn:microsoft.com/office/officeart/2008/layout/LinedList"/>
    <dgm:cxn modelId="{305B16FD-1927-4A3D-8F1F-CC3BB6BC5BE1}" srcId="{D59CE1CD-5BC1-4F9B-A076-4EE4E4599308}" destId="{ADCCBBB4-1538-49F7-9C46-2DE7D856523F}" srcOrd="4" destOrd="0" parTransId="{8606ADB1-64F3-447A-A71D-F90DF8D31F2F}" sibTransId="{492DCD16-C0B4-4DFA-BE85-5BB60F350FD0}"/>
    <dgm:cxn modelId="{D18B1A9C-3FD9-4F0A-ABDE-1604669A54BF}" type="presParOf" srcId="{49939DD4-5A92-4725-A3A8-16005B7E85FF}" destId="{88A205BE-6DD9-44D5-AB31-87E08DACA5EC}" srcOrd="0" destOrd="0" presId="urn:microsoft.com/office/officeart/2008/layout/LinedList"/>
    <dgm:cxn modelId="{E433B68A-D642-4EAA-906F-7328E08AD879}" type="presParOf" srcId="{49939DD4-5A92-4725-A3A8-16005B7E85FF}" destId="{63FB4270-45ED-457A-9DDD-4B1D9FBDF014}" srcOrd="1" destOrd="0" presId="urn:microsoft.com/office/officeart/2008/layout/LinedList"/>
    <dgm:cxn modelId="{0FA5AFB7-1F09-4D26-B921-23E9DF5A9F95}" type="presParOf" srcId="{63FB4270-45ED-457A-9DDD-4B1D9FBDF014}" destId="{BA4510F2-AE3A-4B73-B1BD-323117A10CFD}" srcOrd="0" destOrd="0" presId="urn:microsoft.com/office/officeart/2008/layout/LinedList"/>
    <dgm:cxn modelId="{83B6D68E-47A7-422C-9A76-4F7E0038332A}" type="presParOf" srcId="{63FB4270-45ED-457A-9DDD-4B1D9FBDF014}" destId="{9AAA848E-D3FB-445D-AA64-C6635A1AD2BB}" srcOrd="1" destOrd="0" presId="urn:microsoft.com/office/officeart/2008/layout/LinedList"/>
    <dgm:cxn modelId="{A8600FD6-316F-4CE2-89FE-3155DD47C661}" type="presParOf" srcId="{49939DD4-5A92-4725-A3A8-16005B7E85FF}" destId="{555C1AA0-272B-499F-BB65-401BFBAABB0F}" srcOrd="2" destOrd="0" presId="urn:microsoft.com/office/officeart/2008/layout/LinedList"/>
    <dgm:cxn modelId="{46BF4AD1-762D-4327-8B00-69B03505DCD1}" type="presParOf" srcId="{49939DD4-5A92-4725-A3A8-16005B7E85FF}" destId="{991880DC-D875-4C84-9DCC-E31C1D504F9C}" srcOrd="3" destOrd="0" presId="urn:microsoft.com/office/officeart/2008/layout/LinedList"/>
    <dgm:cxn modelId="{1C68D6DF-A408-4688-B780-A70C5E4091B7}" type="presParOf" srcId="{991880DC-D875-4C84-9DCC-E31C1D504F9C}" destId="{33FDE518-8165-4AF8-9585-480DD3F9C576}" srcOrd="0" destOrd="0" presId="urn:microsoft.com/office/officeart/2008/layout/LinedList"/>
    <dgm:cxn modelId="{5707ECEA-CA21-4A01-8842-60F07E88A383}" type="presParOf" srcId="{991880DC-D875-4C84-9DCC-E31C1D504F9C}" destId="{2DF0348B-FC5E-47D3-B41B-D085008B89AC}" srcOrd="1" destOrd="0" presId="urn:microsoft.com/office/officeart/2008/layout/LinedList"/>
    <dgm:cxn modelId="{04E29A33-5F8E-4928-B532-DB3558743DDF}" type="presParOf" srcId="{49939DD4-5A92-4725-A3A8-16005B7E85FF}" destId="{88E5915A-CD08-49E8-A87A-CC0EFC2A861D}" srcOrd="4" destOrd="0" presId="urn:microsoft.com/office/officeart/2008/layout/LinedList"/>
    <dgm:cxn modelId="{95757E4C-331A-45B3-B2E9-B14BCA96F26E}" type="presParOf" srcId="{49939DD4-5A92-4725-A3A8-16005B7E85FF}" destId="{4E00DCF8-83D9-468D-9C5E-FC9190483A5F}" srcOrd="5" destOrd="0" presId="urn:microsoft.com/office/officeart/2008/layout/LinedList"/>
    <dgm:cxn modelId="{C4DB4460-E0FA-4FF8-8E5D-13FD87853F31}" type="presParOf" srcId="{4E00DCF8-83D9-468D-9C5E-FC9190483A5F}" destId="{C2E06654-DB1B-4B6E-BDF7-DE6AF5BCD243}" srcOrd="0" destOrd="0" presId="urn:microsoft.com/office/officeart/2008/layout/LinedList"/>
    <dgm:cxn modelId="{934A353B-A18E-4DF6-A725-118E2A3204F2}" type="presParOf" srcId="{4E00DCF8-83D9-468D-9C5E-FC9190483A5F}" destId="{0E52911F-C0F2-4E78-8F09-B5FB94EACA3F}" srcOrd="1" destOrd="0" presId="urn:microsoft.com/office/officeart/2008/layout/LinedList"/>
    <dgm:cxn modelId="{C68B384A-D8C1-4E7F-AF56-C1099BB3D59A}" type="presParOf" srcId="{49939DD4-5A92-4725-A3A8-16005B7E85FF}" destId="{E56316AE-FD6B-41FA-B575-B1BCFFBEE25E}" srcOrd="6" destOrd="0" presId="urn:microsoft.com/office/officeart/2008/layout/LinedList"/>
    <dgm:cxn modelId="{ACF1864E-7282-48D9-A90D-1D5F86B7347C}" type="presParOf" srcId="{49939DD4-5A92-4725-A3A8-16005B7E85FF}" destId="{238FEF99-5EA9-471A-8297-B4429A6D9481}" srcOrd="7" destOrd="0" presId="urn:microsoft.com/office/officeart/2008/layout/LinedList"/>
    <dgm:cxn modelId="{F6346C74-9D7E-45F9-A4EC-D115B62779ED}" type="presParOf" srcId="{238FEF99-5EA9-471A-8297-B4429A6D9481}" destId="{26C5C69A-962E-47E6-BC98-C34BD6031482}" srcOrd="0" destOrd="0" presId="urn:microsoft.com/office/officeart/2008/layout/LinedList"/>
    <dgm:cxn modelId="{57C6F2A0-E89A-471D-B6FB-694000A59187}" type="presParOf" srcId="{238FEF99-5EA9-471A-8297-B4429A6D9481}" destId="{46721B31-817A-4AF8-BB90-046BF070D630}" srcOrd="1" destOrd="0" presId="urn:microsoft.com/office/officeart/2008/layout/LinedList"/>
    <dgm:cxn modelId="{CE79DE07-272D-46F0-BB26-C2C02121737B}" type="presParOf" srcId="{49939DD4-5A92-4725-A3A8-16005B7E85FF}" destId="{2B5A0F50-7337-4FD4-802F-CAC09781AD7E}" srcOrd="8" destOrd="0" presId="urn:microsoft.com/office/officeart/2008/layout/LinedList"/>
    <dgm:cxn modelId="{931862A2-C99C-4616-AF6C-A354D28FF03E}" type="presParOf" srcId="{49939DD4-5A92-4725-A3A8-16005B7E85FF}" destId="{3E2DF8CC-04BB-48B3-9635-9103C97C3512}" srcOrd="9" destOrd="0" presId="urn:microsoft.com/office/officeart/2008/layout/LinedList"/>
    <dgm:cxn modelId="{6C8A2358-0531-46E9-ACB1-83F1F98FCDD3}" type="presParOf" srcId="{3E2DF8CC-04BB-48B3-9635-9103C97C3512}" destId="{D6648A32-7A1D-4BA0-BBCE-10CB268EA6E4}" srcOrd="0" destOrd="0" presId="urn:microsoft.com/office/officeart/2008/layout/LinedList"/>
    <dgm:cxn modelId="{252D9C60-7314-4262-9A48-2CE0F5A48E8E}" type="presParOf" srcId="{3E2DF8CC-04BB-48B3-9635-9103C97C3512}" destId="{C1033E17-D416-43BC-BE19-63EE59A28E15}" srcOrd="1" destOrd="0" presId="urn:microsoft.com/office/officeart/2008/layout/LinedList"/>
    <dgm:cxn modelId="{DD96EF4C-825F-42AF-A41A-CE1520B7479D}" type="presParOf" srcId="{49939DD4-5A92-4725-A3A8-16005B7E85FF}" destId="{E29BE1A9-9013-4B46-AC83-92E1185885DA}" srcOrd="10" destOrd="0" presId="urn:microsoft.com/office/officeart/2008/layout/LinedList"/>
    <dgm:cxn modelId="{5DDB38C8-4C27-4394-A1F0-9218EA44AB7E}" type="presParOf" srcId="{49939DD4-5A92-4725-A3A8-16005B7E85FF}" destId="{EA9520EA-0F2F-4E52-8327-B7EDA4CAF46D}" srcOrd="11" destOrd="0" presId="urn:microsoft.com/office/officeart/2008/layout/LinedList"/>
    <dgm:cxn modelId="{4709F3F8-ADD8-4E07-AD5F-95412EE65FAF}" type="presParOf" srcId="{EA9520EA-0F2F-4E52-8327-B7EDA4CAF46D}" destId="{A69FA7C4-64A9-4829-ADCF-E141D3A9C9C5}" srcOrd="0" destOrd="0" presId="urn:microsoft.com/office/officeart/2008/layout/LinedList"/>
    <dgm:cxn modelId="{C70D4504-65DD-4C92-A155-78EE8E577EBD}" type="presParOf" srcId="{EA9520EA-0F2F-4E52-8327-B7EDA4CAF46D}" destId="{2090E0E8-2E8B-4918-AB26-2785786C8243}" srcOrd="1" destOrd="0" presId="urn:microsoft.com/office/officeart/2008/layout/LinedList"/>
    <dgm:cxn modelId="{EFFC254F-7AD8-4F7C-871D-FAE5E322A139}" type="presParOf" srcId="{49939DD4-5A92-4725-A3A8-16005B7E85FF}" destId="{964B0337-FAE1-41A9-AA6B-80324778DFCD}" srcOrd="12" destOrd="0" presId="urn:microsoft.com/office/officeart/2008/layout/LinedList"/>
    <dgm:cxn modelId="{00AECF50-9DD3-4CC6-854E-C79462B51584}" type="presParOf" srcId="{49939DD4-5A92-4725-A3A8-16005B7E85FF}" destId="{A3006742-1CC0-4AE5-9D2D-6A65450524FE}" srcOrd="13" destOrd="0" presId="urn:microsoft.com/office/officeart/2008/layout/LinedList"/>
    <dgm:cxn modelId="{89E01CC3-3FDE-4490-B116-369B940287D1}" type="presParOf" srcId="{A3006742-1CC0-4AE5-9D2D-6A65450524FE}" destId="{08D42A48-61D0-435A-94A9-58E144FE87BB}" srcOrd="0" destOrd="0" presId="urn:microsoft.com/office/officeart/2008/layout/LinedList"/>
    <dgm:cxn modelId="{1A44667C-B7B5-43AC-9D55-D79EEF4ED778}" type="presParOf" srcId="{A3006742-1CC0-4AE5-9D2D-6A65450524FE}" destId="{782F9EAC-B994-433D-B66B-354C88EC9122}" srcOrd="1" destOrd="0" presId="urn:microsoft.com/office/officeart/2008/layout/LinedList"/>
    <dgm:cxn modelId="{88FA8195-72CD-4DC5-9C12-357372DB01EB}" type="presParOf" srcId="{49939DD4-5A92-4725-A3A8-16005B7E85FF}" destId="{E7026BDB-76FA-4494-884F-57AE45D0983D}" srcOrd="14" destOrd="0" presId="urn:microsoft.com/office/officeart/2008/layout/LinedList"/>
    <dgm:cxn modelId="{F25DEE1E-64C9-49DE-9073-550591B33359}" type="presParOf" srcId="{49939DD4-5A92-4725-A3A8-16005B7E85FF}" destId="{A66D96CC-6C1A-452D-BC0D-9FA4548A36B9}" srcOrd="15" destOrd="0" presId="urn:microsoft.com/office/officeart/2008/layout/LinedList"/>
    <dgm:cxn modelId="{2CDF4F61-B102-4472-A4B1-AE334FB27D9C}" type="presParOf" srcId="{A66D96CC-6C1A-452D-BC0D-9FA4548A36B9}" destId="{5E9F69AE-B844-41C0-A63C-DC85D64EFD0D}" srcOrd="0" destOrd="0" presId="urn:microsoft.com/office/officeart/2008/layout/LinedList"/>
    <dgm:cxn modelId="{3E56FD78-464D-4F7E-9459-6D6E3D5B9EE9}" type="presParOf" srcId="{A66D96CC-6C1A-452D-BC0D-9FA4548A36B9}" destId="{9403EA82-5574-4CBF-8364-AB82832AC14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1255DC-E2D4-4FD3-A415-5AD82D8AB6E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C22BDC2-8648-4AD6-99F9-6BADCA07498F}">
      <dgm:prSet/>
      <dgm:spPr/>
      <dgm:t>
        <a:bodyPr/>
        <a:lstStyle/>
        <a:p>
          <a:r>
            <a:rPr lang="en-GB"/>
            <a:t>National Museum Cardiff</a:t>
          </a:r>
          <a:endParaRPr lang="en-US"/>
        </a:p>
      </dgm:t>
    </dgm:pt>
    <dgm:pt modelId="{EF909481-D3F6-4040-859D-042D871A42FC}" type="parTrans" cxnId="{C4DC3F11-F511-4EB6-9CD7-E853562B1991}">
      <dgm:prSet/>
      <dgm:spPr/>
      <dgm:t>
        <a:bodyPr/>
        <a:lstStyle/>
        <a:p>
          <a:endParaRPr lang="en-US"/>
        </a:p>
      </dgm:t>
    </dgm:pt>
    <dgm:pt modelId="{D4F05479-5BF3-474F-94CB-930BA1CC03A6}" type="sibTrans" cxnId="{C4DC3F11-F511-4EB6-9CD7-E853562B1991}">
      <dgm:prSet/>
      <dgm:spPr/>
      <dgm:t>
        <a:bodyPr/>
        <a:lstStyle/>
        <a:p>
          <a:endParaRPr lang="en-US"/>
        </a:p>
      </dgm:t>
    </dgm:pt>
    <dgm:pt modelId="{E9F34CEF-D1FD-4211-86F6-FDB59D0CFB2C}">
      <dgm:prSet/>
      <dgm:spPr/>
      <dgm:t>
        <a:bodyPr/>
        <a:lstStyle/>
        <a:p>
          <a:r>
            <a:rPr lang="en-GB"/>
            <a:t>St Fagans National Museum of History</a:t>
          </a:r>
          <a:endParaRPr lang="en-US"/>
        </a:p>
      </dgm:t>
    </dgm:pt>
    <dgm:pt modelId="{B503642B-E49E-458F-B411-4557297EF75B}" type="parTrans" cxnId="{66B6D42D-6074-4F10-BDA1-305A9089702D}">
      <dgm:prSet/>
      <dgm:spPr/>
      <dgm:t>
        <a:bodyPr/>
        <a:lstStyle/>
        <a:p>
          <a:endParaRPr lang="en-US"/>
        </a:p>
      </dgm:t>
    </dgm:pt>
    <dgm:pt modelId="{8DBC0B73-9A9D-4AD0-AEE7-7815035A5826}" type="sibTrans" cxnId="{66B6D42D-6074-4F10-BDA1-305A9089702D}">
      <dgm:prSet/>
      <dgm:spPr/>
      <dgm:t>
        <a:bodyPr/>
        <a:lstStyle/>
        <a:p>
          <a:endParaRPr lang="en-US"/>
        </a:p>
      </dgm:t>
    </dgm:pt>
    <dgm:pt modelId="{5BE67D6E-71D2-4FBF-A394-C67089DA7752}">
      <dgm:prSet/>
      <dgm:spPr/>
      <dgm:t>
        <a:bodyPr/>
        <a:lstStyle/>
        <a:p>
          <a:r>
            <a:rPr lang="en-GB"/>
            <a:t>National Waterfront Museum</a:t>
          </a:r>
          <a:endParaRPr lang="en-US"/>
        </a:p>
      </dgm:t>
    </dgm:pt>
    <dgm:pt modelId="{E2C0A113-6AFC-439A-8684-3881FFFB5B24}" type="parTrans" cxnId="{F4FE6D19-AE6B-4155-8605-4A718DC655F1}">
      <dgm:prSet/>
      <dgm:spPr/>
      <dgm:t>
        <a:bodyPr/>
        <a:lstStyle/>
        <a:p>
          <a:endParaRPr lang="en-US"/>
        </a:p>
      </dgm:t>
    </dgm:pt>
    <dgm:pt modelId="{7ED36BF0-4383-4548-8E9C-9F3553A5AF4F}" type="sibTrans" cxnId="{F4FE6D19-AE6B-4155-8605-4A718DC655F1}">
      <dgm:prSet/>
      <dgm:spPr/>
      <dgm:t>
        <a:bodyPr/>
        <a:lstStyle/>
        <a:p>
          <a:endParaRPr lang="en-US"/>
        </a:p>
      </dgm:t>
    </dgm:pt>
    <dgm:pt modelId="{E0605280-45C8-46E0-8704-3736DAA84816}">
      <dgm:prSet/>
      <dgm:spPr/>
      <dgm:t>
        <a:bodyPr/>
        <a:lstStyle/>
        <a:p>
          <a:r>
            <a:rPr lang="en-GB" dirty="0"/>
            <a:t>Big Pit National Coal Museum</a:t>
          </a:r>
          <a:endParaRPr lang="en-US" dirty="0"/>
        </a:p>
      </dgm:t>
    </dgm:pt>
    <dgm:pt modelId="{80BAE3A8-DE55-420C-9381-77AE012FADC6}" type="parTrans" cxnId="{3AA945D8-3538-4365-A214-1B2190F3F32C}">
      <dgm:prSet/>
      <dgm:spPr/>
      <dgm:t>
        <a:bodyPr/>
        <a:lstStyle/>
        <a:p>
          <a:endParaRPr lang="en-US"/>
        </a:p>
      </dgm:t>
    </dgm:pt>
    <dgm:pt modelId="{9CB9F363-1CD8-454D-9202-106C3BCC3714}" type="sibTrans" cxnId="{3AA945D8-3538-4365-A214-1B2190F3F32C}">
      <dgm:prSet/>
      <dgm:spPr/>
      <dgm:t>
        <a:bodyPr/>
        <a:lstStyle/>
        <a:p>
          <a:endParaRPr lang="en-US"/>
        </a:p>
      </dgm:t>
    </dgm:pt>
    <dgm:pt modelId="{97742CC6-4929-4912-B1D6-A6631E4385E7}">
      <dgm:prSet/>
      <dgm:spPr/>
      <dgm:t>
        <a:bodyPr/>
        <a:lstStyle/>
        <a:p>
          <a:r>
            <a:rPr lang="en-GB"/>
            <a:t>Collections &amp; Research</a:t>
          </a:r>
          <a:endParaRPr lang="en-US"/>
        </a:p>
      </dgm:t>
    </dgm:pt>
    <dgm:pt modelId="{4EB31E31-B5BB-4FF9-A2A0-9BB289E41442}" type="parTrans" cxnId="{B9723EB9-2C82-4816-9A06-5CDF7E34C3F3}">
      <dgm:prSet/>
      <dgm:spPr/>
      <dgm:t>
        <a:bodyPr/>
        <a:lstStyle/>
        <a:p>
          <a:endParaRPr lang="en-US"/>
        </a:p>
      </dgm:t>
    </dgm:pt>
    <dgm:pt modelId="{24C5275B-1E60-4DAE-8088-32B43203149C}" type="sibTrans" cxnId="{B9723EB9-2C82-4816-9A06-5CDF7E34C3F3}">
      <dgm:prSet/>
      <dgm:spPr/>
      <dgm:t>
        <a:bodyPr/>
        <a:lstStyle/>
        <a:p>
          <a:endParaRPr lang="en-US"/>
        </a:p>
      </dgm:t>
    </dgm:pt>
    <dgm:pt modelId="{A671CCCE-7D72-4968-9FC8-D750D4C60113}">
      <dgm:prSet/>
      <dgm:spPr/>
      <dgm:t>
        <a:bodyPr/>
        <a:lstStyle/>
        <a:p>
          <a:r>
            <a:rPr lang="en-GB" dirty="0"/>
            <a:t>National Slate Museum</a:t>
          </a:r>
        </a:p>
        <a:p>
          <a:r>
            <a:rPr lang="en-GB" dirty="0"/>
            <a:t>Closed for Refurb </a:t>
          </a:r>
          <a:endParaRPr lang="en-US" dirty="0"/>
        </a:p>
      </dgm:t>
    </dgm:pt>
    <dgm:pt modelId="{08B25B28-9200-4699-A8E1-8A4481882FB3}" type="sibTrans" cxnId="{A1CE4A73-1918-444E-B300-FCEB482C6304}">
      <dgm:prSet/>
      <dgm:spPr/>
      <dgm:t>
        <a:bodyPr/>
        <a:lstStyle/>
        <a:p>
          <a:endParaRPr lang="en-US"/>
        </a:p>
      </dgm:t>
    </dgm:pt>
    <dgm:pt modelId="{3DECBB20-2445-42F8-BDCC-D1C47A23868A}" type="parTrans" cxnId="{A1CE4A73-1918-444E-B300-FCEB482C6304}">
      <dgm:prSet/>
      <dgm:spPr/>
      <dgm:t>
        <a:bodyPr/>
        <a:lstStyle/>
        <a:p>
          <a:endParaRPr lang="en-US"/>
        </a:p>
      </dgm:t>
    </dgm:pt>
    <dgm:pt modelId="{0C1DEFD5-FC1B-41A7-8E82-59954B3CD760}">
      <dgm:prSet/>
      <dgm:spPr/>
      <dgm:t>
        <a:bodyPr/>
        <a:lstStyle/>
        <a:p>
          <a:r>
            <a:rPr lang="en-GB"/>
            <a:t>National Wool Museum</a:t>
          </a:r>
          <a:endParaRPr lang="en-US"/>
        </a:p>
      </dgm:t>
    </dgm:pt>
    <dgm:pt modelId="{8D7ED5A3-0A56-4315-B858-770B93773E86}" type="sibTrans" cxnId="{70F734D1-3B70-4295-8CD7-0567850BF032}">
      <dgm:prSet/>
      <dgm:spPr/>
      <dgm:t>
        <a:bodyPr/>
        <a:lstStyle/>
        <a:p>
          <a:endParaRPr lang="en-US"/>
        </a:p>
      </dgm:t>
    </dgm:pt>
    <dgm:pt modelId="{03E0C7A6-6AA8-42C7-9C99-25148E1A67CA}" type="parTrans" cxnId="{70F734D1-3B70-4295-8CD7-0567850BF032}">
      <dgm:prSet/>
      <dgm:spPr/>
      <dgm:t>
        <a:bodyPr/>
        <a:lstStyle/>
        <a:p>
          <a:endParaRPr lang="en-US"/>
        </a:p>
      </dgm:t>
    </dgm:pt>
    <dgm:pt modelId="{8F15B4D8-05BB-4658-A5A7-C2BEC0C9D362}">
      <dgm:prSet/>
      <dgm:spPr/>
      <dgm:t>
        <a:bodyPr/>
        <a:lstStyle/>
        <a:p>
          <a:r>
            <a:rPr lang="en-GB" dirty="0"/>
            <a:t>National Roman Legion Museum</a:t>
          </a:r>
          <a:endParaRPr lang="en-US" dirty="0"/>
        </a:p>
      </dgm:t>
    </dgm:pt>
    <dgm:pt modelId="{7939B60D-921D-465A-A35B-F5FD26B140A5}" type="sibTrans" cxnId="{CA854621-7566-41DF-9BCF-7D5B6457433E}">
      <dgm:prSet/>
      <dgm:spPr/>
      <dgm:t>
        <a:bodyPr/>
        <a:lstStyle/>
        <a:p>
          <a:endParaRPr lang="en-US"/>
        </a:p>
      </dgm:t>
    </dgm:pt>
    <dgm:pt modelId="{9730FB85-F7D4-41D4-9656-86BE170B2A59}" type="parTrans" cxnId="{CA854621-7566-41DF-9BCF-7D5B6457433E}">
      <dgm:prSet/>
      <dgm:spPr/>
      <dgm:t>
        <a:bodyPr/>
        <a:lstStyle/>
        <a:p>
          <a:endParaRPr lang="en-US"/>
        </a:p>
      </dgm:t>
    </dgm:pt>
    <dgm:pt modelId="{20917795-B4A3-49BD-A989-DBAAD101B7AB}" type="pres">
      <dgm:prSet presAssocID="{211255DC-E2D4-4FD3-A415-5AD82D8AB6E0}" presName="diagram" presStyleCnt="0">
        <dgm:presLayoutVars>
          <dgm:dir/>
          <dgm:resizeHandles val="exact"/>
        </dgm:presLayoutVars>
      </dgm:prSet>
      <dgm:spPr/>
    </dgm:pt>
    <dgm:pt modelId="{1484E16B-8FCA-4A45-8FA1-443B1E9E00CF}" type="pres">
      <dgm:prSet presAssocID="{5C22BDC2-8648-4AD6-99F9-6BADCA07498F}" presName="node" presStyleLbl="node1" presStyleIdx="0" presStyleCnt="8">
        <dgm:presLayoutVars>
          <dgm:bulletEnabled val="1"/>
        </dgm:presLayoutVars>
      </dgm:prSet>
      <dgm:spPr/>
    </dgm:pt>
    <dgm:pt modelId="{CC556541-9444-422A-A357-E22B7A116C33}" type="pres">
      <dgm:prSet presAssocID="{D4F05479-5BF3-474F-94CB-930BA1CC03A6}" presName="sibTrans" presStyleCnt="0"/>
      <dgm:spPr/>
    </dgm:pt>
    <dgm:pt modelId="{55A52BF4-C951-45AA-A975-BC4DAA1CA4BB}" type="pres">
      <dgm:prSet presAssocID="{E9F34CEF-D1FD-4211-86F6-FDB59D0CFB2C}" presName="node" presStyleLbl="node1" presStyleIdx="1" presStyleCnt="8">
        <dgm:presLayoutVars>
          <dgm:bulletEnabled val="1"/>
        </dgm:presLayoutVars>
      </dgm:prSet>
      <dgm:spPr/>
    </dgm:pt>
    <dgm:pt modelId="{36E62505-5083-448A-959F-7CDD5FED5A49}" type="pres">
      <dgm:prSet presAssocID="{8DBC0B73-9A9D-4AD0-AEE7-7815035A5826}" presName="sibTrans" presStyleCnt="0"/>
      <dgm:spPr/>
    </dgm:pt>
    <dgm:pt modelId="{28604459-B145-45E5-8C7E-912743CEBE83}" type="pres">
      <dgm:prSet presAssocID="{5BE67D6E-71D2-4FBF-A394-C67089DA7752}" presName="node" presStyleLbl="node1" presStyleIdx="2" presStyleCnt="8">
        <dgm:presLayoutVars>
          <dgm:bulletEnabled val="1"/>
        </dgm:presLayoutVars>
      </dgm:prSet>
      <dgm:spPr/>
    </dgm:pt>
    <dgm:pt modelId="{77E37E7A-2F85-4D21-A61F-48AC3F633C07}" type="pres">
      <dgm:prSet presAssocID="{7ED36BF0-4383-4548-8E9C-9F3553A5AF4F}" presName="sibTrans" presStyleCnt="0"/>
      <dgm:spPr/>
    </dgm:pt>
    <dgm:pt modelId="{AFA0CDC0-C916-4EF3-A96C-BBD1E4A4867D}" type="pres">
      <dgm:prSet presAssocID="{E0605280-45C8-46E0-8704-3736DAA84816}" presName="node" presStyleLbl="node1" presStyleIdx="3" presStyleCnt="8">
        <dgm:presLayoutVars>
          <dgm:bulletEnabled val="1"/>
        </dgm:presLayoutVars>
      </dgm:prSet>
      <dgm:spPr/>
    </dgm:pt>
    <dgm:pt modelId="{E81114B4-7929-4D3C-8246-214AE23010D4}" type="pres">
      <dgm:prSet presAssocID="{9CB9F363-1CD8-454D-9202-106C3BCC3714}" presName="sibTrans" presStyleCnt="0"/>
      <dgm:spPr/>
    </dgm:pt>
    <dgm:pt modelId="{2DD3380F-BC1B-4572-B4AD-FCE7276D8A70}" type="pres">
      <dgm:prSet presAssocID="{8F15B4D8-05BB-4658-A5A7-C2BEC0C9D362}" presName="node" presStyleLbl="node1" presStyleIdx="4" presStyleCnt="8">
        <dgm:presLayoutVars>
          <dgm:bulletEnabled val="1"/>
        </dgm:presLayoutVars>
      </dgm:prSet>
      <dgm:spPr/>
    </dgm:pt>
    <dgm:pt modelId="{55DB1165-A963-47D4-89DF-576099B9FD3D}" type="pres">
      <dgm:prSet presAssocID="{7939B60D-921D-465A-A35B-F5FD26B140A5}" presName="sibTrans" presStyleCnt="0"/>
      <dgm:spPr/>
    </dgm:pt>
    <dgm:pt modelId="{D8878193-058E-40CF-B3AB-241E46139A75}" type="pres">
      <dgm:prSet presAssocID="{0C1DEFD5-FC1B-41A7-8E82-59954B3CD760}" presName="node" presStyleLbl="node1" presStyleIdx="5" presStyleCnt="8">
        <dgm:presLayoutVars>
          <dgm:bulletEnabled val="1"/>
        </dgm:presLayoutVars>
      </dgm:prSet>
      <dgm:spPr/>
    </dgm:pt>
    <dgm:pt modelId="{4DE1A921-7DD9-4537-81DB-B106ACBA662B}" type="pres">
      <dgm:prSet presAssocID="{8D7ED5A3-0A56-4315-B858-770B93773E86}" presName="sibTrans" presStyleCnt="0"/>
      <dgm:spPr/>
    </dgm:pt>
    <dgm:pt modelId="{284FA237-AE57-4EE2-80D1-CF88861B8648}" type="pres">
      <dgm:prSet presAssocID="{A671CCCE-7D72-4968-9FC8-D750D4C60113}" presName="node" presStyleLbl="node1" presStyleIdx="6" presStyleCnt="8">
        <dgm:presLayoutVars>
          <dgm:bulletEnabled val="1"/>
        </dgm:presLayoutVars>
      </dgm:prSet>
      <dgm:spPr/>
    </dgm:pt>
    <dgm:pt modelId="{309BB3C4-BC12-48E3-AF9D-0CFB022F8B52}" type="pres">
      <dgm:prSet presAssocID="{08B25B28-9200-4699-A8E1-8A4481882FB3}" presName="sibTrans" presStyleCnt="0"/>
      <dgm:spPr/>
    </dgm:pt>
    <dgm:pt modelId="{3A7E958A-94D2-4C0B-91E7-48C170C0C70E}" type="pres">
      <dgm:prSet presAssocID="{97742CC6-4929-4912-B1D6-A6631E4385E7}" presName="node" presStyleLbl="node1" presStyleIdx="7" presStyleCnt="8">
        <dgm:presLayoutVars>
          <dgm:bulletEnabled val="1"/>
        </dgm:presLayoutVars>
      </dgm:prSet>
      <dgm:spPr/>
    </dgm:pt>
  </dgm:ptLst>
  <dgm:cxnLst>
    <dgm:cxn modelId="{3DF4D308-4090-40A5-8BC7-84993E276AB5}" type="presOf" srcId="{E9F34CEF-D1FD-4211-86F6-FDB59D0CFB2C}" destId="{55A52BF4-C951-45AA-A975-BC4DAA1CA4BB}" srcOrd="0" destOrd="0" presId="urn:microsoft.com/office/officeart/2005/8/layout/default"/>
    <dgm:cxn modelId="{29B44F0D-96B3-4711-8C87-2C951D000BFF}" type="presOf" srcId="{5BE67D6E-71D2-4FBF-A394-C67089DA7752}" destId="{28604459-B145-45E5-8C7E-912743CEBE83}" srcOrd="0" destOrd="0" presId="urn:microsoft.com/office/officeart/2005/8/layout/default"/>
    <dgm:cxn modelId="{C4DC3F11-F511-4EB6-9CD7-E853562B1991}" srcId="{211255DC-E2D4-4FD3-A415-5AD82D8AB6E0}" destId="{5C22BDC2-8648-4AD6-99F9-6BADCA07498F}" srcOrd="0" destOrd="0" parTransId="{EF909481-D3F6-4040-859D-042D871A42FC}" sibTransId="{D4F05479-5BF3-474F-94CB-930BA1CC03A6}"/>
    <dgm:cxn modelId="{F4FE6D19-AE6B-4155-8605-4A718DC655F1}" srcId="{211255DC-E2D4-4FD3-A415-5AD82D8AB6E0}" destId="{5BE67D6E-71D2-4FBF-A394-C67089DA7752}" srcOrd="2" destOrd="0" parTransId="{E2C0A113-6AFC-439A-8684-3881FFFB5B24}" sibTransId="{7ED36BF0-4383-4548-8E9C-9F3553A5AF4F}"/>
    <dgm:cxn modelId="{06581D21-2338-4305-A5E6-C741F96D601B}" type="presOf" srcId="{97742CC6-4929-4912-B1D6-A6631E4385E7}" destId="{3A7E958A-94D2-4C0B-91E7-48C170C0C70E}" srcOrd="0" destOrd="0" presId="urn:microsoft.com/office/officeart/2005/8/layout/default"/>
    <dgm:cxn modelId="{CA854621-7566-41DF-9BCF-7D5B6457433E}" srcId="{211255DC-E2D4-4FD3-A415-5AD82D8AB6E0}" destId="{8F15B4D8-05BB-4658-A5A7-C2BEC0C9D362}" srcOrd="4" destOrd="0" parTransId="{9730FB85-F7D4-41D4-9656-86BE170B2A59}" sibTransId="{7939B60D-921D-465A-A35B-F5FD26B140A5}"/>
    <dgm:cxn modelId="{66B6D42D-6074-4F10-BDA1-305A9089702D}" srcId="{211255DC-E2D4-4FD3-A415-5AD82D8AB6E0}" destId="{E9F34CEF-D1FD-4211-86F6-FDB59D0CFB2C}" srcOrd="1" destOrd="0" parTransId="{B503642B-E49E-458F-B411-4557297EF75B}" sibTransId="{8DBC0B73-9A9D-4AD0-AEE7-7815035A5826}"/>
    <dgm:cxn modelId="{F7C44766-8A00-4F0D-ADFA-92C36C82004D}" type="presOf" srcId="{211255DC-E2D4-4FD3-A415-5AD82D8AB6E0}" destId="{20917795-B4A3-49BD-A989-DBAAD101B7AB}" srcOrd="0" destOrd="0" presId="urn:microsoft.com/office/officeart/2005/8/layout/default"/>
    <dgm:cxn modelId="{A1CE4A73-1918-444E-B300-FCEB482C6304}" srcId="{211255DC-E2D4-4FD3-A415-5AD82D8AB6E0}" destId="{A671CCCE-7D72-4968-9FC8-D750D4C60113}" srcOrd="6" destOrd="0" parTransId="{3DECBB20-2445-42F8-BDCC-D1C47A23868A}" sibTransId="{08B25B28-9200-4699-A8E1-8A4481882FB3}"/>
    <dgm:cxn modelId="{5CE7099A-2674-4A4A-B7A8-F896712F0A36}" type="presOf" srcId="{0C1DEFD5-FC1B-41A7-8E82-59954B3CD760}" destId="{D8878193-058E-40CF-B3AB-241E46139A75}" srcOrd="0" destOrd="0" presId="urn:microsoft.com/office/officeart/2005/8/layout/default"/>
    <dgm:cxn modelId="{888EC49A-9EE8-412F-B41B-B6FF4BD7E628}" type="presOf" srcId="{E0605280-45C8-46E0-8704-3736DAA84816}" destId="{AFA0CDC0-C916-4EF3-A96C-BBD1E4A4867D}" srcOrd="0" destOrd="0" presId="urn:microsoft.com/office/officeart/2005/8/layout/default"/>
    <dgm:cxn modelId="{E05BD7B5-8909-4D75-A7ED-F009C202210F}" type="presOf" srcId="{8F15B4D8-05BB-4658-A5A7-C2BEC0C9D362}" destId="{2DD3380F-BC1B-4572-B4AD-FCE7276D8A70}" srcOrd="0" destOrd="0" presId="urn:microsoft.com/office/officeart/2005/8/layout/default"/>
    <dgm:cxn modelId="{B9723EB9-2C82-4816-9A06-5CDF7E34C3F3}" srcId="{211255DC-E2D4-4FD3-A415-5AD82D8AB6E0}" destId="{97742CC6-4929-4912-B1D6-A6631E4385E7}" srcOrd="7" destOrd="0" parTransId="{4EB31E31-B5BB-4FF9-A2A0-9BB289E41442}" sibTransId="{24C5275B-1E60-4DAE-8088-32B43203149C}"/>
    <dgm:cxn modelId="{A86CDEC2-B81F-49F8-989C-934385C2B4D7}" type="presOf" srcId="{5C22BDC2-8648-4AD6-99F9-6BADCA07498F}" destId="{1484E16B-8FCA-4A45-8FA1-443B1E9E00CF}" srcOrd="0" destOrd="0" presId="urn:microsoft.com/office/officeart/2005/8/layout/default"/>
    <dgm:cxn modelId="{70F734D1-3B70-4295-8CD7-0567850BF032}" srcId="{211255DC-E2D4-4FD3-A415-5AD82D8AB6E0}" destId="{0C1DEFD5-FC1B-41A7-8E82-59954B3CD760}" srcOrd="5" destOrd="0" parTransId="{03E0C7A6-6AA8-42C7-9C99-25148E1A67CA}" sibTransId="{8D7ED5A3-0A56-4315-B858-770B93773E86}"/>
    <dgm:cxn modelId="{40B98DD4-DDA0-41F7-B181-54D074FFBD04}" type="presOf" srcId="{A671CCCE-7D72-4968-9FC8-D750D4C60113}" destId="{284FA237-AE57-4EE2-80D1-CF88861B8648}" srcOrd="0" destOrd="0" presId="urn:microsoft.com/office/officeart/2005/8/layout/default"/>
    <dgm:cxn modelId="{3AA945D8-3538-4365-A214-1B2190F3F32C}" srcId="{211255DC-E2D4-4FD3-A415-5AD82D8AB6E0}" destId="{E0605280-45C8-46E0-8704-3736DAA84816}" srcOrd="3" destOrd="0" parTransId="{80BAE3A8-DE55-420C-9381-77AE012FADC6}" sibTransId="{9CB9F363-1CD8-454D-9202-106C3BCC3714}"/>
    <dgm:cxn modelId="{6200D8B2-690B-458C-AE62-B383FF561A59}" type="presParOf" srcId="{20917795-B4A3-49BD-A989-DBAAD101B7AB}" destId="{1484E16B-8FCA-4A45-8FA1-443B1E9E00CF}" srcOrd="0" destOrd="0" presId="urn:microsoft.com/office/officeart/2005/8/layout/default"/>
    <dgm:cxn modelId="{2378583F-A40B-4115-9380-5B47E184448F}" type="presParOf" srcId="{20917795-B4A3-49BD-A989-DBAAD101B7AB}" destId="{CC556541-9444-422A-A357-E22B7A116C33}" srcOrd="1" destOrd="0" presId="urn:microsoft.com/office/officeart/2005/8/layout/default"/>
    <dgm:cxn modelId="{E9505A72-0EEC-4052-8CB3-2D26C73B58D2}" type="presParOf" srcId="{20917795-B4A3-49BD-A989-DBAAD101B7AB}" destId="{55A52BF4-C951-45AA-A975-BC4DAA1CA4BB}" srcOrd="2" destOrd="0" presId="urn:microsoft.com/office/officeart/2005/8/layout/default"/>
    <dgm:cxn modelId="{562FDB40-8A45-4827-97AC-05D3BBCB237F}" type="presParOf" srcId="{20917795-B4A3-49BD-A989-DBAAD101B7AB}" destId="{36E62505-5083-448A-959F-7CDD5FED5A49}" srcOrd="3" destOrd="0" presId="urn:microsoft.com/office/officeart/2005/8/layout/default"/>
    <dgm:cxn modelId="{2872BFB3-57F5-4FA2-B92F-4B3576A64F03}" type="presParOf" srcId="{20917795-B4A3-49BD-A989-DBAAD101B7AB}" destId="{28604459-B145-45E5-8C7E-912743CEBE83}" srcOrd="4" destOrd="0" presId="urn:microsoft.com/office/officeart/2005/8/layout/default"/>
    <dgm:cxn modelId="{7B1938AD-6B07-4540-A500-74005FDA85EB}" type="presParOf" srcId="{20917795-B4A3-49BD-A989-DBAAD101B7AB}" destId="{77E37E7A-2F85-4D21-A61F-48AC3F633C07}" srcOrd="5" destOrd="0" presId="urn:microsoft.com/office/officeart/2005/8/layout/default"/>
    <dgm:cxn modelId="{F006B934-0748-4B52-9E0A-4E2581CC61CA}" type="presParOf" srcId="{20917795-B4A3-49BD-A989-DBAAD101B7AB}" destId="{AFA0CDC0-C916-4EF3-A96C-BBD1E4A4867D}" srcOrd="6" destOrd="0" presId="urn:microsoft.com/office/officeart/2005/8/layout/default"/>
    <dgm:cxn modelId="{9419809D-E891-4449-ABDD-80EAD26A6CA9}" type="presParOf" srcId="{20917795-B4A3-49BD-A989-DBAAD101B7AB}" destId="{E81114B4-7929-4D3C-8246-214AE23010D4}" srcOrd="7" destOrd="0" presId="urn:microsoft.com/office/officeart/2005/8/layout/default"/>
    <dgm:cxn modelId="{7E1BDB34-7617-4504-8631-5EA8A8315DBC}" type="presParOf" srcId="{20917795-B4A3-49BD-A989-DBAAD101B7AB}" destId="{2DD3380F-BC1B-4572-B4AD-FCE7276D8A70}" srcOrd="8" destOrd="0" presId="urn:microsoft.com/office/officeart/2005/8/layout/default"/>
    <dgm:cxn modelId="{94CE0032-2F3A-4F50-9E4B-9716559D9623}" type="presParOf" srcId="{20917795-B4A3-49BD-A989-DBAAD101B7AB}" destId="{55DB1165-A963-47D4-89DF-576099B9FD3D}" srcOrd="9" destOrd="0" presId="urn:microsoft.com/office/officeart/2005/8/layout/default"/>
    <dgm:cxn modelId="{B8FA5CED-8537-48DA-A146-A218D26BA879}" type="presParOf" srcId="{20917795-B4A3-49BD-A989-DBAAD101B7AB}" destId="{D8878193-058E-40CF-B3AB-241E46139A75}" srcOrd="10" destOrd="0" presId="urn:microsoft.com/office/officeart/2005/8/layout/default"/>
    <dgm:cxn modelId="{D88E50BC-6DD8-49C7-92B1-45C5BD091E0F}" type="presParOf" srcId="{20917795-B4A3-49BD-A989-DBAAD101B7AB}" destId="{4DE1A921-7DD9-4537-81DB-B106ACBA662B}" srcOrd="11" destOrd="0" presId="urn:microsoft.com/office/officeart/2005/8/layout/default"/>
    <dgm:cxn modelId="{B7876D73-B20C-4C63-9895-D6B29D3B8067}" type="presParOf" srcId="{20917795-B4A3-49BD-A989-DBAAD101B7AB}" destId="{284FA237-AE57-4EE2-80D1-CF88861B8648}" srcOrd="12" destOrd="0" presId="urn:microsoft.com/office/officeart/2005/8/layout/default"/>
    <dgm:cxn modelId="{DEBE25D0-3255-4E3C-BF3A-F24BE3FA81D0}" type="presParOf" srcId="{20917795-B4A3-49BD-A989-DBAAD101B7AB}" destId="{309BB3C4-BC12-48E3-AF9D-0CFB022F8B52}" srcOrd="13" destOrd="0" presId="urn:microsoft.com/office/officeart/2005/8/layout/default"/>
    <dgm:cxn modelId="{E2693120-9667-4676-AC3D-3C20F6DC0B4A}" type="presParOf" srcId="{20917795-B4A3-49BD-A989-DBAAD101B7AB}" destId="{3A7E958A-94D2-4C0B-91E7-48C170C0C70E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A205BE-6DD9-44D5-AB31-87E08DACA5EC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4510F2-AE3A-4B73-B1BD-323117A10CFD}">
      <dsp:nvSpPr>
        <dsp:cNvPr id="0" name=""/>
        <dsp:cNvSpPr/>
      </dsp:nvSpPr>
      <dsp:spPr>
        <a:xfrm>
          <a:off x="0" y="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Staged in England – Children, then Over 60’s, then all</a:t>
          </a:r>
          <a:endParaRPr lang="en-US" sz="1900" kern="1200" dirty="0"/>
        </a:p>
      </dsp:txBody>
      <dsp:txXfrm>
        <a:off x="0" y="0"/>
        <a:ext cx="6900512" cy="692017"/>
      </dsp:txXfrm>
    </dsp:sp>
    <dsp:sp modelId="{555C1AA0-272B-499F-BB65-401BFBAABB0F}">
      <dsp:nvSpPr>
        <dsp:cNvPr id="0" name=""/>
        <dsp:cNvSpPr/>
      </dsp:nvSpPr>
      <dsp:spPr>
        <a:xfrm>
          <a:off x="0" y="692017"/>
          <a:ext cx="6900512" cy="0"/>
        </a:xfrm>
        <a:prstGeom prst="line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FDE518-8165-4AF8-9585-480DD3F9C576}">
      <dsp:nvSpPr>
        <dsp:cNvPr id="0" name=""/>
        <dsp:cNvSpPr/>
      </dsp:nvSpPr>
      <dsp:spPr>
        <a:xfrm>
          <a:off x="0" y="692017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April 2001 Wales &amp; Scotland moved to Free Museums for ALl</a:t>
          </a:r>
          <a:endParaRPr lang="en-US" sz="1900" kern="1200"/>
        </a:p>
      </dsp:txBody>
      <dsp:txXfrm>
        <a:off x="0" y="692017"/>
        <a:ext cx="6900512" cy="692017"/>
      </dsp:txXfrm>
    </dsp:sp>
    <dsp:sp modelId="{88E5915A-CD08-49E8-A87A-CC0EFC2A861D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E06654-DB1B-4B6E-BDF7-DE6AF5BCD243}">
      <dsp:nvSpPr>
        <dsp:cNvPr id="0" name=""/>
        <dsp:cNvSpPr/>
      </dsp:nvSpPr>
      <dsp:spPr>
        <a:xfrm>
          <a:off x="0" y="138403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7 National Museums &amp; Galleries in Wales</a:t>
          </a:r>
          <a:endParaRPr lang="en-US" sz="1900" kern="1200"/>
        </a:p>
      </dsp:txBody>
      <dsp:txXfrm>
        <a:off x="0" y="1384035"/>
        <a:ext cx="6900512" cy="692017"/>
      </dsp:txXfrm>
    </dsp:sp>
    <dsp:sp modelId="{E56316AE-FD6B-41FA-B575-B1BCFFBEE25E}">
      <dsp:nvSpPr>
        <dsp:cNvPr id="0" name=""/>
        <dsp:cNvSpPr/>
      </dsp:nvSpPr>
      <dsp:spPr>
        <a:xfrm>
          <a:off x="0" y="2076052"/>
          <a:ext cx="6900512" cy="0"/>
        </a:xfrm>
        <a:prstGeom prst="line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C5C69A-962E-47E6-BC98-C34BD6031482}">
      <dsp:nvSpPr>
        <dsp:cNvPr id="0" name=""/>
        <dsp:cNvSpPr/>
      </dsp:nvSpPr>
      <dsp:spPr>
        <a:xfrm>
          <a:off x="0" y="2076052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Aims to Preserve &amp; Promote Wales Cultures</a:t>
          </a:r>
          <a:endParaRPr lang="en-US" sz="1900" kern="1200"/>
        </a:p>
      </dsp:txBody>
      <dsp:txXfrm>
        <a:off x="0" y="2076052"/>
        <a:ext cx="6900512" cy="692017"/>
      </dsp:txXfrm>
    </dsp:sp>
    <dsp:sp modelId="{2B5A0F50-7337-4FD4-802F-CAC09781AD7E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648A32-7A1D-4BA0-BBCE-10CB268EA6E4}">
      <dsp:nvSpPr>
        <dsp:cNvPr id="0" name=""/>
        <dsp:cNvSpPr/>
      </dsp:nvSpPr>
      <dsp:spPr>
        <a:xfrm>
          <a:off x="0" y="276807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Issues – Decline in Quality</a:t>
          </a:r>
          <a:endParaRPr lang="en-US" sz="1900" kern="1200"/>
        </a:p>
      </dsp:txBody>
      <dsp:txXfrm>
        <a:off x="0" y="2768070"/>
        <a:ext cx="6900512" cy="692017"/>
      </dsp:txXfrm>
    </dsp:sp>
    <dsp:sp modelId="{E29BE1A9-9013-4B46-AC83-92E1185885DA}">
      <dsp:nvSpPr>
        <dsp:cNvPr id="0" name=""/>
        <dsp:cNvSpPr/>
      </dsp:nvSpPr>
      <dsp:spPr>
        <a:xfrm>
          <a:off x="0" y="3460088"/>
          <a:ext cx="6900512" cy="0"/>
        </a:xfrm>
        <a:prstGeom prst="line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9FA7C4-64A9-4829-ADCF-E141D3A9C9C5}">
      <dsp:nvSpPr>
        <dsp:cNvPr id="0" name=""/>
        <dsp:cNvSpPr/>
      </dsp:nvSpPr>
      <dsp:spPr>
        <a:xfrm>
          <a:off x="0" y="3460088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£65m Repair Backlog</a:t>
          </a:r>
          <a:endParaRPr lang="en-US" sz="1900" kern="1200"/>
        </a:p>
      </dsp:txBody>
      <dsp:txXfrm>
        <a:off x="0" y="3460088"/>
        <a:ext cx="6900512" cy="692017"/>
      </dsp:txXfrm>
    </dsp:sp>
    <dsp:sp modelId="{964B0337-FAE1-41A9-AA6B-80324778DFCD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D42A48-61D0-435A-94A9-58E144FE87BB}">
      <dsp:nvSpPr>
        <dsp:cNvPr id="0" name=""/>
        <dsp:cNvSpPr/>
      </dsp:nvSpPr>
      <dsp:spPr>
        <a:xfrm>
          <a:off x="0" y="415210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Lost / Hidden Treasures</a:t>
          </a:r>
          <a:endParaRPr lang="en-US" sz="1900" kern="1200"/>
        </a:p>
      </dsp:txBody>
      <dsp:txXfrm>
        <a:off x="0" y="4152105"/>
        <a:ext cx="6900512" cy="692017"/>
      </dsp:txXfrm>
    </dsp:sp>
    <dsp:sp modelId="{E7026BDB-76FA-4494-884F-57AE45D0983D}">
      <dsp:nvSpPr>
        <dsp:cNvPr id="0" name=""/>
        <dsp:cNvSpPr/>
      </dsp:nvSpPr>
      <dsp:spPr>
        <a:xfrm>
          <a:off x="0" y="4844123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9F69AE-B844-41C0-A63C-DC85D64EFD0D}">
      <dsp:nvSpPr>
        <dsp:cNvPr id="0" name=""/>
        <dsp:cNvSpPr/>
      </dsp:nvSpPr>
      <dsp:spPr>
        <a:xfrm>
          <a:off x="0" y="4844123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2022 Tailored Review in Wales – Performance, Effectiveness &amp; Governance of Museums in Wales</a:t>
          </a:r>
          <a:endParaRPr lang="en-US" sz="1900" kern="1200"/>
        </a:p>
      </dsp:txBody>
      <dsp:txXfrm>
        <a:off x="0" y="4844123"/>
        <a:ext cx="6900512" cy="6920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84E16B-8FCA-4A45-8FA1-443B1E9E00CF}">
      <dsp:nvSpPr>
        <dsp:cNvPr id="0" name=""/>
        <dsp:cNvSpPr/>
      </dsp:nvSpPr>
      <dsp:spPr>
        <a:xfrm>
          <a:off x="0" y="643574"/>
          <a:ext cx="2083385" cy="125003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National Museum Cardiff</a:t>
          </a:r>
          <a:endParaRPr lang="en-US" sz="2000" kern="1200"/>
        </a:p>
      </dsp:txBody>
      <dsp:txXfrm>
        <a:off x="0" y="643574"/>
        <a:ext cx="2083385" cy="1250031"/>
      </dsp:txXfrm>
    </dsp:sp>
    <dsp:sp modelId="{55A52BF4-C951-45AA-A975-BC4DAA1CA4BB}">
      <dsp:nvSpPr>
        <dsp:cNvPr id="0" name=""/>
        <dsp:cNvSpPr/>
      </dsp:nvSpPr>
      <dsp:spPr>
        <a:xfrm>
          <a:off x="2291723" y="643574"/>
          <a:ext cx="2083385" cy="1250031"/>
        </a:xfrm>
        <a:prstGeom prst="rect">
          <a:avLst/>
        </a:prstGeom>
        <a:gradFill rotWithShape="0">
          <a:gsLst>
            <a:gs pos="0">
              <a:schemeClr val="accent2">
                <a:hueOff val="-207909"/>
                <a:satOff val="-11990"/>
                <a:lumOff val="123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07909"/>
                <a:satOff val="-11990"/>
                <a:lumOff val="123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07909"/>
                <a:satOff val="-11990"/>
                <a:lumOff val="123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 Fagans National Museum of History</a:t>
          </a:r>
          <a:endParaRPr lang="en-US" sz="2000" kern="1200"/>
        </a:p>
      </dsp:txBody>
      <dsp:txXfrm>
        <a:off x="2291723" y="643574"/>
        <a:ext cx="2083385" cy="1250031"/>
      </dsp:txXfrm>
    </dsp:sp>
    <dsp:sp modelId="{28604459-B145-45E5-8C7E-912743CEBE83}">
      <dsp:nvSpPr>
        <dsp:cNvPr id="0" name=""/>
        <dsp:cNvSpPr/>
      </dsp:nvSpPr>
      <dsp:spPr>
        <a:xfrm>
          <a:off x="4583447" y="643574"/>
          <a:ext cx="2083385" cy="1250031"/>
        </a:xfrm>
        <a:prstGeom prst="rect">
          <a:avLst/>
        </a:prstGeom>
        <a:gradFill rotWithShape="0">
          <a:gsLst>
            <a:gs pos="0">
              <a:schemeClr val="accent2">
                <a:hueOff val="-415818"/>
                <a:satOff val="-23979"/>
                <a:lumOff val="24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15818"/>
                <a:satOff val="-23979"/>
                <a:lumOff val="24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15818"/>
                <a:satOff val="-23979"/>
                <a:lumOff val="24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National Waterfront Museum</a:t>
          </a:r>
          <a:endParaRPr lang="en-US" sz="2000" kern="1200"/>
        </a:p>
      </dsp:txBody>
      <dsp:txXfrm>
        <a:off x="4583447" y="643574"/>
        <a:ext cx="2083385" cy="1250031"/>
      </dsp:txXfrm>
    </dsp:sp>
    <dsp:sp modelId="{AFA0CDC0-C916-4EF3-A96C-BBD1E4A4867D}">
      <dsp:nvSpPr>
        <dsp:cNvPr id="0" name=""/>
        <dsp:cNvSpPr/>
      </dsp:nvSpPr>
      <dsp:spPr>
        <a:xfrm>
          <a:off x="0" y="2101944"/>
          <a:ext cx="2083385" cy="1250031"/>
        </a:xfrm>
        <a:prstGeom prst="rect">
          <a:avLst/>
        </a:prstGeom>
        <a:gradFill rotWithShape="0">
          <a:gsLst>
            <a:gs pos="0">
              <a:schemeClr val="accent2">
                <a:hueOff val="-623727"/>
                <a:satOff val="-35969"/>
                <a:lumOff val="369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623727"/>
                <a:satOff val="-35969"/>
                <a:lumOff val="369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623727"/>
                <a:satOff val="-35969"/>
                <a:lumOff val="369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Big Pit National Coal Museum</a:t>
          </a:r>
          <a:endParaRPr lang="en-US" sz="2000" kern="1200" dirty="0"/>
        </a:p>
      </dsp:txBody>
      <dsp:txXfrm>
        <a:off x="0" y="2101944"/>
        <a:ext cx="2083385" cy="1250031"/>
      </dsp:txXfrm>
    </dsp:sp>
    <dsp:sp modelId="{2DD3380F-BC1B-4572-B4AD-FCE7276D8A70}">
      <dsp:nvSpPr>
        <dsp:cNvPr id="0" name=""/>
        <dsp:cNvSpPr/>
      </dsp:nvSpPr>
      <dsp:spPr>
        <a:xfrm>
          <a:off x="2291723" y="2101944"/>
          <a:ext cx="2083385" cy="1250031"/>
        </a:xfrm>
        <a:prstGeom prst="rect">
          <a:avLst/>
        </a:prstGeom>
        <a:gradFill rotWithShape="0">
          <a:gsLst>
            <a:gs pos="0">
              <a:schemeClr val="accent2">
                <a:hueOff val="-831636"/>
                <a:satOff val="-47959"/>
                <a:lumOff val="49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31636"/>
                <a:satOff val="-47959"/>
                <a:lumOff val="49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31636"/>
                <a:satOff val="-47959"/>
                <a:lumOff val="49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National Roman Legion Museum</a:t>
          </a:r>
          <a:endParaRPr lang="en-US" sz="2000" kern="1200" dirty="0"/>
        </a:p>
      </dsp:txBody>
      <dsp:txXfrm>
        <a:off x="2291723" y="2101944"/>
        <a:ext cx="2083385" cy="1250031"/>
      </dsp:txXfrm>
    </dsp:sp>
    <dsp:sp modelId="{D8878193-058E-40CF-B3AB-241E46139A75}">
      <dsp:nvSpPr>
        <dsp:cNvPr id="0" name=""/>
        <dsp:cNvSpPr/>
      </dsp:nvSpPr>
      <dsp:spPr>
        <a:xfrm>
          <a:off x="4583447" y="2101944"/>
          <a:ext cx="2083385" cy="1250031"/>
        </a:xfrm>
        <a:prstGeom prst="rect">
          <a:avLst/>
        </a:prstGeom>
        <a:gradFill rotWithShape="0">
          <a:gsLst>
            <a:gs pos="0">
              <a:schemeClr val="accent2">
                <a:hueOff val="-1039545"/>
                <a:satOff val="-59949"/>
                <a:lumOff val="616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39545"/>
                <a:satOff val="-59949"/>
                <a:lumOff val="616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39545"/>
                <a:satOff val="-59949"/>
                <a:lumOff val="616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National Wool Museum</a:t>
          </a:r>
          <a:endParaRPr lang="en-US" sz="2000" kern="1200"/>
        </a:p>
      </dsp:txBody>
      <dsp:txXfrm>
        <a:off x="4583447" y="2101944"/>
        <a:ext cx="2083385" cy="1250031"/>
      </dsp:txXfrm>
    </dsp:sp>
    <dsp:sp modelId="{284FA237-AE57-4EE2-80D1-CF88861B8648}">
      <dsp:nvSpPr>
        <dsp:cNvPr id="0" name=""/>
        <dsp:cNvSpPr/>
      </dsp:nvSpPr>
      <dsp:spPr>
        <a:xfrm>
          <a:off x="1145861" y="3560314"/>
          <a:ext cx="2083385" cy="1250031"/>
        </a:xfrm>
        <a:prstGeom prst="rect">
          <a:avLst/>
        </a:prstGeom>
        <a:gradFill rotWithShape="0">
          <a:gsLst>
            <a:gs pos="0">
              <a:schemeClr val="accent2">
                <a:hueOff val="-1247454"/>
                <a:satOff val="-71938"/>
                <a:lumOff val="73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47454"/>
                <a:satOff val="-71938"/>
                <a:lumOff val="73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47454"/>
                <a:satOff val="-71938"/>
                <a:lumOff val="73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National Slate Museum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Closed for Refurb </a:t>
          </a:r>
          <a:endParaRPr lang="en-US" sz="2000" kern="1200" dirty="0"/>
        </a:p>
      </dsp:txBody>
      <dsp:txXfrm>
        <a:off x="1145861" y="3560314"/>
        <a:ext cx="2083385" cy="1250031"/>
      </dsp:txXfrm>
    </dsp:sp>
    <dsp:sp modelId="{3A7E958A-94D2-4C0B-91E7-48C170C0C70E}">
      <dsp:nvSpPr>
        <dsp:cNvPr id="0" name=""/>
        <dsp:cNvSpPr/>
      </dsp:nvSpPr>
      <dsp:spPr>
        <a:xfrm>
          <a:off x="3437585" y="3560314"/>
          <a:ext cx="2083385" cy="1250031"/>
        </a:xfrm>
        <a:prstGeom prst="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Collections &amp; Research</a:t>
          </a:r>
          <a:endParaRPr lang="en-US" sz="2000" kern="1200"/>
        </a:p>
      </dsp:txBody>
      <dsp:txXfrm>
        <a:off x="3437585" y="3560314"/>
        <a:ext cx="2083385" cy="12500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90C94-BB56-61FF-9586-B7BD0C4545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7153F3-648E-BE48-1507-2C1FDDE431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E4F56-3DD8-4B5E-28C1-9AEB6117F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C2BC2-4BDE-4C8C-9C79-86FC3F40ED4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9E5296-1305-09EA-B594-BA55C8923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BA9175-E3C2-AFE7-D75F-62E73CFE0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6702-6488-490F-A88E-D305AD4E1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096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CC64F-22E7-49C3-E371-4B2F6CA13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D2898-EA7B-DF2C-3C4E-76D520C8C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87C036-B556-D268-3568-15948B0AE3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C2BC2-4BDE-4C8C-9C79-86FC3F40ED4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72CE70-7266-714F-C05D-E20DB69C1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1D3A69-640F-5F2C-4C38-B8DC86198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6702-6488-490F-A88E-D305AD4E1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766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AF8E0-685A-700C-F7E4-D864C5161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DDF081-2BD7-38D2-2C80-D1299BBC05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8CC40-8B4A-CAF4-FC4D-762BCCE91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C2BC2-4BDE-4C8C-9C79-86FC3F40ED4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15BD82-B1F1-77AE-9166-30F66206F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C20A9-6EB1-8BF7-9131-3EAC1A42F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6702-6488-490F-A88E-D305AD4E1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968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22893-A2CC-4B53-0FD4-04AA4E66F3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51E49-9893-6E26-A6DF-4188CD7C20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E123F0-B885-AB4C-AFA5-841DBFF2F1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411072-8878-8F6F-98F2-5AE9491BF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C2BC2-4BDE-4C8C-9C79-86FC3F40ED4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5DC7FD-FB68-CF45-09AB-172CF6138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DD5CC3-09CF-08A9-9220-9DF37721C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6702-6488-490F-A88E-D305AD4E1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35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750A8-CD95-4C29-8AED-56C3C3556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0A059C-5D7F-ADBB-309E-60D36451C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9D8497-973B-0283-0388-09E3050C2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6E577B-D230-74E4-6825-A0D186DD72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86656B-E382-3FDE-CC0E-86A7F83B61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3A3C43-5B33-26BD-39F2-3CDBF5CEA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C2BC2-4BDE-4C8C-9C79-86FC3F40ED4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3B3C44-7411-1D5B-EC11-E49FC8113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FD82AD-5145-E1C9-B813-D80958580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6702-6488-490F-A88E-D305AD4E1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903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D4A15-2EEE-33D8-D5C2-3F0117C53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AB11F9-F873-6071-FD79-9A39DDB5E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C2BC2-4BDE-4C8C-9C79-86FC3F40ED4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EFDE54-BEBB-6EB9-54A6-92CA27DC5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4930F7-9A7B-A1DD-72BE-DDEA8EEC9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6702-6488-490F-A88E-D305AD4E1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772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04A946-FF6D-31DF-7A1A-5522617F9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C2BC2-4BDE-4C8C-9C79-86FC3F40ED4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D0ED4B-2748-D0E9-FE8C-CE3E58360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6E252B-F934-4872-568D-21FF2B612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6702-6488-490F-A88E-D305AD4E1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624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F8829-0547-A7A4-6E21-130255F33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FCF56-B75A-3A6A-2257-43AA21A72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A8947E-5136-8B58-F350-1BDBAC9715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622C74-3481-5E34-0179-1939EB379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C2BC2-4BDE-4C8C-9C79-86FC3F40ED4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02CBEF-2720-8575-B185-216E991C5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E8572E-F106-2337-445D-D4A2AB026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6702-6488-490F-A88E-D305AD4E1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044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BA9F7-6C7B-8E37-E615-034290D85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AA057C-1B5D-F502-58B8-B7B37A7C5A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F3B2D6-721E-5605-742B-03E819D634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B6140-008C-9C81-CECA-1CF81FA56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C2BC2-4BDE-4C8C-9C79-86FC3F40ED4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571616-4079-B579-96B1-E7E9CD4B8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BD41D2-A55A-372F-0512-72609EB1A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6702-6488-490F-A88E-D305AD4E1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812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0C59-B3B9-0E6F-4853-FFAA8984A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461502-CA72-8327-ACEB-47CC071FB5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AC86AA-DE59-D388-2CB7-5A1808367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C2BC2-4BDE-4C8C-9C79-86FC3F40ED4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EE17CA-1065-44B9-AB53-79219A68A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AD6DC-A02D-4C1A-3712-49B914590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6702-6488-490F-A88E-D305AD4E1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315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372D5-BB4C-1FF7-C5DA-4E1C1A007C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48699-D818-2E88-39BA-38BFEDD894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9A483C-25D7-BB84-B7C4-9F84DBA1E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C2BC2-4BDE-4C8C-9C79-86FC3F40ED4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B5001-EEB5-86E1-B1B1-7A0157490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8C3B4A-EAA3-5445-8ADB-EAF6A32C1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6702-6488-490F-A88E-D305AD4E1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344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2F783B-9155-F78B-750C-FB8BC602E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CFEC4-B665-C2FB-152C-3E7E61E623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118BCB-4EB4-5897-0F90-92C2C5BC23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3C2BC2-4BDE-4C8C-9C79-86FC3F40ED4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983092-D5CD-84CC-31BB-2592B6BD07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81D8D8-A9F1-DA34-BE85-C1BA50097D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7C6702-6488-490F-A88E-D305AD4E1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167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unesco.org/en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lordslibrary.parliament.uk/reviewing-the-national-heritage-act-1983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gov.uk/government/organisations/department-for-culture-media-and-sport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tKYUQxbZws?feature=oembed" TargetMode="External"/><Relationship Id="rId5" Type="http://schemas.openxmlformats.org/officeDocument/2006/relationships/hyperlink" Target="https://cadw.gov.wales/" TargetMode="Externa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english-heritage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trust.org.uk/who-we-are/about-us/about-the-national-trust-today" TargetMode="External"/><Relationship Id="rId2" Type="http://schemas.openxmlformats.org/officeDocument/2006/relationships/hyperlink" Target="https://www.nationaltrust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C1BF7-B214-6206-C8AB-8A9EEFA2AE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  <a:t>.</a:t>
            </a:r>
            <a:br>
              <a:rPr lang="en-GB" sz="18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 Unicode MS"/>
                <a:cs typeface="Arial Unicode MS"/>
              </a:rPr>
            </a:br>
            <a:r>
              <a:rPr lang="en-GB" sz="4800" b="1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 Unicode MS"/>
                <a:cs typeface="Arial Unicode MS"/>
              </a:rPr>
              <a:t>Heritage and Leisure Attraction Management </a:t>
            </a:r>
            <a:endParaRPr lang="en-GB" sz="48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BE0F12-1E10-4EF6-E210-94EE510F970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sz="60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cs typeface="Arial" panose="020B0604020202020204" pitchFamily="34" charset="0"/>
            </a:endParaRPr>
          </a:p>
          <a:p>
            <a:r>
              <a:rPr lang="en-GB" sz="60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Heritage Management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411634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AE589-330A-EDA4-7814-82A423FC5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1"/>
            <a:ext cx="7297488" cy="741217"/>
          </a:xfrm>
        </p:spPr>
        <p:txBody>
          <a:bodyPr anchor="b">
            <a:normAutofit/>
          </a:bodyPr>
          <a:lstStyle/>
          <a:p>
            <a:r>
              <a:rPr lang="en-GB" sz="3200" b="1" dirty="0"/>
              <a:t>Today’s Session – Heritage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6A6D2-2B92-0B01-4048-4308E81FBE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73" y="1156855"/>
            <a:ext cx="4946072" cy="5153890"/>
          </a:xfrm>
        </p:spPr>
        <p:txBody>
          <a:bodyPr anchor="t">
            <a:normAutofit fontScale="77500" lnSpcReduction="20000"/>
          </a:bodyPr>
          <a:lstStyle/>
          <a:p>
            <a:r>
              <a:rPr lang="en-GB" dirty="0">
                <a:effectLst/>
                <a:uFill>
                  <a:solidFill>
                    <a:srgbClr val="000000"/>
                  </a:solidFill>
                </a:uFill>
                <a:ea typeface="Arial Unicode MS"/>
                <a:cs typeface="Arial" panose="020B0604020202020204" pitchFamily="34" charset="0"/>
              </a:rPr>
              <a:t>Key Heritage Organisations – History, Conservation &amp; Industrial Heritage</a:t>
            </a:r>
          </a:p>
          <a:p>
            <a:endParaRPr lang="en-GB" dirty="0">
              <a:effectLst/>
              <a:uFill>
                <a:solidFill>
                  <a:srgbClr val="000000"/>
                </a:solidFill>
              </a:uFill>
              <a:ea typeface="Arial Unicode MS"/>
              <a:cs typeface="Arial" panose="020B0604020202020204" pitchFamily="34" charset="0"/>
            </a:endParaRPr>
          </a:p>
          <a:p>
            <a:r>
              <a:rPr lang="en-GB" dirty="0">
                <a:effectLst/>
                <a:uFill>
                  <a:solidFill>
                    <a:srgbClr val="000000"/>
                  </a:solidFill>
                </a:uFill>
                <a:ea typeface="Arial Unicode MS"/>
                <a:cs typeface="Arial" panose="020B0604020202020204" pitchFamily="34" charset="0"/>
              </a:rPr>
              <a:t>UK </a:t>
            </a:r>
          </a:p>
          <a:p>
            <a:r>
              <a:rPr lang="en-GB" dirty="0">
                <a:uFill>
                  <a:solidFill>
                    <a:srgbClr val="000000"/>
                  </a:solidFill>
                </a:uFill>
                <a:ea typeface="Arial Unicode MS"/>
                <a:cs typeface="Arial" panose="020B0604020202020204" pitchFamily="34" charset="0"/>
              </a:rPr>
              <a:t>Public, Commercial &amp; Not for Profit</a:t>
            </a:r>
            <a:endParaRPr lang="en-GB" dirty="0">
              <a:effectLst/>
              <a:uFill>
                <a:solidFill>
                  <a:srgbClr val="000000"/>
                </a:solidFill>
              </a:uFill>
              <a:ea typeface="Arial Unicode MS"/>
              <a:cs typeface="Arial" panose="020B0604020202020204" pitchFamily="34" charset="0"/>
            </a:endParaRPr>
          </a:p>
          <a:p>
            <a:r>
              <a:rPr lang="en-GB" dirty="0">
                <a:uFill>
                  <a:solidFill>
                    <a:srgbClr val="000000"/>
                  </a:solidFill>
                </a:uFill>
                <a:ea typeface="Arial Unicode MS"/>
                <a:cs typeface="Arial" panose="020B0604020202020204" pitchFamily="34" charset="0"/>
              </a:rPr>
              <a:t>Government – </a:t>
            </a:r>
            <a:r>
              <a:rPr lang="en-GB" dirty="0">
                <a:effectLst/>
                <a:uFill>
                  <a:solidFill>
                    <a:srgbClr val="000000"/>
                  </a:solidFill>
                </a:uFill>
                <a:ea typeface="Arial Unicode MS"/>
                <a:cs typeface="Arial" panose="020B0604020202020204" pitchFamily="34" charset="0"/>
              </a:rPr>
              <a:t>DCMS &amp; Funding Support</a:t>
            </a:r>
          </a:p>
          <a:p>
            <a:r>
              <a:rPr lang="en-GB" dirty="0">
                <a:effectLst/>
                <a:uFill>
                  <a:solidFill>
                    <a:srgbClr val="000000"/>
                  </a:solidFill>
                </a:uFill>
                <a:ea typeface="Arial Unicode MS"/>
                <a:cs typeface="Arial" panose="020B0604020202020204" pitchFamily="34" charset="0"/>
              </a:rPr>
              <a:t>English Heritage /  CADW</a:t>
            </a:r>
            <a:endParaRPr lang="en-GB" dirty="0">
              <a:uFill>
                <a:solidFill>
                  <a:srgbClr val="000000"/>
                </a:solidFill>
              </a:uFill>
              <a:ea typeface="Arial Unicode MS"/>
              <a:cs typeface="Arial" panose="020B0604020202020204" pitchFamily="34" charset="0"/>
            </a:endParaRPr>
          </a:p>
          <a:p>
            <a:r>
              <a:rPr lang="en-GB" dirty="0">
                <a:uFill>
                  <a:solidFill>
                    <a:srgbClr val="000000"/>
                  </a:solidFill>
                </a:uFill>
                <a:ea typeface="Arial Unicode MS"/>
                <a:cs typeface="Arial" panose="020B0604020202020204" pitchFamily="34" charset="0"/>
              </a:rPr>
              <a:t>National Trust</a:t>
            </a:r>
          </a:p>
          <a:p>
            <a:r>
              <a:rPr lang="en-GB" dirty="0">
                <a:uFill>
                  <a:solidFill>
                    <a:srgbClr val="000000"/>
                  </a:solidFill>
                </a:uFill>
                <a:ea typeface="Arial Unicode MS"/>
                <a:cs typeface="Arial" panose="020B0604020202020204" pitchFamily="34" charset="0"/>
              </a:rPr>
              <a:t>Heritage Relief</a:t>
            </a:r>
          </a:p>
          <a:p>
            <a:endParaRPr lang="en-GB" dirty="0">
              <a:uFill>
                <a:solidFill>
                  <a:srgbClr val="000000"/>
                </a:solidFill>
              </a:uFill>
              <a:ea typeface="Arial Unicode MS"/>
              <a:cs typeface="Arial" panose="020B0604020202020204" pitchFamily="34" charset="0"/>
            </a:endParaRPr>
          </a:p>
          <a:p>
            <a:r>
              <a:rPr lang="en-GB" dirty="0">
                <a:uFill>
                  <a:solidFill>
                    <a:srgbClr val="000000"/>
                  </a:solidFill>
                </a:uFill>
                <a:ea typeface="Arial Unicode MS"/>
                <a:cs typeface="Arial" panose="020B0604020202020204" pitchFamily="34" charset="0"/>
              </a:rPr>
              <a:t>Global </a:t>
            </a:r>
          </a:p>
          <a:p>
            <a:r>
              <a:rPr lang="en-GB" dirty="0">
                <a:effectLst/>
                <a:uFill>
                  <a:solidFill>
                    <a:srgbClr val="000000"/>
                  </a:solidFill>
                </a:uFill>
                <a:ea typeface="Arial Unicode MS"/>
                <a:cs typeface="Arial" panose="020B0604020202020204" pitchFamily="34" charset="0"/>
              </a:rPr>
              <a:t>UNESCO Structures / Policies and Initiatives: national and regional policies and frameworks, funding, sponsorship, conservation</a:t>
            </a:r>
            <a:endParaRPr lang="en-GB" dirty="0"/>
          </a:p>
          <a:p>
            <a:endParaRPr lang="en-GB" sz="1100" dirty="0"/>
          </a:p>
        </p:txBody>
      </p:sp>
      <p:pic>
        <p:nvPicPr>
          <p:cNvPr id="1026" name="Picture 2" descr="Image may contain Transportation Vehicle Boat Architecture Dome Building Spire Tower Steeple City Town and Urban">
            <a:extLst>
              <a:ext uri="{FF2B5EF4-FFF2-40B4-BE49-F238E27FC236}">
                <a16:creationId xmlns:a16="http://schemas.microsoft.com/office/drawing/2014/main" id="{7B2234D0-6796-1486-27E8-14CE5DA328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90" r="1385" b="-1"/>
          <a:stretch/>
        </p:blipFill>
        <p:spPr bwMode="auto">
          <a:xfrm>
            <a:off x="5854890" y="877414"/>
            <a:ext cx="5453545" cy="4984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38" name="Group 1037">
            <a:extLst>
              <a:ext uri="{FF2B5EF4-FFF2-40B4-BE49-F238E27FC236}">
                <a16:creationId xmlns:a16="http://schemas.microsoft.com/office/drawing/2014/main" id="{434FA563-76F6-CDCF-AEA0-A7B78E446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39" name="Rectangle 1038">
              <a:extLst>
                <a:ext uri="{FF2B5EF4-FFF2-40B4-BE49-F238E27FC236}">
                  <a16:creationId xmlns:a16="http://schemas.microsoft.com/office/drawing/2014/main" id="{1D2E3CAA-F1BA-6695-301D-22564C382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0" name="Rectangle 1039">
              <a:extLst>
                <a:ext uri="{FF2B5EF4-FFF2-40B4-BE49-F238E27FC236}">
                  <a16:creationId xmlns:a16="http://schemas.microsoft.com/office/drawing/2014/main" id="{2F3F0F2C-04A5-144D-BDCF-C38707289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257796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81B798-44C2-83B5-CBC3-5767BC669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163" y="-182602"/>
            <a:ext cx="5666509" cy="1983694"/>
          </a:xfrm>
        </p:spPr>
        <p:txBody>
          <a:bodyPr anchor="b">
            <a:normAutofit/>
          </a:bodyPr>
          <a:lstStyle/>
          <a:p>
            <a:r>
              <a:rPr lang="en-GB" sz="4200" b="1" dirty="0"/>
              <a:t>Heritage at Threat</a:t>
            </a:r>
            <a:br>
              <a:rPr lang="en-GB" sz="4200" b="1" dirty="0"/>
            </a:br>
            <a:r>
              <a:rPr lang="en-GB" sz="4200" b="1" dirty="0"/>
              <a:t>The Need for Protection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400C4-BC15-85A5-7143-AB221CCCC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292" y="2872899"/>
            <a:ext cx="4530378" cy="3992582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Ownership</a:t>
            </a:r>
          </a:p>
          <a:p>
            <a:r>
              <a:rPr lang="en-GB" sz="2400" dirty="0"/>
              <a:t>Availability</a:t>
            </a:r>
          </a:p>
          <a:p>
            <a:r>
              <a:rPr lang="en-GB" sz="2400" dirty="0"/>
              <a:t>Management</a:t>
            </a:r>
          </a:p>
          <a:p>
            <a:r>
              <a:rPr lang="en-GB" sz="2400" dirty="0"/>
              <a:t>Inheritance Tax</a:t>
            </a:r>
          </a:p>
          <a:p>
            <a:r>
              <a:rPr lang="en-GB" sz="2400" dirty="0"/>
              <a:t>Theft &amp; Crime</a:t>
            </a:r>
          </a:p>
          <a:p>
            <a:r>
              <a:rPr lang="en-GB" sz="2400" dirty="0"/>
              <a:t>Disputes including Elgin Marbles</a:t>
            </a:r>
          </a:p>
          <a:p>
            <a:r>
              <a:rPr lang="en-GB" sz="2400" dirty="0"/>
              <a:t>Commercialisation</a:t>
            </a:r>
          </a:p>
          <a:p>
            <a:r>
              <a:rPr lang="en-GB" sz="2400" dirty="0"/>
              <a:t>Religious Sites</a:t>
            </a:r>
          </a:p>
          <a:p>
            <a:r>
              <a:rPr lang="en-GB" sz="2400" dirty="0"/>
              <a:t>Historic Sites</a:t>
            </a:r>
          </a:p>
          <a:p>
            <a:r>
              <a:rPr lang="en-GB" sz="2400" dirty="0"/>
              <a:t>Archaeological Digs</a:t>
            </a:r>
          </a:p>
          <a:p>
            <a:endParaRPr lang="en-GB" sz="2400" dirty="0"/>
          </a:p>
          <a:p>
            <a:endParaRPr lang="en-GB" sz="1500" dirty="0"/>
          </a:p>
          <a:p>
            <a:endParaRPr lang="en-GB" sz="1500" dirty="0"/>
          </a:p>
        </p:txBody>
      </p:sp>
      <p:pic>
        <p:nvPicPr>
          <p:cNvPr id="5" name="Picture 4" descr="Stone pillars">
            <a:extLst>
              <a:ext uri="{FF2B5EF4-FFF2-40B4-BE49-F238E27FC236}">
                <a16:creationId xmlns:a16="http://schemas.microsoft.com/office/drawing/2014/main" id="{AAA214E0-E37D-88CD-138C-B878C96FCE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4553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40395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09F98C-0C74-4B06-5310-DA4A2262E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1084" y="95854"/>
            <a:ext cx="4840010" cy="1807305"/>
          </a:xfrm>
        </p:spPr>
        <p:txBody>
          <a:bodyPr>
            <a:normAutofit/>
          </a:bodyPr>
          <a:lstStyle/>
          <a:p>
            <a:r>
              <a:rPr lang="en-GB" sz="4100" b="1" i="0" dirty="0">
                <a:effectLst/>
                <a:latin typeface="WalesSerif"/>
              </a:rPr>
              <a:t>Heritage Crime</a:t>
            </a:r>
            <a:br>
              <a:rPr lang="en-GB" sz="4100" b="1" i="0" dirty="0">
                <a:effectLst/>
                <a:latin typeface="WalesSerif"/>
              </a:rPr>
            </a:br>
            <a:br>
              <a:rPr lang="en-GB" sz="4100" b="1" i="0" dirty="0">
                <a:effectLst/>
              </a:rPr>
            </a:br>
            <a:endParaRPr lang="en-GB" sz="4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BE25D7-7222-5D04-524F-FDAA0456DC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8" r="7544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0854A-445A-4D53-59FD-3C2CBF659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3655" y="1080654"/>
            <a:ext cx="5888181" cy="5873189"/>
          </a:xfrm>
        </p:spPr>
        <p:txBody>
          <a:bodyPr>
            <a:normAutofit fontScale="85000" lnSpcReduction="10000"/>
          </a:bodyPr>
          <a:lstStyle/>
          <a:p>
            <a:r>
              <a:rPr lang="en-GB" sz="2400" b="0" i="0" dirty="0">
                <a:effectLst/>
              </a:rPr>
              <a:t>Heritage crime is any unlawful activity which harms historic assets including buildings, monuments, parks, gardens and landscapes.</a:t>
            </a:r>
          </a:p>
          <a:p>
            <a:r>
              <a:rPr lang="en-GB" sz="2400" b="0" i="0" dirty="0">
                <a:effectLst/>
              </a:rPr>
              <a:t>‘General’ offences such as theft, criminal damage, anti-social behaviour which are equally damaging to historic assets and interfere with the public’s understanding and enjoyment of them</a:t>
            </a:r>
            <a:endParaRPr lang="en-GB" sz="2400" dirty="0"/>
          </a:p>
          <a:p>
            <a:r>
              <a:rPr lang="en-GB" sz="2400" b="1" i="0" dirty="0">
                <a:effectLst/>
              </a:rPr>
              <a:t>Relevant Legislation</a:t>
            </a:r>
            <a:r>
              <a:rPr lang="en-GB" sz="2400" b="0" i="0" dirty="0">
                <a:effectLst/>
              </a:rPr>
              <a:t>:</a:t>
            </a:r>
          </a:p>
          <a:p>
            <a:r>
              <a:rPr lang="en-GB" sz="2400" dirty="0"/>
              <a:t>U</a:t>
            </a:r>
            <a:r>
              <a:rPr lang="en-GB" sz="2400" b="0" i="0" dirty="0">
                <a:effectLst/>
              </a:rPr>
              <a:t>nder Section 2(2) of the Ancient Monuments and Archaeological Areas Act 1979, it is an offence to undertake the following: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</a:t>
            </a:r>
            <a:r>
              <a:rPr lang="en-GB" sz="2400" b="0" i="0" dirty="0">
                <a:effectLst/>
              </a:rPr>
              <a:t>ny works resulting in the demolition or destruction of or any damage to a scheduled monument, this would include, for example, the illegal use of metal detectors;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</a:t>
            </a:r>
            <a:r>
              <a:rPr lang="en-GB" sz="2400" b="0" i="0" dirty="0">
                <a:effectLst/>
              </a:rPr>
              <a:t>ny works for the purpose of removing or repairing a scheduled monument or any part of it or making any alteration or addition thereto;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</a:t>
            </a:r>
            <a:r>
              <a:rPr lang="en-GB" sz="2400" b="0" i="0" dirty="0">
                <a:effectLst/>
              </a:rPr>
              <a:t>ny flooding or tipping operations on land in, on or under which there is a scheduled monument.</a:t>
            </a:r>
          </a:p>
          <a:p>
            <a:pPr marL="0" indent="0">
              <a:buNone/>
            </a:pPr>
            <a:endParaRPr lang="en-GB" sz="2400" b="0" i="0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b="0" i="0" dirty="0">
              <a:effectLst/>
            </a:endParaRP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908502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787BBB-8F96-6DC9-E735-94578F7D1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  <a:t>UNESCO</a:t>
            </a:r>
            <a:endParaRPr lang="en-GB" sz="540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1C096-B3F2-0838-A53D-A8C74677F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World Heritage Sites</a:t>
            </a:r>
          </a:p>
          <a:p>
            <a:r>
              <a:rPr lang="en-GB" sz="22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Global</a:t>
            </a:r>
          </a:p>
          <a:p>
            <a:r>
              <a:rPr lang="en-GB" sz="22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Protection</a:t>
            </a:r>
          </a:p>
          <a:p>
            <a:r>
              <a:rPr lang="en-GB" sz="22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Funding</a:t>
            </a:r>
          </a:p>
          <a:p>
            <a:r>
              <a:rPr lang="en-GB" sz="22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Marketing</a:t>
            </a:r>
          </a:p>
          <a:p>
            <a:endParaRPr lang="en-GB" sz="2200" dirty="0">
              <a:solidFill>
                <a:srgbClr val="0563C1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22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https://www.unesco.org/en</a:t>
            </a:r>
            <a:endParaRPr lang="en-GB" sz="2200" dirty="0"/>
          </a:p>
          <a:p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ADF600-D676-14B7-DE49-57BCB995063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09" t="7485" b="4656"/>
          <a:stretch/>
        </p:blipFill>
        <p:spPr>
          <a:xfrm>
            <a:off x="4703214" y="1469772"/>
            <a:ext cx="6854802" cy="4048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385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6AE20C-2B65-7D9C-66CA-79765CF7A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751" y="112214"/>
            <a:ext cx="9392421" cy="1330841"/>
          </a:xfrm>
        </p:spPr>
        <p:txBody>
          <a:bodyPr>
            <a:normAutofit/>
          </a:bodyPr>
          <a:lstStyle/>
          <a:p>
            <a:r>
              <a:rPr lang="en-GB" sz="3600" b="1" dirty="0"/>
              <a:t>Historic buildings and monuments commissions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2A334-FE4A-5C89-A63E-C58B533908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553" y="1320800"/>
            <a:ext cx="5982447" cy="479533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2200" b="0" i="0" dirty="0">
                <a:effectLst/>
                <a:latin typeface="Google Sans"/>
              </a:rPr>
              <a:t>Officially known as the Historic Buildings and Monuments Commission for England, it is an executive Non-Departmental Public Body sponsored by the Department for Culture, Media and Sport (DCMS).</a:t>
            </a:r>
          </a:p>
          <a:p>
            <a:pPr>
              <a:lnSpc>
                <a:spcPct val="110000"/>
              </a:lnSpc>
            </a:pPr>
            <a:r>
              <a:rPr lang="en-GB" sz="2200" b="0" i="0" dirty="0">
                <a:effectLst/>
                <a:latin typeface="Google Sans"/>
              </a:rPr>
              <a:t> Its principal powers and responsibilities are set out in the National Heritage Act (1983).</a:t>
            </a:r>
          </a:p>
          <a:p>
            <a:pPr>
              <a:lnSpc>
                <a:spcPct val="110000"/>
              </a:lnSpc>
            </a:pPr>
            <a:r>
              <a:rPr lang="en-GB" sz="2200" b="0" i="0" dirty="0">
                <a:effectLst/>
                <a:latin typeface="arial" panose="020B0604020202020204" pitchFamily="34" charset="0"/>
              </a:rPr>
              <a:t>The National Heritage Act 1983 </a:t>
            </a:r>
            <a:r>
              <a:rPr lang="en-GB" sz="2200" b="1" i="0" dirty="0">
                <a:effectLst/>
                <a:latin typeface="arial" panose="020B0604020202020204" pitchFamily="34" charset="0"/>
              </a:rPr>
              <a:t>established the Armouries, Science Museum, Victoria and Albert Museum and the Royal Botanic Gardens in Kew as non-departmental public bodies</a:t>
            </a:r>
            <a:r>
              <a:rPr lang="en-GB" sz="2200" b="0" i="0" dirty="0">
                <a:effectLst/>
                <a:latin typeface="arial" panose="020B0604020202020204" pitchFamily="34" charset="0"/>
              </a:rPr>
              <a:t>. Under the provisions of the act, the bodies are governed by a board of trustees.</a:t>
            </a:r>
          </a:p>
          <a:p>
            <a:r>
              <a:rPr lang="en-GB" sz="2200" dirty="0">
                <a:hlinkClick r:id="rId2"/>
              </a:rPr>
              <a:t>https://lordslibrary.parliament.uk/reviewing-the-national-heritage-act-1983</a:t>
            </a:r>
            <a:endParaRPr lang="en-GB" sz="2200" dirty="0">
              <a:latin typeface="arial" panose="020B0604020202020204" pitchFamily="34" charset="0"/>
            </a:endParaRPr>
          </a:p>
          <a:p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3A9BEA-7F2F-4F34-5AA4-6922EEDF51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466703"/>
            <a:ext cx="4788505" cy="3192336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029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6B56B-E718-8F32-6E9C-930EA93F6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101436"/>
          </a:xfrm>
        </p:spPr>
        <p:txBody>
          <a:bodyPr/>
          <a:lstStyle/>
          <a:p>
            <a:r>
              <a:rPr lang="en-GB" b="1" dirty="0"/>
              <a:t>National Lottery Heritage Fund </a:t>
            </a:r>
          </a:p>
        </p:txBody>
      </p:sp>
      <p:sp>
        <p:nvSpPr>
          <p:cNvPr id="6" name="AutoShape 6" descr="Acknowledgement stamp in teal">
            <a:extLst>
              <a:ext uri="{FF2B5EF4-FFF2-40B4-BE49-F238E27FC236}">
                <a16:creationId xmlns:a16="http://schemas.microsoft.com/office/drawing/2014/main" id="{3D7235DE-C363-3CE0-96AB-3328CB40162A}"/>
              </a:ext>
            </a:extLst>
          </p:cNvPr>
          <p:cNvSpPr>
            <a:spLocks noGrp="1" noChangeAspect="1" noChangeArrowheads="1"/>
          </p:cNvSpPr>
          <p:nvPr>
            <p:ph idx="1"/>
          </p:nvPr>
        </p:nvSpPr>
        <p:spPr bwMode="auto">
          <a:xfrm>
            <a:off x="96982" y="1101436"/>
            <a:ext cx="12205854" cy="583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85000" lnSpcReduction="20000"/>
          </a:bodyPr>
          <a:lstStyle/>
          <a:p>
            <a:r>
              <a:rPr lang="en-GB" dirty="0"/>
              <a:t>Nature </a:t>
            </a:r>
          </a:p>
          <a:p>
            <a:r>
              <a:rPr lang="en-GB" dirty="0"/>
              <a:t>Designed landscapes</a:t>
            </a:r>
          </a:p>
          <a:p>
            <a:r>
              <a:rPr lang="en-GB" dirty="0"/>
              <a:t>Large Scale Rural Projects </a:t>
            </a:r>
          </a:p>
          <a:p>
            <a:r>
              <a:rPr lang="en-GB" dirty="0"/>
              <a:t>Oral history recordings of people’s stories, memories and songs</a:t>
            </a:r>
          </a:p>
          <a:p>
            <a:r>
              <a:rPr lang="en-GB" dirty="0"/>
              <a:t>Cultural traditions</a:t>
            </a:r>
          </a:p>
          <a:p>
            <a:r>
              <a:rPr lang="en-GB" dirty="0"/>
              <a:t>Commemorations and celebrations</a:t>
            </a:r>
          </a:p>
          <a:p>
            <a:r>
              <a:rPr lang="en-GB" dirty="0"/>
              <a:t> Historic buildings, monuments and the historic environment</a:t>
            </a:r>
          </a:p>
          <a:p>
            <a:r>
              <a:rPr lang="en-GB" dirty="0"/>
              <a:t> Community archaeology </a:t>
            </a:r>
          </a:p>
          <a:p>
            <a:r>
              <a:rPr lang="en-GB" dirty="0"/>
              <a:t>Museums, libraries and archives </a:t>
            </a:r>
          </a:p>
          <a:p>
            <a:r>
              <a:rPr lang="en-GB" dirty="0"/>
              <a:t>Acquiring new objects</a:t>
            </a:r>
          </a:p>
          <a:p>
            <a:r>
              <a:rPr lang="en-GB" dirty="0"/>
              <a:t>Industrial, maritime and transport – places and objects linked to our industrial, maritime and transport history</a:t>
            </a:r>
          </a:p>
          <a:p>
            <a:endParaRPr lang="en-GB" dirty="0"/>
          </a:p>
          <a:p>
            <a:r>
              <a:rPr lang="en-GB" dirty="0"/>
              <a:t>Funding can cover Activities, Repairs &amp; Conservation, Digital Outputs, New Staff, Paid Training Placements &amp; Professional Fees</a:t>
            </a:r>
          </a:p>
        </p:txBody>
      </p:sp>
    </p:spTree>
    <p:extLst>
      <p:ext uri="{BB962C8B-B14F-4D97-AF65-F5344CB8AC3E}">
        <p14:creationId xmlns:p14="http://schemas.microsoft.com/office/powerpoint/2010/main" val="3981534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FDF3D2-0241-F9E5-4490-7BB3645DA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DCMS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4B3FD-DAB4-8E07-2633-16CD3C2C9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73" y="2198362"/>
            <a:ext cx="5874327" cy="3917773"/>
          </a:xfrm>
        </p:spPr>
        <p:txBody>
          <a:bodyPr>
            <a:normAutofit/>
          </a:bodyPr>
          <a:lstStyle/>
          <a:p>
            <a:r>
              <a:rPr lang="en-GB" sz="2000" dirty="0"/>
              <a:t>Originally Department of National Heritage 1992</a:t>
            </a:r>
          </a:p>
          <a:p>
            <a:r>
              <a:rPr lang="en-GB" sz="2000" dirty="0"/>
              <a:t>The Department for Digital, Culture, Media &amp; Sport (DCMS) 1997</a:t>
            </a:r>
          </a:p>
          <a:p>
            <a:r>
              <a:rPr lang="en-GB" sz="2000" dirty="0"/>
              <a:t>Helps to drive growth, enrich lives and promote Britain abroad.</a:t>
            </a:r>
          </a:p>
          <a:p>
            <a:r>
              <a:rPr lang="en-GB" sz="2000" dirty="0"/>
              <a:t>Protect and promote our cultural and artistic heritage and help businesses and communities to grow by investing in innovation and highlighting Britain as a fantastic place to visit.</a:t>
            </a:r>
          </a:p>
          <a:p>
            <a:r>
              <a:rPr lang="en-GB" sz="2000" dirty="0">
                <a:hlinkClick r:id="rId2"/>
              </a:rPr>
              <a:t>https://www.gov.uk/government/organisations/department-for-culture-media-and-sport</a:t>
            </a:r>
            <a:endParaRPr lang="en-GB" sz="2000" dirty="0"/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BF2111-7DB3-FA28-4C8D-3723DC7736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410837"/>
            <a:ext cx="4788505" cy="3304068"/>
          </a:xfrm>
          <a:prstGeom prst="rect">
            <a:avLst/>
          </a:prstGeom>
        </p:spPr>
      </p:pic>
      <p:sp>
        <p:nvSpPr>
          <p:cNvPr id="17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399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9DFE94-6F08-08BC-9459-DFBDC487E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dirty="0"/>
              <a:t>Free Admission to Museums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C12B43-C8A3-771F-4D94-EE75CD7D6B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417394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377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914710-79AB-29A8-CFAB-4C85B29CA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100">
                <a:solidFill>
                  <a:srgbClr val="FFFFFF"/>
                </a:solidFill>
              </a:rPr>
              <a:t> Amgueddfa Cymru - Museums &amp; Galleries of Wales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77AEFE-C6CE-F08E-5862-F596F0B32C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378407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99573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E60C6D-4E85-4E14-BCDF-BF15C241F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C94D90-B3A9-D553-8D3C-EF8D6E9A9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1294" y="486184"/>
            <a:ext cx="5397237" cy="1325563"/>
          </a:xfrm>
        </p:spPr>
        <p:txBody>
          <a:bodyPr>
            <a:normAutofit fontScale="90000"/>
          </a:bodyPr>
          <a:lstStyle/>
          <a:p>
            <a:r>
              <a:rPr lang="en-GB" sz="6700" b="1" i="0" dirty="0" err="1">
                <a:effectLst/>
              </a:rPr>
              <a:t>Cadw</a:t>
            </a:r>
            <a:br>
              <a:rPr lang="en-GB" sz="2800" b="1" i="0" dirty="0">
                <a:effectLst/>
              </a:rPr>
            </a:br>
            <a:br>
              <a:rPr lang="en-GB" sz="2800" b="1" i="0" dirty="0">
                <a:effectLst/>
              </a:rPr>
            </a:br>
            <a:r>
              <a:rPr lang="en-GB" sz="2800" b="1" i="0" dirty="0">
                <a:effectLst/>
              </a:rPr>
              <a:t>Er </a:t>
            </a:r>
            <a:r>
              <a:rPr lang="en-GB" sz="2800" b="1" i="0" dirty="0" err="1">
                <a:effectLst/>
              </a:rPr>
              <a:t>lles</a:t>
            </a:r>
            <a:r>
              <a:rPr lang="en-GB" sz="2800" b="1" i="0" dirty="0">
                <a:effectLst/>
              </a:rPr>
              <a:t> </a:t>
            </a:r>
            <a:r>
              <a:rPr lang="en-GB" sz="2800" b="1" i="0" dirty="0" err="1">
                <a:effectLst/>
              </a:rPr>
              <a:t>pawb</a:t>
            </a:r>
            <a:r>
              <a:rPr lang="en-GB" sz="2800" b="1" i="0" dirty="0">
                <a:effectLst/>
              </a:rPr>
              <a:t>. For us all, to keep</a:t>
            </a:r>
            <a:br>
              <a:rPr lang="en-GB" sz="2800" b="1" i="0" dirty="0">
                <a:effectLst/>
              </a:rPr>
            </a:b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F154E4-10EA-0F20-D0D6-2A2A1A8362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353" y="1435724"/>
            <a:ext cx="4555700" cy="1059200"/>
          </a:xfrm>
          <a:custGeom>
            <a:avLst/>
            <a:gdLst/>
            <a:ahLst/>
            <a:cxnLst/>
            <a:rect l="l" t="t" r="r" b="b"/>
            <a:pathLst>
              <a:path w="4555700" h="2733294">
                <a:moveTo>
                  <a:pt x="82217" y="0"/>
                </a:moveTo>
                <a:lnTo>
                  <a:pt x="4473483" y="0"/>
                </a:lnTo>
                <a:cubicBezTo>
                  <a:pt x="4518890" y="0"/>
                  <a:pt x="4555700" y="36810"/>
                  <a:pt x="4555700" y="82217"/>
                </a:cubicBezTo>
                <a:lnTo>
                  <a:pt x="4555700" y="2651077"/>
                </a:lnTo>
                <a:cubicBezTo>
                  <a:pt x="4555700" y="2696484"/>
                  <a:pt x="4518890" y="2733294"/>
                  <a:pt x="4473483" y="2733294"/>
                </a:cubicBezTo>
                <a:lnTo>
                  <a:pt x="82217" y="2733294"/>
                </a:lnTo>
                <a:cubicBezTo>
                  <a:pt x="36810" y="2733294"/>
                  <a:pt x="0" y="2696484"/>
                  <a:pt x="0" y="2651077"/>
                </a:cubicBezTo>
                <a:lnTo>
                  <a:pt x="0" y="82217"/>
                </a:lnTo>
                <a:cubicBezTo>
                  <a:pt x="0" y="36810"/>
                  <a:pt x="36810" y="0"/>
                  <a:pt x="82217" y="0"/>
                </a:cubicBezTo>
                <a:close/>
              </a:path>
            </a:pathLst>
          </a:cu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D42D292-4C48-479B-9E59-E29CD9871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Online Media 3" title="Darganfyddwch safleoedd Treftadaeth y Byd Cadw / Discover Cadw’s World Heritage Sites">
            <a:hlinkClick r:id="" action="ppaction://media"/>
            <a:extLst>
              <a:ext uri="{FF2B5EF4-FFF2-40B4-BE49-F238E27FC236}">
                <a16:creationId xmlns:a16="http://schemas.microsoft.com/office/drawing/2014/main" id="{29454614-65B8-C4A7-45C6-44033C1C546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98353" y="3605689"/>
            <a:ext cx="4555700" cy="2573972"/>
          </a:xfrm>
          <a:custGeom>
            <a:avLst/>
            <a:gdLst/>
            <a:ahLst/>
            <a:cxnLst/>
            <a:rect l="l" t="t" r="r" b="b"/>
            <a:pathLst>
              <a:path w="4438338" h="2323972">
                <a:moveTo>
                  <a:pt x="69905" y="0"/>
                </a:moveTo>
                <a:lnTo>
                  <a:pt x="4368433" y="0"/>
                </a:lnTo>
                <a:cubicBezTo>
                  <a:pt x="4407040" y="0"/>
                  <a:pt x="4438338" y="31298"/>
                  <a:pt x="4438338" y="69905"/>
                </a:cubicBezTo>
                <a:lnTo>
                  <a:pt x="4438338" y="2254067"/>
                </a:lnTo>
                <a:cubicBezTo>
                  <a:pt x="4438338" y="2292674"/>
                  <a:pt x="4407040" y="2323972"/>
                  <a:pt x="4368433" y="2323972"/>
                </a:cubicBezTo>
                <a:lnTo>
                  <a:pt x="69905" y="2323972"/>
                </a:lnTo>
                <a:cubicBezTo>
                  <a:pt x="31298" y="2323972"/>
                  <a:pt x="0" y="2292674"/>
                  <a:pt x="0" y="2254067"/>
                </a:cubicBezTo>
                <a:lnTo>
                  <a:pt x="0" y="69905"/>
                </a:lnTo>
                <a:cubicBezTo>
                  <a:pt x="0" y="31298"/>
                  <a:pt x="31298" y="0"/>
                  <a:pt x="69905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E6550-3BEF-91F9-0F15-3F255D20A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1294" y="1946684"/>
            <a:ext cx="5397237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2200" b="0" i="0" dirty="0" err="1">
                <a:effectLst/>
              </a:rPr>
              <a:t>Cadw</a:t>
            </a:r>
            <a:r>
              <a:rPr lang="en-GB" sz="2200" b="0" i="0" dirty="0">
                <a:effectLst/>
              </a:rPr>
              <a:t> </a:t>
            </a:r>
            <a:r>
              <a:rPr lang="en-GB" sz="2200" dirty="0"/>
              <a:t>works</a:t>
            </a:r>
            <a:r>
              <a:rPr lang="en-GB" sz="2200" b="0" i="0" dirty="0">
                <a:effectLst/>
              </a:rPr>
              <a:t> across a range of disciplines.</a:t>
            </a:r>
          </a:p>
          <a:p>
            <a:endParaRPr lang="en-GB" sz="2200" dirty="0"/>
          </a:p>
          <a:p>
            <a:r>
              <a:rPr lang="en-GB" sz="2200" b="0" i="0" dirty="0">
                <a:effectLst/>
              </a:rPr>
              <a:t> Wales Based </a:t>
            </a:r>
          </a:p>
          <a:p>
            <a:endParaRPr lang="en-GB" sz="2200" dirty="0"/>
          </a:p>
          <a:p>
            <a:r>
              <a:rPr lang="en-GB" sz="2200" b="0" i="0" dirty="0">
                <a:effectLst/>
              </a:rPr>
              <a:t>Historic Monuments</a:t>
            </a:r>
          </a:p>
          <a:p>
            <a:endParaRPr lang="en-GB" sz="2200" b="0" i="0" dirty="0">
              <a:effectLst/>
            </a:endParaRPr>
          </a:p>
          <a:p>
            <a:r>
              <a:rPr lang="en-GB" sz="2200" b="0" i="0" dirty="0">
                <a:effectLst/>
              </a:rPr>
              <a:t>Sense of Place</a:t>
            </a:r>
          </a:p>
          <a:p>
            <a:endParaRPr lang="en-GB" sz="2200" b="0" i="0" dirty="0">
              <a:effectLst/>
            </a:endParaRPr>
          </a:p>
          <a:p>
            <a:r>
              <a:rPr lang="en-GB" sz="2200" dirty="0"/>
              <a:t>Education &amp; Conservation</a:t>
            </a:r>
            <a:endParaRPr lang="en-GB" sz="2200" dirty="0">
              <a:hlinkClick r:id="rId5"/>
            </a:endParaRPr>
          </a:p>
          <a:p>
            <a:endParaRPr lang="en-GB" sz="2200" dirty="0">
              <a:hlinkClick r:id="rId5"/>
            </a:endParaRPr>
          </a:p>
          <a:p>
            <a:r>
              <a:rPr lang="en-GB" sz="2200" dirty="0">
                <a:hlinkClick r:id="rId5"/>
              </a:rPr>
              <a:t>https://cadw.gov.wales/</a:t>
            </a:r>
            <a:endParaRPr lang="en-GB" sz="2200" dirty="0"/>
          </a:p>
          <a:p>
            <a:endParaRPr lang="en-GB" sz="2200" dirty="0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533DF362-939D-4EEE-8DC4-6B54607E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95198">
            <a:off x="1539683" y="162676"/>
            <a:ext cx="4083433" cy="4083433"/>
          </a:xfrm>
          <a:prstGeom prst="arc">
            <a:avLst>
              <a:gd name="adj1" fmla="val 17445962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101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3">
            <a:extLst>
              <a:ext uri="{FF2B5EF4-FFF2-40B4-BE49-F238E27FC236}">
                <a16:creationId xmlns:a16="http://schemas.microsoft.com/office/drawing/2014/main" id="{639C3025-4784-4B16-914D-CCFC3E833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0AD20437-C88A-4F45-9C6D-DA32B29A4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8610598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B966A9-C999-1A15-C16F-BE76DC53A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112220" cy="133083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English Heritage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AE33C-3C0C-4FD5-2BE9-D38B1062D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3" y="2194101"/>
            <a:ext cx="5903847" cy="4054298"/>
          </a:xfrm>
        </p:spPr>
        <p:txBody>
          <a:bodyPr>
            <a:normAutofit/>
          </a:bodyPr>
          <a:lstStyle/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  <a:hlinkClick r:id="rId2"/>
            </a:endParaRPr>
          </a:p>
          <a:p>
            <a:r>
              <a:rPr lang="en-GB" sz="2000" b="0" i="0" dirty="0">
                <a:solidFill>
                  <a:srgbClr val="4D5156"/>
                </a:solidFill>
                <a:effectLst/>
              </a:rPr>
              <a:t>English Heritage </a:t>
            </a:r>
            <a:endParaRPr lang="en-GB" sz="2000" dirty="0">
              <a:solidFill>
                <a:srgbClr val="4D5156"/>
              </a:solidFill>
            </a:endParaRPr>
          </a:p>
          <a:p>
            <a:r>
              <a:rPr lang="en-GB" sz="2000" b="0" i="0" dirty="0">
                <a:solidFill>
                  <a:srgbClr val="4D5156"/>
                </a:solidFill>
                <a:effectLst/>
              </a:rPr>
              <a:t>Not for Profit </a:t>
            </a:r>
          </a:p>
          <a:p>
            <a:r>
              <a:rPr lang="en-GB" sz="2000" dirty="0">
                <a:solidFill>
                  <a:srgbClr val="4D5156"/>
                </a:solidFill>
              </a:rPr>
              <a:t>M</a:t>
            </a:r>
            <a:r>
              <a:rPr lang="en-GB" sz="2000" b="0" i="0" dirty="0">
                <a:solidFill>
                  <a:srgbClr val="4D5156"/>
                </a:solidFill>
                <a:effectLst/>
              </a:rPr>
              <a:t>anages over 400 historic monuments, buildings and places.</a:t>
            </a:r>
          </a:p>
          <a:p>
            <a:r>
              <a:rPr lang="en-GB" sz="2000" b="0" i="0" dirty="0">
                <a:solidFill>
                  <a:srgbClr val="4D5156"/>
                </a:solidFill>
                <a:effectLst/>
              </a:rPr>
              <a:t> These include prehistoric sites, medieval castles, Roman forts and country houses. </a:t>
            </a:r>
            <a:endParaRPr lang="en-GB" sz="2000" dirty="0">
              <a:solidFill>
                <a:srgbClr val="4D5156"/>
              </a:solidFill>
            </a:endParaRPr>
          </a:p>
          <a:p>
            <a:r>
              <a:rPr lang="en-GB" sz="2000" b="0" i="0" dirty="0">
                <a:solidFill>
                  <a:srgbClr val="4D5156"/>
                </a:solidFill>
                <a:effectLst/>
              </a:rPr>
              <a:t>Uses these properties to "bring the story of England to life for over 10 million people each year". </a:t>
            </a:r>
            <a:endParaRPr lang="en-GB" sz="3200" dirty="0">
              <a:solidFill>
                <a:schemeClr val="tx1">
                  <a:lumMod val="85000"/>
                  <a:lumOff val="15000"/>
                </a:schemeClr>
              </a:solidFill>
              <a:hlinkClick r:id="rId2"/>
            </a:endParaRPr>
          </a:p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hlinkClick r:id="rId2"/>
              </a:rPr>
              <a:t>https://www.english-heritage.org.uk/</a:t>
            </a: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55D88D-D55C-DB98-04DE-6A3E5F7A16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949" r="-1" b="10942"/>
          <a:stretch/>
        </p:blipFill>
        <p:spPr>
          <a:xfrm>
            <a:off x="7801965" y="3429000"/>
            <a:ext cx="4390035" cy="3429000"/>
          </a:xfrm>
          <a:custGeom>
            <a:avLst/>
            <a:gdLst/>
            <a:ahLst/>
            <a:cxnLst/>
            <a:rect l="l" t="t" r="r" b="b"/>
            <a:pathLst>
              <a:path w="4390035" h="3429000">
                <a:moveTo>
                  <a:pt x="73290" y="0"/>
                </a:moveTo>
                <a:lnTo>
                  <a:pt x="4390035" y="0"/>
                </a:lnTo>
                <a:lnTo>
                  <a:pt x="4390035" y="3429000"/>
                </a:lnTo>
                <a:lnTo>
                  <a:pt x="436073" y="3429000"/>
                </a:lnTo>
                <a:lnTo>
                  <a:pt x="427332" y="3410468"/>
                </a:lnTo>
                <a:cubicBezTo>
                  <a:pt x="419323" y="3391643"/>
                  <a:pt x="413863" y="3372861"/>
                  <a:pt x="421685" y="3366814"/>
                </a:cubicBezTo>
                <a:cubicBezTo>
                  <a:pt x="417583" y="3332384"/>
                  <a:pt x="433681" y="3294011"/>
                  <a:pt x="423663" y="3247798"/>
                </a:cubicBezTo>
                <a:cubicBezTo>
                  <a:pt x="421194" y="3188032"/>
                  <a:pt x="418245" y="3205513"/>
                  <a:pt x="412524" y="3110724"/>
                </a:cubicBezTo>
                <a:cubicBezTo>
                  <a:pt x="404022" y="3069386"/>
                  <a:pt x="436006" y="3027577"/>
                  <a:pt x="419732" y="3004503"/>
                </a:cubicBezTo>
                <a:cubicBezTo>
                  <a:pt x="407578" y="2949657"/>
                  <a:pt x="388511" y="2896851"/>
                  <a:pt x="363651" y="2842588"/>
                </a:cubicBezTo>
                <a:cubicBezTo>
                  <a:pt x="332103" y="2797699"/>
                  <a:pt x="331554" y="2711800"/>
                  <a:pt x="263212" y="2651456"/>
                </a:cubicBezTo>
                <a:cubicBezTo>
                  <a:pt x="235935" y="2585326"/>
                  <a:pt x="214760" y="2535145"/>
                  <a:pt x="194330" y="2484251"/>
                </a:cubicBezTo>
                <a:cubicBezTo>
                  <a:pt x="184580" y="2468441"/>
                  <a:pt x="154039" y="2380429"/>
                  <a:pt x="140630" y="2346096"/>
                </a:cubicBezTo>
                <a:cubicBezTo>
                  <a:pt x="76681" y="2257531"/>
                  <a:pt x="91260" y="2243719"/>
                  <a:pt x="77185" y="2144811"/>
                </a:cubicBezTo>
                <a:cubicBezTo>
                  <a:pt x="66953" y="2112233"/>
                  <a:pt x="67414" y="2096078"/>
                  <a:pt x="50887" y="2061697"/>
                </a:cubicBezTo>
                <a:lnTo>
                  <a:pt x="27133" y="1969379"/>
                </a:lnTo>
                <a:lnTo>
                  <a:pt x="29988" y="1961973"/>
                </a:lnTo>
                <a:lnTo>
                  <a:pt x="31559" y="1961231"/>
                </a:lnTo>
                <a:lnTo>
                  <a:pt x="14905" y="1880268"/>
                </a:lnTo>
                <a:cubicBezTo>
                  <a:pt x="12271" y="1874644"/>
                  <a:pt x="-805" y="1860096"/>
                  <a:pt x="2188" y="1847922"/>
                </a:cubicBezTo>
                <a:lnTo>
                  <a:pt x="21879" y="1779161"/>
                </a:lnTo>
                <a:lnTo>
                  <a:pt x="27968" y="1733684"/>
                </a:lnTo>
                <a:cubicBezTo>
                  <a:pt x="25035" y="1726530"/>
                  <a:pt x="21617" y="1619937"/>
                  <a:pt x="16511" y="1614373"/>
                </a:cubicBezTo>
                <a:cubicBezTo>
                  <a:pt x="47946" y="1547691"/>
                  <a:pt x="4394" y="1556097"/>
                  <a:pt x="12613" y="1479987"/>
                </a:cubicBezTo>
                <a:cubicBezTo>
                  <a:pt x="15110" y="1387360"/>
                  <a:pt x="4986" y="1320420"/>
                  <a:pt x="4190" y="1214801"/>
                </a:cubicBezTo>
                <a:cubicBezTo>
                  <a:pt x="3611" y="1152457"/>
                  <a:pt x="-6268" y="1080052"/>
                  <a:pt x="6503" y="966549"/>
                </a:cubicBezTo>
                <a:cubicBezTo>
                  <a:pt x="10182" y="901722"/>
                  <a:pt x="25065" y="884915"/>
                  <a:pt x="20609" y="845066"/>
                </a:cubicBezTo>
                <a:cubicBezTo>
                  <a:pt x="20199" y="816540"/>
                  <a:pt x="19791" y="788014"/>
                  <a:pt x="19381" y="759488"/>
                </a:cubicBezTo>
                <a:lnTo>
                  <a:pt x="21672" y="741102"/>
                </a:lnTo>
                <a:lnTo>
                  <a:pt x="30720" y="737125"/>
                </a:lnTo>
                <a:lnTo>
                  <a:pt x="23211" y="691098"/>
                </a:lnTo>
                <a:cubicBezTo>
                  <a:pt x="25461" y="680873"/>
                  <a:pt x="43338" y="650431"/>
                  <a:pt x="42062" y="637700"/>
                </a:cubicBezTo>
                <a:cubicBezTo>
                  <a:pt x="23297" y="593852"/>
                  <a:pt x="30263" y="601340"/>
                  <a:pt x="41571" y="540174"/>
                </a:cubicBezTo>
                <a:cubicBezTo>
                  <a:pt x="35397" y="519975"/>
                  <a:pt x="35174" y="428356"/>
                  <a:pt x="46636" y="415352"/>
                </a:cubicBezTo>
                <a:cubicBezTo>
                  <a:pt x="48960" y="401821"/>
                  <a:pt x="44602" y="386587"/>
                  <a:pt x="56977" y="379461"/>
                </a:cubicBezTo>
                <a:cubicBezTo>
                  <a:pt x="71829" y="368123"/>
                  <a:pt x="47958" y="323384"/>
                  <a:pt x="65759" y="328645"/>
                </a:cubicBezTo>
                <a:cubicBezTo>
                  <a:pt x="49386" y="296830"/>
                  <a:pt x="65237" y="231983"/>
                  <a:pt x="72589" y="203608"/>
                </a:cubicBezTo>
                <a:cubicBezTo>
                  <a:pt x="75524" y="153257"/>
                  <a:pt x="77980" y="142710"/>
                  <a:pt x="78370" y="105992"/>
                </a:cubicBezTo>
                <a:cubicBezTo>
                  <a:pt x="80828" y="104127"/>
                  <a:pt x="70890" y="52128"/>
                  <a:pt x="70125" y="25135"/>
                </a:cubicBezTo>
                <a:close/>
              </a:path>
            </a:pathLst>
          </a:custGeom>
        </p:spPr>
      </p:pic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B3BF8D8F-A4E7-4996-ED92-B3016C5B35A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423" r="3" b="3"/>
          <a:stretch/>
        </p:blipFill>
        <p:spPr>
          <a:xfrm>
            <a:off x="7842932" y="-17"/>
            <a:ext cx="4349068" cy="3432349"/>
          </a:xfrm>
          <a:custGeom>
            <a:avLst/>
            <a:gdLst/>
            <a:ahLst/>
            <a:cxnLst/>
            <a:rect l="l" t="t" r="r" b="b"/>
            <a:pathLst>
              <a:path w="4349068" h="3428999">
                <a:moveTo>
                  <a:pt x="711944" y="0"/>
                </a:moveTo>
                <a:lnTo>
                  <a:pt x="4349068" y="0"/>
                </a:lnTo>
                <a:lnTo>
                  <a:pt x="4349068" y="3428999"/>
                </a:lnTo>
                <a:lnTo>
                  <a:pt x="32307" y="3428999"/>
                </a:lnTo>
                <a:lnTo>
                  <a:pt x="34693" y="3410051"/>
                </a:lnTo>
                <a:cubicBezTo>
                  <a:pt x="37039" y="3395347"/>
                  <a:pt x="38143" y="3381819"/>
                  <a:pt x="32792" y="3373027"/>
                </a:cubicBezTo>
                <a:cubicBezTo>
                  <a:pt x="29961" y="3298527"/>
                  <a:pt x="20335" y="3290617"/>
                  <a:pt x="14318" y="3222737"/>
                </a:cubicBezTo>
                <a:cubicBezTo>
                  <a:pt x="11384" y="3146284"/>
                  <a:pt x="-6116" y="3184007"/>
                  <a:pt x="2241" y="3118188"/>
                </a:cubicBezTo>
                <a:cubicBezTo>
                  <a:pt x="16306" y="3109217"/>
                  <a:pt x="34183" y="3024732"/>
                  <a:pt x="27952" y="3003808"/>
                </a:cubicBezTo>
                <a:cubicBezTo>
                  <a:pt x="27563" y="2966753"/>
                  <a:pt x="27366" y="2989870"/>
                  <a:pt x="27149" y="2944921"/>
                </a:cubicBezTo>
                <a:lnTo>
                  <a:pt x="41941" y="2877744"/>
                </a:lnTo>
                <a:cubicBezTo>
                  <a:pt x="36258" y="2880724"/>
                  <a:pt x="54303" y="2822146"/>
                  <a:pt x="53926" y="2807161"/>
                </a:cubicBezTo>
                <a:cubicBezTo>
                  <a:pt x="56083" y="2775643"/>
                  <a:pt x="30060" y="2769288"/>
                  <a:pt x="53334" y="2752347"/>
                </a:cubicBezTo>
                <a:lnTo>
                  <a:pt x="60008" y="2748299"/>
                </a:lnTo>
                <a:cubicBezTo>
                  <a:pt x="60210" y="2745962"/>
                  <a:pt x="60411" y="2743625"/>
                  <a:pt x="60613" y="2741288"/>
                </a:cubicBezTo>
                <a:cubicBezTo>
                  <a:pt x="60116" y="2737657"/>
                  <a:pt x="58269" y="2735847"/>
                  <a:pt x="53819" y="2737160"/>
                </a:cubicBezTo>
                <a:cubicBezTo>
                  <a:pt x="70191" y="2705347"/>
                  <a:pt x="64153" y="2699356"/>
                  <a:pt x="66799" y="2659631"/>
                </a:cubicBezTo>
                <a:cubicBezTo>
                  <a:pt x="77943" y="2612127"/>
                  <a:pt x="64846" y="2628594"/>
                  <a:pt x="86795" y="2573336"/>
                </a:cubicBezTo>
                <a:cubicBezTo>
                  <a:pt x="96119" y="2559732"/>
                  <a:pt x="108676" y="2541339"/>
                  <a:pt x="108890" y="2528057"/>
                </a:cubicBezTo>
                <a:lnTo>
                  <a:pt x="137074" y="2489594"/>
                </a:lnTo>
                <a:cubicBezTo>
                  <a:pt x="138076" y="2487774"/>
                  <a:pt x="138422" y="2473350"/>
                  <a:pt x="137897" y="2468303"/>
                </a:cubicBezTo>
                <a:lnTo>
                  <a:pt x="155171" y="2460480"/>
                </a:lnTo>
                <a:lnTo>
                  <a:pt x="147972" y="2423535"/>
                </a:lnTo>
                <a:lnTo>
                  <a:pt x="155293" y="2404394"/>
                </a:lnTo>
                <a:cubicBezTo>
                  <a:pt x="172891" y="2392610"/>
                  <a:pt x="160687" y="2347474"/>
                  <a:pt x="168818" y="2324643"/>
                </a:cubicBezTo>
                <a:cubicBezTo>
                  <a:pt x="169390" y="2297698"/>
                  <a:pt x="193082" y="2284202"/>
                  <a:pt x="198340" y="2255535"/>
                </a:cubicBezTo>
                <a:cubicBezTo>
                  <a:pt x="214268" y="2249648"/>
                  <a:pt x="228319" y="2207828"/>
                  <a:pt x="217338" y="2184679"/>
                </a:cubicBezTo>
                <a:lnTo>
                  <a:pt x="242924" y="2093132"/>
                </a:lnTo>
                <a:cubicBezTo>
                  <a:pt x="264937" y="2084587"/>
                  <a:pt x="280562" y="1985868"/>
                  <a:pt x="290446" y="1950235"/>
                </a:cubicBezTo>
                <a:cubicBezTo>
                  <a:pt x="308239" y="1920183"/>
                  <a:pt x="350073" y="1898905"/>
                  <a:pt x="361001" y="1861568"/>
                </a:cubicBezTo>
                <a:cubicBezTo>
                  <a:pt x="367163" y="1810687"/>
                  <a:pt x="352049" y="1869507"/>
                  <a:pt x="356015" y="1809499"/>
                </a:cubicBezTo>
                <a:cubicBezTo>
                  <a:pt x="355145" y="1754297"/>
                  <a:pt x="367821" y="1767680"/>
                  <a:pt x="375846" y="1693716"/>
                </a:cubicBezTo>
                <a:cubicBezTo>
                  <a:pt x="374712" y="1654244"/>
                  <a:pt x="382062" y="1627007"/>
                  <a:pt x="381776" y="1605195"/>
                </a:cubicBezTo>
                <a:cubicBezTo>
                  <a:pt x="389848" y="1568952"/>
                  <a:pt x="392552" y="1564518"/>
                  <a:pt x="396301" y="1516217"/>
                </a:cubicBezTo>
                <a:cubicBezTo>
                  <a:pt x="401397" y="1488452"/>
                  <a:pt x="428137" y="1457870"/>
                  <a:pt x="409866" y="1429841"/>
                </a:cubicBezTo>
                <a:cubicBezTo>
                  <a:pt x="422203" y="1412325"/>
                  <a:pt x="460064" y="1413592"/>
                  <a:pt x="442210" y="1380081"/>
                </a:cubicBezTo>
                <a:cubicBezTo>
                  <a:pt x="464590" y="1394128"/>
                  <a:pt x="443394" y="1335176"/>
                  <a:pt x="463662" y="1334891"/>
                </a:cubicBezTo>
                <a:cubicBezTo>
                  <a:pt x="480316" y="1336427"/>
                  <a:pt x="515162" y="1194568"/>
                  <a:pt x="519523" y="1185551"/>
                </a:cubicBezTo>
                <a:cubicBezTo>
                  <a:pt x="527731" y="1149210"/>
                  <a:pt x="536547" y="1148087"/>
                  <a:pt x="542909" y="1111168"/>
                </a:cubicBezTo>
                <a:cubicBezTo>
                  <a:pt x="555522" y="1057226"/>
                  <a:pt x="531818" y="1022543"/>
                  <a:pt x="543055" y="993353"/>
                </a:cubicBezTo>
                <a:cubicBezTo>
                  <a:pt x="559986" y="960214"/>
                  <a:pt x="580459" y="867450"/>
                  <a:pt x="592544" y="813953"/>
                </a:cubicBezTo>
                <a:cubicBezTo>
                  <a:pt x="604272" y="746430"/>
                  <a:pt x="608119" y="666470"/>
                  <a:pt x="613420" y="588218"/>
                </a:cubicBezTo>
                <a:cubicBezTo>
                  <a:pt x="604962" y="475380"/>
                  <a:pt x="590630" y="536119"/>
                  <a:pt x="596055" y="376479"/>
                </a:cubicBezTo>
                <a:lnTo>
                  <a:pt x="605018" y="280992"/>
                </a:lnTo>
                <a:cubicBezTo>
                  <a:pt x="604854" y="276227"/>
                  <a:pt x="610771" y="223140"/>
                  <a:pt x="610608" y="218374"/>
                </a:cubicBezTo>
                <a:lnTo>
                  <a:pt x="604880" y="188178"/>
                </a:lnTo>
                <a:lnTo>
                  <a:pt x="630913" y="152404"/>
                </a:lnTo>
                <a:cubicBezTo>
                  <a:pt x="640688" y="136342"/>
                  <a:pt x="647365" y="122048"/>
                  <a:pt x="663530" y="91810"/>
                </a:cubicBezTo>
                <a:lnTo>
                  <a:pt x="705264" y="301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771151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7AD2EE-A2FC-3BFE-30C6-56123C8A1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7" y="0"/>
            <a:ext cx="5251316" cy="1807305"/>
          </a:xfrm>
        </p:spPr>
        <p:txBody>
          <a:bodyPr>
            <a:normAutofit/>
          </a:bodyPr>
          <a:lstStyle/>
          <a:p>
            <a:r>
              <a:rPr lang="en-GB" sz="4000" b="1" dirty="0"/>
              <a:t>National Trust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74B39-F48A-2506-0615-5BB5C6C69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246" y="1615626"/>
            <a:ext cx="6182018" cy="4919809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dirty="0">
                <a:hlinkClick r:id="rId2"/>
              </a:rPr>
              <a:t>https://www.nationaltrust.org.uk/</a:t>
            </a:r>
            <a:endParaRPr lang="en-GB" dirty="0"/>
          </a:p>
          <a:p>
            <a:pPr>
              <a:lnSpc>
                <a:spcPct val="110000"/>
              </a:lnSpc>
            </a:pPr>
            <a:r>
              <a:rPr lang="en-GB" b="0" i="0" dirty="0">
                <a:effectLst/>
              </a:rPr>
              <a:t>Europe’s largest conservation charity</a:t>
            </a:r>
            <a:endParaRPr lang="en-GB" dirty="0"/>
          </a:p>
          <a:p>
            <a:pPr>
              <a:lnSpc>
                <a:spcPct val="110000"/>
              </a:lnSpc>
            </a:pPr>
            <a:r>
              <a:rPr lang="en-GB" dirty="0"/>
              <a:t>L</a:t>
            </a:r>
            <a:r>
              <a:rPr lang="en-GB" b="0" i="0" dirty="0">
                <a:effectLst/>
              </a:rPr>
              <a:t>ook after nature, beauty and history for everyone to enjoy. </a:t>
            </a:r>
          </a:p>
          <a:p>
            <a:pPr>
              <a:lnSpc>
                <a:spcPct val="110000"/>
              </a:lnSpc>
            </a:pPr>
            <a:r>
              <a:rPr lang="en-GB" dirty="0"/>
              <a:t>m</a:t>
            </a:r>
            <a:r>
              <a:rPr lang="en-GB" b="0" i="0" dirty="0">
                <a:effectLst/>
              </a:rPr>
              <a:t>embers, volunteers, staff and donors. </a:t>
            </a:r>
          </a:p>
          <a:p>
            <a:pPr>
              <a:lnSpc>
                <a:spcPct val="110000"/>
              </a:lnSpc>
            </a:pPr>
            <a:r>
              <a:rPr lang="en-GB" b="0" i="0" dirty="0">
                <a:effectLst/>
              </a:rPr>
              <a:t>Cares for the miles of coastline, woodlands, countryside and the hundreds of historic buildings, gardens and precious collections we protect.</a:t>
            </a:r>
          </a:p>
          <a:p>
            <a:pPr>
              <a:lnSpc>
                <a:spcPct val="110000"/>
              </a:lnSpc>
            </a:pPr>
            <a:r>
              <a:rPr lang="en-GB" b="0" i="0" dirty="0">
                <a:effectLst/>
              </a:rPr>
              <a:t>4 Hotels including 1 in Wales</a:t>
            </a:r>
          </a:p>
          <a:p>
            <a:pPr>
              <a:lnSpc>
                <a:spcPct val="110000"/>
              </a:lnSpc>
            </a:pPr>
            <a:r>
              <a:rPr lang="en-GB" dirty="0">
                <a:hlinkClick r:id="rId3"/>
              </a:rPr>
              <a:t>https://www.nationaltrust.org.uk/who-we-are/about-us/about-the-national-trust-today</a:t>
            </a:r>
            <a:endParaRPr lang="en-GB" dirty="0"/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7E82F0-4DD2-684E-DEF0-FCE3482498D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073" r="50889" b="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837791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F4E1A-6BC7-B841-FE70-01973A320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7834746" cy="1662545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00B0F0"/>
                </a:solidFill>
              </a:rPr>
              <a:t>Play the Game – Game Changers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0DB84-DF91-EC6F-3407-F35ABBDC9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728" y="1274618"/>
            <a:ext cx="5784270" cy="550025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Working in Teams </a:t>
            </a:r>
          </a:p>
          <a:p>
            <a:r>
              <a:rPr lang="en-GB" sz="2000" dirty="0"/>
              <a:t>Investigate one the following UK Heritage &amp; Attraction </a:t>
            </a:r>
            <a:r>
              <a:rPr lang="en-GB" sz="2400" dirty="0"/>
              <a:t>Organisations</a:t>
            </a:r>
            <a:r>
              <a:rPr lang="en-GB" sz="2000" dirty="0"/>
              <a:t> through their websites</a:t>
            </a:r>
          </a:p>
          <a:p>
            <a:endParaRPr lang="en-GB" sz="2000" dirty="0"/>
          </a:p>
          <a:p>
            <a:r>
              <a:rPr lang="en-GB" sz="2000" dirty="0"/>
              <a:t>UNESCO</a:t>
            </a:r>
          </a:p>
          <a:p>
            <a:r>
              <a:rPr lang="en-GB" sz="2000" dirty="0"/>
              <a:t>DCMS</a:t>
            </a:r>
          </a:p>
          <a:p>
            <a:r>
              <a:rPr lang="en-GB" sz="2000" dirty="0"/>
              <a:t>National Museums &amp; Galleries of Wales</a:t>
            </a:r>
          </a:p>
          <a:p>
            <a:r>
              <a:rPr lang="en-GB" sz="2000" dirty="0" err="1"/>
              <a:t>Cadw</a:t>
            </a:r>
            <a:endParaRPr lang="en-GB" sz="2000" dirty="0"/>
          </a:p>
          <a:p>
            <a:r>
              <a:rPr lang="en-GB" sz="2000" dirty="0"/>
              <a:t>National Trust</a:t>
            </a:r>
          </a:p>
          <a:p>
            <a:endParaRPr lang="en-GB" sz="2000" dirty="0"/>
          </a:p>
          <a:p>
            <a:r>
              <a:rPr lang="en-GB" sz="2000" dirty="0"/>
              <a:t>What are their roles &amp; responsibilities ?</a:t>
            </a:r>
          </a:p>
          <a:p>
            <a:endParaRPr lang="en-GB" sz="2000" dirty="0"/>
          </a:p>
          <a:p>
            <a:r>
              <a:rPr lang="en-GB" sz="2000" dirty="0"/>
              <a:t>How does this relate to Wales?</a:t>
            </a:r>
          </a:p>
          <a:p>
            <a:endParaRPr lang="en-GB" sz="1400" dirty="0"/>
          </a:p>
        </p:txBody>
      </p:sp>
      <p:pic>
        <p:nvPicPr>
          <p:cNvPr id="4" name="Picture 3" descr="Dice and pins on a board game">
            <a:extLst>
              <a:ext uri="{FF2B5EF4-FFF2-40B4-BE49-F238E27FC236}">
                <a16:creationId xmlns:a16="http://schemas.microsoft.com/office/drawing/2014/main" id="{7246FA7C-A6B8-7087-81F8-1BAD48C663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23" r="35035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631546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1B316-F8D5-F418-B64F-F8CF16B1C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0"/>
            <a:ext cx="4234393" cy="782782"/>
          </a:xfrm>
        </p:spPr>
        <p:txBody>
          <a:bodyPr anchor="b">
            <a:normAutofit/>
          </a:bodyPr>
          <a:lstStyle/>
          <a:p>
            <a:r>
              <a:rPr lang="en-GB" sz="3200" b="1" dirty="0"/>
              <a:t>Review &amp; Future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CA740-44E2-810B-DA25-73E806DA8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236" y="782781"/>
            <a:ext cx="5126182" cy="5666509"/>
          </a:xfrm>
        </p:spPr>
        <p:txBody>
          <a:bodyPr anchor="t">
            <a:noAutofit/>
          </a:bodyPr>
          <a:lstStyle/>
          <a:p>
            <a:r>
              <a:rPr lang="en-GB" sz="2000" dirty="0"/>
              <a:t>Heritage Issues</a:t>
            </a:r>
          </a:p>
          <a:p>
            <a:r>
              <a:rPr lang="en-GB" sz="2000" dirty="0"/>
              <a:t>History </a:t>
            </a:r>
          </a:p>
          <a:p>
            <a:r>
              <a:rPr lang="en-GB" sz="2000" dirty="0"/>
              <a:t>Industrial Past</a:t>
            </a:r>
          </a:p>
          <a:p>
            <a:r>
              <a:rPr lang="en-GB" sz="2000" dirty="0"/>
              <a:t>Culture</a:t>
            </a:r>
          </a:p>
          <a:p>
            <a:r>
              <a:rPr lang="en-GB" sz="2000" dirty="0"/>
              <a:t>Religion</a:t>
            </a:r>
          </a:p>
          <a:p>
            <a:r>
              <a:rPr lang="en-GB" sz="2000" dirty="0"/>
              <a:t>Education</a:t>
            </a:r>
          </a:p>
          <a:p>
            <a:r>
              <a:rPr lang="en-GB" sz="2000" dirty="0"/>
              <a:t>Entertainment</a:t>
            </a:r>
          </a:p>
          <a:p>
            <a:r>
              <a:rPr lang="en-GB" sz="2000" dirty="0"/>
              <a:t>Commercialisation </a:t>
            </a:r>
          </a:p>
          <a:p>
            <a:r>
              <a:rPr lang="en-GB" sz="2000" dirty="0"/>
              <a:t>Protection </a:t>
            </a:r>
          </a:p>
          <a:p>
            <a:r>
              <a:rPr lang="en-GB" sz="2000" dirty="0"/>
              <a:t>Experience v </a:t>
            </a:r>
          </a:p>
          <a:p>
            <a:r>
              <a:rPr lang="en-GB" sz="2000" dirty="0"/>
              <a:t>Authenticity</a:t>
            </a:r>
          </a:p>
          <a:p>
            <a:r>
              <a:rPr lang="en-GB" sz="2000" dirty="0"/>
              <a:t>Management Considerations</a:t>
            </a:r>
          </a:p>
          <a:p>
            <a:r>
              <a:rPr lang="en-GB" sz="2000" dirty="0"/>
              <a:t>Operational Experiences </a:t>
            </a:r>
          </a:p>
          <a:p>
            <a:r>
              <a:rPr lang="en-GB" sz="2000" dirty="0"/>
              <a:t>Measuring Performance</a:t>
            </a:r>
          </a:p>
          <a:p>
            <a:r>
              <a:rPr lang="en-GB" sz="2000" dirty="0"/>
              <a:t>Free Entry v Experience</a:t>
            </a:r>
          </a:p>
        </p:txBody>
      </p:sp>
      <p:pic>
        <p:nvPicPr>
          <p:cNvPr id="2050" name="Picture 2" descr="Meteora Greece">
            <a:extLst>
              <a:ext uri="{FF2B5EF4-FFF2-40B4-BE49-F238E27FC236}">
                <a16:creationId xmlns:a16="http://schemas.microsoft.com/office/drawing/2014/main" id="{47F6619F-E63B-6EF2-F447-EA1DB40B12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2" r="11824" b="-1"/>
          <a:stretch/>
        </p:blipFill>
        <p:spPr bwMode="auto">
          <a:xfrm>
            <a:off x="5854890" y="877414"/>
            <a:ext cx="5453545" cy="4984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55" name="Group 2054">
            <a:extLst>
              <a:ext uri="{FF2B5EF4-FFF2-40B4-BE49-F238E27FC236}">
                <a16:creationId xmlns:a16="http://schemas.microsoft.com/office/drawing/2014/main" id="{434FA563-76F6-CDCF-AEA0-A7B78E446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2056" name="Rectangle 2055">
              <a:extLst>
                <a:ext uri="{FF2B5EF4-FFF2-40B4-BE49-F238E27FC236}">
                  <a16:creationId xmlns:a16="http://schemas.microsoft.com/office/drawing/2014/main" id="{1D2E3CAA-F1BA-6695-301D-22564C382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57" name="Rectangle 2056">
              <a:extLst>
                <a:ext uri="{FF2B5EF4-FFF2-40B4-BE49-F238E27FC236}">
                  <a16:creationId xmlns:a16="http://schemas.microsoft.com/office/drawing/2014/main" id="{2F3F0F2C-04A5-144D-BDCF-C38707289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398741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0</TotalTime>
  <Words>903</Words>
  <Application>Microsoft Office PowerPoint</Application>
  <PresentationFormat>Widescreen</PresentationFormat>
  <Paragraphs>145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 Unicode MS</vt:lpstr>
      <vt:lpstr>Google Sans</vt:lpstr>
      <vt:lpstr>WalesSerif</vt:lpstr>
      <vt:lpstr>Arial</vt:lpstr>
      <vt:lpstr>Arial</vt:lpstr>
      <vt:lpstr>Calibri</vt:lpstr>
      <vt:lpstr>Calibri Light</vt:lpstr>
      <vt:lpstr>Office Theme</vt:lpstr>
      <vt:lpstr>. Heritage and Leisure Attraction Management </vt:lpstr>
      <vt:lpstr>Today’s Session – Heritage Management</vt:lpstr>
      <vt:lpstr>Heritage at Threat The Need for Protection</vt:lpstr>
      <vt:lpstr>Heritage Crime  </vt:lpstr>
      <vt:lpstr>UNESCO</vt:lpstr>
      <vt:lpstr>Historic buildings and monuments commissions</vt:lpstr>
      <vt:lpstr>National Lottery Heritage Fund </vt:lpstr>
      <vt:lpstr>DCMS</vt:lpstr>
      <vt:lpstr>Free Admission to Museums</vt:lpstr>
      <vt:lpstr> Amgueddfa Cymru - Museums &amp; Galleries of Wales</vt:lpstr>
      <vt:lpstr>Cadw  Er lles pawb. For us all, to keep </vt:lpstr>
      <vt:lpstr>English Heritage</vt:lpstr>
      <vt:lpstr>National Trust </vt:lpstr>
      <vt:lpstr>Play the Game – Game Changers</vt:lpstr>
      <vt:lpstr>Review &amp; Future Focus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. Heritage and Leisure Attraction Management </dc:title>
  <dc:creator>Deborah Jenkins</dc:creator>
  <cp:lastModifiedBy>Jacqui Jones</cp:lastModifiedBy>
  <cp:revision>7</cp:revision>
  <dcterms:created xsi:type="dcterms:W3CDTF">2023-03-21T19:47:05Z</dcterms:created>
  <dcterms:modified xsi:type="dcterms:W3CDTF">2024-11-18T17:05:09Z</dcterms:modified>
</cp:coreProperties>
</file>