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70" r:id="rId15"/>
    <p:sldId id="271" r:id="rId16"/>
    <p:sldId id="272" r:id="rId17"/>
    <p:sldId id="273" r:id="rId18"/>
    <p:sldId id="274" r:id="rId19"/>
    <p:sldId id="269"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A67503-DA37-4BCC-A698-89E68A5F9132}" type="datetimeFigureOut">
              <a:rPr lang="en-US" smtClean="0"/>
              <a:pPr/>
              <a:t>10/22/2012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332CF8-DFED-4EF7-8F46-15E7050B8DB5}"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8CA57F5A-83AB-4400-B0C3-59D563AF9942}" type="datetimeFigureOut">
              <a:rPr lang="en-US" smtClean="0"/>
              <a:pPr/>
              <a:t>10/22/2012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F5B92548-DB17-454E-BBC4-239C5E4A9247}"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CA57F5A-83AB-4400-B0C3-59D563AF9942}" type="datetimeFigureOut">
              <a:rPr lang="en-US" smtClean="0"/>
              <a:pPr/>
              <a:t>10/22/2012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CA57F5A-83AB-4400-B0C3-59D563AF9942}" type="datetimeFigureOut">
              <a:rPr lang="en-US" smtClean="0"/>
              <a:pPr/>
              <a:t>10/22/2012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F5B92548-DB17-454E-BBC4-239C5E4A924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CA57F5A-83AB-4400-B0C3-59D563AF9942}" type="datetimeFigureOut">
              <a:rPr lang="en-US" smtClean="0"/>
              <a:pPr/>
              <a:t>10/22/2012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CA57F5A-83AB-4400-B0C3-59D563AF9942}" type="datetimeFigureOut">
              <a:rPr lang="en-US" smtClean="0"/>
              <a:pPr/>
              <a:t>10/22/2012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CA57F5A-83AB-4400-B0C3-59D563AF9942}" type="datetimeFigureOut">
              <a:rPr lang="en-US" smtClean="0"/>
              <a:pPr/>
              <a:t>10/22/2012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A57F5A-83AB-4400-B0C3-59D563AF9942}" type="datetimeFigureOut">
              <a:rPr lang="en-US" smtClean="0"/>
              <a:pPr/>
              <a:t>10/22/2012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CA57F5A-83AB-4400-B0C3-59D563AF9942}" type="datetimeFigureOut">
              <a:rPr lang="en-US" smtClean="0"/>
              <a:pPr/>
              <a:t>10/22/2012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CA57F5A-83AB-4400-B0C3-59D563AF9942}" type="datetimeFigureOut">
              <a:rPr lang="en-US" smtClean="0"/>
              <a:pPr/>
              <a:t>10/22/2012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CA57F5A-83AB-4400-B0C3-59D563AF9942}" type="datetimeFigureOut">
              <a:rPr lang="en-US" smtClean="0"/>
              <a:pPr/>
              <a:t>10/22/2012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CA57F5A-83AB-4400-B0C3-59D563AF9942}" type="datetimeFigureOut">
              <a:rPr lang="en-US" smtClean="0"/>
              <a:pPr/>
              <a:t>10/22/2012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B92548-DB17-454E-BBC4-239C5E4A924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8CA57F5A-83AB-4400-B0C3-59D563AF9942}" type="datetimeFigureOut">
              <a:rPr lang="en-US" smtClean="0"/>
              <a:pPr/>
              <a:t>10/22/2012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F5B92548-DB17-454E-BBC4-239C5E4A9247}"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smtClean="0"/>
              <a:t>The </a:t>
            </a:r>
            <a:r>
              <a:rPr lang="en-GB" dirty="0" smtClean="0"/>
              <a:t>role of the general</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Politicians and Generals</a:t>
            </a:r>
            <a:endParaRPr lang="en-GB" dirty="0"/>
          </a:p>
        </p:txBody>
      </p:sp>
      <p:sp>
        <p:nvSpPr>
          <p:cNvPr id="3" name="Content Placeholder 2"/>
          <p:cNvSpPr>
            <a:spLocks noGrp="1"/>
          </p:cNvSpPr>
          <p:nvPr>
            <p:ph idx="1"/>
          </p:nvPr>
        </p:nvSpPr>
        <p:spPr>
          <a:xfrm>
            <a:off x="0" y="1571612"/>
            <a:ext cx="5186370" cy="4709160"/>
          </a:xfrm>
        </p:spPr>
        <p:txBody>
          <a:bodyPr>
            <a:normAutofit fontScale="92500"/>
          </a:bodyPr>
          <a:lstStyle/>
          <a:p>
            <a:r>
              <a:rPr lang="en-GB" dirty="0" smtClean="0"/>
              <a:t>Today politics and military are two strictly defined and separate spheres of public life. </a:t>
            </a:r>
          </a:p>
          <a:p>
            <a:r>
              <a:rPr lang="en-GB" dirty="0" smtClean="0"/>
              <a:t>The leader or leading group in a state is expected not to belong to the military. </a:t>
            </a:r>
          </a:p>
          <a:p>
            <a:r>
              <a:rPr lang="en-GB" dirty="0" smtClean="0"/>
              <a:t>Although heads of state and members of a government may decide to wage war, they are not expected to lead troops into battle.</a:t>
            </a:r>
            <a:endParaRPr lang="en-GB" dirty="0"/>
          </a:p>
        </p:txBody>
      </p:sp>
      <p:pic>
        <p:nvPicPr>
          <p:cNvPr id="4" name="Picture 3" descr="george-w-bush-picture.jpeg"/>
          <p:cNvPicPr>
            <a:picLocks noChangeAspect="1"/>
          </p:cNvPicPr>
          <p:nvPr/>
        </p:nvPicPr>
        <p:blipFill>
          <a:blip r:embed="rId3" cstate="print"/>
          <a:stretch>
            <a:fillRect/>
          </a:stretch>
        </p:blipFill>
        <p:spPr>
          <a:xfrm>
            <a:off x="6072198" y="1357298"/>
            <a:ext cx="2660891" cy="2862256"/>
          </a:xfrm>
          <a:prstGeom prst="rect">
            <a:avLst/>
          </a:prstGeom>
        </p:spPr>
      </p:pic>
      <p:pic>
        <p:nvPicPr>
          <p:cNvPr id="5" name="Picture 4" descr="TommyFranks_cropped.jpg"/>
          <p:cNvPicPr>
            <a:picLocks noChangeAspect="1"/>
          </p:cNvPicPr>
          <p:nvPr/>
        </p:nvPicPr>
        <p:blipFill>
          <a:blip r:embed="rId4" cstate="print"/>
          <a:stretch>
            <a:fillRect/>
          </a:stretch>
        </p:blipFill>
        <p:spPr>
          <a:xfrm>
            <a:off x="5072066" y="4357694"/>
            <a:ext cx="1785950" cy="2336023"/>
          </a:xfrm>
          <a:prstGeom prst="rect">
            <a:avLst/>
          </a:prstGeom>
        </p:spPr>
      </p:pic>
      <p:sp>
        <p:nvSpPr>
          <p:cNvPr id="6" name="TextBox 5"/>
          <p:cNvSpPr txBox="1"/>
          <p:nvPr/>
        </p:nvSpPr>
        <p:spPr>
          <a:xfrm>
            <a:off x="6929455" y="4357694"/>
            <a:ext cx="2214546" cy="1754326"/>
          </a:xfrm>
          <a:prstGeom prst="rect">
            <a:avLst/>
          </a:prstGeom>
          <a:noFill/>
        </p:spPr>
        <p:txBody>
          <a:bodyPr wrap="square" rtlCol="0">
            <a:spAutoFit/>
          </a:bodyPr>
          <a:lstStyle/>
          <a:p>
            <a:r>
              <a:rPr lang="en-GB" dirty="0" smtClean="0"/>
              <a:t>General Tommy </a:t>
            </a:r>
          </a:p>
          <a:p>
            <a:r>
              <a:rPr lang="en-GB" dirty="0" smtClean="0"/>
              <a:t>Franks. Commander </a:t>
            </a:r>
          </a:p>
          <a:p>
            <a:r>
              <a:rPr lang="en-GB" dirty="0" smtClean="0"/>
              <a:t>in Chief of US </a:t>
            </a:r>
          </a:p>
          <a:p>
            <a:r>
              <a:rPr lang="en-GB" dirty="0" smtClean="0"/>
              <a:t>Forces  in</a:t>
            </a:r>
          </a:p>
          <a:p>
            <a:r>
              <a:rPr lang="en-GB" dirty="0" smtClean="0"/>
              <a:t> 2</a:t>
            </a:r>
            <a:r>
              <a:rPr lang="en-GB" baseline="30000" dirty="0" smtClean="0"/>
              <a:t>nd</a:t>
            </a:r>
            <a:r>
              <a:rPr lang="en-GB" dirty="0" smtClean="0"/>
              <a:t> Gulf War</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Dictatorship</a:t>
            </a:r>
            <a:endParaRPr lang="en-GB" dirty="0"/>
          </a:p>
        </p:txBody>
      </p:sp>
      <p:sp>
        <p:nvSpPr>
          <p:cNvPr id="3" name="Content Placeholder 2"/>
          <p:cNvSpPr>
            <a:spLocks noGrp="1"/>
          </p:cNvSpPr>
          <p:nvPr>
            <p:ph idx="1"/>
          </p:nvPr>
        </p:nvSpPr>
        <p:spPr>
          <a:xfrm>
            <a:off x="457200" y="1600200"/>
            <a:ext cx="3614734" cy="4709160"/>
          </a:xfrm>
        </p:spPr>
        <p:txBody>
          <a:bodyPr/>
          <a:lstStyle/>
          <a:p>
            <a:r>
              <a:rPr lang="en-GB" dirty="0" smtClean="0"/>
              <a:t>Today, if a military leader achieves political power, he/she is considered a dictator. </a:t>
            </a:r>
            <a:endParaRPr lang="en-GB" dirty="0"/>
          </a:p>
        </p:txBody>
      </p:sp>
      <p:pic>
        <p:nvPicPr>
          <p:cNvPr id="4" name="Picture 3" descr="Fidelcastro1978.jpg"/>
          <p:cNvPicPr>
            <a:picLocks noChangeAspect="1"/>
          </p:cNvPicPr>
          <p:nvPr/>
        </p:nvPicPr>
        <p:blipFill>
          <a:blip r:embed="rId3" cstate="print"/>
          <a:stretch>
            <a:fillRect/>
          </a:stretch>
        </p:blipFill>
        <p:spPr>
          <a:xfrm>
            <a:off x="4286248" y="1214422"/>
            <a:ext cx="3783921" cy="2401042"/>
          </a:xfrm>
          <a:prstGeom prst="rect">
            <a:avLst/>
          </a:prstGeom>
        </p:spPr>
      </p:pic>
      <p:pic>
        <p:nvPicPr>
          <p:cNvPr id="5" name="Picture 4" descr="Francisco_Franco_Official_Portrait.jpg"/>
          <p:cNvPicPr>
            <a:picLocks noChangeAspect="1"/>
          </p:cNvPicPr>
          <p:nvPr/>
        </p:nvPicPr>
        <p:blipFill>
          <a:blip r:embed="rId4" cstate="print"/>
          <a:stretch>
            <a:fillRect/>
          </a:stretch>
        </p:blipFill>
        <p:spPr>
          <a:xfrm>
            <a:off x="3786182" y="3714752"/>
            <a:ext cx="2092892" cy="284611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Military Experience</a:t>
            </a:r>
            <a:endParaRPr lang="en-GB" dirty="0"/>
          </a:p>
        </p:txBody>
      </p:sp>
      <p:sp>
        <p:nvSpPr>
          <p:cNvPr id="3" name="Content Placeholder 2"/>
          <p:cNvSpPr>
            <a:spLocks noGrp="1"/>
          </p:cNvSpPr>
          <p:nvPr>
            <p:ph idx="1"/>
          </p:nvPr>
        </p:nvSpPr>
        <p:spPr>
          <a:xfrm>
            <a:off x="457200" y="1600200"/>
            <a:ext cx="5472122" cy="4709160"/>
          </a:xfrm>
        </p:spPr>
        <p:txBody>
          <a:bodyPr>
            <a:normAutofit lnSpcReduction="10000"/>
          </a:bodyPr>
          <a:lstStyle/>
          <a:p>
            <a:r>
              <a:rPr lang="en-GB" dirty="0" smtClean="0"/>
              <a:t>Today people do not expect of their political leaders to have had military experience, much less experience of actual war-time conditions.</a:t>
            </a:r>
          </a:p>
          <a:p>
            <a:r>
              <a:rPr lang="en-GB" dirty="0" smtClean="0"/>
              <a:t>However, a politician may score points if his/her country is at war or expects to be in war in the near future, if he/she has had military experience. </a:t>
            </a:r>
            <a:endParaRPr lang="en-GB" dirty="0"/>
          </a:p>
        </p:txBody>
      </p:sp>
      <p:pic>
        <p:nvPicPr>
          <p:cNvPr id="4" name="Picture 3" descr="John_Kerry_headshot_with_US_flag.jpg"/>
          <p:cNvPicPr>
            <a:picLocks noChangeAspect="1"/>
          </p:cNvPicPr>
          <p:nvPr/>
        </p:nvPicPr>
        <p:blipFill>
          <a:blip r:embed="rId3" cstate="print"/>
          <a:stretch>
            <a:fillRect/>
          </a:stretch>
        </p:blipFill>
        <p:spPr>
          <a:xfrm>
            <a:off x="6099048" y="1214422"/>
            <a:ext cx="3044952" cy="471220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Common Condition of the State</a:t>
            </a:r>
            <a:endParaRPr lang="en-GB" dirty="0"/>
          </a:p>
        </p:txBody>
      </p:sp>
      <p:sp>
        <p:nvSpPr>
          <p:cNvPr id="3" name="Content Placeholder 2"/>
          <p:cNvSpPr>
            <a:spLocks noGrp="1"/>
          </p:cNvSpPr>
          <p:nvPr>
            <p:ph idx="1"/>
          </p:nvPr>
        </p:nvSpPr>
        <p:spPr/>
        <p:txBody>
          <a:bodyPr/>
          <a:lstStyle/>
          <a:p>
            <a:r>
              <a:rPr lang="en-GB" dirty="0" smtClean="0"/>
              <a:t>The division between politics and military today is a consequence of the popular belief that the common condition of the state is </a:t>
            </a:r>
            <a:r>
              <a:rPr lang="en-GB" b="1" dirty="0" smtClean="0"/>
              <a:t>peace</a:t>
            </a:r>
            <a:r>
              <a:rPr lang="en-GB" dirty="0" smtClean="0"/>
              <a:t>.</a:t>
            </a:r>
          </a:p>
          <a:p>
            <a:r>
              <a:rPr lang="en-GB" dirty="0" smtClean="0"/>
              <a:t>Although that is not true in a great number of countries, it is true of a lot of countries, particularly in the West. </a:t>
            </a:r>
          </a:p>
          <a:p>
            <a:r>
              <a:rPr lang="en-GB" dirty="0" smtClean="0"/>
              <a:t>The same was not true in the Greek world.</a:t>
            </a:r>
          </a:p>
          <a:p>
            <a:r>
              <a:rPr lang="en-GB" dirty="0" smtClean="0"/>
              <a:t>There the common condition of the state was </a:t>
            </a:r>
            <a:r>
              <a:rPr lang="en-GB" b="1" dirty="0" smtClean="0"/>
              <a:t>war.</a:t>
            </a:r>
            <a:endParaRPr lang="en-GB"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14356"/>
          </a:xfrm>
        </p:spPr>
        <p:txBody>
          <a:bodyPr>
            <a:normAutofit fontScale="90000"/>
          </a:bodyPr>
          <a:lstStyle/>
          <a:p>
            <a:r>
              <a:rPr lang="en-GB" dirty="0" smtClean="0"/>
              <a:t>Great Wars in the Classical Period</a:t>
            </a:r>
            <a:endParaRPr lang="en-GB" dirty="0"/>
          </a:p>
        </p:txBody>
      </p:sp>
      <p:sp>
        <p:nvSpPr>
          <p:cNvPr id="3" name="Content Placeholder 2"/>
          <p:cNvSpPr>
            <a:spLocks noGrp="1"/>
          </p:cNvSpPr>
          <p:nvPr>
            <p:ph sz="half" idx="1"/>
          </p:nvPr>
        </p:nvSpPr>
        <p:spPr>
          <a:xfrm>
            <a:off x="357158" y="642918"/>
            <a:ext cx="4038600" cy="4525963"/>
          </a:xfrm>
        </p:spPr>
        <p:txBody>
          <a:bodyPr>
            <a:normAutofit fontScale="92500"/>
          </a:bodyPr>
          <a:lstStyle/>
          <a:p>
            <a:r>
              <a:rPr lang="en-GB" dirty="0" smtClean="0"/>
              <a:t>Ionian Revolt: 500-499</a:t>
            </a:r>
          </a:p>
          <a:p>
            <a:r>
              <a:rPr lang="en-GB" dirty="0" smtClean="0"/>
              <a:t>Persian Wars: 490, 481-79</a:t>
            </a:r>
          </a:p>
          <a:p>
            <a:r>
              <a:rPr lang="en-GB" dirty="0" smtClean="0"/>
              <a:t>1</a:t>
            </a:r>
            <a:r>
              <a:rPr lang="en-GB" baseline="30000" dirty="0" smtClean="0"/>
              <a:t>st</a:t>
            </a:r>
            <a:r>
              <a:rPr lang="en-GB" dirty="0" smtClean="0"/>
              <a:t> Peloponnesian War: c460-446</a:t>
            </a:r>
          </a:p>
          <a:p>
            <a:r>
              <a:rPr lang="en-GB" dirty="0" smtClean="0"/>
              <a:t>2</a:t>
            </a:r>
            <a:r>
              <a:rPr lang="en-GB" baseline="30000" dirty="0" smtClean="0"/>
              <a:t>nd</a:t>
            </a:r>
            <a:r>
              <a:rPr lang="en-GB" dirty="0" smtClean="0"/>
              <a:t> Peloponnesian War: 431-404</a:t>
            </a:r>
          </a:p>
          <a:p>
            <a:r>
              <a:rPr lang="en-GB" dirty="0" smtClean="0"/>
              <a:t>Sicilian Expeditions: 427-4, 415-3</a:t>
            </a:r>
          </a:p>
          <a:p>
            <a:r>
              <a:rPr lang="en-GB" dirty="0" smtClean="0"/>
              <a:t>Carthaginian Wars: 408-5, 395-2, 383-75, 368, 344</a:t>
            </a:r>
          </a:p>
          <a:p>
            <a:endParaRPr lang="en-GB" dirty="0" smtClean="0"/>
          </a:p>
          <a:p>
            <a:endParaRPr lang="en-GB" dirty="0"/>
          </a:p>
        </p:txBody>
      </p:sp>
      <p:sp>
        <p:nvSpPr>
          <p:cNvPr id="4" name="Content Placeholder 3"/>
          <p:cNvSpPr>
            <a:spLocks noGrp="1"/>
          </p:cNvSpPr>
          <p:nvPr>
            <p:ph sz="half" idx="2"/>
          </p:nvPr>
        </p:nvSpPr>
        <p:spPr>
          <a:xfrm>
            <a:off x="4643438" y="714356"/>
            <a:ext cx="4038600" cy="4525963"/>
          </a:xfrm>
        </p:spPr>
        <p:txBody>
          <a:bodyPr>
            <a:normAutofit fontScale="92500"/>
          </a:bodyPr>
          <a:lstStyle/>
          <a:p>
            <a:r>
              <a:rPr lang="en-GB" dirty="0" smtClean="0"/>
              <a:t>Corinthian War: 395-386</a:t>
            </a:r>
          </a:p>
          <a:p>
            <a:r>
              <a:rPr lang="en-GB" dirty="0" smtClean="0"/>
              <a:t>Theban Conflict: 382-362 (intermittent)</a:t>
            </a:r>
          </a:p>
          <a:p>
            <a:r>
              <a:rPr lang="en-GB" dirty="0" smtClean="0"/>
              <a:t>Social War: 357-355</a:t>
            </a:r>
          </a:p>
          <a:p>
            <a:r>
              <a:rPr lang="en-GB" dirty="0" smtClean="0"/>
              <a:t>Third Sacred War: 356-346</a:t>
            </a:r>
          </a:p>
          <a:p>
            <a:r>
              <a:rPr lang="en-GB" dirty="0" smtClean="0"/>
              <a:t>Fourth Sacred War: 340-338</a:t>
            </a:r>
          </a:p>
          <a:p>
            <a:r>
              <a:rPr lang="en-GB" dirty="0" err="1" smtClean="0"/>
              <a:t>Agis</a:t>
            </a:r>
            <a:r>
              <a:rPr lang="en-GB" dirty="0" smtClean="0"/>
              <a:t>’ Revolt: 331-30</a:t>
            </a:r>
          </a:p>
          <a:p>
            <a:r>
              <a:rPr lang="en-GB" dirty="0" err="1" smtClean="0"/>
              <a:t>Lamian</a:t>
            </a:r>
            <a:r>
              <a:rPr lang="en-GB" dirty="0" smtClean="0"/>
              <a:t> War: 323-2</a:t>
            </a:r>
            <a:endParaRPr lang="en-GB" dirty="0"/>
          </a:p>
        </p:txBody>
      </p:sp>
      <p:pic>
        <p:nvPicPr>
          <p:cNvPr id="7" name="Picture 6" descr="lineofwar.jpg"/>
          <p:cNvPicPr>
            <a:picLocks noChangeAspect="1"/>
          </p:cNvPicPr>
          <p:nvPr/>
        </p:nvPicPr>
        <p:blipFill>
          <a:blip r:embed="rId3" cstate="print"/>
          <a:stretch>
            <a:fillRect/>
          </a:stretch>
        </p:blipFill>
        <p:spPr>
          <a:xfrm>
            <a:off x="1714480" y="5143512"/>
            <a:ext cx="6505575" cy="12954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Leadership and Military</a:t>
            </a:r>
            <a:endParaRPr lang="en-GB" dirty="0"/>
          </a:p>
        </p:txBody>
      </p:sp>
      <p:sp>
        <p:nvSpPr>
          <p:cNvPr id="6" name="Content Placeholder 5"/>
          <p:cNvSpPr>
            <a:spLocks noGrp="1"/>
          </p:cNvSpPr>
          <p:nvPr>
            <p:ph idx="1"/>
          </p:nvPr>
        </p:nvSpPr>
        <p:spPr/>
        <p:txBody>
          <a:bodyPr/>
          <a:lstStyle/>
          <a:p>
            <a:r>
              <a:rPr lang="en-GB" dirty="0" smtClean="0"/>
              <a:t>The constant wars that plagued the classical period meant that the leaders of a state had to be versed in war. </a:t>
            </a:r>
          </a:p>
          <a:p>
            <a:r>
              <a:rPr lang="en-GB" dirty="0" smtClean="0"/>
              <a:t>Since the majority of the citizen male population was part of the military, political leaders had to prove their worth on the field of war as well, at least in the 5</a:t>
            </a:r>
            <a:r>
              <a:rPr lang="en-GB" baseline="30000" dirty="0" smtClean="0"/>
              <a:t>th</a:t>
            </a:r>
            <a:r>
              <a:rPr lang="en-GB" dirty="0" smtClean="0"/>
              <a:t> century.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Athenian </a:t>
            </a:r>
            <a:r>
              <a:rPr lang="en-GB" dirty="0" err="1" smtClean="0"/>
              <a:t>Strategoi</a:t>
            </a:r>
            <a:endParaRPr lang="en-GB" dirty="0"/>
          </a:p>
        </p:txBody>
      </p:sp>
      <p:sp>
        <p:nvSpPr>
          <p:cNvPr id="3" name="Content Placeholder 2"/>
          <p:cNvSpPr>
            <a:spLocks noGrp="1"/>
          </p:cNvSpPr>
          <p:nvPr>
            <p:ph idx="1"/>
          </p:nvPr>
        </p:nvSpPr>
        <p:spPr/>
        <p:txBody>
          <a:bodyPr/>
          <a:lstStyle/>
          <a:p>
            <a:r>
              <a:rPr lang="en-GB" dirty="0" smtClean="0"/>
              <a:t>The military leadership of Athens in the classical period was in the hands of the board of the </a:t>
            </a:r>
            <a:r>
              <a:rPr lang="en-GB" dirty="0" err="1" smtClean="0"/>
              <a:t>strategoi</a:t>
            </a:r>
            <a:r>
              <a:rPr lang="en-GB" dirty="0" smtClean="0"/>
              <a:t>.</a:t>
            </a:r>
          </a:p>
          <a:p>
            <a:r>
              <a:rPr lang="en-GB" dirty="0" smtClean="0"/>
              <a:t>The board was established in 501/0. </a:t>
            </a:r>
          </a:p>
          <a:p>
            <a:r>
              <a:rPr lang="en-GB" dirty="0" smtClean="0"/>
              <a:t>Unlike the other offices in the democracy, the </a:t>
            </a:r>
            <a:r>
              <a:rPr lang="en-GB" dirty="0" err="1" smtClean="0"/>
              <a:t>strategoi</a:t>
            </a:r>
            <a:r>
              <a:rPr lang="en-GB" dirty="0" smtClean="0"/>
              <a:t> were always elected by vote rather than by lot. </a:t>
            </a:r>
          </a:p>
          <a:p>
            <a:r>
              <a:rPr lang="en-GB" dirty="0" smtClean="0"/>
              <a:t>There were 10 </a:t>
            </a:r>
            <a:r>
              <a:rPr lang="en-GB" dirty="0" err="1" smtClean="0"/>
              <a:t>strategoi</a:t>
            </a:r>
            <a:r>
              <a:rPr lang="en-GB" dirty="0" smtClean="0"/>
              <a:t>, one for each tribe.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smtClean="0"/>
              <a:t>The </a:t>
            </a:r>
            <a:r>
              <a:rPr lang="en-GB" dirty="0" err="1" smtClean="0"/>
              <a:t>Polemarch</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Before the institution of the </a:t>
            </a:r>
            <a:r>
              <a:rPr lang="en-GB" dirty="0" err="1" smtClean="0"/>
              <a:t>strategia</a:t>
            </a:r>
            <a:r>
              <a:rPr lang="en-GB" dirty="0" smtClean="0"/>
              <a:t>, the chief military commander of Athens was one of the 9 archons, the </a:t>
            </a:r>
            <a:r>
              <a:rPr lang="en-GB" dirty="0" err="1" smtClean="0"/>
              <a:t>Polemarch</a:t>
            </a:r>
            <a:r>
              <a:rPr lang="en-GB" dirty="0" smtClean="0"/>
              <a:t>.</a:t>
            </a:r>
          </a:p>
          <a:p>
            <a:r>
              <a:rPr lang="en-GB" dirty="0" smtClean="0"/>
              <a:t>In case of division between the </a:t>
            </a:r>
            <a:r>
              <a:rPr lang="en-GB" dirty="0" err="1" smtClean="0"/>
              <a:t>strategoi</a:t>
            </a:r>
            <a:r>
              <a:rPr lang="en-GB" dirty="0" smtClean="0"/>
              <a:t>, the </a:t>
            </a:r>
            <a:r>
              <a:rPr lang="en-GB" dirty="0" err="1" smtClean="0"/>
              <a:t>polemarch</a:t>
            </a:r>
            <a:r>
              <a:rPr lang="en-GB" dirty="0" smtClean="0"/>
              <a:t> had the deciding vote.</a:t>
            </a:r>
            <a:endParaRPr lang="en-GB" dirty="0"/>
          </a:p>
        </p:txBody>
      </p:sp>
      <p:sp>
        <p:nvSpPr>
          <p:cNvPr id="4" name="Content Placeholder 3"/>
          <p:cNvSpPr>
            <a:spLocks noGrp="1"/>
          </p:cNvSpPr>
          <p:nvPr>
            <p:ph sz="half" idx="2"/>
          </p:nvPr>
        </p:nvSpPr>
        <p:spPr>
          <a:xfrm>
            <a:off x="4648200" y="1000108"/>
            <a:ext cx="4038600" cy="5857892"/>
          </a:xfrm>
        </p:spPr>
        <p:txBody>
          <a:bodyPr>
            <a:normAutofit fontScale="85000" lnSpcReduction="10000"/>
          </a:bodyPr>
          <a:lstStyle/>
          <a:p>
            <a:r>
              <a:rPr lang="en-GB" dirty="0" smtClean="0"/>
              <a:t>The Athenian generals were of divided opinion, some advocating not fighting because they were too few to attack the army of the Medes; others, including Miltiades, advocating fighting. [2] Thus they were at odds, and the inferior plan prevailed. An eleventh man had a vote, chosen by lot to be </a:t>
            </a:r>
            <a:r>
              <a:rPr lang="en-GB" dirty="0" err="1" smtClean="0"/>
              <a:t>polemarch</a:t>
            </a:r>
            <a:r>
              <a:rPr lang="en-GB" dirty="0" smtClean="0"/>
              <a:t> of Athens, and by ancient custom the Athenians had made his vote of equal weight with the generals. </a:t>
            </a:r>
            <a:r>
              <a:rPr lang="en-GB" dirty="0" err="1" smtClean="0"/>
              <a:t>Herodotos</a:t>
            </a:r>
            <a:r>
              <a:rPr lang="en-GB" dirty="0" smtClean="0"/>
              <a:t> 6.109</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t>
            </a:r>
            <a:r>
              <a:rPr lang="en-GB" dirty="0" err="1" smtClean="0"/>
              <a:t>Strategos</a:t>
            </a:r>
            <a:r>
              <a:rPr lang="en-GB" dirty="0" smtClean="0"/>
              <a:t> as Political Leader</a:t>
            </a:r>
            <a:endParaRPr lang="en-GB" dirty="0"/>
          </a:p>
        </p:txBody>
      </p:sp>
      <p:sp>
        <p:nvSpPr>
          <p:cNvPr id="3" name="Content Placeholder 2"/>
          <p:cNvSpPr>
            <a:spLocks noGrp="1"/>
          </p:cNvSpPr>
          <p:nvPr>
            <p:ph idx="1"/>
          </p:nvPr>
        </p:nvSpPr>
        <p:spPr/>
        <p:txBody>
          <a:bodyPr/>
          <a:lstStyle/>
          <a:p>
            <a:r>
              <a:rPr lang="en-GB" dirty="0" smtClean="0"/>
              <a:t>As the greatest elected office in democratic Athens, the </a:t>
            </a:r>
            <a:r>
              <a:rPr lang="en-GB" dirty="0" err="1" smtClean="0"/>
              <a:t>strategia</a:t>
            </a:r>
            <a:r>
              <a:rPr lang="en-GB" dirty="0" smtClean="0"/>
              <a:t> became the domain of the top politicians in the 5</a:t>
            </a:r>
            <a:r>
              <a:rPr lang="en-GB" baseline="30000" dirty="0" smtClean="0"/>
              <a:t>th</a:t>
            </a:r>
            <a:r>
              <a:rPr lang="en-GB" dirty="0" smtClean="0"/>
              <a:t> century.</a:t>
            </a:r>
          </a:p>
          <a:p>
            <a:r>
              <a:rPr lang="en-GB" dirty="0" smtClean="0"/>
              <a:t>The great political figures of 5</a:t>
            </a:r>
            <a:r>
              <a:rPr lang="en-GB" baseline="30000" dirty="0" smtClean="0"/>
              <a:t>th</a:t>
            </a:r>
            <a:r>
              <a:rPr lang="en-GB" dirty="0" smtClean="0"/>
              <a:t> century Athens were often elected to be </a:t>
            </a:r>
            <a:r>
              <a:rPr lang="en-GB" dirty="0" err="1" smtClean="0"/>
              <a:t>strategoi</a:t>
            </a:r>
            <a:r>
              <a:rPr lang="en-GB" dirty="0" smtClean="0"/>
              <a:t>.</a:t>
            </a:r>
          </a:p>
          <a:p>
            <a:r>
              <a:rPr lang="en-GB" dirty="0" smtClean="0"/>
              <a:t>Miltiades, </a:t>
            </a:r>
            <a:r>
              <a:rPr lang="en-GB" dirty="0" err="1" smtClean="0"/>
              <a:t>Kimon</a:t>
            </a:r>
            <a:r>
              <a:rPr lang="en-GB" dirty="0" smtClean="0"/>
              <a:t>, </a:t>
            </a:r>
            <a:r>
              <a:rPr lang="en-GB" dirty="0" err="1" smtClean="0"/>
              <a:t>Themistokles</a:t>
            </a:r>
            <a:r>
              <a:rPr lang="en-GB" dirty="0" smtClean="0"/>
              <a:t>, </a:t>
            </a:r>
            <a:r>
              <a:rPr lang="en-GB" dirty="0" err="1" smtClean="0"/>
              <a:t>Perikles</a:t>
            </a:r>
            <a:r>
              <a:rPr lang="en-GB" dirty="0" smtClean="0"/>
              <a:t>, Cleon, </a:t>
            </a:r>
            <a:r>
              <a:rPr lang="en-GB" dirty="0" err="1" smtClean="0"/>
              <a:t>Nikias</a:t>
            </a:r>
            <a:r>
              <a:rPr lang="en-GB" dirty="0" smtClean="0"/>
              <a:t>, </a:t>
            </a:r>
            <a:r>
              <a:rPr lang="en-GB" dirty="0" err="1" smtClean="0"/>
              <a:t>Alkibiades</a:t>
            </a:r>
            <a:r>
              <a:rPr lang="en-GB" dirty="0" smtClean="0"/>
              <a:t>.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err="1" smtClean="0"/>
              <a:t>Strategoi</a:t>
            </a:r>
            <a:r>
              <a:rPr lang="en-GB" dirty="0" smtClean="0"/>
              <a:t> as Politicians</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smtClean="0"/>
              <a:t>The </a:t>
            </a:r>
            <a:r>
              <a:rPr lang="en-GB" dirty="0" err="1" smtClean="0"/>
              <a:t>strategoi</a:t>
            </a:r>
            <a:r>
              <a:rPr lang="en-GB" dirty="0" smtClean="0"/>
              <a:t> were subject to rigorous examination of their duties and decisions by the Athenian assembly. </a:t>
            </a:r>
          </a:p>
          <a:p>
            <a:r>
              <a:rPr lang="en-GB" dirty="0" smtClean="0"/>
              <a:t>They were subject to the regular </a:t>
            </a:r>
            <a:r>
              <a:rPr lang="en-GB" dirty="0" err="1" smtClean="0"/>
              <a:t>euthyna</a:t>
            </a:r>
            <a:r>
              <a:rPr lang="en-GB" dirty="0" smtClean="0"/>
              <a:t> at the end of their term and also to a vote of confidence in the Assembly once every </a:t>
            </a:r>
            <a:r>
              <a:rPr lang="en-GB" dirty="0" err="1" smtClean="0"/>
              <a:t>prytany</a:t>
            </a:r>
            <a:r>
              <a:rPr lang="en-GB" dirty="0" smtClean="0"/>
              <a:t>. </a:t>
            </a:r>
            <a:endParaRPr lang="en-GB" dirty="0"/>
          </a:p>
        </p:txBody>
      </p:sp>
      <p:sp>
        <p:nvSpPr>
          <p:cNvPr id="4" name="Content Placeholder 3"/>
          <p:cNvSpPr>
            <a:spLocks noGrp="1"/>
          </p:cNvSpPr>
          <p:nvPr>
            <p:ph sz="half" idx="2"/>
          </p:nvPr>
        </p:nvSpPr>
        <p:spPr>
          <a:xfrm>
            <a:off x="4648200" y="1000108"/>
            <a:ext cx="4038600" cy="5643602"/>
          </a:xfrm>
        </p:spPr>
        <p:txBody>
          <a:bodyPr>
            <a:normAutofit fontScale="70000" lnSpcReduction="20000"/>
          </a:bodyPr>
          <a:lstStyle/>
          <a:p>
            <a:r>
              <a:rPr lang="en-GB" dirty="0" smtClean="0"/>
              <a:t>The Athenians being exasperated against him on this account, he tried to appease and encourage them. [4] He did not, however, succeed in allaying their wrath, nor yet in changing their purposes, before they got their hostile ballots into their hands, became masters of his fate, stripped him of his command, and punished him with a fine. The amount of this was fifteen talents, according to those who give the lowest, and fifty, according to those who give the highest figures. The public prosecutor mentioned in the records of the case was Cleon, as </a:t>
            </a:r>
            <a:r>
              <a:rPr lang="en-GB" dirty="0" err="1" smtClean="0"/>
              <a:t>Idomeneus</a:t>
            </a:r>
            <a:r>
              <a:rPr lang="en-GB" dirty="0" smtClean="0"/>
              <a:t> says, but according to Theophrastus it was </a:t>
            </a:r>
            <a:r>
              <a:rPr lang="en-GB" dirty="0" err="1" smtClean="0"/>
              <a:t>Simmias</a:t>
            </a:r>
            <a:r>
              <a:rPr lang="en-GB" dirty="0" smtClean="0"/>
              <a:t>, and </a:t>
            </a:r>
            <a:r>
              <a:rPr lang="en-GB" dirty="0" err="1" smtClean="0"/>
              <a:t>Heracleides</a:t>
            </a:r>
            <a:r>
              <a:rPr lang="en-GB" dirty="0" smtClean="0"/>
              <a:t> </a:t>
            </a:r>
            <a:r>
              <a:rPr lang="en-GB" dirty="0" err="1" smtClean="0"/>
              <a:t>Ponticus</a:t>
            </a:r>
            <a:r>
              <a:rPr lang="en-GB" dirty="0" smtClean="0"/>
              <a:t> mentions </a:t>
            </a:r>
            <a:r>
              <a:rPr lang="en-GB" dirty="0" err="1" smtClean="0"/>
              <a:t>Lacratides</a:t>
            </a:r>
            <a:r>
              <a:rPr lang="en-GB" dirty="0" smtClean="0"/>
              <a:t>.  Plutarch </a:t>
            </a:r>
            <a:r>
              <a:rPr lang="en-GB" i="1" dirty="0" err="1" smtClean="0"/>
              <a:t>Perikles</a:t>
            </a:r>
            <a:r>
              <a:rPr lang="en-GB" dirty="0" smtClean="0"/>
              <a:t> 35</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t>Cowardice as a Political Issue</a:t>
            </a:r>
            <a:endParaRPr lang="en-GB" dirty="0"/>
          </a:p>
        </p:txBody>
      </p:sp>
      <p:sp>
        <p:nvSpPr>
          <p:cNvPr id="3" name="Content Placeholder 2"/>
          <p:cNvSpPr>
            <a:spLocks noGrp="1"/>
          </p:cNvSpPr>
          <p:nvPr>
            <p:ph idx="1"/>
          </p:nvPr>
        </p:nvSpPr>
        <p:spPr>
          <a:xfrm>
            <a:off x="457200" y="928670"/>
            <a:ext cx="8229600" cy="5786478"/>
          </a:xfrm>
        </p:spPr>
        <p:txBody>
          <a:bodyPr>
            <a:normAutofit fontScale="77500" lnSpcReduction="20000"/>
          </a:bodyPr>
          <a:lstStyle/>
          <a:p>
            <a:r>
              <a:rPr lang="en-GB" dirty="0" smtClean="0"/>
              <a:t>And pointing at Nicias, son of </a:t>
            </a:r>
            <a:r>
              <a:rPr lang="en-GB" dirty="0" err="1" smtClean="0"/>
              <a:t>Niceratus</a:t>
            </a:r>
            <a:r>
              <a:rPr lang="en-GB" dirty="0" smtClean="0"/>
              <a:t>, then general, whom he hated, he tauntingly said that it would be easy, if they had men for generals, to sail with a force and take those in the island, and that if he had himself been in command, he would have done it. Nicias, seeing the Athenians murmuring against Cleon for not sailing now if it seemed to him so easy, and further seeing himself the object of attack, told him that for all that the generals cared, he might take what force he chose and make the attempt.[2] At first Cleon fancied that this resignation was merely a figure of speech, and was ready to go, but finding that it was seriously meant, he drew back, and said that Nicias, not he, was general, being now frightened, and having never supposed that Nicias would go so far as to retire in his favour. [3] Nicias, however, repeated his offer, and resigned the command against </a:t>
            </a:r>
            <a:r>
              <a:rPr lang="en-GB" dirty="0" err="1" smtClean="0"/>
              <a:t>Pylos</a:t>
            </a:r>
            <a:r>
              <a:rPr lang="en-GB" dirty="0" smtClean="0"/>
              <a:t>, and called the Athenians to witness that he did so. And as the multitude is wont to do, the more Cleon shrank from the expedition and tried to back out of what he had said, the more they encouraged Nicias to hand over his command, and </a:t>
            </a:r>
            <a:r>
              <a:rPr lang="en-GB" dirty="0" err="1" smtClean="0"/>
              <a:t>clamored</a:t>
            </a:r>
            <a:r>
              <a:rPr lang="en-GB" dirty="0" smtClean="0"/>
              <a:t> at Cleon to go. Thucydides 4.27-8</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74638"/>
            <a:ext cx="9001156" cy="1143000"/>
          </a:xfrm>
        </p:spPr>
        <p:txBody>
          <a:bodyPr>
            <a:normAutofit fontScale="90000"/>
          </a:bodyPr>
          <a:lstStyle/>
          <a:p>
            <a:r>
              <a:rPr lang="en-GB" dirty="0" smtClean="0"/>
              <a:t>Death in Battle and Policy Changes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Now, however, after the Athenian defeat at </a:t>
            </a:r>
            <a:r>
              <a:rPr lang="en-GB" dirty="0" err="1" smtClean="0"/>
              <a:t>Amphipolis</a:t>
            </a:r>
            <a:r>
              <a:rPr lang="en-GB" dirty="0" smtClean="0"/>
              <a:t>, and the death of Cleon and </a:t>
            </a:r>
            <a:r>
              <a:rPr lang="en-GB" dirty="0" err="1" smtClean="0"/>
              <a:t>Brasidas</a:t>
            </a:r>
            <a:r>
              <a:rPr lang="en-GB" dirty="0" smtClean="0"/>
              <a:t>, who had been the two principal opponents of peace on either side—the latter from the success and </a:t>
            </a:r>
            <a:r>
              <a:rPr lang="en-GB" dirty="0" err="1" smtClean="0"/>
              <a:t>honor</a:t>
            </a:r>
            <a:r>
              <a:rPr lang="en-GB" dirty="0" smtClean="0"/>
              <a:t> which war gave him, the former because he thought that, if tranquillity were restored, his crimes would be more open to detection and his slanders less credited—the foremost candidates for power in either city, </a:t>
            </a:r>
            <a:r>
              <a:rPr lang="en-GB" dirty="0" err="1" smtClean="0"/>
              <a:t>Pleistoanax</a:t>
            </a:r>
            <a:r>
              <a:rPr lang="en-GB" dirty="0" smtClean="0"/>
              <a:t>, son of Pausanias, king of Lacedaemon, and Nicias, son of </a:t>
            </a:r>
            <a:r>
              <a:rPr lang="en-GB" dirty="0" err="1" smtClean="0"/>
              <a:t>Niceratus</a:t>
            </a:r>
            <a:r>
              <a:rPr lang="en-GB" dirty="0" smtClean="0"/>
              <a:t>, the most fortunate general of his time, each desired peace more ardently than ever. Thucydides 5.16</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a:bodyPr>
          <a:lstStyle/>
          <a:p>
            <a:r>
              <a:rPr lang="en-GB" sz="3600" dirty="0" smtClean="0"/>
              <a:t>Politics and Loss of Military Expertise</a:t>
            </a:r>
            <a:endParaRPr lang="en-GB" sz="3600" dirty="0"/>
          </a:p>
        </p:txBody>
      </p:sp>
      <p:sp>
        <p:nvSpPr>
          <p:cNvPr id="3" name="Content Placeholder 2"/>
          <p:cNvSpPr>
            <a:spLocks noGrp="1"/>
          </p:cNvSpPr>
          <p:nvPr>
            <p:ph idx="1"/>
          </p:nvPr>
        </p:nvSpPr>
        <p:spPr>
          <a:xfrm>
            <a:off x="457200" y="1000108"/>
            <a:ext cx="8229600" cy="5643602"/>
          </a:xfrm>
        </p:spPr>
        <p:txBody>
          <a:bodyPr>
            <a:normAutofit fontScale="77500" lnSpcReduction="20000"/>
          </a:bodyPr>
          <a:lstStyle/>
          <a:p>
            <a:r>
              <a:rPr lang="en-GB" dirty="0" smtClean="0"/>
              <a:t>Now the people at home deposed the above-mentioned generals, with the exception of Conon; and as his colleagues they chose two men, </a:t>
            </a:r>
            <a:r>
              <a:rPr lang="en-GB" dirty="0" err="1" smtClean="0"/>
              <a:t>Adeimantus</a:t>
            </a:r>
            <a:r>
              <a:rPr lang="en-GB" dirty="0" smtClean="0"/>
              <a:t> and </a:t>
            </a:r>
            <a:r>
              <a:rPr lang="en-GB" dirty="0" err="1" smtClean="0"/>
              <a:t>Philocles</a:t>
            </a:r>
            <a:r>
              <a:rPr lang="en-GB" dirty="0" smtClean="0"/>
              <a:t>. As for those generals who had taken part in the battle, two of them—</a:t>
            </a:r>
            <a:r>
              <a:rPr lang="en-GB" dirty="0" err="1" smtClean="0"/>
              <a:t>Protomachus</a:t>
            </a:r>
            <a:r>
              <a:rPr lang="en-GB" dirty="0" smtClean="0"/>
              <a:t> and </a:t>
            </a:r>
            <a:r>
              <a:rPr lang="en-GB" dirty="0" err="1" smtClean="0"/>
              <a:t>Aristogenes</a:t>
            </a:r>
            <a:r>
              <a:rPr lang="en-GB" dirty="0" smtClean="0"/>
              <a:t>—did not return to Athens, but when the other six came home— [2] Pericles, </a:t>
            </a:r>
            <a:r>
              <a:rPr lang="en-GB" dirty="0" err="1" smtClean="0"/>
              <a:t>Diomedon</a:t>
            </a:r>
            <a:r>
              <a:rPr lang="en-GB" dirty="0" smtClean="0"/>
              <a:t>, </a:t>
            </a:r>
            <a:r>
              <a:rPr lang="en-GB" dirty="0" err="1" smtClean="0"/>
              <a:t>Lysias</a:t>
            </a:r>
            <a:r>
              <a:rPr lang="en-GB" dirty="0" smtClean="0"/>
              <a:t>, </a:t>
            </a:r>
            <a:r>
              <a:rPr lang="en-GB" dirty="0" err="1" smtClean="0"/>
              <a:t>Aristocrates</a:t>
            </a:r>
            <a:r>
              <a:rPr lang="en-GB" dirty="0" smtClean="0"/>
              <a:t>, </a:t>
            </a:r>
            <a:r>
              <a:rPr lang="en-GB" dirty="0" err="1" smtClean="0"/>
              <a:t>Thrasyllus</a:t>
            </a:r>
            <a:r>
              <a:rPr lang="en-GB" dirty="0" smtClean="0"/>
              <a:t>, and </a:t>
            </a:r>
            <a:r>
              <a:rPr lang="en-GB" dirty="0" err="1" smtClean="0"/>
              <a:t>Erasinides</a:t>
            </a:r>
            <a:r>
              <a:rPr lang="en-GB" dirty="0" smtClean="0"/>
              <a:t>. ..When </a:t>
            </a:r>
            <a:r>
              <a:rPr lang="en-GB" dirty="0" err="1" smtClean="0"/>
              <a:t>Euryptolemus</a:t>
            </a:r>
            <a:r>
              <a:rPr lang="en-GB" dirty="0" smtClean="0"/>
              <a:t> had thus spoken, he offered a resolution that the men be tried under the decree of </a:t>
            </a:r>
            <a:r>
              <a:rPr lang="en-GB" dirty="0" err="1" smtClean="0"/>
              <a:t>Cannonus</a:t>
            </a:r>
            <a:r>
              <a:rPr lang="en-GB" dirty="0" smtClean="0"/>
              <a:t>, each one separately; whereas the proposal of the Senate was to judge them all by a single vote. The vote being now taken as between these two proposals, they decided at first in favour of the resolution of </a:t>
            </a:r>
            <a:r>
              <a:rPr lang="en-GB" dirty="0" err="1" smtClean="0"/>
              <a:t>Euryptolemus</a:t>
            </a:r>
            <a:r>
              <a:rPr lang="en-GB" dirty="0" smtClean="0"/>
              <a:t>; but when </a:t>
            </a:r>
            <a:r>
              <a:rPr lang="en-GB" dirty="0" err="1" smtClean="0"/>
              <a:t>Menecles</a:t>
            </a:r>
            <a:r>
              <a:rPr lang="en-GB" dirty="0" smtClean="0"/>
              <a:t> interposed an objection under oath and a second vote was taken, they decided in favour of that of the Senate. After this they condemned the generals who took part in the battle, eight in all; and the six who were in Athens were put to death. Xenophon </a:t>
            </a:r>
            <a:r>
              <a:rPr lang="en-GB" i="1" dirty="0" err="1" smtClean="0"/>
              <a:t>Hellenika</a:t>
            </a:r>
            <a:r>
              <a:rPr lang="en-GB" dirty="0" smtClean="0"/>
              <a:t> 1.7.1-34</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1143000"/>
          </a:xfrm>
        </p:spPr>
        <p:txBody>
          <a:bodyPr>
            <a:normAutofit fontScale="90000"/>
          </a:bodyPr>
          <a:lstStyle/>
          <a:p>
            <a:r>
              <a:rPr lang="en-GB" dirty="0" smtClean="0"/>
              <a:t>The Change in the Fourth Century</a:t>
            </a:r>
            <a:endParaRPr lang="en-GB" dirty="0"/>
          </a:p>
        </p:txBody>
      </p:sp>
      <p:sp>
        <p:nvSpPr>
          <p:cNvPr id="3" name="Content Placeholder 2"/>
          <p:cNvSpPr>
            <a:spLocks noGrp="1"/>
          </p:cNvSpPr>
          <p:nvPr>
            <p:ph idx="1"/>
          </p:nvPr>
        </p:nvSpPr>
        <p:spPr/>
        <p:txBody>
          <a:bodyPr/>
          <a:lstStyle/>
          <a:p>
            <a:r>
              <a:rPr lang="en-GB" dirty="0" smtClean="0"/>
              <a:t>The increased professionalism of the 4</a:t>
            </a:r>
            <a:r>
              <a:rPr lang="en-GB" baseline="30000" dirty="0" smtClean="0"/>
              <a:t>th</a:t>
            </a:r>
            <a:r>
              <a:rPr lang="en-GB" dirty="0" smtClean="0"/>
              <a:t>-century armies meant that the political aspect of the </a:t>
            </a:r>
            <a:r>
              <a:rPr lang="en-GB" dirty="0" err="1" smtClean="0"/>
              <a:t>strategia</a:t>
            </a:r>
            <a:r>
              <a:rPr lang="en-GB" dirty="0" smtClean="0"/>
              <a:t> became less and less important.</a:t>
            </a:r>
          </a:p>
          <a:p>
            <a:r>
              <a:rPr lang="en-GB" dirty="0" smtClean="0"/>
              <a:t>The great Athenian generals of the fourth-century were not politicians. </a:t>
            </a:r>
          </a:p>
          <a:p>
            <a:r>
              <a:rPr lang="en-GB" dirty="0" err="1" smtClean="0"/>
              <a:t>Timotheos</a:t>
            </a:r>
            <a:r>
              <a:rPr lang="en-GB" dirty="0" smtClean="0"/>
              <a:t>, Chares, </a:t>
            </a:r>
            <a:r>
              <a:rPr lang="en-GB" dirty="0" err="1" smtClean="0"/>
              <a:t>Iphicrates</a:t>
            </a:r>
            <a:r>
              <a:rPr lang="en-GB" dirty="0" smtClean="0"/>
              <a:t>, </a:t>
            </a:r>
            <a:r>
              <a:rPr lang="en-GB" dirty="0" err="1" smtClean="0"/>
              <a:t>Konon</a:t>
            </a:r>
            <a:r>
              <a:rPr lang="en-GB" dirty="0" smtClean="0"/>
              <a:t>.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fontScale="90000"/>
          </a:bodyPr>
          <a:lstStyle/>
          <a:p>
            <a:r>
              <a:rPr lang="en-GB" dirty="0" smtClean="0"/>
              <a:t>The Politician as soldier not general</a:t>
            </a:r>
            <a:endParaRPr lang="en-GB" dirty="0"/>
          </a:p>
        </p:txBody>
      </p:sp>
      <p:sp>
        <p:nvSpPr>
          <p:cNvPr id="3" name="Content Placeholder 2"/>
          <p:cNvSpPr>
            <a:spLocks noGrp="1"/>
          </p:cNvSpPr>
          <p:nvPr>
            <p:ph idx="1"/>
          </p:nvPr>
        </p:nvSpPr>
        <p:spPr>
          <a:xfrm>
            <a:off x="457200" y="928670"/>
            <a:ext cx="8229600" cy="5929330"/>
          </a:xfrm>
        </p:spPr>
        <p:txBody>
          <a:bodyPr>
            <a:normAutofit fontScale="70000" lnSpcReduction="20000"/>
          </a:bodyPr>
          <a:lstStyle/>
          <a:p>
            <a:r>
              <a:rPr lang="en-GB" dirty="0" smtClean="0"/>
              <a:t>But he spoke, I believe, about service in the field, and named me “the fine soldier.” But I think, in view of my present peril rather than of his slander, I may without offence speak of these matters also. For where, or when, or to whom, shall I speak of them, if I led this day go by? As soon as I passed out of boyhood I became one of the frontier guards of this land for two years. As witnesses to this statement, I will call my fellow cadets and our officers. My first experience in the field was in what is called “division service,” when I was with the other men of my age and the mercenary troops of Alcibiades, who convoyed the provision train to </a:t>
            </a:r>
            <a:r>
              <a:rPr lang="en-GB" dirty="0" err="1" smtClean="0"/>
              <a:t>Phleius</a:t>
            </a:r>
            <a:r>
              <a:rPr lang="en-GB" dirty="0" smtClean="0"/>
              <a:t>. We fell into danger near the place known as the </a:t>
            </a:r>
            <a:r>
              <a:rPr lang="en-GB" dirty="0" err="1" smtClean="0"/>
              <a:t>Nemean</a:t>
            </a:r>
            <a:r>
              <a:rPr lang="en-GB" dirty="0" smtClean="0"/>
              <a:t> ravine, and I so fought as to win the praise of my officers. I also served on the other expeditions in succession, whether we were called out by age-groups or by divisions. I fought in the battle of </a:t>
            </a:r>
            <a:r>
              <a:rPr lang="en-GB" dirty="0" err="1" smtClean="0"/>
              <a:t>Mantineia</a:t>
            </a:r>
            <a:r>
              <a:rPr lang="en-GB" dirty="0" smtClean="0"/>
              <a:t> not without honour to myself or credit to the city. I took part in the expeditions to Euboea, and at the battle of </a:t>
            </a:r>
            <a:r>
              <a:rPr lang="en-GB" dirty="0" err="1" smtClean="0"/>
              <a:t>Tamynae</a:t>
            </a:r>
            <a:r>
              <a:rPr lang="en-GB" baseline="30000" dirty="0" smtClean="0"/>
              <a:t> </a:t>
            </a:r>
            <a:r>
              <a:rPr lang="en-GB" dirty="0" smtClean="0"/>
              <a:t>as a member of the picked corps I so bore myself in danger that I received a wreath of honour then and there, and another at the hands of the people on my arrival home; for I brought the news of the Athenian victory, and </a:t>
            </a:r>
            <a:r>
              <a:rPr lang="en-GB" dirty="0" err="1" smtClean="0"/>
              <a:t>Temenides</a:t>
            </a:r>
            <a:r>
              <a:rPr lang="en-GB" dirty="0" smtClean="0"/>
              <a:t>, </a:t>
            </a:r>
            <a:r>
              <a:rPr lang="en-GB" dirty="0" err="1" smtClean="0"/>
              <a:t>taxiarch</a:t>
            </a:r>
            <a:r>
              <a:rPr lang="en-GB" baseline="30000" dirty="0" smtClean="0"/>
              <a:t> </a:t>
            </a:r>
            <a:r>
              <a:rPr lang="en-GB" dirty="0" smtClean="0"/>
              <a:t>of the tribe </a:t>
            </a:r>
            <a:r>
              <a:rPr lang="en-GB" dirty="0" err="1" smtClean="0"/>
              <a:t>Pandionis</a:t>
            </a:r>
            <a:r>
              <a:rPr lang="en-GB" dirty="0" smtClean="0"/>
              <a:t>, who was despatched with me from camp, told here how I had borne myself in the face of the danger that befell us. </a:t>
            </a:r>
            <a:r>
              <a:rPr lang="en-GB" dirty="0" err="1" smtClean="0"/>
              <a:t>Aischines</a:t>
            </a:r>
            <a:r>
              <a:rPr lang="en-GB" dirty="0" smtClean="0"/>
              <a:t> 2.167-9</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Kingship and </a:t>
            </a:r>
            <a:r>
              <a:rPr lang="en-GB" dirty="0" err="1" smtClean="0"/>
              <a:t>Generalship</a:t>
            </a:r>
            <a:endParaRPr lang="en-GB" dirty="0"/>
          </a:p>
        </p:txBody>
      </p:sp>
      <p:sp>
        <p:nvSpPr>
          <p:cNvPr id="3" name="Content Placeholder 2"/>
          <p:cNvSpPr>
            <a:spLocks noGrp="1"/>
          </p:cNvSpPr>
          <p:nvPr>
            <p:ph idx="1"/>
          </p:nvPr>
        </p:nvSpPr>
        <p:spPr/>
        <p:txBody>
          <a:bodyPr/>
          <a:lstStyle/>
          <a:p>
            <a:r>
              <a:rPr lang="en-GB" dirty="0" smtClean="0"/>
              <a:t>The tradition of the leader as general continued in the Greek world, albeit outside Athens.</a:t>
            </a:r>
          </a:p>
          <a:p>
            <a:r>
              <a:rPr lang="en-GB" dirty="0" smtClean="0"/>
              <a:t>Spartan leaders were always assumed to be not only soldiers but also commanders (ex. Lysander, </a:t>
            </a:r>
            <a:r>
              <a:rPr lang="en-GB" dirty="0" err="1" smtClean="0"/>
              <a:t>Brasidas</a:t>
            </a:r>
            <a:r>
              <a:rPr lang="en-GB" dirty="0" smtClean="0"/>
              <a:t>).</a:t>
            </a:r>
          </a:p>
          <a:p>
            <a:r>
              <a:rPr lang="en-GB" dirty="0" smtClean="0"/>
              <a:t>The Macedonian and Hellenistic kings were also expected to be commanding in battle, although not necessarily fight in the battlefield.</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idx="1"/>
          </p:nvPr>
        </p:nvSpPr>
        <p:spPr/>
        <p:txBody>
          <a:bodyPr/>
          <a:lstStyle/>
          <a:p>
            <a:r>
              <a:rPr lang="en-GB" dirty="0" smtClean="0"/>
              <a:t>Wheeler, E.T. ‘The general as Hoplite’ in Hanson, V.D. (ed.) </a:t>
            </a:r>
            <a:r>
              <a:rPr lang="en-GB" i="1" dirty="0" smtClean="0"/>
              <a:t>Hoplites: The Classical Greek Battle Experience</a:t>
            </a:r>
            <a:r>
              <a:rPr lang="en-GB" dirty="0" smtClean="0"/>
              <a:t>. London 1993. Pages 121-170</a:t>
            </a:r>
            <a:r>
              <a:rPr lang="en-GB" smtClean="0"/>
              <a:t>. </a:t>
            </a:r>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85</TotalTime>
  <Words>1847</Words>
  <Application>Microsoft Office PowerPoint</Application>
  <PresentationFormat>On-screen Show (4:3)</PresentationFormat>
  <Paragraphs>93</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Apex</vt:lpstr>
      <vt:lpstr>Armies and navies</vt:lpstr>
      <vt:lpstr>Politicians and Generals</vt:lpstr>
      <vt:lpstr>Dictatorship</vt:lpstr>
      <vt:lpstr>Military Experience</vt:lpstr>
      <vt:lpstr>The Common Condition of the State</vt:lpstr>
      <vt:lpstr>Great Wars in the Classical Period</vt:lpstr>
      <vt:lpstr>Leadership and Military</vt:lpstr>
      <vt:lpstr>The Athenian Strategoi</vt:lpstr>
      <vt:lpstr>The Polemarch</vt:lpstr>
      <vt:lpstr>The Strategos as Political Leader</vt:lpstr>
      <vt:lpstr>Strategoi as Politicians</vt:lpstr>
      <vt:lpstr>Cowardice as a Political Issue</vt:lpstr>
      <vt:lpstr>Death in Battle and Policy Changes</vt:lpstr>
      <vt:lpstr>Politics and Loss of Military Expertise</vt:lpstr>
      <vt:lpstr>The Change in the Fourth Century</vt:lpstr>
      <vt:lpstr>The Politician as soldier not general</vt:lpstr>
      <vt:lpstr>Kingship and Generalship</vt:lpstr>
      <vt:lpstr>Questions?</vt:lpstr>
      <vt:lpstr>Follow-Up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50</cp:revision>
  <dcterms:created xsi:type="dcterms:W3CDTF">2009-03-12T08:10:12Z</dcterms:created>
  <dcterms:modified xsi:type="dcterms:W3CDTF">2012-10-22T12:55:52Z</dcterms:modified>
</cp:coreProperties>
</file>