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notesMasterIdLst>
    <p:notesMasterId r:id="rId14"/>
  </p:notesMasterIdLst>
  <p:sldIdLst>
    <p:sldId id="268" r:id="rId2"/>
    <p:sldId id="269" r:id="rId3"/>
    <p:sldId id="271" r:id="rId4"/>
    <p:sldId id="273" r:id="rId5"/>
    <p:sldId id="274" r:id="rId6"/>
    <p:sldId id="275" r:id="rId7"/>
    <p:sldId id="276" r:id="rId8"/>
    <p:sldId id="279" r:id="rId9"/>
    <p:sldId id="280" r:id="rId10"/>
    <p:sldId id="278" r:id="rId11"/>
    <p:sldId id="272" r:id="rId12"/>
    <p:sldId id="27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518" y="149"/>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2057C1-56DA-498A-A6EF-2A5019710084}" type="datetimeFigureOut">
              <a:rPr lang="en-US" smtClean="0"/>
              <a:t>10/12/2018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
								Click to edit Master text styles 
								</a:t>
            </a:r>
          </a:p>
          <a:p>
            <a:pPr lvl="1"/>
            <a:r>
              <a:rPr lang="en-US"/>
              <a:t>
								Second level 
								</a:t>
            </a:r>
          </a:p>
          <a:p>
            <a:pPr lvl="2"/>
            <a:r>
              <a:rPr lang="en-US"/>
              <a:t>
								Third level 
								</a:t>
            </a:r>
          </a:p>
          <a:p>
            <a:pPr lvl="3"/>
            <a:r>
              <a:rPr lang="en-US"/>
              <a:t>
								Fourth level 
								</a:t>
            </a:r>
          </a:p>
          <a:p>
            <a:pPr lvl="4"/>
            <a:r>
              <a:rPr lang="en-US"/>
              <a:t>
								Fifth level 
								</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D5E0C3-80C2-4ECD-858C-FC537B20FBA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a:xfrm>
            <a:off x="2396319" y="329308"/>
            <a:ext cx="3086292" cy="309201"/>
          </a:xfrm>
        </p:spPr>
        <p:txBody>
          <a:bodyPr/>
          <a:lstStyle/>
          <a:p>
            <a:pPr>
              <a:defRPr/>
            </a:pPr>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89936669-C2CA-9B45-AAE1-D84D08D514E0}" type="slidenum">
              <a:rPr lang="en-US" smtClean="0"/>
              <a:pPr/>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8253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7BC83F6-ED78-6545-8B5D-57248FB9140E}" type="slidenum">
              <a:rPr lang="en-US" smtClean="0"/>
              <a:pPr/>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5689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F4DF78E-B2D5-1749-B701-38D4BD9E2878}" type="slidenum">
              <a:rPr lang="en-US" smtClean="0"/>
              <a:pPr/>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6148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7BC83F6-ED78-6545-8B5D-57248FB9140E}" type="slidenum">
              <a:rPr lang="en-US" smtClean="0"/>
              <a:pPr/>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5795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C7BC83F6-ED78-6545-8B5D-57248FB9140E}" type="slidenum">
              <a:rPr lang="en-US" smtClean="0"/>
              <a:pPr/>
              <a:t>‹#›</a:t>
            </a:fld>
            <a:endParaRPr lang="en-US"/>
          </a:p>
        </p:txBody>
      </p:sp>
    </p:spTree>
    <p:extLst>
      <p:ext uri="{BB962C8B-B14F-4D97-AF65-F5344CB8AC3E}">
        <p14:creationId xmlns:p14="http://schemas.microsoft.com/office/powerpoint/2010/main" val="295009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C311618F-1F45-074C-8F57-8E2B566173AB}" type="slidenum">
              <a:rPr lang="en-US" smtClean="0"/>
              <a:pPr/>
              <a:t>‹#›</a:t>
            </a:fld>
            <a:endParaRPr lang="en-US"/>
          </a:p>
        </p:txBody>
      </p:sp>
    </p:spTree>
    <p:extLst>
      <p:ext uri="{BB962C8B-B14F-4D97-AF65-F5344CB8AC3E}">
        <p14:creationId xmlns:p14="http://schemas.microsoft.com/office/powerpoint/2010/main" val="2963329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9EC42F40-64B7-4046-9A16-814053FF4719}" type="slidenum">
              <a:rPr lang="en-US" smtClean="0"/>
              <a:pPr/>
              <a:t>‹#›</a:t>
            </a:fld>
            <a:endParaRPr lang="en-US"/>
          </a:p>
        </p:txBody>
      </p:sp>
    </p:spTree>
    <p:extLst>
      <p:ext uri="{BB962C8B-B14F-4D97-AF65-F5344CB8AC3E}">
        <p14:creationId xmlns:p14="http://schemas.microsoft.com/office/powerpoint/2010/main" val="3903892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7BC83F6-ED78-6545-8B5D-57248FB9140E}" type="slidenum">
              <a:rPr lang="en-US" smtClean="0"/>
              <a:pPr/>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5751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pPr>
              <a:defRPr/>
            </a:pPr>
            <a:endParaRPr lang="en-US"/>
          </a:p>
        </p:txBody>
      </p:sp>
      <p:sp>
        <p:nvSpPr>
          <p:cNvPr id="6" name="Footer Placeholder 5"/>
          <p:cNvSpPr>
            <a:spLocks noGrp="1"/>
          </p:cNvSpPr>
          <p:nvPr>
            <p:ph type="ftr" sz="quarter" idx="11"/>
          </p:nvPr>
        </p:nvSpPr>
        <p:spPr>
          <a:xfrm>
            <a:off x="1437530" y="318641"/>
            <a:ext cx="3251553" cy="320931"/>
          </a:xfrm>
        </p:spPr>
        <p:txBody>
          <a:bodyPr/>
          <a:lstStyle/>
          <a:p>
            <a:pPr>
              <a:defRPr/>
            </a:pPr>
            <a:endParaRPr lang="en-US"/>
          </a:p>
        </p:txBody>
      </p:sp>
      <p:sp>
        <p:nvSpPr>
          <p:cNvPr id="7" name="Slide Number Placeholder 6"/>
          <p:cNvSpPr>
            <a:spLocks noGrp="1"/>
          </p:cNvSpPr>
          <p:nvPr>
            <p:ph type="sldNum" sz="quarter" idx="12"/>
          </p:nvPr>
        </p:nvSpPr>
        <p:spPr/>
        <p:txBody>
          <a:bodyPr/>
          <a:lstStyle/>
          <a:p>
            <a:fld id="{D9FD841C-E7DD-754D-AC9D-3EF3AEB75E82}" type="slidenum">
              <a:rPr lang="en-US" smtClean="0"/>
              <a:pPr/>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1879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7BC83F6-ED78-6545-8B5D-57248FB9140E}" type="slidenum">
              <a:rPr lang="en-US" smtClean="0"/>
              <a:pPr/>
              <a:t>‹#›</a:t>
            </a:fld>
            <a:endParaRPr lang="en-US"/>
          </a:p>
        </p:txBody>
      </p:sp>
    </p:spTree>
    <p:extLst>
      <p:ext uri="{BB962C8B-B14F-4D97-AF65-F5344CB8AC3E}">
        <p14:creationId xmlns:p14="http://schemas.microsoft.com/office/powerpoint/2010/main" val="2331807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7BC83F6-ED78-6545-8B5D-57248FB9140E}" type="slidenum">
              <a:rPr lang="en-US" smtClean="0"/>
              <a:pPr/>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91861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7BC83F6-ED78-6545-8B5D-57248FB9140E}" type="slidenum">
              <a:rPr lang="en-US" smtClean="0"/>
              <a:pPr/>
              <a:t>‹#›</a:t>
            </a:fld>
            <a:endParaRPr lang="en-US"/>
          </a:p>
        </p:txBody>
      </p:sp>
    </p:spTree>
    <p:extLst>
      <p:ext uri="{BB962C8B-B14F-4D97-AF65-F5344CB8AC3E}">
        <p14:creationId xmlns:p14="http://schemas.microsoft.com/office/powerpoint/2010/main" val="21519006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OM Export Layout 2">
    <p:spTree>
      <p:nvGrpSpPr>
        <p:cNvPr id="1" name=""/>
        <p:cNvGrpSpPr/>
        <p:nvPr/>
      </p:nvGrpSpPr>
      <p:grpSpPr>
        <a:xfrm>
          <a:off x="0" y="0"/>
          <a:ext cx="0" cy="0"/>
          <a:chOff x="0" y="0"/>
          <a:chExt cx="0" cy="0"/>
        </a:xfrm>
      </p:grpSpPr>
      <p:sp>
        <p:nvSpPr>
          <p:cNvPr id="2" name="Title"/>
          <p:cNvSpPr>
            <a:spLocks noGrp="1"/>
          </p:cNvSpPr>
          <p:nvPr>
            <p:ph type="title"/>
          </p:nvPr>
        </p:nvSpPr>
        <p:spPr>
          <a:xfrm>
            <a:off x="457200" y="43200"/>
            <a:ext cx="8229600" cy="1143000"/>
          </a:xfrm>
        </p:spPr>
        <p:txBody>
          <a:bodyPr/>
          <a:lstStyle/>
          <a:p>
            <a:endParaRPr lang="en-US" dirty="0"/>
          </a:p>
        </p:txBody>
      </p:sp>
      <p:sp>
        <p:nvSpPr>
          <p:cNvPr id="3" name="Left body"/>
          <p:cNvSpPr>
            <a:spLocks noGrp="1"/>
          </p:cNvSpPr>
          <p:nvPr>
            <p:ph type="body" idx="1"/>
          </p:nvPr>
        </p:nvSpPr>
        <p:spPr>
          <a:xfrm>
            <a:off x="457200" y="1414801"/>
            <a:ext cx="3985200" cy="3442960"/>
          </a:xfrm>
        </p:spPr>
        <p:txBody>
          <a:bodyPr/>
          <a:lstStyle/>
          <a:p>
            <a:pPr lvl="0"/>
            <a:endParaRPr lang="en-US" dirty="0"/>
          </a:p>
        </p:txBody>
      </p:sp>
      <p:sp>
        <p:nvSpPr>
          <p:cNvPr id="5" name="Footer"/>
          <p:cNvSpPr>
            <a:spLocks noGrp="1"/>
          </p:cNvSpPr>
          <p:nvPr>
            <p:ph type="body" sz="quarter" idx="3"/>
          </p:nvPr>
        </p:nvSpPr>
        <p:spPr>
          <a:xfrm>
            <a:off x="500034" y="5119200"/>
            <a:ext cx="8229600" cy="1595948"/>
          </a:xfrm>
        </p:spPr>
        <p:txBody>
          <a:bodyPr/>
          <a:lstStyle>
            <a:lvl1pPr>
              <a:buFontTx/>
              <a:buNone/>
              <a:defRPr/>
            </a:lvl1pPr>
          </a:lstStyle>
          <a:p>
            <a:pPr lvl="0"/>
            <a:endParaRPr lang="en-US" dirty="0"/>
          </a:p>
        </p:txBody>
      </p:sp>
      <p:sp>
        <p:nvSpPr>
          <p:cNvPr id="4" name="Right body"/>
          <p:cNvSpPr>
            <a:spLocks noGrp="1"/>
          </p:cNvSpPr>
          <p:nvPr>
            <p:ph type="pic" sz="quarter" idx="1"/>
          </p:nvPr>
        </p:nvSpPr>
        <p:spPr>
          <a:xfrm>
            <a:off x="4705200" y="1414800"/>
            <a:ext cx="3985200" cy="3441600"/>
          </a:xfrm>
        </p:spPr>
        <p:txBody>
          <a:bodyPr/>
          <a:lstStyle>
            <a:lvl1pPr>
              <a:buFontTx/>
              <a:buNone/>
              <a:defRPr/>
            </a:lvl1pPr>
          </a:lstStyle>
          <a:p>
            <a:endParaRPr lang="en-US" dirty="0"/>
          </a:p>
        </p:txBody>
      </p:sp>
      <p:sp>
        <p:nvSpPr>
          <p:cNvPr id="6" name="Right body"/>
          <p:cNvSpPr>
            <a:spLocks noGrp="1"/>
          </p:cNvSpPr>
          <p:nvPr>
            <p:ph type="body" idx="2"/>
          </p:nvPr>
        </p:nvSpPr>
        <p:spPr>
          <a:xfrm>
            <a:off x="4705200" y="1414801"/>
            <a:ext cx="3985200" cy="3442960"/>
          </a:xfrm>
        </p:spPr>
        <p:txBody>
          <a:bodyPr/>
          <a:lstStyle/>
          <a:p>
            <a:pPr lvl="0"/>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5" cstate="email">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7BC83F6-ED78-6545-8B5D-57248FB9140E}" type="slidenum">
              <a:rPr lang="en-US" smtClean="0"/>
              <a:pPr/>
              <a:t>‹#›</a:t>
            </a:fld>
            <a:endParaRPr lang="en-US"/>
          </a:p>
        </p:txBody>
      </p:sp>
    </p:spTree>
    <p:extLst>
      <p:ext uri="{BB962C8B-B14F-4D97-AF65-F5344CB8AC3E}">
        <p14:creationId xmlns:p14="http://schemas.microsoft.com/office/powerpoint/2010/main" val="1824055244"/>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12" r:id="rId13"/>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1F601-1AE0-409D-8028-CEEF858B31B3}"/>
              </a:ext>
            </a:extLst>
          </p:cNvPr>
          <p:cNvSpPr>
            <a:spLocks noGrp="1"/>
          </p:cNvSpPr>
          <p:nvPr>
            <p:ph type="ctrTitle"/>
          </p:nvPr>
        </p:nvSpPr>
        <p:spPr/>
        <p:txBody>
          <a:bodyPr/>
          <a:lstStyle/>
          <a:p>
            <a:r>
              <a:rPr lang="en-GB" dirty="0"/>
              <a:t>Nestorianism</a:t>
            </a:r>
          </a:p>
        </p:txBody>
      </p:sp>
      <p:sp>
        <p:nvSpPr>
          <p:cNvPr id="3" name="Subtitle 2">
            <a:extLst>
              <a:ext uri="{FF2B5EF4-FFF2-40B4-BE49-F238E27FC236}">
                <a16:creationId xmlns:a16="http://schemas.microsoft.com/office/drawing/2014/main" id="{85AA073E-D8A5-49FC-818B-CDEC4C0A9A98}"/>
              </a:ext>
            </a:extLst>
          </p:cNvPr>
          <p:cNvSpPr>
            <a:spLocks noGrp="1"/>
          </p:cNvSpPr>
          <p:nvPr>
            <p:ph type="subTitle" idx="1"/>
          </p:nvPr>
        </p:nvSpPr>
        <p:spPr/>
        <p:txBody>
          <a:bodyPr>
            <a:normAutofit/>
          </a:bodyPr>
          <a:lstStyle/>
          <a:p>
            <a:r>
              <a:rPr lang="en-GB" sz="2200" dirty="0"/>
              <a:t>James Barrow</a:t>
            </a:r>
          </a:p>
          <a:p>
            <a:r>
              <a:rPr lang="en-GB" sz="1400" dirty="0"/>
              <a:t>Student Number: 1702562</a:t>
            </a:r>
          </a:p>
        </p:txBody>
      </p:sp>
    </p:spTree>
    <p:extLst>
      <p:ext uri="{BB962C8B-B14F-4D97-AF65-F5344CB8AC3E}">
        <p14:creationId xmlns:p14="http://schemas.microsoft.com/office/powerpoint/2010/main" val="2850401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96D2-D841-45BC-8437-8E99F1358A18}"/>
              </a:ext>
            </a:extLst>
          </p:cNvPr>
          <p:cNvSpPr>
            <a:spLocks noGrp="1"/>
          </p:cNvSpPr>
          <p:nvPr>
            <p:ph type="title"/>
          </p:nvPr>
        </p:nvSpPr>
        <p:spPr/>
        <p:txBody>
          <a:bodyPr/>
          <a:lstStyle/>
          <a:p>
            <a:r>
              <a:rPr lang="en-GB" dirty="0"/>
              <a:t>Definition and Etymology</a:t>
            </a:r>
          </a:p>
        </p:txBody>
      </p:sp>
      <p:sp>
        <p:nvSpPr>
          <p:cNvPr id="3" name="Content Placeholder 2">
            <a:extLst>
              <a:ext uri="{FF2B5EF4-FFF2-40B4-BE49-F238E27FC236}">
                <a16:creationId xmlns:a16="http://schemas.microsoft.com/office/drawing/2014/main" id="{1639179D-D0FD-41AC-8224-1B3626AF4ECC}"/>
              </a:ext>
            </a:extLst>
          </p:cNvPr>
          <p:cNvSpPr>
            <a:spLocks noGrp="1"/>
          </p:cNvSpPr>
          <p:nvPr>
            <p:ph sz="quarter" idx="13"/>
          </p:nvPr>
        </p:nvSpPr>
        <p:spPr/>
        <p:txBody>
          <a:bodyPr/>
          <a:lstStyle/>
          <a:p>
            <a:r>
              <a:rPr lang="en-GB" dirty="0"/>
              <a:t>Nestorianism can be defined as being the heretical idea that Christ is of two distinct natures, one of a divine nature and one of a human nature that are separate from one another.</a:t>
            </a:r>
          </a:p>
          <a:p>
            <a:r>
              <a:rPr lang="en-GB" dirty="0"/>
              <a:t>The etymology of Nestorianism came from the Archbishop of Constantinople in the 5</a:t>
            </a:r>
            <a:r>
              <a:rPr lang="en-GB" baseline="30000" dirty="0"/>
              <a:t>th</a:t>
            </a:r>
            <a:r>
              <a:rPr lang="en-GB" dirty="0"/>
              <a:t> Century, Nestorius.</a:t>
            </a:r>
          </a:p>
        </p:txBody>
      </p:sp>
    </p:spTree>
    <p:extLst>
      <p:ext uri="{BB962C8B-B14F-4D97-AF65-F5344CB8AC3E}">
        <p14:creationId xmlns:p14="http://schemas.microsoft.com/office/powerpoint/2010/main" val="3266379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6E8CC-34C0-4ABA-B8DB-887B48B04DB4}"/>
              </a:ext>
            </a:extLst>
          </p:cNvPr>
          <p:cNvSpPr>
            <a:spLocks noGrp="1"/>
          </p:cNvSpPr>
          <p:nvPr>
            <p:ph type="title"/>
          </p:nvPr>
        </p:nvSpPr>
        <p:spPr/>
        <p:txBody>
          <a:bodyPr/>
          <a:lstStyle/>
          <a:p>
            <a:r>
              <a:rPr lang="en-GB" dirty="0" err="1"/>
              <a:t>Monophysitism</a:t>
            </a:r>
            <a:r>
              <a:rPr lang="en-GB" dirty="0"/>
              <a:t> and </a:t>
            </a:r>
            <a:r>
              <a:rPr lang="en-GB" dirty="0" err="1"/>
              <a:t>Dyophysitism</a:t>
            </a:r>
            <a:endParaRPr lang="en-GB" dirty="0"/>
          </a:p>
        </p:txBody>
      </p:sp>
      <p:sp>
        <p:nvSpPr>
          <p:cNvPr id="3" name="Text Placeholder 2">
            <a:extLst>
              <a:ext uri="{FF2B5EF4-FFF2-40B4-BE49-F238E27FC236}">
                <a16:creationId xmlns:a16="http://schemas.microsoft.com/office/drawing/2014/main" id="{3C9FD4B6-B9C9-4D6A-AE05-F0E67BE08B7D}"/>
              </a:ext>
            </a:extLst>
          </p:cNvPr>
          <p:cNvSpPr>
            <a:spLocks noGrp="1"/>
          </p:cNvSpPr>
          <p:nvPr>
            <p:ph type="body" idx="1"/>
          </p:nvPr>
        </p:nvSpPr>
        <p:spPr/>
        <p:txBody>
          <a:bodyPr/>
          <a:lstStyle/>
          <a:p>
            <a:r>
              <a:rPr lang="en-GB" dirty="0" err="1"/>
              <a:t>Monophysitism</a:t>
            </a:r>
            <a:endParaRPr lang="en-GB" dirty="0"/>
          </a:p>
        </p:txBody>
      </p:sp>
      <p:sp>
        <p:nvSpPr>
          <p:cNvPr id="4" name="Content Placeholder 3">
            <a:extLst>
              <a:ext uri="{FF2B5EF4-FFF2-40B4-BE49-F238E27FC236}">
                <a16:creationId xmlns:a16="http://schemas.microsoft.com/office/drawing/2014/main" id="{249ECC41-B35C-4543-A77A-7A38597A3B0B}"/>
              </a:ext>
            </a:extLst>
          </p:cNvPr>
          <p:cNvSpPr>
            <a:spLocks noGrp="1"/>
          </p:cNvSpPr>
          <p:nvPr>
            <p:ph sz="half" idx="2"/>
          </p:nvPr>
        </p:nvSpPr>
        <p:spPr/>
        <p:txBody>
          <a:bodyPr>
            <a:normAutofit fontScale="85000" lnSpcReduction="20000"/>
          </a:bodyPr>
          <a:lstStyle/>
          <a:p>
            <a:r>
              <a:rPr lang="en-GB" dirty="0"/>
              <a:t>The belief that Jesus is of one nature, and not of any second nature.</a:t>
            </a:r>
          </a:p>
          <a:p>
            <a:r>
              <a:rPr lang="en-GB" dirty="0"/>
              <a:t>Some heresies that subscribe to </a:t>
            </a:r>
            <a:r>
              <a:rPr lang="en-GB" dirty="0" err="1"/>
              <a:t>monophysitism</a:t>
            </a:r>
            <a:r>
              <a:rPr lang="en-GB" dirty="0"/>
              <a:t> are:</a:t>
            </a:r>
          </a:p>
          <a:p>
            <a:pPr lvl="1"/>
            <a:r>
              <a:rPr lang="en-GB" dirty="0"/>
              <a:t>Arianism (1)</a:t>
            </a:r>
          </a:p>
          <a:p>
            <a:pPr lvl="1"/>
            <a:r>
              <a:rPr lang="en-GB" dirty="0"/>
              <a:t>Apollinarianism </a:t>
            </a:r>
          </a:p>
        </p:txBody>
      </p:sp>
      <p:sp>
        <p:nvSpPr>
          <p:cNvPr id="5" name="Text Placeholder 4">
            <a:extLst>
              <a:ext uri="{FF2B5EF4-FFF2-40B4-BE49-F238E27FC236}">
                <a16:creationId xmlns:a16="http://schemas.microsoft.com/office/drawing/2014/main" id="{74CF83AF-EB1C-430D-A699-1CF0D6A0C1EB}"/>
              </a:ext>
            </a:extLst>
          </p:cNvPr>
          <p:cNvSpPr>
            <a:spLocks noGrp="1"/>
          </p:cNvSpPr>
          <p:nvPr>
            <p:ph type="body" sz="quarter" idx="3"/>
          </p:nvPr>
        </p:nvSpPr>
        <p:spPr/>
        <p:txBody>
          <a:bodyPr/>
          <a:lstStyle/>
          <a:p>
            <a:r>
              <a:rPr lang="en-GB" dirty="0" err="1"/>
              <a:t>Dyophysitism</a:t>
            </a:r>
            <a:endParaRPr lang="en-GB" dirty="0"/>
          </a:p>
        </p:txBody>
      </p:sp>
      <p:sp>
        <p:nvSpPr>
          <p:cNvPr id="6" name="Content Placeholder 5">
            <a:extLst>
              <a:ext uri="{FF2B5EF4-FFF2-40B4-BE49-F238E27FC236}">
                <a16:creationId xmlns:a16="http://schemas.microsoft.com/office/drawing/2014/main" id="{1EDD3D77-3BCC-4E1B-9390-E93DB18AA848}"/>
              </a:ext>
            </a:extLst>
          </p:cNvPr>
          <p:cNvSpPr>
            <a:spLocks noGrp="1"/>
          </p:cNvSpPr>
          <p:nvPr>
            <p:ph sz="quarter" idx="4"/>
          </p:nvPr>
        </p:nvSpPr>
        <p:spPr/>
        <p:txBody>
          <a:bodyPr>
            <a:normAutofit fontScale="85000" lnSpcReduction="20000"/>
          </a:bodyPr>
          <a:lstStyle/>
          <a:p>
            <a:r>
              <a:rPr lang="en-GB" dirty="0"/>
              <a:t>The counter-belief that Jesus Christ is of two natures, one fully human, and one fully divine, meaning is the direct opposite of </a:t>
            </a:r>
            <a:r>
              <a:rPr lang="en-GB" dirty="0" err="1"/>
              <a:t>monophysitism</a:t>
            </a:r>
            <a:r>
              <a:rPr lang="en-GB" dirty="0"/>
              <a:t> (2)</a:t>
            </a:r>
          </a:p>
          <a:p>
            <a:r>
              <a:rPr lang="en-GB" dirty="0"/>
              <a:t>Nestorianism is a </a:t>
            </a:r>
            <a:r>
              <a:rPr lang="en-GB" dirty="0" err="1"/>
              <a:t>dyophysite</a:t>
            </a:r>
            <a:r>
              <a:rPr lang="en-GB" dirty="0"/>
              <a:t> heresy, despite </a:t>
            </a:r>
            <a:r>
              <a:rPr lang="en-GB" dirty="0" err="1"/>
              <a:t>dyophysitism</a:t>
            </a:r>
            <a:r>
              <a:rPr lang="en-GB" dirty="0"/>
              <a:t> being part of Christian doctrine.</a:t>
            </a:r>
          </a:p>
        </p:txBody>
      </p:sp>
    </p:spTree>
    <p:extLst>
      <p:ext uri="{BB962C8B-B14F-4D97-AF65-F5344CB8AC3E}">
        <p14:creationId xmlns:p14="http://schemas.microsoft.com/office/powerpoint/2010/main" val="3630407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62DE9-EA77-468A-A45C-C53CA0C8F852}"/>
              </a:ext>
            </a:extLst>
          </p:cNvPr>
          <p:cNvSpPr>
            <a:spLocks noGrp="1"/>
          </p:cNvSpPr>
          <p:nvPr>
            <p:ph type="title"/>
          </p:nvPr>
        </p:nvSpPr>
        <p:spPr/>
        <p:txBody>
          <a:bodyPr/>
          <a:lstStyle/>
          <a:p>
            <a:r>
              <a:rPr lang="en-GB" dirty="0"/>
              <a:t>Links between heresies</a:t>
            </a:r>
          </a:p>
        </p:txBody>
      </p:sp>
      <p:sp>
        <p:nvSpPr>
          <p:cNvPr id="3" name="Content Placeholder 2">
            <a:extLst>
              <a:ext uri="{FF2B5EF4-FFF2-40B4-BE49-F238E27FC236}">
                <a16:creationId xmlns:a16="http://schemas.microsoft.com/office/drawing/2014/main" id="{D597202C-CE03-4C9D-9A3E-BA9EB9D3EE2D}"/>
              </a:ext>
            </a:extLst>
          </p:cNvPr>
          <p:cNvSpPr>
            <a:spLocks noGrp="1"/>
          </p:cNvSpPr>
          <p:nvPr>
            <p:ph idx="1"/>
          </p:nvPr>
        </p:nvSpPr>
        <p:spPr/>
        <p:txBody>
          <a:bodyPr>
            <a:normAutofit fontScale="85000" lnSpcReduction="10000"/>
          </a:bodyPr>
          <a:lstStyle/>
          <a:p>
            <a:r>
              <a:rPr lang="en-GB" dirty="0"/>
              <a:t>Arianism, the belief that Jesus was of a human nature and in turn not divine at all due to the fact he was created by God, has a few direct responses to it. </a:t>
            </a:r>
          </a:p>
          <a:p>
            <a:r>
              <a:rPr lang="en-GB" dirty="0"/>
              <a:t>One of these was Apollinarianism, which dictates that whilst Jesus had a human body and a ‘lower soul’, he has a divine mind.  This divine mind has no humanity in it, as the divinity has replaced the humanity (3), so Apollinarianism is a </a:t>
            </a:r>
            <a:r>
              <a:rPr lang="en-GB" dirty="0" err="1"/>
              <a:t>monophysite</a:t>
            </a:r>
            <a:r>
              <a:rPr lang="en-GB" dirty="0"/>
              <a:t> belief.</a:t>
            </a:r>
          </a:p>
          <a:p>
            <a:r>
              <a:rPr lang="en-GB" dirty="0"/>
              <a:t>Despite being a response to the Arianism heresy,  </a:t>
            </a:r>
            <a:r>
              <a:rPr lang="en-GB" dirty="0" err="1"/>
              <a:t>Apollinarius</a:t>
            </a:r>
            <a:r>
              <a:rPr lang="en-GB" dirty="0"/>
              <a:t> was deemed too extreme of a viewpoint and was also dubbed as a heresy. (4)</a:t>
            </a:r>
          </a:p>
        </p:txBody>
      </p:sp>
    </p:spTree>
    <p:extLst>
      <p:ext uri="{BB962C8B-B14F-4D97-AF65-F5344CB8AC3E}">
        <p14:creationId xmlns:p14="http://schemas.microsoft.com/office/powerpoint/2010/main" val="2154094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935F4-DA58-477E-89C2-AB585ECB629A}"/>
              </a:ext>
            </a:extLst>
          </p:cNvPr>
          <p:cNvSpPr>
            <a:spLocks noGrp="1"/>
          </p:cNvSpPr>
          <p:nvPr>
            <p:ph type="title"/>
          </p:nvPr>
        </p:nvSpPr>
        <p:spPr/>
        <p:txBody>
          <a:bodyPr/>
          <a:lstStyle/>
          <a:p>
            <a:r>
              <a:rPr lang="en-GB" dirty="0"/>
              <a:t>Links between heresies (cont.)</a:t>
            </a:r>
          </a:p>
        </p:txBody>
      </p:sp>
      <p:sp>
        <p:nvSpPr>
          <p:cNvPr id="3" name="Content Placeholder 2">
            <a:extLst>
              <a:ext uri="{FF2B5EF4-FFF2-40B4-BE49-F238E27FC236}">
                <a16:creationId xmlns:a16="http://schemas.microsoft.com/office/drawing/2014/main" id="{A9495D05-0B7E-4152-A75D-F00E5E383036}"/>
              </a:ext>
            </a:extLst>
          </p:cNvPr>
          <p:cNvSpPr>
            <a:spLocks noGrp="1"/>
          </p:cNvSpPr>
          <p:nvPr>
            <p:ph idx="1"/>
          </p:nvPr>
        </p:nvSpPr>
        <p:spPr/>
        <p:txBody>
          <a:bodyPr>
            <a:normAutofit fontScale="85000" lnSpcReduction="20000"/>
          </a:bodyPr>
          <a:lstStyle/>
          <a:p>
            <a:r>
              <a:rPr lang="en-GB" dirty="0"/>
              <a:t>These links bring us back to Nestorius and his beliefs, as his </a:t>
            </a:r>
            <a:r>
              <a:rPr lang="en-GB" dirty="0" err="1"/>
              <a:t>dyophysite</a:t>
            </a:r>
            <a:r>
              <a:rPr lang="en-GB" dirty="0"/>
              <a:t> belief that Jesus has two distinct human and divine natures could be argued to be a response to both Arianism and Apollinarianism</a:t>
            </a:r>
          </a:p>
          <a:p>
            <a:r>
              <a:rPr lang="en-GB" dirty="0"/>
              <a:t>According to Hall, Nestorius’ beliefs allowed him to think that he was “[…] the defender of the deity of Christ against its Arian detractors.”(5)</a:t>
            </a:r>
          </a:p>
          <a:p>
            <a:r>
              <a:rPr lang="en-GB" dirty="0"/>
              <a:t>It could also be argued that Nestorianism is a response to </a:t>
            </a:r>
            <a:r>
              <a:rPr lang="en-GB" dirty="0" err="1"/>
              <a:t>Apollinarius</a:t>
            </a:r>
            <a:r>
              <a:rPr lang="en-GB" dirty="0"/>
              <a:t> by way of thinking that the concept of Nestorianism is a </a:t>
            </a:r>
            <a:r>
              <a:rPr lang="en-GB" dirty="0" err="1"/>
              <a:t>dyophysite</a:t>
            </a:r>
            <a:r>
              <a:rPr lang="en-GB" dirty="0"/>
              <a:t> theology (6) and, whilst it was an attempt to refute Arianism, is still a </a:t>
            </a:r>
            <a:r>
              <a:rPr lang="en-GB" dirty="0" err="1"/>
              <a:t>monophysite</a:t>
            </a:r>
            <a:r>
              <a:rPr lang="en-GB" dirty="0"/>
              <a:t> heresy.</a:t>
            </a:r>
          </a:p>
        </p:txBody>
      </p:sp>
    </p:spTree>
    <p:extLst>
      <p:ext uri="{BB962C8B-B14F-4D97-AF65-F5344CB8AC3E}">
        <p14:creationId xmlns:p14="http://schemas.microsoft.com/office/powerpoint/2010/main" val="476354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4EA93-8287-46FA-B809-AA7D72AE9FAF}"/>
              </a:ext>
            </a:extLst>
          </p:cNvPr>
          <p:cNvSpPr>
            <a:spLocks noGrp="1"/>
          </p:cNvSpPr>
          <p:nvPr>
            <p:ph type="title"/>
          </p:nvPr>
        </p:nvSpPr>
        <p:spPr>
          <a:xfrm>
            <a:off x="1088684" y="804519"/>
            <a:ext cx="7202456" cy="1049235"/>
          </a:xfrm>
        </p:spPr>
        <p:txBody>
          <a:bodyPr>
            <a:normAutofit/>
          </a:bodyPr>
          <a:lstStyle/>
          <a:p>
            <a:r>
              <a:rPr lang="en-GB"/>
              <a:t>Why Nestorianism was deemed a heresy</a:t>
            </a:r>
            <a:endParaRPr lang="en-GB" dirty="0"/>
          </a:p>
        </p:txBody>
      </p:sp>
      <p:sp>
        <p:nvSpPr>
          <p:cNvPr id="3" name="Content Placeholder 2">
            <a:extLst>
              <a:ext uri="{FF2B5EF4-FFF2-40B4-BE49-F238E27FC236}">
                <a16:creationId xmlns:a16="http://schemas.microsoft.com/office/drawing/2014/main" id="{48CFBAE9-2375-4CB6-8632-EB7B50BA3DC4}"/>
              </a:ext>
            </a:extLst>
          </p:cNvPr>
          <p:cNvSpPr>
            <a:spLocks noGrp="1"/>
          </p:cNvSpPr>
          <p:nvPr>
            <p:ph idx="1"/>
          </p:nvPr>
        </p:nvSpPr>
        <p:spPr>
          <a:xfrm>
            <a:off x="1088684" y="2015734"/>
            <a:ext cx="4646838" cy="3450613"/>
          </a:xfrm>
        </p:spPr>
        <p:txBody>
          <a:bodyPr>
            <a:normAutofit/>
          </a:bodyPr>
          <a:lstStyle/>
          <a:p>
            <a:pPr>
              <a:lnSpc>
                <a:spcPct val="110000"/>
              </a:lnSpc>
            </a:pPr>
            <a:r>
              <a:rPr lang="en-GB" sz="1700" dirty="0"/>
              <a:t>Nestorianism was deemed a heresy because of the semantics of what he was trying to teach. By suggesting that the divine logos and the human mind are distinct, it suggests that whenever Jesus performed the action of divine miracles, he was at no point human, or when he cries out to God on the cross, he is at no point divine.</a:t>
            </a:r>
          </a:p>
          <a:p>
            <a:pPr>
              <a:lnSpc>
                <a:spcPct val="110000"/>
              </a:lnSpc>
            </a:pPr>
            <a:r>
              <a:rPr lang="en-GB" sz="1700" dirty="0"/>
              <a:t>The Orthodox Church rejected both this and Nestorius, (7) claiming that Jesus must be both human and divine both fully and simultaneously.</a:t>
            </a:r>
          </a:p>
        </p:txBody>
      </p:sp>
      <p:pic>
        <p:nvPicPr>
          <p:cNvPr id="1028" name="Picture 4" descr="Image result for nestorianism">
            <a:extLst>
              <a:ext uri="{FF2B5EF4-FFF2-40B4-BE49-F238E27FC236}">
                <a16:creationId xmlns:a16="http://schemas.microsoft.com/office/drawing/2014/main" id="{B4688774-8211-4419-A21B-6D36EC9AF149}"/>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096567" y="2811090"/>
            <a:ext cx="2194573" cy="18599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3781E1-58B4-4AA6-8F7E-6710C7BB46DB}"/>
              </a:ext>
            </a:extLst>
          </p:cNvPr>
          <p:cNvSpPr txBox="1"/>
          <p:nvPr/>
        </p:nvSpPr>
        <p:spPr>
          <a:xfrm>
            <a:off x="5857461" y="4532490"/>
            <a:ext cx="2672783" cy="276999"/>
          </a:xfrm>
          <a:prstGeom prst="rect">
            <a:avLst/>
          </a:prstGeom>
          <a:noFill/>
        </p:spPr>
        <p:txBody>
          <a:bodyPr wrap="none" rtlCol="0">
            <a:spAutoFit/>
          </a:bodyPr>
          <a:lstStyle/>
          <a:p>
            <a:r>
              <a:rPr lang="en-GB" sz="1200" dirty="0"/>
              <a:t>A visual representation of Nestorianism</a:t>
            </a:r>
            <a:endParaRPr lang="en-GB" dirty="0"/>
          </a:p>
        </p:txBody>
      </p:sp>
    </p:spTree>
    <p:extLst>
      <p:ext uri="{BB962C8B-B14F-4D97-AF65-F5344CB8AC3E}">
        <p14:creationId xmlns:p14="http://schemas.microsoft.com/office/powerpoint/2010/main" val="3549021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3E13E-B102-4231-A86C-67DC2278C1AB}"/>
              </a:ext>
            </a:extLst>
          </p:cNvPr>
          <p:cNvSpPr>
            <a:spLocks noGrp="1"/>
          </p:cNvSpPr>
          <p:nvPr>
            <p:ph type="title"/>
          </p:nvPr>
        </p:nvSpPr>
        <p:spPr/>
        <p:txBody>
          <a:bodyPr>
            <a:normAutofit/>
          </a:bodyPr>
          <a:lstStyle/>
          <a:p>
            <a:r>
              <a:rPr lang="en-GB" dirty="0"/>
              <a:t>The Chalcedonian Definition / The Hypostatic Union</a:t>
            </a:r>
          </a:p>
        </p:txBody>
      </p:sp>
      <p:sp>
        <p:nvSpPr>
          <p:cNvPr id="3" name="Content Placeholder 2">
            <a:extLst>
              <a:ext uri="{FF2B5EF4-FFF2-40B4-BE49-F238E27FC236}">
                <a16:creationId xmlns:a16="http://schemas.microsoft.com/office/drawing/2014/main" id="{00D82483-634E-49CF-938D-A5DF09D1188E}"/>
              </a:ext>
            </a:extLst>
          </p:cNvPr>
          <p:cNvSpPr>
            <a:spLocks noGrp="1"/>
          </p:cNvSpPr>
          <p:nvPr>
            <p:ph idx="1"/>
          </p:nvPr>
        </p:nvSpPr>
        <p:spPr/>
        <p:txBody>
          <a:bodyPr/>
          <a:lstStyle/>
          <a:p>
            <a:r>
              <a:rPr lang="en-GB" dirty="0"/>
              <a:t>Orthodox Christian doctrine adapted because of the rise of Nestorianism, as at the Council of Chalcedon this definition was written into doctrinal texts:</a:t>
            </a:r>
          </a:p>
          <a:p>
            <a:pPr marL="457200" lvl="1" indent="0">
              <a:buNone/>
            </a:pPr>
            <a:r>
              <a:rPr lang="en-GB" dirty="0"/>
              <a:t>“[…] we all unanimously teach that our Lord Jesus Christ is to us One and the same Son, the Self-same Perfect in Godhead, the Self-same Perfect in Manhood; truly God and truly Man” (8)</a:t>
            </a:r>
          </a:p>
          <a:p>
            <a:r>
              <a:rPr lang="en-GB" dirty="0"/>
              <a:t>This is also known as the Hypostatic Union, which can be summed up as affirming that Jesus’ mind contains a divine and a human logos simultaneously. (9)</a:t>
            </a:r>
          </a:p>
        </p:txBody>
      </p:sp>
    </p:spTree>
    <p:extLst>
      <p:ext uri="{BB962C8B-B14F-4D97-AF65-F5344CB8AC3E}">
        <p14:creationId xmlns:p14="http://schemas.microsoft.com/office/powerpoint/2010/main" val="3345364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76495-A130-4E01-8F12-D59DB8F4CAA6}"/>
              </a:ext>
            </a:extLst>
          </p:cNvPr>
          <p:cNvSpPr>
            <a:spLocks noGrp="1"/>
          </p:cNvSpPr>
          <p:nvPr>
            <p:ph type="title"/>
          </p:nvPr>
        </p:nvSpPr>
        <p:spPr/>
        <p:txBody>
          <a:bodyPr/>
          <a:lstStyle/>
          <a:p>
            <a:r>
              <a:rPr lang="en-GB" dirty="0"/>
              <a:t>Biblical Content</a:t>
            </a:r>
          </a:p>
        </p:txBody>
      </p:sp>
      <p:sp>
        <p:nvSpPr>
          <p:cNvPr id="3" name="Content Placeholder 2">
            <a:extLst>
              <a:ext uri="{FF2B5EF4-FFF2-40B4-BE49-F238E27FC236}">
                <a16:creationId xmlns:a16="http://schemas.microsoft.com/office/drawing/2014/main" id="{45760892-0B8B-4683-9D6B-308534B70C9F}"/>
              </a:ext>
            </a:extLst>
          </p:cNvPr>
          <p:cNvSpPr>
            <a:spLocks noGrp="1"/>
          </p:cNvSpPr>
          <p:nvPr>
            <p:ph idx="1"/>
          </p:nvPr>
        </p:nvSpPr>
        <p:spPr/>
        <p:txBody>
          <a:bodyPr>
            <a:normAutofit fontScale="77500" lnSpcReduction="20000"/>
          </a:bodyPr>
          <a:lstStyle/>
          <a:p>
            <a:r>
              <a:rPr lang="en-GB" dirty="0"/>
              <a:t>Cyril of Alexandria countered Nestorius with many biblical quotations. Two of them counter the ideology of the distinct natures of Christ:</a:t>
            </a:r>
          </a:p>
          <a:p>
            <a:r>
              <a:rPr lang="en-GB" dirty="0"/>
              <a:t>“And the Word was made flesh, and dwelt among us, (and we beheld his glory, the glory as of the only begotten of the Father,) full of grace and truth.” (John. 1:14 KJV)</a:t>
            </a:r>
          </a:p>
          <a:p>
            <a:pPr lvl="1"/>
            <a:r>
              <a:rPr lang="en-GB" dirty="0"/>
              <a:t>‘[…] the Word was made flesh’. This is Cyril’s argument, that the Word, or God, became flesh itself, showing that by all definitions it is divine in its own right.</a:t>
            </a:r>
          </a:p>
          <a:p>
            <a:r>
              <a:rPr lang="en-GB" dirty="0"/>
              <a:t>“Let this mind be in you, which was also in Christ Jesus: Who being in the form of God […]” (Phil. 2:5-6 KJV)</a:t>
            </a:r>
          </a:p>
          <a:p>
            <a:pPr lvl="1"/>
            <a:r>
              <a:rPr lang="en-GB" dirty="0"/>
              <a:t>Cyril argues that if </a:t>
            </a:r>
            <a:r>
              <a:rPr lang="en-GB" dirty="0" err="1"/>
              <a:t>Phillippians</a:t>
            </a:r>
            <a:r>
              <a:rPr lang="en-GB" dirty="0"/>
              <a:t> mentions that Jesus is the form of God, he is by nature always divine. If he is human too, then it must be simultaneous with his divinity. </a:t>
            </a:r>
          </a:p>
          <a:p>
            <a:pPr marL="0" indent="0">
              <a:buNone/>
            </a:pPr>
            <a:r>
              <a:rPr lang="en-GB" sz="1500" dirty="0"/>
              <a:t>(10)</a:t>
            </a:r>
            <a:endParaRPr lang="en-GB" dirty="0"/>
          </a:p>
        </p:txBody>
      </p:sp>
    </p:spTree>
    <p:extLst>
      <p:ext uri="{BB962C8B-B14F-4D97-AF65-F5344CB8AC3E}">
        <p14:creationId xmlns:p14="http://schemas.microsoft.com/office/powerpoint/2010/main" val="4143458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DC09B-62C9-40DC-873B-32EE624CDD7E}"/>
              </a:ext>
            </a:extLst>
          </p:cNvPr>
          <p:cNvSpPr>
            <a:spLocks noGrp="1"/>
          </p:cNvSpPr>
          <p:nvPr>
            <p:ph type="title"/>
          </p:nvPr>
        </p:nvSpPr>
        <p:spPr/>
        <p:txBody>
          <a:bodyPr/>
          <a:lstStyle/>
          <a:p>
            <a:r>
              <a:rPr lang="en-GB" dirty="0"/>
              <a:t>Theological implications</a:t>
            </a:r>
          </a:p>
        </p:txBody>
      </p:sp>
      <p:sp>
        <p:nvSpPr>
          <p:cNvPr id="3" name="Content Placeholder 2">
            <a:extLst>
              <a:ext uri="{FF2B5EF4-FFF2-40B4-BE49-F238E27FC236}">
                <a16:creationId xmlns:a16="http://schemas.microsoft.com/office/drawing/2014/main" id="{17A11907-B6DF-476B-A0FA-78C4584803FA}"/>
              </a:ext>
            </a:extLst>
          </p:cNvPr>
          <p:cNvSpPr>
            <a:spLocks noGrp="1"/>
          </p:cNvSpPr>
          <p:nvPr>
            <p:ph idx="1"/>
          </p:nvPr>
        </p:nvSpPr>
        <p:spPr/>
        <p:txBody>
          <a:bodyPr>
            <a:normAutofit lnSpcReduction="10000"/>
          </a:bodyPr>
          <a:lstStyle/>
          <a:p>
            <a:r>
              <a:rPr lang="en-GB" dirty="0"/>
              <a:t>One could argue that Nestorius was misunderstood by his peers, because the discourse that happened between Cyril and Nestorius was them debating the semantics of a very similar belief.</a:t>
            </a:r>
          </a:p>
          <a:p>
            <a:r>
              <a:rPr lang="en-GB" dirty="0"/>
              <a:t>If Cyril of Alexandria were to understand the teachings of Nestorius, it could be possible that Nestorius’ teachings would have been accepted as doctrine, which would have further implications into how Christian theology evolved from the 5</a:t>
            </a:r>
            <a:r>
              <a:rPr lang="en-GB" baseline="30000" dirty="0"/>
              <a:t>th</a:t>
            </a:r>
            <a:r>
              <a:rPr lang="en-GB" dirty="0"/>
              <a:t> century.</a:t>
            </a:r>
          </a:p>
        </p:txBody>
      </p:sp>
    </p:spTree>
    <p:extLst>
      <p:ext uri="{BB962C8B-B14F-4D97-AF65-F5344CB8AC3E}">
        <p14:creationId xmlns:p14="http://schemas.microsoft.com/office/powerpoint/2010/main" val="3532547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2C42-0E88-49AF-9BD0-7C6470A9F8B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023E6DC-E83F-44A7-8669-F251064B6949}"/>
              </a:ext>
            </a:extLst>
          </p:cNvPr>
          <p:cNvSpPr>
            <a:spLocks noGrp="1"/>
          </p:cNvSpPr>
          <p:nvPr>
            <p:ph idx="1"/>
          </p:nvPr>
        </p:nvSpPr>
        <p:spPr/>
        <p:txBody>
          <a:bodyPr>
            <a:normAutofit fontScale="92500" lnSpcReduction="10000"/>
          </a:bodyPr>
          <a:lstStyle/>
          <a:p>
            <a:r>
              <a:rPr lang="en-GB" dirty="0"/>
              <a:t>Nestorianism is a response to </a:t>
            </a:r>
            <a:r>
              <a:rPr lang="en-GB" dirty="0" err="1"/>
              <a:t>monophysite</a:t>
            </a:r>
            <a:r>
              <a:rPr lang="en-GB" dirty="0"/>
              <a:t> heresies and an attempt at explaining how Jesus is fully human and fully God.</a:t>
            </a:r>
          </a:p>
          <a:p>
            <a:r>
              <a:rPr lang="en-GB" dirty="0"/>
              <a:t>Because Nestorius suggested that these were distinct, the Council of Chalcedon denounced this teaching as heretical.</a:t>
            </a:r>
          </a:p>
          <a:p>
            <a:r>
              <a:rPr lang="en-GB" dirty="0"/>
              <a:t>As a result, the Hypostatic Union was decided upon through what is known as the Chalcedonian Definition.</a:t>
            </a:r>
          </a:p>
          <a:p>
            <a:r>
              <a:rPr lang="en-GB" dirty="0"/>
              <a:t>This shows the importance of heresies, as by learning and debating about what something is not, theologians may be able to come closer to learning about what things are.</a:t>
            </a:r>
          </a:p>
        </p:txBody>
      </p:sp>
    </p:spTree>
    <p:extLst>
      <p:ext uri="{BB962C8B-B14F-4D97-AF65-F5344CB8AC3E}">
        <p14:creationId xmlns:p14="http://schemas.microsoft.com/office/powerpoint/2010/main" val="2344079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74B0C-B2A0-4B09-8952-07B25445E53C}"/>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50FCFCF-37EA-4F53-84F3-ADD3EC7F732B}"/>
              </a:ext>
            </a:extLst>
          </p:cNvPr>
          <p:cNvSpPr>
            <a:spLocks noGrp="1"/>
          </p:cNvSpPr>
          <p:nvPr>
            <p:ph idx="1"/>
          </p:nvPr>
        </p:nvSpPr>
        <p:spPr/>
        <p:txBody>
          <a:bodyPr>
            <a:normAutofit fontScale="85000" lnSpcReduction="20000"/>
          </a:bodyPr>
          <a:lstStyle/>
          <a:p>
            <a:r>
              <a:rPr lang="en-GB" dirty="0"/>
              <a:t>(1) Berndt, Guido M, and Roland </a:t>
            </a:r>
            <a:r>
              <a:rPr lang="en-GB" dirty="0" err="1"/>
              <a:t>Steinacher</a:t>
            </a:r>
            <a:r>
              <a:rPr lang="en-GB" dirty="0"/>
              <a:t>, </a:t>
            </a:r>
            <a:r>
              <a:rPr lang="en-GB" i="1" dirty="0"/>
              <a:t>Arianism: Roman Heresy And Barbarian Creed</a:t>
            </a:r>
            <a:r>
              <a:rPr lang="en-GB" dirty="0"/>
              <a:t> (London: Routledge, 2016)</a:t>
            </a:r>
          </a:p>
          <a:p>
            <a:r>
              <a:rPr lang="en-GB" dirty="0"/>
              <a:t>(2) van Loon, J. Hans, </a:t>
            </a:r>
            <a:r>
              <a:rPr lang="en-GB" i="1" dirty="0" err="1"/>
              <a:t>Dyophysite</a:t>
            </a:r>
            <a:r>
              <a:rPr lang="en-GB" i="1" dirty="0"/>
              <a:t> Christology Of Cyril Of Alexandria</a:t>
            </a:r>
            <a:r>
              <a:rPr lang="en-GB" dirty="0"/>
              <a:t> (Boston: Brill, 2009)</a:t>
            </a:r>
          </a:p>
          <a:p>
            <a:r>
              <a:rPr lang="en-GB" dirty="0"/>
              <a:t>(3) Wolfson, Harry A., "Philosophical Implications Of Arianism And Apollinarianism", </a:t>
            </a:r>
            <a:r>
              <a:rPr lang="en-GB" i="1" dirty="0"/>
              <a:t>Dumbarton Oaks Papers</a:t>
            </a:r>
            <a:r>
              <a:rPr lang="en-GB" dirty="0"/>
              <a:t>, 12 (1958), 3 &lt;https://doi.org/10.2307/1291115&gt;</a:t>
            </a:r>
          </a:p>
          <a:p>
            <a:r>
              <a:rPr lang="en-GB" dirty="0"/>
              <a:t>(4) McGrath, Alister E, </a:t>
            </a:r>
            <a:r>
              <a:rPr lang="en-GB" i="1" dirty="0"/>
              <a:t>Historical Theology: An Introduction To The History Of Christian Thought</a:t>
            </a:r>
            <a:r>
              <a:rPr lang="en-GB" dirty="0"/>
              <a:t> (Oxford: Blackwell Publishers, 1998), Chapter 1</a:t>
            </a:r>
          </a:p>
          <a:p>
            <a:r>
              <a:rPr lang="en-GB" dirty="0"/>
              <a:t>(5) Hall, Stuart George, </a:t>
            </a:r>
            <a:r>
              <a:rPr lang="en-GB" i="1" dirty="0"/>
              <a:t>Doctrine And Practice In The Early Church</a:t>
            </a:r>
            <a:r>
              <a:rPr lang="en-GB" dirty="0"/>
              <a:t> (Eugene, Or.: Cascade Books, 2011), p. 212</a:t>
            </a:r>
          </a:p>
          <a:p>
            <a:endParaRPr lang="en-GB" dirty="0"/>
          </a:p>
        </p:txBody>
      </p:sp>
    </p:spTree>
    <p:extLst>
      <p:ext uri="{BB962C8B-B14F-4D97-AF65-F5344CB8AC3E}">
        <p14:creationId xmlns:p14="http://schemas.microsoft.com/office/powerpoint/2010/main" val="519216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7B9E8-1574-493A-BA94-D39A18017FFA}"/>
              </a:ext>
            </a:extLst>
          </p:cNvPr>
          <p:cNvSpPr>
            <a:spLocks noGrp="1"/>
          </p:cNvSpPr>
          <p:nvPr>
            <p:ph type="title"/>
          </p:nvPr>
        </p:nvSpPr>
        <p:spPr/>
        <p:txBody>
          <a:bodyPr/>
          <a:lstStyle/>
          <a:p>
            <a:r>
              <a:rPr lang="en-GB" dirty="0"/>
              <a:t>Bibliography (cont.)</a:t>
            </a:r>
          </a:p>
        </p:txBody>
      </p:sp>
      <p:sp>
        <p:nvSpPr>
          <p:cNvPr id="3" name="Content Placeholder 2">
            <a:extLst>
              <a:ext uri="{FF2B5EF4-FFF2-40B4-BE49-F238E27FC236}">
                <a16:creationId xmlns:a16="http://schemas.microsoft.com/office/drawing/2014/main" id="{8AE227C0-0A51-4B20-88D2-9475682CCC16}"/>
              </a:ext>
            </a:extLst>
          </p:cNvPr>
          <p:cNvSpPr>
            <a:spLocks noGrp="1"/>
          </p:cNvSpPr>
          <p:nvPr>
            <p:ph idx="1"/>
          </p:nvPr>
        </p:nvSpPr>
        <p:spPr/>
        <p:txBody>
          <a:bodyPr>
            <a:normAutofit fontScale="85000" lnSpcReduction="10000"/>
          </a:bodyPr>
          <a:lstStyle/>
          <a:p>
            <a:r>
              <a:rPr lang="en-GB" dirty="0"/>
              <a:t>(6) Burgess, Stanley, </a:t>
            </a:r>
            <a:r>
              <a:rPr lang="en-GB" i="1" dirty="0"/>
              <a:t>The Holy Spirit: Eastern Christian Traditions</a:t>
            </a:r>
            <a:r>
              <a:rPr lang="en-GB" dirty="0"/>
              <a:t> (Grand Rapids, MI: Baker Academic, 2011)</a:t>
            </a:r>
          </a:p>
          <a:p>
            <a:r>
              <a:rPr lang="en-GB" dirty="0"/>
              <a:t>(7) </a:t>
            </a:r>
            <a:r>
              <a:rPr lang="en-GB" dirty="0" err="1"/>
              <a:t>O'Collins</a:t>
            </a:r>
            <a:r>
              <a:rPr lang="en-GB" dirty="0"/>
              <a:t>, Gerald, </a:t>
            </a:r>
            <a:r>
              <a:rPr lang="en-GB" i="1" dirty="0"/>
              <a:t>Christology</a:t>
            </a:r>
            <a:r>
              <a:rPr lang="en-GB" dirty="0"/>
              <a:t> (Oxford: Oxford University Press, 1995), p. 186</a:t>
            </a:r>
          </a:p>
          <a:p>
            <a:r>
              <a:rPr lang="en-GB" dirty="0"/>
              <a:t>(8) Bindley, T. Herbert, and F. W Green, </a:t>
            </a:r>
            <a:r>
              <a:rPr lang="en-GB" i="1" dirty="0"/>
              <a:t>The Oecumenical Documents Of The Faith</a:t>
            </a:r>
            <a:r>
              <a:rPr lang="en-GB" dirty="0"/>
              <a:t>(Westport, Conn.: Greenwood Press, 1980), p. 296</a:t>
            </a:r>
          </a:p>
          <a:p>
            <a:r>
              <a:rPr lang="en-GB" dirty="0"/>
              <a:t>(9) Chafer, Lewis, </a:t>
            </a:r>
            <a:r>
              <a:rPr lang="en-GB" i="1" dirty="0"/>
              <a:t>Systemic Theology</a:t>
            </a:r>
            <a:r>
              <a:rPr lang="en-GB" dirty="0"/>
              <a:t> (Grand Rapids, MI: Kregel Publications, 1993), pp. 382-384</a:t>
            </a:r>
          </a:p>
          <a:p>
            <a:r>
              <a:rPr lang="en-GB" dirty="0"/>
              <a:t>(10) Cyril of Alexandria, </a:t>
            </a:r>
            <a:r>
              <a:rPr lang="en-GB" i="1" dirty="0"/>
              <a:t>On The Unity Of Christ</a:t>
            </a:r>
            <a:r>
              <a:rPr lang="en-GB" dirty="0"/>
              <a:t> (Crestwood, NY: St. Vladimir's Seminary Press, 2000)</a:t>
            </a:r>
          </a:p>
        </p:txBody>
      </p:sp>
    </p:spTree>
    <p:extLst>
      <p:ext uri="{BB962C8B-B14F-4D97-AF65-F5344CB8AC3E}">
        <p14:creationId xmlns:p14="http://schemas.microsoft.com/office/powerpoint/2010/main" val="30754659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Corporate2">
  <a:themeElements>
    <a:clrScheme name="PresentationGrey 14">
      <a:dk1>
        <a:srgbClr val="000000"/>
      </a:dk1>
      <a:lt1>
        <a:srgbClr val="FFFFFF"/>
      </a:lt1>
      <a:dk2>
        <a:srgbClr val="000000"/>
      </a:dk2>
      <a:lt2>
        <a:srgbClr val="808080"/>
      </a:lt2>
      <a:accent1>
        <a:srgbClr val="E9EAE8"/>
      </a:accent1>
      <a:accent2>
        <a:srgbClr val="8895E4"/>
      </a:accent2>
      <a:accent3>
        <a:srgbClr val="FFFFFF"/>
      </a:accent3>
      <a:accent4>
        <a:srgbClr val="000000"/>
      </a:accent4>
      <a:accent5>
        <a:srgbClr val="F2F3F2"/>
      </a:accent5>
      <a:accent6>
        <a:srgbClr val="7B87CF"/>
      </a:accent6>
      <a:hlink>
        <a:srgbClr val="5163D8"/>
      </a:hlink>
      <a:folHlink>
        <a:srgbClr val="C4CBF2"/>
      </a:folHlink>
    </a:clrScheme>
    <a:fontScheme name="PresentationGrey">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resentationGrey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resentationGrey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resentationGrey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resentationGrey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resentationGrey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resentationGrey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resentationGrey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resentationGrey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resentationGrey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resentationGrey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resentationGrey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resentationGrey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PresentationGrey 13">
        <a:dk1>
          <a:srgbClr val="000000"/>
        </a:dk1>
        <a:lt1>
          <a:srgbClr val="FFFFFF"/>
        </a:lt1>
        <a:dk2>
          <a:srgbClr val="000000"/>
        </a:dk2>
        <a:lt2>
          <a:srgbClr val="808080"/>
        </a:lt2>
        <a:accent1>
          <a:srgbClr val="E9EAE8"/>
        </a:accent1>
        <a:accent2>
          <a:srgbClr val="5163D8"/>
        </a:accent2>
        <a:accent3>
          <a:srgbClr val="FFFFFF"/>
        </a:accent3>
        <a:accent4>
          <a:srgbClr val="000000"/>
        </a:accent4>
        <a:accent5>
          <a:srgbClr val="F2F3F2"/>
        </a:accent5>
        <a:accent6>
          <a:srgbClr val="4959C4"/>
        </a:accent6>
        <a:hlink>
          <a:srgbClr val="9999CD"/>
        </a:hlink>
        <a:folHlink>
          <a:srgbClr val="C4CBF2"/>
        </a:folHlink>
      </a:clrScheme>
      <a:clrMap bg1="lt1" tx1="dk1" bg2="lt2" tx2="dk2" accent1="accent1" accent2="accent2" accent3="accent3" accent4="accent4" accent5="accent5" accent6="accent6" hlink="hlink" folHlink="folHlink"/>
    </a:extraClrScheme>
    <a:extraClrScheme>
      <a:clrScheme name="PresentationGrey 14">
        <a:dk1>
          <a:srgbClr val="000000"/>
        </a:dk1>
        <a:lt1>
          <a:srgbClr val="FFFFFF"/>
        </a:lt1>
        <a:dk2>
          <a:srgbClr val="000000"/>
        </a:dk2>
        <a:lt2>
          <a:srgbClr val="808080"/>
        </a:lt2>
        <a:accent1>
          <a:srgbClr val="E9EAE8"/>
        </a:accent1>
        <a:accent2>
          <a:srgbClr val="8895E4"/>
        </a:accent2>
        <a:accent3>
          <a:srgbClr val="FFFFFF"/>
        </a:accent3>
        <a:accent4>
          <a:srgbClr val="000000"/>
        </a:accent4>
        <a:accent5>
          <a:srgbClr val="F2F3F2"/>
        </a:accent5>
        <a:accent6>
          <a:srgbClr val="7B87CF"/>
        </a:accent6>
        <a:hlink>
          <a:srgbClr val="5163D8"/>
        </a:hlink>
        <a:folHlink>
          <a:srgbClr val="C4CBF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orporate2.potx" id="{CE02C835-D139-41F8-9ED2-DBB2756D4C9F}" vid="{91511B6E-BBC2-41E9-8343-E73F43E4EDAA}"/>
    </a:ext>
  </a:extLst>
</a:theme>
</file>

<file path=docProps/app.xml><?xml version="1.0" encoding="utf-8"?>
<Properties xmlns="http://schemas.openxmlformats.org/officeDocument/2006/extended-properties" xmlns:vt="http://schemas.openxmlformats.org/officeDocument/2006/docPropsVTypes">
  <TotalTime>708</TotalTime>
  <Words>945</Words>
  <Application>Microsoft Office PowerPoint</Application>
  <PresentationFormat>On-screen Show (4:3)</PresentationFormat>
  <Paragraphs>58</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Gallery</vt:lpstr>
      <vt:lpstr>Nestorianism</vt:lpstr>
      <vt:lpstr>Definition and Etymology</vt:lpstr>
      <vt:lpstr>Monophysitism and Dyophysitism</vt:lpstr>
      <vt:lpstr>Links between heresies</vt:lpstr>
      <vt:lpstr>Links between heresies (cont.)</vt:lpstr>
      <vt:lpstr>Why Nestorianism was deemed a heresy</vt:lpstr>
      <vt:lpstr>The Chalcedonian Definition / The Hypostatic Union</vt:lpstr>
      <vt:lpstr>Biblical Content</vt:lpstr>
      <vt:lpstr>Theological implications</vt:lpstr>
      <vt:lpstr>summary</vt:lpstr>
      <vt:lpstr>Bibliography</vt:lpstr>
      <vt:lpstr>Bibliography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Nestorianism</dc:title>
  <dc:creator>James Barrow (1702562)</dc:creator>
  <cp:lastModifiedBy>James Barrow (1702562)</cp:lastModifiedBy>
  <cp:revision>11</cp:revision>
  <dcterms:created xsi:type="dcterms:W3CDTF">2018-10-11T11:12:24Z</dcterms:created>
  <dcterms:modified xsi:type="dcterms:W3CDTF">2018-10-12T11:09:00Z</dcterms:modified>
</cp:coreProperties>
</file>