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4"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10/11/26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813021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10/11/26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48285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10/11/26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77604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10/11/26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592583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10/11/26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12319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10/11/26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035671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10/11/26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16906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10/11/26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81107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10/11/26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2864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10/11/26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05855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10/11/26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01684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10/11/26</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7352546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6F3ED-7F8F-B632-A621-6D556BEBF460}"/>
              </a:ext>
            </a:extLst>
          </p:cNvPr>
          <p:cNvSpPr>
            <a:spLocks noGrp="1"/>
          </p:cNvSpPr>
          <p:nvPr>
            <p:ph type="ctrTitle"/>
          </p:nvPr>
        </p:nvSpPr>
        <p:spPr>
          <a:xfrm>
            <a:off x="5297762" y="640080"/>
            <a:ext cx="6251110" cy="3566160"/>
          </a:xfrm>
        </p:spPr>
        <p:txBody>
          <a:bodyPr anchor="b">
            <a:normAutofit/>
          </a:bodyPr>
          <a:lstStyle/>
          <a:p>
            <a:pPr algn="l"/>
            <a:br>
              <a:rPr lang="en-GB" sz="3400" b="1" dirty="0"/>
            </a:br>
            <a:endParaRPr lang="en-US" sz="3400" b="1" dirty="0"/>
          </a:p>
        </p:txBody>
      </p:sp>
      <p:pic>
        <p:nvPicPr>
          <p:cNvPr id="4" name="Picture 3" descr="Model of atoms">
            <a:extLst>
              <a:ext uri="{FF2B5EF4-FFF2-40B4-BE49-F238E27FC236}">
                <a16:creationId xmlns:a16="http://schemas.microsoft.com/office/drawing/2014/main" id="{E871A18C-9A19-754C-D173-036516B34F0A}"/>
              </a:ext>
            </a:extLst>
          </p:cNvPr>
          <p:cNvPicPr>
            <a:picLocks noChangeAspect="1"/>
          </p:cNvPicPr>
          <p:nvPr/>
        </p:nvPicPr>
        <p:blipFill>
          <a:blip r:embed="rId2"/>
          <a:srcRect l="41346" r="13493"/>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TextBox 2">
            <a:extLst>
              <a:ext uri="{FF2B5EF4-FFF2-40B4-BE49-F238E27FC236}">
                <a16:creationId xmlns:a16="http://schemas.microsoft.com/office/drawing/2014/main" id="{C0DA3AFB-E4A9-2592-5A29-EA6273D53078}"/>
              </a:ext>
            </a:extLst>
          </p:cNvPr>
          <p:cNvSpPr txBox="1"/>
          <p:nvPr/>
        </p:nvSpPr>
        <p:spPr>
          <a:xfrm>
            <a:off x="5089018" y="1166842"/>
            <a:ext cx="6668598" cy="4524315"/>
          </a:xfrm>
          <a:prstGeom prst="rect">
            <a:avLst/>
          </a:prstGeom>
          <a:noFill/>
        </p:spPr>
        <p:txBody>
          <a:bodyPr wrap="square" rtlCol="0">
            <a:spAutoFit/>
          </a:bodyPr>
          <a:lstStyle/>
          <a:p>
            <a:pPr algn="l"/>
            <a:r>
              <a:rPr lang="en-GB" dirty="0"/>
              <a:t>Group presentation component 1</a:t>
            </a:r>
          </a:p>
          <a:p>
            <a:pPr algn="l"/>
            <a:r>
              <a:rPr lang="en-GB" dirty="0"/>
              <a:t>Digital skills research methods</a:t>
            </a:r>
          </a:p>
          <a:p>
            <a:pPr algn="l"/>
            <a:r>
              <a:rPr lang="en-GB" dirty="0"/>
              <a:t>(LCHS4001_BIRM)</a:t>
            </a:r>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r>
              <a:rPr lang="en-GB" dirty="0"/>
              <a:t>Name: Jessica-Mae Webb</a:t>
            </a:r>
          </a:p>
          <a:p>
            <a:pPr algn="l"/>
            <a:r>
              <a:rPr lang="en-GB" dirty="0"/>
              <a:t>StudentID:2615377</a:t>
            </a:r>
          </a:p>
          <a:p>
            <a:pPr algn="l"/>
            <a:r>
              <a:rPr lang="en-GB" dirty="0"/>
              <a:t>Name: </a:t>
            </a:r>
            <a:r>
              <a:rPr lang="en-GB" dirty="0" err="1"/>
              <a:t>Kasim</a:t>
            </a:r>
            <a:r>
              <a:rPr lang="en-GB" dirty="0"/>
              <a:t> </a:t>
            </a:r>
            <a:r>
              <a:rPr lang="en-GB" dirty="0" err="1"/>
              <a:t>Shazad</a:t>
            </a:r>
            <a:r>
              <a:rPr lang="en-GB" dirty="0"/>
              <a:t> </a:t>
            </a:r>
          </a:p>
          <a:p>
            <a:pPr algn="l"/>
            <a:r>
              <a:rPr lang="en-GB" dirty="0"/>
              <a:t>StudentID: 2610435</a:t>
            </a:r>
          </a:p>
          <a:p>
            <a:pPr algn="l"/>
            <a:r>
              <a:rPr lang="en-GB" dirty="0"/>
              <a:t>Lecturer: Ali</a:t>
            </a:r>
          </a:p>
          <a:p>
            <a:pPr algn="l"/>
            <a:endParaRPr lang="en-GB" dirty="0"/>
          </a:p>
        </p:txBody>
      </p:sp>
    </p:spTree>
    <p:extLst>
      <p:ext uri="{BB962C8B-B14F-4D97-AF65-F5344CB8AC3E}">
        <p14:creationId xmlns:p14="http://schemas.microsoft.com/office/powerpoint/2010/main" val="3545707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6BEF7-D7FE-3CBE-3EF6-32610109BB82}"/>
              </a:ext>
            </a:extLst>
          </p:cNvPr>
          <p:cNvSpPr>
            <a:spLocks noGrp="1"/>
          </p:cNvSpPr>
          <p:nvPr>
            <p:ph type="title"/>
          </p:nvPr>
        </p:nvSpPr>
        <p:spPr>
          <a:xfrm>
            <a:off x="2058540" y="1106535"/>
            <a:ext cx="3386113" cy="1319443"/>
          </a:xfrm>
        </p:spPr>
        <p:txBody>
          <a:bodyPr/>
          <a:lstStyle/>
          <a:p>
            <a:br>
              <a:rPr lang="en-GB"/>
            </a:br>
            <a:r>
              <a:rPr lang="en-GB"/>
              <a:t> </a:t>
            </a:r>
            <a:endParaRPr lang="en-US" dirty="0"/>
          </a:p>
        </p:txBody>
      </p:sp>
      <p:pic>
        <p:nvPicPr>
          <p:cNvPr id="4" name="Content Placeholder 3">
            <a:extLst>
              <a:ext uri="{FF2B5EF4-FFF2-40B4-BE49-F238E27FC236}">
                <a16:creationId xmlns:a16="http://schemas.microsoft.com/office/drawing/2014/main" id="{27282087-8ACC-4D23-0BE1-E000531CF96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25446" y="0"/>
            <a:ext cx="4947268" cy="6858000"/>
          </a:xfrm>
          <a:prstGeom prst="rect">
            <a:avLst/>
          </a:prstGeom>
        </p:spPr>
      </p:pic>
      <p:sp>
        <p:nvSpPr>
          <p:cNvPr id="5" name="TextBox 4">
            <a:extLst>
              <a:ext uri="{FF2B5EF4-FFF2-40B4-BE49-F238E27FC236}">
                <a16:creationId xmlns:a16="http://schemas.microsoft.com/office/drawing/2014/main" id="{ED80FD28-C2BB-3D74-5FFD-C5CEC96D500C}"/>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3" name="TextBox 2">
            <a:extLst>
              <a:ext uri="{FF2B5EF4-FFF2-40B4-BE49-F238E27FC236}">
                <a16:creationId xmlns:a16="http://schemas.microsoft.com/office/drawing/2014/main" id="{E36A0AA3-4DA6-9DCC-AFBE-553D5CFC3552}"/>
              </a:ext>
            </a:extLst>
          </p:cNvPr>
          <p:cNvSpPr txBox="1"/>
          <p:nvPr/>
        </p:nvSpPr>
        <p:spPr>
          <a:xfrm>
            <a:off x="1485774" y="1310390"/>
            <a:ext cx="4610226" cy="4926442"/>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1E6F7E0E-76E8-5F95-0B4E-BC56237F7842}"/>
              </a:ext>
            </a:extLst>
          </p:cNvPr>
          <p:cNvSpPr txBox="1"/>
          <p:nvPr/>
        </p:nvSpPr>
        <p:spPr>
          <a:xfrm>
            <a:off x="2306395" y="1310390"/>
            <a:ext cx="3545438" cy="4801314"/>
          </a:xfrm>
          <a:prstGeom prst="rect">
            <a:avLst/>
          </a:prstGeom>
          <a:noFill/>
        </p:spPr>
        <p:txBody>
          <a:bodyPr wrap="square" rtlCol="0">
            <a:spAutoFit/>
          </a:bodyPr>
          <a:lstStyle/>
          <a:p>
            <a:pPr algn="l"/>
            <a:r>
              <a:rPr lang="en-GB" dirty="0"/>
              <a:t>Ashford Community Care Service provides daily care and support for adults with physical disabilities and long-term care needs. Their services include medication reminders, appointments support, maintaining care records and carrying out regular wellbeing checks.</a:t>
            </a:r>
          </a:p>
          <a:p>
            <a:pPr algn="l"/>
            <a:endParaRPr lang="en-GB" dirty="0"/>
          </a:p>
          <a:p>
            <a:pPr algn="l"/>
            <a:r>
              <a:rPr lang="en-GB" dirty="0"/>
              <a:t>As staff work across different locations, communication can sometimes be challenging, particularly when sharing important information and coordination </a:t>
            </a:r>
            <a:r>
              <a:rPr lang="en-GB"/>
              <a:t>care effectively.</a:t>
            </a:r>
            <a:endParaRPr lang="en-US" dirty="0"/>
          </a:p>
        </p:txBody>
      </p:sp>
    </p:spTree>
    <p:extLst>
      <p:ext uri="{BB962C8B-B14F-4D97-AF65-F5344CB8AC3E}">
        <p14:creationId xmlns:p14="http://schemas.microsoft.com/office/powerpoint/2010/main" val="317027174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A3885F13-793A-495D-BA2B-0F4570AD1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Picture 42">
            <a:extLst>
              <a:ext uri="{FF2B5EF4-FFF2-40B4-BE49-F238E27FC236}">
                <a16:creationId xmlns:a16="http://schemas.microsoft.com/office/drawing/2014/main" id="{3752DAF3-DBE0-46F2-98F0-8413B042227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4" name="Picture 43">
            <a:extLst>
              <a:ext uri="{FF2B5EF4-FFF2-40B4-BE49-F238E27FC236}">
                <a16:creationId xmlns:a16="http://schemas.microsoft.com/office/drawing/2014/main" id="{0C958BEF-C417-4034-A07A-4FC9FD9467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5" name="Rectangle 44">
            <a:extLst>
              <a:ext uri="{FF2B5EF4-FFF2-40B4-BE49-F238E27FC236}">
                <a16:creationId xmlns:a16="http://schemas.microsoft.com/office/drawing/2014/main" id="{4FD1765F-44EA-48C7-8AB7-1ED4F6FBC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1FF7857D-E98E-495B-B8A4-3FC6B1D4C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DBA3E57-5CD6-4B46-9194-26E82DA38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ntent Placeholder 12">
            <a:extLst>
              <a:ext uri="{FF2B5EF4-FFF2-40B4-BE49-F238E27FC236}">
                <a16:creationId xmlns:a16="http://schemas.microsoft.com/office/drawing/2014/main" id="{E64C6257-F81D-0EAC-D402-5987A2CE02F4}"/>
              </a:ext>
            </a:extLst>
          </p:cNvPr>
          <p:cNvSpPr>
            <a:spLocks noGrp="1"/>
          </p:cNvSpPr>
          <p:nvPr>
            <p:ph idx="1"/>
          </p:nvPr>
        </p:nvSpPr>
        <p:spPr>
          <a:xfrm>
            <a:off x="1051120" y="9702"/>
            <a:ext cx="5715442" cy="6657798"/>
          </a:xfrm>
        </p:spPr>
        <p:txBody>
          <a:bodyPr>
            <a:normAutofit/>
          </a:bodyPr>
          <a:lstStyle/>
          <a:p>
            <a:r>
              <a:rPr lang="en-GB" sz="1800" dirty="0"/>
              <a:t>Microsoft Teams and outlook can help improve communication within the workplace by sending regular notifications and updates to employees and management. This helps ensure that important is communicated to the relevant staff members.</a:t>
            </a:r>
          </a:p>
          <a:p>
            <a:r>
              <a:rPr lang="en-GB" sz="1800" dirty="0"/>
              <a:t>Microsoft Teams allows managers to send group messages, share important updates and assign tasks to employees. This can improve teamwork, organisation and communication within the workplace.</a:t>
            </a:r>
          </a:p>
          <a:p>
            <a:endParaRPr lang="en-GB" sz="1800" dirty="0"/>
          </a:p>
          <a:p>
            <a:r>
              <a:rPr lang="en-GB" sz="1800" dirty="0"/>
              <a:t>The problem: poor communication in the workplace can lead to missed updates, confusion about staff rotas and delays in completing tasks.</a:t>
            </a:r>
          </a:p>
          <a:p>
            <a:r>
              <a:rPr lang="en-GB" sz="1800" dirty="0"/>
              <a:t>The solution: using Microsoft Teams and outlook can help employees stay informed, organised and up to date with their responsibilities </a:t>
            </a:r>
          </a:p>
        </p:txBody>
      </p:sp>
      <p:pic>
        <p:nvPicPr>
          <p:cNvPr id="9" name="Content Placeholder 8">
            <a:extLst>
              <a:ext uri="{FF2B5EF4-FFF2-40B4-BE49-F238E27FC236}">
                <a16:creationId xmlns:a16="http://schemas.microsoft.com/office/drawing/2014/main" id="{184E607D-F526-0C72-10D2-5BB53C531CBC}"/>
              </a:ext>
            </a:extLst>
          </p:cNvPr>
          <p:cNvPicPr>
            <a:picLocks noChangeAspect="1"/>
          </p:cNvPicPr>
          <p:nvPr/>
        </p:nvPicPr>
        <p:blipFill>
          <a:blip r:embed="rId5">
            <a:extLst>
              <a:ext uri="{28A0092B-C50C-407E-A947-70E740481C1C}">
                <a14:useLocalDpi xmlns:a14="http://schemas.microsoft.com/office/drawing/2010/main" val="0"/>
              </a:ext>
            </a:extLst>
          </a:blip>
          <a:srcRect t="8869" r="3" b="3"/>
          <a:stretch>
            <a:fillRect/>
          </a:stretch>
        </p:blipFill>
        <p:spPr>
          <a:xfrm>
            <a:off x="7182915" y="485661"/>
            <a:ext cx="3434521" cy="556428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49" name="Rectangle 48">
            <a:extLst>
              <a:ext uri="{FF2B5EF4-FFF2-40B4-BE49-F238E27FC236}">
                <a16:creationId xmlns:a16="http://schemas.microsoft.com/office/drawing/2014/main" id="{A77E94FA-15D7-48DE-9ADF-C2B27A663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8786407"/>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4961F17-D0E4-4576-8697-C062B28F3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02DF1AEC-0327-4A10-AED3-E227ACAEBC5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7" name="Picture 16">
            <a:extLst>
              <a:ext uri="{FF2B5EF4-FFF2-40B4-BE49-F238E27FC236}">
                <a16:creationId xmlns:a16="http://schemas.microsoft.com/office/drawing/2014/main" id="{C839742D-6F41-4E7D-9C32-1D9825B40F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9" name="Rectangle 18">
            <a:extLst>
              <a:ext uri="{FF2B5EF4-FFF2-40B4-BE49-F238E27FC236}">
                <a16:creationId xmlns:a16="http://schemas.microsoft.com/office/drawing/2014/main" id="{5F3ADA23-8B3C-4029-923E-81303CBEA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9EAE543-FFF6-43C7-AD71-A9856C6E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CAC590EC-C852-225E-3A51-AE3EC48E56F7}"/>
              </a:ext>
            </a:extLst>
          </p:cNvPr>
          <p:cNvPicPr>
            <a:picLocks noChangeAspect="1"/>
          </p:cNvPicPr>
          <p:nvPr/>
        </p:nvPicPr>
        <p:blipFill>
          <a:blip r:embed="rId5">
            <a:extLst>
              <a:ext uri="{28A0092B-C50C-407E-A947-70E740481C1C}">
                <a14:useLocalDpi xmlns:a14="http://schemas.microsoft.com/office/drawing/2010/main" val="0"/>
              </a:ext>
            </a:extLst>
          </a:blip>
          <a:srcRect l="4184" r="14599"/>
          <a:stretch>
            <a:fillRect/>
          </a:stretch>
        </p:blipFill>
        <p:spPr>
          <a:xfrm>
            <a:off x="1005401" y="227"/>
            <a:ext cx="5569814" cy="6858000"/>
          </a:xfrm>
          <a:prstGeom prst="rect">
            <a:avLst/>
          </a:prstGeom>
          <a:ln w="12700">
            <a:solidFill>
              <a:schemeClr val="tx1"/>
            </a:solidFill>
          </a:ln>
        </p:spPr>
      </p:pic>
      <p:sp>
        <p:nvSpPr>
          <p:cNvPr id="23" name="Rectangle 22">
            <a:extLst>
              <a:ext uri="{FF2B5EF4-FFF2-40B4-BE49-F238E27FC236}">
                <a16:creationId xmlns:a16="http://schemas.microsoft.com/office/drawing/2014/main" id="{8D7E355E-8304-4C50-B384-7DAC68D87C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6EAF9CB7-925D-2EF9-08D7-A1A1B7D91FFE}"/>
              </a:ext>
            </a:extLst>
          </p:cNvPr>
          <p:cNvSpPr>
            <a:spLocks noGrp="1"/>
          </p:cNvSpPr>
          <p:nvPr>
            <p:ph idx="1"/>
          </p:nvPr>
        </p:nvSpPr>
        <p:spPr>
          <a:xfrm>
            <a:off x="7580616" y="1501447"/>
            <a:ext cx="3603851" cy="3980720"/>
          </a:xfrm>
        </p:spPr>
        <p:txBody>
          <a:bodyPr>
            <a:normAutofit fontScale="92500" lnSpcReduction="10000"/>
          </a:bodyPr>
          <a:lstStyle/>
          <a:p>
            <a:r>
              <a:rPr lang="en-GB" sz="1600" dirty="0"/>
              <a:t>Microsoft 365 provides a range of settings that allow organisations like Ashford Community Care Service to manage which documents employers can access. By using these settings, businesses can share information securely while following the UK GDPR and Data Protection Act 2018 (DPA 2018). Confidential employees information, such as payslips, personal documents and National Insurance Numbers, should only be accessible to authorised members of staff to protect employees’s privacy.</a:t>
            </a:r>
            <a:endParaRPr lang="en-US" sz="1600" dirty="0"/>
          </a:p>
        </p:txBody>
      </p:sp>
      <p:sp>
        <p:nvSpPr>
          <p:cNvPr id="25" name="Rectangle 24">
            <a:extLst>
              <a:ext uri="{FF2B5EF4-FFF2-40B4-BE49-F238E27FC236}">
                <a16:creationId xmlns:a16="http://schemas.microsoft.com/office/drawing/2014/main" id="{0178E784-3C81-4963-ACD9-58EF41CE8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96284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28FBE5-2515-4CF7-9061-EDC988E0A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0C2A92B-92F5-430A-A370-FD864418A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a:extLst>
              <a:ext uri="{FF2B5EF4-FFF2-40B4-BE49-F238E27FC236}">
                <a16:creationId xmlns:a16="http://schemas.microsoft.com/office/drawing/2014/main" id="{C151BBAC-D417-4C14-AAFE-8AAA55B26E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7" name="Rectangle 16">
            <a:extLst>
              <a:ext uri="{FF2B5EF4-FFF2-40B4-BE49-F238E27FC236}">
                <a16:creationId xmlns:a16="http://schemas.microsoft.com/office/drawing/2014/main" id="{7DBE5AD7-4CDA-4167-83AD-34003BB38D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D580359-F271-4995-847D-4B9BBE8DE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FE338A2-FC59-4CD5-84F6-6D7B39CC5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2FB17-9B04-861E-446C-9400B9A7F3C6}"/>
              </a:ext>
            </a:extLst>
          </p:cNvPr>
          <p:cNvSpPr>
            <a:spLocks noGrp="1"/>
          </p:cNvSpPr>
          <p:nvPr>
            <p:ph type="title"/>
          </p:nvPr>
        </p:nvSpPr>
        <p:spPr>
          <a:xfrm>
            <a:off x="7511874" y="108575"/>
            <a:ext cx="3410125" cy="1637675"/>
          </a:xfrm>
        </p:spPr>
        <p:txBody>
          <a:bodyPr>
            <a:normAutofit/>
          </a:bodyPr>
          <a:lstStyle/>
          <a:p>
            <a:pPr algn="l"/>
            <a:r>
              <a:rPr lang="en-GB" dirty="0"/>
              <a:t>Benefits of using Microsoft Teams &amp; Outlook</a:t>
            </a:r>
            <a:endParaRPr lang="en-US" dirty="0"/>
          </a:p>
        </p:txBody>
      </p:sp>
      <p:pic>
        <p:nvPicPr>
          <p:cNvPr id="4" name="Content Placeholder 3">
            <a:extLst>
              <a:ext uri="{FF2B5EF4-FFF2-40B4-BE49-F238E27FC236}">
                <a16:creationId xmlns:a16="http://schemas.microsoft.com/office/drawing/2014/main" id="{3380B4DA-562D-AA03-2E51-CD1ED0E11A0A}"/>
              </a:ext>
            </a:extLst>
          </p:cNvPr>
          <p:cNvPicPr>
            <a:picLocks noChangeAspect="1"/>
          </p:cNvPicPr>
          <p:nvPr/>
        </p:nvPicPr>
        <p:blipFill>
          <a:blip r:embed="rId5">
            <a:extLst>
              <a:ext uri="{28A0092B-C50C-407E-A947-70E740481C1C}">
                <a14:useLocalDpi xmlns:a14="http://schemas.microsoft.com/office/drawing/2010/main" val="0"/>
              </a:ext>
            </a:extLst>
          </a:blip>
          <a:srcRect t="8386" r="1" b="6705"/>
          <a:stretch>
            <a:fillRect/>
          </a:stretch>
        </p:blipFill>
        <p:spPr>
          <a:xfrm>
            <a:off x="1659296" y="647190"/>
            <a:ext cx="4914867" cy="556428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8" name="Content Placeholder 7">
            <a:extLst>
              <a:ext uri="{FF2B5EF4-FFF2-40B4-BE49-F238E27FC236}">
                <a16:creationId xmlns:a16="http://schemas.microsoft.com/office/drawing/2014/main" id="{97741DFB-B6BF-E8D0-40E8-2798E1457052}"/>
              </a:ext>
            </a:extLst>
          </p:cNvPr>
          <p:cNvSpPr>
            <a:spLocks noGrp="1"/>
          </p:cNvSpPr>
          <p:nvPr>
            <p:ph idx="1"/>
          </p:nvPr>
        </p:nvSpPr>
        <p:spPr>
          <a:xfrm>
            <a:off x="7559704" y="2052116"/>
            <a:ext cx="3013025" cy="3997828"/>
          </a:xfrm>
        </p:spPr>
        <p:txBody>
          <a:bodyPr>
            <a:normAutofit fontScale="62500" lnSpcReduction="20000"/>
          </a:bodyPr>
          <a:lstStyle/>
          <a:p>
            <a:r>
              <a:rPr lang="en-GB" sz="1800" dirty="0"/>
              <a:t>Benefits: Microsoft Teams allows staff to access searchable messages and shared documents, helping team catch up on important updates before starting their shifts. This can improve communication and continuity of care.</a:t>
            </a:r>
          </a:p>
          <a:p>
            <a:r>
              <a:rPr lang="en-GB" sz="1800" dirty="0"/>
              <a:t>Microsoft Teams and outlook can support secure communication and help organisations meet UK GDPR and NHS Data Protection requirements when used correctly. This can reduce the risks associated with using personal messaging applications, such as WhatsApp to share confidential workplace information ( Marion, 2020)</a:t>
            </a:r>
          </a:p>
        </p:txBody>
      </p:sp>
      <p:sp>
        <p:nvSpPr>
          <p:cNvPr id="23" name="Rectangle 22">
            <a:extLst>
              <a:ext uri="{FF2B5EF4-FFF2-40B4-BE49-F238E27FC236}">
                <a16:creationId xmlns:a16="http://schemas.microsoft.com/office/drawing/2014/main" id="{A8F57220-9A7B-4037-B5C5-8BE03B333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80149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F518C-BB48-498F-F328-E3E6C281E249}"/>
              </a:ext>
            </a:extLst>
          </p:cNvPr>
          <p:cNvSpPr>
            <a:spLocks noGrp="1"/>
          </p:cNvSpPr>
          <p:nvPr>
            <p:ph type="title"/>
          </p:nvPr>
        </p:nvSpPr>
        <p:spPr/>
        <p:txBody>
          <a:bodyPr/>
          <a:lstStyle/>
          <a:p>
            <a:pPr algn="ctr"/>
            <a:r>
              <a:rPr lang="en-GB" dirty="0"/>
              <a:t>Disadvantages &amp; Limitations </a:t>
            </a:r>
            <a:endParaRPr lang="en-US" dirty="0"/>
          </a:p>
        </p:txBody>
      </p:sp>
      <p:sp>
        <p:nvSpPr>
          <p:cNvPr id="3" name="Content Placeholder 2">
            <a:extLst>
              <a:ext uri="{FF2B5EF4-FFF2-40B4-BE49-F238E27FC236}">
                <a16:creationId xmlns:a16="http://schemas.microsoft.com/office/drawing/2014/main" id="{E6C31922-A01F-1548-C9E9-1386A165197E}"/>
              </a:ext>
            </a:extLst>
          </p:cNvPr>
          <p:cNvSpPr>
            <a:spLocks noGrp="1"/>
          </p:cNvSpPr>
          <p:nvPr>
            <p:ph idx="1"/>
          </p:nvPr>
        </p:nvSpPr>
        <p:spPr/>
        <p:txBody>
          <a:bodyPr/>
          <a:lstStyle/>
          <a:p>
            <a:r>
              <a:rPr lang="en-GB" dirty="0"/>
              <a:t>Microsoft Teams may introduce operational and data protection risks if it is not managed appropriately </a:t>
            </a:r>
          </a:p>
          <a:p>
            <a:r>
              <a:rPr lang="en-GB" dirty="0"/>
              <a:t>Constant notifications, group chats and non-urgent messages can overwhelm staff and distract them from their responsibilities.</a:t>
            </a:r>
            <a:endParaRPr lang="en-US" dirty="0"/>
          </a:p>
        </p:txBody>
      </p:sp>
    </p:spTree>
    <p:extLst>
      <p:ext uri="{BB962C8B-B14F-4D97-AF65-F5344CB8AC3E}">
        <p14:creationId xmlns:p14="http://schemas.microsoft.com/office/powerpoint/2010/main" val="4176182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A8D85-EE97-7657-885F-313D136AA9B6}"/>
              </a:ext>
            </a:extLst>
          </p:cNvPr>
          <p:cNvSpPr>
            <a:spLocks noGrp="1"/>
          </p:cNvSpPr>
          <p:nvPr>
            <p:ph type="title"/>
          </p:nvPr>
        </p:nvSpPr>
        <p:spPr>
          <a:xfrm>
            <a:off x="1768839" y="283097"/>
            <a:ext cx="8654321" cy="1410236"/>
          </a:xfrm>
        </p:spPr>
        <p:txBody>
          <a:bodyPr>
            <a:normAutofit fontScale="90000"/>
          </a:bodyPr>
          <a:lstStyle/>
          <a:p>
            <a:pPr algn="ctr"/>
            <a:r>
              <a:rPr lang="en-GB" dirty="0"/>
              <a:t>How Microsoft teams improves effectively &amp; communications at Ashford community care service.</a:t>
            </a:r>
            <a:endParaRPr lang="en-US" dirty="0"/>
          </a:p>
        </p:txBody>
      </p:sp>
      <p:sp>
        <p:nvSpPr>
          <p:cNvPr id="3" name="Content Placeholder 2">
            <a:extLst>
              <a:ext uri="{FF2B5EF4-FFF2-40B4-BE49-F238E27FC236}">
                <a16:creationId xmlns:a16="http://schemas.microsoft.com/office/drawing/2014/main" id="{5E60A544-19A7-1A72-BDE5-969F93764650}"/>
              </a:ext>
            </a:extLst>
          </p:cNvPr>
          <p:cNvSpPr>
            <a:spLocks noGrp="1"/>
          </p:cNvSpPr>
          <p:nvPr>
            <p:ph idx="1"/>
          </p:nvPr>
        </p:nvSpPr>
        <p:spPr/>
        <p:txBody>
          <a:bodyPr/>
          <a:lstStyle/>
          <a:p>
            <a:r>
              <a:rPr lang="en-GB" dirty="0"/>
              <a:t>Microsoft Teams can improve workplace efficiency and communication at Ashford Community Care Service by supporting a structured daily handover process.</a:t>
            </a:r>
          </a:p>
          <a:p>
            <a:r>
              <a:rPr lang="en-GB" dirty="0"/>
              <a:t>This allows incoming care workers to access important shift updates and handovers summaries on their devices before visiting a service users home. As a result, staff can remain informed about the individual’s care and reduce communication errors. </a:t>
            </a:r>
          </a:p>
          <a:p>
            <a:r>
              <a:rPr lang="en-GB" dirty="0"/>
              <a:t>(Naylor et al., 2018)</a:t>
            </a:r>
            <a:endParaRPr lang="en-US" dirty="0"/>
          </a:p>
        </p:txBody>
      </p:sp>
    </p:spTree>
    <p:extLst>
      <p:ext uri="{BB962C8B-B14F-4D97-AF65-F5344CB8AC3E}">
        <p14:creationId xmlns:p14="http://schemas.microsoft.com/office/powerpoint/2010/main" val="3540252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A3F7A-B6DB-0C17-8E37-5AABF491DE40}"/>
              </a:ext>
            </a:extLst>
          </p:cNvPr>
          <p:cNvSpPr>
            <a:spLocks noGrp="1"/>
          </p:cNvSpPr>
          <p:nvPr>
            <p:ph type="title"/>
          </p:nvPr>
        </p:nvSpPr>
        <p:spPr/>
        <p:txBody>
          <a:bodyPr/>
          <a:lstStyle/>
          <a:p>
            <a:pPr algn="ctr"/>
            <a:r>
              <a:rPr lang="en-GB" i="1" dirty="0"/>
              <a:t>References</a:t>
            </a:r>
            <a:r>
              <a:rPr lang="en-GB" dirty="0"/>
              <a:t> </a:t>
            </a:r>
            <a:endParaRPr lang="en-US" dirty="0"/>
          </a:p>
        </p:txBody>
      </p:sp>
      <p:sp>
        <p:nvSpPr>
          <p:cNvPr id="3" name="Content Placeholder 2">
            <a:extLst>
              <a:ext uri="{FF2B5EF4-FFF2-40B4-BE49-F238E27FC236}">
                <a16:creationId xmlns:a16="http://schemas.microsoft.com/office/drawing/2014/main" id="{FDCDAEDD-522E-9246-AF28-1E95A555F0C1}"/>
              </a:ext>
            </a:extLst>
          </p:cNvPr>
          <p:cNvSpPr>
            <a:spLocks noGrp="1"/>
          </p:cNvSpPr>
          <p:nvPr>
            <p:ph idx="1"/>
          </p:nvPr>
        </p:nvSpPr>
        <p:spPr/>
        <p:txBody>
          <a:bodyPr>
            <a:normAutofit fontScale="32500" lnSpcReduction="20000"/>
          </a:bodyPr>
          <a:lstStyle/>
          <a:p>
            <a:r>
              <a:rPr lang="en-GB" sz="2800" i="1" dirty="0"/>
              <a:t>Care Quality Commission (CQC, 2025) medicines administration records in adult social care.</a:t>
            </a:r>
          </a:p>
          <a:p>
            <a:r>
              <a:rPr lang="en-GB" sz="2800" i="1" dirty="0"/>
              <a:t>Newcastle upon Tyne : Care Quality Commission.</a:t>
            </a:r>
          </a:p>
          <a:p>
            <a:r>
              <a:rPr lang="en-GB" sz="2800" i="1" dirty="0" err="1"/>
              <a:t>Ingebridgtsen</a:t>
            </a:r>
            <a:r>
              <a:rPr lang="en-GB" sz="2800" i="1" dirty="0"/>
              <a:t>, T, </a:t>
            </a:r>
            <a:r>
              <a:rPr lang="en-GB" sz="2800" i="1" dirty="0" err="1"/>
              <a:t>Gogou</a:t>
            </a:r>
            <a:r>
              <a:rPr lang="en-GB" sz="2800" i="1" dirty="0"/>
              <a:t>, A, Clays – Williams. R. &amp; </a:t>
            </a:r>
            <a:r>
              <a:rPr lang="en-GB" sz="2800" i="1" dirty="0" err="1"/>
              <a:t>Magrabi</a:t>
            </a:r>
            <a:r>
              <a:rPr lang="en-GB" sz="2800" i="1" dirty="0"/>
              <a:t>, F. (2014)</a:t>
            </a:r>
          </a:p>
          <a:p>
            <a:r>
              <a:rPr lang="en-GB" sz="2800" i="1" dirty="0"/>
              <a:t>Managing Risks and unintended consequences of digital health systems.</a:t>
            </a:r>
          </a:p>
          <a:p>
            <a:r>
              <a:rPr lang="en-GB" sz="2800" i="1" dirty="0"/>
              <a:t>London: Academic Press. (Morrison. S. 2020)</a:t>
            </a:r>
          </a:p>
          <a:p>
            <a:r>
              <a:rPr lang="en-GB" sz="2800" i="1" dirty="0"/>
              <a:t>Digital health and care: Governance, Compliance and integration.</a:t>
            </a:r>
          </a:p>
          <a:p>
            <a:r>
              <a:rPr lang="en-GB" sz="2800" i="1" dirty="0"/>
              <a:t>London: palsgrave Macmillan. </a:t>
            </a:r>
            <a:r>
              <a:rPr lang="en-GB" sz="2800" i="1" dirty="0" err="1"/>
              <a:t>Naylor,M.D</a:t>
            </a:r>
            <a:r>
              <a:rPr lang="en-GB" sz="2800" i="1" dirty="0"/>
              <a:t>, </a:t>
            </a:r>
            <a:r>
              <a:rPr lang="en-GB" sz="2800" i="1" dirty="0" err="1"/>
              <a:t>Volpe</a:t>
            </a:r>
            <a:r>
              <a:rPr lang="en-GB" sz="2800" i="1" dirty="0"/>
              <a:t>, E.M, Lustig, A, &amp; </a:t>
            </a:r>
            <a:r>
              <a:rPr lang="en-GB" sz="2800" i="1" dirty="0" err="1"/>
              <a:t>Toles</a:t>
            </a:r>
            <a:r>
              <a:rPr lang="en-GB" sz="2800" i="1" dirty="0"/>
              <a:t>, M (2018) Care Coordination and continuity in community health. </a:t>
            </a:r>
          </a:p>
          <a:p>
            <a:r>
              <a:rPr lang="en-GB" sz="2800" i="1" dirty="0"/>
              <a:t>Philadelphia: </a:t>
            </a:r>
            <a:r>
              <a:rPr lang="en-GB" sz="2800" i="1" dirty="0" err="1"/>
              <a:t>Lippincott</a:t>
            </a:r>
            <a:r>
              <a:rPr lang="en-GB" sz="2800" i="1" dirty="0"/>
              <a:t> Williams &amp; Wilkins. </a:t>
            </a:r>
          </a:p>
          <a:p>
            <a:r>
              <a:rPr lang="en-GB" sz="2800" i="1" dirty="0"/>
              <a:t>Skills for Care (2025) </a:t>
            </a:r>
          </a:p>
          <a:p>
            <a:r>
              <a:rPr lang="en-GB" sz="2800" i="1" dirty="0"/>
              <a:t>Digital skills Framework for adult social care.</a:t>
            </a:r>
          </a:p>
          <a:p>
            <a:r>
              <a:rPr lang="en-GB" sz="2800" i="1" dirty="0"/>
              <a:t>Leeds: Skills for care</a:t>
            </a:r>
          </a:p>
          <a:p>
            <a:endParaRPr lang="en-GB" i="1" dirty="0"/>
          </a:p>
        </p:txBody>
      </p:sp>
    </p:spTree>
    <p:extLst>
      <p:ext uri="{BB962C8B-B14F-4D97-AF65-F5344CB8AC3E}">
        <p14:creationId xmlns:p14="http://schemas.microsoft.com/office/powerpoint/2010/main" val="37807168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Madison</vt:lpstr>
      <vt:lpstr> </vt:lpstr>
      <vt:lpstr>  </vt:lpstr>
      <vt:lpstr>PowerPoint Presentation</vt:lpstr>
      <vt:lpstr>PowerPoint Presentation</vt:lpstr>
      <vt:lpstr>Benefits of using Microsoft Teams &amp; Outlook</vt:lpstr>
      <vt:lpstr>Disadvantages &amp; Limitations </vt:lpstr>
      <vt:lpstr>How Microsoft teams improves effectively &amp; communications at Ashford community care service.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LCHS_4007-Digital skills &amp; Research methods </dc:title>
  <dc:creator>Jessica-Mae Webb (2615377)</dc:creator>
  <cp:lastModifiedBy>Jessica-Mae Webb (2615377)</cp:lastModifiedBy>
  <cp:revision>10</cp:revision>
  <dcterms:created xsi:type="dcterms:W3CDTF">2026-09-26T08:50:02Z</dcterms:created>
  <dcterms:modified xsi:type="dcterms:W3CDTF">2026-10-11T22:03:03Z</dcterms:modified>
</cp:coreProperties>
</file>