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22" r:id="rId2"/>
    <p:sldMasterId id="2147483834" r:id="rId3"/>
  </p:sldMasterIdLst>
  <p:sldIdLst>
    <p:sldId id="266" r:id="rId4"/>
    <p:sldId id="257" r:id="rId5"/>
    <p:sldId id="259" r:id="rId6"/>
    <p:sldId id="269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60" r:id="rId16"/>
    <p:sldId id="264" r:id="rId17"/>
    <p:sldId id="258" r:id="rId18"/>
    <p:sldId id="270" r:id="rId19"/>
    <p:sldId id="275" r:id="rId20"/>
    <p:sldId id="276" r:id="rId21"/>
    <p:sldId id="277" r:id="rId22"/>
    <p:sldId id="26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minar One" id="{DA44CB91-87FC-4234-BCA9-E780067056EC}">
          <p14:sldIdLst>
            <p14:sldId id="266"/>
            <p14:sldId id="257"/>
            <p14:sldId id="259"/>
            <p14:sldId id="269"/>
            <p14:sldId id="278"/>
            <p14:sldId id="279"/>
            <p14:sldId id="280"/>
          </p14:sldIdLst>
        </p14:section>
        <p14:section name="Seminar Two" id="{3E129B48-3B0B-4909-9E3E-F95B2FC9A378}">
          <p14:sldIdLst>
            <p14:sldId id="281"/>
            <p14:sldId id="282"/>
            <p14:sldId id="283"/>
            <p14:sldId id="284"/>
            <p14:sldId id="285"/>
          </p14:sldIdLst>
        </p14:section>
        <p14:section name="Seminar Three" id="{1D771B50-B4C3-4482-9A95-ED3C279FAB47}">
          <p14:sldIdLst>
            <p14:sldId id="260"/>
            <p14:sldId id="264"/>
            <p14:sldId id="258"/>
            <p14:sldId id="270"/>
            <p14:sldId id="275"/>
            <p14:sldId id="276"/>
            <p14:sldId id="277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lie Caitlyn Davies (1900975)" initials="ECD(" lastIdx="1" clrIdx="0">
    <p:extLst>
      <p:ext uri="{19B8F6BF-5375-455C-9EA6-DF929625EA0E}">
        <p15:presenceInfo xmlns:p15="http://schemas.microsoft.com/office/powerpoint/2012/main" userId="Ellie Caitlyn Davies (190097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0D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DC4931-3306-4C3B-8B00-425D1255DD18}" v="242" dt="2021-05-16T22:08:27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51" autoAdjust="0"/>
    <p:restoredTop sz="94660"/>
  </p:normalViewPr>
  <p:slideViewPr>
    <p:cSldViewPr snapToGrid="0">
      <p:cViewPr varScale="1">
        <p:scale>
          <a:sx n="86" d="100"/>
          <a:sy n="86" d="100"/>
        </p:scale>
        <p:origin x="71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535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10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22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116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6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04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459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773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203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65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1626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8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050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42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36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56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7266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5015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54099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031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7079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442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243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859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8341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9820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321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0910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8824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4246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0873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49238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8713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3131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09363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8615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30790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72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4.jp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7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F7F101C-6CF6-4030-A476-BEDAAF07716D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75B9DA1-7A1D-4074-ABFC-985C2BB9DC7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494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F0A3E-62FC-4D82-89FD-095309D8B1BC}" type="datetimeFigureOut">
              <a:rPr lang="en-GB" smtClean="0"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07497C0-6637-4544-931E-BFEDED27275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1613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A77DD2C1-0122-44FD-8A7F-7BC5E8565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10684-3F0E-42EF-B1BE-F735BDD9C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8465" y="1345477"/>
            <a:ext cx="6253317" cy="215101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Historical </a:t>
            </a:r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4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evelopment of the Welsh </a:t>
            </a:r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anguage</a:t>
            </a:r>
            <a:endParaRPr lang="en-US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Image result for daffodil cartoon">
            <a:extLst>
              <a:ext uri="{FF2B5EF4-FFF2-40B4-BE49-F238E27FC236}">
                <a16:creationId xmlns:a16="http://schemas.microsoft.com/office/drawing/2014/main" id="{140FDF3A-47FA-4490-9E8E-81AED8B6F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33" y="1847405"/>
            <a:ext cx="4001315" cy="448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5A7B6757-994C-4B75-ABFE-D8F9E7609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Rectangle 81">
            <a:extLst>
              <a:ext uri="{FF2B5EF4-FFF2-40B4-BE49-F238E27FC236}">
                <a16:creationId xmlns:a16="http://schemas.microsoft.com/office/drawing/2014/main" id="{46BC3A56-B546-4061-8E22-D2983771D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23A7353-9373-4700-8B89-F4F7BA2D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1BCF5454-80D1-417F-AF79-E2EFAB4FA869}"/>
              </a:ext>
            </a:extLst>
          </p:cNvPr>
          <p:cNvSpPr txBox="1"/>
          <p:nvPr/>
        </p:nvSpPr>
        <p:spPr>
          <a:xfrm>
            <a:off x="6464523" y="4649881"/>
            <a:ext cx="3495189" cy="702708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wrap="square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Ellie Davies – 1900975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ECES5010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6FF1BF-6214-4274-8D69-482C12D722D9}"/>
              </a:ext>
            </a:extLst>
          </p:cNvPr>
          <p:cNvSpPr txBox="1"/>
          <p:nvPr/>
        </p:nvSpPr>
        <p:spPr>
          <a:xfrm>
            <a:off x="203768" y="6400800"/>
            <a:ext cx="1376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Seminar 1 </a:t>
            </a:r>
          </a:p>
        </p:txBody>
      </p:sp>
    </p:spTree>
    <p:extLst>
      <p:ext uri="{BB962C8B-B14F-4D97-AF65-F5344CB8AC3E}">
        <p14:creationId xmlns:p14="http://schemas.microsoft.com/office/powerpoint/2010/main" val="798767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Rectangle 167">
            <a:extLst>
              <a:ext uri="{FF2B5EF4-FFF2-40B4-BE49-F238E27FC236}">
                <a16:creationId xmlns:a16="http://schemas.microsoft.com/office/drawing/2014/main" id="{26D75EE5-57FF-4D1E-B105-A6036B0FE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C913828F-06C6-4172-B0DE-BAB012020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2" name="Straight Connector 171">
            <a:extLst>
              <a:ext uri="{FF2B5EF4-FFF2-40B4-BE49-F238E27FC236}">
                <a16:creationId xmlns:a16="http://schemas.microsoft.com/office/drawing/2014/main" id="{0CB2A3A6-962C-4D7A-8272-EDEDD881F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4" name="Rectangle 173">
            <a:extLst>
              <a:ext uri="{FF2B5EF4-FFF2-40B4-BE49-F238E27FC236}">
                <a16:creationId xmlns:a16="http://schemas.microsoft.com/office/drawing/2014/main" id="{21348D5E-A2F9-4457-85D6-EF33B01C1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9EF0E-D7F2-4842-A43B-CBC6D7A15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29"/>
            <a:ext cx="10909073" cy="1057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The Welsh Language  </a:t>
            </a:r>
          </a:p>
        </p:txBody>
      </p:sp>
      <p:pic>
        <p:nvPicPr>
          <p:cNvPr id="1044" name="Picture 20" descr="See the source image">
            <a:extLst>
              <a:ext uri="{FF2B5EF4-FFF2-40B4-BE49-F238E27FC236}">
                <a16:creationId xmlns:a16="http://schemas.microsoft.com/office/drawing/2014/main" id="{53CD2C74-278E-488C-B5DF-14DA95760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009" y="1005844"/>
            <a:ext cx="5195102" cy="297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6" name="Rectangle 175">
            <a:extLst>
              <a:ext uri="{FF2B5EF4-FFF2-40B4-BE49-F238E27FC236}">
                <a16:creationId xmlns:a16="http://schemas.microsoft.com/office/drawing/2014/main" id="{62E5679E-AF9A-4675-8EB9-82F877C47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3996" y="886968"/>
            <a:ext cx="64008" cy="31089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2" descr="See the source image">
            <a:extLst>
              <a:ext uri="{FF2B5EF4-FFF2-40B4-BE49-F238E27FC236}">
                <a16:creationId xmlns:a16="http://schemas.microsoft.com/office/drawing/2014/main" id="{C7BE4791-9AB5-4E1B-9D59-C1128A20D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4890" y="886968"/>
            <a:ext cx="5195101" cy="307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A4193D27-0DF9-4485-90D7-D8E69A3F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Rectangle 179">
            <a:extLst>
              <a:ext uri="{FF2B5EF4-FFF2-40B4-BE49-F238E27FC236}">
                <a16:creationId xmlns:a16="http://schemas.microsoft.com/office/drawing/2014/main" id="{7EF5A4DD-17B0-415A-8F3A-0DEE3FF8F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4AA73B4A-2570-4D18-9566-12E68828C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9ACBF9-7E2B-4F9E-867B-6DB5B5E65A4A}"/>
              </a:ext>
            </a:extLst>
          </p:cNvPr>
          <p:cNvSpPr txBox="1"/>
          <p:nvPr/>
        </p:nvSpPr>
        <p:spPr>
          <a:xfrm>
            <a:off x="10605517" y="2399125"/>
            <a:ext cx="143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3804497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D2B43-D9C7-48E2-B99A-9C706EF1F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Bilingualism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B06CAD-C2FA-4679-A595-E0A2831AEF35}"/>
              </a:ext>
            </a:extLst>
          </p:cNvPr>
          <p:cNvSpPr txBox="1"/>
          <p:nvPr/>
        </p:nvSpPr>
        <p:spPr>
          <a:xfrm>
            <a:off x="1097280" y="2286000"/>
            <a:ext cx="10058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Grant and Gottardo (2008) claim that Bilingualism is as simple as knowing two languages.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Grosjean (1982) suggests that those people who use two or more languages in their everyday lives should consider themselves as bilingual.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456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06B85-9155-4106-A8CC-217CB552F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 of Bilingualism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D2A20C-2628-479C-8212-7316BAC281AF}"/>
              </a:ext>
            </a:extLst>
          </p:cNvPr>
          <p:cNvSpPr txBox="1"/>
          <p:nvPr/>
        </p:nvSpPr>
        <p:spPr>
          <a:xfrm>
            <a:off x="1097280" y="2164080"/>
            <a:ext cx="100584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 who can communicate in two or more languages are expected to have greater social skills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Pransiska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2017)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Antoniou (2019)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bilingual children have an increased understanding in learning cognitive stimulating activities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hose who already speak two languages will be at an advantage when learning any other language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(University College London, 2021)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ndividuals who can use multiple languages have greater employment and career opportunities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Pransiska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2017)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669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1F4E5-9039-47F6-8862-2F98091A2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Disadvantages of Bilingualism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BED2AA-2CD2-434B-AEF2-3E85C8B46B3E}"/>
              </a:ext>
            </a:extLst>
          </p:cNvPr>
          <p:cNvSpPr txBox="1"/>
          <p:nvPr/>
        </p:nvSpPr>
        <p:spPr>
          <a:xfrm>
            <a:off x="1097280" y="1981200"/>
            <a:ext cx="10058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 the 1920-1950s it was strongly believed that bilingualism had a negative impact on cognitive development 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Antoniou, 2019)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r>
              <a:rPr lang="en-GB" dirty="0">
                <a:effectLst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(1923) claims that mental confusion is popular in those who are bilingual.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Pransiska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(2017)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suggests that there are concerns that come with learning a second language, such as learning delays.</a:t>
            </a:r>
            <a:endParaRPr lang="en-GB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Bialystok (2008) implies that bilinguals will have a smaller vocabulary as opposed to monolingual children.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564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76">
            <a:extLst>
              <a:ext uri="{FF2B5EF4-FFF2-40B4-BE49-F238E27FC236}">
                <a16:creationId xmlns:a16="http://schemas.microsoft.com/office/drawing/2014/main" id="{9980711D-7BB2-47AD-B02B-F49B98A5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9" name="Rectangle 78">
            <a:extLst>
              <a:ext uri="{FF2B5EF4-FFF2-40B4-BE49-F238E27FC236}">
                <a16:creationId xmlns:a16="http://schemas.microsoft.com/office/drawing/2014/main" id="{5EAB01D9-5A57-4805-ADAA-FA439B01D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60" name="Straight Connector 80">
            <a:extLst>
              <a:ext uri="{FF2B5EF4-FFF2-40B4-BE49-F238E27FC236}">
                <a16:creationId xmlns:a16="http://schemas.microsoft.com/office/drawing/2014/main" id="{C2D75788-8553-4E8F-B12B-317E982A8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61" name="Rectangle 82">
            <a:extLst>
              <a:ext uri="{FF2B5EF4-FFF2-40B4-BE49-F238E27FC236}">
                <a16:creationId xmlns:a16="http://schemas.microsoft.com/office/drawing/2014/main" id="{8F17FEAC-1997-4949-863B-835767D2A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CE19F-2CF9-429F-9ADF-F35C8E1AA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000" y="639097"/>
            <a:ext cx="4813072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>
                    <a:lumMod val="85000"/>
                    <a:lumOff val="15000"/>
                  </a:schemeClr>
                </a:solidFill>
              </a:rPr>
              <a:t>Policy relating to Bilingualism </a:t>
            </a:r>
          </a:p>
        </p:txBody>
      </p:sp>
      <p:sp>
        <p:nvSpPr>
          <p:cNvPr id="2062" name="Rectangle 84">
            <a:extLst>
              <a:ext uri="{FF2B5EF4-FFF2-40B4-BE49-F238E27FC236}">
                <a16:creationId xmlns:a16="http://schemas.microsoft.com/office/drawing/2014/main" id="{DF64D502-3B90-471A-8263-0CE1ABDE3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3057906" cy="3408237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86">
            <a:extLst>
              <a:ext uri="{FF2B5EF4-FFF2-40B4-BE49-F238E27FC236}">
                <a16:creationId xmlns:a16="http://schemas.microsoft.com/office/drawing/2014/main" id="{6EF3DD7F-0709-491E-9630-CA689BDA2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8588" y="321734"/>
            <a:ext cx="2567411" cy="1955250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Image result for wales 2050 1 million">
            <a:extLst>
              <a:ext uri="{FF2B5EF4-FFF2-40B4-BE49-F238E27FC236}">
                <a16:creationId xmlns:a16="http://schemas.microsoft.com/office/drawing/2014/main" id="{5B808CA4-9486-4ADB-AD99-6ED75AF3C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64752" y="478201"/>
            <a:ext cx="2295082" cy="134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4" name="Rectangle 88">
            <a:extLst>
              <a:ext uri="{FF2B5EF4-FFF2-40B4-BE49-F238E27FC236}">
                <a16:creationId xmlns:a16="http://schemas.microsoft.com/office/drawing/2014/main" id="{6C2EDFE7-3B56-43F7-BFCC-CB539021E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897387"/>
            <a:ext cx="3057906" cy="2086392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6" name="Picture 8" descr="See the source image">
            <a:extLst>
              <a:ext uri="{FF2B5EF4-FFF2-40B4-BE49-F238E27FC236}">
                <a16:creationId xmlns:a16="http://schemas.microsoft.com/office/drawing/2014/main" id="{7E4892C0-B6BF-40F2-9AD5-223D42BA2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0284" y="4035717"/>
            <a:ext cx="2795625" cy="160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5" name="Rectangle 90">
            <a:extLst>
              <a:ext uri="{FF2B5EF4-FFF2-40B4-BE49-F238E27FC236}">
                <a16:creationId xmlns:a16="http://schemas.microsoft.com/office/drawing/2014/main" id="{B699F23E-2819-4BC5-8244-23C68656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8588" y="2451014"/>
            <a:ext cx="2567411" cy="3532765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AC85942-42BF-4E3E-86CF-0D775D5AB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411" y="373722"/>
            <a:ext cx="2795625" cy="291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6" name="Straight Connector 92">
            <a:extLst>
              <a:ext uri="{FF2B5EF4-FFF2-40B4-BE49-F238E27FC236}">
                <a16:creationId xmlns:a16="http://schemas.microsoft.com/office/drawing/2014/main" id="{0403B3C5-9D69-4C5C-9C8A-6F290DCA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343400"/>
            <a:ext cx="43891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7" name="Rectangle 94">
            <a:extLst>
              <a:ext uri="{FF2B5EF4-FFF2-40B4-BE49-F238E27FC236}">
                <a16:creationId xmlns:a16="http://schemas.microsoft.com/office/drawing/2014/main" id="{9464EEBC-64F9-4E2E-B8CD-156C175E3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68" name="Rectangle 96">
            <a:extLst>
              <a:ext uri="{FF2B5EF4-FFF2-40B4-BE49-F238E27FC236}">
                <a16:creationId xmlns:a16="http://schemas.microsoft.com/office/drawing/2014/main" id="{4BE9D5A5-DE15-4828-95DE-DE41E8AAA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66C0F-02E3-44DD-BA85-7682537B9CB5}"/>
              </a:ext>
            </a:extLst>
          </p:cNvPr>
          <p:cNvSpPr txBox="1"/>
          <p:nvPr/>
        </p:nvSpPr>
        <p:spPr>
          <a:xfrm>
            <a:off x="705867" y="3343612"/>
            <a:ext cx="2295082" cy="26456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950">
                <a:solidFill>
                  <a:srgbClr val="FFFFFF"/>
                </a:solidFill>
                <a:effectLst/>
              </a:rPr>
              <a:t>(The Welsh Government, 2021). </a:t>
            </a:r>
            <a:endParaRPr lang="en-GB" sz="95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FDB659-0AC0-4BC6-9C53-6C66869F2C64}"/>
              </a:ext>
            </a:extLst>
          </p:cNvPr>
          <p:cNvSpPr txBox="1"/>
          <p:nvPr/>
        </p:nvSpPr>
        <p:spPr>
          <a:xfrm>
            <a:off x="3664753" y="1845785"/>
            <a:ext cx="2295082" cy="30815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950" b="0" i="0">
                <a:solidFill>
                  <a:srgbClr val="FFFFFF"/>
                </a:solidFill>
                <a:effectLst/>
              </a:rPr>
              <a:t>(BBC, 2021).</a:t>
            </a:r>
            <a:endParaRPr lang="en-GB" sz="95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D46589-B800-400C-BC35-A1AA5EF0944D}"/>
              </a:ext>
            </a:extLst>
          </p:cNvPr>
          <p:cNvSpPr txBox="1"/>
          <p:nvPr/>
        </p:nvSpPr>
        <p:spPr>
          <a:xfrm>
            <a:off x="3822562" y="4624005"/>
            <a:ext cx="1996344" cy="30768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950" b="0" i="0" dirty="0">
                <a:solidFill>
                  <a:srgbClr val="FFFFFF"/>
                </a:solidFill>
                <a:effectLst/>
              </a:rPr>
              <a:t>(The Pembrokeshire Herald, 2016).</a:t>
            </a:r>
            <a:endParaRPr lang="en-GB" sz="950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0D29C4-A69D-4C93-BE07-BF8A1C50E69D}"/>
              </a:ext>
            </a:extLst>
          </p:cNvPr>
          <p:cNvSpPr txBox="1"/>
          <p:nvPr/>
        </p:nvSpPr>
        <p:spPr>
          <a:xfrm>
            <a:off x="470284" y="5668994"/>
            <a:ext cx="2795625" cy="2299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950" b="0" i="0">
                <a:solidFill>
                  <a:srgbClr val="FFFFFF"/>
                </a:solidFill>
                <a:effectLst/>
              </a:rPr>
              <a:t>(Ysgol </a:t>
            </a:r>
            <a:r>
              <a:rPr lang="en-GB" sz="950" b="0" i="0" err="1">
                <a:solidFill>
                  <a:srgbClr val="FFFFFF"/>
                </a:solidFill>
                <a:effectLst/>
              </a:rPr>
              <a:t>Caer</a:t>
            </a:r>
            <a:r>
              <a:rPr lang="en-GB" sz="950" b="0" i="0">
                <a:solidFill>
                  <a:srgbClr val="FFFFFF"/>
                </a:solidFill>
                <a:effectLst/>
              </a:rPr>
              <a:t> </a:t>
            </a:r>
            <a:r>
              <a:rPr lang="en-GB" sz="950" b="0" i="0" err="1">
                <a:solidFill>
                  <a:srgbClr val="FFFFFF"/>
                </a:solidFill>
                <a:effectLst/>
              </a:rPr>
              <a:t>Elen</a:t>
            </a:r>
            <a:r>
              <a:rPr lang="en-GB" sz="950" b="0" i="0">
                <a:solidFill>
                  <a:srgbClr val="FFFFFF"/>
                </a:solidFill>
                <a:effectLst/>
              </a:rPr>
              <a:t>, 2021).</a:t>
            </a:r>
            <a:endParaRPr lang="en-GB" sz="950">
              <a:solidFill>
                <a:srgbClr val="FFFFFF"/>
              </a:solidFill>
            </a:endParaRPr>
          </a:p>
        </p:txBody>
      </p:sp>
      <p:pic>
        <p:nvPicPr>
          <p:cNvPr id="2054" name="Picture 6" descr="See the source image">
            <a:extLst>
              <a:ext uri="{FF2B5EF4-FFF2-40B4-BE49-F238E27FC236}">
                <a16:creationId xmlns:a16="http://schemas.microsoft.com/office/drawing/2014/main" id="{4DE5CC5B-7AF9-4ACC-8A9B-99152F957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19943" y="2835935"/>
            <a:ext cx="2784700" cy="1788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192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4" name="Rectangle 70">
            <a:extLst>
              <a:ext uri="{FF2B5EF4-FFF2-40B4-BE49-F238E27FC236}">
                <a16:creationId xmlns:a16="http://schemas.microsoft.com/office/drawing/2014/main" id="{C2579DAE-C141-48DB-810E-C070C3008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85" name="Rectangle 72">
            <a:extLst>
              <a:ext uri="{FF2B5EF4-FFF2-40B4-BE49-F238E27FC236}">
                <a16:creationId xmlns:a16="http://schemas.microsoft.com/office/drawing/2014/main" id="{02FD90C3-6350-4D5B-9738-6E94EDF30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86" name="Rectangle 74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Rectangle 76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8" name="Rectangle 78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0836CCD-1220-4EAD-8B25-A9A13302A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9147" y="516257"/>
            <a:ext cx="5750560" cy="581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773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99DF8-CF36-4840-A519-3A763D3F5381}"/>
              </a:ext>
            </a:extLst>
          </p:cNvPr>
          <p:cNvSpPr txBox="1">
            <a:spLocks/>
          </p:cNvSpPr>
          <p:nvPr/>
        </p:nvSpPr>
        <p:spPr>
          <a:xfrm>
            <a:off x="1152774" y="1706538"/>
            <a:ext cx="9886452" cy="254143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100" dirty="0">
                <a:latin typeface="Arial" panose="020B0604020202020204" pitchFamily="34" charset="0"/>
                <a:ea typeface="Calibri" panose="020F0502020204030204" pitchFamily="34" charset="0"/>
              </a:rPr>
              <a:t>Best practice relating to teaching Welsh in schools </a:t>
            </a:r>
            <a:endParaRPr lang="en-GB" sz="5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DD4279-B378-4A5C-98A0-027C8B10D82E}"/>
              </a:ext>
            </a:extLst>
          </p:cNvPr>
          <p:cNvSpPr txBox="1"/>
          <p:nvPr/>
        </p:nvSpPr>
        <p:spPr>
          <a:xfrm>
            <a:off x="81848" y="5720080"/>
            <a:ext cx="1376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Seminar 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DEDF21-2D59-48E6-9C16-B8D0BB1777D4}"/>
              </a:ext>
            </a:extLst>
          </p:cNvPr>
          <p:cNvSpPr txBox="1"/>
          <p:nvPr/>
        </p:nvSpPr>
        <p:spPr>
          <a:xfrm>
            <a:off x="4348405" y="4448754"/>
            <a:ext cx="3495189" cy="702708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Ellie Davies – 1900975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ECES5010</a:t>
            </a:r>
          </a:p>
        </p:txBody>
      </p:sp>
    </p:spTree>
    <p:extLst>
      <p:ext uri="{BB962C8B-B14F-4D97-AF65-F5344CB8AC3E}">
        <p14:creationId xmlns:p14="http://schemas.microsoft.com/office/powerpoint/2010/main" val="502926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C1C717-CE0E-47B9-9EE1-534239CA5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549" y="964873"/>
            <a:ext cx="10069334" cy="104923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WELSH IN EDUCATION ACTION PLAN 2017-21.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125EA1B1-90C4-41B6-B3AA-AEB4C7BDECBA}"/>
              </a:ext>
            </a:extLst>
          </p:cNvPr>
          <p:cNvSpPr/>
          <p:nvPr/>
        </p:nvSpPr>
        <p:spPr>
          <a:xfrm>
            <a:off x="985520" y="2448560"/>
            <a:ext cx="3210560" cy="2428240"/>
          </a:xfrm>
          <a:prstGeom prst="cloud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Ambition to develop the Welsh Language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37D55DDF-AAE0-419C-938B-25EAFDB09ED3}"/>
              </a:ext>
            </a:extLst>
          </p:cNvPr>
          <p:cNvSpPr/>
          <p:nvPr/>
        </p:nvSpPr>
        <p:spPr>
          <a:xfrm>
            <a:off x="4647936" y="2448560"/>
            <a:ext cx="3210560" cy="2428240"/>
          </a:xfrm>
          <a:prstGeom prst="cloud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Motivating young people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F347E8E9-DAE7-4614-BC13-57349373F539}"/>
              </a:ext>
            </a:extLst>
          </p:cNvPr>
          <p:cNvSpPr/>
          <p:nvPr/>
        </p:nvSpPr>
        <p:spPr>
          <a:xfrm>
            <a:off x="8310352" y="2448560"/>
            <a:ext cx="3210560" cy="2428240"/>
          </a:xfrm>
          <a:prstGeom prst="cloud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enjoy learning Welsh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933F5A-2D3C-4048-A630-5BD413E039FC}"/>
              </a:ext>
            </a:extLst>
          </p:cNvPr>
          <p:cNvSpPr txBox="1"/>
          <p:nvPr/>
        </p:nvSpPr>
        <p:spPr>
          <a:xfrm>
            <a:off x="8392160" y="5745704"/>
            <a:ext cx="379984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(The Welsh Government, 2017)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952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092B5-F3DE-42E9-8B99-C7E84E957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945196"/>
            <a:ext cx="9603275" cy="104923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practice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EA8E82-D05D-4C37-A8BD-FB1EA0717B96}"/>
              </a:ext>
            </a:extLst>
          </p:cNvPr>
          <p:cNvSpPr txBox="1"/>
          <p:nvPr/>
        </p:nvSpPr>
        <p:spPr>
          <a:xfrm>
            <a:off x="1547446" y="2321169"/>
            <a:ext cx="95074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use of Incidental Welsh in the classroom is a good way to encourage the Welsh language 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(Welsh Government, 2011)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This could be simple phrases like, bore da,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or asking to go to the toilet in Welsh.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</a:t>
            </a:r>
            <a:r>
              <a:rPr lang="en-GB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Cynllun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Colegau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 (2021)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most effective way for a child to develop their language acquisition is through cross cuticular learning and not during a lesson focused on the language.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58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556B1F-FE5D-46BB-B63D-413D0CF41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945196"/>
            <a:ext cx="9603275" cy="104923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practice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D187CC-9DE0-4D91-80DF-FA35AAE99858}"/>
              </a:ext>
            </a:extLst>
          </p:cNvPr>
          <p:cNvSpPr txBox="1"/>
          <p:nvPr/>
        </p:nvSpPr>
        <p:spPr>
          <a:xfrm>
            <a:off x="1451579" y="2203938"/>
            <a:ext cx="96032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beneficial to revisit previous learning of the Welsh language before introducing new knowledge. This is supported by Piaget (1952) who claims that a person process’ and retains information as part of their cognitive development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Simatwa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2010).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uestioning expands children’s thinking skills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(Rashid and Qaisar, 2016)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but it also supports teachers to understand the standard of Welsh language in the classroom 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(NSW Government, 2021)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392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77A3F3-6B3D-4E9C-AD23-ACE6834347B0}"/>
              </a:ext>
            </a:extLst>
          </p:cNvPr>
          <p:cNvSpPr txBox="1"/>
          <p:nvPr/>
        </p:nvSpPr>
        <p:spPr>
          <a:xfrm>
            <a:off x="2077720" y="2078097"/>
            <a:ext cx="803656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spc="-25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GB" sz="32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 learn</a:t>
            </a: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through first-hand experiential activities with the serious business of ‘play’ providing the vehicle’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(Welsh Government, 2015, p.5).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Handprint with solid fill">
            <a:extLst>
              <a:ext uri="{FF2B5EF4-FFF2-40B4-BE49-F238E27FC236}">
                <a16:creationId xmlns:a16="http://schemas.microsoft.com/office/drawing/2014/main" id="{3658F1F8-920F-40DD-AF5F-1CA0107E5B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80" y="2057777"/>
            <a:ext cx="1696720" cy="1696720"/>
          </a:xfrm>
          <a:prstGeom prst="rect">
            <a:avLst/>
          </a:prstGeom>
        </p:spPr>
      </p:pic>
      <p:pic>
        <p:nvPicPr>
          <p:cNvPr id="39" name="Graphic 38" descr="Handprint with solid fill">
            <a:extLst>
              <a:ext uri="{FF2B5EF4-FFF2-40B4-BE49-F238E27FC236}">
                <a16:creationId xmlns:a16="http://schemas.microsoft.com/office/drawing/2014/main" id="{97B53758-2EB1-4293-B6D1-18F5553FE6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0600" y="2057777"/>
            <a:ext cx="1696720" cy="1696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025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700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43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0" name="Picture 26" descr="See the source image">
            <a:extLst>
              <a:ext uri="{FF2B5EF4-FFF2-40B4-BE49-F238E27FC236}">
                <a16:creationId xmlns:a16="http://schemas.microsoft.com/office/drawing/2014/main" id="{8EB90356-D288-46DF-8190-55049B9D2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240" y="432874"/>
            <a:ext cx="9113520" cy="485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loud 15">
            <a:extLst>
              <a:ext uri="{FF2B5EF4-FFF2-40B4-BE49-F238E27FC236}">
                <a16:creationId xmlns:a16="http://schemas.microsoft.com/office/drawing/2014/main" id="{1DB77BB9-0D87-46BA-922E-8F544403E509}"/>
              </a:ext>
            </a:extLst>
          </p:cNvPr>
          <p:cNvSpPr/>
          <p:nvPr/>
        </p:nvSpPr>
        <p:spPr>
          <a:xfrm rot="21414205">
            <a:off x="1141305" y="4347590"/>
            <a:ext cx="3902066" cy="2468880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Cloud 71">
            <a:extLst>
              <a:ext uri="{FF2B5EF4-FFF2-40B4-BE49-F238E27FC236}">
                <a16:creationId xmlns:a16="http://schemas.microsoft.com/office/drawing/2014/main" id="{E6656DE0-B8EA-4BFC-BB44-7F3B4ECB0CE1}"/>
              </a:ext>
            </a:extLst>
          </p:cNvPr>
          <p:cNvSpPr/>
          <p:nvPr/>
        </p:nvSpPr>
        <p:spPr>
          <a:xfrm rot="21312556">
            <a:off x="6402598" y="4328197"/>
            <a:ext cx="5239780" cy="2507666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8021BC-0D82-493C-B2E9-C3979AF911D4}"/>
              </a:ext>
            </a:extLst>
          </p:cNvPr>
          <p:cNvSpPr txBox="1"/>
          <p:nvPr/>
        </p:nvSpPr>
        <p:spPr>
          <a:xfrm rot="21072355">
            <a:off x="1264133" y="4936424"/>
            <a:ext cx="3871899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cap="all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GOOD morning</a:t>
            </a:r>
          </a:p>
          <a:p>
            <a:pPr algn="ctr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cap="all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BORE DA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96426D-7D64-4AAD-99CA-A2ACBC399D86}"/>
              </a:ext>
            </a:extLst>
          </p:cNvPr>
          <p:cNvSpPr txBox="1"/>
          <p:nvPr/>
        </p:nvSpPr>
        <p:spPr>
          <a:xfrm rot="21011050">
            <a:off x="7420315" y="4574601"/>
            <a:ext cx="4206567" cy="1664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RECEPTION CLASS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DOSBARTH DERBYN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8CCCCE-4C67-4B23-839F-5D3EC3FD86FB}"/>
              </a:ext>
            </a:extLst>
          </p:cNvPr>
          <p:cNvSpPr txBox="1"/>
          <p:nvPr/>
        </p:nvSpPr>
        <p:spPr>
          <a:xfrm>
            <a:off x="93131" y="6400420"/>
            <a:ext cx="1376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Seminar 3 </a:t>
            </a:r>
          </a:p>
        </p:txBody>
      </p:sp>
    </p:spTree>
    <p:extLst>
      <p:ext uri="{BB962C8B-B14F-4D97-AF65-F5344CB8AC3E}">
        <p14:creationId xmlns:p14="http://schemas.microsoft.com/office/powerpoint/2010/main" val="3744656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97E362-CDF4-4BDF-86B4-F4AF42C0DED8}"/>
              </a:ext>
            </a:extLst>
          </p:cNvPr>
          <p:cNvSpPr txBox="1"/>
          <p:nvPr/>
        </p:nvSpPr>
        <p:spPr>
          <a:xfrm>
            <a:off x="932156" y="1597729"/>
            <a:ext cx="104934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Objectives:</a:t>
            </a: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LO 1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– Develop an understanding of colours and shapes through the medium of Welsh. 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LO 2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– Contribute to lesson task of identifying and combining both colours and shapes together.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47525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Process 8">
            <a:extLst>
              <a:ext uri="{FF2B5EF4-FFF2-40B4-BE49-F238E27FC236}">
                <a16:creationId xmlns:a16="http://schemas.microsoft.com/office/drawing/2014/main" id="{EDB0F1A0-EF30-4C95-BEDF-999D1CD83223}"/>
              </a:ext>
            </a:extLst>
          </p:cNvPr>
          <p:cNvSpPr/>
          <p:nvPr/>
        </p:nvSpPr>
        <p:spPr>
          <a:xfrm>
            <a:off x="8871761" y="5129026"/>
            <a:ext cx="2414727" cy="554855"/>
          </a:xfrm>
          <a:prstGeom prst="flowChartProcess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 –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FAA1910F-2DB4-477D-B8D7-3256C80B3B99}"/>
              </a:ext>
            </a:extLst>
          </p:cNvPr>
          <p:cNvSpPr/>
          <p:nvPr/>
        </p:nvSpPr>
        <p:spPr>
          <a:xfrm>
            <a:off x="928069" y="5129026"/>
            <a:ext cx="2414727" cy="554855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–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Flowchart: Process 11">
            <a:extLst>
              <a:ext uri="{FF2B5EF4-FFF2-40B4-BE49-F238E27FC236}">
                <a16:creationId xmlns:a16="http://schemas.microsoft.com/office/drawing/2014/main" id="{52FD734B-6365-4BB6-9BBB-97EE7E73AD9E}"/>
              </a:ext>
            </a:extLst>
          </p:cNvPr>
          <p:cNvSpPr/>
          <p:nvPr/>
        </p:nvSpPr>
        <p:spPr>
          <a:xfrm>
            <a:off x="5021802" y="5129027"/>
            <a:ext cx="2414727" cy="554855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 –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95F99D-2492-40CC-9B82-E5064B1ABB8A}"/>
              </a:ext>
            </a:extLst>
          </p:cNvPr>
          <p:cNvSpPr txBox="1"/>
          <p:nvPr/>
        </p:nvSpPr>
        <p:spPr>
          <a:xfrm>
            <a:off x="4252402" y="1082632"/>
            <a:ext cx="3932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Colours -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Lliwau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Graphic 13" descr="Splash with solid fill">
            <a:extLst>
              <a:ext uri="{FF2B5EF4-FFF2-40B4-BE49-F238E27FC236}">
                <a16:creationId xmlns:a16="http://schemas.microsoft.com/office/drawing/2014/main" id="{BD3CB26F-0ADD-4AA0-B1C4-FF6671CFB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25879" y="2013007"/>
            <a:ext cx="2831975" cy="2831975"/>
          </a:xfrm>
          <a:prstGeom prst="rect">
            <a:avLst/>
          </a:prstGeom>
        </p:spPr>
      </p:pic>
      <p:pic>
        <p:nvPicPr>
          <p:cNvPr id="16" name="Graphic 15" descr="Splash with solid fill">
            <a:extLst>
              <a:ext uri="{FF2B5EF4-FFF2-40B4-BE49-F238E27FC236}">
                <a16:creationId xmlns:a16="http://schemas.microsoft.com/office/drawing/2014/main" id="{D8A1708F-8F50-406E-9BD9-16B644BC7D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63136" y="2013007"/>
            <a:ext cx="2831975" cy="2831975"/>
          </a:xfrm>
          <a:prstGeom prst="rect">
            <a:avLst/>
          </a:prstGeom>
        </p:spPr>
      </p:pic>
      <p:pic>
        <p:nvPicPr>
          <p:cNvPr id="18" name="Graphic 17" descr="Splash with solid fill">
            <a:extLst>
              <a:ext uri="{FF2B5EF4-FFF2-40B4-BE49-F238E27FC236}">
                <a16:creationId xmlns:a16="http://schemas.microsoft.com/office/drawing/2014/main" id="{15E18046-D0DD-43FA-8961-245582AA2C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9446" y="1990078"/>
            <a:ext cx="2831975" cy="283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399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D39280FE-B68E-4371-8FD0-409096C371A3}"/>
              </a:ext>
            </a:extLst>
          </p:cNvPr>
          <p:cNvSpPr/>
          <p:nvPr/>
        </p:nvSpPr>
        <p:spPr>
          <a:xfrm>
            <a:off x="1220061" y="2532902"/>
            <a:ext cx="2280153" cy="1771650"/>
          </a:xfrm>
          <a:prstGeom prst="triangle">
            <a:avLst>
              <a:gd name="adj" fmla="val 49527"/>
            </a:avLst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9751416F-1764-4663-9605-0D1B20089D6E}"/>
              </a:ext>
            </a:extLst>
          </p:cNvPr>
          <p:cNvSpPr/>
          <p:nvPr/>
        </p:nvSpPr>
        <p:spPr>
          <a:xfrm>
            <a:off x="4903131" y="2170027"/>
            <a:ext cx="2385736" cy="2134525"/>
          </a:xfrm>
          <a:prstGeom prst="star5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Process 10">
            <a:extLst>
              <a:ext uri="{FF2B5EF4-FFF2-40B4-BE49-F238E27FC236}">
                <a16:creationId xmlns:a16="http://schemas.microsoft.com/office/drawing/2014/main" id="{7CCCC18B-C34B-4E0E-8156-682E8EC4173A}"/>
              </a:ext>
            </a:extLst>
          </p:cNvPr>
          <p:cNvSpPr/>
          <p:nvPr/>
        </p:nvSpPr>
        <p:spPr>
          <a:xfrm>
            <a:off x="1152773" y="4687973"/>
            <a:ext cx="2414727" cy="55485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Triangle –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Triongal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3" name="Flowchart: Process 12">
            <a:extLst>
              <a:ext uri="{FF2B5EF4-FFF2-40B4-BE49-F238E27FC236}">
                <a16:creationId xmlns:a16="http://schemas.microsoft.com/office/drawing/2014/main" id="{F191532A-98BC-437A-8EF1-79B54840FFA5}"/>
              </a:ext>
            </a:extLst>
          </p:cNvPr>
          <p:cNvSpPr/>
          <p:nvPr/>
        </p:nvSpPr>
        <p:spPr>
          <a:xfrm>
            <a:off x="4874140" y="4687972"/>
            <a:ext cx="2414727" cy="55485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 –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5CB0CE11-C303-43A1-B767-A6F11BAF0DAB}"/>
              </a:ext>
            </a:extLst>
          </p:cNvPr>
          <p:cNvSpPr/>
          <p:nvPr/>
        </p:nvSpPr>
        <p:spPr>
          <a:xfrm>
            <a:off x="8654427" y="4687972"/>
            <a:ext cx="2414727" cy="55485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Square -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Sqwre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47BE73-A418-43B1-8B31-E11D488545BD}"/>
              </a:ext>
            </a:extLst>
          </p:cNvPr>
          <p:cNvSpPr txBox="1"/>
          <p:nvPr/>
        </p:nvSpPr>
        <p:spPr>
          <a:xfrm>
            <a:off x="4019189" y="1331679"/>
            <a:ext cx="4183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Shapes –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Flowchart: Process 1">
            <a:extLst>
              <a:ext uri="{FF2B5EF4-FFF2-40B4-BE49-F238E27FC236}">
                <a16:creationId xmlns:a16="http://schemas.microsoft.com/office/drawing/2014/main" id="{B7289659-535B-4CF5-A0F1-F3D0ECC84FE8}"/>
              </a:ext>
            </a:extLst>
          </p:cNvPr>
          <p:cNvSpPr/>
          <p:nvPr/>
        </p:nvSpPr>
        <p:spPr>
          <a:xfrm>
            <a:off x="8858613" y="2510720"/>
            <a:ext cx="2006353" cy="1836560"/>
          </a:xfrm>
          <a:prstGeom prst="flowChartProcess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667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FC4A84B6-E725-47B8-A186-01BE79365DD6}"/>
              </a:ext>
            </a:extLst>
          </p:cNvPr>
          <p:cNvSpPr/>
          <p:nvPr/>
        </p:nvSpPr>
        <p:spPr>
          <a:xfrm>
            <a:off x="355041" y="1269507"/>
            <a:ext cx="4687476" cy="3799643"/>
          </a:xfrm>
          <a:prstGeom prst="triangle">
            <a:avLst>
              <a:gd name="adj" fmla="val 49527"/>
            </a:avLst>
          </a:pr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FEFCC9-7342-457F-A8A8-70EE1937A8D3}"/>
              </a:ext>
            </a:extLst>
          </p:cNvPr>
          <p:cNvSpPr txBox="1"/>
          <p:nvPr/>
        </p:nvSpPr>
        <p:spPr>
          <a:xfrm>
            <a:off x="5042517" y="1680640"/>
            <a:ext cx="68180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is this shape?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colour of this shape is…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would we say that in Welsh? </a:t>
            </a:r>
          </a:p>
        </p:txBody>
      </p:sp>
    </p:spTree>
    <p:extLst>
      <p:ext uri="{BB962C8B-B14F-4D97-AF65-F5344CB8AC3E}">
        <p14:creationId xmlns:p14="http://schemas.microsoft.com/office/powerpoint/2010/main" val="765584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ar: 5 Points 1">
            <a:extLst>
              <a:ext uri="{FF2B5EF4-FFF2-40B4-BE49-F238E27FC236}">
                <a16:creationId xmlns:a16="http://schemas.microsoft.com/office/drawing/2014/main" id="{EC65310A-8C7E-486E-8351-83522C2F24D5}"/>
              </a:ext>
            </a:extLst>
          </p:cNvPr>
          <p:cNvSpPr/>
          <p:nvPr/>
        </p:nvSpPr>
        <p:spPr>
          <a:xfrm>
            <a:off x="432047" y="877276"/>
            <a:ext cx="4039340" cy="3802974"/>
          </a:xfrm>
          <a:prstGeom prst="star5">
            <a:avLst/>
          </a:prstGeom>
          <a:solidFill>
            <a:srgbClr val="FF0000"/>
          </a:solidFill>
          <a:ln w="76200"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E14371-FF1F-443B-ABEF-7B2FC011A56C}"/>
              </a:ext>
            </a:extLst>
          </p:cNvPr>
          <p:cNvSpPr txBox="1"/>
          <p:nvPr/>
        </p:nvSpPr>
        <p:spPr>
          <a:xfrm>
            <a:off x="5042517" y="1680640"/>
            <a:ext cx="68180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is this shape?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colour of this shape is…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would we say that in Welsh? </a:t>
            </a:r>
          </a:p>
        </p:txBody>
      </p:sp>
    </p:spTree>
    <p:extLst>
      <p:ext uri="{BB962C8B-B14F-4D97-AF65-F5344CB8AC3E}">
        <p14:creationId xmlns:p14="http://schemas.microsoft.com/office/powerpoint/2010/main" val="2493740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423FC5AE-B33E-43A1-89B3-B0C553A02C85}"/>
              </a:ext>
            </a:extLst>
          </p:cNvPr>
          <p:cNvSpPr/>
          <p:nvPr/>
        </p:nvSpPr>
        <p:spPr>
          <a:xfrm>
            <a:off x="1029810" y="1615735"/>
            <a:ext cx="3284738" cy="3151573"/>
          </a:xfrm>
          <a:prstGeom prst="flowChartProcess">
            <a:avLst/>
          </a:prstGeom>
          <a:solidFill>
            <a:srgbClr val="0070C0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638E27-FEE5-4BD6-ADBF-A0BA1FD0C119}"/>
              </a:ext>
            </a:extLst>
          </p:cNvPr>
          <p:cNvSpPr txBox="1"/>
          <p:nvPr/>
        </p:nvSpPr>
        <p:spPr>
          <a:xfrm>
            <a:off x="5042517" y="1680640"/>
            <a:ext cx="68180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is this shape?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colour of this shape is…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would we say that in Welsh? </a:t>
            </a:r>
          </a:p>
        </p:txBody>
      </p:sp>
    </p:spTree>
    <p:extLst>
      <p:ext uri="{BB962C8B-B14F-4D97-AF65-F5344CB8AC3E}">
        <p14:creationId xmlns:p14="http://schemas.microsoft.com/office/powerpoint/2010/main" val="1617692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45E08-8E2D-4995-9FF8-B1B13999CACA}"/>
              </a:ext>
            </a:extLst>
          </p:cNvPr>
          <p:cNvSpPr txBox="1"/>
          <p:nvPr/>
        </p:nvSpPr>
        <p:spPr>
          <a:xfrm>
            <a:off x="907002" y="924778"/>
            <a:ext cx="10377996" cy="42473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Can you name one colour or shape that you have learnt in today's lesson?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9160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14700</TotalTime>
  <Words>632</Words>
  <Application>Microsoft Office PowerPoint</Application>
  <PresentationFormat>Widescreen</PresentationFormat>
  <Paragraphs>85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Calibri Light</vt:lpstr>
      <vt:lpstr>Gill Sans MT</vt:lpstr>
      <vt:lpstr>Tw Cen MT</vt:lpstr>
      <vt:lpstr>Wingdings</vt:lpstr>
      <vt:lpstr>Droplet</vt:lpstr>
      <vt:lpstr>Retrospect</vt:lpstr>
      <vt:lpstr>Gallery</vt:lpstr>
      <vt:lpstr>The Historical Development of the Welsh Language</vt:lpstr>
      <vt:lpstr>The Welsh Language  </vt:lpstr>
      <vt:lpstr>Bilingualism </vt:lpstr>
      <vt:lpstr>Advantages of Bilingualism</vt:lpstr>
      <vt:lpstr>Disadvantages of Bilingualism</vt:lpstr>
      <vt:lpstr>Policy relating to Bilingualism </vt:lpstr>
      <vt:lpstr>PowerPoint Presentation</vt:lpstr>
      <vt:lpstr>PowerPoint Presentation</vt:lpstr>
      <vt:lpstr>The WELSH IN EDUCATION ACTION PLAN 2017-21.</vt:lpstr>
      <vt:lpstr>Best practice </vt:lpstr>
      <vt:lpstr>Best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Caitlyn Davies (1900975)</dc:creator>
  <cp:lastModifiedBy>Ellie Caitlyn Davies (1900975)</cp:lastModifiedBy>
  <cp:revision>14</cp:revision>
  <dcterms:created xsi:type="dcterms:W3CDTF">2021-04-24T20:19:04Z</dcterms:created>
  <dcterms:modified xsi:type="dcterms:W3CDTF">2021-05-17T09:05:06Z</dcterms:modified>
</cp:coreProperties>
</file>