
<file path=[Content_Types].xml><?xml version="1.0" encoding="utf-8"?>
<Types xmlns="http://schemas.openxmlformats.org/package/2006/content-types">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9" r:id="rId4"/>
    <p:sldId id="261" r:id="rId5"/>
    <p:sldId id="265" r:id="rId6"/>
    <p:sldId id="266" r:id="rId7"/>
    <p:sldId id="258" r:id="rId8"/>
    <p:sldId id="260" r:id="rId9"/>
    <p:sldId id="262" r:id="rId10"/>
    <p:sldId id="263" r:id="rId11"/>
    <p:sldId id="264"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8025" autoAdjust="0"/>
    <p:restoredTop sz="94660"/>
  </p:normalViewPr>
  <p:slideViewPr>
    <p:cSldViewPr snapToGrid="0">
      <p:cViewPr varScale="1">
        <p:scale>
          <a:sx n="82" d="100"/>
          <a:sy n="82" d="100"/>
        </p:scale>
        <p:origin x="581"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0F0B494-E892-41D4-90B5-6716793013E0}" type="doc">
      <dgm:prSet loTypeId="urn:microsoft.com/office/officeart/2005/8/layout/default" loCatId="list" qsTypeId="urn:microsoft.com/office/officeart/2005/8/quickstyle/simple1" qsCatId="simple" csTypeId="urn:microsoft.com/office/officeart/2005/8/colors/accent1_2" csCatId="accent1" phldr="1"/>
      <dgm:spPr/>
      <dgm:t>
        <a:bodyPr/>
        <a:lstStyle/>
        <a:p>
          <a:endParaRPr lang="en-US"/>
        </a:p>
      </dgm:t>
    </dgm:pt>
    <dgm:pt modelId="{7CF8C242-A7A1-4A31-ACAC-B0573FDF14EF}">
      <dgm:prSet/>
      <dgm:spPr/>
      <dgm:t>
        <a:bodyPr/>
        <a:lstStyle/>
        <a:p>
          <a:r>
            <a:rPr lang="en-US" b="0" i="0" dirty="0"/>
            <a:t>Latest statistics show </a:t>
          </a:r>
          <a:r>
            <a:rPr lang="en-US" b="1" i="0" dirty="0"/>
            <a:t>13% of adults</a:t>
          </a:r>
          <a:r>
            <a:rPr lang="en-US" b="0" i="0" dirty="0"/>
            <a:t> currently smoking</a:t>
          </a:r>
          <a:r>
            <a:rPr lang="en-GB" dirty="0"/>
            <a:t>(NHS, 2022)</a:t>
          </a:r>
          <a:endParaRPr lang="en-US" dirty="0"/>
        </a:p>
      </dgm:t>
    </dgm:pt>
    <dgm:pt modelId="{E17BA2D5-9DB1-4463-AA64-B4C09507B7F2}" type="parTrans" cxnId="{5DFF44AC-DCC2-4E87-B85A-2C409FF54B65}">
      <dgm:prSet/>
      <dgm:spPr/>
      <dgm:t>
        <a:bodyPr/>
        <a:lstStyle/>
        <a:p>
          <a:endParaRPr lang="en-US"/>
        </a:p>
      </dgm:t>
    </dgm:pt>
    <dgm:pt modelId="{25F4BB44-7D7D-40E3-B98F-E261089E600E}" type="sibTrans" cxnId="{5DFF44AC-DCC2-4E87-B85A-2C409FF54B65}">
      <dgm:prSet/>
      <dgm:spPr/>
      <dgm:t>
        <a:bodyPr/>
        <a:lstStyle/>
        <a:p>
          <a:endParaRPr lang="en-US"/>
        </a:p>
      </dgm:t>
    </dgm:pt>
    <dgm:pt modelId="{483F70EB-60C7-4B72-80EF-CEADD0D5E361}">
      <dgm:prSet/>
      <dgm:spPr/>
      <dgm:t>
        <a:bodyPr/>
        <a:lstStyle/>
        <a:p>
          <a:r>
            <a:rPr lang="en-US" b="1" i="0" dirty="0"/>
            <a:t>Seven in ten </a:t>
          </a:r>
          <a:r>
            <a:rPr lang="en-US" b="0" i="0" dirty="0"/>
            <a:t>smokers in Wales say that they want to quit</a:t>
          </a:r>
          <a:r>
            <a:rPr lang="en-GB" dirty="0"/>
            <a:t>(NHS, 2022)</a:t>
          </a:r>
          <a:endParaRPr lang="en-US" dirty="0"/>
        </a:p>
      </dgm:t>
    </dgm:pt>
    <dgm:pt modelId="{0674B1AA-037B-40F9-8601-A6121AFB16A9}" type="parTrans" cxnId="{423C2D5B-A726-4A9D-AA8A-F46C39B33188}">
      <dgm:prSet/>
      <dgm:spPr/>
      <dgm:t>
        <a:bodyPr/>
        <a:lstStyle/>
        <a:p>
          <a:endParaRPr lang="en-US"/>
        </a:p>
      </dgm:t>
    </dgm:pt>
    <dgm:pt modelId="{28F28F3A-8152-444C-84F2-15C7679AE2F0}" type="sibTrans" cxnId="{423C2D5B-A726-4A9D-AA8A-F46C39B33188}">
      <dgm:prSet/>
      <dgm:spPr/>
      <dgm:t>
        <a:bodyPr/>
        <a:lstStyle/>
        <a:p>
          <a:endParaRPr lang="en-US"/>
        </a:p>
      </dgm:t>
    </dgm:pt>
    <dgm:pt modelId="{5D0A6093-2B62-49E6-96FB-C3A38854A9E4}">
      <dgm:prSet/>
      <dgm:spPr/>
      <dgm:t>
        <a:bodyPr/>
        <a:lstStyle/>
        <a:p>
          <a:r>
            <a:rPr lang="en-US" b="1" i="0" dirty="0"/>
            <a:t>4%</a:t>
          </a:r>
          <a:r>
            <a:rPr lang="en-US" b="0" i="0" dirty="0"/>
            <a:t> of smokers access the NHS stop smoking services every year</a:t>
          </a:r>
          <a:r>
            <a:rPr lang="en-GB" dirty="0"/>
            <a:t>(NHS, 2022)</a:t>
          </a:r>
          <a:endParaRPr lang="en-US" dirty="0"/>
        </a:p>
      </dgm:t>
    </dgm:pt>
    <dgm:pt modelId="{535D7F9F-78A2-4388-B925-AB32B78A7826}" type="parTrans" cxnId="{BE2FDCC2-6D1A-4C7C-B32F-9851EB7256FE}">
      <dgm:prSet/>
      <dgm:spPr/>
      <dgm:t>
        <a:bodyPr/>
        <a:lstStyle/>
        <a:p>
          <a:endParaRPr lang="en-US"/>
        </a:p>
      </dgm:t>
    </dgm:pt>
    <dgm:pt modelId="{621F1661-F45F-4CC0-BEC7-699B21C052E7}" type="sibTrans" cxnId="{BE2FDCC2-6D1A-4C7C-B32F-9851EB7256FE}">
      <dgm:prSet/>
      <dgm:spPr/>
      <dgm:t>
        <a:bodyPr/>
        <a:lstStyle/>
        <a:p>
          <a:endParaRPr lang="en-US"/>
        </a:p>
      </dgm:t>
    </dgm:pt>
    <dgm:pt modelId="{C0554CEA-188E-44A6-BE3D-F82503A907B4}">
      <dgm:prSet/>
      <dgm:spPr/>
      <dgm:t>
        <a:bodyPr/>
        <a:lstStyle/>
        <a:p>
          <a:r>
            <a:rPr lang="en-US" b="1" i="0" dirty="0"/>
            <a:t>6% </a:t>
          </a:r>
          <a:r>
            <a:rPr lang="en-US" b="0" i="0" dirty="0"/>
            <a:t>adults use </a:t>
          </a:r>
          <a:r>
            <a:rPr lang="en-US" b="1" i="0" dirty="0"/>
            <a:t>e-cigs</a:t>
          </a:r>
          <a:r>
            <a:rPr lang="en-US" b="0" i="0" dirty="0"/>
            <a:t> – </a:t>
          </a:r>
          <a:r>
            <a:rPr lang="en-US" b="1" i="0" dirty="0"/>
            <a:t>72%</a:t>
          </a:r>
          <a:r>
            <a:rPr lang="en-US" b="0" i="0" dirty="0"/>
            <a:t> use them to stop smoking tobacco products completely, while </a:t>
          </a:r>
          <a:r>
            <a:rPr lang="en-US" b="1" i="0" dirty="0"/>
            <a:t>24%</a:t>
          </a:r>
          <a:r>
            <a:rPr lang="en-US" b="0" i="0" dirty="0"/>
            <a:t> use them to reduce the number of tobacco products they would normally use.</a:t>
          </a:r>
          <a:r>
            <a:rPr lang="en-GB" dirty="0"/>
            <a:t> (ASH, 2023)</a:t>
          </a:r>
          <a:endParaRPr lang="en-US" dirty="0"/>
        </a:p>
      </dgm:t>
    </dgm:pt>
    <dgm:pt modelId="{329CBD9C-286B-49E6-8AD8-4D145B92D027}" type="parTrans" cxnId="{26442EB5-4B6A-401E-A5C3-FF80DA93B7B4}">
      <dgm:prSet/>
      <dgm:spPr/>
      <dgm:t>
        <a:bodyPr/>
        <a:lstStyle/>
        <a:p>
          <a:endParaRPr lang="en-US"/>
        </a:p>
      </dgm:t>
    </dgm:pt>
    <dgm:pt modelId="{4A4AA961-8738-4322-A20C-21616B5B4A61}" type="sibTrans" cxnId="{26442EB5-4B6A-401E-A5C3-FF80DA93B7B4}">
      <dgm:prSet/>
      <dgm:spPr/>
      <dgm:t>
        <a:bodyPr/>
        <a:lstStyle/>
        <a:p>
          <a:endParaRPr lang="en-US"/>
        </a:p>
      </dgm:t>
    </dgm:pt>
    <dgm:pt modelId="{03797F35-B650-4755-B149-A1D0A9F2448E}">
      <dgm:prSet/>
      <dgm:spPr/>
      <dgm:t>
        <a:bodyPr/>
        <a:lstStyle/>
        <a:p>
          <a:r>
            <a:rPr lang="en-US" b="1" i="0" dirty="0"/>
            <a:t>22.4%</a:t>
          </a:r>
          <a:r>
            <a:rPr lang="en-US" b="0" i="0" dirty="0"/>
            <a:t> of adults from the </a:t>
          </a:r>
          <a:r>
            <a:rPr lang="en-US" b="1" i="0" dirty="0"/>
            <a:t>most deprived</a:t>
          </a:r>
          <a:r>
            <a:rPr lang="en-US" b="0" i="0" dirty="0"/>
            <a:t> areas of Wales smoke, compared to 6.6</a:t>
          </a:r>
          <a:r>
            <a:rPr lang="en-US" b="1" i="0" dirty="0"/>
            <a:t>%</a:t>
          </a:r>
          <a:r>
            <a:rPr lang="en-US" b="0" i="0" dirty="0"/>
            <a:t> among the </a:t>
          </a:r>
          <a:r>
            <a:rPr lang="en-US" b="1" i="0" dirty="0"/>
            <a:t>least deprived</a:t>
          </a:r>
        </a:p>
        <a:p>
          <a:r>
            <a:rPr lang="en-GB" dirty="0"/>
            <a:t>(ONS, 2023)</a:t>
          </a:r>
          <a:endParaRPr lang="en-US" dirty="0"/>
        </a:p>
      </dgm:t>
    </dgm:pt>
    <dgm:pt modelId="{A41B2F16-8D1D-4CD0-B0A2-4C948AC34E0F}" type="parTrans" cxnId="{85A76744-2566-4A40-BA5A-74EA67BE2E99}">
      <dgm:prSet/>
      <dgm:spPr/>
      <dgm:t>
        <a:bodyPr/>
        <a:lstStyle/>
        <a:p>
          <a:endParaRPr lang="en-US"/>
        </a:p>
      </dgm:t>
    </dgm:pt>
    <dgm:pt modelId="{A316B1F4-EBD8-486B-B08E-5EA99D453690}" type="sibTrans" cxnId="{85A76744-2566-4A40-BA5A-74EA67BE2E99}">
      <dgm:prSet/>
      <dgm:spPr/>
      <dgm:t>
        <a:bodyPr/>
        <a:lstStyle/>
        <a:p>
          <a:endParaRPr lang="en-US"/>
        </a:p>
      </dgm:t>
    </dgm:pt>
    <dgm:pt modelId="{894AEC38-1E38-42A0-B7DB-F2FC54E59481}" type="pres">
      <dgm:prSet presAssocID="{80F0B494-E892-41D4-90B5-6716793013E0}" presName="diagram" presStyleCnt="0">
        <dgm:presLayoutVars>
          <dgm:dir/>
          <dgm:resizeHandles val="exact"/>
        </dgm:presLayoutVars>
      </dgm:prSet>
      <dgm:spPr/>
    </dgm:pt>
    <dgm:pt modelId="{B27B07F7-25C8-4D7C-A5FD-4E18DCC723AF}" type="pres">
      <dgm:prSet presAssocID="{7CF8C242-A7A1-4A31-ACAC-B0573FDF14EF}" presName="node" presStyleLbl="node1" presStyleIdx="0" presStyleCnt="5">
        <dgm:presLayoutVars>
          <dgm:bulletEnabled val="1"/>
        </dgm:presLayoutVars>
      </dgm:prSet>
      <dgm:spPr/>
    </dgm:pt>
    <dgm:pt modelId="{DA375FFB-F034-498C-8CF6-6AD1EA9DBA96}" type="pres">
      <dgm:prSet presAssocID="{25F4BB44-7D7D-40E3-B98F-E261089E600E}" presName="sibTrans" presStyleCnt="0"/>
      <dgm:spPr/>
    </dgm:pt>
    <dgm:pt modelId="{EF48E709-1FF2-4492-B2E6-14C8B0652BA1}" type="pres">
      <dgm:prSet presAssocID="{483F70EB-60C7-4B72-80EF-CEADD0D5E361}" presName="node" presStyleLbl="node1" presStyleIdx="1" presStyleCnt="5">
        <dgm:presLayoutVars>
          <dgm:bulletEnabled val="1"/>
        </dgm:presLayoutVars>
      </dgm:prSet>
      <dgm:spPr/>
    </dgm:pt>
    <dgm:pt modelId="{BF4630C1-CE49-452E-BFAA-DF0A2CCC60CC}" type="pres">
      <dgm:prSet presAssocID="{28F28F3A-8152-444C-84F2-15C7679AE2F0}" presName="sibTrans" presStyleCnt="0"/>
      <dgm:spPr/>
    </dgm:pt>
    <dgm:pt modelId="{F703A701-8ABA-422C-A110-BABDDB3A76EF}" type="pres">
      <dgm:prSet presAssocID="{5D0A6093-2B62-49E6-96FB-C3A38854A9E4}" presName="node" presStyleLbl="node1" presStyleIdx="2" presStyleCnt="5">
        <dgm:presLayoutVars>
          <dgm:bulletEnabled val="1"/>
        </dgm:presLayoutVars>
      </dgm:prSet>
      <dgm:spPr/>
    </dgm:pt>
    <dgm:pt modelId="{E64DBF81-B11A-4A99-A4E9-23B3AC7C0104}" type="pres">
      <dgm:prSet presAssocID="{621F1661-F45F-4CC0-BEC7-699B21C052E7}" presName="sibTrans" presStyleCnt="0"/>
      <dgm:spPr/>
    </dgm:pt>
    <dgm:pt modelId="{94D9DE5B-2EE6-424D-B4F5-10D3F1C87F2D}" type="pres">
      <dgm:prSet presAssocID="{C0554CEA-188E-44A6-BE3D-F82503A907B4}" presName="node" presStyleLbl="node1" presStyleIdx="3" presStyleCnt="5">
        <dgm:presLayoutVars>
          <dgm:bulletEnabled val="1"/>
        </dgm:presLayoutVars>
      </dgm:prSet>
      <dgm:spPr/>
    </dgm:pt>
    <dgm:pt modelId="{EE7AC64D-63C4-48FF-9D75-78B70191A83D}" type="pres">
      <dgm:prSet presAssocID="{4A4AA961-8738-4322-A20C-21616B5B4A61}" presName="sibTrans" presStyleCnt="0"/>
      <dgm:spPr/>
    </dgm:pt>
    <dgm:pt modelId="{7EA65817-697F-44FD-B803-F6A237F72950}" type="pres">
      <dgm:prSet presAssocID="{03797F35-B650-4755-B149-A1D0A9F2448E}" presName="node" presStyleLbl="node1" presStyleIdx="4" presStyleCnt="5">
        <dgm:presLayoutVars>
          <dgm:bulletEnabled val="1"/>
        </dgm:presLayoutVars>
      </dgm:prSet>
      <dgm:spPr/>
    </dgm:pt>
  </dgm:ptLst>
  <dgm:cxnLst>
    <dgm:cxn modelId="{423C2D5B-A726-4A9D-AA8A-F46C39B33188}" srcId="{80F0B494-E892-41D4-90B5-6716793013E0}" destId="{483F70EB-60C7-4B72-80EF-CEADD0D5E361}" srcOrd="1" destOrd="0" parTransId="{0674B1AA-037B-40F9-8601-A6121AFB16A9}" sibTransId="{28F28F3A-8152-444C-84F2-15C7679AE2F0}"/>
    <dgm:cxn modelId="{85A76744-2566-4A40-BA5A-74EA67BE2E99}" srcId="{80F0B494-E892-41D4-90B5-6716793013E0}" destId="{03797F35-B650-4755-B149-A1D0A9F2448E}" srcOrd="4" destOrd="0" parTransId="{A41B2F16-8D1D-4CD0-B0A2-4C948AC34E0F}" sibTransId="{A316B1F4-EBD8-486B-B08E-5EA99D453690}"/>
    <dgm:cxn modelId="{C2D00C6F-F066-4AC2-A72F-56C54C1659D3}" type="presOf" srcId="{C0554CEA-188E-44A6-BE3D-F82503A907B4}" destId="{94D9DE5B-2EE6-424D-B4F5-10D3F1C87F2D}" srcOrd="0" destOrd="0" presId="urn:microsoft.com/office/officeart/2005/8/layout/default"/>
    <dgm:cxn modelId="{A2F86151-D0A2-48A2-8D09-CB4EDD403FDE}" type="presOf" srcId="{7CF8C242-A7A1-4A31-ACAC-B0573FDF14EF}" destId="{B27B07F7-25C8-4D7C-A5FD-4E18DCC723AF}" srcOrd="0" destOrd="0" presId="urn:microsoft.com/office/officeart/2005/8/layout/default"/>
    <dgm:cxn modelId="{25D62F81-8204-4B70-AB08-73AC9B5962C5}" type="presOf" srcId="{483F70EB-60C7-4B72-80EF-CEADD0D5E361}" destId="{EF48E709-1FF2-4492-B2E6-14C8B0652BA1}" srcOrd="0" destOrd="0" presId="urn:microsoft.com/office/officeart/2005/8/layout/default"/>
    <dgm:cxn modelId="{027743AA-1FFF-4953-89AD-5A1094034E32}" type="presOf" srcId="{80F0B494-E892-41D4-90B5-6716793013E0}" destId="{894AEC38-1E38-42A0-B7DB-F2FC54E59481}" srcOrd="0" destOrd="0" presId="urn:microsoft.com/office/officeart/2005/8/layout/default"/>
    <dgm:cxn modelId="{5DFF44AC-DCC2-4E87-B85A-2C409FF54B65}" srcId="{80F0B494-E892-41D4-90B5-6716793013E0}" destId="{7CF8C242-A7A1-4A31-ACAC-B0573FDF14EF}" srcOrd="0" destOrd="0" parTransId="{E17BA2D5-9DB1-4463-AA64-B4C09507B7F2}" sibTransId="{25F4BB44-7D7D-40E3-B98F-E261089E600E}"/>
    <dgm:cxn modelId="{26442EB5-4B6A-401E-A5C3-FF80DA93B7B4}" srcId="{80F0B494-E892-41D4-90B5-6716793013E0}" destId="{C0554CEA-188E-44A6-BE3D-F82503A907B4}" srcOrd="3" destOrd="0" parTransId="{329CBD9C-286B-49E6-8AD8-4D145B92D027}" sibTransId="{4A4AA961-8738-4322-A20C-21616B5B4A61}"/>
    <dgm:cxn modelId="{BE2FDCC2-6D1A-4C7C-B32F-9851EB7256FE}" srcId="{80F0B494-E892-41D4-90B5-6716793013E0}" destId="{5D0A6093-2B62-49E6-96FB-C3A38854A9E4}" srcOrd="2" destOrd="0" parTransId="{535D7F9F-78A2-4388-B925-AB32B78A7826}" sibTransId="{621F1661-F45F-4CC0-BEC7-699B21C052E7}"/>
    <dgm:cxn modelId="{EBAB34E1-7BAD-4CA7-9447-68E1EE5097FC}" type="presOf" srcId="{5D0A6093-2B62-49E6-96FB-C3A38854A9E4}" destId="{F703A701-8ABA-422C-A110-BABDDB3A76EF}" srcOrd="0" destOrd="0" presId="urn:microsoft.com/office/officeart/2005/8/layout/default"/>
    <dgm:cxn modelId="{DCAFC2EF-D1AB-4EE7-AFF4-AE8811C456FC}" type="presOf" srcId="{03797F35-B650-4755-B149-A1D0A9F2448E}" destId="{7EA65817-697F-44FD-B803-F6A237F72950}" srcOrd="0" destOrd="0" presId="urn:microsoft.com/office/officeart/2005/8/layout/default"/>
    <dgm:cxn modelId="{14FE7D4A-CF8C-4019-AF3A-44D3DDF872A1}" type="presParOf" srcId="{894AEC38-1E38-42A0-B7DB-F2FC54E59481}" destId="{B27B07F7-25C8-4D7C-A5FD-4E18DCC723AF}" srcOrd="0" destOrd="0" presId="urn:microsoft.com/office/officeart/2005/8/layout/default"/>
    <dgm:cxn modelId="{66EA3FFE-6570-41BF-B004-294EF5E2F537}" type="presParOf" srcId="{894AEC38-1E38-42A0-B7DB-F2FC54E59481}" destId="{DA375FFB-F034-498C-8CF6-6AD1EA9DBA96}" srcOrd="1" destOrd="0" presId="urn:microsoft.com/office/officeart/2005/8/layout/default"/>
    <dgm:cxn modelId="{4CB8B11D-9D5A-44F9-A1E9-76450BAEB6EB}" type="presParOf" srcId="{894AEC38-1E38-42A0-B7DB-F2FC54E59481}" destId="{EF48E709-1FF2-4492-B2E6-14C8B0652BA1}" srcOrd="2" destOrd="0" presId="urn:microsoft.com/office/officeart/2005/8/layout/default"/>
    <dgm:cxn modelId="{9FE2ECAB-4C47-4746-8A7E-D0D6F78C3134}" type="presParOf" srcId="{894AEC38-1E38-42A0-B7DB-F2FC54E59481}" destId="{BF4630C1-CE49-452E-BFAA-DF0A2CCC60CC}" srcOrd="3" destOrd="0" presId="urn:microsoft.com/office/officeart/2005/8/layout/default"/>
    <dgm:cxn modelId="{8188C4A5-9502-4928-B297-77C89AFEE69C}" type="presParOf" srcId="{894AEC38-1E38-42A0-B7DB-F2FC54E59481}" destId="{F703A701-8ABA-422C-A110-BABDDB3A76EF}" srcOrd="4" destOrd="0" presId="urn:microsoft.com/office/officeart/2005/8/layout/default"/>
    <dgm:cxn modelId="{F6A1990F-664B-4514-A070-5C89264ADF24}" type="presParOf" srcId="{894AEC38-1E38-42A0-B7DB-F2FC54E59481}" destId="{E64DBF81-B11A-4A99-A4E9-23B3AC7C0104}" srcOrd="5" destOrd="0" presId="urn:microsoft.com/office/officeart/2005/8/layout/default"/>
    <dgm:cxn modelId="{D33372FA-3F4F-43ED-8272-ABAF18BB2609}" type="presParOf" srcId="{894AEC38-1E38-42A0-B7DB-F2FC54E59481}" destId="{94D9DE5B-2EE6-424D-B4F5-10D3F1C87F2D}" srcOrd="6" destOrd="0" presId="urn:microsoft.com/office/officeart/2005/8/layout/default"/>
    <dgm:cxn modelId="{EF5A87B9-D73E-4432-9DE6-5608550B2496}" type="presParOf" srcId="{894AEC38-1E38-42A0-B7DB-F2FC54E59481}" destId="{EE7AC64D-63C4-48FF-9D75-78B70191A83D}" srcOrd="7" destOrd="0" presId="urn:microsoft.com/office/officeart/2005/8/layout/default"/>
    <dgm:cxn modelId="{03669DC1-2B45-496C-90CC-0D285FC47B46}" type="presParOf" srcId="{894AEC38-1E38-42A0-B7DB-F2FC54E59481}" destId="{7EA65817-697F-44FD-B803-F6A237F72950}"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27B07F7-25C8-4D7C-A5FD-4E18DCC723AF}">
      <dsp:nvSpPr>
        <dsp:cNvPr id="0" name=""/>
        <dsp:cNvSpPr/>
      </dsp:nvSpPr>
      <dsp:spPr>
        <a:xfrm>
          <a:off x="0"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0" i="0" kern="1200" dirty="0"/>
            <a:t>Latest statistics show </a:t>
          </a:r>
          <a:r>
            <a:rPr lang="en-US" sz="1400" b="1" i="0" kern="1200" dirty="0"/>
            <a:t>13% of adults</a:t>
          </a:r>
          <a:r>
            <a:rPr lang="en-US" sz="1400" b="0" i="0" kern="1200" dirty="0"/>
            <a:t> currently smoking</a:t>
          </a:r>
          <a:r>
            <a:rPr lang="en-GB" sz="1400" kern="1200" dirty="0"/>
            <a:t>(NHS, 2022)</a:t>
          </a:r>
          <a:endParaRPr lang="en-US" sz="1400" kern="1200" dirty="0"/>
        </a:p>
      </dsp:txBody>
      <dsp:txXfrm>
        <a:off x="0" y="280491"/>
        <a:ext cx="2795984" cy="1677590"/>
      </dsp:txXfrm>
    </dsp:sp>
    <dsp:sp modelId="{EF48E709-1FF2-4492-B2E6-14C8B0652BA1}">
      <dsp:nvSpPr>
        <dsp:cNvPr id="0" name=""/>
        <dsp:cNvSpPr/>
      </dsp:nvSpPr>
      <dsp:spPr>
        <a:xfrm>
          <a:off x="3075582"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t>Seven in ten </a:t>
          </a:r>
          <a:r>
            <a:rPr lang="en-US" sz="1400" b="0" i="0" kern="1200" dirty="0"/>
            <a:t>smokers in Wales say that they want to quit</a:t>
          </a:r>
          <a:r>
            <a:rPr lang="en-GB" sz="1400" kern="1200" dirty="0"/>
            <a:t>(NHS, 2022)</a:t>
          </a:r>
          <a:endParaRPr lang="en-US" sz="1400" kern="1200" dirty="0"/>
        </a:p>
      </dsp:txBody>
      <dsp:txXfrm>
        <a:off x="3075582" y="280491"/>
        <a:ext cx="2795984" cy="1677590"/>
      </dsp:txXfrm>
    </dsp:sp>
    <dsp:sp modelId="{F703A701-8ABA-422C-A110-BABDDB3A76EF}">
      <dsp:nvSpPr>
        <dsp:cNvPr id="0" name=""/>
        <dsp:cNvSpPr/>
      </dsp:nvSpPr>
      <dsp:spPr>
        <a:xfrm>
          <a:off x="6151165" y="280491"/>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t>4%</a:t>
          </a:r>
          <a:r>
            <a:rPr lang="en-US" sz="1400" b="0" i="0" kern="1200" dirty="0"/>
            <a:t> of smokers access the NHS stop smoking services every year</a:t>
          </a:r>
          <a:r>
            <a:rPr lang="en-GB" sz="1400" kern="1200" dirty="0"/>
            <a:t>(NHS, 2022)</a:t>
          </a:r>
          <a:endParaRPr lang="en-US" sz="1400" kern="1200" dirty="0"/>
        </a:p>
      </dsp:txBody>
      <dsp:txXfrm>
        <a:off x="6151165" y="280491"/>
        <a:ext cx="2795984" cy="1677590"/>
      </dsp:txXfrm>
    </dsp:sp>
    <dsp:sp modelId="{94D9DE5B-2EE6-424D-B4F5-10D3F1C87F2D}">
      <dsp:nvSpPr>
        <dsp:cNvPr id="0" name=""/>
        <dsp:cNvSpPr/>
      </dsp:nvSpPr>
      <dsp:spPr>
        <a:xfrm>
          <a:off x="1537791" y="2237680"/>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t>6% </a:t>
          </a:r>
          <a:r>
            <a:rPr lang="en-US" sz="1400" b="0" i="0" kern="1200" dirty="0"/>
            <a:t>adults use </a:t>
          </a:r>
          <a:r>
            <a:rPr lang="en-US" sz="1400" b="1" i="0" kern="1200" dirty="0"/>
            <a:t>e-cigs</a:t>
          </a:r>
          <a:r>
            <a:rPr lang="en-US" sz="1400" b="0" i="0" kern="1200" dirty="0"/>
            <a:t> – </a:t>
          </a:r>
          <a:r>
            <a:rPr lang="en-US" sz="1400" b="1" i="0" kern="1200" dirty="0"/>
            <a:t>72%</a:t>
          </a:r>
          <a:r>
            <a:rPr lang="en-US" sz="1400" b="0" i="0" kern="1200" dirty="0"/>
            <a:t> use them to stop smoking tobacco products completely, while </a:t>
          </a:r>
          <a:r>
            <a:rPr lang="en-US" sz="1400" b="1" i="0" kern="1200" dirty="0"/>
            <a:t>24%</a:t>
          </a:r>
          <a:r>
            <a:rPr lang="en-US" sz="1400" b="0" i="0" kern="1200" dirty="0"/>
            <a:t> use them to reduce the number of tobacco products they would normally use.</a:t>
          </a:r>
          <a:r>
            <a:rPr lang="en-GB" sz="1400" kern="1200" dirty="0"/>
            <a:t> (ASH, 2023)</a:t>
          </a:r>
          <a:endParaRPr lang="en-US" sz="1400" kern="1200" dirty="0"/>
        </a:p>
      </dsp:txBody>
      <dsp:txXfrm>
        <a:off x="1537791" y="2237680"/>
        <a:ext cx="2795984" cy="1677590"/>
      </dsp:txXfrm>
    </dsp:sp>
    <dsp:sp modelId="{7EA65817-697F-44FD-B803-F6A237F72950}">
      <dsp:nvSpPr>
        <dsp:cNvPr id="0" name=""/>
        <dsp:cNvSpPr/>
      </dsp:nvSpPr>
      <dsp:spPr>
        <a:xfrm>
          <a:off x="4613374" y="2237680"/>
          <a:ext cx="2795984" cy="1677590"/>
        </a:xfrm>
        <a:prstGeom prst="rect">
          <a:avLst/>
        </a:prstGeom>
        <a:solidFill>
          <a:schemeClr val="accent1">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b="1" i="0" kern="1200" dirty="0"/>
            <a:t>22.4%</a:t>
          </a:r>
          <a:r>
            <a:rPr lang="en-US" sz="1400" b="0" i="0" kern="1200" dirty="0"/>
            <a:t> of adults from the </a:t>
          </a:r>
          <a:r>
            <a:rPr lang="en-US" sz="1400" b="1" i="0" kern="1200" dirty="0"/>
            <a:t>most deprived</a:t>
          </a:r>
          <a:r>
            <a:rPr lang="en-US" sz="1400" b="0" i="0" kern="1200" dirty="0"/>
            <a:t> areas of Wales smoke, compared to 6.6</a:t>
          </a:r>
          <a:r>
            <a:rPr lang="en-US" sz="1400" b="1" i="0" kern="1200" dirty="0"/>
            <a:t>%</a:t>
          </a:r>
          <a:r>
            <a:rPr lang="en-US" sz="1400" b="0" i="0" kern="1200" dirty="0"/>
            <a:t> among the </a:t>
          </a:r>
          <a:r>
            <a:rPr lang="en-US" sz="1400" b="1" i="0" kern="1200" dirty="0"/>
            <a:t>least deprived</a:t>
          </a:r>
        </a:p>
        <a:p>
          <a:pPr marL="0" lvl="0" indent="0" algn="ctr" defTabSz="622300">
            <a:lnSpc>
              <a:spcPct val="90000"/>
            </a:lnSpc>
            <a:spcBef>
              <a:spcPct val="0"/>
            </a:spcBef>
            <a:spcAft>
              <a:spcPct val="35000"/>
            </a:spcAft>
            <a:buNone/>
          </a:pPr>
          <a:r>
            <a:rPr lang="en-GB" sz="1400" kern="1200" dirty="0"/>
            <a:t>(ONS, 2023)</a:t>
          </a:r>
          <a:endParaRPr lang="en-US" sz="1400" kern="1200" dirty="0"/>
        </a:p>
      </dsp:txBody>
      <dsp:txXfrm>
        <a:off x="4613374" y="2237680"/>
        <a:ext cx="2795984" cy="16775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7375243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682815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41324166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CDE23C7-78A4-413A-A84B-93D4CC0A9EB1}"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687686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CDE23C7-78A4-413A-A84B-93D4CC0A9EB1}" type="datetimeFigureOut">
              <a:rPr lang="en-US" smtClean="0"/>
              <a:t>3/8/2024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5405211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870774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7656950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9473096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E23C7-78A4-413A-A84B-93D4CC0A9EB1}" type="datetimeFigureOut">
              <a:rPr lang="en-US" smtClean="0"/>
              <a:t>3/8/2024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3113582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25559589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362011275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2583851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62460216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235526195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CDE23C7-78A4-413A-A84B-93D4CC0A9EB1}" type="datetimeFigureOut">
              <a:rPr lang="en-US" smtClean="0"/>
              <a:pPr/>
              <a:t>3/8/2024</a:t>
            </a:fld>
            <a:endParaRPr lang="en-US" dirty="0"/>
          </a:p>
        </p:txBody>
      </p:sp>
      <p:sp>
        <p:nvSpPr>
          <p:cNvPr id="4"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CB39E08-E0E5-4B1A-8F7D-08FE7678A3B6}" type="slidenum">
              <a:rPr lang="en-US" smtClean="0"/>
              <a:pPr/>
              <a:t>‹#›</a:t>
            </a:fld>
            <a:endParaRPr lang="en-US"/>
          </a:p>
        </p:txBody>
      </p:sp>
    </p:spTree>
    <p:extLst>
      <p:ext uri="{BB962C8B-B14F-4D97-AF65-F5344CB8AC3E}">
        <p14:creationId xmlns:p14="http://schemas.microsoft.com/office/powerpoint/2010/main" val="344225572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102684547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DE23C7-78A4-413A-A84B-93D4CC0A9EB1}" type="datetimeFigureOut">
              <a:rPr lang="en-US" smtClean="0"/>
              <a:t>3/8/2024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CB39E08-E0E5-4B1A-8F7D-08FE7678A3B6}" type="slidenum">
              <a:rPr lang="en-US" smtClean="0"/>
              <a:t>‹#›</a:t>
            </a:fld>
            <a:endParaRPr lang="en-US"/>
          </a:p>
        </p:txBody>
      </p:sp>
    </p:spTree>
    <p:extLst>
      <p:ext uri="{BB962C8B-B14F-4D97-AF65-F5344CB8AC3E}">
        <p14:creationId xmlns:p14="http://schemas.microsoft.com/office/powerpoint/2010/main" val="23937212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CDE23C7-78A4-413A-A84B-93D4CC0A9EB1}" type="datetimeFigureOut">
              <a:rPr lang="en-US" smtClean="0"/>
              <a:pPr/>
              <a:t>3/8/2024</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6CB39E08-E0E5-4B1A-8F7D-08FE7678A3B6}" type="slidenum">
              <a:rPr lang="en-US" smtClean="0"/>
              <a:pPr/>
              <a:t>‹#›</a:t>
            </a:fld>
            <a:endParaRPr lang="en-US"/>
          </a:p>
        </p:txBody>
      </p:sp>
    </p:spTree>
    <p:extLst>
      <p:ext uri="{BB962C8B-B14F-4D97-AF65-F5344CB8AC3E}">
        <p14:creationId xmlns:p14="http://schemas.microsoft.com/office/powerpoint/2010/main" val="3166661521"/>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6.png"/></Relationships>
</file>

<file path=ppt/slides/_rels/slide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E6FAEF-9C20-747B-9983-6518B1876BEA}"/>
              </a:ext>
            </a:extLst>
          </p:cNvPr>
          <p:cNvSpPr>
            <a:spLocks noGrp="1"/>
          </p:cNvSpPr>
          <p:nvPr>
            <p:ph type="ctrTitle"/>
          </p:nvPr>
        </p:nvSpPr>
        <p:spPr/>
        <p:txBody>
          <a:bodyPr>
            <a:normAutofit/>
          </a:bodyPr>
          <a:lstStyle/>
          <a:p>
            <a:r>
              <a:rPr lang="en-GB" sz="3900" b="1">
                <a:latin typeface="Times New Roman" pitchFamily="18"/>
                <a:ea typeface="Calibri" pitchFamily="34"/>
                <a:cs typeface="Times New Roman" pitchFamily="18"/>
              </a:rPr>
              <a:t>Smoking</a:t>
            </a:r>
            <a:br>
              <a:rPr lang="en-GB" sz="3900" b="1">
                <a:latin typeface="Times New Roman" pitchFamily="18"/>
                <a:ea typeface="Calibri" pitchFamily="34"/>
                <a:cs typeface="Times New Roman" pitchFamily="18"/>
              </a:rPr>
            </a:br>
            <a:r>
              <a:rPr lang="en-GB" sz="3900" b="1">
                <a:latin typeface="Times New Roman" pitchFamily="18"/>
                <a:ea typeface="Calibri" pitchFamily="34"/>
                <a:cs typeface="Times New Roman" pitchFamily="18"/>
              </a:rPr>
              <a:t>Government Campaigns</a:t>
            </a:r>
            <a:endParaRPr lang="en-GB" sz="3900"/>
          </a:p>
        </p:txBody>
      </p:sp>
      <p:sp>
        <p:nvSpPr>
          <p:cNvPr id="3" name="Subtitle 2">
            <a:extLst>
              <a:ext uri="{FF2B5EF4-FFF2-40B4-BE49-F238E27FC236}">
                <a16:creationId xmlns:a16="http://schemas.microsoft.com/office/drawing/2014/main" id="{085F4530-03AF-F790-A76A-6A8729EAAB00}"/>
              </a:ext>
            </a:extLst>
          </p:cNvPr>
          <p:cNvSpPr>
            <a:spLocks noGrp="1"/>
          </p:cNvSpPr>
          <p:nvPr>
            <p:ph type="subTitle" idx="1"/>
          </p:nvPr>
        </p:nvSpPr>
        <p:spPr/>
        <p:txBody>
          <a:bodyPr>
            <a:normAutofit/>
          </a:bodyPr>
          <a:lstStyle/>
          <a:p>
            <a:r>
              <a:rPr lang="en-GB"/>
              <a:t>By Claire Horton</a:t>
            </a:r>
          </a:p>
          <a:p>
            <a:r>
              <a:rPr lang="en-GB" b="1">
                <a:latin typeface="Times New Roman" pitchFamily="18"/>
                <a:ea typeface="Calibri" pitchFamily="34"/>
                <a:cs typeface="Times New Roman" pitchFamily="18"/>
              </a:rPr>
              <a:t>2210844</a:t>
            </a:r>
            <a:endParaRPr lang="en-GB">
              <a:latin typeface="Calibri" pitchFamily="34"/>
              <a:ea typeface="Calibri" pitchFamily="34"/>
              <a:cs typeface="Times New Roman" pitchFamily="18"/>
            </a:endParaRPr>
          </a:p>
          <a:p>
            <a:endParaRPr lang="en-GB"/>
          </a:p>
        </p:txBody>
      </p:sp>
      <p:pic>
        <p:nvPicPr>
          <p:cNvPr id="4" name="Video 3" descr="White Smoke">
            <a:extLst>
              <a:ext uri="{FF2B5EF4-FFF2-40B4-BE49-F238E27FC236}">
                <a16:creationId xmlns:a16="http://schemas.microsoft.com/office/drawing/2014/main" id="{C232888D-B4F8-711B-895E-C9449182CB04}"/>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4491548" y="-15959"/>
            <a:ext cx="7009988" cy="3931920"/>
          </a:xfrm>
          <a:prstGeom prst="rect">
            <a:avLst/>
          </a:prstGeom>
        </p:spPr>
      </p:pic>
    </p:spTree>
    <p:extLst>
      <p:ext uri="{BB962C8B-B14F-4D97-AF65-F5344CB8AC3E}">
        <p14:creationId xmlns:p14="http://schemas.microsoft.com/office/powerpoint/2010/main" val="14212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44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5" name="Picture 24" descr="Illuminating smoke on a black background">
            <a:extLst>
              <a:ext uri="{FF2B5EF4-FFF2-40B4-BE49-F238E27FC236}">
                <a16:creationId xmlns:a16="http://schemas.microsoft.com/office/drawing/2014/main" id="{BE689A38-372B-C0A5-E1B6-E2FEE3951033}"/>
              </a:ext>
            </a:extLst>
          </p:cNvPr>
          <p:cNvPicPr>
            <a:picLocks noChangeAspect="1"/>
          </p:cNvPicPr>
          <p:nvPr/>
        </p:nvPicPr>
        <p:blipFill rotWithShape="1">
          <a:blip r:embed="rId2">
            <a:duotone>
              <a:prstClr val="black"/>
              <a:schemeClr val="tx2">
                <a:tint val="45000"/>
                <a:satMod val="400000"/>
              </a:schemeClr>
            </a:duotone>
            <a:alphaModFix amt="35000"/>
          </a:blip>
          <a:srcRect t="10680" r="-1" b="5029"/>
          <a:stretch/>
        </p:blipFill>
        <p:spPr>
          <a:xfrm>
            <a:off x="20" y="-1"/>
            <a:ext cx="12188932" cy="6858000"/>
          </a:xfrm>
          <a:prstGeom prst="rect">
            <a:avLst/>
          </a:prstGeom>
        </p:spPr>
      </p:pic>
      <p:sp>
        <p:nvSpPr>
          <p:cNvPr id="2" name="Title 1">
            <a:extLst>
              <a:ext uri="{FF2B5EF4-FFF2-40B4-BE49-F238E27FC236}">
                <a16:creationId xmlns:a16="http://schemas.microsoft.com/office/drawing/2014/main" id="{D0BE1A4F-4339-2986-C11C-7287B7B06DA7}"/>
              </a:ext>
            </a:extLst>
          </p:cNvPr>
          <p:cNvSpPr>
            <a:spLocks noGrp="1"/>
          </p:cNvSpPr>
          <p:nvPr>
            <p:ph type="title"/>
          </p:nvPr>
        </p:nvSpPr>
        <p:spPr>
          <a:xfrm>
            <a:off x="643467" y="643467"/>
            <a:ext cx="7164674" cy="5571066"/>
          </a:xfrm>
        </p:spPr>
        <p:txBody>
          <a:bodyPr vert="horz" lIns="91440" tIns="45720" rIns="91440" bIns="45720" rtlCol="0" anchor="ctr">
            <a:normAutofit/>
          </a:bodyPr>
          <a:lstStyle/>
          <a:p>
            <a:pPr algn="ctr"/>
            <a:r>
              <a:rPr lang="en-US" sz="2800" b="1" kern="1200" cap="all" spc="200" baseline="0" dirty="0">
                <a:solidFill>
                  <a:schemeClr val="tx1"/>
                </a:solidFill>
              </a:rPr>
              <a:t>Introduction</a:t>
            </a:r>
            <a:br>
              <a:rPr lang="en-US" sz="2000" kern="1200" cap="all" spc="200" baseline="0" dirty="0">
                <a:solidFill>
                  <a:schemeClr val="tx1"/>
                </a:solidFill>
              </a:rPr>
            </a:br>
            <a:br>
              <a:rPr lang="en-US" sz="2000" kern="1200" cap="all" spc="200" baseline="0" dirty="0">
                <a:solidFill>
                  <a:schemeClr val="tx1"/>
                </a:solidFill>
              </a:rPr>
            </a:br>
            <a:br>
              <a:rPr lang="en-US" sz="2000" dirty="0">
                <a:solidFill>
                  <a:schemeClr val="tx1"/>
                </a:solidFill>
              </a:rPr>
            </a:br>
            <a:r>
              <a:rPr lang="en-US" sz="1600" dirty="0">
                <a:solidFill>
                  <a:schemeClr val="tx1"/>
                </a:solidFill>
              </a:rPr>
              <a:t>I shall discuss smoking and government campaigns to help combat this in the community.</a:t>
            </a:r>
            <a:br>
              <a:rPr lang="en-US" sz="1600" dirty="0">
                <a:solidFill>
                  <a:schemeClr val="tx1"/>
                </a:solidFill>
              </a:rPr>
            </a:br>
            <a:r>
              <a:rPr lang="en-US" sz="1600" dirty="0">
                <a:solidFill>
                  <a:schemeClr val="tx1"/>
                </a:solidFill>
              </a:rPr>
              <a:t> I shall compare two of the government campaigns concentrating on Stoptober and the U.K. indoor smoking ban, which was the result of a long campaign beginning with studies in the fifties demonstrating links between smoking and lung cancer</a:t>
            </a:r>
            <a:br>
              <a:rPr lang="en-US" sz="1600" dirty="0">
                <a:solidFill>
                  <a:schemeClr val="tx1"/>
                </a:solidFill>
              </a:rPr>
            </a:br>
            <a:br>
              <a:rPr lang="en-US" sz="1600" dirty="0">
                <a:solidFill>
                  <a:schemeClr val="tx1"/>
                </a:solidFill>
              </a:rPr>
            </a:br>
            <a:br>
              <a:rPr lang="en-US" sz="1600" dirty="0">
                <a:solidFill>
                  <a:schemeClr val="tx1"/>
                </a:solidFill>
              </a:rPr>
            </a:br>
            <a:br>
              <a:rPr lang="en-US" sz="1600" dirty="0">
                <a:solidFill>
                  <a:schemeClr val="tx1"/>
                </a:solidFill>
              </a:rPr>
            </a:br>
            <a:br>
              <a:rPr lang="en-US" sz="1600" dirty="0">
                <a:solidFill>
                  <a:schemeClr val="tx1"/>
                </a:solidFill>
              </a:rPr>
            </a:br>
            <a:br>
              <a:rPr lang="en-US" sz="1600" dirty="0">
                <a:solidFill>
                  <a:schemeClr val="tx1"/>
                </a:solidFill>
              </a:rPr>
            </a:br>
            <a:r>
              <a:rPr lang="en-US" sz="1600" dirty="0">
                <a:solidFill>
                  <a:schemeClr val="tx1"/>
                </a:solidFill>
              </a:rPr>
              <a:t> (The Health Foundation, 2007).</a:t>
            </a:r>
            <a:br>
              <a:rPr lang="en-GB" dirty="0"/>
            </a:br>
            <a:br>
              <a:rPr lang="en-US" sz="3600" kern="1200" cap="all" spc="200" baseline="0" dirty="0">
                <a:solidFill>
                  <a:schemeClr val="tx1"/>
                </a:solidFill>
                <a:latin typeface="+mj-lt"/>
                <a:ea typeface="+mj-ea"/>
                <a:cs typeface="+mj-cs"/>
              </a:rPr>
            </a:br>
            <a:endParaRPr lang="en-US" sz="3600" kern="1200" cap="all" spc="200" baseline="0" dirty="0">
              <a:solidFill>
                <a:schemeClr val="tx1"/>
              </a:solidFill>
              <a:latin typeface="+mj-lt"/>
              <a:ea typeface="+mj-ea"/>
              <a:cs typeface="+mj-cs"/>
            </a:endParaRPr>
          </a:p>
        </p:txBody>
      </p:sp>
    </p:spTree>
    <p:extLst>
      <p:ext uri="{BB962C8B-B14F-4D97-AF65-F5344CB8AC3E}">
        <p14:creationId xmlns:p14="http://schemas.microsoft.com/office/powerpoint/2010/main" val="94496814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689CF82-0F32-38C5-3548-0B5EECFEB8D4}"/>
            </a:ext>
          </a:extLst>
        </p:cNvPr>
        <p:cNvGrpSpPr/>
        <p:nvPr/>
      </p:nvGrpSpPr>
      <p:grpSpPr>
        <a:xfrm>
          <a:off x="0" y="0"/>
          <a:ext cx="0" cy="0"/>
          <a:chOff x="0" y="0"/>
          <a:chExt cx="0" cy="0"/>
        </a:xfrm>
      </p:grpSpPr>
      <p:pic>
        <p:nvPicPr>
          <p:cNvPr id="5" name="Picture 4" descr="Scan of a human brain in a neurology clinic">
            <a:extLst>
              <a:ext uri="{FF2B5EF4-FFF2-40B4-BE49-F238E27FC236}">
                <a16:creationId xmlns:a16="http://schemas.microsoft.com/office/drawing/2014/main" id="{4CE13708-BCD2-8C16-42D4-0788DC0279C2}"/>
              </a:ext>
            </a:extLst>
          </p:cNvPr>
          <p:cNvPicPr>
            <a:picLocks noChangeAspect="1"/>
          </p:cNvPicPr>
          <p:nvPr/>
        </p:nvPicPr>
        <p:blipFill rotWithShape="1">
          <a:blip r:embed="rId2">
            <a:duotone>
              <a:prstClr val="black"/>
              <a:schemeClr val="tx2">
                <a:tint val="45000"/>
                <a:satMod val="400000"/>
              </a:schemeClr>
            </a:duotone>
            <a:alphaModFix amt="25000"/>
          </a:blip>
          <a:srcRect t="15907" b="9093"/>
          <a:stretch/>
        </p:blipFill>
        <p:spPr>
          <a:xfrm>
            <a:off x="93326" y="0"/>
            <a:ext cx="12191980" cy="6857990"/>
          </a:xfrm>
          <a:prstGeom prst="rect">
            <a:avLst/>
          </a:prstGeom>
        </p:spPr>
      </p:pic>
      <p:sp>
        <p:nvSpPr>
          <p:cNvPr id="2" name="Title 1">
            <a:extLst>
              <a:ext uri="{FF2B5EF4-FFF2-40B4-BE49-F238E27FC236}">
                <a16:creationId xmlns:a16="http://schemas.microsoft.com/office/drawing/2014/main" id="{994E8A3F-3E8A-5116-EB47-1805DF380F59}"/>
              </a:ext>
            </a:extLst>
          </p:cNvPr>
          <p:cNvSpPr>
            <a:spLocks noGrp="1"/>
          </p:cNvSpPr>
          <p:nvPr>
            <p:ph type="title"/>
          </p:nvPr>
        </p:nvSpPr>
        <p:spPr/>
        <p:txBody>
          <a:bodyPr>
            <a:normAutofit/>
          </a:bodyPr>
          <a:lstStyle/>
          <a:p>
            <a:r>
              <a:rPr kumimoji="0" lang="en-GB" b="1" i="0" u="none" strike="noStrike" kern="1200" cap="none" spc="0" normalizeH="0" baseline="0" noProof="0" dirty="0">
                <a:ln>
                  <a:noFill/>
                </a:ln>
                <a:solidFill>
                  <a:schemeClr val="tx1"/>
                </a:solidFill>
                <a:effectLst/>
                <a:uLnTx/>
                <a:uFillTx/>
                <a:latin typeface="Times New Roman" panose="02020603050405020304" pitchFamily="18" charset="0"/>
                <a:ea typeface="Calibri" panose="020F0502020204030204" pitchFamily="34" charset="0"/>
              </a:rPr>
              <a:t>Diseases</a:t>
            </a:r>
            <a:endParaRPr lang="en-GB" dirty="0">
              <a:solidFill>
                <a:schemeClr val="tx1"/>
              </a:solidFill>
            </a:endParaRPr>
          </a:p>
        </p:txBody>
      </p:sp>
      <p:sp>
        <p:nvSpPr>
          <p:cNvPr id="3" name="Content Placeholder 2">
            <a:extLst>
              <a:ext uri="{FF2B5EF4-FFF2-40B4-BE49-F238E27FC236}">
                <a16:creationId xmlns:a16="http://schemas.microsoft.com/office/drawing/2014/main" id="{CDCBB188-BD4D-5137-5104-33ECB9CC6F9F}"/>
              </a:ext>
            </a:extLst>
          </p:cNvPr>
          <p:cNvSpPr>
            <a:spLocks noGrp="1"/>
          </p:cNvSpPr>
          <p:nvPr>
            <p:ph idx="1"/>
          </p:nvPr>
        </p:nvSpPr>
        <p:spPr/>
        <p:txBody>
          <a:bodyPr>
            <a:normAutofit/>
          </a:bodyPr>
          <a:lstStyle/>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Lung Cancer</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COPD </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Heart Disease </a:t>
            </a:r>
          </a:p>
          <a:p>
            <a:pPr>
              <a:buFont typeface="Arial" panose="020B0604020202020204" pitchFamily="34" charset="0"/>
              <a:buChar char="•"/>
            </a:pPr>
            <a:r>
              <a:rPr lang="en-GB" sz="1800" dirty="0">
                <a:latin typeface="Times New Roman" panose="02020603050405020304" pitchFamily="18" charset="0"/>
                <a:ea typeface="Calibri" panose="020F0502020204030204" pitchFamily="34" charset="0"/>
              </a:rPr>
              <a:t>S</a:t>
            </a:r>
            <a:r>
              <a:rPr lang="en-GB" sz="1800" dirty="0">
                <a:effectLst/>
                <a:latin typeface="Times New Roman" panose="02020603050405020304" pitchFamily="18" charset="0"/>
                <a:ea typeface="Calibri" panose="020F0502020204030204" pitchFamily="34" charset="0"/>
              </a:rPr>
              <a:t>troke</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Asthma</a:t>
            </a:r>
            <a:endParaRPr lang="en-GB" sz="1800" dirty="0">
              <a:latin typeface="Times New Roman" panose="02020603050405020304" pitchFamily="18" charset="0"/>
              <a:ea typeface="Calibri" panose="020F0502020204030204" pitchFamily="34" charset="0"/>
            </a:endParaRPr>
          </a:p>
          <a:p>
            <a:pPr>
              <a:buFont typeface="Arial" panose="020B0604020202020204" pitchFamily="34" charset="0"/>
              <a:buChar char="•"/>
            </a:pPr>
            <a:r>
              <a:rPr lang="en-GB" sz="1800" dirty="0">
                <a:latin typeface="Times New Roman" panose="02020603050405020304" pitchFamily="18" charset="0"/>
                <a:ea typeface="Calibri" panose="020F0502020204030204" pitchFamily="34" charset="0"/>
              </a:rPr>
              <a:t>R</a:t>
            </a:r>
            <a:r>
              <a:rPr lang="en-GB" sz="1800" dirty="0">
                <a:effectLst/>
                <a:latin typeface="Times New Roman" panose="02020603050405020304" pitchFamily="18" charset="0"/>
                <a:ea typeface="Calibri" panose="020F0502020204030204" pitchFamily="34" charset="0"/>
              </a:rPr>
              <a:t>educed fertility</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Diabetes</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Blindness</a:t>
            </a:r>
          </a:p>
          <a:p>
            <a:pPr>
              <a:buFont typeface="Arial" panose="020B0604020202020204" pitchFamily="34" charset="0"/>
              <a:buChar char="•"/>
            </a:pPr>
            <a:r>
              <a:rPr lang="en-GB" sz="1800" dirty="0">
                <a:effectLst/>
                <a:latin typeface="Times New Roman" panose="02020603050405020304" pitchFamily="18" charset="0"/>
                <a:ea typeface="Calibri" panose="020F0502020204030204" pitchFamily="34" charset="0"/>
              </a:rPr>
              <a:t>Over 10 Other Types of Cancer</a:t>
            </a:r>
            <a:endParaRPr lang="en-GB" dirty="0"/>
          </a:p>
        </p:txBody>
      </p:sp>
      <p:sp>
        <p:nvSpPr>
          <p:cNvPr id="6" name="TextBox 5">
            <a:extLst>
              <a:ext uri="{FF2B5EF4-FFF2-40B4-BE49-F238E27FC236}">
                <a16:creationId xmlns:a16="http://schemas.microsoft.com/office/drawing/2014/main" id="{CD62C387-6E6D-B4F3-5179-0BBFA1F1CC27}"/>
              </a:ext>
            </a:extLst>
          </p:cNvPr>
          <p:cNvSpPr txBox="1"/>
          <p:nvPr/>
        </p:nvSpPr>
        <p:spPr>
          <a:xfrm>
            <a:off x="7725747" y="3020399"/>
            <a:ext cx="1457908" cy="369332"/>
          </a:xfrm>
          <a:prstGeom prst="rect">
            <a:avLst/>
          </a:prstGeom>
          <a:noFill/>
        </p:spPr>
        <p:txBody>
          <a:bodyPr wrap="square">
            <a:spAutoFit/>
          </a:bodyPr>
          <a:lstStyle/>
          <a:p>
            <a:r>
              <a:rPr lang="en-GB" sz="1800" dirty="0">
                <a:effectLst/>
                <a:latin typeface="Times New Roman" panose="02020603050405020304" pitchFamily="18" charset="0"/>
              </a:rPr>
              <a:t>(NHS, 202</a:t>
            </a:r>
            <a:r>
              <a:rPr lang="en-GB" dirty="0">
                <a:latin typeface="Times New Roman" panose="02020603050405020304" pitchFamily="18" charset="0"/>
              </a:rPr>
              <a:t>2</a:t>
            </a:r>
            <a:r>
              <a:rPr lang="en-GB" sz="1800" dirty="0">
                <a:effectLst/>
                <a:latin typeface="Times New Roman" panose="02020603050405020304" pitchFamily="18" charset="0"/>
              </a:rPr>
              <a:t>)</a:t>
            </a:r>
            <a:endParaRPr lang="en-GB" dirty="0"/>
          </a:p>
        </p:txBody>
      </p:sp>
    </p:spTree>
    <p:extLst>
      <p:ext uri="{BB962C8B-B14F-4D97-AF65-F5344CB8AC3E}">
        <p14:creationId xmlns:p14="http://schemas.microsoft.com/office/powerpoint/2010/main" val="29753356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A787216-5383-4C24-F02E-F2D4E980BC2E}"/>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796AAD3-BCB3-6C85-C21D-CDBA2839167D}"/>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7BA4488F-442C-CC3C-432C-8D078E490AA7}"/>
              </a:ext>
            </a:extLst>
          </p:cNvPr>
          <p:cNvSpPr>
            <a:spLocks noGrp="1"/>
          </p:cNvSpPr>
          <p:nvPr>
            <p:ph idx="1"/>
          </p:nvPr>
        </p:nvSpPr>
        <p:spPr/>
        <p:txBody>
          <a:bodyPr/>
          <a:lstStyle/>
          <a:p>
            <a:endParaRPr lang="en-GB" dirty="0"/>
          </a:p>
        </p:txBody>
      </p:sp>
      <p:pic>
        <p:nvPicPr>
          <p:cNvPr id="4" name="Picture 2" descr="Health Benefits from Stopping Smoking | International Society of ...">
            <a:extLst>
              <a:ext uri="{FF2B5EF4-FFF2-40B4-BE49-F238E27FC236}">
                <a16:creationId xmlns:a16="http://schemas.microsoft.com/office/drawing/2014/main" id="{CBB73E3F-23F9-255E-DEC9-7D0BCD8BAAF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51642" y="585217"/>
            <a:ext cx="10615448" cy="56793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371115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4BC893-91F7-4B41-07CC-84090683A39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FC56BDC-DD1C-1F03-AC39-C5238BF51068}"/>
              </a:ext>
            </a:extLst>
          </p:cNvPr>
          <p:cNvSpPr>
            <a:spLocks noGrp="1"/>
          </p:cNvSpPr>
          <p:nvPr>
            <p:ph type="title"/>
          </p:nvPr>
        </p:nvSpPr>
        <p:spPr/>
        <p:txBody>
          <a:bodyPr/>
          <a:lstStyle/>
          <a:p>
            <a:r>
              <a:rPr lang="en-GB" dirty="0"/>
              <a:t>Stoptober</a:t>
            </a:r>
          </a:p>
        </p:txBody>
      </p:sp>
      <p:sp>
        <p:nvSpPr>
          <p:cNvPr id="3" name="Content Placeholder 2">
            <a:extLst>
              <a:ext uri="{FF2B5EF4-FFF2-40B4-BE49-F238E27FC236}">
                <a16:creationId xmlns:a16="http://schemas.microsoft.com/office/drawing/2014/main" id="{B8222E7E-4C72-6474-11B1-1ADF8A7F595C}"/>
              </a:ext>
            </a:extLst>
          </p:cNvPr>
          <p:cNvSpPr>
            <a:spLocks noGrp="1"/>
          </p:cNvSpPr>
          <p:nvPr>
            <p:ph idx="1"/>
          </p:nvPr>
        </p:nvSpPr>
        <p:spPr/>
        <p:txBody>
          <a:bodyPr>
            <a:normAutofit fontScale="77500" lnSpcReduction="20000"/>
          </a:bodyPr>
          <a:lstStyle/>
          <a:p>
            <a:r>
              <a:rPr lang="en-US" dirty="0"/>
              <a:t>The "Stoptober" campaign was the most successful by Public Health England in 2012, Every October, people in the U.K. try to stop smoking for 28 days. </a:t>
            </a:r>
          </a:p>
          <a:p>
            <a:r>
              <a:rPr lang="en-US" dirty="0"/>
              <a:t>Successfully helped 1.9 million smokers in the U.K. make quit attempts since its inception. Unlike traditional scare tactics.</a:t>
            </a:r>
          </a:p>
          <a:p>
            <a:r>
              <a:rPr lang="en-US" dirty="0"/>
              <a:t> People are five times more likely to quit if they can smoke-free for at least 28 days The campaign has a community-based approach; It works best when people quit smoking together.</a:t>
            </a:r>
          </a:p>
          <a:p>
            <a:r>
              <a:rPr lang="en-US" dirty="0"/>
              <a:t>While also urging smokers to put their lungs first and breathe easier before flu season. </a:t>
            </a:r>
            <a:r>
              <a:rPr lang="en-US" dirty="0" err="1"/>
              <a:t>Utilising</a:t>
            </a:r>
            <a:r>
              <a:rPr lang="en-US" dirty="0"/>
              <a:t> applications on your phone, daily emails, and a tool called the "Stoptober Wheel" to replace cigarettes can help individuals quit smoking even after the campaign. </a:t>
            </a:r>
          </a:p>
          <a:p>
            <a:r>
              <a:rPr lang="en-US" dirty="0"/>
              <a:t>Quitting smoking quickly is better than slowly reducing how much you smoke. A study by the Oxford University Press showed that 49% of people who quit abruptly were still smoking a month later. Another factor that helps smokers quit is how long they are asked to stop. If you stop smoking for 28 days, you are five times more likely to quit for good. </a:t>
            </a:r>
          </a:p>
          <a:p>
            <a:r>
              <a:rPr lang="en-US" dirty="0"/>
              <a:t>(Paul, 2012) (GOV.uk, 2022) (Public Health England, 2020)</a:t>
            </a:r>
          </a:p>
          <a:p>
            <a:endParaRPr lang="en-US" dirty="0"/>
          </a:p>
          <a:p>
            <a:endParaRPr lang="en-GB" dirty="0"/>
          </a:p>
        </p:txBody>
      </p:sp>
    </p:spTree>
    <p:extLst>
      <p:ext uri="{BB962C8B-B14F-4D97-AF65-F5344CB8AC3E}">
        <p14:creationId xmlns:p14="http://schemas.microsoft.com/office/powerpoint/2010/main" val="16666171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6F568-972F-4596-4FE9-025019457AE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BDC62D3-3834-ED32-DCA3-32B43D950CF9}"/>
              </a:ext>
            </a:extLst>
          </p:cNvPr>
          <p:cNvSpPr>
            <a:spLocks noGrp="1"/>
          </p:cNvSpPr>
          <p:nvPr>
            <p:ph type="title"/>
          </p:nvPr>
        </p:nvSpPr>
        <p:spPr/>
        <p:txBody>
          <a:bodyPr/>
          <a:lstStyle/>
          <a:p>
            <a:r>
              <a:rPr lang="en-GB" dirty="0"/>
              <a:t>Smoking Ban</a:t>
            </a:r>
          </a:p>
        </p:txBody>
      </p:sp>
      <p:sp>
        <p:nvSpPr>
          <p:cNvPr id="3" name="Content Placeholder 2">
            <a:extLst>
              <a:ext uri="{FF2B5EF4-FFF2-40B4-BE49-F238E27FC236}">
                <a16:creationId xmlns:a16="http://schemas.microsoft.com/office/drawing/2014/main" id="{7E86A6BC-FB8A-36AC-DE75-DCCD2215E43B}"/>
              </a:ext>
            </a:extLst>
          </p:cNvPr>
          <p:cNvSpPr>
            <a:spLocks noGrp="1"/>
          </p:cNvSpPr>
          <p:nvPr>
            <p:ph idx="1"/>
          </p:nvPr>
        </p:nvSpPr>
        <p:spPr/>
        <p:txBody>
          <a:bodyPr>
            <a:normAutofit fontScale="85000" lnSpcReduction="10000"/>
          </a:bodyPr>
          <a:lstStyle/>
          <a:p>
            <a:r>
              <a:rPr lang="en-US" dirty="0"/>
              <a:t>Indoor smoking ban- July 1, 2007, after introducing the Health Act of 2006. </a:t>
            </a:r>
          </a:p>
          <a:p>
            <a:r>
              <a:rPr lang="en-US" dirty="0"/>
              <a:t>This law says you cannot smoke in places like restaurants, bars, clubs, theatres, offices, and cars used for work. It ended up just leading to more places where people could smoke outside</a:t>
            </a:r>
          </a:p>
          <a:p>
            <a:r>
              <a:rPr lang="en-US" dirty="0"/>
              <a:t>It has helped with second-hand smoke to protect others from passive smoking-caused health problems. People who do not smoke can get lung cancer, heart disease, and stroke by 25% if they breathe in secondhand smoke.</a:t>
            </a:r>
          </a:p>
          <a:p>
            <a:r>
              <a:rPr lang="en-US" dirty="0"/>
              <a:t> A.S.H., says that people were trying to quit smoking, and more people succeeded because it was easier to avoid those situations.</a:t>
            </a:r>
          </a:p>
          <a:p>
            <a:r>
              <a:rPr lang="en-US" dirty="0"/>
              <a:t>Research in the British Medical Journal found 1,200 fewer hospital admissions for heart attacks in the year after the ban. Improved air quality and fewer smokers will have contributed to this.</a:t>
            </a:r>
          </a:p>
          <a:p>
            <a:r>
              <a:rPr lang="en-US" dirty="0"/>
              <a:t>(Centre for Public Impact, 2020) (A.S.H., 2022) (</a:t>
            </a:r>
            <a:r>
              <a:rPr lang="en-US" dirty="0" err="1"/>
              <a:t>Trevallion</a:t>
            </a:r>
            <a:r>
              <a:rPr lang="en-US" dirty="0"/>
              <a:t>, 2017).</a:t>
            </a:r>
          </a:p>
          <a:p>
            <a:endParaRPr lang="en-GB" dirty="0"/>
          </a:p>
        </p:txBody>
      </p:sp>
    </p:spTree>
    <p:extLst>
      <p:ext uri="{BB962C8B-B14F-4D97-AF65-F5344CB8AC3E}">
        <p14:creationId xmlns:p14="http://schemas.microsoft.com/office/powerpoint/2010/main" val="6544007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826F1D-B8A5-7600-DBCF-EAC056000EAA}"/>
              </a:ext>
            </a:extLst>
          </p:cNvPr>
          <p:cNvSpPr>
            <a:spLocks noGrp="1"/>
          </p:cNvSpPr>
          <p:nvPr>
            <p:ph type="title"/>
          </p:nvPr>
        </p:nvSpPr>
        <p:spPr>
          <a:xfrm>
            <a:off x="426999" y="167951"/>
            <a:ext cx="3566407" cy="4320073"/>
          </a:xfrm>
        </p:spPr>
        <p:txBody>
          <a:bodyPr vert="horz" lIns="91440" tIns="45720" rIns="91440" bIns="45720" rtlCol="0" anchor="b">
            <a:normAutofit/>
          </a:bodyPr>
          <a:lstStyle/>
          <a:p>
            <a:r>
              <a:rPr lang="en-US" sz="3100" b="1" dirty="0">
                <a:latin typeface="Amasis MT Pro" panose="02040504050005020304" pitchFamily="18" charset="0"/>
              </a:rPr>
              <a:t>Campaigns</a:t>
            </a:r>
            <a:br>
              <a:rPr lang="en-US" sz="1400" b="1" dirty="0">
                <a:latin typeface="Abadi Extra Light" panose="020B0204020104020204" pitchFamily="34" charset="0"/>
              </a:rPr>
            </a:br>
            <a:br>
              <a:rPr lang="en-US" sz="1400" b="1" dirty="0">
                <a:latin typeface="Abadi Extra Light" panose="020B0204020104020204" pitchFamily="34" charset="0"/>
              </a:rPr>
            </a:br>
            <a:r>
              <a:rPr lang="en-GB" sz="1400" dirty="0">
                <a:latin typeface="Amasis MT Pro" panose="020F0502020204030204" pitchFamily="18" charset="0"/>
                <a:ea typeface="Calibri" panose="020F0502020204030204" pitchFamily="34" charset="0"/>
              </a:rPr>
              <a:t>Smokefree U.K.</a:t>
            </a: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r>
              <a:rPr lang="en-GB" sz="1400" dirty="0">
                <a:latin typeface="Amasis MT Pro" panose="020F0502020204030204" pitchFamily="18" charset="0"/>
                <a:ea typeface="Calibri" panose="020F0502020204030204" pitchFamily="34" charset="0"/>
              </a:rPr>
              <a:t>Help me quit Wales</a:t>
            </a: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r>
              <a:rPr lang="en-GB" sz="1400" dirty="0" err="1">
                <a:latin typeface="Amasis MT Pro" panose="020F0502020204030204" pitchFamily="18" charset="0"/>
                <a:ea typeface="Calibri" panose="020F0502020204030204" pitchFamily="34" charset="0"/>
              </a:rPr>
              <a:t>Vapril</a:t>
            </a: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r>
              <a:rPr lang="en-GB" sz="1400" dirty="0">
                <a:latin typeface="Amasis MT Pro" panose="020F0502020204030204" pitchFamily="18" charset="0"/>
                <a:ea typeface="Calibri" panose="020F0502020204030204" pitchFamily="34" charset="0"/>
              </a:rPr>
              <a:t>No Smoking Day </a:t>
            </a:r>
            <a:br>
              <a:rPr lang="en-GB" sz="1400" dirty="0">
                <a:latin typeface="Amasis MT Pro" panose="020F0502020204030204" pitchFamily="18" charset="0"/>
                <a:ea typeface="Calibri" panose="020F0502020204030204" pitchFamily="34" charset="0"/>
              </a:rPr>
            </a:br>
            <a:br>
              <a:rPr lang="en-GB" sz="1400" dirty="0">
                <a:latin typeface="Amasis MT Pro" panose="020F0502020204030204" pitchFamily="18" charset="0"/>
                <a:ea typeface="Calibri" panose="020F0502020204030204" pitchFamily="34" charset="0"/>
              </a:rPr>
            </a:br>
            <a:br>
              <a:rPr lang="en-GB" sz="1400" dirty="0">
                <a:solidFill>
                  <a:schemeClr val="tx1">
                    <a:lumMod val="95000"/>
                  </a:schemeClr>
                </a:solidFill>
                <a:latin typeface="Amasis MT Pro" panose="020F0502020204030204" pitchFamily="18" charset="0"/>
              </a:rPr>
            </a:br>
            <a:br>
              <a:rPr lang="en-US" sz="1400" b="1" kern="1200" cap="all" spc="200" baseline="0" dirty="0">
                <a:solidFill>
                  <a:schemeClr val="tx1">
                    <a:lumMod val="95000"/>
                    <a:lumOff val="5000"/>
                  </a:schemeClr>
                </a:solidFill>
                <a:effectLst/>
                <a:latin typeface="Abadi Extra Light" panose="020B0204020104020204" pitchFamily="34" charset="0"/>
              </a:rPr>
            </a:br>
            <a:r>
              <a:rPr lang="en-US" sz="1400" dirty="0">
                <a:latin typeface="Abadi Extra Light" panose="020B0204020104020204" pitchFamily="34" charset="0"/>
              </a:rPr>
              <a:t>. </a:t>
            </a:r>
            <a:r>
              <a:rPr lang="en-US" sz="1400" b="1" kern="1200" cap="all" spc="200" baseline="0" dirty="0">
                <a:solidFill>
                  <a:schemeClr val="tx1">
                    <a:lumMod val="95000"/>
                    <a:lumOff val="5000"/>
                  </a:schemeClr>
                </a:solidFill>
                <a:latin typeface="Abadi Extra Light" panose="020B0204020104020204" pitchFamily="34" charset="0"/>
              </a:rPr>
              <a:t> </a:t>
            </a:r>
            <a:br>
              <a:rPr lang="en-US" sz="1300" kern="1200" cap="all" spc="200" baseline="0" dirty="0">
                <a:solidFill>
                  <a:schemeClr val="tx1">
                    <a:lumMod val="95000"/>
                    <a:lumOff val="5000"/>
                  </a:schemeClr>
                </a:solidFill>
                <a:latin typeface="+mj-lt"/>
                <a:ea typeface="+mj-ea"/>
                <a:cs typeface="+mj-cs"/>
              </a:rPr>
            </a:br>
            <a:endParaRPr lang="en-US" sz="1300" kern="1200" cap="all" spc="200" baseline="0" dirty="0">
              <a:solidFill>
                <a:schemeClr val="tx1">
                  <a:lumMod val="95000"/>
                  <a:lumOff val="5000"/>
                </a:schemeClr>
              </a:solidFill>
              <a:latin typeface="+mj-lt"/>
              <a:ea typeface="+mj-ea"/>
              <a:cs typeface="+mj-cs"/>
            </a:endParaRPr>
          </a:p>
        </p:txBody>
      </p:sp>
      <p:pic>
        <p:nvPicPr>
          <p:cNvPr id="25" name="Picture 24" descr="Abstract blurred public library with bookshelves">
            <a:extLst>
              <a:ext uri="{FF2B5EF4-FFF2-40B4-BE49-F238E27FC236}">
                <a16:creationId xmlns:a16="http://schemas.microsoft.com/office/drawing/2014/main" id="{D4290E6E-ED18-4293-18FE-AB0569F5C0CF}"/>
              </a:ext>
            </a:extLst>
          </p:cNvPr>
          <p:cNvPicPr>
            <a:picLocks noChangeAspect="1"/>
          </p:cNvPicPr>
          <p:nvPr/>
        </p:nvPicPr>
        <p:blipFill rotWithShape="1">
          <a:blip r:embed="rId2"/>
          <a:srcRect l="2170" r="24502" b="-2"/>
          <a:stretch/>
        </p:blipFill>
        <p:spPr>
          <a:xfrm>
            <a:off x="4658258" y="975"/>
            <a:ext cx="7533742" cy="6858000"/>
          </a:xfrm>
          <a:prstGeom prst="rect">
            <a:avLst/>
          </a:prstGeom>
        </p:spPr>
      </p:pic>
    </p:spTree>
    <p:extLst>
      <p:ext uri="{BB962C8B-B14F-4D97-AF65-F5344CB8AC3E}">
        <p14:creationId xmlns:p14="http://schemas.microsoft.com/office/powerpoint/2010/main" val="119928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Stethoscope">
            <a:extLst>
              <a:ext uri="{FF2B5EF4-FFF2-40B4-BE49-F238E27FC236}">
                <a16:creationId xmlns:a16="http://schemas.microsoft.com/office/drawing/2014/main" id="{75471739-4C30-5167-05DF-A889FA89BF84}"/>
              </a:ext>
            </a:extLst>
          </p:cNvPr>
          <p:cNvPicPr>
            <a:picLocks noChangeAspect="1"/>
          </p:cNvPicPr>
          <p:nvPr/>
        </p:nvPicPr>
        <p:blipFill rotWithShape="1">
          <a:blip r:embed="rId2">
            <a:duotone>
              <a:schemeClr val="bg2">
                <a:shade val="45000"/>
                <a:satMod val="135000"/>
              </a:schemeClr>
              <a:prstClr val="white"/>
            </a:duotone>
            <a:alphaModFix amt="35000"/>
          </a:blip>
          <a:srcRect t="15709" r="-1" b="-1"/>
          <a:stretch/>
        </p:blipFill>
        <p:spPr>
          <a:xfrm>
            <a:off x="20" y="-1"/>
            <a:ext cx="12188932" cy="6858000"/>
          </a:xfrm>
          <a:prstGeom prst="rect">
            <a:avLst/>
          </a:prstGeom>
        </p:spPr>
      </p:pic>
      <p:sp>
        <p:nvSpPr>
          <p:cNvPr id="2" name="Title 1">
            <a:extLst>
              <a:ext uri="{FF2B5EF4-FFF2-40B4-BE49-F238E27FC236}">
                <a16:creationId xmlns:a16="http://schemas.microsoft.com/office/drawing/2014/main" id="{DFE5E55F-BB6D-D157-4A95-D8EBED71378B}"/>
              </a:ext>
            </a:extLst>
          </p:cNvPr>
          <p:cNvSpPr>
            <a:spLocks noGrp="1"/>
          </p:cNvSpPr>
          <p:nvPr>
            <p:ph type="title"/>
          </p:nvPr>
        </p:nvSpPr>
        <p:spPr>
          <a:xfrm>
            <a:off x="643467" y="643467"/>
            <a:ext cx="3684437" cy="5571066"/>
          </a:xfrm>
        </p:spPr>
        <p:txBody>
          <a:bodyPr>
            <a:normAutofit/>
          </a:bodyPr>
          <a:lstStyle/>
          <a:p>
            <a:pPr algn="r"/>
            <a:r>
              <a:rPr lang="en-GB" sz="3200" dirty="0"/>
              <a:t>Smoking campaigns</a:t>
            </a:r>
            <a:br>
              <a:rPr lang="en-GB" sz="3200" dirty="0"/>
            </a:br>
            <a:r>
              <a:rPr lang="en-GB" sz="3200" dirty="0" err="1"/>
              <a:t>Backround</a:t>
            </a:r>
            <a:r>
              <a:rPr lang="en-GB" sz="3200" dirty="0"/>
              <a:t> </a:t>
            </a:r>
          </a:p>
        </p:txBody>
      </p:sp>
      <p:sp>
        <p:nvSpPr>
          <p:cNvPr id="3" name="Content Placeholder 2">
            <a:extLst>
              <a:ext uri="{FF2B5EF4-FFF2-40B4-BE49-F238E27FC236}">
                <a16:creationId xmlns:a16="http://schemas.microsoft.com/office/drawing/2014/main" id="{7BEDFAC2-3F8A-F498-C75F-E2A341D606A4}"/>
              </a:ext>
            </a:extLst>
          </p:cNvPr>
          <p:cNvSpPr>
            <a:spLocks noGrp="1"/>
          </p:cNvSpPr>
          <p:nvPr>
            <p:ph idx="1"/>
          </p:nvPr>
        </p:nvSpPr>
        <p:spPr>
          <a:xfrm>
            <a:off x="4577042" y="755434"/>
            <a:ext cx="6574112" cy="5571066"/>
          </a:xfrm>
        </p:spPr>
        <p:txBody>
          <a:bodyPr anchor="ctr">
            <a:normAutofit fontScale="70000" lnSpcReduction="20000"/>
          </a:bodyPr>
          <a:lstStyle/>
          <a:p>
            <a:pPr marL="0" indent="0">
              <a:buNone/>
            </a:pPr>
            <a:r>
              <a:rPr lang="en-US" dirty="0">
                <a:latin typeface="Amasis MT Pro" panose="020F0502020204030204" pitchFamily="18" charset="0"/>
              </a:rPr>
              <a:t> 1960s when government concerns about smoking intensified.</a:t>
            </a:r>
          </a:p>
          <a:p>
            <a:pPr marL="0" indent="0">
              <a:buNone/>
            </a:pPr>
            <a:r>
              <a:rPr lang="en-US" dirty="0">
                <a:latin typeface="Amasis MT Pro" panose="020F0502020204030204" pitchFamily="18" charset="0"/>
              </a:rPr>
              <a:t>1962, the Royal College of Physicians (R.C.P.) launched a campaign putting strong health warnings on cigarette packs (People's History of the N.H.S., 2024). </a:t>
            </a:r>
          </a:p>
          <a:p>
            <a:pPr marL="0" indent="0">
              <a:buNone/>
            </a:pPr>
            <a:r>
              <a:rPr lang="en-US" dirty="0">
                <a:latin typeface="Amasis MT Pro" panose="020F0502020204030204" pitchFamily="18" charset="0"/>
              </a:rPr>
              <a:t>1970s, Action on Smoking and Health (A.S.H.) in 1971 and more brazen public health lobbying. A.S.H. played a crucial role in getting government agencies to consider the dangerous effects of smoking, which resulted in the creation of creative anti-smoking laws (</a:t>
            </a:r>
            <a:r>
              <a:rPr lang="en-US" dirty="0" err="1">
                <a:latin typeface="Amasis MT Pro" panose="020F0502020204030204" pitchFamily="18" charset="0"/>
              </a:rPr>
              <a:t>Berridge</a:t>
            </a:r>
            <a:r>
              <a:rPr lang="en-US" dirty="0">
                <a:latin typeface="Amasis MT Pro" panose="020F0502020204030204" pitchFamily="18" charset="0"/>
              </a:rPr>
              <a:t> &amp; Loughlin, 2005). </a:t>
            </a:r>
          </a:p>
          <a:p>
            <a:pPr marL="0" indent="0">
              <a:buNone/>
            </a:pPr>
            <a:r>
              <a:rPr lang="en-US" dirty="0">
                <a:latin typeface="Amasis MT Pro" panose="020F0502020204030204" pitchFamily="18" charset="0"/>
              </a:rPr>
              <a:t>1980s and 1990s, several campaigns were used. Reducing smoking rates throughout this time, suggesting that the combination of comedy and strong health warnings had some success (</a:t>
            </a:r>
            <a:r>
              <a:rPr lang="en-US" dirty="0" err="1">
                <a:latin typeface="Amasis MT Pro" panose="020F0502020204030204" pitchFamily="18" charset="0"/>
              </a:rPr>
              <a:t>Berridge</a:t>
            </a:r>
            <a:r>
              <a:rPr lang="en-US" dirty="0">
                <a:latin typeface="Amasis MT Pro" panose="020F0502020204030204" pitchFamily="18" charset="0"/>
              </a:rPr>
              <a:t> &amp; Loughlin, 2005).  </a:t>
            </a:r>
          </a:p>
          <a:p>
            <a:pPr marL="0" indent="0">
              <a:buNone/>
            </a:pPr>
            <a:r>
              <a:rPr lang="en-US" dirty="0">
                <a:latin typeface="Amasis MT Pro" panose="020F0502020204030204" pitchFamily="18" charset="0"/>
              </a:rPr>
              <a:t>No Smoking Day Resolution was started by the WHO (World Health </a:t>
            </a:r>
            <a:r>
              <a:rPr lang="en-US" dirty="0" err="1">
                <a:latin typeface="Amasis MT Pro" panose="020F0502020204030204" pitchFamily="18" charset="0"/>
              </a:rPr>
              <a:t>Organisation</a:t>
            </a:r>
            <a:r>
              <a:rPr lang="en-US" dirty="0">
                <a:latin typeface="Amasis MT Pro" panose="020F0502020204030204" pitchFamily="18" charset="0"/>
              </a:rPr>
              <a:t>) in 1987, designating April 7, 1988, as "a world no-smoking Day". The day's goal was to encourage smokers everywhere to stop for a full day in the hopes that this would support individuals who are attempting to quit (WHO, 2023). Even after 22 years, smokers are still successfully reached.</a:t>
            </a:r>
          </a:p>
          <a:p>
            <a:pPr marL="0" indent="0">
              <a:buNone/>
            </a:pPr>
            <a:r>
              <a:rPr lang="en-US" dirty="0">
                <a:latin typeface="Amasis MT Pro" panose="020F0502020204030204" pitchFamily="18" charset="0"/>
              </a:rPr>
              <a:t>2007, England introduced a smoking ban in public places. The ban, although controversial, led to a significant decline in heart attack rates, as highlighted by the British Medical Journal (A.D.P.H., 2023). </a:t>
            </a:r>
          </a:p>
          <a:p>
            <a:pPr marL="0" indent="0">
              <a:buNone/>
            </a:pPr>
            <a:r>
              <a:rPr lang="en-US" dirty="0">
                <a:latin typeface="Amasis MT Pro" panose="020F0502020204030204" pitchFamily="18" charset="0"/>
              </a:rPr>
              <a:t>The implementation of plain package legislation in 2012 and the ban on smoking in cars with children present in 2015 (A.D.P.H., 2023). </a:t>
            </a:r>
          </a:p>
          <a:p>
            <a:pPr marL="0" indent="0">
              <a:buNone/>
            </a:pPr>
            <a:r>
              <a:rPr lang="en-US" dirty="0" err="1">
                <a:latin typeface="Amasis MT Pro" panose="020F0502020204030204" pitchFamily="18" charset="0"/>
              </a:rPr>
              <a:t>Vapril</a:t>
            </a:r>
            <a:r>
              <a:rPr lang="en-US" dirty="0">
                <a:latin typeface="Amasis MT Pro" panose="020F0502020204030204" pitchFamily="18" charset="0"/>
              </a:rPr>
              <a:t>- more than 3 million people have chosen to give up smoking and switching to vaping as a legal substitute is even more heartening (Guest, 2021)</a:t>
            </a:r>
          </a:p>
          <a:p>
            <a:endParaRPr lang="en-GB" dirty="0">
              <a:solidFill>
                <a:schemeClr val="tx1">
                  <a:lumMod val="95000"/>
                </a:schemeClr>
              </a:solidFill>
              <a:latin typeface="Amasis MT Pro" panose="020F0502020204030204" pitchFamily="18" charset="0"/>
            </a:endParaRPr>
          </a:p>
        </p:txBody>
      </p:sp>
    </p:spTree>
    <p:extLst>
      <p:ext uri="{BB962C8B-B14F-4D97-AF65-F5344CB8AC3E}">
        <p14:creationId xmlns:p14="http://schemas.microsoft.com/office/powerpoint/2010/main" val="1683904276"/>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47DAB6-EAC3-44D9-D55A-71EA88C12EAA}"/>
            </a:ext>
          </a:extLst>
        </p:cNvPr>
        <p:cNvGrpSpPr/>
        <p:nvPr/>
      </p:nvGrpSpPr>
      <p:grpSpPr>
        <a:xfrm>
          <a:off x="0" y="0"/>
          <a:ext cx="0" cy="0"/>
          <a:chOff x="0" y="0"/>
          <a:chExt cx="0" cy="0"/>
        </a:xfrm>
      </p:grpSpPr>
      <p:pic>
        <p:nvPicPr>
          <p:cNvPr id="14" name="Picture 13" descr="Burning match">
            <a:extLst>
              <a:ext uri="{FF2B5EF4-FFF2-40B4-BE49-F238E27FC236}">
                <a16:creationId xmlns:a16="http://schemas.microsoft.com/office/drawing/2014/main" id="{870BB7A8-FF4D-705A-F70F-BD592053A518}"/>
              </a:ext>
            </a:extLst>
          </p:cNvPr>
          <p:cNvPicPr>
            <a:picLocks noChangeAspect="1"/>
          </p:cNvPicPr>
          <p:nvPr/>
        </p:nvPicPr>
        <p:blipFill rotWithShape="1">
          <a:blip r:embed="rId2">
            <a:duotone>
              <a:schemeClr val="bg2">
                <a:shade val="45000"/>
                <a:satMod val="135000"/>
              </a:schemeClr>
              <a:prstClr val="white"/>
            </a:duotone>
            <a:alphaModFix amt="35000"/>
          </a:blip>
          <a:srcRect t="3834" r="-1" b="11238"/>
          <a:stretch/>
        </p:blipFill>
        <p:spPr>
          <a:xfrm>
            <a:off x="20" y="-1"/>
            <a:ext cx="12188932" cy="6858000"/>
          </a:xfrm>
          <a:prstGeom prst="rect">
            <a:avLst/>
          </a:prstGeom>
        </p:spPr>
      </p:pic>
      <p:sp>
        <p:nvSpPr>
          <p:cNvPr id="2" name="Title 1">
            <a:extLst>
              <a:ext uri="{FF2B5EF4-FFF2-40B4-BE49-F238E27FC236}">
                <a16:creationId xmlns:a16="http://schemas.microsoft.com/office/drawing/2014/main" id="{3F728DD9-05BD-F4DB-0E67-79D11B938978}"/>
              </a:ext>
            </a:extLst>
          </p:cNvPr>
          <p:cNvSpPr>
            <a:spLocks noGrp="1"/>
          </p:cNvSpPr>
          <p:nvPr>
            <p:ph type="title"/>
          </p:nvPr>
        </p:nvSpPr>
        <p:spPr>
          <a:xfrm>
            <a:off x="643467" y="643467"/>
            <a:ext cx="3684437" cy="5571066"/>
          </a:xfrm>
        </p:spPr>
        <p:txBody>
          <a:bodyPr>
            <a:normAutofit/>
          </a:bodyPr>
          <a:lstStyle/>
          <a:p>
            <a:pPr algn="r"/>
            <a:r>
              <a:rPr lang="en-GB" dirty="0"/>
              <a:t>Quit smoking  on NHS:-</a:t>
            </a:r>
            <a:br>
              <a:rPr lang="en-GB" dirty="0"/>
            </a:br>
            <a:endParaRPr lang="en-GB" dirty="0"/>
          </a:p>
        </p:txBody>
      </p:sp>
      <p:sp>
        <p:nvSpPr>
          <p:cNvPr id="3" name="Content Placeholder 2">
            <a:extLst>
              <a:ext uri="{FF2B5EF4-FFF2-40B4-BE49-F238E27FC236}">
                <a16:creationId xmlns:a16="http://schemas.microsoft.com/office/drawing/2014/main" id="{95A11E82-5438-1413-A3EB-5BEEFB9FEA1C}"/>
              </a:ext>
            </a:extLst>
          </p:cNvPr>
          <p:cNvSpPr>
            <a:spLocks noGrp="1"/>
          </p:cNvSpPr>
          <p:nvPr>
            <p:ph idx="1"/>
          </p:nvPr>
        </p:nvSpPr>
        <p:spPr>
          <a:xfrm>
            <a:off x="4961097" y="643467"/>
            <a:ext cx="6574112" cy="5571066"/>
          </a:xfrm>
        </p:spPr>
        <p:txBody>
          <a:bodyPr anchor="ctr">
            <a:normAutofit/>
          </a:bodyPr>
          <a:lstStyle/>
          <a:p>
            <a:pPr marL="0" indent="0">
              <a:buNone/>
            </a:pP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NHS quit smoking app &amp; NHS stop smoking aids – Nicotine </a:t>
            </a:r>
            <a:r>
              <a:rPr lang="en-GB" sz="1800" b="1" kern="100" dirty="0">
                <a:latin typeface="Times New Roman" panose="02020603050405020304" pitchFamily="18" charset="0"/>
                <a:ea typeface="Calibri" panose="020F0502020204030204" pitchFamily="34" charset="0"/>
                <a:cs typeface="Times New Roman" panose="02020603050405020304" pitchFamily="18" charset="0"/>
              </a:rPr>
              <a:t>R</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eplacement </a:t>
            </a:r>
            <a:r>
              <a:rPr lang="en-GB" sz="1800" b="1" kern="100" dirty="0">
                <a:latin typeface="Times New Roman" panose="02020603050405020304" pitchFamily="18" charset="0"/>
                <a:ea typeface="Calibri" panose="020F0502020204030204" pitchFamily="34" charset="0"/>
                <a:cs typeface="Times New Roman" panose="02020603050405020304" pitchFamily="18" charset="0"/>
              </a:rPr>
              <a:t>T</a:t>
            </a:r>
            <a:r>
              <a:rPr lang="en-GB" sz="1800" b="1" kern="100" dirty="0">
                <a:effectLst/>
                <a:latin typeface="Times New Roman" panose="02020603050405020304" pitchFamily="18" charset="0"/>
                <a:ea typeface="Calibri" panose="020F0502020204030204" pitchFamily="34" charset="0"/>
                <a:cs typeface="Times New Roman" panose="02020603050405020304" pitchFamily="18" charset="0"/>
              </a:rPr>
              <a:t>herapies </a:t>
            </a:r>
            <a:r>
              <a:rPr lang="en-GB" sz="1800" kern="100" dirty="0">
                <a:effectLst/>
                <a:latin typeface="Times New Roman" panose="02020603050405020304" pitchFamily="18" charset="0"/>
                <a:ea typeface="Calibri" panose="020F0502020204030204" pitchFamily="34" charset="0"/>
                <a:cs typeface="Times New Roman" panose="02020603050405020304" pitchFamily="18" charset="0"/>
              </a:rPr>
              <a:t>(NRT’s) (NHS, 2023).</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r>
              <a:rPr lang="en-GB" sz="1800" b="1" dirty="0">
                <a:effectLst/>
                <a:latin typeface="Times New Roman" panose="02020603050405020304" pitchFamily="18" charset="0"/>
                <a:ea typeface="Calibri" panose="020F0502020204030204" pitchFamily="34" charset="0"/>
              </a:rPr>
              <a:t>Nicotine patches</a:t>
            </a:r>
          </a:p>
          <a:p>
            <a:pPr marL="0" indent="0">
              <a:buNone/>
            </a:pPr>
            <a:r>
              <a:rPr lang="en-GB" sz="1800" b="1" dirty="0">
                <a:effectLst/>
                <a:latin typeface="Times New Roman" panose="02020603050405020304" pitchFamily="18" charset="0"/>
                <a:ea typeface="Calibri" panose="020F0502020204030204" pitchFamily="34" charset="0"/>
              </a:rPr>
              <a:t>Nicotine nasal spray</a:t>
            </a:r>
          </a:p>
          <a:p>
            <a:pPr marL="0" indent="0">
              <a:buNone/>
            </a:pPr>
            <a:r>
              <a:rPr lang="en-GB" sz="1800" b="1" dirty="0">
                <a:effectLst/>
                <a:latin typeface="Times New Roman" panose="02020603050405020304" pitchFamily="18" charset="0"/>
                <a:ea typeface="Calibri" panose="020F0502020204030204" pitchFamily="34" charset="0"/>
              </a:rPr>
              <a:t>Nicotine mouth spray</a:t>
            </a:r>
          </a:p>
          <a:p>
            <a:pPr marL="0" indent="0">
              <a:buNone/>
            </a:pPr>
            <a:r>
              <a:rPr lang="en-GB" sz="1800" b="1" dirty="0">
                <a:effectLst/>
                <a:latin typeface="Times New Roman" panose="02020603050405020304" pitchFamily="18" charset="0"/>
                <a:ea typeface="Calibri" panose="020F0502020204030204" pitchFamily="34" charset="0"/>
              </a:rPr>
              <a:t>Nicotine inhaler</a:t>
            </a:r>
          </a:p>
          <a:p>
            <a:pPr marL="0" indent="0">
              <a:buNone/>
            </a:pPr>
            <a:r>
              <a:rPr lang="en-GB" sz="1800" b="1" dirty="0">
                <a:effectLst/>
                <a:latin typeface="Times New Roman" panose="02020603050405020304" pitchFamily="18" charset="0"/>
                <a:ea typeface="Calibri" panose="020F0502020204030204" pitchFamily="34" charset="0"/>
              </a:rPr>
              <a:t>Nicotine gum</a:t>
            </a:r>
          </a:p>
          <a:p>
            <a:pPr marL="0" indent="0">
              <a:buNone/>
            </a:pPr>
            <a:r>
              <a:rPr lang="en-GB" sz="1800" b="1" dirty="0">
                <a:effectLst/>
                <a:latin typeface="Times New Roman" panose="02020603050405020304" pitchFamily="18" charset="0"/>
                <a:ea typeface="Calibri" panose="020F0502020204030204" pitchFamily="34" charset="0"/>
              </a:rPr>
              <a:t>Nicotine lozenges</a:t>
            </a:r>
          </a:p>
          <a:p>
            <a:pPr marL="0" indent="0">
              <a:buNone/>
            </a:pPr>
            <a:r>
              <a:rPr lang="en-GB" sz="1800" b="1" dirty="0">
                <a:effectLst/>
                <a:latin typeface="Times New Roman" panose="02020603050405020304" pitchFamily="18" charset="0"/>
                <a:ea typeface="Calibri" panose="020F0502020204030204" pitchFamily="34" charset="0"/>
              </a:rPr>
              <a:t>Nicotine micro tabs</a:t>
            </a:r>
          </a:p>
        </p:txBody>
      </p:sp>
    </p:spTree>
    <p:extLst>
      <p:ext uri="{BB962C8B-B14F-4D97-AF65-F5344CB8AC3E}">
        <p14:creationId xmlns:p14="http://schemas.microsoft.com/office/powerpoint/2010/main" val="14314576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0A6A82-F37E-3311-1FFD-CBE4B1E823F3}"/>
              </a:ext>
            </a:extLst>
          </p:cNvPr>
          <p:cNvSpPr>
            <a:spLocks noGrp="1"/>
          </p:cNvSpPr>
          <p:nvPr>
            <p:ph type="title"/>
          </p:nvPr>
        </p:nvSpPr>
        <p:spPr/>
        <p:txBody>
          <a:bodyPr/>
          <a:lstStyle/>
          <a:p>
            <a:r>
              <a:rPr lang="en-GB"/>
              <a:t>Statiscs in wales</a:t>
            </a:r>
          </a:p>
        </p:txBody>
      </p:sp>
      <p:graphicFrame>
        <p:nvGraphicFramePr>
          <p:cNvPr id="17" name="Content Placeholder 2">
            <a:extLst>
              <a:ext uri="{FF2B5EF4-FFF2-40B4-BE49-F238E27FC236}">
                <a16:creationId xmlns:a16="http://schemas.microsoft.com/office/drawing/2014/main" id="{F6B290EF-7710-4C43-9532-5D8B7E31D4D2}"/>
              </a:ext>
            </a:extLst>
          </p:cNvPr>
          <p:cNvGraphicFramePr>
            <a:graphicFrameLocks noGrp="1"/>
          </p:cNvGraphicFramePr>
          <p:nvPr>
            <p:ph idx="1"/>
            <p:extLst>
              <p:ext uri="{D42A27DB-BD31-4B8C-83A1-F6EECF244321}">
                <p14:modId xmlns:p14="http://schemas.microsoft.com/office/powerpoint/2010/main" val="2916771768"/>
              </p:ext>
            </p:extLst>
          </p:nvPr>
        </p:nvGraphicFramePr>
        <p:xfrm>
          <a:off x="1103313" y="2052638"/>
          <a:ext cx="8947150" cy="41957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812787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4D6CB3-3AC9-D832-EA15-70755B529F52}"/>
              </a:ext>
            </a:extLst>
          </p:cNvPr>
          <p:cNvSpPr>
            <a:spLocks noGrp="1"/>
          </p:cNvSpPr>
          <p:nvPr>
            <p:ph type="title"/>
          </p:nvPr>
        </p:nvSpPr>
        <p:spPr>
          <a:xfrm>
            <a:off x="1024128" y="585216"/>
            <a:ext cx="6007027" cy="1499616"/>
          </a:xfrm>
        </p:spPr>
        <p:txBody>
          <a:bodyPr>
            <a:normAutofit/>
          </a:bodyPr>
          <a:lstStyle/>
          <a:p>
            <a:r>
              <a:rPr lang="en-GB" dirty="0">
                <a:solidFill>
                  <a:srgbClr val="FFFFFF"/>
                </a:solidFill>
              </a:rPr>
              <a:t>Conclusion</a:t>
            </a:r>
          </a:p>
        </p:txBody>
      </p:sp>
      <p:sp>
        <p:nvSpPr>
          <p:cNvPr id="3" name="Content Placeholder 2">
            <a:extLst>
              <a:ext uri="{FF2B5EF4-FFF2-40B4-BE49-F238E27FC236}">
                <a16:creationId xmlns:a16="http://schemas.microsoft.com/office/drawing/2014/main" id="{FFA9EEF0-CD97-EE6E-3647-DF09A24F6279}"/>
              </a:ext>
            </a:extLst>
          </p:cNvPr>
          <p:cNvSpPr>
            <a:spLocks noGrp="1"/>
          </p:cNvSpPr>
          <p:nvPr>
            <p:ph idx="1"/>
          </p:nvPr>
        </p:nvSpPr>
        <p:spPr>
          <a:xfrm>
            <a:off x="1024128" y="1740724"/>
            <a:ext cx="6007027" cy="4568636"/>
          </a:xfrm>
        </p:spPr>
        <p:txBody>
          <a:bodyPr>
            <a:normAutofit/>
          </a:bodyPr>
          <a:lstStyle/>
          <a:p>
            <a:r>
              <a:rPr lang="en-US" sz="1200" dirty="0">
                <a:solidFill>
                  <a:srgbClr val="FFFFFF"/>
                </a:solidFill>
              </a:rPr>
              <a:t>In conclusion, the ban on smoking inside buildings in the United Kingdom is good for keeping people healthy, but it does not address the reasons why people smoke. The ban does not work because it is not well-implemented, there are more places to smoke outside, people who have been smoking for a long time keep coming back, there is a social divide, and people still want to smoke. To reduce the prevalence and harms of smoking, a more holistic and inclusive approach is needed.</a:t>
            </a:r>
          </a:p>
          <a:p>
            <a:r>
              <a:rPr lang="en-US" sz="1200" dirty="0">
                <a:solidFill>
                  <a:srgbClr val="FFFFFF"/>
                </a:solidFill>
              </a:rPr>
              <a:t>Stoptober is a successful health campaign that uses </a:t>
            </a:r>
            <a:r>
              <a:rPr lang="en-US" sz="1200" dirty="0" err="1">
                <a:solidFill>
                  <a:srgbClr val="FFFFFF"/>
                </a:solidFill>
              </a:rPr>
              <a:t>behavioural</a:t>
            </a:r>
            <a:r>
              <a:rPr lang="en-US" sz="1200" dirty="0">
                <a:solidFill>
                  <a:srgbClr val="FFFFFF"/>
                </a:solidFill>
              </a:rPr>
              <a:t> insights, community support, and extra resources for participants. The campaign has been suitable for smokers in the U.K. Stoptober taught us that we can change how we act to be healthier. This is an excellent example of how getting people involved, giving them practical help, and using research-based advice in a health campaign can make people healthier. All the campaigns seem to have a positive effect one way or another, so keeping people aware is critical, and at least some action is better than no action. Hopefully, this will keep moving in the right direction.</a:t>
            </a:r>
          </a:p>
          <a:p>
            <a:endParaRPr lang="en-GB" sz="1200" dirty="0">
              <a:solidFill>
                <a:srgbClr val="FFFFFF"/>
              </a:solidFill>
            </a:endParaRPr>
          </a:p>
        </p:txBody>
      </p:sp>
      <p:pic>
        <p:nvPicPr>
          <p:cNvPr id="5" name="Picture 4" descr="Desk with stethoscope and computer keyboard">
            <a:extLst>
              <a:ext uri="{FF2B5EF4-FFF2-40B4-BE49-F238E27FC236}">
                <a16:creationId xmlns:a16="http://schemas.microsoft.com/office/drawing/2014/main" id="{9D4DBF03-A894-C6EB-1690-306AE2489D2A}"/>
              </a:ext>
            </a:extLst>
          </p:cNvPr>
          <p:cNvPicPr>
            <a:picLocks noChangeAspect="1"/>
          </p:cNvPicPr>
          <p:nvPr/>
        </p:nvPicPr>
        <p:blipFill rotWithShape="1">
          <a:blip r:embed="rId2"/>
          <a:srcRect l="54841" r="-1" b="-1"/>
          <a:stretch/>
        </p:blipFill>
        <p:spPr>
          <a:xfrm>
            <a:off x="7552266" y="10"/>
            <a:ext cx="4639734" cy="6857990"/>
          </a:xfrm>
          <a:prstGeom prst="rect">
            <a:avLst/>
          </a:prstGeom>
        </p:spPr>
      </p:pic>
    </p:spTree>
    <p:extLst>
      <p:ext uri="{BB962C8B-B14F-4D97-AF65-F5344CB8AC3E}">
        <p14:creationId xmlns:p14="http://schemas.microsoft.com/office/powerpoint/2010/main" val="77885446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521489-57E6-2110-6611-0B572F7CD0A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71758125-80AF-F8F3-F0EC-FE34B581D480}"/>
              </a:ext>
            </a:extLst>
          </p:cNvPr>
          <p:cNvSpPr>
            <a:spLocks noGrp="1"/>
          </p:cNvSpPr>
          <p:nvPr>
            <p:ph idx="1"/>
          </p:nvPr>
        </p:nvSpPr>
        <p:spPr/>
        <p:txBody>
          <a:bodyPr>
            <a:normAutofit fontScale="40000" lnSpcReduction="20000"/>
          </a:bodyPr>
          <a:lstStyle/>
          <a:p>
            <a:endParaRPr lang="en-US" dirty="0"/>
          </a:p>
          <a:p>
            <a:r>
              <a:rPr lang="en-US" dirty="0"/>
              <a:t>AADPH. (2023). The history of tobacco legislation. [online] Available at: https://www.adph.org.uk/resources/the-history-of-tobacco-legislation/ [Accessed 24 Feb. 2024].SH (2022). 15 years after the smoking ban Government policy still lags behind public opinion. [online] ASH. Available at: https://ash.org.uk/media-centre/news/press-releases/15-years-after-the-smoking-ban-government-policy-still-lags-behind-public-opinion [Accessed 2 Mar. 2024].</a:t>
            </a:r>
          </a:p>
          <a:p>
            <a:r>
              <a:rPr lang="en-US" dirty="0" err="1"/>
              <a:t>Berridge</a:t>
            </a:r>
            <a:r>
              <a:rPr lang="en-US" dirty="0"/>
              <a:t>, V. and Loughlin, K. (2005). Smoking and the New Health Education in Britain 1950s–1970s. American Journal of Public Health, [online] 95(6), pp.956–964. </a:t>
            </a:r>
            <a:r>
              <a:rPr lang="en-US" dirty="0" err="1"/>
              <a:t>doi:https</a:t>
            </a:r>
            <a:r>
              <a:rPr lang="en-US" dirty="0"/>
              <a:t>://doi.org/10.2105/AJPH.2004.037887.</a:t>
            </a:r>
          </a:p>
          <a:p>
            <a:r>
              <a:rPr lang="en-US" dirty="0"/>
              <a:t>Centre for Public Impact (2020). Smoking ban in the United Kingdom - Centre for Public Impact (CPI). [online] Centre for Public Impact (CPI). Available at: https://www.centreforpublicimpact.org/case-study/smoking-ban-united-kingdom/  [Accessed 2 Mar. 2024].</a:t>
            </a:r>
          </a:p>
          <a:p>
            <a:r>
              <a:rPr lang="en-US" dirty="0"/>
              <a:t>Department of Health and Social Care (2023). Stopping the start: Our New Plan to Create a Smokefree Generation. [online] GOV.UK. Available at: https://www.gov.uk/government/publications/stopping-the-start-our-new-plan-to-create-a-smokefree-generation/stopping-the-start-our-new-plan-to-create-a-smokefree-generation [Accessed 17 Feb. 2024].</a:t>
            </a:r>
          </a:p>
          <a:p>
            <a:r>
              <a:rPr lang="en-US" dirty="0"/>
              <a:t>GOV.uk (2022). Stoptober Launches to Give Smokers the Confidence to Quit. [online] GOV.UK. Available at: https://www.gov.uk/government/news/stoptober-launches-to-give-smokers-the-confidence-to-quit  [Accessed 1 Mar. 2024].</a:t>
            </a:r>
          </a:p>
          <a:p>
            <a:r>
              <a:rPr lang="en-US" dirty="0"/>
              <a:t>Guest, G.P. (2021a). What are the UK’s Most Popular Quit Smoking Campaigns? - Green Prophet. [online] Available at: https://www.greenprophet.com/2021/03/what-are-the-uks-most-popular-quit-smoking-campaigns/#:~:text=Fortunately%2C%20the%20impact%20of%20anti-smoking%20campaigns%20in%20the [Accessed 17 Feb. 2024].</a:t>
            </a:r>
          </a:p>
          <a:p>
            <a:r>
              <a:rPr lang="en-US" dirty="0"/>
              <a:t>Guest, G.P. (2021b). What are the UK’s Most Popular Quit Smoking Campaigns? - Green Prophet. [online] Available at: https://www.greenprophet.com/2021/03/what-are-the-uks-most-popular-quit-smoking-campaigns/#:~:text=Fortunately%2C%20the%20impact%20of%20anti-smoking%20campaigns%20in%20the [Accessed 17 Feb. 2024].</a:t>
            </a:r>
          </a:p>
          <a:p>
            <a:r>
              <a:rPr lang="en-US" dirty="0"/>
              <a:t>Hasan, F.M., </a:t>
            </a:r>
            <a:r>
              <a:rPr lang="en-US" dirty="0" err="1"/>
              <a:t>Zagarins</a:t>
            </a:r>
            <a:r>
              <a:rPr lang="en-US" dirty="0"/>
              <a:t>, S.E., </a:t>
            </a:r>
            <a:r>
              <a:rPr lang="en-US" dirty="0" err="1"/>
              <a:t>Pischke</a:t>
            </a:r>
            <a:r>
              <a:rPr lang="en-US" dirty="0"/>
              <a:t>, K.M., </a:t>
            </a:r>
            <a:r>
              <a:rPr lang="en-US" dirty="0" err="1"/>
              <a:t>Saiyed</a:t>
            </a:r>
            <a:r>
              <a:rPr lang="en-US" dirty="0"/>
              <a:t>, S., Bettencourt, A.M., Beal, L., Macys, D., Aurora, S. and McCleary, N. (2014). Hypnotherapy is more effective than nicotine replacement therapy for smoking cessation: Results of a randomized controlled trial. Complementary Therapies in Medicine, [online] 22(1), pp.1–8. </a:t>
            </a:r>
            <a:r>
              <a:rPr lang="en-US" dirty="0" err="1"/>
              <a:t>doi:https</a:t>
            </a:r>
            <a:r>
              <a:rPr lang="en-US" dirty="0"/>
              <a:t>://doi.org/10.1016/j.ctim.2013.12.012 [Accessed 1 Mar. 2024].</a:t>
            </a:r>
          </a:p>
          <a:p>
            <a:r>
              <a:rPr lang="en-US" dirty="0"/>
              <a:t>NHS (2023). Stop smoking aids. [online] nhs.uk. Available at: https://www.nhs.uk/better-health/quit-smoking/stop-smoking-aids/ [Accessed 17 Feb. 2024].</a:t>
            </a:r>
          </a:p>
          <a:p>
            <a:r>
              <a:rPr lang="en-US" dirty="0"/>
              <a:t>NHS Wales (2020). Number of smokers accessing free NHS quit support increases by a third - Public Health Wales. [online] </a:t>
            </a:r>
            <a:r>
              <a:rPr lang="en-US" dirty="0" err="1"/>
              <a:t>Nhs.wales</a:t>
            </a:r>
            <a:r>
              <a:rPr lang="en-US" dirty="0"/>
              <a:t>. Available at: https://phw.nhs.wales/news/number-of-smokers-accessing-free-nhs-quit-support-increases-by-a-third/ [Accessed 21 Feb. 2024].</a:t>
            </a:r>
          </a:p>
          <a:p>
            <a:r>
              <a:rPr lang="en-US" dirty="0"/>
              <a:t>NHS (2022). NHS Stop Smoking Services Help You Quit - Quit Smoking. [online] NHS. Available at: https://www.nhs.uk/live-well/quit-smoking/nhs-stop-smoking-services-help-you-quit/ [Accessed 21 Feb. 2024].</a:t>
            </a:r>
          </a:p>
          <a:p>
            <a:endParaRPr lang="en-GB" dirty="0"/>
          </a:p>
        </p:txBody>
      </p:sp>
    </p:spTree>
    <p:extLst>
      <p:ext uri="{BB962C8B-B14F-4D97-AF65-F5344CB8AC3E}">
        <p14:creationId xmlns:p14="http://schemas.microsoft.com/office/powerpoint/2010/main" val="315380871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7CAB49-0627-90C6-0C13-CDA0D79BF07F}"/>
              </a:ext>
            </a:extLst>
          </p:cNvPr>
          <p:cNvSpPr>
            <a:spLocks noGrp="1"/>
          </p:cNvSpPr>
          <p:nvPr>
            <p:ph type="title"/>
          </p:nvPr>
        </p:nvSpPr>
        <p:spPr>
          <a:xfrm>
            <a:off x="646111" y="452718"/>
            <a:ext cx="9404723" cy="1012188"/>
          </a:xfrm>
        </p:spPr>
        <p:txBody>
          <a:bodyPr/>
          <a:lstStyle/>
          <a:p>
            <a:r>
              <a:rPr lang="en-GB" dirty="0"/>
              <a:t>References</a:t>
            </a:r>
          </a:p>
        </p:txBody>
      </p:sp>
      <p:sp>
        <p:nvSpPr>
          <p:cNvPr id="3" name="Content Placeholder 2">
            <a:extLst>
              <a:ext uri="{FF2B5EF4-FFF2-40B4-BE49-F238E27FC236}">
                <a16:creationId xmlns:a16="http://schemas.microsoft.com/office/drawing/2014/main" id="{0B34FFA6-FC39-4BD9-ABB5-2972B86AB4FC}"/>
              </a:ext>
            </a:extLst>
          </p:cNvPr>
          <p:cNvSpPr>
            <a:spLocks noGrp="1"/>
          </p:cNvSpPr>
          <p:nvPr>
            <p:ph idx="1"/>
          </p:nvPr>
        </p:nvSpPr>
        <p:spPr/>
        <p:txBody>
          <a:bodyPr>
            <a:normAutofit fontScale="85000" lnSpcReduction="20000"/>
          </a:bodyPr>
          <a:lstStyle/>
          <a:p>
            <a:r>
              <a:rPr lang="en-US" sz="1200" dirty="0"/>
              <a:t>ONS (2023). Deprivation and the Impact on Smoking prevalence, England and Wales - Office for National Statistics. [online] www.ons.gov.uk. Available at: https://www.ons.gov.uk/peoplepopulationandcommunity/healthandsocialcare/drugusealcoholandsmoking/bulletins/deprivationandtheimpactonsmokingprevalenceenglandandwales/2017to2021 [Accessed 24 Feb. 2024].</a:t>
            </a:r>
          </a:p>
          <a:p>
            <a:r>
              <a:rPr lang="en-US" sz="1200" dirty="0"/>
              <a:t>Paul, A. (2012). Stoptober – a great way to quit smoking. [online] Cancer Research UK - Cancer News. Available at: https://news.cancerresearchuk.org/2012/09/26/stoptober-a-great-way-to-quit-smoking/#:~:text=Studies%20show%20that%20if%20you%20can%20stop%20smoking [Accessed 1 Mar. 2024].</a:t>
            </a:r>
          </a:p>
          <a:p>
            <a:r>
              <a:rPr lang="en-US" sz="1200" dirty="0"/>
              <a:t>Public Health England (2020). Surge in smokers trying to quit see increased success rates in 2020. [online] GOV.UK. Available at:  https://www.gov.uk/government/news/surge-in-smokers-trying-to-quit-see-increased-success-rates-in-2020 [Accessed 1 Mar. 2024].</a:t>
            </a:r>
          </a:p>
          <a:p>
            <a:r>
              <a:rPr lang="en-US" sz="1200" dirty="0"/>
              <a:t>Public Health England (2021). Smokers Encouraged to Take Part in Stoptober, as They Report Smoking More during Pandemic. [online] GOV.UK. Available at: https://www.gov.uk/government/news/smokers-encouraged-to-take-part-in-stoptober-as-they-report-smoking-more-during-pandemic [Accessed 1 Mar. 2024].</a:t>
            </a:r>
          </a:p>
          <a:p>
            <a:r>
              <a:rPr lang="en-US" sz="1200" dirty="0"/>
              <a:t>People’s History of the NHS. (2024). Cigarette Smoking: The Nicotine Fix. [online] Available at: https://peopleshistorynhs.org/encyclopaedia/236/ [Accessed 24 Feb. 2024].</a:t>
            </a:r>
          </a:p>
          <a:p>
            <a:r>
              <a:rPr lang="en-GB" sz="1200" dirty="0"/>
              <a:t>The Health Foundation (2007). Smoking ban in England. [online] Policy Navigator. Available at: https://navigator.health.org.uk/theme/smoking-ban-england [Accessed 2 Mar. 2024].</a:t>
            </a:r>
          </a:p>
          <a:p>
            <a:r>
              <a:rPr lang="en-GB" sz="1200" dirty="0" err="1"/>
              <a:t>Trevallion</a:t>
            </a:r>
            <a:r>
              <a:rPr lang="en-GB" sz="1200" dirty="0"/>
              <a:t>, L. (2017). Smoking ban. [online] Bhf.org.uk. Available at: https://www.bhf.org.uk/informationsupport/heart-matters-magazine/news/smoking-ban [Accessed 2 Mar. 2024].</a:t>
            </a:r>
          </a:p>
          <a:p>
            <a:r>
              <a:rPr lang="en-GB" sz="1200" dirty="0"/>
              <a:t>West, R. (2017). Tobacco smoking: Health impact, prevalence, correlates and interventions. Psychology &amp; Health, [online] 32(8), pp.1018–1036. </a:t>
            </a:r>
            <a:r>
              <a:rPr lang="en-GB" sz="1200" dirty="0" err="1"/>
              <a:t>doi:https</a:t>
            </a:r>
            <a:r>
              <a:rPr lang="en-GB" sz="1200" dirty="0"/>
              <a:t>://doi.org/10.1080/08870446.2017.1325890 [Accessed 2 Mar. 2024].</a:t>
            </a:r>
          </a:p>
          <a:p>
            <a:r>
              <a:rPr lang="en-US" sz="1100" dirty="0"/>
              <a:t>WHO (2023a). Tobacco. [online] World Health Organization. Available at: https://www.who.int/news-room/fact-sheets/detail/tobacco [Accessed 17 Feb. 2024].</a:t>
            </a:r>
          </a:p>
          <a:p>
            <a:r>
              <a:rPr lang="en-US" sz="1100" dirty="0"/>
              <a:t>WHO (2023b). World No Tobacco Day. [online] www.who.int. Available at: https://www.who.int/campaigns/world-no-tobacco-day [Accessed 21 Feb. 2024].</a:t>
            </a:r>
          </a:p>
          <a:p>
            <a:endParaRPr lang="en-GB" dirty="0"/>
          </a:p>
        </p:txBody>
      </p:sp>
    </p:spTree>
    <p:extLst>
      <p:ext uri="{BB962C8B-B14F-4D97-AF65-F5344CB8AC3E}">
        <p14:creationId xmlns:p14="http://schemas.microsoft.com/office/powerpoint/2010/main" val="344719817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docProps/app.xml><?xml version="1.0" encoding="utf-8"?>
<Properties xmlns="http://schemas.openxmlformats.org/officeDocument/2006/extended-properties" xmlns:vt="http://schemas.openxmlformats.org/officeDocument/2006/docPropsVTypes">
  <Template>Ion</Template>
  <TotalTime>5064</TotalTime>
  <Words>2392</Words>
  <Application>Microsoft Office PowerPoint</Application>
  <PresentationFormat>Widescreen</PresentationFormat>
  <Paragraphs>82</Paragraphs>
  <Slides>13</Slides>
  <Notes>0</Notes>
  <HiddenSlides>0</HiddenSlides>
  <MMClips>1</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Abadi Extra Light</vt:lpstr>
      <vt:lpstr>Amasis MT Pro</vt:lpstr>
      <vt:lpstr>Arial</vt:lpstr>
      <vt:lpstr>Calibri</vt:lpstr>
      <vt:lpstr>Century Gothic</vt:lpstr>
      <vt:lpstr>Times New Roman</vt:lpstr>
      <vt:lpstr>Wingdings 3</vt:lpstr>
      <vt:lpstr>Ion</vt:lpstr>
      <vt:lpstr>Smoking Government Campaigns</vt:lpstr>
      <vt:lpstr>Introduction   I shall discuss smoking and government campaigns to help combat this in the community.  I shall compare two of the government campaigns concentrating on Stoptober and the U.K. indoor smoking ban, which was the result of a long campaign beginning with studies in the fifties demonstrating links between smoking and lung cancer       (The Health Foundation, 2007).  </vt:lpstr>
      <vt:lpstr>Diseases</vt:lpstr>
      <vt:lpstr>PowerPoint Presentation</vt:lpstr>
      <vt:lpstr>Stoptober</vt:lpstr>
      <vt:lpstr>Smoking Ban</vt:lpstr>
      <vt:lpstr>Campaigns  Smokefree U.K.   Help me quit Wales   Vapril   No Smoking Day     .   </vt:lpstr>
      <vt:lpstr>Smoking campaigns Backround </vt:lpstr>
      <vt:lpstr>Quit smoking  on NHS:- </vt:lpstr>
      <vt:lpstr>Statiscs in wales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Smoking Government Campaigns</dc:title>
  <dc:creator>Claire Horton</dc:creator>
  <cp:lastModifiedBy>Claire Horton</cp:lastModifiedBy>
  <cp:revision>3</cp:revision>
  <dcterms:created xsi:type="dcterms:W3CDTF">2024-02-16T10:20:06Z</dcterms:created>
  <dcterms:modified xsi:type="dcterms:W3CDTF">2024-03-08T18:15:25Z</dcterms:modified>
</cp:coreProperties>
</file>