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4" r:id="rId1"/>
  </p:sldMasterIdLst>
  <p:sldIdLst>
    <p:sldId id="256" r:id="rId2"/>
    <p:sldId id="257" r:id="rId3"/>
    <p:sldId id="258" r:id="rId4"/>
    <p:sldId id="261" r:id="rId5"/>
    <p:sldId id="259" r:id="rId6"/>
    <p:sldId id="260"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473"/>
    <p:restoredTop sz="94649"/>
  </p:normalViewPr>
  <p:slideViewPr>
    <p:cSldViewPr snapToGrid="0">
      <p:cViewPr varScale="1">
        <p:scale>
          <a:sx n="102" d="100"/>
          <a:sy n="102" d="100"/>
        </p:scale>
        <p:origin x="480"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3640517-895E-254F-B31E-F75E491F5C27}" type="datetimeFigureOut">
              <a:rPr lang="en-US" smtClean="0"/>
              <a:t>6/11/26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679FCD-4AF0-8A46-A3B0-D66DBFA9F508}" type="slidenum">
              <a:rPr lang="en-US" smtClean="0"/>
              <a:t>‹#›</a:t>
            </a:fld>
            <a:endParaRPr lang="en-US" dirty="0"/>
          </a:p>
        </p:txBody>
      </p:sp>
    </p:spTree>
    <p:extLst>
      <p:ext uri="{BB962C8B-B14F-4D97-AF65-F5344CB8AC3E}">
        <p14:creationId xmlns:p14="http://schemas.microsoft.com/office/powerpoint/2010/main" val="2448206"/>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3640517-895E-254F-B31E-F75E491F5C27}" type="datetimeFigureOut">
              <a:rPr lang="en-US" smtClean="0"/>
              <a:t>6/11/26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679FCD-4AF0-8A46-A3B0-D66DBFA9F508}" type="slidenum">
              <a:rPr lang="en-US" smtClean="0"/>
              <a:t>‹#›</a:t>
            </a:fld>
            <a:endParaRPr lang="en-US" dirty="0"/>
          </a:p>
        </p:txBody>
      </p:sp>
    </p:spTree>
    <p:extLst>
      <p:ext uri="{BB962C8B-B14F-4D97-AF65-F5344CB8AC3E}">
        <p14:creationId xmlns:p14="http://schemas.microsoft.com/office/powerpoint/2010/main" val="884891742"/>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3640517-895E-254F-B31E-F75E491F5C27}" type="datetimeFigureOut">
              <a:rPr lang="en-US" smtClean="0"/>
              <a:t>6/11/26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679FCD-4AF0-8A46-A3B0-D66DBFA9F508}" type="slidenum">
              <a:rPr lang="en-US" smtClean="0"/>
              <a:t>‹#›</a:t>
            </a:fld>
            <a:endParaRPr lang="en-US" dirty="0"/>
          </a:p>
        </p:txBody>
      </p:sp>
    </p:spTree>
    <p:extLst>
      <p:ext uri="{BB962C8B-B14F-4D97-AF65-F5344CB8AC3E}">
        <p14:creationId xmlns:p14="http://schemas.microsoft.com/office/powerpoint/2010/main" val="839777581"/>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3640517-895E-254F-B31E-F75E491F5C27}" type="datetimeFigureOut">
              <a:rPr lang="en-US" smtClean="0"/>
              <a:t>6/11/26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679FCD-4AF0-8A46-A3B0-D66DBFA9F508}" type="slidenum">
              <a:rPr lang="en-US" smtClean="0"/>
              <a:t>‹#›</a:t>
            </a:fld>
            <a:endParaRPr lang="en-US" dirty="0"/>
          </a:p>
        </p:txBody>
      </p:sp>
    </p:spTree>
    <p:extLst>
      <p:ext uri="{BB962C8B-B14F-4D97-AF65-F5344CB8AC3E}">
        <p14:creationId xmlns:p14="http://schemas.microsoft.com/office/powerpoint/2010/main" val="532159999"/>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3640517-895E-254F-B31E-F75E491F5C27}" type="datetimeFigureOut">
              <a:rPr lang="en-US" smtClean="0"/>
              <a:t>6/11/26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679FCD-4AF0-8A46-A3B0-D66DBFA9F508}" type="slidenum">
              <a:rPr lang="en-US" smtClean="0"/>
              <a:t>‹#›</a:t>
            </a:fld>
            <a:endParaRPr lang="en-US" dirty="0"/>
          </a:p>
        </p:txBody>
      </p:sp>
    </p:spTree>
    <p:extLst>
      <p:ext uri="{BB962C8B-B14F-4D97-AF65-F5344CB8AC3E}">
        <p14:creationId xmlns:p14="http://schemas.microsoft.com/office/powerpoint/2010/main" val="3624743153"/>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3640517-895E-254F-B31E-F75E491F5C27}" type="datetimeFigureOut">
              <a:rPr lang="en-US" smtClean="0"/>
              <a:t>6/11/26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679FCD-4AF0-8A46-A3B0-D66DBFA9F508}" type="slidenum">
              <a:rPr lang="en-US" smtClean="0"/>
              <a:t>‹#›</a:t>
            </a:fld>
            <a:endParaRPr lang="en-US" dirty="0"/>
          </a:p>
        </p:txBody>
      </p:sp>
    </p:spTree>
    <p:extLst>
      <p:ext uri="{BB962C8B-B14F-4D97-AF65-F5344CB8AC3E}">
        <p14:creationId xmlns:p14="http://schemas.microsoft.com/office/powerpoint/2010/main" val="956632103"/>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640517-895E-254F-B31E-F75E491F5C27}" type="datetimeFigureOut">
              <a:rPr lang="en-US" smtClean="0"/>
              <a:t>6/11/26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C679FCD-4AF0-8A46-A3B0-D66DBFA9F508}" type="slidenum">
              <a:rPr lang="en-US" smtClean="0"/>
              <a:t>‹#›</a:t>
            </a:fld>
            <a:endParaRPr lang="en-US" dirty="0"/>
          </a:p>
        </p:txBody>
      </p:sp>
    </p:spTree>
    <p:extLst>
      <p:ext uri="{BB962C8B-B14F-4D97-AF65-F5344CB8AC3E}">
        <p14:creationId xmlns:p14="http://schemas.microsoft.com/office/powerpoint/2010/main" val="1881452464"/>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3640517-895E-254F-B31E-F75E491F5C27}" type="datetimeFigureOut">
              <a:rPr lang="en-US" smtClean="0"/>
              <a:t>6/11/26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679FCD-4AF0-8A46-A3B0-D66DBFA9F508}" type="slidenum">
              <a:rPr lang="en-US" smtClean="0"/>
              <a:t>‹#›</a:t>
            </a:fld>
            <a:endParaRPr lang="en-US" dirty="0"/>
          </a:p>
        </p:txBody>
      </p:sp>
    </p:spTree>
    <p:extLst>
      <p:ext uri="{BB962C8B-B14F-4D97-AF65-F5344CB8AC3E}">
        <p14:creationId xmlns:p14="http://schemas.microsoft.com/office/powerpoint/2010/main" val="3219423659"/>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3640517-895E-254F-B31E-F75E491F5C27}" type="datetimeFigureOut">
              <a:rPr lang="en-US" smtClean="0"/>
              <a:t>6/11/26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679FCD-4AF0-8A46-A3B0-D66DBFA9F508}" type="slidenum">
              <a:rPr lang="en-US" smtClean="0"/>
              <a:t>‹#›</a:t>
            </a:fld>
            <a:endParaRPr lang="en-US" dirty="0"/>
          </a:p>
        </p:txBody>
      </p:sp>
    </p:spTree>
    <p:extLst>
      <p:ext uri="{BB962C8B-B14F-4D97-AF65-F5344CB8AC3E}">
        <p14:creationId xmlns:p14="http://schemas.microsoft.com/office/powerpoint/2010/main" val="3166394982"/>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3640517-895E-254F-B31E-F75E491F5C27}" type="datetimeFigureOut">
              <a:rPr lang="en-US" smtClean="0"/>
              <a:t>6/11/26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679FCD-4AF0-8A46-A3B0-D66DBFA9F508}" type="slidenum">
              <a:rPr lang="en-US" smtClean="0"/>
              <a:t>‹#›</a:t>
            </a:fld>
            <a:endParaRPr lang="en-US" dirty="0"/>
          </a:p>
        </p:txBody>
      </p:sp>
    </p:spTree>
    <p:extLst>
      <p:ext uri="{BB962C8B-B14F-4D97-AF65-F5344CB8AC3E}">
        <p14:creationId xmlns:p14="http://schemas.microsoft.com/office/powerpoint/2010/main" val="2828946709"/>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3640517-895E-254F-B31E-F75E491F5C27}" type="datetimeFigureOut">
              <a:rPr lang="en-US" smtClean="0"/>
              <a:t>6/11/26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679FCD-4AF0-8A46-A3B0-D66DBFA9F508}" type="slidenum">
              <a:rPr lang="en-US" smtClean="0"/>
              <a:t>‹#›</a:t>
            </a:fld>
            <a:endParaRPr lang="en-US" dirty="0"/>
          </a:p>
        </p:txBody>
      </p:sp>
    </p:spTree>
    <p:extLst>
      <p:ext uri="{BB962C8B-B14F-4D97-AF65-F5344CB8AC3E}">
        <p14:creationId xmlns:p14="http://schemas.microsoft.com/office/powerpoint/2010/main" val="322969089"/>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640517-895E-254F-B31E-F75E491F5C27}" type="datetimeFigureOut">
              <a:rPr lang="en-US" smtClean="0"/>
              <a:t>6/11/26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679FCD-4AF0-8A46-A3B0-D66DBFA9F508}" type="slidenum">
              <a:rPr lang="en-US" smtClean="0"/>
              <a:t>‹#›</a:t>
            </a:fld>
            <a:endParaRPr lang="en-US" dirty="0"/>
          </a:p>
        </p:txBody>
      </p:sp>
    </p:spTree>
    <p:extLst>
      <p:ext uri="{BB962C8B-B14F-4D97-AF65-F5344CB8AC3E}">
        <p14:creationId xmlns:p14="http://schemas.microsoft.com/office/powerpoint/2010/main" val="2708834030"/>
      </p:ext>
    </p:extLst>
  </p:cSld>
  <p:clrMap bg1="lt1" tx1="dk1" bg2="lt2" tx2="dk2" accent1="accent1" accent2="accent2" accent3="accent3" accent4="accent4" accent5="accent5" accent6="accent6" hlink="hlink" folHlink="folHlink"/>
  <p:sldLayoutIdLst>
    <p:sldLayoutId id="2147483905" r:id="rId1"/>
    <p:sldLayoutId id="2147483906" r:id="rId2"/>
    <p:sldLayoutId id="2147483907" r:id="rId3"/>
    <p:sldLayoutId id="2147483908" r:id="rId4"/>
    <p:sldLayoutId id="2147483909" r:id="rId5"/>
    <p:sldLayoutId id="2147483910" r:id="rId6"/>
    <p:sldLayoutId id="2147483911" r:id="rId7"/>
    <p:sldLayoutId id="2147483912" r:id="rId8"/>
    <p:sldLayoutId id="2147483913" r:id="rId9"/>
    <p:sldLayoutId id="2147483914" r:id="rId10"/>
    <p:sldLayoutId id="2147483915" r:id="rId11"/>
  </p:sldLayoutIdLst>
  <p:transition spd="slow">
    <p:push dir="u"/>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england.nhs.uk/long-read/Microsoft-teams-an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BCF2098-40C0-063B-C3B4-DAD86387929D}"/>
              </a:ext>
            </a:extLst>
          </p:cNvPr>
          <p:cNvSpPr>
            <a:spLocks noGrp="1"/>
          </p:cNvSpPr>
          <p:nvPr>
            <p:ph type="subTitle" idx="1"/>
          </p:nvPr>
        </p:nvSpPr>
        <p:spPr>
          <a:xfrm>
            <a:off x="1524000" y="3602038"/>
            <a:ext cx="9144000" cy="1308165"/>
          </a:xfrm>
        </p:spPr>
        <p:txBody>
          <a:bodyPr>
            <a:normAutofit/>
          </a:bodyPr>
          <a:lstStyle/>
          <a:p>
            <a:r>
              <a:rPr lang="en-US" dirty="0" err="1">
                <a:ln w="0"/>
                <a:effectLst>
                  <a:outerShdw blurRad="38100" dist="19050" dir="2700000" algn="tl" rotWithShape="0">
                    <a:schemeClr val="dk1">
                      <a:alpha val="40000"/>
                    </a:schemeClr>
                  </a:outerShdw>
                </a:effectLst>
              </a:rPr>
              <a:t>Farrakh</a:t>
            </a:r>
            <a:r>
              <a:rPr lang="en-US" dirty="0">
                <a:ln w="0"/>
                <a:effectLst>
                  <a:outerShdw blurRad="38100" dist="19050" dir="2700000" algn="tl" rotWithShape="0">
                    <a:schemeClr val="dk1">
                      <a:alpha val="40000"/>
                    </a:schemeClr>
                  </a:outerShdw>
                </a:effectLst>
              </a:rPr>
              <a:t> </a:t>
            </a:r>
            <a:r>
              <a:rPr lang="en-US" dirty="0" err="1">
                <a:ln w="0"/>
                <a:effectLst>
                  <a:outerShdw blurRad="38100" dist="19050" dir="2700000" algn="tl" rotWithShape="0">
                    <a:schemeClr val="dk1">
                      <a:alpha val="40000"/>
                    </a:schemeClr>
                  </a:outerShdw>
                </a:effectLst>
              </a:rPr>
              <a:t>bashir</a:t>
            </a:r>
            <a:r>
              <a:rPr lang="en-US" dirty="0">
                <a:ln w="0"/>
                <a:effectLst>
                  <a:outerShdw blurRad="38100" dist="19050" dir="2700000" algn="tl" rotWithShape="0">
                    <a:schemeClr val="dk1">
                      <a:alpha val="40000"/>
                    </a:schemeClr>
                  </a:outerShdw>
                </a:effectLst>
              </a:rPr>
              <a:t> (2542349)</a:t>
            </a:r>
          </a:p>
          <a:p>
            <a:r>
              <a:rPr lang="en-US" dirty="0">
                <a:ln w="0"/>
                <a:effectLst>
                  <a:outerShdw blurRad="38100" dist="19050" dir="2700000" algn="tl" rotWithShape="0">
                    <a:schemeClr val="dk1">
                      <a:alpha val="40000"/>
                    </a:schemeClr>
                  </a:outerShdw>
                </a:effectLst>
              </a:rPr>
              <a:t>Aksah khan (2542782)</a:t>
            </a:r>
          </a:p>
        </p:txBody>
      </p:sp>
      <p:sp>
        <p:nvSpPr>
          <p:cNvPr id="4" name="Rectangle 3">
            <a:extLst>
              <a:ext uri="{FF2B5EF4-FFF2-40B4-BE49-F238E27FC236}">
                <a16:creationId xmlns:a16="http://schemas.microsoft.com/office/drawing/2014/main" id="{C8F0F81E-D36B-1F2F-6AEE-7A6ADACAC196}"/>
              </a:ext>
            </a:extLst>
          </p:cNvPr>
          <p:cNvSpPr/>
          <p:nvPr/>
        </p:nvSpPr>
        <p:spPr>
          <a:xfrm>
            <a:off x="2142802" y="1827416"/>
            <a:ext cx="7906396"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Component 1 presentation </a:t>
            </a:r>
          </a:p>
        </p:txBody>
      </p:sp>
    </p:spTree>
    <p:extLst>
      <p:ext uri="{BB962C8B-B14F-4D97-AF65-F5344CB8AC3E}">
        <p14:creationId xmlns:p14="http://schemas.microsoft.com/office/powerpoint/2010/main" val="4269779893"/>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B7E1A6-C950-1BCD-AA04-1328048A6816}"/>
              </a:ext>
            </a:extLst>
          </p:cNvPr>
          <p:cNvSpPr>
            <a:spLocks noGrp="1"/>
          </p:cNvSpPr>
          <p:nvPr>
            <p:ph type="title"/>
          </p:nvPr>
        </p:nvSpPr>
        <p:spPr>
          <a:xfrm>
            <a:off x="1171074" y="1396686"/>
            <a:ext cx="3240506" cy="4064628"/>
          </a:xfrm>
        </p:spPr>
        <p:txBody>
          <a:bodyPr>
            <a:normAutofit/>
          </a:bodyPr>
          <a:lstStyle/>
          <a:p>
            <a:r>
              <a:rPr lang="en-US" dirty="0">
                <a:solidFill>
                  <a:srgbClr val="FFFFFF"/>
                </a:solidFill>
              </a:rPr>
              <a:t>Outline of the presentation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ED2A5155-1713-52B0-4ED6-ECB22AE95F6C}"/>
              </a:ext>
            </a:extLst>
          </p:cNvPr>
          <p:cNvSpPr/>
          <p:nvPr/>
        </p:nvSpPr>
        <p:spPr>
          <a:xfrm>
            <a:off x="6096000" y="2455101"/>
            <a:ext cx="4421688" cy="1754326"/>
          </a:xfrm>
          <a:prstGeom prst="rect">
            <a:avLst/>
          </a:prstGeom>
          <a:noFill/>
        </p:spPr>
        <p:txBody>
          <a:bodyPr wrap="squar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Staff training –Aksah </a:t>
            </a:r>
          </a:p>
        </p:txBody>
      </p:sp>
    </p:spTree>
    <p:extLst>
      <p:ext uri="{BB962C8B-B14F-4D97-AF65-F5344CB8AC3E}">
        <p14:creationId xmlns:p14="http://schemas.microsoft.com/office/powerpoint/2010/main" val="1832588743"/>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5CA0B1-7633-F1A3-509A-8EB86C219593}"/>
              </a:ext>
            </a:extLst>
          </p:cNvPr>
          <p:cNvSpPr>
            <a:spLocks noGrp="1"/>
          </p:cNvSpPr>
          <p:nvPr>
            <p:ph type="title"/>
          </p:nvPr>
        </p:nvSpPr>
        <p:spPr>
          <a:xfrm>
            <a:off x="686834" y="1153572"/>
            <a:ext cx="3200400" cy="4461163"/>
          </a:xfrm>
        </p:spPr>
        <p:txBody>
          <a:bodyPr>
            <a:normAutofit/>
          </a:bodyPr>
          <a:lstStyle/>
          <a:p>
            <a:r>
              <a:rPr lang="en-US" dirty="0">
                <a:solidFill>
                  <a:srgbClr val="FFFFFF"/>
                </a:solidFill>
              </a:rPr>
              <a:t>Staff training-Aksah </a:t>
            </a:r>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2B2B371-179C-1955-D061-FCCC5085FFBF}"/>
              </a:ext>
            </a:extLst>
          </p:cNvPr>
          <p:cNvSpPr>
            <a:spLocks noGrp="1"/>
          </p:cNvSpPr>
          <p:nvPr>
            <p:ph idx="1"/>
          </p:nvPr>
        </p:nvSpPr>
        <p:spPr>
          <a:xfrm>
            <a:off x="4288067" y="610948"/>
            <a:ext cx="7461347" cy="6027847"/>
          </a:xfrm>
        </p:spPr>
        <p:txBody>
          <a:bodyPr anchor="ctr">
            <a:normAutofit fontScale="92500" lnSpcReduction="20000"/>
          </a:bodyPr>
          <a:lstStyle/>
          <a:p>
            <a:r>
              <a:rPr lang="en-US" sz="2000" b="1" u="sng" dirty="0"/>
              <a:t>Definition: </a:t>
            </a:r>
          </a:p>
          <a:p>
            <a:r>
              <a:rPr lang="en-GB" sz="2000" dirty="0"/>
              <a:t>Care home employees are required to complete essential training covering areas such as safeguarding, health and safety, Infection prevention, safe handling techniques, and emergency procedures it is the responsibility of the care home to provide initial induction as well as continuous and refresher training, so the staff stay skilled and meet required standards </a:t>
            </a:r>
          </a:p>
          <a:p>
            <a:pPr marL="0" indent="0">
              <a:buNone/>
            </a:pPr>
            <a:r>
              <a:rPr lang="en-US" sz="2000" b="1" dirty="0"/>
              <a:t>     </a:t>
            </a:r>
            <a:r>
              <a:rPr lang="en-US" sz="2000" b="1" u="sng" dirty="0"/>
              <a:t>Microsoft 365 tools:</a:t>
            </a:r>
            <a:r>
              <a:rPr lang="en-US" sz="2000" u="sng" dirty="0"/>
              <a:t> </a:t>
            </a:r>
            <a:r>
              <a:rPr lang="en-US" sz="2000" dirty="0"/>
              <a:t>Microsoft teams</a:t>
            </a:r>
          </a:p>
          <a:p>
            <a:r>
              <a:rPr lang="en-US" sz="2000" b="1" u="sng" dirty="0"/>
              <a:t>Advantage and disadvantages</a:t>
            </a:r>
          </a:p>
          <a:p>
            <a:r>
              <a:rPr lang="en-US" sz="2000" dirty="0"/>
              <a:t>Microsoft teams is a very effective tool for training care  home staff because it is flexible and works well with 24/7 shift patterns. Staff who work both day and night shifts can join training without interrupting their duties. Sessions can be recorded, allowing employees to watch them later during quieter periods. This also means staff can access training videos and materials whenever it suits them, making learning more convenient .Using Microsoft teams also helps management keep everything organized in one place. It can be used to share important policy updates and communicate directly with staff. The platform is especially helpful for workers who may have hearing difficulties or speak English as a second language, as it offers live captions and translation features to improve understanding.</a:t>
            </a:r>
          </a:p>
          <a:p>
            <a:r>
              <a:rPr lang="en-US" sz="2000" dirty="0"/>
              <a:t>Additionally, teams allows the use of dedicated channels, ensuring that all staff receive the same consistent training. Overall it is  user-friendly and easy to navigate ,making it a practical choice for staff development.</a:t>
            </a:r>
          </a:p>
        </p:txBody>
      </p:sp>
    </p:spTree>
    <p:extLst>
      <p:ext uri="{BB962C8B-B14F-4D97-AF65-F5344CB8AC3E}">
        <p14:creationId xmlns:p14="http://schemas.microsoft.com/office/powerpoint/2010/main" val="860114620"/>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F53E927-4065-4630-9635-82BECA20568D}"/>
              </a:ext>
            </a:extLst>
          </p:cNvPr>
          <p:cNvSpPr txBox="1"/>
          <p:nvPr/>
        </p:nvSpPr>
        <p:spPr>
          <a:xfrm>
            <a:off x="425884" y="914399"/>
            <a:ext cx="11548997" cy="5139869"/>
          </a:xfrm>
          <a:prstGeom prst="rect">
            <a:avLst/>
          </a:prstGeom>
          <a:noFill/>
        </p:spPr>
        <p:txBody>
          <a:bodyPr wrap="square">
            <a:spAutoFit/>
          </a:bodyPr>
          <a:lstStyle/>
          <a:p>
            <a:r>
              <a:rPr lang="en-US" sz="2000" b="1" u="sng" dirty="0"/>
              <a:t>How does staff training improve communication?</a:t>
            </a:r>
          </a:p>
          <a:p>
            <a:endParaRPr lang="en-US" sz="2000" b="1" u="sng" dirty="0"/>
          </a:p>
          <a:p>
            <a:r>
              <a:rPr lang="en-US" dirty="0"/>
              <a:t>Training staff in care homes makes a real difference to how well everyone communicates. It gives carers practical skills like active listening and ways to calmly handle difficult situations this helps them focus on each resident as an individual, lowers stress for staff, and builds stronger trust with residents and their families .At its </a:t>
            </a:r>
            <a:r>
              <a:rPr lang="en-US" dirty="0" err="1"/>
              <a:t>heart,good</a:t>
            </a:r>
            <a:r>
              <a:rPr lang="en-US" dirty="0"/>
              <a:t> communication is about creating relationships where people feel understood, respected and safe.</a:t>
            </a:r>
          </a:p>
          <a:p>
            <a:endParaRPr lang="en-US" dirty="0"/>
          </a:p>
          <a:p>
            <a:endParaRPr lang="en-US" dirty="0"/>
          </a:p>
          <a:p>
            <a:r>
              <a:rPr lang="en-US" dirty="0"/>
              <a:t>Through training, staff also learn to notice non-verbal signals like body language and facial expressions. This is especially important when supporting people with dementia who may find it hard to express themselves with words.</a:t>
            </a:r>
          </a:p>
          <a:p>
            <a:r>
              <a:rPr lang="en-US" dirty="0"/>
              <a:t>Carers are also taught how to share clear, kind, and sensitive updates with families. This reduces misunderstandings, encourages teamwork between families and staff, and builds confidence in the care being given.</a:t>
            </a:r>
          </a:p>
          <a:p>
            <a:endParaRPr lang="en-US" dirty="0"/>
          </a:p>
          <a:p>
            <a:endParaRPr lang="en-US" dirty="0"/>
          </a:p>
          <a:p>
            <a:r>
              <a:rPr lang="en-US" dirty="0"/>
              <a:t>Regular training and team feedback sessions also improve how staff communicate with each </a:t>
            </a:r>
            <a:r>
              <a:rPr lang="en-US" dirty="0" err="1"/>
              <a:t>other.They</a:t>
            </a:r>
            <a:r>
              <a:rPr lang="en-US" dirty="0"/>
              <a:t> help break down barriers between roles,make shift handovers smoother, and create a more supportive and positive working environment.</a:t>
            </a:r>
          </a:p>
          <a:p>
            <a:r>
              <a:rPr lang="en-US" dirty="0" err="1"/>
              <a:t>Overall,communication</a:t>
            </a:r>
            <a:r>
              <a:rPr lang="en-US" dirty="0"/>
              <a:t> in care homes isn’t just about passing on information –it's about building trust, understanding and emotional connection.</a:t>
            </a:r>
          </a:p>
        </p:txBody>
      </p:sp>
    </p:spTree>
    <p:extLst>
      <p:ext uri="{BB962C8B-B14F-4D97-AF65-F5344CB8AC3E}">
        <p14:creationId xmlns:p14="http://schemas.microsoft.com/office/powerpoint/2010/main" val="1957064407"/>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75895-8D70-D78C-4301-EB219BB8C2D3}"/>
              </a:ext>
            </a:extLst>
          </p:cNvPr>
          <p:cNvSpPr>
            <a:spLocks noGrp="1"/>
          </p:cNvSpPr>
          <p:nvPr>
            <p:ph type="title"/>
          </p:nvPr>
        </p:nvSpPr>
        <p:spPr/>
        <p:txBody>
          <a:bodyPr/>
          <a:lstStyle/>
          <a:p>
            <a:r>
              <a:rPr lang="en-US" b="1" u="sng" dirty="0"/>
              <a:t>Conclusion:</a:t>
            </a:r>
          </a:p>
        </p:txBody>
      </p:sp>
      <p:sp>
        <p:nvSpPr>
          <p:cNvPr id="3" name="Content Placeholder 2">
            <a:extLst>
              <a:ext uri="{FF2B5EF4-FFF2-40B4-BE49-F238E27FC236}">
                <a16:creationId xmlns:a16="http://schemas.microsoft.com/office/drawing/2014/main" id="{4DD265ED-0C93-3C37-F2E1-2FC423E6ADAD}"/>
              </a:ext>
            </a:extLst>
          </p:cNvPr>
          <p:cNvSpPr>
            <a:spLocks noGrp="1"/>
          </p:cNvSpPr>
          <p:nvPr>
            <p:ph idx="1"/>
          </p:nvPr>
        </p:nvSpPr>
        <p:spPr/>
        <p:txBody>
          <a:bodyPr>
            <a:normAutofit/>
          </a:bodyPr>
          <a:lstStyle/>
          <a:p>
            <a:r>
              <a:rPr lang="en-US" sz="1800" dirty="0"/>
              <a:t>In conclusion, training is very essential  for staff working in a care home. It helps them understand how to look after residents safely and meet their needs in a kind, safe and respectful way. When the staff are well trained, they feel more confident in their work and are able to provide better care.</a:t>
            </a:r>
          </a:p>
          <a:p>
            <a:r>
              <a:rPr lang="en-US" sz="1800" dirty="0"/>
              <a:t>Regular training also helps staff keep up to date with new rules and better ways of working. It improves teamwork and </a:t>
            </a:r>
            <a:r>
              <a:rPr lang="en-US" sz="1800" dirty="0" err="1"/>
              <a:t>communication,which</a:t>
            </a:r>
            <a:r>
              <a:rPr lang="en-US" sz="1800" dirty="0"/>
              <a:t> makes the care home a better place for both staff and residents </a:t>
            </a:r>
          </a:p>
          <a:p>
            <a:r>
              <a:rPr lang="en-US" sz="1800" dirty="0"/>
              <a:t>Overall, investing in staff training leads to higher quality </a:t>
            </a:r>
            <a:r>
              <a:rPr lang="en-US" sz="1800" dirty="0" err="1"/>
              <a:t>care,happier</a:t>
            </a:r>
            <a:r>
              <a:rPr lang="en-US" sz="1800" dirty="0"/>
              <a:t> staff, and a safer more supportive environment for everyone living in the care home </a:t>
            </a:r>
          </a:p>
        </p:txBody>
      </p:sp>
    </p:spTree>
    <p:extLst>
      <p:ext uri="{BB962C8B-B14F-4D97-AF65-F5344CB8AC3E}">
        <p14:creationId xmlns:p14="http://schemas.microsoft.com/office/powerpoint/2010/main" val="2337640545"/>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92A4FB-9468-F7C1-CCF6-2F860D34EDBD}"/>
              </a:ext>
            </a:extLst>
          </p:cNvPr>
          <p:cNvSpPr>
            <a:spLocks noGrp="1"/>
          </p:cNvSpPr>
          <p:nvPr>
            <p:ph type="title"/>
          </p:nvPr>
        </p:nvSpPr>
        <p:spPr>
          <a:xfrm>
            <a:off x="686834" y="1153572"/>
            <a:ext cx="3200400" cy="4461163"/>
          </a:xfrm>
        </p:spPr>
        <p:txBody>
          <a:bodyPr>
            <a:normAutofit/>
          </a:bodyPr>
          <a:lstStyle/>
          <a:p>
            <a:r>
              <a:rPr lang="en-US">
                <a:solidFill>
                  <a:srgbClr val="FFFFFF"/>
                </a:solidFill>
              </a:rPr>
              <a:t>References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452B00F-B650-E040-E2B9-A72D817214BA}"/>
              </a:ext>
            </a:extLst>
          </p:cNvPr>
          <p:cNvSpPr>
            <a:spLocks noGrp="1"/>
          </p:cNvSpPr>
          <p:nvPr>
            <p:ph idx="1"/>
          </p:nvPr>
        </p:nvSpPr>
        <p:spPr>
          <a:xfrm>
            <a:off x="4447308" y="225468"/>
            <a:ext cx="6906491" cy="5951495"/>
          </a:xfrm>
        </p:spPr>
        <p:txBody>
          <a:bodyPr anchor="ctr">
            <a:normAutofit/>
          </a:bodyPr>
          <a:lstStyle/>
          <a:p>
            <a:pPr marL="0" indent="0">
              <a:buNone/>
            </a:pPr>
            <a:endParaRPr lang="en-US" sz="1900" dirty="0"/>
          </a:p>
          <a:p>
            <a:pPr marL="0" indent="0">
              <a:buNone/>
            </a:pPr>
            <a:r>
              <a:rPr lang="en-US" sz="1900" dirty="0"/>
              <a:t>Austen wood care home (</a:t>
            </a:r>
            <a:r>
              <a:rPr lang="en-US" sz="1900" dirty="0" err="1"/>
              <a:t>n.d</a:t>
            </a:r>
            <a:r>
              <a:rPr lang="en-US" sz="1900" dirty="0"/>
              <a:t>)How does staff training impact care in </a:t>
            </a:r>
            <a:r>
              <a:rPr lang="en-US" sz="1900" dirty="0" err="1"/>
              <a:t>homes.Available</a:t>
            </a:r>
            <a:r>
              <a:rPr lang="en-US" sz="1900" dirty="0"/>
              <a:t> </a:t>
            </a:r>
            <a:r>
              <a:rPr lang="en-US" sz="1900" dirty="0" err="1"/>
              <a:t>at:https</a:t>
            </a:r>
            <a:r>
              <a:rPr lang="en-US" sz="1900" dirty="0"/>
              <a:t>://</a:t>
            </a:r>
            <a:r>
              <a:rPr lang="en-US" sz="1900" dirty="0" err="1"/>
              <a:t>austenwoodcarehome.co.uk</a:t>
            </a:r>
            <a:r>
              <a:rPr lang="en-US" sz="1900" dirty="0"/>
              <a:t>/how-does-staff-training-impact-care-in-homes(Accessed:8 October 2023).</a:t>
            </a:r>
          </a:p>
          <a:p>
            <a:pPr marL="0" indent="0">
              <a:buNone/>
            </a:pPr>
            <a:endParaRPr lang="en-US" sz="1900" dirty="0"/>
          </a:p>
          <a:p>
            <a:pPr marL="0" indent="0">
              <a:buNone/>
            </a:pPr>
            <a:endParaRPr lang="en-US" sz="1900" dirty="0"/>
          </a:p>
          <a:p>
            <a:pPr marL="0" indent="0">
              <a:buNone/>
            </a:pPr>
            <a:r>
              <a:rPr lang="en-US" sz="1900" dirty="0"/>
              <a:t>Carehome.co.uk(2026) care skills: what training is mandatory in care homes? Available at:carehome article (Accessed: 10 June 2026).</a:t>
            </a:r>
          </a:p>
          <a:p>
            <a:pPr marL="0" indent="0">
              <a:buNone/>
            </a:pPr>
            <a:endParaRPr lang="en-US" sz="1900" dirty="0"/>
          </a:p>
          <a:p>
            <a:pPr marL="0" indent="0">
              <a:buNone/>
            </a:pPr>
            <a:r>
              <a:rPr lang="en-US" sz="1900" dirty="0" err="1"/>
              <a:t>eCert</a:t>
            </a:r>
            <a:r>
              <a:rPr lang="en-US" sz="1900" dirty="0"/>
              <a:t> training (2024)Key communication skills for care home </a:t>
            </a:r>
            <a:r>
              <a:rPr lang="en-US" sz="1900" dirty="0" err="1"/>
              <a:t>staff.Available</a:t>
            </a:r>
            <a:r>
              <a:rPr lang="en-US" sz="1900" dirty="0"/>
              <a:t> </a:t>
            </a:r>
            <a:r>
              <a:rPr lang="en-US" sz="1900" dirty="0" err="1"/>
              <a:t>at:https</a:t>
            </a:r>
            <a:r>
              <a:rPr lang="en-US" sz="1900" dirty="0"/>
              <a:t>://</a:t>
            </a:r>
            <a:r>
              <a:rPr lang="en-US" sz="1900" dirty="0" err="1"/>
              <a:t>ecerttraining.co.uk</a:t>
            </a:r>
            <a:r>
              <a:rPr lang="en-US" sz="1900" dirty="0"/>
              <a:t>/resources/key-communication-skills-for-care-home-staff/(Accessed:11 June 2026).</a:t>
            </a:r>
          </a:p>
          <a:p>
            <a:pPr marL="0" indent="0">
              <a:buNone/>
            </a:pPr>
            <a:endParaRPr lang="en-US" sz="1900" dirty="0"/>
          </a:p>
          <a:p>
            <a:pPr marL="0" indent="0">
              <a:buNone/>
            </a:pPr>
            <a:endParaRPr lang="en-US" sz="1900" dirty="0"/>
          </a:p>
          <a:p>
            <a:pPr marL="0" indent="0">
              <a:buNone/>
            </a:pPr>
            <a:r>
              <a:rPr lang="en-US" sz="1900" dirty="0"/>
              <a:t>NHS England (no date) Microsoft teams and remote working. Available at </a:t>
            </a:r>
            <a:r>
              <a:rPr lang="en-US" sz="1900" dirty="0">
                <a:hlinkClick r:id="rId2"/>
              </a:rPr>
              <a:t>https://www.England.nhs.uk/long-read/Microsoft-teams-and</a:t>
            </a:r>
            <a:r>
              <a:rPr lang="en-US" sz="1900" dirty="0"/>
              <a:t> remote-working/(Accessed:10 June 2026)</a:t>
            </a:r>
          </a:p>
          <a:p>
            <a:endParaRPr lang="en-US" dirty="0"/>
          </a:p>
        </p:txBody>
      </p:sp>
    </p:spTree>
    <p:extLst>
      <p:ext uri="{BB962C8B-B14F-4D97-AF65-F5344CB8AC3E}">
        <p14:creationId xmlns:p14="http://schemas.microsoft.com/office/powerpoint/2010/main" val="3516905760"/>
      </p:ext>
    </p:extLst>
  </p:cSld>
  <p:clrMapOvr>
    <a:masterClrMapping/>
  </p:clrMapOvr>
  <p:transition spd="slow">
    <p:push dir="u"/>
  </p:transition>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581</TotalTime>
  <Words>748</Words>
  <Application>Microsoft Macintosh PowerPoint</Application>
  <PresentationFormat>Widescreen</PresentationFormat>
  <Paragraphs>38</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2013 - 2022 Theme</vt:lpstr>
      <vt:lpstr>PowerPoint Presentation</vt:lpstr>
      <vt:lpstr>Outline of the presentation </vt:lpstr>
      <vt:lpstr>Staff training-Aksah </vt:lpstr>
      <vt:lpstr>PowerPoint Presentation</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Anisah Khan</dc:creator>
  <cp:lastModifiedBy>Anisah Khan</cp:lastModifiedBy>
  <cp:revision>5</cp:revision>
  <dcterms:created xsi:type="dcterms:W3CDTF">2026-06-08T20:47:00Z</dcterms:created>
  <dcterms:modified xsi:type="dcterms:W3CDTF">2026-06-11T18:12:17Z</dcterms:modified>
</cp:coreProperties>
</file>