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mp" ContentType="image/png"/>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5090" r:id="rId4"/>
  </p:sldMasterIdLst>
  <p:notesMasterIdLst>
    <p:notesMasterId r:id="rId44"/>
  </p:notesMasterIdLst>
  <p:handoutMasterIdLst>
    <p:handoutMasterId r:id="rId45"/>
  </p:handoutMasterIdLst>
  <p:sldIdLst>
    <p:sldId id="366" r:id="rId5"/>
    <p:sldId id="388" r:id="rId6"/>
    <p:sldId id="389" r:id="rId7"/>
    <p:sldId id="390" r:id="rId8"/>
    <p:sldId id="391" r:id="rId9"/>
    <p:sldId id="392" r:id="rId10"/>
    <p:sldId id="406" r:id="rId11"/>
    <p:sldId id="405" r:id="rId12"/>
    <p:sldId id="399" r:id="rId13"/>
    <p:sldId id="400" r:id="rId14"/>
    <p:sldId id="403" r:id="rId15"/>
    <p:sldId id="381" r:id="rId16"/>
    <p:sldId id="382" r:id="rId17"/>
    <p:sldId id="384" r:id="rId18"/>
    <p:sldId id="385" r:id="rId19"/>
    <p:sldId id="383" r:id="rId20"/>
    <p:sldId id="431" r:id="rId21"/>
    <p:sldId id="380" r:id="rId22"/>
    <p:sldId id="396" r:id="rId23"/>
    <p:sldId id="425" r:id="rId24"/>
    <p:sldId id="426" r:id="rId25"/>
    <p:sldId id="412" r:id="rId26"/>
    <p:sldId id="413" r:id="rId27"/>
    <p:sldId id="427" r:id="rId28"/>
    <p:sldId id="433" r:id="rId29"/>
    <p:sldId id="428" r:id="rId30"/>
    <p:sldId id="416" r:id="rId31"/>
    <p:sldId id="429" r:id="rId32"/>
    <p:sldId id="419" r:id="rId33"/>
    <p:sldId id="420" r:id="rId34"/>
    <p:sldId id="423" r:id="rId35"/>
    <p:sldId id="430" r:id="rId36"/>
    <p:sldId id="361" r:id="rId37"/>
    <p:sldId id="360" r:id="rId38"/>
    <p:sldId id="362" r:id="rId39"/>
    <p:sldId id="332" r:id="rId40"/>
    <p:sldId id="434" r:id="rId41"/>
    <p:sldId id="435" r:id="rId42"/>
    <p:sldId id="436" r:id="rId4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1449"/>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3725" autoAdjust="0"/>
  </p:normalViewPr>
  <p:slideViewPr>
    <p:cSldViewPr snapToGrid="0">
      <p:cViewPr varScale="1">
        <p:scale>
          <a:sx n="46" d="100"/>
          <a:sy n="46" d="100"/>
        </p:scale>
        <p:origin x="64" y="488"/>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00" d="100"/>
        <a:sy n="100" d="100"/>
      </p:scale>
      <p:origin x="0" y="0"/>
    </p:cViewPr>
  </p:sorterViewPr>
  <p:notesViewPr>
    <p:cSldViewPr snapToGrid="0">
      <p:cViewPr varScale="1">
        <p:scale>
          <a:sx n="48" d="100"/>
          <a:sy n="48" d="100"/>
        </p:scale>
        <p:origin x="1836" y="4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_rels/data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992A09C-E903-48CF-8FDB-4D0639F76E6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EF49B5A-559E-4639-BC03-79B65214274D}">
      <dgm:prSet/>
      <dgm:spPr/>
      <dgm:t>
        <a:bodyPr/>
        <a:lstStyle/>
        <a:p>
          <a:r>
            <a:rPr lang="en-GB" dirty="0">
              <a:latin typeface="Arial" panose="020B0604020202020204" pitchFamily="34" charset="0"/>
              <a:cs typeface="Arial" panose="020B0604020202020204" pitchFamily="34" charset="0"/>
            </a:rPr>
            <a:t>Limited research investigating the use of VFT with adolescents</a:t>
          </a:r>
          <a:endParaRPr lang="en-US" dirty="0">
            <a:latin typeface="Arial" panose="020B0604020202020204" pitchFamily="34" charset="0"/>
            <a:cs typeface="Arial" panose="020B0604020202020204" pitchFamily="34" charset="0"/>
          </a:endParaRPr>
        </a:p>
      </dgm:t>
    </dgm:pt>
    <dgm:pt modelId="{17CA9146-F804-4E19-8A53-0D3BF14F38E7}" type="parTrans" cxnId="{F12F7A4D-7097-4CEF-91C3-5ED30AC6CF5C}">
      <dgm:prSet/>
      <dgm:spPr/>
      <dgm:t>
        <a:bodyPr/>
        <a:lstStyle/>
        <a:p>
          <a:endParaRPr lang="en-US"/>
        </a:p>
      </dgm:t>
    </dgm:pt>
    <dgm:pt modelId="{B5C03764-5240-42FE-BA9B-C6D709F10B77}" type="sibTrans" cxnId="{F12F7A4D-7097-4CEF-91C3-5ED30AC6CF5C}">
      <dgm:prSet/>
      <dgm:spPr/>
      <dgm:t>
        <a:bodyPr/>
        <a:lstStyle/>
        <a:p>
          <a:endParaRPr lang="en-US"/>
        </a:p>
      </dgm:t>
    </dgm:pt>
    <dgm:pt modelId="{020E6D58-0719-4533-BD6B-FAF8C3070C0A}">
      <dgm:prSet/>
      <dgm:spPr/>
      <dgm:t>
        <a:bodyPr/>
        <a:lstStyle/>
        <a:p>
          <a:r>
            <a:rPr lang="en-GB" dirty="0">
              <a:latin typeface="Arial" panose="020B0604020202020204" pitchFamily="34" charset="0"/>
              <a:cs typeface="Arial" panose="020B0604020202020204" pitchFamily="34" charset="0"/>
            </a:rPr>
            <a:t>Deficit of research examining the experiences of singers (Meyer, et al., 2021)</a:t>
          </a:r>
          <a:endParaRPr lang="en-US" dirty="0">
            <a:latin typeface="Arial" panose="020B0604020202020204" pitchFamily="34" charset="0"/>
            <a:cs typeface="Arial" panose="020B0604020202020204" pitchFamily="34" charset="0"/>
          </a:endParaRPr>
        </a:p>
      </dgm:t>
    </dgm:pt>
    <dgm:pt modelId="{34385608-4926-42B5-AEBD-339D74B29851}" type="parTrans" cxnId="{D5FB1EC4-D745-484A-9AF6-61B3E9281DC7}">
      <dgm:prSet/>
      <dgm:spPr/>
      <dgm:t>
        <a:bodyPr/>
        <a:lstStyle/>
        <a:p>
          <a:endParaRPr lang="en-US"/>
        </a:p>
      </dgm:t>
    </dgm:pt>
    <dgm:pt modelId="{9C27B51E-3ED8-4A5E-A992-A36AE2B50644}" type="sibTrans" cxnId="{D5FB1EC4-D745-484A-9AF6-61B3E9281DC7}">
      <dgm:prSet/>
      <dgm:spPr/>
      <dgm:t>
        <a:bodyPr/>
        <a:lstStyle/>
        <a:p>
          <a:endParaRPr lang="en-US"/>
        </a:p>
      </dgm:t>
    </dgm:pt>
    <dgm:pt modelId="{933146DC-1FBA-433B-8991-AB6F1C1AFB21}">
      <dgm:prSet/>
      <dgm:spPr/>
      <dgm:t>
        <a:bodyPr/>
        <a:lstStyle/>
        <a:p>
          <a:r>
            <a:rPr lang="en-GB" dirty="0">
              <a:latin typeface="Arial" panose="020B0604020202020204" pitchFamily="34" charset="0"/>
              <a:cs typeface="Arial" panose="020B0604020202020204" pitchFamily="34" charset="0"/>
            </a:rPr>
            <a:t>Lack of practical guidance (</a:t>
          </a:r>
          <a:r>
            <a:rPr lang="en-GB" dirty="0" err="1">
              <a:latin typeface="Arial" panose="020B0604020202020204" pitchFamily="34" charset="0"/>
              <a:cs typeface="Arial" panose="020B0604020202020204" pitchFamily="34" charset="0"/>
            </a:rPr>
            <a:t>Besch</a:t>
          </a:r>
          <a:r>
            <a:rPr lang="en-GB" dirty="0">
              <a:latin typeface="Arial" panose="020B0604020202020204" pitchFamily="34" charset="0"/>
              <a:cs typeface="Arial" panose="020B0604020202020204" pitchFamily="34" charset="0"/>
            </a:rPr>
            <a:t>, 2021)</a:t>
          </a:r>
          <a:endParaRPr lang="en-US" dirty="0">
            <a:latin typeface="Arial" panose="020B0604020202020204" pitchFamily="34" charset="0"/>
            <a:cs typeface="Arial" panose="020B0604020202020204" pitchFamily="34" charset="0"/>
          </a:endParaRPr>
        </a:p>
      </dgm:t>
    </dgm:pt>
    <dgm:pt modelId="{78F18918-933E-4041-8AEB-85A38A2F9135}" type="parTrans" cxnId="{4448490F-751E-4698-B153-43949E2173A3}">
      <dgm:prSet/>
      <dgm:spPr/>
      <dgm:t>
        <a:bodyPr/>
        <a:lstStyle/>
        <a:p>
          <a:endParaRPr lang="en-US"/>
        </a:p>
      </dgm:t>
    </dgm:pt>
    <dgm:pt modelId="{8991F112-BE71-43BC-9975-F38B3876B5F2}" type="sibTrans" cxnId="{4448490F-751E-4698-B153-43949E2173A3}">
      <dgm:prSet/>
      <dgm:spPr/>
      <dgm:t>
        <a:bodyPr/>
        <a:lstStyle/>
        <a:p>
          <a:endParaRPr lang="en-US"/>
        </a:p>
      </dgm:t>
    </dgm:pt>
    <dgm:pt modelId="{CE332724-979D-4FCE-B048-92EA3C1C9AF7}" type="pres">
      <dgm:prSet presAssocID="{A992A09C-E903-48CF-8FDB-4D0639F76E65}" presName="root" presStyleCnt="0">
        <dgm:presLayoutVars>
          <dgm:dir/>
          <dgm:resizeHandles val="exact"/>
        </dgm:presLayoutVars>
      </dgm:prSet>
      <dgm:spPr/>
    </dgm:pt>
    <dgm:pt modelId="{FDDB075E-02AD-46CB-BFB9-3FE3C97CB2F5}" type="pres">
      <dgm:prSet presAssocID="{7EF49B5A-559E-4639-BC03-79B65214274D}" presName="compNode" presStyleCnt="0"/>
      <dgm:spPr/>
    </dgm:pt>
    <dgm:pt modelId="{DAAD3912-147D-40A0-AE10-E7BB888DFA9E}" type="pres">
      <dgm:prSet presAssocID="{7EF49B5A-559E-4639-BC03-79B65214274D}" presName="bgRect" presStyleLbl="bgShp" presStyleIdx="0" presStyleCnt="3"/>
      <dgm:spPr/>
    </dgm:pt>
    <dgm:pt modelId="{37464ED9-45FC-4D42-A43A-566AA8DA30A5}" type="pres">
      <dgm:prSet presAssocID="{7EF49B5A-559E-4639-BC03-79B65214274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7AF504D4-20AE-4A09-851D-751F951CF842}" type="pres">
      <dgm:prSet presAssocID="{7EF49B5A-559E-4639-BC03-79B65214274D}" presName="spaceRect" presStyleCnt="0"/>
      <dgm:spPr/>
    </dgm:pt>
    <dgm:pt modelId="{1EE4EBE9-BD5F-46ED-A9F6-3133FB132DE3}" type="pres">
      <dgm:prSet presAssocID="{7EF49B5A-559E-4639-BC03-79B65214274D}" presName="parTx" presStyleLbl="revTx" presStyleIdx="0" presStyleCnt="3">
        <dgm:presLayoutVars>
          <dgm:chMax val="0"/>
          <dgm:chPref val="0"/>
        </dgm:presLayoutVars>
      </dgm:prSet>
      <dgm:spPr/>
    </dgm:pt>
    <dgm:pt modelId="{290EBBF0-75DD-48A0-8249-11316F6C2595}" type="pres">
      <dgm:prSet presAssocID="{B5C03764-5240-42FE-BA9B-C6D709F10B77}" presName="sibTrans" presStyleCnt="0"/>
      <dgm:spPr/>
    </dgm:pt>
    <dgm:pt modelId="{91A07FFF-256E-472A-9B78-61966457FA0F}" type="pres">
      <dgm:prSet presAssocID="{020E6D58-0719-4533-BD6B-FAF8C3070C0A}" presName="compNode" presStyleCnt="0"/>
      <dgm:spPr/>
    </dgm:pt>
    <dgm:pt modelId="{90B7DC6C-3791-40A8-ADA6-3923503CAB20}" type="pres">
      <dgm:prSet presAssocID="{020E6D58-0719-4533-BD6B-FAF8C3070C0A}" presName="bgRect" presStyleLbl="bgShp" presStyleIdx="1" presStyleCnt="3"/>
      <dgm:spPr/>
    </dgm:pt>
    <dgm:pt modelId="{ED029EAC-94E3-4849-9A25-F40A1A1011D2}" type="pres">
      <dgm:prSet presAssocID="{020E6D58-0719-4533-BD6B-FAF8C3070C0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usic"/>
        </a:ext>
      </dgm:extLst>
    </dgm:pt>
    <dgm:pt modelId="{9DDA15C5-4803-4368-8F7D-940C34535E7A}" type="pres">
      <dgm:prSet presAssocID="{020E6D58-0719-4533-BD6B-FAF8C3070C0A}" presName="spaceRect" presStyleCnt="0"/>
      <dgm:spPr/>
    </dgm:pt>
    <dgm:pt modelId="{929C5617-441E-4220-8C73-C439AF7A4573}" type="pres">
      <dgm:prSet presAssocID="{020E6D58-0719-4533-BD6B-FAF8C3070C0A}" presName="parTx" presStyleLbl="revTx" presStyleIdx="1" presStyleCnt="3">
        <dgm:presLayoutVars>
          <dgm:chMax val="0"/>
          <dgm:chPref val="0"/>
        </dgm:presLayoutVars>
      </dgm:prSet>
      <dgm:spPr/>
    </dgm:pt>
    <dgm:pt modelId="{EE6A8AE0-2452-4516-B4E1-2137ABE47DFC}" type="pres">
      <dgm:prSet presAssocID="{9C27B51E-3ED8-4A5E-A992-A36AE2B50644}" presName="sibTrans" presStyleCnt="0"/>
      <dgm:spPr/>
    </dgm:pt>
    <dgm:pt modelId="{476927D5-8AA1-4AFB-98DE-87688A403C71}" type="pres">
      <dgm:prSet presAssocID="{933146DC-1FBA-433B-8991-AB6F1C1AFB21}" presName="compNode" presStyleCnt="0"/>
      <dgm:spPr/>
    </dgm:pt>
    <dgm:pt modelId="{E09F0D82-52EA-4940-9E06-06DA5CDA26CB}" type="pres">
      <dgm:prSet presAssocID="{933146DC-1FBA-433B-8991-AB6F1C1AFB21}" presName="bgRect" presStyleLbl="bgShp" presStyleIdx="2" presStyleCnt="3"/>
      <dgm:spPr/>
    </dgm:pt>
    <dgm:pt modelId="{900B30F6-0665-4657-9F7D-E1781CEE3A0C}" type="pres">
      <dgm:prSet presAssocID="{933146DC-1FBA-433B-8991-AB6F1C1AFB21}"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13BA7E72-F41E-498E-A166-C4211644BEF5}" type="pres">
      <dgm:prSet presAssocID="{933146DC-1FBA-433B-8991-AB6F1C1AFB21}" presName="spaceRect" presStyleCnt="0"/>
      <dgm:spPr/>
    </dgm:pt>
    <dgm:pt modelId="{88B8B082-A4E7-4810-97DC-B5DD1E20349A}" type="pres">
      <dgm:prSet presAssocID="{933146DC-1FBA-433B-8991-AB6F1C1AFB21}" presName="parTx" presStyleLbl="revTx" presStyleIdx="2" presStyleCnt="3">
        <dgm:presLayoutVars>
          <dgm:chMax val="0"/>
          <dgm:chPref val="0"/>
        </dgm:presLayoutVars>
      </dgm:prSet>
      <dgm:spPr/>
    </dgm:pt>
  </dgm:ptLst>
  <dgm:cxnLst>
    <dgm:cxn modelId="{4448490F-751E-4698-B153-43949E2173A3}" srcId="{A992A09C-E903-48CF-8FDB-4D0639F76E65}" destId="{933146DC-1FBA-433B-8991-AB6F1C1AFB21}" srcOrd="2" destOrd="0" parTransId="{78F18918-933E-4041-8AEB-85A38A2F9135}" sibTransId="{8991F112-BE71-43BC-9975-F38B3876B5F2}"/>
    <dgm:cxn modelId="{F12F7A4D-7097-4CEF-91C3-5ED30AC6CF5C}" srcId="{A992A09C-E903-48CF-8FDB-4D0639F76E65}" destId="{7EF49B5A-559E-4639-BC03-79B65214274D}" srcOrd="0" destOrd="0" parTransId="{17CA9146-F804-4E19-8A53-0D3BF14F38E7}" sibTransId="{B5C03764-5240-42FE-BA9B-C6D709F10B77}"/>
    <dgm:cxn modelId="{55650859-D7BF-4B79-8DE2-1D11FBC7BF64}" type="presOf" srcId="{A992A09C-E903-48CF-8FDB-4D0639F76E65}" destId="{CE332724-979D-4FCE-B048-92EA3C1C9AF7}" srcOrd="0" destOrd="0" presId="urn:microsoft.com/office/officeart/2018/2/layout/IconVerticalSolidList"/>
    <dgm:cxn modelId="{8B73E98B-283A-4EEB-ABEA-DC3E7CAE3A77}" type="presOf" srcId="{7EF49B5A-559E-4639-BC03-79B65214274D}" destId="{1EE4EBE9-BD5F-46ED-A9F6-3133FB132DE3}" srcOrd="0" destOrd="0" presId="urn:microsoft.com/office/officeart/2018/2/layout/IconVerticalSolidList"/>
    <dgm:cxn modelId="{62F13DAE-DA21-4D74-9D45-D8AD82D15BA7}" type="presOf" srcId="{933146DC-1FBA-433B-8991-AB6F1C1AFB21}" destId="{88B8B082-A4E7-4810-97DC-B5DD1E20349A}" srcOrd="0" destOrd="0" presId="urn:microsoft.com/office/officeart/2018/2/layout/IconVerticalSolidList"/>
    <dgm:cxn modelId="{E1365DC3-9C81-462F-849C-10914FC7CE20}" type="presOf" srcId="{020E6D58-0719-4533-BD6B-FAF8C3070C0A}" destId="{929C5617-441E-4220-8C73-C439AF7A4573}" srcOrd="0" destOrd="0" presId="urn:microsoft.com/office/officeart/2018/2/layout/IconVerticalSolidList"/>
    <dgm:cxn modelId="{D5FB1EC4-D745-484A-9AF6-61B3E9281DC7}" srcId="{A992A09C-E903-48CF-8FDB-4D0639F76E65}" destId="{020E6D58-0719-4533-BD6B-FAF8C3070C0A}" srcOrd="1" destOrd="0" parTransId="{34385608-4926-42B5-AEBD-339D74B29851}" sibTransId="{9C27B51E-3ED8-4A5E-A992-A36AE2B50644}"/>
    <dgm:cxn modelId="{A6BF27AD-3141-4333-B7BE-9E84C5F50719}" type="presParOf" srcId="{CE332724-979D-4FCE-B048-92EA3C1C9AF7}" destId="{FDDB075E-02AD-46CB-BFB9-3FE3C97CB2F5}" srcOrd="0" destOrd="0" presId="urn:microsoft.com/office/officeart/2018/2/layout/IconVerticalSolidList"/>
    <dgm:cxn modelId="{1BE75E72-4DAD-455C-AB5E-B87879FFC3FF}" type="presParOf" srcId="{FDDB075E-02AD-46CB-BFB9-3FE3C97CB2F5}" destId="{DAAD3912-147D-40A0-AE10-E7BB888DFA9E}" srcOrd="0" destOrd="0" presId="urn:microsoft.com/office/officeart/2018/2/layout/IconVerticalSolidList"/>
    <dgm:cxn modelId="{A248068D-AC37-4351-9A43-8D9B244BFD6F}" type="presParOf" srcId="{FDDB075E-02AD-46CB-BFB9-3FE3C97CB2F5}" destId="{37464ED9-45FC-4D42-A43A-566AA8DA30A5}" srcOrd="1" destOrd="0" presId="urn:microsoft.com/office/officeart/2018/2/layout/IconVerticalSolidList"/>
    <dgm:cxn modelId="{E9F34E46-C4AE-4487-BDF7-D8F964A18978}" type="presParOf" srcId="{FDDB075E-02AD-46CB-BFB9-3FE3C97CB2F5}" destId="{7AF504D4-20AE-4A09-851D-751F951CF842}" srcOrd="2" destOrd="0" presId="urn:microsoft.com/office/officeart/2018/2/layout/IconVerticalSolidList"/>
    <dgm:cxn modelId="{CDC8D987-ADB2-421F-9DF4-4DF010F342B0}" type="presParOf" srcId="{FDDB075E-02AD-46CB-BFB9-3FE3C97CB2F5}" destId="{1EE4EBE9-BD5F-46ED-A9F6-3133FB132DE3}" srcOrd="3" destOrd="0" presId="urn:microsoft.com/office/officeart/2018/2/layout/IconVerticalSolidList"/>
    <dgm:cxn modelId="{A5A3FF74-D098-4C69-8718-626689C6D069}" type="presParOf" srcId="{CE332724-979D-4FCE-B048-92EA3C1C9AF7}" destId="{290EBBF0-75DD-48A0-8249-11316F6C2595}" srcOrd="1" destOrd="0" presId="urn:microsoft.com/office/officeart/2018/2/layout/IconVerticalSolidList"/>
    <dgm:cxn modelId="{F46D67F9-A60C-4EF5-AD1A-00BCE336EBF0}" type="presParOf" srcId="{CE332724-979D-4FCE-B048-92EA3C1C9AF7}" destId="{91A07FFF-256E-472A-9B78-61966457FA0F}" srcOrd="2" destOrd="0" presId="urn:microsoft.com/office/officeart/2018/2/layout/IconVerticalSolidList"/>
    <dgm:cxn modelId="{3D22F0EE-18D2-47A8-AF6B-A6C99FE8BDD5}" type="presParOf" srcId="{91A07FFF-256E-472A-9B78-61966457FA0F}" destId="{90B7DC6C-3791-40A8-ADA6-3923503CAB20}" srcOrd="0" destOrd="0" presId="urn:microsoft.com/office/officeart/2018/2/layout/IconVerticalSolidList"/>
    <dgm:cxn modelId="{3321C2C8-FD06-4D39-B2C5-D439CCB9576C}" type="presParOf" srcId="{91A07FFF-256E-472A-9B78-61966457FA0F}" destId="{ED029EAC-94E3-4849-9A25-F40A1A1011D2}" srcOrd="1" destOrd="0" presId="urn:microsoft.com/office/officeart/2018/2/layout/IconVerticalSolidList"/>
    <dgm:cxn modelId="{98CA51FA-3746-44A2-91EC-520C0788A0AA}" type="presParOf" srcId="{91A07FFF-256E-472A-9B78-61966457FA0F}" destId="{9DDA15C5-4803-4368-8F7D-940C34535E7A}" srcOrd="2" destOrd="0" presId="urn:microsoft.com/office/officeart/2018/2/layout/IconVerticalSolidList"/>
    <dgm:cxn modelId="{B27CF580-8D2A-4F25-91AF-1577B96A00E4}" type="presParOf" srcId="{91A07FFF-256E-472A-9B78-61966457FA0F}" destId="{929C5617-441E-4220-8C73-C439AF7A4573}" srcOrd="3" destOrd="0" presId="urn:microsoft.com/office/officeart/2018/2/layout/IconVerticalSolidList"/>
    <dgm:cxn modelId="{3095B6B5-055B-4BCE-9F2A-F6FFBA131CE2}" type="presParOf" srcId="{CE332724-979D-4FCE-B048-92EA3C1C9AF7}" destId="{EE6A8AE0-2452-4516-B4E1-2137ABE47DFC}" srcOrd="3" destOrd="0" presId="urn:microsoft.com/office/officeart/2018/2/layout/IconVerticalSolidList"/>
    <dgm:cxn modelId="{F1B7CE6D-FB16-4090-B9A5-9E895CE3B972}" type="presParOf" srcId="{CE332724-979D-4FCE-B048-92EA3C1C9AF7}" destId="{476927D5-8AA1-4AFB-98DE-87688A403C71}" srcOrd="4" destOrd="0" presId="urn:microsoft.com/office/officeart/2018/2/layout/IconVerticalSolidList"/>
    <dgm:cxn modelId="{C6882C0E-B9AA-47A7-AA95-916DC825B5C3}" type="presParOf" srcId="{476927D5-8AA1-4AFB-98DE-87688A403C71}" destId="{E09F0D82-52EA-4940-9E06-06DA5CDA26CB}" srcOrd="0" destOrd="0" presId="urn:microsoft.com/office/officeart/2018/2/layout/IconVerticalSolidList"/>
    <dgm:cxn modelId="{F0970301-F5AC-43A2-9756-FBACBEDE17B6}" type="presParOf" srcId="{476927D5-8AA1-4AFB-98DE-87688A403C71}" destId="{900B30F6-0665-4657-9F7D-E1781CEE3A0C}" srcOrd="1" destOrd="0" presId="urn:microsoft.com/office/officeart/2018/2/layout/IconVerticalSolidList"/>
    <dgm:cxn modelId="{04CD22A5-49ED-4080-BA9C-12033E925F70}" type="presParOf" srcId="{476927D5-8AA1-4AFB-98DE-87688A403C71}" destId="{13BA7E72-F41E-498E-A166-C4211644BEF5}" srcOrd="2" destOrd="0" presId="urn:microsoft.com/office/officeart/2018/2/layout/IconVerticalSolidList"/>
    <dgm:cxn modelId="{E5C526C2-89E9-4254-B8F6-CD2A5F0CC266}" type="presParOf" srcId="{476927D5-8AA1-4AFB-98DE-87688A403C71}" destId="{88B8B082-A4E7-4810-97DC-B5DD1E20349A}"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7141A9D-BFA4-4737-A623-C578A36BA725}" type="doc">
      <dgm:prSet loTypeId="urn:microsoft.com/office/officeart/2005/8/layout/process2" loCatId="process" qsTypeId="urn:microsoft.com/office/officeart/2005/8/quickstyle/simple1" qsCatId="simple" csTypeId="urn:microsoft.com/office/officeart/2005/8/colors/colorful1" csCatId="colorful" phldr="1"/>
      <dgm:spPr/>
      <dgm:t>
        <a:bodyPr/>
        <a:lstStyle/>
        <a:p>
          <a:endParaRPr lang="en-US"/>
        </a:p>
      </dgm:t>
    </dgm:pt>
    <dgm:pt modelId="{54FB3286-73BE-4655-8EA3-5BA85F8EBAF8}">
      <dgm:prSet/>
      <dgm:spPr/>
      <dgm:t>
        <a:bodyPr/>
        <a:lstStyle/>
        <a:p>
          <a:r>
            <a:rPr lang="en-GB" dirty="0">
              <a:latin typeface="Arial" panose="020B0604020202020204" pitchFamily="34" charset="0"/>
              <a:cs typeface="Arial" panose="020B0604020202020204" pitchFamily="34" charset="0"/>
            </a:rPr>
            <a:t>Trial resources </a:t>
          </a:r>
          <a:endParaRPr lang="en-US" dirty="0">
            <a:latin typeface="Arial" panose="020B0604020202020204" pitchFamily="34" charset="0"/>
            <a:cs typeface="Arial" panose="020B0604020202020204" pitchFamily="34" charset="0"/>
          </a:endParaRPr>
        </a:p>
      </dgm:t>
    </dgm:pt>
    <dgm:pt modelId="{23AB621D-A1A8-46F6-801B-4C93647A4F4F}" type="parTrans" cxnId="{D1BE2197-5038-4D91-81B4-619E2F1336FA}">
      <dgm:prSet/>
      <dgm:spPr/>
      <dgm:t>
        <a:bodyPr/>
        <a:lstStyle/>
        <a:p>
          <a:endParaRPr lang="en-US"/>
        </a:p>
      </dgm:t>
    </dgm:pt>
    <dgm:pt modelId="{FBF18052-4555-41D1-B482-4FCC63AA8263}" type="sibTrans" cxnId="{D1BE2197-5038-4D91-81B4-619E2F1336FA}">
      <dgm:prSet/>
      <dgm:spPr/>
      <dgm:t>
        <a:bodyPr/>
        <a:lstStyle/>
        <a:p>
          <a:endParaRPr lang="en-US"/>
        </a:p>
      </dgm:t>
    </dgm:pt>
    <dgm:pt modelId="{F6316146-DC9D-40FF-8D44-672BB7B5ECF8}">
      <dgm:prSet/>
      <dgm:spPr/>
      <dgm:t>
        <a:bodyPr/>
        <a:lstStyle/>
        <a:p>
          <a:r>
            <a:rPr lang="en-GB" dirty="0">
              <a:latin typeface="Arial" panose="020B0604020202020204" pitchFamily="34" charset="0"/>
              <a:cs typeface="Arial" panose="020B0604020202020204" pitchFamily="34" charset="0"/>
            </a:rPr>
            <a:t>Analyse experiences</a:t>
          </a:r>
          <a:endParaRPr lang="en-US" dirty="0">
            <a:latin typeface="Arial" panose="020B0604020202020204" pitchFamily="34" charset="0"/>
            <a:cs typeface="Arial" panose="020B0604020202020204" pitchFamily="34" charset="0"/>
          </a:endParaRPr>
        </a:p>
      </dgm:t>
    </dgm:pt>
    <dgm:pt modelId="{A6EE5337-EA32-45AA-B123-F6310ED56F2B}" type="parTrans" cxnId="{6149F0D8-C5E8-4E33-868E-AEFED950965A}">
      <dgm:prSet/>
      <dgm:spPr/>
      <dgm:t>
        <a:bodyPr/>
        <a:lstStyle/>
        <a:p>
          <a:endParaRPr lang="en-US"/>
        </a:p>
      </dgm:t>
    </dgm:pt>
    <dgm:pt modelId="{579C2094-87B3-4571-A312-E09B00DEC397}" type="sibTrans" cxnId="{6149F0D8-C5E8-4E33-868E-AEFED950965A}">
      <dgm:prSet/>
      <dgm:spPr/>
      <dgm:t>
        <a:bodyPr/>
        <a:lstStyle/>
        <a:p>
          <a:endParaRPr lang="en-US"/>
        </a:p>
      </dgm:t>
    </dgm:pt>
    <dgm:pt modelId="{AB675A1A-16ED-4A25-B1F0-3E57EAD2193B}">
      <dgm:prSet/>
      <dgm:spPr/>
      <dgm:t>
        <a:bodyPr/>
        <a:lstStyle/>
        <a:p>
          <a:r>
            <a:rPr lang="en-US" dirty="0">
              <a:latin typeface="Arial" panose="020B0604020202020204" pitchFamily="34" charset="0"/>
              <a:cs typeface="Arial" panose="020B0604020202020204" pitchFamily="34" charset="0"/>
            </a:rPr>
            <a:t>Determine potential value</a:t>
          </a:r>
        </a:p>
      </dgm:t>
    </dgm:pt>
    <dgm:pt modelId="{2CE78BEA-727D-4A6A-9AEF-02C87B67D088}" type="parTrans" cxnId="{E00A1F0E-1AF6-4150-8A0F-251F40D2A7F6}">
      <dgm:prSet/>
      <dgm:spPr/>
      <dgm:t>
        <a:bodyPr/>
        <a:lstStyle/>
        <a:p>
          <a:endParaRPr lang="en-GB"/>
        </a:p>
      </dgm:t>
    </dgm:pt>
    <dgm:pt modelId="{0737127E-ACE2-434C-9AA9-5F3EEC9CC9CA}" type="sibTrans" cxnId="{E00A1F0E-1AF6-4150-8A0F-251F40D2A7F6}">
      <dgm:prSet/>
      <dgm:spPr/>
      <dgm:t>
        <a:bodyPr/>
        <a:lstStyle/>
        <a:p>
          <a:endParaRPr lang="en-GB"/>
        </a:p>
      </dgm:t>
    </dgm:pt>
    <dgm:pt modelId="{3D80D920-D625-4E23-BAFE-51C1EC588888}">
      <dgm:prSet/>
      <dgm:spPr/>
      <dgm:t>
        <a:bodyPr/>
        <a:lstStyle/>
        <a:p>
          <a:r>
            <a:rPr lang="en-US" dirty="0">
              <a:latin typeface="Arial" panose="020B0604020202020204" pitchFamily="34" charset="0"/>
              <a:cs typeface="Arial" panose="020B0604020202020204" pitchFamily="34" charset="0"/>
            </a:rPr>
            <a:t>Future use?</a:t>
          </a:r>
        </a:p>
      </dgm:t>
    </dgm:pt>
    <dgm:pt modelId="{C5DDF27C-2BEC-474B-9915-A1CD7E82CD35}" type="parTrans" cxnId="{E7862E85-0926-4E7A-8723-2F95F222EC06}">
      <dgm:prSet/>
      <dgm:spPr/>
      <dgm:t>
        <a:bodyPr/>
        <a:lstStyle/>
        <a:p>
          <a:endParaRPr lang="en-GB"/>
        </a:p>
      </dgm:t>
    </dgm:pt>
    <dgm:pt modelId="{99EAE481-8A47-4D05-BC7C-C30E76467F86}" type="sibTrans" cxnId="{E7862E85-0926-4E7A-8723-2F95F222EC06}">
      <dgm:prSet/>
      <dgm:spPr/>
      <dgm:t>
        <a:bodyPr/>
        <a:lstStyle/>
        <a:p>
          <a:endParaRPr lang="en-GB"/>
        </a:p>
      </dgm:t>
    </dgm:pt>
    <dgm:pt modelId="{BF09DB83-4A28-42CB-B0FC-35BB3C01993A}" type="pres">
      <dgm:prSet presAssocID="{17141A9D-BFA4-4737-A623-C578A36BA725}" presName="linearFlow" presStyleCnt="0">
        <dgm:presLayoutVars>
          <dgm:resizeHandles val="exact"/>
        </dgm:presLayoutVars>
      </dgm:prSet>
      <dgm:spPr/>
    </dgm:pt>
    <dgm:pt modelId="{D581F678-EB37-487E-B0FE-8988D07F4732}" type="pres">
      <dgm:prSet presAssocID="{54FB3286-73BE-4655-8EA3-5BA85F8EBAF8}" presName="node" presStyleLbl="node1" presStyleIdx="0" presStyleCnt="4" custScaleX="182159">
        <dgm:presLayoutVars>
          <dgm:bulletEnabled val="1"/>
        </dgm:presLayoutVars>
      </dgm:prSet>
      <dgm:spPr/>
    </dgm:pt>
    <dgm:pt modelId="{C5FF2FC2-116A-43D1-A206-1A31E2906E1D}" type="pres">
      <dgm:prSet presAssocID="{FBF18052-4555-41D1-B482-4FCC63AA8263}" presName="sibTrans" presStyleLbl="sibTrans2D1" presStyleIdx="0" presStyleCnt="3"/>
      <dgm:spPr/>
    </dgm:pt>
    <dgm:pt modelId="{21D400AE-B1A0-4E38-8320-8F8C103E0B7A}" type="pres">
      <dgm:prSet presAssocID="{FBF18052-4555-41D1-B482-4FCC63AA8263}" presName="connectorText" presStyleLbl="sibTrans2D1" presStyleIdx="0" presStyleCnt="3"/>
      <dgm:spPr/>
    </dgm:pt>
    <dgm:pt modelId="{B6D044AC-1526-4DC0-9532-07099C6331C7}" type="pres">
      <dgm:prSet presAssocID="{F6316146-DC9D-40FF-8D44-672BB7B5ECF8}" presName="node" presStyleLbl="node1" presStyleIdx="1" presStyleCnt="4" custScaleX="183573">
        <dgm:presLayoutVars>
          <dgm:bulletEnabled val="1"/>
        </dgm:presLayoutVars>
      </dgm:prSet>
      <dgm:spPr/>
    </dgm:pt>
    <dgm:pt modelId="{BA59E9EF-CD8C-4521-93E7-4CDA8B5CE165}" type="pres">
      <dgm:prSet presAssocID="{579C2094-87B3-4571-A312-E09B00DEC397}" presName="sibTrans" presStyleLbl="sibTrans2D1" presStyleIdx="1" presStyleCnt="3"/>
      <dgm:spPr/>
    </dgm:pt>
    <dgm:pt modelId="{8E00D5CA-8EE7-4C88-BE15-81295C67C9D7}" type="pres">
      <dgm:prSet presAssocID="{579C2094-87B3-4571-A312-E09B00DEC397}" presName="connectorText" presStyleLbl="sibTrans2D1" presStyleIdx="1" presStyleCnt="3"/>
      <dgm:spPr/>
    </dgm:pt>
    <dgm:pt modelId="{186A6295-0EEF-41D4-9DFA-7C0B85A95D2B}" type="pres">
      <dgm:prSet presAssocID="{AB675A1A-16ED-4A25-B1F0-3E57EAD2193B}" presName="node" presStyleLbl="node1" presStyleIdx="2" presStyleCnt="4" custScaleX="183573">
        <dgm:presLayoutVars>
          <dgm:bulletEnabled val="1"/>
        </dgm:presLayoutVars>
      </dgm:prSet>
      <dgm:spPr/>
    </dgm:pt>
    <dgm:pt modelId="{DFFEF9B4-8521-412D-B997-34971497EE00}" type="pres">
      <dgm:prSet presAssocID="{0737127E-ACE2-434C-9AA9-5F3EEC9CC9CA}" presName="sibTrans" presStyleLbl="sibTrans2D1" presStyleIdx="2" presStyleCnt="3"/>
      <dgm:spPr/>
    </dgm:pt>
    <dgm:pt modelId="{4F35A17A-CBB5-4850-AFB4-4F5450EB9852}" type="pres">
      <dgm:prSet presAssocID="{0737127E-ACE2-434C-9AA9-5F3EEC9CC9CA}" presName="connectorText" presStyleLbl="sibTrans2D1" presStyleIdx="2" presStyleCnt="3"/>
      <dgm:spPr/>
    </dgm:pt>
    <dgm:pt modelId="{31290AE6-A6B8-4052-A904-F35403167D14}" type="pres">
      <dgm:prSet presAssocID="{3D80D920-D625-4E23-BAFE-51C1EC588888}" presName="node" presStyleLbl="node1" presStyleIdx="3" presStyleCnt="4" custScaleX="184986">
        <dgm:presLayoutVars>
          <dgm:bulletEnabled val="1"/>
        </dgm:presLayoutVars>
      </dgm:prSet>
      <dgm:spPr/>
    </dgm:pt>
  </dgm:ptLst>
  <dgm:cxnLst>
    <dgm:cxn modelId="{E00A1F0E-1AF6-4150-8A0F-251F40D2A7F6}" srcId="{17141A9D-BFA4-4737-A623-C578A36BA725}" destId="{AB675A1A-16ED-4A25-B1F0-3E57EAD2193B}" srcOrd="2" destOrd="0" parTransId="{2CE78BEA-727D-4A6A-9AEF-02C87B67D088}" sibTransId="{0737127E-ACE2-434C-9AA9-5F3EEC9CC9CA}"/>
    <dgm:cxn modelId="{FDA4AB1A-9225-409F-934E-EABB4F0BEBA7}" type="presOf" srcId="{FBF18052-4555-41D1-B482-4FCC63AA8263}" destId="{C5FF2FC2-116A-43D1-A206-1A31E2906E1D}" srcOrd="0" destOrd="0" presId="urn:microsoft.com/office/officeart/2005/8/layout/process2"/>
    <dgm:cxn modelId="{2706A82B-F7D3-478A-829F-B2A6F2679D46}" type="presOf" srcId="{F6316146-DC9D-40FF-8D44-672BB7B5ECF8}" destId="{B6D044AC-1526-4DC0-9532-07099C6331C7}" srcOrd="0" destOrd="0" presId="urn:microsoft.com/office/officeart/2005/8/layout/process2"/>
    <dgm:cxn modelId="{89AAED2E-4F4F-4B8A-978E-147332F59A0A}" type="presOf" srcId="{0737127E-ACE2-434C-9AA9-5F3EEC9CC9CA}" destId="{DFFEF9B4-8521-412D-B997-34971497EE00}" srcOrd="0" destOrd="0" presId="urn:microsoft.com/office/officeart/2005/8/layout/process2"/>
    <dgm:cxn modelId="{0A284351-49A5-44F6-83D9-7CBBC20946EE}" type="presOf" srcId="{3D80D920-D625-4E23-BAFE-51C1EC588888}" destId="{31290AE6-A6B8-4052-A904-F35403167D14}" srcOrd="0" destOrd="0" presId="urn:microsoft.com/office/officeart/2005/8/layout/process2"/>
    <dgm:cxn modelId="{D198257F-F21A-46EE-9478-E8D29538910D}" type="presOf" srcId="{54FB3286-73BE-4655-8EA3-5BA85F8EBAF8}" destId="{D581F678-EB37-487E-B0FE-8988D07F4732}" srcOrd="0" destOrd="0" presId="urn:microsoft.com/office/officeart/2005/8/layout/process2"/>
    <dgm:cxn modelId="{E7862E85-0926-4E7A-8723-2F95F222EC06}" srcId="{17141A9D-BFA4-4737-A623-C578A36BA725}" destId="{3D80D920-D625-4E23-BAFE-51C1EC588888}" srcOrd="3" destOrd="0" parTransId="{C5DDF27C-2BEC-474B-9915-A1CD7E82CD35}" sibTransId="{99EAE481-8A47-4D05-BC7C-C30E76467F86}"/>
    <dgm:cxn modelId="{0A677085-791F-4D00-BFD4-CA7F3F3336C8}" type="presOf" srcId="{AB675A1A-16ED-4A25-B1F0-3E57EAD2193B}" destId="{186A6295-0EEF-41D4-9DFA-7C0B85A95D2B}" srcOrd="0" destOrd="0" presId="urn:microsoft.com/office/officeart/2005/8/layout/process2"/>
    <dgm:cxn modelId="{D1BE2197-5038-4D91-81B4-619E2F1336FA}" srcId="{17141A9D-BFA4-4737-A623-C578A36BA725}" destId="{54FB3286-73BE-4655-8EA3-5BA85F8EBAF8}" srcOrd="0" destOrd="0" parTransId="{23AB621D-A1A8-46F6-801B-4C93647A4F4F}" sibTransId="{FBF18052-4555-41D1-B482-4FCC63AA8263}"/>
    <dgm:cxn modelId="{71B396AD-891D-478C-A576-2D3B3DB207DF}" type="presOf" srcId="{579C2094-87B3-4571-A312-E09B00DEC397}" destId="{8E00D5CA-8EE7-4C88-BE15-81295C67C9D7}" srcOrd="1" destOrd="0" presId="urn:microsoft.com/office/officeart/2005/8/layout/process2"/>
    <dgm:cxn modelId="{53EE5FC6-76FF-4F50-A3D1-F34A2A2037E7}" type="presOf" srcId="{FBF18052-4555-41D1-B482-4FCC63AA8263}" destId="{21D400AE-B1A0-4E38-8320-8F8C103E0B7A}" srcOrd="1" destOrd="0" presId="urn:microsoft.com/office/officeart/2005/8/layout/process2"/>
    <dgm:cxn modelId="{6149F0D8-C5E8-4E33-868E-AEFED950965A}" srcId="{17141A9D-BFA4-4737-A623-C578A36BA725}" destId="{F6316146-DC9D-40FF-8D44-672BB7B5ECF8}" srcOrd="1" destOrd="0" parTransId="{A6EE5337-EA32-45AA-B123-F6310ED56F2B}" sibTransId="{579C2094-87B3-4571-A312-E09B00DEC397}"/>
    <dgm:cxn modelId="{A55F70DA-37F3-492D-B269-20220BE9A3A6}" type="presOf" srcId="{579C2094-87B3-4571-A312-E09B00DEC397}" destId="{BA59E9EF-CD8C-4521-93E7-4CDA8B5CE165}" srcOrd="0" destOrd="0" presId="urn:microsoft.com/office/officeart/2005/8/layout/process2"/>
    <dgm:cxn modelId="{9AF311E5-D61A-4BB7-8228-346BB87691B7}" type="presOf" srcId="{0737127E-ACE2-434C-9AA9-5F3EEC9CC9CA}" destId="{4F35A17A-CBB5-4850-AFB4-4F5450EB9852}" srcOrd="1" destOrd="0" presId="urn:microsoft.com/office/officeart/2005/8/layout/process2"/>
    <dgm:cxn modelId="{B8A5FBFB-3EAD-4640-8BFE-C494CB1657A7}" type="presOf" srcId="{17141A9D-BFA4-4737-A623-C578A36BA725}" destId="{BF09DB83-4A28-42CB-B0FC-35BB3C01993A}" srcOrd="0" destOrd="0" presId="urn:microsoft.com/office/officeart/2005/8/layout/process2"/>
    <dgm:cxn modelId="{70BD0F3E-068C-4E0D-B481-9087716AEE54}" type="presParOf" srcId="{BF09DB83-4A28-42CB-B0FC-35BB3C01993A}" destId="{D581F678-EB37-487E-B0FE-8988D07F4732}" srcOrd="0" destOrd="0" presId="urn:microsoft.com/office/officeart/2005/8/layout/process2"/>
    <dgm:cxn modelId="{9ABFD76D-A925-4876-8B19-46B53B5CB540}" type="presParOf" srcId="{BF09DB83-4A28-42CB-B0FC-35BB3C01993A}" destId="{C5FF2FC2-116A-43D1-A206-1A31E2906E1D}" srcOrd="1" destOrd="0" presId="urn:microsoft.com/office/officeart/2005/8/layout/process2"/>
    <dgm:cxn modelId="{77867C6E-731A-41CC-8EFA-697D50C4E320}" type="presParOf" srcId="{C5FF2FC2-116A-43D1-A206-1A31E2906E1D}" destId="{21D400AE-B1A0-4E38-8320-8F8C103E0B7A}" srcOrd="0" destOrd="0" presId="urn:microsoft.com/office/officeart/2005/8/layout/process2"/>
    <dgm:cxn modelId="{C1EE7F9A-21BD-4A3D-8BAB-96DCB4AD6192}" type="presParOf" srcId="{BF09DB83-4A28-42CB-B0FC-35BB3C01993A}" destId="{B6D044AC-1526-4DC0-9532-07099C6331C7}" srcOrd="2" destOrd="0" presId="urn:microsoft.com/office/officeart/2005/8/layout/process2"/>
    <dgm:cxn modelId="{571A66DD-82B9-4724-BD9C-E4954643CC9B}" type="presParOf" srcId="{BF09DB83-4A28-42CB-B0FC-35BB3C01993A}" destId="{BA59E9EF-CD8C-4521-93E7-4CDA8B5CE165}" srcOrd="3" destOrd="0" presId="urn:microsoft.com/office/officeart/2005/8/layout/process2"/>
    <dgm:cxn modelId="{7F0B3652-99B8-4389-9E97-A34A57665F71}" type="presParOf" srcId="{BA59E9EF-CD8C-4521-93E7-4CDA8B5CE165}" destId="{8E00D5CA-8EE7-4C88-BE15-81295C67C9D7}" srcOrd="0" destOrd="0" presId="urn:microsoft.com/office/officeart/2005/8/layout/process2"/>
    <dgm:cxn modelId="{62B1A7D3-0607-4068-8F63-98AAED8CF3CA}" type="presParOf" srcId="{BF09DB83-4A28-42CB-B0FC-35BB3C01993A}" destId="{186A6295-0EEF-41D4-9DFA-7C0B85A95D2B}" srcOrd="4" destOrd="0" presId="urn:microsoft.com/office/officeart/2005/8/layout/process2"/>
    <dgm:cxn modelId="{1186072C-5445-4A9C-9143-427F8E4DCDF1}" type="presParOf" srcId="{BF09DB83-4A28-42CB-B0FC-35BB3C01993A}" destId="{DFFEF9B4-8521-412D-B997-34971497EE00}" srcOrd="5" destOrd="0" presId="urn:microsoft.com/office/officeart/2005/8/layout/process2"/>
    <dgm:cxn modelId="{8737CC94-8CB7-4F1C-96A8-DF5765975FAF}" type="presParOf" srcId="{DFFEF9B4-8521-412D-B997-34971497EE00}" destId="{4F35A17A-CBB5-4850-AFB4-4F5450EB9852}" srcOrd="0" destOrd="0" presId="urn:microsoft.com/office/officeart/2005/8/layout/process2"/>
    <dgm:cxn modelId="{54227F1F-BBE8-4B00-B02F-CD1EF1DA5F37}" type="presParOf" srcId="{BF09DB83-4A28-42CB-B0FC-35BB3C01993A}" destId="{31290AE6-A6B8-4052-A904-F35403167D14}" srcOrd="6" destOrd="0" presId="urn:microsoft.com/office/officeart/2005/8/layout/process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860B0AB-3D67-48B6-800F-B67143F0B06B}" type="doc">
      <dgm:prSet loTypeId="urn:microsoft.com/office/officeart/2005/8/layout/process1" loCatId="process" qsTypeId="urn:microsoft.com/office/officeart/2005/8/quickstyle/simple1" qsCatId="simple" csTypeId="urn:microsoft.com/office/officeart/2005/8/colors/accent1_3" csCatId="accent1" phldr="1"/>
      <dgm:spPr/>
      <dgm:t>
        <a:bodyPr/>
        <a:lstStyle/>
        <a:p>
          <a:endParaRPr lang="en-US"/>
        </a:p>
      </dgm:t>
    </dgm:pt>
    <dgm:pt modelId="{06EBF38E-A06E-4E21-99B8-A7CA3FA670F1}">
      <dgm:prSet custT="1"/>
      <dgm:spPr>
        <a:solidFill>
          <a:schemeClr val="accent3">
            <a:lumMod val="75000"/>
          </a:schemeClr>
        </a:solidFill>
      </dgm:spPr>
      <dgm:t>
        <a:bodyPr/>
        <a:lstStyle/>
        <a:p>
          <a:r>
            <a:rPr lang="en-GB" sz="2400" dirty="0">
              <a:latin typeface="Arial" panose="020B0604020202020204" pitchFamily="34" charset="0"/>
              <a:cs typeface="Arial" panose="020B0604020202020204" pitchFamily="34" charset="0"/>
            </a:rPr>
            <a:t>Collaboration with teachers and students</a:t>
          </a:r>
          <a:endParaRPr lang="en-US" sz="2400" dirty="0">
            <a:latin typeface="Arial" panose="020B0604020202020204" pitchFamily="34" charset="0"/>
            <a:cs typeface="Arial" panose="020B0604020202020204" pitchFamily="34" charset="0"/>
          </a:endParaRPr>
        </a:p>
      </dgm:t>
    </dgm:pt>
    <dgm:pt modelId="{337F3D38-8F91-479B-81B1-54433198816A}" type="parTrans" cxnId="{B3F34F29-2738-4E63-9399-AC70DADA2E2F}">
      <dgm:prSet/>
      <dgm:spPr/>
      <dgm:t>
        <a:bodyPr/>
        <a:lstStyle/>
        <a:p>
          <a:endParaRPr lang="en-US">
            <a:latin typeface="Arial" panose="020B0604020202020204" pitchFamily="34" charset="0"/>
            <a:cs typeface="Arial" panose="020B0604020202020204" pitchFamily="34" charset="0"/>
          </a:endParaRPr>
        </a:p>
      </dgm:t>
    </dgm:pt>
    <dgm:pt modelId="{1E759644-E7A2-40F0-98E0-BCDD509353DF}" type="sibTrans" cxnId="{B3F34F29-2738-4E63-9399-AC70DADA2E2F}">
      <dgm:prSet/>
      <dgm:spPr>
        <a:solidFill>
          <a:schemeClr val="accent3">
            <a:lumMod val="60000"/>
            <a:lumOff val="40000"/>
          </a:schemeClr>
        </a:solidFill>
      </dgm:spPr>
      <dgm:t>
        <a:bodyPr/>
        <a:lstStyle/>
        <a:p>
          <a:endParaRPr lang="en-US">
            <a:latin typeface="Arial" panose="020B0604020202020204" pitchFamily="34" charset="0"/>
            <a:cs typeface="Arial" panose="020B0604020202020204" pitchFamily="34" charset="0"/>
          </a:endParaRPr>
        </a:p>
      </dgm:t>
    </dgm:pt>
    <dgm:pt modelId="{7152BE84-16EE-49A4-B7B7-8C16F64C4A23}">
      <dgm:prSet custT="1"/>
      <dgm:spPr>
        <a:solidFill>
          <a:schemeClr val="accent3">
            <a:lumMod val="60000"/>
            <a:lumOff val="40000"/>
          </a:schemeClr>
        </a:solidFill>
      </dgm:spPr>
      <dgm:t>
        <a:bodyPr/>
        <a:lstStyle/>
        <a:p>
          <a:r>
            <a:rPr lang="en-GB" sz="2000" dirty="0">
              <a:latin typeface="Arial" panose="020B0604020202020204" pitchFamily="34" charset="0"/>
              <a:cs typeface="Arial" panose="020B0604020202020204" pitchFamily="34" charset="0"/>
            </a:rPr>
            <a:t>Verify and expand results</a:t>
          </a:r>
          <a:endParaRPr lang="en-US" sz="2000" dirty="0">
            <a:latin typeface="Arial" panose="020B0604020202020204" pitchFamily="34" charset="0"/>
            <a:cs typeface="Arial" panose="020B0604020202020204" pitchFamily="34" charset="0"/>
          </a:endParaRPr>
        </a:p>
      </dgm:t>
    </dgm:pt>
    <dgm:pt modelId="{65ACAC34-296A-485D-AD45-A8756EF1766A}" type="parTrans" cxnId="{BFA0C68C-7396-431A-86F7-626DA83F3D41}">
      <dgm:prSet/>
      <dgm:spPr/>
      <dgm:t>
        <a:bodyPr/>
        <a:lstStyle/>
        <a:p>
          <a:endParaRPr lang="en-US">
            <a:latin typeface="Arial" panose="020B0604020202020204" pitchFamily="34" charset="0"/>
            <a:cs typeface="Arial" panose="020B0604020202020204" pitchFamily="34" charset="0"/>
          </a:endParaRPr>
        </a:p>
      </dgm:t>
    </dgm:pt>
    <dgm:pt modelId="{2DA5D3D5-4BEA-4F27-9909-AFBBD71724B1}" type="sibTrans" cxnId="{BFA0C68C-7396-431A-86F7-626DA83F3D41}">
      <dgm:prSet/>
      <dgm:spPr>
        <a:solidFill>
          <a:schemeClr val="accent3">
            <a:lumMod val="60000"/>
            <a:lumOff val="40000"/>
          </a:schemeClr>
        </a:solidFill>
      </dgm:spPr>
      <dgm:t>
        <a:bodyPr/>
        <a:lstStyle/>
        <a:p>
          <a:endParaRPr lang="en-US">
            <a:latin typeface="Arial" panose="020B0604020202020204" pitchFamily="34" charset="0"/>
            <a:cs typeface="Arial" panose="020B0604020202020204" pitchFamily="34" charset="0"/>
          </a:endParaRPr>
        </a:p>
      </dgm:t>
    </dgm:pt>
    <dgm:pt modelId="{2F76BE33-B783-4207-A0CB-4E564B90D226}">
      <dgm:prSet custT="1"/>
      <dgm:spPr>
        <a:solidFill>
          <a:schemeClr val="accent4">
            <a:lumMod val="60000"/>
            <a:lumOff val="40000"/>
          </a:schemeClr>
        </a:solidFill>
      </dgm:spPr>
      <dgm:t>
        <a:bodyPr/>
        <a:lstStyle/>
        <a:p>
          <a:r>
            <a:rPr lang="en-GB" sz="2000">
              <a:latin typeface="Arial" panose="020B0604020202020204" pitchFamily="34" charset="0"/>
              <a:cs typeface="Arial" panose="020B0604020202020204" pitchFamily="34" charset="0"/>
            </a:rPr>
            <a:t>Enhance critical evaluation</a:t>
          </a:r>
          <a:endParaRPr lang="en-US" sz="2000">
            <a:latin typeface="Arial" panose="020B0604020202020204" pitchFamily="34" charset="0"/>
            <a:cs typeface="Arial" panose="020B0604020202020204" pitchFamily="34" charset="0"/>
          </a:endParaRPr>
        </a:p>
      </dgm:t>
    </dgm:pt>
    <dgm:pt modelId="{ED3B6299-4400-4753-9C7D-10272B8BA025}" type="parTrans" cxnId="{7A94ABF4-269C-435D-ACF8-4B6B37B1C55E}">
      <dgm:prSet/>
      <dgm:spPr/>
      <dgm:t>
        <a:bodyPr/>
        <a:lstStyle/>
        <a:p>
          <a:endParaRPr lang="en-US">
            <a:latin typeface="Arial" panose="020B0604020202020204" pitchFamily="34" charset="0"/>
            <a:cs typeface="Arial" panose="020B0604020202020204" pitchFamily="34" charset="0"/>
          </a:endParaRPr>
        </a:p>
      </dgm:t>
    </dgm:pt>
    <dgm:pt modelId="{BFE3F85A-F0EE-4F18-B283-FE0760050343}" type="sibTrans" cxnId="{7A94ABF4-269C-435D-ACF8-4B6B37B1C55E}">
      <dgm:prSet/>
      <dgm:spPr>
        <a:solidFill>
          <a:schemeClr val="accent3">
            <a:lumMod val="60000"/>
            <a:lumOff val="40000"/>
          </a:schemeClr>
        </a:solidFill>
      </dgm:spPr>
      <dgm:t>
        <a:bodyPr/>
        <a:lstStyle/>
        <a:p>
          <a:endParaRPr lang="en-US">
            <a:latin typeface="Arial" panose="020B0604020202020204" pitchFamily="34" charset="0"/>
            <a:cs typeface="Arial" panose="020B0604020202020204" pitchFamily="34" charset="0"/>
          </a:endParaRPr>
        </a:p>
      </dgm:t>
    </dgm:pt>
    <dgm:pt modelId="{CC0E2C4A-EBF0-4723-885D-49CBC0E0BD9E}">
      <dgm:prSet custT="1"/>
      <dgm:spPr>
        <a:solidFill>
          <a:schemeClr val="accent3">
            <a:lumMod val="60000"/>
            <a:lumOff val="40000"/>
          </a:schemeClr>
        </a:solidFill>
      </dgm:spPr>
      <dgm:t>
        <a:bodyPr/>
        <a:lstStyle/>
        <a:p>
          <a:r>
            <a:rPr lang="en-GB" sz="2000" dirty="0">
              <a:latin typeface="Arial" panose="020B0604020202020204" pitchFamily="34" charset="0"/>
              <a:cs typeface="Arial" panose="020B0604020202020204" pitchFamily="34" charset="0"/>
            </a:rPr>
            <a:t>Provide important peer validity</a:t>
          </a:r>
          <a:endParaRPr lang="en-US" sz="2000" dirty="0">
            <a:latin typeface="Arial" panose="020B0604020202020204" pitchFamily="34" charset="0"/>
            <a:cs typeface="Arial" panose="020B0604020202020204" pitchFamily="34" charset="0"/>
          </a:endParaRPr>
        </a:p>
      </dgm:t>
    </dgm:pt>
    <dgm:pt modelId="{ACD33DA6-8825-4996-83EA-2E432F55CBC0}" type="parTrans" cxnId="{69B8EC3C-7087-4339-84D3-590A7F5745DE}">
      <dgm:prSet/>
      <dgm:spPr/>
      <dgm:t>
        <a:bodyPr/>
        <a:lstStyle/>
        <a:p>
          <a:endParaRPr lang="en-US">
            <a:latin typeface="Arial" panose="020B0604020202020204" pitchFamily="34" charset="0"/>
            <a:cs typeface="Arial" panose="020B0604020202020204" pitchFamily="34" charset="0"/>
          </a:endParaRPr>
        </a:p>
      </dgm:t>
    </dgm:pt>
    <dgm:pt modelId="{5F19BF2C-6A9E-4934-AEE5-4DCBDCBBE8C8}" type="sibTrans" cxnId="{69B8EC3C-7087-4339-84D3-590A7F5745DE}">
      <dgm:prSet/>
      <dgm:spPr>
        <a:solidFill>
          <a:schemeClr val="accent3">
            <a:lumMod val="60000"/>
            <a:lumOff val="40000"/>
          </a:schemeClr>
        </a:solidFill>
      </dgm:spPr>
      <dgm:t>
        <a:bodyPr/>
        <a:lstStyle/>
        <a:p>
          <a:endParaRPr lang="en-US">
            <a:latin typeface="Arial" panose="020B0604020202020204" pitchFamily="34" charset="0"/>
            <a:cs typeface="Arial" panose="020B0604020202020204" pitchFamily="34" charset="0"/>
          </a:endParaRPr>
        </a:p>
      </dgm:t>
    </dgm:pt>
    <dgm:pt modelId="{173E4A21-BBCF-40B3-9074-BBE33071B5F4}">
      <dgm:prSet custT="1"/>
      <dgm:spPr>
        <a:solidFill>
          <a:schemeClr val="accent3">
            <a:lumMod val="75000"/>
          </a:schemeClr>
        </a:solidFill>
      </dgm:spPr>
      <dgm:t>
        <a:bodyPr/>
        <a:lstStyle/>
        <a:p>
          <a:r>
            <a:rPr lang="en-US" sz="2000" dirty="0">
              <a:latin typeface="Arial" panose="020B0604020202020204" pitchFamily="34" charset="0"/>
              <a:cs typeface="Arial" panose="020B0604020202020204" pitchFamily="34" charset="0"/>
            </a:rPr>
            <a:t>Extension of resources to enable long-term evaluation</a:t>
          </a:r>
        </a:p>
      </dgm:t>
    </dgm:pt>
    <dgm:pt modelId="{54DD480E-EFFC-44E2-B960-86E8A930549E}" type="parTrans" cxnId="{D488E05F-C0F0-4124-821D-3B8623FA629D}">
      <dgm:prSet/>
      <dgm:spPr/>
      <dgm:t>
        <a:bodyPr/>
        <a:lstStyle/>
        <a:p>
          <a:endParaRPr lang="en-GB"/>
        </a:p>
      </dgm:t>
    </dgm:pt>
    <dgm:pt modelId="{6169EAE5-BDE6-4604-BE94-D15F8436C066}" type="sibTrans" cxnId="{D488E05F-C0F0-4124-821D-3B8623FA629D}">
      <dgm:prSet/>
      <dgm:spPr/>
      <dgm:t>
        <a:bodyPr/>
        <a:lstStyle/>
        <a:p>
          <a:endParaRPr lang="en-GB"/>
        </a:p>
      </dgm:t>
    </dgm:pt>
    <dgm:pt modelId="{8C08B56E-F0A5-4AE5-AB1E-05CA7F4DEAF3}" type="pres">
      <dgm:prSet presAssocID="{4860B0AB-3D67-48B6-800F-B67143F0B06B}" presName="Name0" presStyleCnt="0">
        <dgm:presLayoutVars>
          <dgm:dir/>
          <dgm:resizeHandles val="exact"/>
        </dgm:presLayoutVars>
      </dgm:prSet>
      <dgm:spPr/>
    </dgm:pt>
    <dgm:pt modelId="{DF44966B-116B-4052-83A4-169A30E97614}" type="pres">
      <dgm:prSet presAssocID="{06EBF38E-A06E-4E21-99B8-A7CA3FA670F1}" presName="node" presStyleLbl="node1" presStyleIdx="0" presStyleCnt="5" custScaleX="133572" custScaleY="126110">
        <dgm:presLayoutVars>
          <dgm:bulletEnabled val="1"/>
        </dgm:presLayoutVars>
      </dgm:prSet>
      <dgm:spPr/>
    </dgm:pt>
    <dgm:pt modelId="{2EF21F10-950C-45D6-8157-735190D9F18F}" type="pres">
      <dgm:prSet presAssocID="{1E759644-E7A2-40F0-98E0-BCDD509353DF}" presName="sibTrans" presStyleLbl="sibTrans2D1" presStyleIdx="0" presStyleCnt="4"/>
      <dgm:spPr/>
    </dgm:pt>
    <dgm:pt modelId="{B43040CD-0EC2-47F9-848D-61404567E600}" type="pres">
      <dgm:prSet presAssocID="{1E759644-E7A2-40F0-98E0-BCDD509353DF}" presName="connectorText" presStyleLbl="sibTrans2D1" presStyleIdx="0" presStyleCnt="4"/>
      <dgm:spPr/>
    </dgm:pt>
    <dgm:pt modelId="{7BB5050D-B8B0-4653-BFEA-FE8E251A3E02}" type="pres">
      <dgm:prSet presAssocID="{7152BE84-16EE-49A4-B7B7-8C16F64C4A23}" presName="node" presStyleLbl="node1" presStyleIdx="1" presStyleCnt="5">
        <dgm:presLayoutVars>
          <dgm:bulletEnabled val="1"/>
        </dgm:presLayoutVars>
      </dgm:prSet>
      <dgm:spPr/>
    </dgm:pt>
    <dgm:pt modelId="{9AFB6CC3-2269-489A-A2A3-BCF8E6150FAC}" type="pres">
      <dgm:prSet presAssocID="{2DA5D3D5-4BEA-4F27-9909-AFBBD71724B1}" presName="sibTrans" presStyleLbl="sibTrans2D1" presStyleIdx="1" presStyleCnt="4"/>
      <dgm:spPr/>
    </dgm:pt>
    <dgm:pt modelId="{9AA58F6A-56AD-4128-BC67-ED3A7EC4547D}" type="pres">
      <dgm:prSet presAssocID="{2DA5D3D5-4BEA-4F27-9909-AFBBD71724B1}" presName="connectorText" presStyleLbl="sibTrans2D1" presStyleIdx="1" presStyleCnt="4"/>
      <dgm:spPr/>
    </dgm:pt>
    <dgm:pt modelId="{64F0A080-389A-41A2-A162-CBEFEBC82282}" type="pres">
      <dgm:prSet presAssocID="{2F76BE33-B783-4207-A0CB-4E564B90D226}" presName="node" presStyleLbl="node1" presStyleIdx="2" presStyleCnt="5">
        <dgm:presLayoutVars>
          <dgm:bulletEnabled val="1"/>
        </dgm:presLayoutVars>
      </dgm:prSet>
      <dgm:spPr/>
    </dgm:pt>
    <dgm:pt modelId="{3309A785-3D44-42A5-A6C3-AEBEA1C436EA}" type="pres">
      <dgm:prSet presAssocID="{BFE3F85A-F0EE-4F18-B283-FE0760050343}" presName="sibTrans" presStyleLbl="sibTrans2D1" presStyleIdx="2" presStyleCnt="4"/>
      <dgm:spPr/>
    </dgm:pt>
    <dgm:pt modelId="{073E5CB4-EBAC-46C4-B61C-3AF8C9A48050}" type="pres">
      <dgm:prSet presAssocID="{BFE3F85A-F0EE-4F18-B283-FE0760050343}" presName="connectorText" presStyleLbl="sibTrans2D1" presStyleIdx="2" presStyleCnt="4"/>
      <dgm:spPr/>
    </dgm:pt>
    <dgm:pt modelId="{FB75D134-6989-43D3-8AA5-07BFF87918C5}" type="pres">
      <dgm:prSet presAssocID="{CC0E2C4A-EBF0-4723-885D-49CBC0E0BD9E}" presName="node" presStyleLbl="node1" presStyleIdx="3" presStyleCnt="5">
        <dgm:presLayoutVars>
          <dgm:bulletEnabled val="1"/>
        </dgm:presLayoutVars>
      </dgm:prSet>
      <dgm:spPr/>
    </dgm:pt>
    <dgm:pt modelId="{07F3B86B-F7B9-4A27-850A-94207C1C885E}" type="pres">
      <dgm:prSet presAssocID="{5F19BF2C-6A9E-4934-AEE5-4DCBDCBBE8C8}" presName="sibTrans" presStyleLbl="sibTrans2D1" presStyleIdx="3" presStyleCnt="4"/>
      <dgm:spPr/>
    </dgm:pt>
    <dgm:pt modelId="{8525EF4B-D77E-433A-89CA-EB6E9064685E}" type="pres">
      <dgm:prSet presAssocID="{5F19BF2C-6A9E-4934-AEE5-4DCBDCBBE8C8}" presName="connectorText" presStyleLbl="sibTrans2D1" presStyleIdx="3" presStyleCnt="4"/>
      <dgm:spPr/>
    </dgm:pt>
    <dgm:pt modelId="{E98838BB-0CFF-4DA8-8F69-049A61EDFAD9}" type="pres">
      <dgm:prSet presAssocID="{173E4A21-BBCF-40B3-9074-BBE33071B5F4}" presName="node" presStyleLbl="node1" presStyleIdx="4" presStyleCnt="5" custScaleX="130113" custScaleY="127598">
        <dgm:presLayoutVars>
          <dgm:bulletEnabled val="1"/>
        </dgm:presLayoutVars>
      </dgm:prSet>
      <dgm:spPr/>
    </dgm:pt>
  </dgm:ptLst>
  <dgm:cxnLst>
    <dgm:cxn modelId="{48CBAE06-B345-4369-97B5-A88FCC5189A1}" type="presOf" srcId="{2DA5D3D5-4BEA-4F27-9909-AFBBD71724B1}" destId="{9AFB6CC3-2269-489A-A2A3-BCF8E6150FAC}" srcOrd="0" destOrd="0" presId="urn:microsoft.com/office/officeart/2005/8/layout/process1"/>
    <dgm:cxn modelId="{EF1D0307-29FD-4C8C-A2FC-579D32D64AD3}" type="presOf" srcId="{4860B0AB-3D67-48B6-800F-B67143F0B06B}" destId="{8C08B56E-F0A5-4AE5-AB1E-05CA7F4DEAF3}" srcOrd="0" destOrd="0" presId="urn:microsoft.com/office/officeart/2005/8/layout/process1"/>
    <dgm:cxn modelId="{A74CCD22-7444-49A1-85E3-52B54DBD3D75}" type="presOf" srcId="{1E759644-E7A2-40F0-98E0-BCDD509353DF}" destId="{B43040CD-0EC2-47F9-848D-61404567E600}" srcOrd="1" destOrd="0" presId="urn:microsoft.com/office/officeart/2005/8/layout/process1"/>
    <dgm:cxn modelId="{9550D527-5DDA-413B-832F-977DC7DA567F}" type="presOf" srcId="{5F19BF2C-6A9E-4934-AEE5-4DCBDCBBE8C8}" destId="{07F3B86B-F7B9-4A27-850A-94207C1C885E}" srcOrd="0" destOrd="0" presId="urn:microsoft.com/office/officeart/2005/8/layout/process1"/>
    <dgm:cxn modelId="{B3F34F29-2738-4E63-9399-AC70DADA2E2F}" srcId="{4860B0AB-3D67-48B6-800F-B67143F0B06B}" destId="{06EBF38E-A06E-4E21-99B8-A7CA3FA670F1}" srcOrd="0" destOrd="0" parTransId="{337F3D38-8F91-479B-81B1-54433198816A}" sibTransId="{1E759644-E7A2-40F0-98E0-BCDD509353DF}"/>
    <dgm:cxn modelId="{3E2D6C34-6521-4C48-B709-A0643EEC4A26}" type="presOf" srcId="{2F76BE33-B783-4207-A0CB-4E564B90D226}" destId="{64F0A080-389A-41A2-A162-CBEFEBC82282}" srcOrd="0" destOrd="0" presId="urn:microsoft.com/office/officeart/2005/8/layout/process1"/>
    <dgm:cxn modelId="{69B8EC3C-7087-4339-84D3-590A7F5745DE}" srcId="{4860B0AB-3D67-48B6-800F-B67143F0B06B}" destId="{CC0E2C4A-EBF0-4723-885D-49CBC0E0BD9E}" srcOrd="3" destOrd="0" parTransId="{ACD33DA6-8825-4996-83EA-2E432F55CBC0}" sibTransId="{5F19BF2C-6A9E-4934-AEE5-4DCBDCBBE8C8}"/>
    <dgm:cxn modelId="{4A02343D-45F3-48E4-B340-C9567EC2339C}" type="presOf" srcId="{CC0E2C4A-EBF0-4723-885D-49CBC0E0BD9E}" destId="{FB75D134-6989-43D3-8AA5-07BFF87918C5}" srcOrd="0" destOrd="0" presId="urn:microsoft.com/office/officeart/2005/8/layout/process1"/>
    <dgm:cxn modelId="{D488E05F-C0F0-4124-821D-3B8623FA629D}" srcId="{4860B0AB-3D67-48B6-800F-B67143F0B06B}" destId="{173E4A21-BBCF-40B3-9074-BBE33071B5F4}" srcOrd="4" destOrd="0" parTransId="{54DD480E-EFFC-44E2-B960-86E8A930549E}" sibTransId="{6169EAE5-BDE6-4604-BE94-D15F8436C066}"/>
    <dgm:cxn modelId="{30188D6A-5CB7-4713-A983-94B07A2295EC}" type="presOf" srcId="{BFE3F85A-F0EE-4F18-B283-FE0760050343}" destId="{3309A785-3D44-42A5-A6C3-AEBEA1C436EA}" srcOrd="0" destOrd="0" presId="urn:microsoft.com/office/officeart/2005/8/layout/process1"/>
    <dgm:cxn modelId="{298EC953-428F-4C63-8FAB-E6E51F45DB25}" type="presOf" srcId="{5F19BF2C-6A9E-4934-AEE5-4DCBDCBBE8C8}" destId="{8525EF4B-D77E-433A-89CA-EB6E9064685E}" srcOrd="1" destOrd="0" presId="urn:microsoft.com/office/officeart/2005/8/layout/process1"/>
    <dgm:cxn modelId="{EA190787-2B34-418E-B9F4-2430075EFE90}" type="presOf" srcId="{06EBF38E-A06E-4E21-99B8-A7CA3FA670F1}" destId="{DF44966B-116B-4052-83A4-169A30E97614}" srcOrd="0" destOrd="0" presId="urn:microsoft.com/office/officeart/2005/8/layout/process1"/>
    <dgm:cxn modelId="{BFA0C68C-7396-431A-86F7-626DA83F3D41}" srcId="{4860B0AB-3D67-48B6-800F-B67143F0B06B}" destId="{7152BE84-16EE-49A4-B7B7-8C16F64C4A23}" srcOrd="1" destOrd="0" parTransId="{65ACAC34-296A-485D-AD45-A8756EF1766A}" sibTransId="{2DA5D3D5-4BEA-4F27-9909-AFBBD71724B1}"/>
    <dgm:cxn modelId="{B06435A9-2DB0-438C-9608-101C224A9332}" type="presOf" srcId="{2DA5D3D5-4BEA-4F27-9909-AFBBD71724B1}" destId="{9AA58F6A-56AD-4128-BC67-ED3A7EC4547D}" srcOrd="1" destOrd="0" presId="urn:microsoft.com/office/officeart/2005/8/layout/process1"/>
    <dgm:cxn modelId="{799E82AE-FBC6-43E7-ABBB-2009FD438AE3}" type="presOf" srcId="{BFE3F85A-F0EE-4F18-B283-FE0760050343}" destId="{073E5CB4-EBAC-46C4-B61C-3AF8C9A48050}" srcOrd="1" destOrd="0" presId="urn:microsoft.com/office/officeart/2005/8/layout/process1"/>
    <dgm:cxn modelId="{AAF86EB6-1629-420F-9EF0-6694029B7DB8}" type="presOf" srcId="{1E759644-E7A2-40F0-98E0-BCDD509353DF}" destId="{2EF21F10-950C-45D6-8157-735190D9F18F}" srcOrd="0" destOrd="0" presId="urn:microsoft.com/office/officeart/2005/8/layout/process1"/>
    <dgm:cxn modelId="{64294AB8-4E67-46A0-9187-268EDF6C2848}" type="presOf" srcId="{173E4A21-BBCF-40B3-9074-BBE33071B5F4}" destId="{E98838BB-0CFF-4DA8-8F69-049A61EDFAD9}" srcOrd="0" destOrd="0" presId="urn:microsoft.com/office/officeart/2005/8/layout/process1"/>
    <dgm:cxn modelId="{DF11DAE9-7381-4331-A44A-45EC60F99F79}" type="presOf" srcId="{7152BE84-16EE-49A4-B7B7-8C16F64C4A23}" destId="{7BB5050D-B8B0-4653-BFEA-FE8E251A3E02}" srcOrd="0" destOrd="0" presId="urn:microsoft.com/office/officeart/2005/8/layout/process1"/>
    <dgm:cxn modelId="{7A94ABF4-269C-435D-ACF8-4B6B37B1C55E}" srcId="{4860B0AB-3D67-48B6-800F-B67143F0B06B}" destId="{2F76BE33-B783-4207-A0CB-4E564B90D226}" srcOrd="2" destOrd="0" parTransId="{ED3B6299-4400-4753-9C7D-10272B8BA025}" sibTransId="{BFE3F85A-F0EE-4F18-B283-FE0760050343}"/>
    <dgm:cxn modelId="{19DA82C5-6EE6-43AA-AA58-23B96BD8287C}" type="presParOf" srcId="{8C08B56E-F0A5-4AE5-AB1E-05CA7F4DEAF3}" destId="{DF44966B-116B-4052-83A4-169A30E97614}" srcOrd="0" destOrd="0" presId="urn:microsoft.com/office/officeart/2005/8/layout/process1"/>
    <dgm:cxn modelId="{321F85A6-8EA4-4E1E-9B63-2108964EFEE9}" type="presParOf" srcId="{8C08B56E-F0A5-4AE5-AB1E-05CA7F4DEAF3}" destId="{2EF21F10-950C-45D6-8157-735190D9F18F}" srcOrd="1" destOrd="0" presId="urn:microsoft.com/office/officeart/2005/8/layout/process1"/>
    <dgm:cxn modelId="{E62CF7F1-B0FD-4429-9747-0F4D06A5FA78}" type="presParOf" srcId="{2EF21F10-950C-45D6-8157-735190D9F18F}" destId="{B43040CD-0EC2-47F9-848D-61404567E600}" srcOrd="0" destOrd="0" presId="urn:microsoft.com/office/officeart/2005/8/layout/process1"/>
    <dgm:cxn modelId="{62A463CA-6DF9-4714-808E-070C9B6DF91D}" type="presParOf" srcId="{8C08B56E-F0A5-4AE5-AB1E-05CA7F4DEAF3}" destId="{7BB5050D-B8B0-4653-BFEA-FE8E251A3E02}" srcOrd="2" destOrd="0" presId="urn:microsoft.com/office/officeart/2005/8/layout/process1"/>
    <dgm:cxn modelId="{7607EE6D-A7BA-493D-99FD-92463286858C}" type="presParOf" srcId="{8C08B56E-F0A5-4AE5-AB1E-05CA7F4DEAF3}" destId="{9AFB6CC3-2269-489A-A2A3-BCF8E6150FAC}" srcOrd="3" destOrd="0" presId="urn:microsoft.com/office/officeart/2005/8/layout/process1"/>
    <dgm:cxn modelId="{9783882D-F9B3-4A2B-912B-F6819B64A191}" type="presParOf" srcId="{9AFB6CC3-2269-489A-A2A3-BCF8E6150FAC}" destId="{9AA58F6A-56AD-4128-BC67-ED3A7EC4547D}" srcOrd="0" destOrd="0" presId="urn:microsoft.com/office/officeart/2005/8/layout/process1"/>
    <dgm:cxn modelId="{3ADFB5D0-F2FC-42FB-BC96-937997111320}" type="presParOf" srcId="{8C08B56E-F0A5-4AE5-AB1E-05CA7F4DEAF3}" destId="{64F0A080-389A-41A2-A162-CBEFEBC82282}" srcOrd="4" destOrd="0" presId="urn:microsoft.com/office/officeart/2005/8/layout/process1"/>
    <dgm:cxn modelId="{3AC61EFC-BE6B-4ABC-A493-19725798A0DF}" type="presParOf" srcId="{8C08B56E-F0A5-4AE5-AB1E-05CA7F4DEAF3}" destId="{3309A785-3D44-42A5-A6C3-AEBEA1C436EA}" srcOrd="5" destOrd="0" presId="urn:microsoft.com/office/officeart/2005/8/layout/process1"/>
    <dgm:cxn modelId="{8F91E77E-60A6-4849-AB67-C4D8862C29EB}" type="presParOf" srcId="{3309A785-3D44-42A5-A6C3-AEBEA1C436EA}" destId="{073E5CB4-EBAC-46C4-B61C-3AF8C9A48050}" srcOrd="0" destOrd="0" presId="urn:microsoft.com/office/officeart/2005/8/layout/process1"/>
    <dgm:cxn modelId="{BDB13CD6-0735-43CE-AB5D-2CF30F3BB8C8}" type="presParOf" srcId="{8C08B56E-F0A5-4AE5-AB1E-05CA7F4DEAF3}" destId="{FB75D134-6989-43D3-8AA5-07BFF87918C5}" srcOrd="6" destOrd="0" presId="urn:microsoft.com/office/officeart/2005/8/layout/process1"/>
    <dgm:cxn modelId="{726696A3-F3B4-4C30-9314-9E25A7A4B346}" type="presParOf" srcId="{8C08B56E-F0A5-4AE5-AB1E-05CA7F4DEAF3}" destId="{07F3B86B-F7B9-4A27-850A-94207C1C885E}" srcOrd="7" destOrd="0" presId="urn:microsoft.com/office/officeart/2005/8/layout/process1"/>
    <dgm:cxn modelId="{E5E8FEEE-E0DB-439F-BB34-853FF7E71F6B}" type="presParOf" srcId="{07F3B86B-F7B9-4A27-850A-94207C1C885E}" destId="{8525EF4B-D77E-433A-89CA-EB6E9064685E}" srcOrd="0" destOrd="0" presId="urn:microsoft.com/office/officeart/2005/8/layout/process1"/>
    <dgm:cxn modelId="{B34EF094-8EEF-44EC-ACFA-49CC81F95E2A}" type="presParOf" srcId="{8C08B56E-F0A5-4AE5-AB1E-05CA7F4DEAF3}" destId="{E98838BB-0CFF-4DA8-8F69-049A61EDFAD9}"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AD3912-147D-40A0-AE10-E7BB888DFA9E}">
      <dsp:nvSpPr>
        <dsp:cNvPr id="0" name=""/>
        <dsp:cNvSpPr/>
      </dsp:nvSpPr>
      <dsp:spPr>
        <a:xfrm>
          <a:off x="0" y="631"/>
          <a:ext cx="5741533" cy="1477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464ED9-45FC-4D42-A43A-566AA8DA30A5}">
      <dsp:nvSpPr>
        <dsp:cNvPr id="0" name=""/>
        <dsp:cNvSpPr/>
      </dsp:nvSpPr>
      <dsp:spPr>
        <a:xfrm>
          <a:off x="446811" y="332970"/>
          <a:ext cx="812384" cy="8123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E4EBE9-BD5F-46ED-A9F6-3133FB132DE3}">
      <dsp:nvSpPr>
        <dsp:cNvPr id="0" name=""/>
        <dsp:cNvSpPr/>
      </dsp:nvSpPr>
      <dsp:spPr>
        <a:xfrm>
          <a:off x="1706007" y="631"/>
          <a:ext cx="4035526" cy="1477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23" tIns="156323" rIns="156323" bIns="156323"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Limited research investigating the use of VFT with adolescents</a:t>
          </a:r>
          <a:endParaRPr lang="en-US" sz="2200" kern="1200" dirty="0">
            <a:latin typeface="Arial" panose="020B0604020202020204" pitchFamily="34" charset="0"/>
            <a:cs typeface="Arial" panose="020B0604020202020204" pitchFamily="34" charset="0"/>
          </a:endParaRPr>
        </a:p>
      </dsp:txBody>
      <dsp:txXfrm>
        <a:off x="1706007" y="631"/>
        <a:ext cx="4035526" cy="1477063"/>
      </dsp:txXfrm>
    </dsp:sp>
    <dsp:sp modelId="{90B7DC6C-3791-40A8-ADA6-3923503CAB20}">
      <dsp:nvSpPr>
        <dsp:cNvPr id="0" name=""/>
        <dsp:cNvSpPr/>
      </dsp:nvSpPr>
      <dsp:spPr>
        <a:xfrm>
          <a:off x="0" y="1846959"/>
          <a:ext cx="5741533" cy="1477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029EAC-94E3-4849-9A25-F40A1A1011D2}">
      <dsp:nvSpPr>
        <dsp:cNvPr id="0" name=""/>
        <dsp:cNvSpPr/>
      </dsp:nvSpPr>
      <dsp:spPr>
        <a:xfrm>
          <a:off x="446811" y="2179299"/>
          <a:ext cx="812384" cy="8123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29C5617-441E-4220-8C73-C439AF7A4573}">
      <dsp:nvSpPr>
        <dsp:cNvPr id="0" name=""/>
        <dsp:cNvSpPr/>
      </dsp:nvSpPr>
      <dsp:spPr>
        <a:xfrm>
          <a:off x="1706007" y="1846959"/>
          <a:ext cx="4035526" cy="1477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23" tIns="156323" rIns="156323" bIns="156323"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Deficit of research examining the experiences of singers (Meyer, et al., 2021)</a:t>
          </a:r>
          <a:endParaRPr lang="en-US" sz="2200" kern="1200" dirty="0">
            <a:latin typeface="Arial" panose="020B0604020202020204" pitchFamily="34" charset="0"/>
            <a:cs typeface="Arial" panose="020B0604020202020204" pitchFamily="34" charset="0"/>
          </a:endParaRPr>
        </a:p>
      </dsp:txBody>
      <dsp:txXfrm>
        <a:off x="1706007" y="1846959"/>
        <a:ext cx="4035526" cy="1477063"/>
      </dsp:txXfrm>
    </dsp:sp>
    <dsp:sp modelId="{E09F0D82-52EA-4940-9E06-06DA5CDA26CB}">
      <dsp:nvSpPr>
        <dsp:cNvPr id="0" name=""/>
        <dsp:cNvSpPr/>
      </dsp:nvSpPr>
      <dsp:spPr>
        <a:xfrm>
          <a:off x="0" y="3693288"/>
          <a:ext cx="5741533" cy="147706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00B30F6-0665-4657-9F7D-E1781CEE3A0C}">
      <dsp:nvSpPr>
        <dsp:cNvPr id="0" name=""/>
        <dsp:cNvSpPr/>
      </dsp:nvSpPr>
      <dsp:spPr>
        <a:xfrm>
          <a:off x="446811" y="4025627"/>
          <a:ext cx="812384" cy="81238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8B8B082-A4E7-4810-97DC-B5DD1E20349A}">
      <dsp:nvSpPr>
        <dsp:cNvPr id="0" name=""/>
        <dsp:cNvSpPr/>
      </dsp:nvSpPr>
      <dsp:spPr>
        <a:xfrm>
          <a:off x="1706007" y="3693288"/>
          <a:ext cx="4035526" cy="1477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323" tIns="156323" rIns="156323" bIns="156323" numCol="1" spcCol="1270" anchor="ctr" anchorCtr="0">
          <a:noAutofit/>
        </a:bodyPr>
        <a:lstStyle/>
        <a:p>
          <a:pPr marL="0" lvl="0" indent="0" algn="l" defTabSz="977900">
            <a:lnSpc>
              <a:spcPct val="90000"/>
            </a:lnSpc>
            <a:spcBef>
              <a:spcPct val="0"/>
            </a:spcBef>
            <a:spcAft>
              <a:spcPct val="35000"/>
            </a:spcAft>
            <a:buNone/>
          </a:pPr>
          <a:r>
            <a:rPr lang="en-GB" sz="2200" kern="1200" dirty="0">
              <a:latin typeface="Arial" panose="020B0604020202020204" pitchFamily="34" charset="0"/>
              <a:cs typeface="Arial" panose="020B0604020202020204" pitchFamily="34" charset="0"/>
            </a:rPr>
            <a:t>Lack of practical guidance (</a:t>
          </a:r>
          <a:r>
            <a:rPr lang="en-GB" sz="2200" kern="1200" dirty="0" err="1">
              <a:latin typeface="Arial" panose="020B0604020202020204" pitchFamily="34" charset="0"/>
              <a:cs typeface="Arial" panose="020B0604020202020204" pitchFamily="34" charset="0"/>
            </a:rPr>
            <a:t>Besch</a:t>
          </a:r>
          <a:r>
            <a:rPr lang="en-GB" sz="2200" kern="1200" dirty="0">
              <a:latin typeface="Arial" panose="020B0604020202020204" pitchFamily="34" charset="0"/>
              <a:cs typeface="Arial" panose="020B0604020202020204" pitchFamily="34" charset="0"/>
            </a:rPr>
            <a:t>, 2021)</a:t>
          </a:r>
          <a:endParaRPr lang="en-US" sz="2200" kern="1200" dirty="0">
            <a:latin typeface="Arial" panose="020B0604020202020204" pitchFamily="34" charset="0"/>
            <a:cs typeface="Arial" panose="020B0604020202020204" pitchFamily="34" charset="0"/>
          </a:endParaRPr>
        </a:p>
      </dsp:txBody>
      <dsp:txXfrm>
        <a:off x="1706007" y="3693288"/>
        <a:ext cx="4035526" cy="14770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81F678-EB37-487E-B0FE-8988D07F4732}">
      <dsp:nvSpPr>
        <dsp:cNvPr id="0" name=""/>
        <dsp:cNvSpPr/>
      </dsp:nvSpPr>
      <dsp:spPr>
        <a:xfrm>
          <a:off x="1296876" y="2927"/>
          <a:ext cx="3571104" cy="1089129"/>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dirty="0">
              <a:latin typeface="Arial" panose="020B0604020202020204" pitchFamily="34" charset="0"/>
              <a:cs typeface="Arial" panose="020B0604020202020204" pitchFamily="34" charset="0"/>
            </a:rPr>
            <a:t>Trial resources </a:t>
          </a:r>
          <a:endParaRPr lang="en-US" sz="2700" kern="1200" dirty="0">
            <a:latin typeface="Arial" panose="020B0604020202020204" pitchFamily="34" charset="0"/>
            <a:cs typeface="Arial" panose="020B0604020202020204" pitchFamily="34" charset="0"/>
          </a:endParaRPr>
        </a:p>
      </dsp:txBody>
      <dsp:txXfrm>
        <a:off x="1328775" y="34826"/>
        <a:ext cx="3507306" cy="1025331"/>
      </dsp:txXfrm>
    </dsp:sp>
    <dsp:sp modelId="{C5FF2FC2-116A-43D1-A206-1A31E2906E1D}">
      <dsp:nvSpPr>
        <dsp:cNvPr id="0" name=""/>
        <dsp:cNvSpPr/>
      </dsp:nvSpPr>
      <dsp:spPr>
        <a:xfrm rot="5400000">
          <a:off x="2878217" y="1119285"/>
          <a:ext cx="408423" cy="490108"/>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935397" y="1160128"/>
        <a:ext cx="294064" cy="285896"/>
      </dsp:txXfrm>
    </dsp:sp>
    <dsp:sp modelId="{B6D044AC-1526-4DC0-9532-07099C6331C7}">
      <dsp:nvSpPr>
        <dsp:cNvPr id="0" name=""/>
        <dsp:cNvSpPr/>
      </dsp:nvSpPr>
      <dsp:spPr>
        <a:xfrm>
          <a:off x="1283016" y="1636621"/>
          <a:ext cx="3598824" cy="1089129"/>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latin typeface="Arial" panose="020B0604020202020204" pitchFamily="34" charset="0"/>
              <a:cs typeface="Arial" panose="020B0604020202020204" pitchFamily="34" charset="0"/>
            </a:rPr>
            <a:t>Analyse experiences</a:t>
          </a:r>
          <a:endParaRPr lang="en-US" sz="2600" kern="1200" dirty="0">
            <a:latin typeface="Arial" panose="020B0604020202020204" pitchFamily="34" charset="0"/>
            <a:cs typeface="Arial" panose="020B0604020202020204" pitchFamily="34" charset="0"/>
          </a:endParaRPr>
        </a:p>
      </dsp:txBody>
      <dsp:txXfrm>
        <a:off x="1314915" y="1668520"/>
        <a:ext cx="3535026" cy="1025331"/>
      </dsp:txXfrm>
    </dsp:sp>
    <dsp:sp modelId="{BA59E9EF-CD8C-4521-93E7-4CDA8B5CE165}">
      <dsp:nvSpPr>
        <dsp:cNvPr id="0" name=""/>
        <dsp:cNvSpPr/>
      </dsp:nvSpPr>
      <dsp:spPr>
        <a:xfrm rot="5400000">
          <a:off x="2878217" y="2752978"/>
          <a:ext cx="408423" cy="490108"/>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US" sz="2000" kern="1200"/>
        </a:p>
      </dsp:txBody>
      <dsp:txXfrm rot="-5400000">
        <a:off x="2935397" y="2793821"/>
        <a:ext cx="294064" cy="285896"/>
      </dsp:txXfrm>
    </dsp:sp>
    <dsp:sp modelId="{186A6295-0EEF-41D4-9DFA-7C0B85A95D2B}">
      <dsp:nvSpPr>
        <dsp:cNvPr id="0" name=""/>
        <dsp:cNvSpPr/>
      </dsp:nvSpPr>
      <dsp:spPr>
        <a:xfrm>
          <a:off x="1283016" y="3270315"/>
          <a:ext cx="3598824" cy="1089129"/>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Arial" panose="020B0604020202020204" pitchFamily="34" charset="0"/>
              <a:cs typeface="Arial" panose="020B0604020202020204" pitchFamily="34" charset="0"/>
            </a:rPr>
            <a:t>Determine potential value</a:t>
          </a:r>
        </a:p>
      </dsp:txBody>
      <dsp:txXfrm>
        <a:off x="1314915" y="3302214"/>
        <a:ext cx="3535026" cy="1025331"/>
      </dsp:txXfrm>
    </dsp:sp>
    <dsp:sp modelId="{DFFEF9B4-8521-412D-B997-34971497EE00}">
      <dsp:nvSpPr>
        <dsp:cNvPr id="0" name=""/>
        <dsp:cNvSpPr/>
      </dsp:nvSpPr>
      <dsp:spPr>
        <a:xfrm rot="5400000">
          <a:off x="2878217" y="4386672"/>
          <a:ext cx="408423" cy="490108"/>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89000">
            <a:lnSpc>
              <a:spcPct val="90000"/>
            </a:lnSpc>
            <a:spcBef>
              <a:spcPct val="0"/>
            </a:spcBef>
            <a:spcAft>
              <a:spcPct val="35000"/>
            </a:spcAft>
            <a:buNone/>
          </a:pPr>
          <a:endParaRPr lang="en-GB" sz="2000" kern="1200"/>
        </a:p>
      </dsp:txBody>
      <dsp:txXfrm rot="-5400000">
        <a:off x="2935397" y="4427515"/>
        <a:ext cx="294064" cy="285896"/>
      </dsp:txXfrm>
    </dsp:sp>
    <dsp:sp modelId="{31290AE6-A6B8-4052-A904-F35403167D14}">
      <dsp:nvSpPr>
        <dsp:cNvPr id="0" name=""/>
        <dsp:cNvSpPr/>
      </dsp:nvSpPr>
      <dsp:spPr>
        <a:xfrm>
          <a:off x="1269166" y="4904009"/>
          <a:ext cx="3626525" cy="1089129"/>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US" sz="2600" kern="1200" dirty="0">
              <a:latin typeface="Arial" panose="020B0604020202020204" pitchFamily="34" charset="0"/>
              <a:cs typeface="Arial" panose="020B0604020202020204" pitchFamily="34" charset="0"/>
            </a:rPr>
            <a:t>Future use?</a:t>
          </a:r>
        </a:p>
      </dsp:txBody>
      <dsp:txXfrm>
        <a:off x="1301065" y="4935908"/>
        <a:ext cx="3562727" cy="102533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44966B-116B-4052-83A4-169A30E97614}">
      <dsp:nvSpPr>
        <dsp:cNvPr id="0" name=""/>
        <dsp:cNvSpPr/>
      </dsp:nvSpPr>
      <dsp:spPr>
        <a:xfrm>
          <a:off x="15547" y="817303"/>
          <a:ext cx="2098343" cy="1623677"/>
        </a:xfrm>
        <a:prstGeom prst="roundRect">
          <a:avLst>
            <a:gd name="adj" fmla="val 10000"/>
          </a:avLst>
        </a:prstGeom>
        <a:solidFill>
          <a:schemeClr val="accent3">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Arial" panose="020B0604020202020204" pitchFamily="34" charset="0"/>
              <a:cs typeface="Arial" panose="020B0604020202020204" pitchFamily="34" charset="0"/>
            </a:rPr>
            <a:t>Collaboration with teachers and students</a:t>
          </a:r>
          <a:endParaRPr lang="en-US" sz="2400" kern="1200" dirty="0">
            <a:latin typeface="Arial" panose="020B0604020202020204" pitchFamily="34" charset="0"/>
            <a:cs typeface="Arial" panose="020B0604020202020204" pitchFamily="34" charset="0"/>
          </a:endParaRPr>
        </a:p>
      </dsp:txBody>
      <dsp:txXfrm>
        <a:off x="63103" y="864859"/>
        <a:ext cx="2003231" cy="1528565"/>
      </dsp:txXfrm>
    </dsp:sp>
    <dsp:sp modelId="{2EF21F10-950C-45D6-8157-735190D9F18F}">
      <dsp:nvSpPr>
        <dsp:cNvPr id="0" name=""/>
        <dsp:cNvSpPr/>
      </dsp:nvSpPr>
      <dsp:spPr>
        <a:xfrm>
          <a:off x="2270986" y="1434345"/>
          <a:ext cx="333040" cy="389594"/>
        </a:xfrm>
        <a:prstGeom prst="rightArrow">
          <a:avLst>
            <a:gd name="adj1" fmla="val 60000"/>
            <a:gd name="adj2" fmla="val 50000"/>
          </a:avLst>
        </a:prstGeom>
        <a:solidFill>
          <a:schemeClr val="accent3">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latin typeface="Arial" panose="020B0604020202020204" pitchFamily="34" charset="0"/>
            <a:cs typeface="Arial" panose="020B0604020202020204" pitchFamily="34" charset="0"/>
          </a:endParaRPr>
        </a:p>
      </dsp:txBody>
      <dsp:txXfrm>
        <a:off x="2270986" y="1512264"/>
        <a:ext cx="233128" cy="233756"/>
      </dsp:txXfrm>
    </dsp:sp>
    <dsp:sp modelId="{7BB5050D-B8B0-4653-BFEA-FE8E251A3E02}">
      <dsp:nvSpPr>
        <dsp:cNvPr id="0" name=""/>
        <dsp:cNvSpPr/>
      </dsp:nvSpPr>
      <dsp:spPr>
        <a:xfrm>
          <a:off x="2742270" y="985388"/>
          <a:ext cx="1570945" cy="1287508"/>
        </a:xfrm>
        <a:prstGeom prst="roundRect">
          <a:avLst>
            <a:gd name="adj" fmla="val 10000"/>
          </a:avLst>
        </a:prstGeom>
        <a:solidFill>
          <a:schemeClr val="accent3">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Verify and expand results</a:t>
          </a:r>
          <a:endParaRPr lang="en-US" sz="2000" kern="1200" dirty="0">
            <a:latin typeface="Arial" panose="020B0604020202020204" pitchFamily="34" charset="0"/>
            <a:cs typeface="Arial" panose="020B0604020202020204" pitchFamily="34" charset="0"/>
          </a:endParaRPr>
        </a:p>
      </dsp:txBody>
      <dsp:txXfrm>
        <a:off x="2779980" y="1023098"/>
        <a:ext cx="1495525" cy="1212088"/>
      </dsp:txXfrm>
    </dsp:sp>
    <dsp:sp modelId="{9AFB6CC3-2269-489A-A2A3-BCF8E6150FAC}">
      <dsp:nvSpPr>
        <dsp:cNvPr id="0" name=""/>
        <dsp:cNvSpPr/>
      </dsp:nvSpPr>
      <dsp:spPr>
        <a:xfrm>
          <a:off x="4470310" y="1434345"/>
          <a:ext cx="333040" cy="389594"/>
        </a:xfrm>
        <a:prstGeom prst="rightArrow">
          <a:avLst>
            <a:gd name="adj1" fmla="val 60000"/>
            <a:gd name="adj2" fmla="val 50000"/>
          </a:avLst>
        </a:prstGeom>
        <a:solidFill>
          <a:schemeClr val="accent3">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latin typeface="Arial" panose="020B0604020202020204" pitchFamily="34" charset="0"/>
            <a:cs typeface="Arial" panose="020B0604020202020204" pitchFamily="34" charset="0"/>
          </a:endParaRPr>
        </a:p>
      </dsp:txBody>
      <dsp:txXfrm>
        <a:off x="4470310" y="1512264"/>
        <a:ext cx="233128" cy="233756"/>
      </dsp:txXfrm>
    </dsp:sp>
    <dsp:sp modelId="{64F0A080-389A-41A2-A162-CBEFEBC82282}">
      <dsp:nvSpPr>
        <dsp:cNvPr id="0" name=""/>
        <dsp:cNvSpPr/>
      </dsp:nvSpPr>
      <dsp:spPr>
        <a:xfrm>
          <a:off x="4941594" y="985388"/>
          <a:ext cx="1570945" cy="1287508"/>
        </a:xfrm>
        <a:prstGeom prst="roundRect">
          <a:avLst>
            <a:gd name="adj" fmla="val 10000"/>
          </a:avLst>
        </a:prstGeom>
        <a:solidFill>
          <a:schemeClr val="accent4">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a:latin typeface="Arial" panose="020B0604020202020204" pitchFamily="34" charset="0"/>
              <a:cs typeface="Arial" panose="020B0604020202020204" pitchFamily="34" charset="0"/>
            </a:rPr>
            <a:t>Enhance critical evaluation</a:t>
          </a:r>
          <a:endParaRPr lang="en-US" sz="2000" kern="1200">
            <a:latin typeface="Arial" panose="020B0604020202020204" pitchFamily="34" charset="0"/>
            <a:cs typeface="Arial" panose="020B0604020202020204" pitchFamily="34" charset="0"/>
          </a:endParaRPr>
        </a:p>
      </dsp:txBody>
      <dsp:txXfrm>
        <a:off x="4979304" y="1023098"/>
        <a:ext cx="1495525" cy="1212088"/>
      </dsp:txXfrm>
    </dsp:sp>
    <dsp:sp modelId="{3309A785-3D44-42A5-A6C3-AEBEA1C436EA}">
      <dsp:nvSpPr>
        <dsp:cNvPr id="0" name=""/>
        <dsp:cNvSpPr/>
      </dsp:nvSpPr>
      <dsp:spPr>
        <a:xfrm>
          <a:off x="6669635" y="1434345"/>
          <a:ext cx="333040" cy="389594"/>
        </a:xfrm>
        <a:prstGeom prst="rightArrow">
          <a:avLst>
            <a:gd name="adj1" fmla="val 60000"/>
            <a:gd name="adj2" fmla="val 50000"/>
          </a:avLst>
        </a:prstGeom>
        <a:solidFill>
          <a:schemeClr val="accent3">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latin typeface="Arial" panose="020B0604020202020204" pitchFamily="34" charset="0"/>
            <a:cs typeface="Arial" panose="020B0604020202020204" pitchFamily="34" charset="0"/>
          </a:endParaRPr>
        </a:p>
      </dsp:txBody>
      <dsp:txXfrm>
        <a:off x="6669635" y="1512264"/>
        <a:ext cx="233128" cy="233756"/>
      </dsp:txXfrm>
    </dsp:sp>
    <dsp:sp modelId="{FB75D134-6989-43D3-8AA5-07BFF87918C5}">
      <dsp:nvSpPr>
        <dsp:cNvPr id="0" name=""/>
        <dsp:cNvSpPr/>
      </dsp:nvSpPr>
      <dsp:spPr>
        <a:xfrm>
          <a:off x="7140918" y="985388"/>
          <a:ext cx="1570945" cy="1287508"/>
        </a:xfrm>
        <a:prstGeom prst="roundRect">
          <a:avLst>
            <a:gd name="adj" fmla="val 10000"/>
          </a:avLst>
        </a:prstGeom>
        <a:solidFill>
          <a:schemeClr val="accent3">
            <a:lumMod val="60000"/>
            <a:lumOff val="40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kern="1200" dirty="0">
              <a:latin typeface="Arial" panose="020B0604020202020204" pitchFamily="34" charset="0"/>
              <a:cs typeface="Arial" panose="020B0604020202020204" pitchFamily="34" charset="0"/>
            </a:rPr>
            <a:t>Provide important peer validity</a:t>
          </a:r>
          <a:endParaRPr lang="en-US" sz="2000" kern="1200" dirty="0">
            <a:latin typeface="Arial" panose="020B0604020202020204" pitchFamily="34" charset="0"/>
            <a:cs typeface="Arial" panose="020B0604020202020204" pitchFamily="34" charset="0"/>
          </a:endParaRPr>
        </a:p>
      </dsp:txBody>
      <dsp:txXfrm>
        <a:off x="7178628" y="1023098"/>
        <a:ext cx="1495525" cy="1212088"/>
      </dsp:txXfrm>
    </dsp:sp>
    <dsp:sp modelId="{07F3B86B-F7B9-4A27-850A-94207C1C885E}">
      <dsp:nvSpPr>
        <dsp:cNvPr id="0" name=""/>
        <dsp:cNvSpPr/>
      </dsp:nvSpPr>
      <dsp:spPr>
        <a:xfrm>
          <a:off x="8868959" y="1434345"/>
          <a:ext cx="333040" cy="389594"/>
        </a:xfrm>
        <a:prstGeom prst="rightArrow">
          <a:avLst>
            <a:gd name="adj1" fmla="val 60000"/>
            <a:gd name="adj2" fmla="val 50000"/>
          </a:avLst>
        </a:prstGeom>
        <a:solidFill>
          <a:schemeClr val="accent3">
            <a:lumMod val="60000"/>
            <a:lumOff val="4000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US" sz="1700" kern="1200">
            <a:latin typeface="Arial" panose="020B0604020202020204" pitchFamily="34" charset="0"/>
            <a:cs typeface="Arial" panose="020B0604020202020204" pitchFamily="34" charset="0"/>
          </a:endParaRPr>
        </a:p>
      </dsp:txBody>
      <dsp:txXfrm>
        <a:off x="8868959" y="1512264"/>
        <a:ext cx="233128" cy="233756"/>
      </dsp:txXfrm>
    </dsp:sp>
    <dsp:sp modelId="{E98838BB-0CFF-4DA8-8F69-049A61EDFAD9}">
      <dsp:nvSpPr>
        <dsp:cNvPr id="0" name=""/>
        <dsp:cNvSpPr/>
      </dsp:nvSpPr>
      <dsp:spPr>
        <a:xfrm>
          <a:off x="9340243" y="807724"/>
          <a:ext cx="2044004" cy="1642835"/>
        </a:xfrm>
        <a:prstGeom prst="roundRect">
          <a:avLst>
            <a:gd name="adj" fmla="val 10000"/>
          </a:avLst>
        </a:prstGeom>
        <a:solidFill>
          <a:schemeClr val="accent3">
            <a:lumMod val="7500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latin typeface="Arial" panose="020B0604020202020204" pitchFamily="34" charset="0"/>
              <a:cs typeface="Arial" panose="020B0604020202020204" pitchFamily="34" charset="0"/>
            </a:rPr>
            <a:t>Extension of resources to enable long-term evaluation</a:t>
          </a:r>
        </a:p>
      </dsp:txBody>
      <dsp:txXfrm>
        <a:off x="9388360" y="855841"/>
        <a:ext cx="1947770" cy="1546601"/>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A47A63F-9D06-479D-A04D-717692D4326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C51F70DC-6EDE-457C-B55A-39AC7DE41A3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87C06C4-C5A6-48FB-97F5-B20A44F857E9}" type="datetimeFigureOut">
              <a:rPr lang="en-US" smtClean="0"/>
              <a:t>3/6/2024</a:t>
            </a:fld>
            <a:endParaRPr lang="en-US"/>
          </a:p>
        </p:txBody>
      </p:sp>
      <p:sp>
        <p:nvSpPr>
          <p:cNvPr id="4" name="Footer Placeholder 3">
            <a:extLst>
              <a:ext uri="{FF2B5EF4-FFF2-40B4-BE49-F238E27FC236}">
                <a16:creationId xmlns:a16="http://schemas.microsoft.com/office/drawing/2014/main" id="{146987CF-42F5-4BB0-AD0D-1D64C359446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22368FB4-296C-4F8C-BFA3-D7C3AD617B6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F555657-0A12-495F-9FFA-D8F7554E7C39}" type="slidenum">
              <a:rPr lang="en-US" smtClean="0"/>
              <a:t>‹#›</a:t>
            </a:fld>
            <a:endParaRPr lang="en-US"/>
          </a:p>
        </p:txBody>
      </p:sp>
    </p:spTree>
    <p:extLst>
      <p:ext uri="{BB962C8B-B14F-4D97-AF65-F5344CB8AC3E}">
        <p14:creationId xmlns:p14="http://schemas.microsoft.com/office/powerpoint/2010/main" val="17664322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F2B2CC-0155-4E5E-A890-531D58ADF5B2}" type="datetimeFigureOut">
              <a:rPr lang="en-US" smtClean="0"/>
              <a:t>3/6/2024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780FBB-F712-42E7-8C2F-226D98798B3F}" type="slidenum">
              <a:rPr lang="en-US" smtClean="0"/>
              <a:t>‹#›</a:t>
            </a:fld>
            <a:endParaRPr lang="en-US"/>
          </a:p>
        </p:txBody>
      </p:sp>
    </p:spTree>
    <p:extLst>
      <p:ext uri="{BB962C8B-B14F-4D97-AF65-F5344CB8AC3E}">
        <p14:creationId xmlns:p14="http://schemas.microsoft.com/office/powerpoint/2010/main" val="25671535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r>
              <a:rPr lang="en-US"/>
              <a:t>3/1/20XX</a:t>
            </a:r>
          </a:p>
        </p:txBody>
      </p:sp>
      <p:sp>
        <p:nvSpPr>
          <p:cNvPr id="5" name="Footer Placeholder 4"/>
          <p:cNvSpPr>
            <a:spLocks noGrp="1"/>
          </p:cNvSpPr>
          <p:nvPr>
            <p:ph type="ftr" sz="quarter" idx="11"/>
          </p:nvPr>
        </p:nvSpPr>
        <p:spPr>
          <a:xfrm>
            <a:off x="3962399" y="5870575"/>
            <a:ext cx="4893958" cy="377825"/>
          </a:xfrm>
        </p:spPr>
        <p:txBody>
          <a:bodyPr/>
          <a:lstStyle/>
          <a:p>
            <a:r>
              <a:rPr lang="en-US"/>
              <a:t>SAMPLE FOOTER TEXT</a:t>
            </a:r>
          </a:p>
        </p:txBody>
      </p:sp>
      <p:sp>
        <p:nvSpPr>
          <p:cNvPr id="6" name="Slide Number Placeholder 5"/>
          <p:cNvSpPr>
            <a:spLocks noGrp="1"/>
          </p:cNvSpPr>
          <p:nvPr>
            <p:ph type="sldNum" sz="quarter" idx="12"/>
          </p:nvPr>
        </p:nvSpPr>
        <p:spPr>
          <a:xfrm>
            <a:off x="10608958" y="5870575"/>
            <a:ext cx="551167" cy="3778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33117751"/>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909963915"/>
      </p:ext>
    </p:extLst>
  </p:cSld>
  <p:clrMapOvr>
    <a:masterClrMapping/>
  </p:clrMapOvr>
  <p:hf hdr="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3/1/20XX</a:t>
            </a:r>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2165161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3/1/20XX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15307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3/1/20XX</a:t>
            </a:r>
            <a:endParaRPr lang="en-US" dirty="0"/>
          </a:p>
        </p:txBody>
      </p:sp>
      <p:sp>
        <p:nvSpPr>
          <p:cNvPr id="8" name="Footer Placeholder 7"/>
          <p:cNvSpPr>
            <a:spLocks noGrp="1"/>
          </p:cNvSpPr>
          <p:nvPr>
            <p:ph type="ftr" sz="quarter" idx="11"/>
          </p:nvPr>
        </p:nvSpPr>
        <p:spPr/>
        <p:txBody>
          <a:bodyPr/>
          <a:lstStyle/>
          <a:p>
            <a:r>
              <a:rPr lang="en-US">
                <a:solidFill>
                  <a:srgbClr val="FFFFFF"/>
                </a:solidFill>
              </a:rPr>
              <a:t>SAMPLE FOOTER TEXT</a:t>
            </a:r>
          </a:p>
        </p:txBody>
      </p:sp>
      <p:sp>
        <p:nvSpPr>
          <p:cNvPr id="9" name="Slide Number Placeholder 8"/>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341237293"/>
      </p:ext>
    </p:extLst>
  </p:cSld>
  <p:clrMapOvr>
    <a:masterClrMapping/>
  </p:clrMapOvr>
  <p:hf hdr="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3/1/20XX</a:t>
            </a:r>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7744496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r>
              <a:rPr lang="en-US"/>
              <a:t>3/1/20XX</a:t>
            </a:r>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5191793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3/1/20XX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049692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3/1/20XX</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5440181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3/1/20XX</a:t>
            </a:r>
            <a:endParaRPr lang="en-US" dirty="0"/>
          </a:p>
        </p:txBody>
      </p:sp>
      <p:sp>
        <p:nvSpPr>
          <p:cNvPr id="6" name="Footer Placeholder 5"/>
          <p:cNvSpPr>
            <a:spLocks noGrp="1"/>
          </p:cNvSpPr>
          <p:nvPr>
            <p:ph type="ftr" sz="quarter" idx="11"/>
          </p:nvPr>
        </p:nvSpPr>
        <p:spPr/>
        <p:txBody>
          <a:bodyPr/>
          <a:lstStyle/>
          <a:p>
            <a:r>
              <a:rPr lang="en-US">
                <a:solidFill>
                  <a:srgbClr val="FFFFFF"/>
                </a:solidFill>
              </a:rPr>
              <a:t>SAMPLE FOOTER TEXT</a:t>
            </a:r>
          </a:p>
        </p:txBody>
      </p:sp>
      <p:sp>
        <p:nvSpPr>
          <p:cNvPr id="7" name="Slide Number Placeholder 6"/>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969863873"/>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2628467984"/>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2232065479"/>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2930108903"/>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1571797781"/>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3175584529"/>
      </p:ext>
    </p:extLst>
  </p:cSld>
  <p:clrMapOvr>
    <a:masterClrMapping/>
  </p:clrMapOvr>
  <p:hf hdr="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2632916801"/>
      </p:ext>
    </p:extLst>
  </p:cSld>
  <p:clrMapOvr>
    <a:masterClrMapping/>
  </p:clrMapOvr>
  <p:hf hdr="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3/1/20XX</a:t>
            </a:r>
            <a:endParaRPr lang="en-US" dirty="0"/>
          </a:p>
        </p:txBody>
      </p:sp>
      <p:sp>
        <p:nvSpPr>
          <p:cNvPr id="5" name="Footer Placeholder 4"/>
          <p:cNvSpPr>
            <a:spLocks noGrp="1"/>
          </p:cNvSpPr>
          <p:nvPr>
            <p:ph type="ftr" sz="quarter" idx="11"/>
          </p:nvPr>
        </p:nvSpPr>
        <p:spPr/>
        <p:txBody>
          <a:bodyPr/>
          <a:lstStyle/>
          <a:p>
            <a:r>
              <a:rPr lang="en-US">
                <a:solidFill>
                  <a:srgbClr val="FFFFFF"/>
                </a:solidFill>
              </a:rPr>
              <a:t>SAMPLE FOOTER TEXT</a:t>
            </a: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3786496542"/>
      </p:ext>
    </p:extLst>
  </p:cSld>
  <p:clrMapOvr>
    <a:masterClrMapping/>
  </p:clrMapOvr>
  <p:hf hdr="0"/>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userDrawn="1">
  <p:cSld name="Introduction">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B910AFBC-7932-43F4-ABEA-C89B2698634B}"/>
              </a:ext>
            </a:extLst>
          </p:cNvPr>
          <p:cNvSpPr>
            <a:spLocks noGrp="1"/>
          </p:cNvSpPr>
          <p:nvPr>
            <p:ph type="title"/>
          </p:nvPr>
        </p:nvSpPr>
        <p:spPr>
          <a:xfrm>
            <a:off x="841249" y="857251"/>
            <a:ext cx="5914937" cy="2076450"/>
          </a:xfrm>
        </p:spPr>
        <p:txBody>
          <a:bodyPr anchor="b">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7" name="Content Placeholder 2">
            <a:extLst>
              <a:ext uri="{FF2B5EF4-FFF2-40B4-BE49-F238E27FC236}">
                <a16:creationId xmlns:a16="http://schemas.microsoft.com/office/drawing/2014/main" id="{1178A42D-5ED2-4AB6-BE4B-4109074320DF}"/>
              </a:ext>
            </a:extLst>
          </p:cNvPr>
          <p:cNvSpPr>
            <a:spLocks noGrp="1"/>
          </p:cNvSpPr>
          <p:nvPr>
            <p:ph idx="1"/>
          </p:nvPr>
        </p:nvSpPr>
        <p:spPr>
          <a:xfrm>
            <a:off x="841248" y="3190875"/>
            <a:ext cx="5914938" cy="2986087"/>
          </a:xfrm>
        </p:spPr>
        <p:txBody>
          <a:bodyPr>
            <a:noAutofit/>
          </a:bodyPr>
          <a:lstStyle>
            <a:lvl1pPr marL="0" indent="0">
              <a:lnSpc>
                <a:spcPct val="100000"/>
              </a:lnSpc>
              <a:buNone/>
              <a:defRPr sz="2000"/>
            </a:lvl1pPr>
          </a:lstStyle>
          <a:p>
            <a:pPr marL="228600" lvl="0" indent="-228600"/>
            <a:r>
              <a:rPr lang="en-US" sz="1800">
                <a:solidFill>
                  <a:schemeClr val="tx2">
                    <a:alpha val="60000"/>
                  </a:schemeClr>
                </a:solidFill>
              </a:rPr>
              <a:t>Click to edit Master text styles</a:t>
            </a:r>
          </a:p>
        </p:txBody>
      </p:sp>
      <p:sp>
        <p:nvSpPr>
          <p:cNvPr id="29" name="Date Placeholder 1">
            <a:extLst>
              <a:ext uri="{FF2B5EF4-FFF2-40B4-BE49-F238E27FC236}">
                <a16:creationId xmlns:a16="http://schemas.microsoft.com/office/drawing/2014/main" id="{4D9A7D07-2BA3-438D-972B-EA578370D50F}"/>
              </a:ext>
            </a:extLst>
          </p:cNvPr>
          <p:cNvSpPr>
            <a:spLocks noGrp="1"/>
          </p:cNvSpPr>
          <p:nvPr>
            <p:ph type="dt" sz="half" idx="10"/>
          </p:nvPr>
        </p:nvSpPr>
        <p:spPr>
          <a:xfrm>
            <a:off x="838200" y="6429375"/>
            <a:ext cx="2743200" cy="365125"/>
          </a:xfrm>
        </p:spPr>
        <p:txBody>
          <a:bodyPr/>
          <a:lstStyle>
            <a:lvl1pPr>
              <a:defRPr>
                <a:solidFill>
                  <a:schemeClr val="tx2">
                    <a:alpha val="60000"/>
                  </a:schemeClr>
                </a:solidFill>
              </a:defRPr>
            </a:lvl1pPr>
          </a:lstStyle>
          <a:p>
            <a:r>
              <a:rPr lang="en-US"/>
              <a:t>3/1/20XX</a:t>
            </a:r>
          </a:p>
        </p:txBody>
      </p:sp>
      <p:sp>
        <p:nvSpPr>
          <p:cNvPr id="24" name="Picture Placeholder 23">
            <a:extLst>
              <a:ext uri="{FF2B5EF4-FFF2-40B4-BE49-F238E27FC236}">
                <a16:creationId xmlns:a16="http://schemas.microsoft.com/office/drawing/2014/main" id="{C8720583-BC84-48EB-85BC-AE71214A30A5}"/>
              </a:ext>
            </a:extLst>
          </p:cNvPr>
          <p:cNvSpPr>
            <a:spLocks noGrp="1"/>
          </p:cNvSpPr>
          <p:nvPr>
            <p:ph type="pic" sz="quarter" idx="13"/>
          </p:nvPr>
        </p:nvSpPr>
        <p:spPr>
          <a:xfrm>
            <a:off x="7589520" y="0"/>
            <a:ext cx="4599432" cy="2286000"/>
          </a:xfrm>
          <a:solidFill>
            <a:schemeClr val="accent6"/>
          </a:solidFill>
        </p:spPr>
        <p:txBody>
          <a:bodyPr/>
          <a:lstStyle/>
          <a:p>
            <a:r>
              <a:rPr lang="en-US"/>
              <a:t>Click icon to add picture</a:t>
            </a:r>
            <a:endParaRPr lang="en-US" dirty="0"/>
          </a:p>
        </p:txBody>
      </p:sp>
      <p:sp>
        <p:nvSpPr>
          <p:cNvPr id="25" name="Picture Placeholder 23">
            <a:extLst>
              <a:ext uri="{FF2B5EF4-FFF2-40B4-BE49-F238E27FC236}">
                <a16:creationId xmlns:a16="http://schemas.microsoft.com/office/drawing/2014/main" id="{C3F0A5CD-C47A-4CDF-BE99-75F3A81B18FB}"/>
              </a:ext>
            </a:extLst>
          </p:cNvPr>
          <p:cNvSpPr>
            <a:spLocks noGrp="1"/>
          </p:cNvSpPr>
          <p:nvPr>
            <p:ph type="pic" sz="quarter" idx="14"/>
          </p:nvPr>
        </p:nvSpPr>
        <p:spPr>
          <a:xfrm>
            <a:off x="7589520" y="2286000"/>
            <a:ext cx="4599432" cy="2286000"/>
          </a:xfrm>
          <a:solidFill>
            <a:schemeClr val="accent6"/>
          </a:solidFill>
        </p:spPr>
        <p:txBody>
          <a:bodyPr/>
          <a:lstStyle/>
          <a:p>
            <a:r>
              <a:rPr lang="en-US"/>
              <a:t>Click icon to add picture</a:t>
            </a:r>
            <a:endParaRPr lang="en-US" dirty="0"/>
          </a:p>
        </p:txBody>
      </p:sp>
      <p:sp>
        <p:nvSpPr>
          <p:cNvPr id="26" name="Picture Placeholder 23">
            <a:extLst>
              <a:ext uri="{FF2B5EF4-FFF2-40B4-BE49-F238E27FC236}">
                <a16:creationId xmlns:a16="http://schemas.microsoft.com/office/drawing/2014/main" id="{7329454B-9275-4E86-B32E-91C0DB62AA71}"/>
              </a:ext>
            </a:extLst>
          </p:cNvPr>
          <p:cNvSpPr>
            <a:spLocks noGrp="1"/>
          </p:cNvSpPr>
          <p:nvPr>
            <p:ph type="pic" sz="quarter" idx="15"/>
          </p:nvPr>
        </p:nvSpPr>
        <p:spPr>
          <a:xfrm>
            <a:off x="7589520" y="4572000"/>
            <a:ext cx="4599432" cy="2286000"/>
          </a:xfrm>
          <a:solidFill>
            <a:schemeClr val="accent6"/>
          </a:solidFill>
        </p:spPr>
        <p:txBody>
          <a:bodyPr/>
          <a:lstStyle/>
          <a:p>
            <a:r>
              <a:rPr lang="en-US"/>
              <a:t>Click icon to add picture</a:t>
            </a:r>
            <a:endParaRPr lang="en-US" dirty="0"/>
          </a:p>
        </p:txBody>
      </p:sp>
      <p:sp>
        <p:nvSpPr>
          <p:cNvPr id="30" name="Footer Placeholder 2">
            <a:extLst>
              <a:ext uri="{FF2B5EF4-FFF2-40B4-BE49-F238E27FC236}">
                <a16:creationId xmlns:a16="http://schemas.microsoft.com/office/drawing/2014/main" id="{21E9E1BF-D594-4F96-8DBE-5A8DD51D3B58}"/>
              </a:ext>
            </a:extLst>
          </p:cNvPr>
          <p:cNvSpPr>
            <a:spLocks noGrp="1"/>
          </p:cNvSpPr>
          <p:nvPr>
            <p:ph type="ftr" sz="quarter" idx="11"/>
          </p:nvPr>
        </p:nvSpPr>
        <p:spPr>
          <a:xfrm>
            <a:off x="4038600" y="6429375"/>
            <a:ext cx="4114800" cy="365125"/>
          </a:xfrm>
        </p:spPr>
        <p:txBody>
          <a:bodyPr/>
          <a:lstStyle>
            <a:lvl1pPr algn="l">
              <a:defRPr>
                <a:solidFill>
                  <a:schemeClr val="tx2">
                    <a:alpha val="60000"/>
                  </a:schemeClr>
                </a:solidFill>
              </a:defRPr>
            </a:lvl1pPr>
          </a:lstStyle>
          <a:p>
            <a:r>
              <a:rPr lang="en-US"/>
              <a:t>SAMPLE FOOTER TEXT</a:t>
            </a:r>
            <a:endParaRPr lang="en-US" dirty="0"/>
          </a:p>
        </p:txBody>
      </p:sp>
      <p:sp>
        <p:nvSpPr>
          <p:cNvPr id="31" name="Slide Number Placeholder 3">
            <a:extLst>
              <a:ext uri="{FF2B5EF4-FFF2-40B4-BE49-F238E27FC236}">
                <a16:creationId xmlns:a16="http://schemas.microsoft.com/office/drawing/2014/main" id="{C30FDEF8-F3F3-42D5-9EE1-EDDF18B35377}"/>
              </a:ext>
            </a:extLst>
          </p:cNvPr>
          <p:cNvSpPr>
            <a:spLocks noGrp="1"/>
          </p:cNvSpPr>
          <p:nvPr>
            <p:ph type="sldNum" sz="quarter" idx="12"/>
          </p:nvPr>
        </p:nvSpPr>
        <p:spPr>
          <a:xfrm>
            <a:off x="8610600" y="6429375"/>
            <a:ext cx="2743200" cy="365125"/>
          </a:xfrm>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4064070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Quote">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03B5BF0-238D-481F-A15B-206D1E2FEDD2}"/>
              </a:ext>
              <a:ext uri="{C183D7F6-B498-43B3-948B-1728B52AA6E4}">
                <adec:decorative xmlns:adec="http://schemas.microsoft.com/office/drawing/2017/decorative" val="1"/>
              </a:ext>
            </a:extLst>
          </p:cNvPr>
          <p:cNvSpPr/>
          <p:nvPr userDrawn="1"/>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7578E43B-8F1B-4CBD-B09E-5AD9A247E3F8}"/>
              </a:ext>
              <a:ext uri="{C183D7F6-B498-43B3-948B-1728B52AA6E4}">
                <adec:decorative xmlns:adec="http://schemas.microsoft.com/office/drawing/2017/decorative" val="1"/>
              </a:ext>
            </a:extLst>
          </p:cNvPr>
          <p:cNvSpPr/>
          <p:nvPr userDrawn="1"/>
        </p:nvSpPr>
        <p:spPr>
          <a:xfrm>
            <a:off x="-38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ame 13">
            <a:extLst>
              <a:ext uri="{FF2B5EF4-FFF2-40B4-BE49-F238E27FC236}">
                <a16:creationId xmlns:a16="http://schemas.microsoft.com/office/drawing/2014/main" id="{737C17C2-E2A6-4219-AE02-C8EAF943C472}"/>
              </a:ext>
              <a:ext uri="{C183D7F6-B498-43B3-948B-1728B52AA6E4}">
                <adec:decorative xmlns:adec="http://schemas.microsoft.com/office/drawing/2017/decorative" val="1"/>
              </a:ext>
            </a:extLst>
          </p:cNvPr>
          <p:cNvSpPr/>
          <p:nvPr userDrawn="1"/>
        </p:nvSpPr>
        <p:spPr>
          <a:xfrm>
            <a:off x="-389" y="0"/>
            <a:ext cx="12188952" cy="6858000"/>
          </a:xfrm>
          <a:prstGeom prst="frame">
            <a:avLst>
              <a:gd name="adj1" fmla="val 7164"/>
            </a:avLst>
          </a:prstGeom>
          <a:gradFill flip="none" rotWithShape="1">
            <a:gsLst>
              <a:gs pos="0">
                <a:schemeClr val="accent2">
                  <a:alpha val="40000"/>
                </a:schemeClr>
              </a:gs>
              <a:gs pos="100000">
                <a:schemeClr val="accent1">
                  <a:alpha val="40000"/>
                </a:schemeClr>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Picture Placeholder 19">
            <a:extLst>
              <a:ext uri="{FF2B5EF4-FFF2-40B4-BE49-F238E27FC236}">
                <a16:creationId xmlns:a16="http://schemas.microsoft.com/office/drawing/2014/main" id="{AE7BC3CE-3806-41F3-B4F6-EBB2C3E9EA28}"/>
              </a:ext>
            </a:extLst>
          </p:cNvPr>
          <p:cNvSpPr>
            <a:spLocks noGrp="1"/>
          </p:cNvSpPr>
          <p:nvPr>
            <p:ph type="pic" sz="quarter" idx="13"/>
          </p:nvPr>
        </p:nvSpPr>
        <p:spPr>
          <a:xfrm>
            <a:off x="6096" y="484632"/>
            <a:ext cx="12179808" cy="5907024"/>
          </a:xfrm>
          <a:solidFill>
            <a:schemeClr val="accent6"/>
          </a:solidFill>
        </p:spPr>
        <p:txBody>
          <a:bodyPr/>
          <a:lstStyle/>
          <a:p>
            <a:r>
              <a:rPr lang="en-US"/>
              <a:t>Click icon to add picture</a:t>
            </a:r>
            <a:endParaRPr lang="en-US" dirty="0"/>
          </a:p>
        </p:txBody>
      </p:sp>
      <p:sp>
        <p:nvSpPr>
          <p:cNvPr id="6" name="Title 5">
            <a:extLst>
              <a:ext uri="{FF2B5EF4-FFF2-40B4-BE49-F238E27FC236}">
                <a16:creationId xmlns:a16="http://schemas.microsoft.com/office/drawing/2014/main" id="{FDC036CF-E92D-4E80-8E6B-1B06EDDFD7CF}"/>
              </a:ext>
            </a:extLst>
          </p:cNvPr>
          <p:cNvSpPr>
            <a:spLocks noGrp="1"/>
          </p:cNvSpPr>
          <p:nvPr>
            <p:ph type="title"/>
          </p:nvPr>
        </p:nvSpPr>
        <p:spPr>
          <a:xfrm>
            <a:off x="838200" y="1271016"/>
            <a:ext cx="4800600" cy="3749040"/>
          </a:xfrm>
        </p:spPr>
        <p:txBody>
          <a:bodyPr anchor="b" anchorCtr="0"/>
          <a:lstStyle>
            <a:lvl1pPr>
              <a:defRPr>
                <a:solidFill>
                  <a:schemeClr val="bg1"/>
                </a:solidFill>
                <a:effectLst>
                  <a:outerShdw blurRad="38100" dist="38100" dir="2700000" algn="tl">
                    <a:srgbClr val="000000">
                      <a:alpha val="43137"/>
                    </a:srgbClr>
                  </a:outerShdw>
                </a:effectLst>
              </a:defRPr>
            </a:lvl1pPr>
          </a:lstStyle>
          <a:p>
            <a:r>
              <a:rPr lang="en-US"/>
              <a:t>Click to edit Master title style</a:t>
            </a:r>
            <a:endParaRPr lang="en-US" dirty="0"/>
          </a:p>
        </p:txBody>
      </p:sp>
      <p:sp>
        <p:nvSpPr>
          <p:cNvPr id="26" name="Text Placeholder 25">
            <a:extLst>
              <a:ext uri="{FF2B5EF4-FFF2-40B4-BE49-F238E27FC236}">
                <a16:creationId xmlns:a16="http://schemas.microsoft.com/office/drawing/2014/main" id="{BADCFE1B-ABA2-4B11-B7DE-02CE383D6F22}"/>
              </a:ext>
            </a:extLst>
          </p:cNvPr>
          <p:cNvSpPr>
            <a:spLocks noGrp="1"/>
          </p:cNvSpPr>
          <p:nvPr>
            <p:ph type="body" sz="quarter" idx="15" hasCustomPrompt="1"/>
          </p:nvPr>
        </p:nvSpPr>
        <p:spPr>
          <a:xfrm>
            <a:off x="838200" y="4835779"/>
            <a:ext cx="4800600" cy="1066800"/>
          </a:xfrm>
        </p:spPr>
        <p:txBody>
          <a:bodyPr>
            <a:normAutofit/>
          </a:bodyPr>
          <a:lstStyle>
            <a:lvl1pPr marL="228600" indent="0">
              <a:buNone/>
              <a:defRPr sz="2200">
                <a:solidFill>
                  <a:schemeClr val="bg1"/>
                </a:solidFill>
                <a:effectLst>
                  <a:outerShdw blurRad="38100" dist="38100" dir="2700000" algn="tl">
                    <a:srgbClr val="000000">
                      <a:alpha val="43137"/>
                    </a:srgbClr>
                  </a:outerShdw>
                </a:effectLst>
              </a:defRPr>
            </a:lvl1pPr>
          </a:lstStyle>
          <a:p>
            <a:pPr lvl="0"/>
            <a:r>
              <a:rPr lang="en-US" dirty="0"/>
              <a:t>Click to add subtitle</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79160615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Content 2 column (comparison slide)">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5157787" cy="3446463"/>
          </a:xfrm>
          <a:solidFill>
            <a:schemeClr val="bg1"/>
          </a:solidFill>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6172200" y="2560320"/>
            <a:ext cx="5183188" cy="3446463"/>
          </a:xfrm>
        </p:spPr>
        <p:txBody>
          <a:bodyPr>
            <a:normAutofit/>
          </a:bodyPr>
          <a:lstStyle>
            <a:lvl1pPr>
              <a:buClr>
                <a:schemeClr val="tx2">
                  <a:lumMod val="50000"/>
                  <a:lumOff val="50000"/>
                </a:schemeClr>
              </a:buClr>
              <a:defRPr sz="1800"/>
            </a:lvl1pPr>
            <a:lvl2pPr>
              <a:buClr>
                <a:schemeClr val="tx2">
                  <a:lumMod val="50000"/>
                  <a:lumOff val="50000"/>
                </a:schemeClr>
              </a:buClr>
              <a:defRPr sz="1800"/>
            </a:lvl2pPr>
            <a:lvl3pPr>
              <a:buClr>
                <a:schemeClr val="tx2">
                  <a:lumMod val="50000"/>
                  <a:lumOff val="50000"/>
                </a:schemeClr>
              </a:buClr>
              <a:defRPr sz="1800"/>
            </a:lvl3pPr>
            <a:lvl4pPr>
              <a:buClr>
                <a:schemeClr val="tx2">
                  <a:lumMod val="50000"/>
                  <a:lumOff val="50000"/>
                </a:schemeClr>
              </a:buClr>
              <a:defRPr sz="1800"/>
            </a:lvl4pPr>
            <a:lvl5pPr>
              <a:buClr>
                <a:schemeClr val="tx2">
                  <a:lumMod val="50000"/>
                  <a:lumOff val="50000"/>
                </a:schemeClr>
              </a:buClr>
              <a:defRPr sz="18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
        <p:nvSpPr>
          <p:cNvPr id="10" name="Title 9">
            <a:extLst>
              <a:ext uri="{FF2B5EF4-FFF2-40B4-BE49-F238E27FC236}">
                <a16:creationId xmlns:a16="http://schemas.microsoft.com/office/drawing/2014/main" id="{351C83D0-CBAB-4E41-89AB-89FF36D38A0A}"/>
              </a:ext>
            </a:extLst>
          </p:cNvPr>
          <p:cNvSpPr>
            <a:spLocks noGrp="1"/>
          </p:cNvSpPr>
          <p:nvPr>
            <p:ph type="title"/>
          </p:nvPr>
        </p:nvSpPr>
        <p:spPr/>
        <p:txBody>
          <a:bodyPr/>
          <a:lstStyle/>
          <a:p>
            <a:r>
              <a:rPr lang="en-US"/>
              <a:t>Click to edit Master title style</a:t>
            </a:r>
          </a:p>
        </p:txBody>
      </p:sp>
      <p:sp>
        <p:nvSpPr>
          <p:cNvPr id="11" name="Text Placeholder 2">
            <a:extLst>
              <a:ext uri="{FF2B5EF4-FFF2-40B4-BE49-F238E27FC236}">
                <a16:creationId xmlns:a16="http://schemas.microsoft.com/office/drawing/2014/main" id="{9C302BB0-D231-4195-8083-264C01DF99B8}"/>
              </a:ext>
            </a:extLst>
          </p:cNvPr>
          <p:cNvSpPr>
            <a:spLocks noGrp="1"/>
          </p:cNvSpPr>
          <p:nvPr>
            <p:ph type="body" idx="1"/>
          </p:nvPr>
        </p:nvSpPr>
        <p:spPr>
          <a:xfrm>
            <a:off x="839787" y="2011680"/>
            <a:ext cx="51577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Text Placeholder 4">
            <a:extLst>
              <a:ext uri="{FF2B5EF4-FFF2-40B4-BE49-F238E27FC236}">
                <a16:creationId xmlns:a16="http://schemas.microsoft.com/office/drawing/2014/main" id="{5B2A70FA-99E0-466C-AC57-33C48353BBDB}"/>
              </a:ext>
            </a:extLst>
          </p:cNvPr>
          <p:cNvSpPr>
            <a:spLocks noGrp="1"/>
          </p:cNvSpPr>
          <p:nvPr>
            <p:ph type="body" sz="quarter" idx="13"/>
          </p:nvPr>
        </p:nvSpPr>
        <p:spPr>
          <a:xfrm>
            <a:off x="6169027" y="2011680"/>
            <a:ext cx="5183187"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Tree>
    <p:extLst>
      <p:ext uri="{BB962C8B-B14F-4D97-AF65-F5344CB8AC3E}">
        <p14:creationId xmlns:p14="http://schemas.microsoft.com/office/powerpoint/2010/main" val="200586506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Content 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DC85CC-8D2B-4219-A2A4-1625A02DFECD}"/>
              </a:ext>
            </a:extLst>
          </p:cNvPr>
          <p:cNvSpPr>
            <a:spLocks noGrp="1"/>
          </p:cNvSpPr>
          <p:nvPr>
            <p:ph type="title"/>
          </p:nvPr>
        </p:nvSpPr>
        <p:spPr>
          <a:xfrm>
            <a:off x="839788" y="685800"/>
            <a:ext cx="10515600" cy="1325880"/>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D6143C8-1CF7-440E-99A3-0527314598C6}"/>
              </a:ext>
            </a:extLst>
          </p:cNvPr>
          <p:cNvSpPr>
            <a:spLocks noGrp="1"/>
          </p:cNvSpPr>
          <p:nvPr>
            <p:ph type="body" idx="1"/>
          </p:nvPr>
        </p:nvSpPr>
        <p:spPr>
          <a:xfrm>
            <a:off x="839788"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EEFF5CA-4662-4430-80C7-99CD7D66C9CF}"/>
              </a:ext>
            </a:extLst>
          </p:cNvPr>
          <p:cNvSpPr>
            <a:spLocks noGrp="1"/>
          </p:cNvSpPr>
          <p:nvPr>
            <p:ph sz="half" idx="2"/>
          </p:nvPr>
        </p:nvSpPr>
        <p:spPr>
          <a:xfrm>
            <a:off x="839788"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6CB5B7-DC23-41CE-872B-E25BD64F84A5}"/>
              </a:ext>
            </a:extLst>
          </p:cNvPr>
          <p:cNvSpPr>
            <a:spLocks noGrp="1"/>
          </p:cNvSpPr>
          <p:nvPr>
            <p:ph type="body" sz="quarter" idx="3"/>
          </p:nvPr>
        </p:nvSpPr>
        <p:spPr>
          <a:xfrm>
            <a:off x="4404360"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DF7633C-C24D-4947-979C-132B3AC405A8}"/>
              </a:ext>
            </a:extLst>
          </p:cNvPr>
          <p:cNvSpPr>
            <a:spLocks noGrp="1"/>
          </p:cNvSpPr>
          <p:nvPr>
            <p:ph sz="quarter" idx="4"/>
          </p:nvPr>
        </p:nvSpPr>
        <p:spPr>
          <a:xfrm>
            <a:off x="4404360"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4">
            <a:extLst>
              <a:ext uri="{FF2B5EF4-FFF2-40B4-BE49-F238E27FC236}">
                <a16:creationId xmlns:a16="http://schemas.microsoft.com/office/drawing/2014/main" id="{422881CE-A366-4A3A-AE00-9B14BEFE4A95}"/>
              </a:ext>
            </a:extLst>
          </p:cNvPr>
          <p:cNvSpPr>
            <a:spLocks noGrp="1"/>
          </p:cNvSpPr>
          <p:nvPr>
            <p:ph type="body" sz="quarter" idx="13"/>
          </p:nvPr>
        </p:nvSpPr>
        <p:spPr>
          <a:xfrm>
            <a:off x="7968934" y="2011680"/>
            <a:ext cx="3383280" cy="530352"/>
          </a:xfrm>
        </p:spPr>
        <p:txBody>
          <a:bodyPr anchor="t" anchorCtr="0">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5">
            <a:extLst>
              <a:ext uri="{FF2B5EF4-FFF2-40B4-BE49-F238E27FC236}">
                <a16:creationId xmlns:a16="http://schemas.microsoft.com/office/drawing/2014/main" id="{3CF16E98-73C9-47B5-B88B-9120BEB9F09B}"/>
              </a:ext>
            </a:extLst>
          </p:cNvPr>
          <p:cNvSpPr>
            <a:spLocks noGrp="1"/>
          </p:cNvSpPr>
          <p:nvPr>
            <p:ph sz="quarter" idx="14"/>
          </p:nvPr>
        </p:nvSpPr>
        <p:spPr>
          <a:xfrm>
            <a:off x="7968934" y="2560320"/>
            <a:ext cx="3383280" cy="3446463"/>
          </a:xfrm>
        </p:spPr>
        <p:txBody>
          <a:bodyPr>
            <a:normAutofit/>
          </a:bodyPr>
          <a:lstStyle>
            <a:lvl1pPr>
              <a:buClr>
                <a:schemeClr val="tx2">
                  <a:lumMod val="50000"/>
                  <a:lumOff val="50000"/>
                </a:schemeClr>
              </a:buClr>
              <a:defRPr sz="1400"/>
            </a:lvl1pPr>
            <a:lvl2pPr>
              <a:buClr>
                <a:schemeClr val="tx2">
                  <a:lumMod val="50000"/>
                  <a:lumOff val="50000"/>
                </a:schemeClr>
              </a:buClr>
              <a:defRPr sz="1400"/>
            </a:lvl2pPr>
            <a:lvl3pPr>
              <a:buClr>
                <a:schemeClr val="tx2">
                  <a:lumMod val="50000"/>
                  <a:lumOff val="50000"/>
                </a:schemeClr>
              </a:buClr>
              <a:defRPr sz="1400"/>
            </a:lvl3pPr>
            <a:lvl4pPr>
              <a:buClr>
                <a:schemeClr val="tx2">
                  <a:lumMod val="50000"/>
                  <a:lumOff val="50000"/>
                </a:schemeClr>
              </a:buClr>
              <a:defRPr sz="1400"/>
            </a:lvl4pPr>
            <a:lvl5pPr>
              <a:buClr>
                <a:schemeClr val="tx2">
                  <a:lumMod val="50000"/>
                  <a:lumOff val="50000"/>
                </a:schemeClr>
              </a:buCl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E8A46E1-3934-4807-900F-CA7A4D8D66B3}"/>
              </a:ext>
            </a:extLst>
          </p:cNvPr>
          <p:cNvSpPr>
            <a:spLocks noGrp="1"/>
          </p:cNvSpPr>
          <p:nvPr>
            <p:ph type="dt" sz="half" idx="10"/>
          </p:nvPr>
        </p:nvSpPr>
        <p:spPr/>
        <p:txBody>
          <a:bodyPr/>
          <a:lstStyle/>
          <a:p>
            <a:r>
              <a:rPr lang="en-US"/>
              <a:t>3/1/20XX</a:t>
            </a:r>
          </a:p>
        </p:txBody>
      </p:sp>
      <p:sp>
        <p:nvSpPr>
          <p:cNvPr id="8" name="Footer Placeholder 7">
            <a:extLst>
              <a:ext uri="{FF2B5EF4-FFF2-40B4-BE49-F238E27FC236}">
                <a16:creationId xmlns:a16="http://schemas.microsoft.com/office/drawing/2014/main" id="{4BC9C6EA-1549-4601-8226-E5C43469CAFE}"/>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F3658246-003D-4024-9F4B-BA3BD3FBFFBC}"/>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94345107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Closing">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0022B425-A1C3-4DFE-BF49-1B9F96D46B2A}"/>
              </a:ext>
            </a:extLst>
          </p:cNvPr>
          <p:cNvSpPr>
            <a:spLocks noGrp="1"/>
          </p:cNvSpPr>
          <p:nvPr>
            <p:ph type="title"/>
          </p:nvPr>
        </p:nvSpPr>
        <p:spPr>
          <a:xfrm>
            <a:off x="841248" y="3893769"/>
            <a:ext cx="5992550" cy="2319306"/>
          </a:xfrm>
        </p:spPr>
        <p:txBody>
          <a:bodyPr anchor="t">
            <a:normAutofit/>
          </a:bodyPr>
          <a:lstStyle/>
          <a:p>
            <a:r>
              <a:rPr lang="en-US" sz="4400">
                <a:gradFill flip="none" rotWithShape="1">
                  <a:gsLst>
                    <a:gs pos="0">
                      <a:schemeClr val="accent5">
                        <a:alpha val="70000"/>
                      </a:schemeClr>
                    </a:gs>
                    <a:gs pos="100000">
                      <a:schemeClr val="accent1">
                        <a:alpha val="70000"/>
                      </a:schemeClr>
                    </a:gs>
                  </a:gsLst>
                  <a:lin ang="0" scaled="1"/>
                  <a:tileRect/>
                </a:gradFill>
              </a:rPr>
              <a:t>Click to edit Master title style</a:t>
            </a:r>
            <a:endParaRPr lang="en-US" sz="4400" dirty="0">
              <a:gradFill flip="none" rotWithShape="1">
                <a:gsLst>
                  <a:gs pos="0">
                    <a:schemeClr val="accent5">
                      <a:alpha val="70000"/>
                    </a:schemeClr>
                  </a:gs>
                  <a:gs pos="100000">
                    <a:schemeClr val="accent1">
                      <a:alpha val="70000"/>
                    </a:schemeClr>
                  </a:gs>
                </a:gsLst>
                <a:lin ang="0" scaled="1"/>
                <a:tileRect/>
              </a:gradFill>
            </a:endParaRPr>
          </a:p>
        </p:txBody>
      </p:sp>
      <p:sp>
        <p:nvSpPr>
          <p:cNvPr id="14" name="Picture Placeholder 13">
            <a:extLst>
              <a:ext uri="{FF2B5EF4-FFF2-40B4-BE49-F238E27FC236}">
                <a16:creationId xmlns:a16="http://schemas.microsoft.com/office/drawing/2014/main" id="{2AEC60F9-EA79-4A18-B040-024AFB62FD5E}"/>
              </a:ext>
            </a:extLst>
          </p:cNvPr>
          <p:cNvSpPr>
            <a:spLocks noGrp="1"/>
          </p:cNvSpPr>
          <p:nvPr>
            <p:ph type="pic" sz="quarter" idx="13"/>
          </p:nvPr>
        </p:nvSpPr>
        <p:spPr>
          <a:xfrm>
            <a:off x="493776" y="484632"/>
            <a:ext cx="11210544" cy="3191256"/>
          </a:xfrm>
          <a:solidFill>
            <a:schemeClr val="accent6"/>
          </a:solidFill>
        </p:spPr>
        <p:txBody>
          <a:bodyPr/>
          <a:lstStyle/>
          <a:p>
            <a:r>
              <a:rPr lang="en-US"/>
              <a:t>Click icon to add picture</a:t>
            </a:r>
            <a:endParaRPr lang="en-US" dirty="0"/>
          </a:p>
        </p:txBody>
      </p:sp>
      <p:sp>
        <p:nvSpPr>
          <p:cNvPr id="9" name="Content Placeholder 2">
            <a:extLst>
              <a:ext uri="{FF2B5EF4-FFF2-40B4-BE49-F238E27FC236}">
                <a16:creationId xmlns:a16="http://schemas.microsoft.com/office/drawing/2014/main" id="{83B88B7B-A749-40EA-A140-38D1E04EFF4F}"/>
              </a:ext>
            </a:extLst>
          </p:cNvPr>
          <p:cNvSpPr>
            <a:spLocks noGrp="1"/>
          </p:cNvSpPr>
          <p:nvPr>
            <p:ph idx="1"/>
          </p:nvPr>
        </p:nvSpPr>
        <p:spPr>
          <a:xfrm>
            <a:off x="6979133" y="3893770"/>
            <a:ext cx="4377714" cy="2319306"/>
          </a:xfrm>
        </p:spPr>
        <p:txBody>
          <a:bodyPr anchor="t">
            <a:normAutofit/>
          </a:bodyPr>
          <a:lstStyle>
            <a:lvl1pPr marL="0" indent="0">
              <a:buNone/>
              <a:defRPr sz="2800"/>
            </a:lvl1pPr>
          </a:lstStyle>
          <a:p>
            <a:pPr marL="228600" lvl="0" indent="-228600"/>
            <a:r>
              <a:rPr lang="en-US" sz="1800">
                <a:solidFill>
                  <a:schemeClr val="tx2">
                    <a:alpha val="60000"/>
                  </a:schemeClr>
                </a:solidFill>
              </a:rPr>
              <a:t>Click to edit Master text styles</a:t>
            </a:r>
          </a:p>
        </p:txBody>
      </p:sp>
      <p:sp>
        <p:nvSpPr>
          <p:cNvPr id="2" name="Date Placeholder 1">
            <a:extLst>
              <a:ext uri="{FF2B5EF4-FFF2-40B4-BE49-F238E27FC236}">
                <a16:creationId xmlns:a16="http://schemas.microsoft.com/office/drawing/2014/main" id="{118B9F00-8450-475B-B155-993BAF212AF6}"/>
              </a:ext>
            </a:extLst>
          </p:cNvPr>
          <p:cNvSpPr>
            <a:spLocks noGrp="1"/>
          </p:cNvSpPr>
          <p:nvPr>
            <p:ph type="dt" sz="half" idx="10"/>
          </p:nvPr>
        </p:nvSpPr>
        <p:spPr>
          <a:xfrm>
            <a:off x="838200" y="6418489"/>
            <a:ext cx="2743200" cy="365125"/>
          </a:xfrm>
        </p:spPr>
        <p:txBody>
          <a:bodyPr/>
          <a:lstStyle/>
          <a:p>
            <a:r>
              <a:rPr lang="en-US"/>
              <a:t>3/1/20XX</a:t>
            </a:r>
          </a:p>
        </p:txBody>
      </p:sp>
      <p:sp>
        <p:nvSpPr>
          <p:cNvPr id="3" name="Footer Placeholder 2">
            <a:extLst>
              <a:ext uri="{FF2B5EF4-FFF2-40B4-BE49-F238E27FC236}">
                <a16:creationId xmlns:a16="http://schemas.microsoft.com/office/drawing/2014/main" id="{5C0FDDA3-8E6F-42F7-BFBE-7FA9C647CA4E}"/>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B6C8E678-81B8-4356-9624-A0B999536312}"/>
              </a:ext>
            </a:extLst>
          </p:cNvPr>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0768933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r>
              <a:rPr lang="en-US"/>
              <a:t>3/1/20XX</a:t>
            </a:r>
            <a:endParaRPr lang="en-US" dirty="0"/>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r>
              <a:rPr lang="en-US">
                <a:solidFill>
                  <a:srgbClr val="FFFFFF"/>
                </a:solidFill>
              </a:rPr>
              <a:t>SAMPLE FOOTER TEXT</a:t>
            </a:r>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4017402559"/>
      </p:ext>
    </p:extLst>
  </p:cSld>
  <p:clrMap bg1="dk1" tx1="lt1" bg2="dk2" tx2="lt2" accent1="accent1" accent2="accent2" accent3="accent3" accent4="accent4" accent5="accent5" accent6="accent6" hlink="hlink" folHlink="folHlink"/>
  <p:sldLayoutIdLst>
    <p:sldLayoutId id="2147485091" r:id="rId1"/>
    <p:sldLayoutId id="2147485092" r:id="rId2"/>
    <p:sldLayoutId id="2147485093" r:id="rId3"/>
    <p:sldLayoutId id="2147485094" r:id="rId4"/>
    <p:sldLayoutId id="2147485095" r:id="rId5"/>
    <p:sldLayoutId id="2147485096" r:id="rId6"/>
    <p:sldLayoutId id="2147485097" r:id="rId7"/>
    <p:sldLayoutId id="2147485098" r:id="rId8"/>
    <p:sldLayoutId id="2147485099" r:id="rId9"/>
    <p:sldLayoutId id="2147485100" r:id="rId10"/>
    <p:sldLayoutId id="2147485101" r:id="rId11"/>
    <p:sldLayoutId id="2147485102" r:id="rId12"/>
    <p:sldLayoutId id="2147485103" r:id="rId13"/>
    <p:sldLayoutId id="2147485104" r:id="rId14"/>
    <p:sldLayoutId id="2147485105" r:id="rId15"/>
    <p:sldLayoutId id="2147485106" r:id="rId16"/>
    <p:sldLayoutId id="2147485107" r:id="rId17"/>
    <p:sldLayoutId id="2147485109" r:id="rId18"/>
    <p:sldLayoutId id="2147485110" r:id="rId19"/>
    <p:sldLayoutId id="2147485111" r:id="rId20"/>
    <p:sldLayoutId id="2147485112" r:id="rId21"/>
    <p:sldLayoutId id="2147485113" r:id="rId22"/>
  </p:sldLayoutIdLst>
  <p:hf hdr="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18.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8.xml"/><Relationship Id="rId5" Type="http://schemas.openxmlformats.org/officeDocument/2006/relationships/image" Target="../media/image7.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png"/><Relationship Id="rId7" Type="http://schemas.openxmlformats.org/officeDocument/2006/relationships/diagramColors" Target="../diagrams/colors1.xml"/><Relationship Id="rId2"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1.jpeg"/><Relationship Id="rId7" Type="http://schemas.openxmlformats.org/officeDocument/2006/relationships/diagramQuickStyle" Target="../diagrams/quickStyle2.xml"/><Relationship Id="rId2" Type="http://schemas.openxmlformats.org/officeDocument/2006/relationships/image" Target="../media/image3.png"/><Relationship Id="rId1" Type="http://schemas.openxmlformats.org/officeDocument/2006/relationships/slideLayout" Target="../slideLayouts/slideLayout18.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2.png"/><Relationship Id="rId9" Type="http://schemas.microsoft.com/office/2007/relationships/diagramDrawing" Target="../diagrams/drawing2.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5.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2.xml"/><Relationship Id="rId6" Type="http://schemas.openxmlformats.org/officeDocument/2006/relationships/image" Target="../media/image3.png"/><Relationship Id="rId5" Type="http://schemas.openxmlformats.org/officeDocument/2006/relationships/image" Target="../media/image18.jpeg"/><Relationship Id="rId4" Type="http://schemas.openxmlformats.org/officeDocument/2006/relationships/image" Target="../media/image17.jpeg"/></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2.xml"/><Relationship Id="rId4" Type="http://schemas.openxmlformats.org/officeDocument/2006/relationships/image" Target="../media/image19.jpe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2.xml"/><Relationship Id="rId4" Type="http://schemas.openxmlformats.org/officeDocument/2006/relationships/image" Target="../media/image20.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4.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3.png"/><Relationship Id="rId1" Type="http://schemas.openxmlformats.org/officeDocument/2006/relationships/slideLayout" Target="../slideLayouts/slideLayout19.xml"/><Relationship Id="rId4" Type="http://schemas.openxmlformats.org/officeDocument/2006/relationships/image" Target="../media/image22.png"/></Relationships>
</file>

<file path=ppt/slides/_rels/slide16.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22.xml"/></Relationships>
</file>

<file path=ppt/slides/_rels/slide17.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3.png"/><Relationship Id="rId1" Type="http://schemas.openxmlformats.org/officeDocument/2006/relationships/slideLayout" Target="../slideLayouts/slideLayout2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6.jpe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21.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18.xml"/><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2.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24.jp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2.xml"/><Relationship Id="rId4" Type="http://schemas.openxmlformats.org/officeDocument/2006/relationships/image" Target="../media/image25.png"/></Relationships>
</file>

<file path=ppt/slides/_rels/slide3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4.jpeg"/><Relationship Id="rId1" Type="http://schemas.openxmlformats.org/officeDocument/2006/relationships/slideLayout" Target="../slideLayouts/slideLayout22.xml"/><Relationship Id="rId4" Type="http://schemas.openxmlformats.org/officeDocument/2006/relationships/image" Target="../media/image26.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18.xml"/><Relationship Id="rId4" Type="http://schemas.openxmlformats.org/officeDocument/2006/relationships/image" Target="../media/image27.tmp"/></Relationships>
</file>

<file path=ppt/slides/_rels/slide3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4.jpeg"/><Relationship Id="rId1" Type="http://schemas.openxmlformats.org/officeDocument/2006/relationships/slideLayout" Target="../slideLayouts/slideLayout20.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1.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35.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3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22.xml"/><Relationship Id="rId4" Type="http://schemas.openxmlformats.org/officeDocument/2006/relationships/image" Target="../media/image28.jpe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09F76B-9A18-D5EB-787B-2723F62074B4}"/>
            </a:ext>
          </a:extLst>
        </p:cNvPr>
        <p:cNvGrpSpPr/>
        <p:nvPr/>
      </p:nvGrpSpPr>
      <p:grpSpPr>
        <a:xfrm>
          <a:off x="0" y="0"/>
          <a:ext cx="0" cy="0"/>
          <a:chOff x="0" y="0"/>
          <a:chExt cx="0" cy="0"/>
        </a:xfrm>
      </p:grpSpPr>
      <p:sp>
        <p:nvSpPr>
          <p:cNvPr id="2" name="Title 3">
            <a:extLst>
              <a:ext uri="{FF2B5EF4-FFF2-40B4-BE49-F238E27FC236}">
                <a16:creationId xmlns:a16="http://schemas.microsoft.com/office/drawing/2014/main" id="{0A94168F-9567-ABBE-E316-565A45AB2BE5}"/>
              </a:ext>
            </a:extLst>
          </p:cNvPr>
          <p:cNvSpPr txBox="1">
            <a:spLocks/>
          </p:cNvSpPr>
          <p:nvPr/>
        </p:nvSpPr>
        <p:spPr>
          <a:xfrm>
            <a:off x="441718" y="1117461"/>
            <a:ext cx="5767383" cy="2311539"/>
          </a:xfrm>
          <a:prstGeom prst="rect">
            <a:avLst/>
          </a:prstGeom>
          <a:effectLst/>
        </p:spPr>
        <p:txBody>
          <a:bodyPr vert="horz" lIns="91440" tIns="45720" rIns="91440" bIns="45720" rtlCol="0" anchor="ctr" anchorCtr="0">
            <a:no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lnSpc>
                <a:spcPct val="90000"/>
              </a:lnSpc>
            </a:pPr>
            <a:endParaRPr lang="en-US" sz="4000" dirty="0">
              <a:latin typeface="Arial" panose="020B0604020202020204" pitchFamily="34" charset="0"/>
              <a:cs typeface="Arial" panose="020B0604020202020204" pitchFamily="34" charset="0"/>
            </a:endParaRPr>
          </a:p>
        </p:txBody>
      </p:sp>
      <p:sp>
        <p:nvSpPr>
          <p:cNvPr id="4" name="Subtitle 4">
            <a:extLst>
              <a:ext uri="{FF2B5EF4-FFF2-40B4-BE49-F238E27FC236}">
                <a16:creationId xmlns:a16="http://schemas.microsoft.com/office/drawing/2014/main" id="{DDCBCDA3-F0C2-31B0-86A1-DFDE5FF8139C}"/>
              </a:ext>
            </a:extLst>
          </p:cNvPr>
          <p:cNvSpPr txBox="1">
            <a:spLocks/>
          </p:cNvSpPr>
          <p:nvPr/>
        </p:nvSpPr>
        <p:spPr>
          <a:xfrm>
            <a:off x="8223128" y="2922577"/>
            <a:ext cx="2827098" cy="1012845"/>
          </a:xfrm>
          <a:prstGeom prst="rect">
            <a:avLst/>
          </a:prstGeom>
        </p:spPr>
        <p:txBody>
          <a:bodyPr vert="horz" lIns="91440" tIns="45720" rIns="91440" bIns="45720" rtlCol="0" anchor="ctr">
            <a:normAutofit/>
          </a:bodyPr>
          <a:lst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0" indent="0" algn="ctr">
              <a:buNone/>
            </a:pPr>
            <a:r>
              <a:rPr lang="en-US" sz="2400" cap="all" dirty="0"/>
              <a:t>Lizzie Watson</a:t>
            </a:r>
          </a:p>
        </p:txBody>
      </p:sp>
      <p:sp>
        <p:nvSpPr>
          <p:cNvPr id="5" name="TextBox 4">
            <a:extLst>
              <a:ext uri="{FF2B5EF4-FFF2-40B4-BE49-F238E27FC236}">
                <a16:creationId xmlns:a16="http://schemas.microsoft.com/office/drawing/2014/main" id="{3DFB9E07-E498-043B-6B3C-C1AE71FC919F}"/>
              </a:ext>
            </a:extLst>
          </p:cNvPr>
          <p:cNvSpPr txBox="1"/>
          <p:nvPr/>
        </p:nvSpPr>
        <p:spPr>
          <a:xfrm>
            <a:off x="1514475" y="3678436"/>
            <a:ext cx="6195497" cy="2062103"/>
          </a:xfrm>
          <a:prstGeom prst="rect">
            <a:avLst/>
          </a:prstGeom>
          <a:noFill/>
        </p:spPr>
        <p:txBody>
          <a:bodyPr wrap="square" rtlCol="0">
            <a:spAutoFit/>
          </a:bodyPr>
          <a:lstStyle/>
          <a:p>
            <a:pPr algn="r"/>
            <a:r>
              <a:rPr lang="en-GB" sz="3200" dirty="0"/>
              <a:t>Investigating Adolescent Singers’ Experiences of Using </a:t>
            </a:r>
          </a:p>
          <a:p>
            <a:pPr algn="r"/>
            <a:r>
              <a:rPr lang="en-GB" sz="3200" dirty="0"/>
              <a:t>Visual Feedback Technology </a:t>
            </a:r>
          </a:p>
          <a:p>
            <a:pPr algn="r"/>
            <a:r>
              <a:rPr lang="en-GB" sz="3200" dirty="0"/>
              <a:t>Within Singing Tuition</a:t>
            </a:r>
          </a:p>
        </p:txBody>
      </p:sp>
      <p:sp>
        <p:nvSpPr>
          <p:cNvPr id="6" name="Title 3">
            <a:extLst>
              <a:ext uri="{FF2B5EF4-FFF2-40B4-BE49-F238E27FC236}">
                <a16:creationId xmlns:a16="http://schemas.microsoft.com/office/drawing/2014/main" id="{86CC4122-DBEA-000A-6D0C-C1078F01AB98}"/>
              </a:ext>
            </a:extLst>
          </p:cNvPr>
          <p:cNvSpPr txBox="1">
            <a:spLocks/>
          </p:cNvSpPr>
          <p:nvPr/>
        </p:nvSpPr>
        <p:spPr>
          <a:xfrm>
            <a:off x="954874" y="1065977"/>
            <a:ext cx="6755098" cy="2363022"/>
          </a:xfrm>
          <a:prstGeom prst="rect">
            <a:avLst/>
          </a:prstGeom>
          <a:effectLst/>
        </p:spPr>
        <p:txBody>
          <a:bodyPr vert="horz" lIns="91440" tIns="45720" rIns="91440" bIns="45720" rtlCol="0" anchor="ctr" anchorCtr="0">
            <a:normAutofit fontScale="97500"/>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r">
              <a:lnSpc>
                <a:spcPct val="90000"/>
              </a:lnSpc>
            </a:pPr>
            <a:r>
              <a:rPr lang="en-US" sz="6100" dirty="0"/>
              <a:t>TECHNOLOGY IN THE SINGING STUDIO</a:t>
            </a:r>
          </a:p>
        </p:txBody>
      </p:sp>
    </p:spTree>
    <p:extLst>
      <p:ext uri="{BB962C8B-B14F-4D97-AF65-F5344CB8AC3E}">
        <p14:creationId xmlns:p14="http://schemas.microsoft.com/office/powerpoint/2010/main" val="1966981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nodePh="1">
                                  <p:stCondLst>
                                    <p:cond delay="500"/>
                                  </p:stCondLst>
                                  <p:endCondLst>
                                    <p:cond evt="begin" delay="0">
                                      <p:tn val="5"/>
                                    </p:cond>
                                  </p:end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500"/>
                                  </p:stCondLst>
                                  <p:iterate type="wd">
                                    <p:tmPct val="15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3A0C2CB-29D8-EA44-9825-95179D9CF4CF}"/>
            </a:ext>
          </a:extLst>
        </p:cNvPr>
        <p:cNvGrpSpPr/>
        <p:nvPr/>
      </p:nvGrpSpPr>
      <p:grpSpPr>
        <a:xfrm>
          <a:off x="0" y="0"/>
          <a:ext cx="0" cy="0"/>
          <a:chOff x="0" y="0"/>
          <a:chExt cx="0" cy="0"/>
        </a:xfrm>
      </p:grpSpPr>
      <p:pic>
        <p:nvPicPr>
          <p:cNvPr id="28" name="Picture 27">
            <a:extLst>
              <a:ext uri="{FF2B5EF4-FFF2-40B4-BE49-F238E27FC236}">
                <a16:creationId xmlns:a16="http://schemas.microsoft.com/office/drawing/2014/main" id="{CBECFFDC-94DB-4DA3-94FE-22FEDDA8FA3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30" name="Rectangle 29">
            <a:extLst>
              <a:ext uri="{FF2B5EF4-FFF2-40B4-BE49-F238E27FC236}">
                <a16:creationId xmlns:a16="http://schemas.microsoft.com/office/drawing/2014/main" id="{0DC895F7-4E59-40FB-87DD-ACE47F94C1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descr="Magnifying glass and question mark">
            <a:extLst>
              <a:ext uri="{FF2B5EF4-FFF2-40B4-BE49-F238E27FC236}">
                <a16:creationId xmlns:a16="http://schemas.microsoft.com/office/drawing/2014/main" id="{7CDA81AB-15D2-D415-1DEE-63790CB58F8D}"/>
              </a:ext>
            </a:extLst>
          </p:cNvPr>
          <p:cNvPicPr>
            <a:picLocks noChangeAspect="1"/>
          </p:cNvPicPr>
          <p:nvPr/>
        </p:nvPicPr>
        <p:blipFill rotWithShape="1">
          <a:blip r:embed="rId3">
            <a:alphaModFix amt="35000"/>
          </a:blip>
          <a:srcRect/>
          <a:stretch/>
        </p:blipFill>
        <p:spPr>
          <a:xfrm>
            <a:off x="-3155" y="-1776"/>
            <a:ext cx="12191980" cy="6857990"/>
          </a:xfrm>
          <a:prstGeom prst="rect">
            <a:avLst/>
          </a:prstGeom>
        </p:spPr>
      </p:pic>
      <p:pic>
        <p:nvPicPr>
          <p:cNvPr id="32" name="Picture 31">
            <a:extLst>
              <a:ext uri="{FF2B5EF4-FFF2-40B4-BE49-F238E27FC236}">
                <a16:creationId xmlns:a16="http://schemas.microsoft.com/office/drawing/2014/main" id="{1A4C720E-710D-44F8-A8D7-2BAA61E181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51000"/>
            <a:extLst>
              <a:ext uri="{28A0092B-C50C-407E-A947-70E740481C1C}">
                <a14:useLocalDpi xmlns:a14="http://schemas.microsoft.com/office/drawing/2010/main" val="0"/>
              </a:ext>
            </a:extLst>
          </a:blip>
          <a:stretch>
            <a:fillRect/>
          </a:stretch>
        </p:blipFill>
        <p:spPr>
          <a:xfrm>
            <a:off x="1588" y="893"/>
            <a:ext cx="12188825" cy="6856214"/>
          </a:xfrm>
          <a:prstGeom prst="rect">
            <a:avLst/>
          </a:prstGeom>
        </p:spPr>
      </p:pic>
      <p:sp>
        <p:nvSpPr>
          <p:cNvPr id="13" name="Title 12">
            <a:extLst>
              <a:ext uri="{FF2B5EF4-FFF2-40B4-BE49-F238E27FC236}">
                <a16:creationId xmlns:a16="http://schemas.microsoft.com/office/drawing/2014/main" id="{AE0AB520-DE94-6FD7-783E-9E9D64B9F751}"/>
              </a:ext>
            </a:extLst>
          </p:cNvPr>
          <p:cNvSpPr txBox="1">
            <a:spLocks noGrp="1"/>
          </p:cNvSpPr>
          <p:nvPr>
            <p:ph type="title"/>
          </p:nvPr>
        </p:nvSpPr>
        <p:spPr>
          <a:xfrm>
            <a:off x="3147695" y="2091116"/>
            <a:ext cx="5896610" cy="2675767"/>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b">
            <a:normAutofit/>
          </a:bodyPr>
          <a:lstStyle/>
          <a:p>
            <a:pPr algn="ctr"/>
            <a:r>
              <a:rPr lang="en-US" sz="4400" i="1" dirty="0">
                <a:solidFill>
                  <a:schemeClr val="tx1"/>
                </a:solidFill>
              </a:rPr>
              <a:t>Why am I</a:t>
            </a:r>
            <a:br>
              <a:rPr lang="en-US" sz="4400" i="1" dirty="0">
                <a:solidFill>
                  <a:schemeClr val="tx1"/>
                </a:solidFill>
              </a:rPr>
            </a:br>
            <a:r>
              <a:rPr lang="en-US" sz="4400" i="1" dirty="0">
                <a:solidFill>
                  <a:schemeClr val="tx1"/>
                </a:solidFill>
              </a:rPr>
              <a:t>researching this?</a:t>
            </a:r>
            <a:br>
              <a:rPr lang="en-US" sz="4400" i="1" dirty="0"/>
            </a:br>
            <a:endParaRPr lang="en-US" sz="4400" i="1" dirty="0"/>
          </a:p>
        </p:txBody>
      </p:sp>
    </p:spTree>
    <p:extLst>
      <p:ext uri="{BB962C8B-B14F-4D97-AF65-F5344CB8AC3E}">
        <p14:creationId xmlns:p14="http://schemas.microsoft.com/office/powerpoint/2010/main" val="213940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type="wd">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12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E19E2E4-918C-DF4D-9CC5-6AC8AB6CE253}"/>
            </a:ext>
          </a:extLst>
        </p:cNvPr>
        <p:cNvGrpSpPr/>
        <p:nvPr/>
      </p:nvGrpSpPr>
      <p:grpSpPr>
        <a:xfrm>
          <a:off x="0" y="0"/>
          <a:ext cx="0" cy="0"/>
          <a:chOff x="0" y="0"/>
          <a:chExt cx="0" cy="0"/>
        </a:xfrm>
      </p:grpSpPr>
      <p:sp>
        <p:nvSpPr>
          <p:cNvPr id="13" name="Title 12">
            <a:extLst>
              <a:ext uri="{FF2B5EF4-FFF2-40B4-BE49-F238E27FC236}">
                <a16:creationId xmlns:a16="http://schemas.microsoft.com/office/drawing/2014/main" id="{3C30D7E5-F998-60FF-E51F-21A59DDBE4F2}"/>
              </a:ext>
            </a:extLst>
          </p:cNvPr>
          <p:cNvSpPr txBox="1">
            <a:spLocks noGrp="1"/>
          </p:cNvSpPr>
          <p:nvPr>
            <p:ph type="title"/>
          </p:nvPr>
        </p:nvSpPr>
        <p:spPr>
          <a:xfrm>
            <a:off x="518160" y="274319"/>
            <a:ext cx="6901212" cy="1569660"/>
          </a:xfrm>
          <a:prstGeom prst="rect">
            <a:avLst/>
          </a:prstGeom>
        </p:spPr>
        <p:txBody>
          <a:bodyPr vert="horz" lIns="91440" tIns="45720" rIns="91440" bIns="45720" rtlCol="0" anchor="b">
            <a:normAutofit/>
          </a:bodyPr>
          <a:lstStyle/>
          <a:p>
            <a:pPr>
              <a:lnSpc>
                <a:spcPct val="90000"/>
              </a:lnSpc>
            </a:pPr>
            <a:r>
              <a:rPr lang="en-US" sz="4000" i="1" dirty="0">
                <a:latin typeface="Arial" panose="020B0604020202020204" pitchFamily="34" charset="0"/>
                <a:cs typeface="Arial" panose="020B0604020202020204" pitchFamily="34" charset="0"/>
              </a:rPr>
              <a:t>Defining the issue for adolescent singers</a:t>
            </a:r>
            <a:endParaRPr lang="en-US" sz="5000" i="1"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BF8B4B27-FA46-8AA2-A7FB-8944CCF6E418}"/>
              </a:ext>
            </a:extLst>
          </p:cNvPr>
          <p:cNvSpPr txBox="1"/>
          <p:nvPr/>
        </p:nvSpPr>
        <p:spPr>
          <a:xfrm>
            <a:off x="518160" y="2551808"/>
            <a:ext cx="5777709" cy="4031873"/>
          </a:xfrm>
          <a:prstGeom prst="rect">
            <a:avLst/>
          </a:prstGeom>
          <a:noFill/>
        </p:spPr>
        <p:txBody>
          <a:bodyPr wrap="square" rtlCol="0">
            <a:spAutoFit/>
          </a:bodyPr>
          <a:lstStyle/>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“vulnerable period in their singing lives” </a:t>
            </a:r>
            <a:r>
              <a:rPr lang="en-GB" sz="2400" dirty="0">
                <a:latin typeface="Arial" panose="020B0604020202020204" pitchFamily="34" charset="0"/>
                <a:cs typeface="Arial" panose="020B0604020202020204" pitchFamily="34" charset="0"/>
              </a:rPr>
              <a:t>(</a:t>
            </a:r>
            <a:r>
              <a:rPr lang="en-GB" sz="2400" dirty="0" err="1">
                <a:latin typeface="Arial" panose="020B0604020202020204" pitchFamily="34" charset="0"/>
                <a:cs typeface="Arial" panose="020B0604020202020204" pitchFamily="34" charset="0"/>
              </a:rPr>
              <a:t>Brunssen</a:t>
            </a:r>
            <a:r>
              <a:rPr lang="en-GB" sz="2400" dirty="0">
                <a:latin typeface="Arial" panose="020B0604020202020204" pitchFamily="34" charset="0"/>
                <a:cs typeface="Arial" panose="020B0604020202020204" pitchFamily="34" charset="0"/>
              </a:rPr>
              <a:t>, 2018, p.62)</a:t>
            </a:r>
          </a:p>
          <a:p>
            <a:pPr marL="457200" indent="-457200">
              <a:buFont typeface="Arial" panose="020B0604020202020204" pitchFamily="34" charset="0"/>
              <a:buChar char="•"/>
            </a:pPr>
            <a:endParaRPr lang="en-GB" sz="24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Vocal changes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Negative emotions, impaired self-confidence, decreased enjoyment (Sweet, 2020; Orton and Pitts, 2019)</a:t>
            </a:r>
          </a:p>
          <a:p>
            <a:endParaRPr lang="en-GB" sz="2400" dirty="0"/>
          </a:p>
          <a:p>
            <a:endParaRPr lang="en-GB" sz="2400" dirty="0"/>
          </a:p>
        </p:txBody>
      </p:sp>
      <p:pic>
        <p:nvPicPr>
          <p:cNvPr id="8" name="Picture Placeholder 7" descr="Teaching girls to sing through adolescence - Vocal Process">
            <a:extLst>
              <a:ext uri="{FF2B5EF4-FFF2-40B4-BE49-F238E27FC236}">
                <a16:creationId xmlns:a16="http://schemas.microsoft.com/office/drawing/2014/main" id="{67C9ED93-4528-3567-DBFE-74283B6A2E33}"/>
              </a:ext>
            </a:extLst>
          </p:cNvPr>
          <p:cNvPicPr>
            <a:picLocks noGrp="1" noChangeAspect="1"/>
          </p:cNvPicPr>
          <p:nvPr>
            <p:ph type="pic" sz="quarter" idx="13"/>
          </p:nvPr>
        </p:nvPicPr>
        <p:blipFill rotWithShape="1">
          <a:blip r:embed="rId2">
            <a:extLst>
              <a:ext uri="{28A0092B-C50C-407E-A947-70E740481C1C}">
                <a14:useLocalDpi xmlns:a14="http://schemas.microsoft.com/office/drawing/2010/main" val="0"/>
              </a:ext>
            </a:extLst>
          </a:blip>
          <a:srcRect l="16862" t="12652" b="12652"/>
          <a:stretch/>
        </p:blipFill>
        <p:spPr bwMode="auto">
          <a:xfrm>
            <a:off x="7820247" y="703206"/>
            <a:ext cx="3823884" cy="2286000"/>
          </a:xfrm>
          <a:prstGeom prst="roundRect">
            <a:avLst/>
          </a:prstGeom>
          <a:noFill/>
          <a:ln>
            <a:noFill/>
          </a:ln>
        </p:spPr>
      </p:pic>
      <p:pic>
        <p:nvPicPr>
          <p:cNvPr id="9" name="Picture 8" descr="When Will My Son's Voice Begin to Change?">
            <a:extLst>
              <a:ext uri="{FF2B5EF4-FFF2-40B4-BE49-F238E27FC236}">
                <a16:creationId xmlns:a16="http://schemas.microsoft.com/office/drawing/2014/main" id="{C575BBEC-FECD-F1A9-9B37-9CBE2DB765F7}"/>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flipH="1">
            <a:off x="7820247" y="3583719"/>
            <a:ext cx="3823883" cy="2571075"/>
          </a:xfrm>
          <a:prstGeom prst="roundRect">
            <a:avLst/>
          </a:prstGeom>
          <a:noFill/>
          <a:ln>
            <a:noFill/>
          </a:ln>
        </p:spPr>
      </p:pic>
    </p:spTree>
    <p:extLst>
      <p:ext uri="{BB962C8B-B14F-4D97-AF65-F5344CB8AC3E}">
        <p14:creationId xmlns:p14="http://schemas.microsoft.com/office/powerpoint/2010/main" val="811001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type="wd">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12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14B472B1-FDB7-78D8-1A31-B37FE2F9159D}"/>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8A9487CD-7D0F-41CA-BC10-EA03D14049D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1" name="Picture 20">
            <a:extLst>
              <a:ext uri="{FF2B5EF4-FFF2-40B4-BE49-F238E27FC236}">
                <a16:creationId xmlns:a16="http://schemas.microsoft.com/office/drawing/2014/main" id="{26DF75CD-DCB1-4584-A2B3-F0F0D4217AC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itle 12">
            <a:extLst>
              <a:ext uri="{FF2B5EF4-FFF2-40B4-BE49-F238E27FC236}">
                <a16:creationId xmlns:a16="http://schemas.microsoft.com/office/drawing/2014/main" id="{CC934A16-0137-5B3B-3F5B-5C1B22CEB094}"/>
              </a:ext>
            </a:extLst>
          </p:cNvPr>
          <p:cNvSpPr txBox="1">
            <a:spLocks noGrp="1"/>
          </p:cNvSpPr>
          <p:nvPr>
            <p:ph type="title"/>
          </p:nvPr>
        </p:nvSpPr>
        <p:spPr>
          <a:xfrm>
            <a:off x="6907817" y="460587"/>
            <a:ext cx="4729828" cy="2421464"/>
          </a:xfrm>
          <a:prstGeom prst="rect">
            <a:avLst/>
          </a:prstGeom>
        </p:spPr>
        <p:txBody>
          <a:bodyPr vert="horz" lIns="91440" tIns="45720" rIns="91440" bIns="45720" rtlCol="0" anchor="b">
            <a:normAutofit fontScale="90000"/>
          </a:bodyPr>
          <a:lstStyle/>
          <a:p>
            <a:pPr algn="r">
              <a:lnSpc>
                <a:spcPct val="90000"/>
              </a:lnSpc>
            </a:pPr>
            <a:r>
              <a:rPr lang="en-US" sz="4100" i="1" dirty="0">
                <a:latin typeface="Arial" panose="020B0604020202020204" pitchFamily="34" charset="0"/>
                <a:cs typeface="Arial" panose="020B0604020202020204" pitchFamily="34" charset="0"/>
              </a:rPr>
              <a:t>The Potential of visual feedback technology</a:t>
            </a:r>
            <a:br>
              <a:rPr lang="en-US" sz="4100" i="1" dirty="0">
                <a:latin typeface="Arial" panose="020B0604020202020204" pitchFamily="34" charset="0"/>
                <a:cs typeface="Arial" panose="020B0604020202020204" pitchFamily="34" charset="0"/>
              </a:rPr>
            </a:br>
            <a:r>
              <a:rPr lang="en-US" sz="4100" i="1" dirty="0">
                <a:latin typeface="Arial" panose="020B0604020202020204" pitchFamily="34" charset="0"/>
                <a:cs typeface="Arial" panose="020B0604020202020204" pitchFamily="34" charset="0"/>
              </a:rPr>
              <a:t>(VFT)</a:t>
            </a:r>
          </a:p>
        </p:txBody>
      </p:sp>
      <p:pic>
        <p:nvPicPr>
          <p:cNvPr id="2" name="Picture 1" descr="Portrait of young woman looking on camera expressing tension and fear  holding golden iPad. Frustrated female receptionist realizing she confused  her boss schedule. Negative emotions Stock Photo | Adobe Stock">
            <a:extLst>
              <a:ext uri="{FF2B5EF4-FFF2-40B4-BE49-F238E27FC236}">
                <a16:creationId xmlns:a16="http://schemas.microsoft.com/office/drawing/2014/main" id="{B3E81C9C-20B0-B8BC-02CC-0E676A91DC93}"/>
              </a:ext>
            </a:extLst>
          </p:cNvPr>
          <p:cNvPicPr>
            <a:picLocks noChangeAspect="1"/>
          </p:cNvPicPr>
          <p:nvPr/>
        </p:nvPicPr>
        <p:blipFill rotWithShape="1">
          <a:blip r:embed="rId5">
            <a:extLst>
              <a:ext uri="{28A0092B-C50C-407E-A947-70E740481C1C}">
                <a14:useLocalDpi xmlns:a14="http://schemas.microsoft.com/office/drawing/2010/main" val="0"/>
              </a:ext>
            </a:extLst>
          </a:blip>
          <a:srcRect l="9119" r="21548"/>
          <a:stretch/>
        </p:blipFill>
        <p:spPr bwMode="auto">
          <a:xfrm>
            <a:off x="554355" y="1031938"/>
            <a:ext cx="4991726" cy="4792337"/>
          </a:xfrm>
          <a:prstGeom prst="roundRect">
            <a:avLst/>
          </a:prstGeom>
          <a:noFill/>
          <a:ln>
            <a:noFill/>
          </a:ln>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9BC5CDB5-0E7F-3A78-6110-DA3EB0FDE8A5}"/>
              </a:ext>
            </a:extLst>
          </p:cNvPr>
          <p:cNvSpPr txBox="1"/>
          <p:nvPr/>
        </p:nvSpPr>
        <p:spPr>
          <a:xfrm>
            <a:off x="6094412" y="3335711"/>
            <a:ext cx="5543233" cy="2323713"/>
          </a:xfrm>
          <a:prstGeom prst="rect">
            <a:avLst/>
          </a:prstGeom>
          <a:noFill/>
        </p:spPr>
        <p:txBody>
          <a:bodyPr wrap="square" rtlCol="0">
            <a:spAutoFit/>
          </a:bodyPr>
          <a:lstStyle/>
          <a:p>
            <a:pPr marL="28575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Build stronger associations</a:t>
            </a:r>
          </a:p>
          <a:p>
            <a:pPr marL="28575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Relevant, accessible platform</a:t>
            </a:r>
          </a:p>
          <a:p>
            <a:pPr marL="285750" indent="-285750">
              <a:buFont typeface="Arial" panose="020B0604020202020204" pitchFamily="34" charset="0"/>
              <a:buChar char="•"/>
            </a:pPr>
            <a:r>
              <a:rPr lang="en-GB" sz="2500" dirty="0">
                <a:latin typeface="Arial" panose="020B0604020202020204" pitchFamily="34" charset="0"/>
                <a:cs typeface="Arial" panose="020B0604020202020204" pitchFamily="34" charset="0"/>
              </a:rPr>
              <a:t>Increase engagement and motivation</a:t>
            </a:r>
          </a:p>
          <a:p>
            <a:pPr marL="285750" indent="-285750">
              <a:buFont typeface="Arial" panose="020B0604020202020204" pitchFamily="34" charset="0"/>
              <a:buChar char="•"/>
            </a:pPr>
            <a:endParaRPr lang="en-GB" sz="2500" dirty="0">
              <a:latin typeface="Arial" panose="020B0604020202020204" pitchFamily="34" charset="0"/>
              <a:cs typeface="Arial" panose="020B0604020202020204" pitchFamily="34" charset="0"/>
            </a:endParaRPr>
          </a:p>
          <a:p>
            <a:pPr algn="r"/>
            <a:r>
              <a:rPr lang="en-GB" sz="2000" dirty="0">
                <a:latin typeface="Arial" panose="020B0604020202020204" pitchFamily="34" charset="0"/>
                <a:cs typeface="Arial" panose="020B0604020202020204" pitchFamily="34" charset="0"/>
              </a:rPr>
              <a:t>(</a:t>
            </a:r>
            <a:r>
              <a:rPr lang="en-GB" sz="2000" dirty="0" err="1">
                <a:latin typeface="Arial" panose="020B0604020202020204" pitchFamily="34" charset="0"/>
                <a:cs typeface="Arial" panose="020B0604020202020204" pitchFamily="34" charset="0"/>
              </a:rPr>
              <a:t>Paney</a:t>
            </a:r>
            <a:r>
              <a:rPr lang="en-GB" sz="2000" dirty="0">
                <a:latin typeface="Arial" panose="020B0604020202020204" pitchFamily="34" charset="0"/>
                <a:cs typeface="Arial" panose="020B0604020202020204" pitchFamily="34" charset="0"/>
              </a:rPr>
              <a:t> and Kay, 2015; Shi, 2021</a:t>
            </a:r>
            <a:r>
              <a:rPr lang="en-GB" sz="2000" dirty="0">
                <a:effectLst/>
                <a:latin typeface="Arial" panose="020B0604020202020204" pitchFamily="34" charset="0"/>
                <a:ea typeface="Calibri" panose="020F0502020204030204" pitchFamily="34" charset="0"/>
                <a:cs typeface="Arial" panose="020B0604020202020204" pitchFamily="34" charset="0"/>
              </a:rPr>
              <a:t>) </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145700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type="wd">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12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7164469-5433-2AE0-B8B9-A27EAA267684}"/>
            </a:ext>
          </a:extLst>
        </p:cNvPr>
        <p:cNvGrpSpPr/>
        <p:nvPr/>
      </p:nvGrpSpPr>
      <p:grpSpPr>
        <a:xfrm>
          <a:off x="0" y="0"/>
          <a:ext cx="0" cy="0"/>
          <a:chOff x="0" y="0"/>
          <a:chExt cx="0" cy="0"/>
        </a:xfrm>
      </p:grpSpPr>
      <p:pic>
        <p:nvPicPr>
          <p:cNvPr id="35" name="Picture 34">
            <a:extLst>
              <a:ext uri="{FF2B5EF4-FFF2-40B4-BE49-F238E27FC236}">
                <a16:creationId xmlns:a16="http://schemas.microsoft.com/office/drawing/2014/main" id="{0E030E8D-3825-4C70-ADBA-EFB46B910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36" name="Rectangle 35">
            <a:extLst>
              <a:ext uri="{FF2B5EF4-FFF2-40B4-BE49-F238E27FC236}">
                <a16:creationId xmlns:a16="http://schemas.microsoft.com/office/drawing/2014/main" id="{336B79D2-F4BA-4899-BA25-8304487809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lt2"/>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C1375D69-051B-4FE1-9777-FDED16461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38" name="Picture 37">
            <a:extLst>
              <a:ext uri="{FF2B5EF4-FFF2-40B4-BE49-F238E27FC236}">
                <a16:creationId xmlns:a16="http://schemas.microsoft.com/office/drawing/2014/main" id="{C716C45A-0274-4DA9-B3A0-39DE61A77FD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itle 12">
            <a:extLst>
              <a:ext uri="{FF2B5EF4-FFF2-40B4-BE49-F238E27FC236}">
                <a16:creationId xmlns:a16="http://schemas.microsoft.com/office/drawing/2014/main" id="{2407C005-FA57-9F46-F8FF-EFBF3AA6785B}"/>
              </a:ext>
            </a:extLst>
          </p:cNvPr>
          <p:cNvSpPr txBox="1">
            <a:spLocks noGrp="1"/>
          </p:cNvSpPr>
          <p:nvPr>
            <p:ph type="title"/>
          </p:nvPr>
        </p:nvSpPr>
        <p:spPr>
          <a:xfrm>
            <a:off x="464695" y="531278"/>
            <a:ext cx="3807502" cy="5292579"/>
          </a:xfrm>
          <a:prstGeom prst="rect">
            <a:avLst/>
          </a:prstGeom>
        </p:spPr>
        <p:txBody>
          <a:bodyPr vert="horz" lIns="91440" tIns="45720" rIns="91440" bIns="45720" rtlCol="0" anchor="ctr">
            <a:normAutofit/>
          </a:bodyPr>
          <a:lstStyle/>
          <a:p>
            <a:r>
              <a:rPr lang="en-US" i="1" dirty="0">
                <a:solidFill>
                  <a:srgbClr val="FFFFFF"/>
                </a:solidFill>
                <a:latin typeface="Arial" panose="020B0604020202020204" pitchFamily="34" charset="0"/>
                <a:cs typeface="Arial" panose="020B0604020202020204" pitchFamily="34" charset="0"/>
              </a:rPr>
              <a:t>justification</a:t>
            </a:r>
          </a:p>
        </p:txBody>
      </p:sp>
      <p:sp useBgFill="1">
        <p:nvSpPr>
          <p:cNvPr id="39" name="Freeform: Shape 38">
            <a:extLst>
              <a:ext uri="{FF2B5EF4-FFF2-40B4-BE49-F238E27FC236}">
                <a16:creationId xmlns:a16="http://schemas.microsoft.com/office/drawing/2014/main" id="{26C43BA1-F91D-413B-9D47-D0B3B1788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4422108" y="0"/>
            <a:ext cx="7769892" cy="6858000"/>
          </a:xfrm>
          <a:custGeom>
            <a:avLst/>
            <a:gdLst>
              <a:gd name="connsiteX0" fmla="*/ 1779516 w 7769892"/>
              <a:gd name="connsiteY0" fmla="*/ 0 h 6837536"/>
              <a:gd name="connsiteX1" fmla="*/ 6454848 w 7769892"/>
              <a:gd name="connsiteY1" fmla="*/ 0 h 6837536"/>
              <a:gd name="connsiteX2" fmla="*/ 6511730 w 7769892"/>
              <a:gd name="connsiteY2" fmla="*/ 37905 h 6837536"/>
              <a:gd name="connsiteX3" fmla="*/ 7769892 w 7769892"/>
              <a:gd name="connsiteY3" fmla="*/ 1486041 h 6837536"/>
              <a:gd name="connsiteX4" fmla="*/ 7769892 w 7769892"/>
              <a:gd name="connsiteY4" fmla="*/ 5281056 h 6837536"/>
              <a:gd name="connsiteX5" fmla="*/ 6353475 w 7769892"/>
              <a:gd name="connsiteY5" fmla="*/ 6837536 h 6837536"/>
              <a:gd name="connsiteX6" fmla="*/ 1882727 w 7769892"/>
              <a:gd name="connsiteY6" fmla="*/ 6837536 h 6837536"/>
              <a:gd name="connsiteX7" fmla="*/ 0 w 7769892"/>
              <a:gd name="connsiteY7" fmla="*/ 3386463 h 6837536"/>
              <a:gd name="connsiteX8" fmla="*/ 1655292 w 7769892"/>
              <a:gd name="connsiteY8" fmla="*/ 88307 h 6837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69892" h="6837536">
                <a:moveTo>
                  <a:pt x="1779516" y="0"/>
                </a:moveTo>
                <a:lnTo>
                  <a:pt x="6454848" y="0"/>
                </a:lnTo>
                <a:lnTo>
                  <a:pt x="6511730" y="37905"/>
                </a:lnTo>
                <a:cubicBezTo>
                  <a:pt x="7036410" y="413592"/>
                  <a:pt x="7468976" y="909648"/>
                  <a:pt x="7769892" y="1486041"/>
                </a:cubicBezTo>
                <a:cubicBezTo>
                  <a:pt x="7769892" y="1486041"/>
                  <a:pt x="7769892" y="1486041"/>
                  <a:pt x="7769892" y="5281056"/>
                </a:cubicBezTo>
                <a:cubicBezTo>
                  <a:pt x="7437646" y="5916473"/>
                  <a:pt x="6953850" y="6452788"/>
                  <a:pt x="6353475" y="6837536"/>
                </a:cubicBezTo>
                <a:cubicBezTo>
                  <a:pt x="6353475" y="6837536"/>
                  <a:pt x="6353475" y="6837536"/>
                  <a:pt x="1882727" y="6837536"/>
                </a:cubicBezTo>
                <a:cubicBezTo>
                  <a:pt x="751925" y="6103017"/>
                  <a:pt x="0" y="4832183"/>
                  <a:pt x="0" y="3386463"/>
                </a:cubicBezTo>
                <a:cubicBezTo>
                  <a:pt x="0" y="2036566"/>
                  <a:pt x="651406" y="838748"/>
                  <a:pt x="1655292" y="88307"/>
                </a:cubicBezTo>
                <a:close/>
              </a:path>
            </a:pathLst>
          </a:custGeom>
          <a:ln w="50800" cap="sq" cmpd="dbl">
            <a:noFill/>
            <a:miter lim="800000"/>
          </a:ln>
          <a:effectLst>
            <a:outerShdw blurRad="254000" algn="tl" rotWithShape="0">
              <a:srgbClr val="000000">
                <a:alpha val="43000"/>
              </a:srgbClr>
            </a:outerShdw>
          </a:effectLst>
        </p:spPr>
        <p:txBody>
          <a:bodyPr vert="horz" wrap="square" lIns="91440" tIns="45720" rIns="91440" bIns="45720" rtlCol="0" anchor="t">
            <a:noAutofit/>
          </a:bodyPr>
          <a:lstStyle/>
          <a:p>
            <a:pPr algn="ctr">
              <a:spcAft>
                <a:spcPts val="1000"/>
              </a:spcAft>
              <a:buClr>
                <a:schemeClr val="tx1"/>
              </a:buClr>
              <a:buSzPct val="100000"/>
              <a:buFont typeface="Arial"/>
              <a:buNone/>
            </a:pPr>
            <a:endParaRPr lang="en-US" sz="1600" cap="all"/>
          </a:p>
        </p:txBody>
      </p:sp>
      <p:graphicFrame>
        <p:nvGraphicFramePr>
          <p:cNvPr id="40" name="TextBox 1">
            <a:extLst>
              <a:ext uri="{FF2B5EF4-FFF2-40B4-BE49-F238E27FC236}">
                <a16:creationId xmlns:a16="http://schemas.microsoft.com/office/drawing/2014/main" id="{2BF09324-B9AA-117D-66E8-6EC34C454C3B}"/>
              </a:ext>
            </a:extLst>
          </p:cNvPr>
          <p:cNvGraphicFramePr/>
          <p:nvPr>
            <p:extLst>
              <p:ext uri="{D42A27DB-BD31-4B8C-83A1-F6EECF244321}">
                <p14:modId xmlns:p14="http://schemas.microsoft.com/office/powerpoint/2010/main" val="3726200079"/>
              </p:ext>
            </p:extLst>
          </p:nvPr>
        </p:nvGraphicFramePr>
        <p:xfrm>
          <a:off x="5617029" y="793820"/>
          <a:ext cx="5741534" cy="51709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72235176"/>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type="wd">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12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F3B5BCB-0DB7-9CF1-5E38-92E6442149DA}"/>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0E030E8D-3825-4C70-ADBA-EFB46B91014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C9770057-550A-4957-AACA-B42922A7A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4FFFC4-5679-499A-8D35-EDDE26630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0"/>
            <a:ext cx="4654296" cy="6856214"/>
          </a:xfrm>
          <a:prstGeom prst="rect">
            <a:avLst/>
          </a:prstGeom>
          <a:blipFill dpi="0" rotWithShape="1">
            <a:blip r:embed="rId3"/>
            <a:srcRect/>
            <a:tile tx="0" ty="0" sx="100000" sy="100000" flip="none" algn="tl"/>
          </a:blip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pic>
        <p:nvPicPr>
          <p:cNvPr id="25" name="Picture 24">
            <a:extLst>
              <a:ext uri="{FF2B5EF4-FFF2-40B4-BE49-F238E27FC236}">
                <a16:creationId xmlns:a16="http://schemas.microsoft.com/office/drawing/2014/main" id="{D293D1AF-D732-41A0-8FFB-379DCF6C3C0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r="61893"/>
          <a:stretch/>
        </p:blipFill>
        <p:spPr>
          <a:xfrm>
            <a:off x="0" y="0"/>
            <a:ext cx="4644770" cy="6856214"/>
          </a:xfrm>
          <a:prstGeom prst="rect">
            <a:avLst/>
          </a:prstGeom>
        </p:spPr>
      </p:pic>
      <p:sp>
        <p:nvSpPr>
          <p:cNvPr id="13" name="Title 12">
            <a:extLst>
              <a:ext uri="{FF2B5EF4-FFF2-40B4-BE49-F238E27FC236}">
                <a16:creationId xmlns:a16="http://schemas.microsoft.com/office/drawing/2014/main" id="{8AD8943A-C89F-ED71-28BD-06FFA50AE898}"/>
              </a:ext>
            </a:extLst>
          </p:cNvPr>
          <p:cNvSpPr txBox="1">
            <a:spLocks noGrp="1"/>
          </p:cNvSpPr>
          <p:nvPr>
            <p:ph type="title"/>
          </p:nvPr>
        </p:nvSpPr>
        <p:spPr>
          <a:xfrm>
            <a:off x="685801" y="643466"/>
            <a:ext cx="3351530" cy="4995333"/>
          </a:xfrm>
          <a:prstGeom prst="rect">
            <a:avLst/>
          </a:prstGeom>
        </p:spPr>
        <p:txBody>
          <a:bodyPr vert="horz" lIns="91440" tIns="45720" rIns="91440" bIns="45720" rtlCol="0" anchor="ctr">
            <a:normAutofit/>
          </a:bodyPr>
          <a:lstStyle/>
          <a:p>
            <a:r>
              <a:rPr lang="en-US" i="1" dirty="0">
                <a:solidFill>
                  <a:srgbClr val="FFFFFF"/>
                </a:solidFill>
                <a:latin typeface="Arial" panose="020B0604020202020204" pitchFamily="34" charset="0"/>
                <a:cs typeface="Arial" panose="020B0604020202020204" pitchFamily="34" charset="0"/>
              </a:rPr>
              <a:t>Aims and objectives</a:t>
            </a:r>
          </a:p>
        </p:txBody>
      </p:sp>
      <p:sp useBgFill="1">
        <p:nvSpPr>
          <p:cNvPr id="27" name="Rectangle 26">
            <a:extLst>
              <a:ext uri="{FF2B5EF4-FFF2-40B4-BE49-F238E27FC236}">
                <a16:creationId xmlns:a16="http://schemas.microsoft.com/office/drawing/2014/main" id="{BF7724F1-4B44-4E0A-9B7D-370097EA2C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120" y="-2"/>
            <a:ext cx="7537705" cy="68562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TextBox 1">
            <a:extLst>
              <a:ext uri="{FF2B5EF4-FFF2-40B4-BE49-F238E27FC236}">
                <a16:creationId xmlns:a16="http://schemas.microsoft.com/office/drawing/2014/main" id="{96BCE5A2-5724-946B-2140-6A5BD89F015D}"/>
              </a:ext>
            </a:extLst>
          </p:cNvPr>
          <p:cNvGraphicFramePr/>
          <p:nvPr>
            <p:extLst>
              <p:ext uri="{D42A27DB-BD31-4B8C-83A1-F6EECF244321}">
                <p14:modId xmlns:p14="http://schemas.microsoft.com/office/powerpoint/2010/main" val="737710815"/>
              </p:ext>
            </p:extLst>
          </p:nvPr>
        </p:nvGraphicFramePr>
        <p:xfrm>
          <a:off x="5467509" y="479685"/>
          <a:ext cx="6164858" cy="599606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675975472"/>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iterate type="wd">
                                    <p:tmPct val="10000"/>
                                  </p:iterate>
                                  <p:childTnLst>
                                    <p:set>
                                      <p:cBhvr>
                                        <p:cTn id="6" dur="1" fill="hold">
                                          <p:stCondLst>
                                            <p:cond delay="0"/>
                                          </p:stCondLst>
                                        </p:cTn>
                                        <p:tgtEl>
                                          <p:spTgt spid="13"/>
                                        </p:tgtEl>
                                        <p:attrNameLst>
                                          <p:attrName>style.visibility</p:attrName>
                                        </p:attrNameLst>
                                      </p:cBhvr>
                                      <p:to>
                                        <p:strVal val="visible"/>
                                      </p:to>
                                    </p:set>
                                    <p:animEffect transition="in" filter="fade">
                                      <p:cBhvr>
                                        <p:cTn id="7" dur="12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89E2542-9466-FA04-A46F-B5E662C33761}"/>
              </a:ext>
            </a:extLst>
          </p:cNvPr>
          <p:cNvSpPr>
            <a:spLocks noGrp="1"/>
          </p:cNvSpPr>
          <p:nvPr>
            <p:ph type="title"/>
          </p:nvPr>
        </p:nvSpPr>
        <p:spPr>
          <a:xfrm>
            <a:off x="4955457" y="353008"/>
            <a:ext cx="6593075" cy="1612490"/>
          </a:xfrm>
        </p:spPr>
        <p:txBody>
          <a:bodyPr vert="horz" lIns="91440" tIns="45720" rIns="91440" bIns="45720" rtlCol="0" anchor="ctr">
            <a:normAutofit/>
          </a:bodyPr>
          <a:lstStyle/>
          <a:p>
            <a:pPr>
              <a:lnSpc>
                <a:spcPct val="90000"/>
              </a:lnSpc>
            </a:pPr>
            <a:r>
              <a:rPr lang="en-US" sz="3200" i="1" dirty="0">
                <a:latin typeface="Arial" panose="020B0604020202020204" pitchFamily="34" charset="0"/>
                <a:cs typeface="Arial" panose="020B0604020202020204" pitchFamily="34" charset="0"/>
              </a:rPr>
              <a:t>Literature review</a:t>
            </a:r>
            <a:br>
              <a:rPr lang="en-US" sz="2500" i="1" dirty="0"/>
            </a:br>
            <a:br>
              <a:rPr lang="en-US" sz="2500" i="1" dirty="0"/>
            </a:br>
            <a:r>
              <a:rPr lang="en-US" sz="2500" i="1" dirty="0">
                <a:latin typeface="Arial" panose="020B0604020202020204" pitchFamily="34" charset="0"/>
                <a:cs typeface="Arial" panose="020B0604020202020204" pitchFamily="34" charset="0"/>
              </a:rPr>
              <a:t>Moving Towards Investigating the User Experience</a:t>
            </a:r>
          </a:p>
        </p:txBody>
      </p:sp>
      <p:pic>
        <p:nvPicPr>
          <p:cNvPr id="10" name="Picture 4" descr="Sources for Conducting a Literature Review: Where to Find Relevant  Information">
            <a:extLst>
              <a:ext uri="{FF2B5EF4-FFF2-40B4-BE49-F238E27FC236}">
                <a16:creationId xmlns:a16="http://schemas.microsoft.com/office/drawing/2014/main" id="{A4855558-432A-FA27-5CB9-D4E9FC423EB5}"/>
              </a:ext>
            </a:extLst>
          </p:cNvPr>
          <p:cNvPicPr>
            <a:picLocks noGrp="1" noChangeAspect="1" noChangeArrowheads="1"/>
          </p:cNvPicPr>
          <p:nvPr>
            <p:ph type="pic" sz="quarter" idx="13"/>
          </p:nvPr>
        </p:nvPicPr>
        <p:blipFill rotWithShape="1">
          <a:blip r:embed="rId4">
            <a:extLst>
              <a:ext uri="{28A0092B-C50C-407E-A947-70E740481C1C}">
                <a14:useLocalDpi xmlns:a14="http://schemas.microsoft.com/office/drawing/2010/main" val="0"/>
              </a:ext>
            </a:extLst>
          </a:blip>
          <a:srcRect l="27271" r="27267" b="-2"/>
          <a:stretch/>
        </p:blipFill>
        <p:spPr bwMode="auto">
          <a:xfrm>
            <a:off x="20" y="975"/>
            <a:ext cx="4635988" cy="6858000"/>
          </a:xfrm>
          <a:prstGeom prst="rect">
            <a:avLst/>
          </a:prstGeom>
          <a:noFill/>
          <a:extLst>
            <a:ext uri="{909E8E84-426E-40DD-AFC4-6F175D3DCCD1}">
              <a14:hiddenFill xmlns:a14="http://schemas.microsoft.com/office/drawing/2010/main">
                <a:solidFill>
                  <a:srgbClr val="FFFFFF"/>
                </a:solidFill>
              </a14:hiddenFill>
            </a:ext>
          </a:extLst>
        </p:spPr>
      </p:pic>
      <p:sp>
        <p:nvSpPr>
          <p:cNvPr id="8" name="Footer Placeholder 7">
            <a:extLst>
              <a:ext uri="{FF2B5EF4-FFF2-40B4-BE49-F238E27FC236}">
                <a16:creationId xmlns:a16="http://schemas.microsoft.com/office/drawing/2014/main" id="{559E490A-8748-F45C-6BE3-573900C747B1}"/>
              </a:ext>
            </a:extLst>
          </p:cNvPr>
          <p:cNvSpPr>
            <a:spLocks noGrp="1"/>
          </p:cNvSpPr>
          <p:nvPr>
            <p:ph type="ftr" sz="quarter" idx="11"/>
          </p:nvPr>
        </p:nvSpPr>
        <p:spPr>
          <a:xfrm>
            <a:off x="719663" y="6391687"/>
            <a:ext cx="3826937" cy="377825"/>
          </a:xfrm>
        </p:spPr>
        <p:txBody>
          <a:bodyPr vert="horz" lIns="91440" tIns="45720" rIns="91440" bIns="45720" rtlCol="0" anchor="ctr">
            <a:normAutofit/>
          </a:bodyPr>
          <a:lstStyle/>
          <a:p>
            <a:pPr defTabSz="914400">
              <a:spcAft>
                <a:spcPts val="600"/>
              </a:spcAft>
            </a:pPr>
            <a:r>
              <a:rPr lang="en-US" b="0" i="0" kern="1200" dirty="0">
                <a:solidFill>
                  <a:srgbClr val="FFFFFF"/>
                </a:solidFill>
                <a:effectLst/>
                <a:latin typeface="+mn-lt"/>
                <a:ea typeface="+mn-ea"/>
                <a:cs typeface="+mn-cs"/>
              </a:rPr>
              <a:t>SAMPLE FOOTER TEXT</a:t>
            </a:r>
          </a:p>
        </p:txBody>
      </p:sp>
      <p:sp>
        <p:nvSpPr>
          <p:cNvPr id="6" name="Content Placeholder 2">
            <a:extLst>
              <a:ext uri="{FF2B5EF4-FFF2-40B4-BE49-F238E27FC236}">
                <a16:creationId xmlns:a16="http://schemas.microsoft.com/office/drawing/2014/main" id="{66C3EE74-05BB-129C-B1B6-8181C7352730}"/>
              </a:ext>
            </a:extLst>
          </p:cNvPr>
          <p:cNvSpPr>
            <a:spLocks noGrp="1"/>
          </p:cNvSpPr>
          <p:nvPr>
            <p:ph idx="1"/>
          </p:nvPr>
        </p:nvSpPr>
        <p:spPr>
          <a:xfrm>
            <a:off x="4955456" y="2143592"/>
            <a:ext cx="6916754" cy="4361399"/>
          </a:xfrm>
        </p:spPr>
        <p:txBody>
          <a:bodyPr vert="horz" lIns="91440" tIns="45720" rIns="91440" bIns="45720" rtlCol="0" anchor="ctr">
            <a:noAutofit/>
          </a:bodyPr>
          <a:lstStyle/>
          <a:p>
            <a:pPr>
              <a:spcAft>
                <a:spcPts val="1000"/>
              </a:spcAft>
              <a:buClr>
                <a:schemeClr val="tx1"/>
              </a:buClr>
              <a:buSzPct val="100000"/>
            </a:pPr>
            <a:r>
              <a:rPr lang="en-US" dirty="0">
                <a:latin typeface="Arial" panose="020B0604020202020204" pitchFamily="34" charset="0"/>
                <a:cs typeface="Arial" panose="020B0604020202020204" pitchFamily="34" charset="0"/>
              </a:rPr>
              <a:t>Search Strategy: Inclusion Criteria</a:t>
            </a:r>
          </a:p>
          <a:p>
            <a:pPr marL="342900" indent="-342900">
              <a:spcAft>
                <a:spcPts val="1000"/>
              </a:spcAft>
              <a:buClr>
                <a:schemeClr val="tx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Use of VFT within one-to-one or class-based singing tuition.</a:t>
            </a:r>
          </a:p>
          <a:p>
            <a:pPr marL="342900" indent="-342900">
              <a:spcAft>
                <a:spcPts val="1000"/>
              </a:spcAft>
              <a:buClr>
                <a:schemeClr val="tx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Research must involve assessment of singers’ and/or teachers’ experiences.</a:t>
            </a:r>
          </a:p>
          <a:p>
            <a:pPr marL="0" indent="0"/>
            <a:endParaRPr lang="en-US" dirty="0">
              <a:latin typeface="Arial" panose="020B0604020202020204" pitchFamily="34" charset="0"/>
              <a:cs typeface="Arial" panose="020B0604020202020204" pitchFamily="34" charset="0"/>
            </a:endParaRPr>
          </a:p>
          <a:p>
            <a:pPr marL="0" indent="0"/>
            <a:r>
              <a:rPr lang="en-US" dirty="0">
                <a:latin typeface="Arial" panose="020B0604020202020204" pitchFamily="34" charset="0"/>
                <a:cs typeface="Arial" panose="020B0604020202020204" pitchFamily="34" charset="0"/>
              </a:rPr>
              <a:t>FIVE papers:</a:t>
            </a:r>
          </a:p>
          <a:p>
            <a:pPr marL="342900" indent="-342900">
              <a:spcAft>
                <a:spcPts val="1000"/>
              </a:spcAft>
              <a:buClr>
                <a:schemeClr val="tx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Callaghan, et al. (1999, 2004)</a:t>
            </a:r>
          </a:p>
          <a:p>
            <a:pPr marL="342900" indent="-342900">
              <a:spcAft>
                <a:spcPts val="1000"/>
              </a:spcAft>
              <a:buClr>
                <a:schemeClr val="tx1"/>
              </a:buClr>
              <a:buSzPct val="100000"/>
              <a:buFont typeface="Arial" panose="020B0604020202020204" pitchFamily="34" charset="0"/>
              <a:buChar char="•"/>
            </a:pPr>
            <a:r>
              <a:rPr lang="en-US" dirty="0">
                <a:latin typeface="Arial" panose="020B0604020202020204" pitchFamily="34" charset="0"/>
                <a:cs typeface="Arial" panose="020B0604020202020204" pitchFamily="34" charset="0"/>
              </a:rPr>
              <a:t>Welch, et al. (2005) and Howard, et al. (2007)</a:t>
            </a:r>
          </a:p>
          <a:p>
            <a:pPr marL="342900" indent="-342900">
              <a:spcAft>
                <a:spcPts val="1000"/>
              </a:spcAft>
              <a:buClr>
                <a:schemeClr val="tx1"/>
              </a:buClr>
              <a:buSzPct val="100000"/>
              <a:buFont typeface="Arial" panose="020B0604020202020204" pitchFamily="34" charset="0"/>
              <a:buChar char="•"/>
            </a:pPr>
            <a:r>
              <a:rPr lang="en-US" dirty="0" err="1">
                <a:latin typeface="Arial" panose="020B0604020202020204" pitchFamily="34" charset="0"/>
                <a:cs typeface="Arial" panose="020B0604020202020204" pitchFamily="34" charset="0"/>
              </a:rPr>
              <a:t>Brunkan</a:t>
            </a:r>
            <a:r>
              <a:rPr lang="en-US" dirty="0">
                <a:latin typeface="Arial" panose="020B0604020202020204" pitchFamily="34" charset="0"/>
                <a:cs typeface="Arial" panose="020B0604020202020204" pitchFamily="34" charset="0"/>
              </a:rPr>
              <a:t> (2009)</a:t>
            </a:r>
          </a:p>
        </p:txBody>
      </p:sp>
    </p:spTree>
    <p:extLst>
      <p:ext uri="{BB962C8B-B14F-4D97-AF65-F5344CB8AC3E}">
        <p14:creationId xmlns:p14="http://schemas.microsoft.com/office/powerpoint/2010/main" val="35539566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95F836A0-DDC3-833E-B6D1-D0442F8674FA}"/>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8BEA9AF1-EF35-4EC4-862B-93C14919B56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1" descr="What Distracts Teens Most? Other Teens | Fox Business">
            <a:extLst>
              <a:ext uri="{FF2B5EF4-FFF2-40B4-BE49-F238E27FC236}">
                <a16:creationId xmlns:a16="http://schemas.microsoft.com/office/drawing/2014/main" id="{C46BFF6F-E293-0FEC-B8D3-5E5B38525BEF}"/>
              </a:ext>
            </a:extLst>
          </p:cNvPr>
          <p:cNvPicPr>
            <a:picLocks noChangeAspect="1"/>
          </p:cNvPicPr>
          <p:nvPr/>
        </p:nvPicPr>
        <p:blipFill rotWithShape="1">
          <a:blip r:embed="rId4">
            <a:duotone>
              <a:prstClr val="black"/>
              <a:schemeClr val="bg1">
                <a:tint val="45000"/>
                <a:satMod val="400000"/>
              </a:schemeClr>
            </a:duotone>
            <a:alphaModFix amt="25000"/>
            <a:extLst>
              <a:ext uri="{28A0092B-C50C-407E-A947-70E740481C1C}">
                <a14:useLocalDpi xmlns:a14="http://schemas.microsoft.com/office/drawing/2010/main" val="0"/>
              </a:ext>
            </a:extLst>
          </a:blip>
          <a:srcRect r="3557" b="1"/>
          <a:stretch/>
        </p:blipFill>
        <p:spPr bwMode="auto">
          <a:xfrm>
            <a:off x="20" y="10"/>
            <a:ext cx="12191980" cy="6857990"/>
          </a:xfrm>
          <a:prstGeom prst="rect">
            <a:avLst/>
          </a:prstGeom>
          <a:noFill/>
        </p:spPr>
      </p:pic>
      <p:sp>
        <p:nvSpPr>
          <p:cNvPr id="6" name="TextBox 5">
            <a:extLst>
              <a:ext uri="{FF2B5EF4-FFF2-40B4-BE49-F238E27FC236}">
                <a16:creationId xmlns:a16="http://schemas.microsoft.com/office/drawing/2014/main" id="{8CD55F56-E852-671D-BDAA-CAC52C15458C}"/>
              </a:ext>
            </a:extLst>
          </p:cNvPr>
          <p:cNvSpPr txBox="1"/>
          <p:nvPr/>
        </p:nvSpPr>
        <p:spPr>
          <a:xfrm>
            <a:off x="5142762" y="1073616"/>
            <a:ext cx="6375351" cy="4708981"/>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260604" indent="-260604" defTabSz="347472">
              <a:spcAft>
                <a:spcPts val="760"/>
              </a:spcAft>
              <a:buClr>
                <a:schemeClr val="tx1"/>
              </a:buClr>
              <a:buSzPct val="100000"/>
              <a:buFont typeface="Arial"/>
              <a:buChar char="•"/>
            </a:pPr>
            <a:r>
              <a:rPr lang="en-US" sz="2000" kern="1200" dirty="0">
                <a:solidFill>
                  <a:schemeClr val="tx1"/>
                </a:solidFill>
                <a:latin typeface="Arial" panose="020B0604020202020204" pitchFamily="34" charset="0"/>
                <a:cs typeface="Arial" panose="020B0604020202020204" pitchFamily="34" charset="0"/>
              </a:rPr>
              <a:t>Inherent motivational value of technology (</a:t>
            </a:r>
            <a:r>
              <a:rPr lang="en-US" sz="2000" kern="1200" dirty="0" err="1">
                <a:solidFill>
                  <a:schemeClr val="tx1"/>
                </a:solidFill>
                <a:latin typeface="Arial" panose="020B0604020202020204" pitchFamily="34" charset="0"/>
                <a:cs typeface="Arial" panose="020B0604020202020204" pitchFamily="34" charset="0"/>
              </a:rPr>
              <a:t>Brunkan</a:t>
            </a:r>
            <a:r>
              <a:rPr lang="en-US" sz="2000" kern="1200" dirty="0">
                <a:solidFill>
                  <a:schemeClr val="tx1"/>
                </a:solidFill>
                <a:latin typeface="Arial" panose="020B0604020202020204" pitchFamily="34" charset="0"/>
                <a:cs typeface="Arial" panose="020B0604020202020204" pitchFamily="34" charset="0"/>
              </a:rPr>
              <a:t>, 2009)</a:t>
            </a:r>
          </a:p>
          <a:p>
            <a:pPr marL="260604" indent="-260604" defTabSz="347472">
              <a:spcAft>
                <a:spcPts val="760"/>
              </a:spcAft>
              <a:buClr>
                <a:schemeClr val="tx1"/>
              </a:buClr>
              <a:buSzPct val="100000"/>
              <a:buFont typeface="Arial"/>
              <a:buChar char="•"/>
            </a:pPr>
            <a:r>
              <a:rPr lang="en-US" sz="2000" i="1" kern="1200" dirty="0">
                <a:solidFill>
                  <a:schemeClr val="tx1"/>
                </a:solidFill>
                <a:latin typeface="Arial" panose="020B0604020202020204" pitchFamily="34" charset="0"/>
                <a:cs typeface="Arial" panose="020B0604020202020204" pitchFamily="34" charset="0"/>
              </a:rPr>
              <a:t>“the use of technology can fire the imagination and keep the student interested simply because it involves the use of a computer” </a:t>
            </a:r>
            <a:r>
              <a:rPr lang="en-US" sz="2000" kern="1200" dirty="0">
                <a:solidFill>
                  <a:schemeClr val="tx1"/>
                </a:solidFill>
                <a:latin typeface="Arial" panose="020B0604020202020204" pitchFamily="34" charset="0"/>
                <a:cs typeface="Arial" panose="020B0604020202020204" pitchFamily="34" charset="0"/>
              </a:rPr>
              <a:t>(Howard, et al., 2007, p.32)</a:t>
            </a:r>
          </a:p>
          <a:p>
            <a:pPr defTabSz="347472">
              <a:spcAft>
                <a:spcPts val="760"/>
              </a:spcAft>
              <a:buClr>
                <a:schemeClr val="tx1"/>
              </a:buClr>
              <a:buSzPct val="100000"/>
            </a:pPr>
            <a:endParaRPr lang="en-US" sz="2000" kern="1200" dirty="0">
              <a:solidFill>
                <a:schemeClr val="tx1"/>
              </a:solidFill>
              <a:latin typeface="Arial" panose="020B0604020202020204" pitchFamily="34" charset="0"/>
              <a:cs typeface="Arial" panose="020B0604020202020204" pitchFamily="34" charset="0"/>
            </a:endParaRPr>
          </a:p>
          <a:p>
            <a:pPr marL="608076" lvl="1" indent="-260604" defTabSz="347472">
              <a:spcAft>
                <a:spcPts val="760"/>
              </a:spcAft>
              <a:buClr>
                <a:schemeClr val="tx1"/>
              </a:buClr>
              <a:buSzPct val="100000"/>
              <a:buFont typeface="Arial"/>
              <a:buChar char="•"/>
            </a:pPr>
            <a:r>
              <a:rPr lang="en-US" sz="2000" dirty="0" err="1">
                <a:solidFill>
                  <a:schemeClr val="tx1"/>
                </a:solidFill>
                <a:latin typeface="Arial" panose="020B0604020202020204" pitchFamily="34" charset="0"/>
                <a:cs typeface="Arial" panose="020B0604020202020204" pitchFamily="34" charset="0"/>
              </a:rPr>
              <a:t>Prioritised</a:t>
            </a:r>
            <a:r>
              <a:rPr lang="en-US" sz="2000" dirty="0">
                <a:solidFill>
                  <a:schemeClr val="tx1"/>
                </a:solidFill>
                <a:latin typeface="Arial" panose="020B0604020202020204" pitchFamily="34" charset="0"/>
                <a:cs typeface="Arial" panose="020B0604020202020204" pitchFamily="34" charset="0"/>
              </a:rPr>
              <a:t> the teachers’ views rather than students’</a:t>
            </a:r>
          </a:p>
          <a:p>
            <a:pPr defTabSz="347472">
              <a:spcAft>
                <a:spcPts val="760"/>
              </a:spcAft>
              <a:buClr>
                <a:schemeClr val="tx1"/>
              </a:buClr>
              <a:buSzPct val="100000"/>
            </a:pPr>
            <a:endParaRPr lang="en-US" sz="2000" kern="1200" dirty="0">
              <a:solidFill>
                <a:schemeClr val="tx1"/>
              </a:solidFill>
              <a:latin typeface="Arial" panose="020B0604020202020204" pitchFamily="34" charset="0"/>
              <a:cs typeface="Arial" panose="020B0604020202020204" pitchFamily="34" charset="0"/>
            </a:endParaRPr>
          </a:p>
          <a:p>
            <a:pPr marL="260604" indent="-260604" defTabSz="347472">
              <a:spcAft>
                <a:spcPts val="760"/>
              </a:spcAft>
              <a:buClr>
                <a:schemeClr val="tx1"/>
              </a:buClr>
              <a:buSzPct val="100000"/>
              <a:buFont typeface="Arial"/>
              <a:buChar char="•"/>
            </a:pPr>
            <a:r>
              <a:rPr lang="en-US" sz="2000" kern="1200" dirty="0">
                <a:solidFill>
                  <a:schemeClr val="tx1"/>
                </a:solidFill>
                <a:latin typeface="Arial" panose="020B0604020202020204" pitchFamily="34" charset="0"/>
                <a:cs typeface="Arial" panose="020B0604020202020204" pitchFamily="34" charset="0"/>
              </a:rPr>
              <a:t>Warnings against assum</a:t>
            </a:r>
            <a:r>
              <a:rPr lang="en-US" sz="2000" dirty="0">
                <a:solidFill>
                  <a:schemeClr val="tx1"/>
                </a:solidFill>
                <a:latin typeface="Arial" panose="020B0604020202020204" pitchFamily="34" charset="0"/>
                <a:cs typeface="Arial" panose="020B0604020202020204" pitchFamily="34" charset="0"/>
              </a:rPr>
              <a:t>ing</a:t>
            </a:r>
            <a:r>
              <a:rPr lang="en-US" sz="2000" kern="1200" dirty="0">
                <a:solidFill>
                  <a:schemeClr val="tx1"/>
                </a:solidFill>
                <a:latin typeface="Arial" panose="020B0604020202020204" pitchFamily="34" charset="0"/>
                <a:cs typeface="Arial" panose="020B0604020202020204" pitchFamily="34" charset="0"/>
              </a:rPr>
              <a:t> student interest (</a:t>
            </a:r>
            <a:r>
              <a:rPr lang="en-US" sz="2000" kern="1200" dirty="0" err="1">
                <a:solidFill>
                  <a:schemeClr val="tx1"/>
                </a:solidFill>
                <a:latin typeface="Arial" panose="020B0604020202020204" pitchFamily="34" charset="0"/>
                <a:cs typeface="Arial" panose="020B0604020202020204" pitchFamily="34" charset="0"/>
              </a:rPr>
              <a:t>Benvenuti</a:t>
            </a:r>
            <a:r>
              <a:rPr lang="en-US" sz="2000" kern="1200" dirty="0">
                <a:solidFill>
                  <a:schemeClr val="tx1"/>
                </a:solidFill>
                <a:latin typeface="Arial" panose="020B0604020202020204" pitchFamily="34" charset="0"/>
                <a:cs typeface="Arial" panose="020B0604020202020204" pitchFamily="34" charset="0"/>
              </a:rPr>
              <a:t>, et al., 2023; Qazi, et al., 2022) </a:t>
            </a:r>
          </a:p>
          <a:p>
            <a:pPr defTabSz="347472">
              <a:spcAft>
                <a:spcPts val="760"/>
              </a:spcAft>
              <a:buClr>
                <a:schemeClr val="tx1"/>
              </a:buClr>
              <a:buSzPct val="100000"/>
            </a:pPr>
            <a:endParaRPr lang="en-US" sz="2000" kern="1200" dirty="0">
              <a:solidFill>
                <a:schemeClr val="tx1"/>
              </a:solidFill>
            </a:endParaRPr>
          </a:p>
        </p:txBody>
      </p:sp>
      <p:sp>
        <p:nvSpPr>
          <p:cNvPr id="9" name="Title 7">
            <a:extLst>
              <a:ext uri="{FF2B5EF4-FFF2-40B4-BE49-F238E27FC236}">
                <a16:creationId xmlns:a16="http://schemas.microsoft.com/office/drawing/2014/main" id="{788D6A2C-6A73-F6D0-D919-4DDF772029C1}"/>
              </a:ext>
            </a:extLst>
          </p:cNvPr>
          <p:cNvSpPr>
            <a:spLocks noGrp="1"/>
          </p:cNvSpPr>
          <p:nvPr>
            <p:ph type="title"/>
          </p:nvPr>
        </p:nvSpPr>
        <p:spPr>
          <a:xfrm>
            <a:off x="1395177" y="2795960"/>
            <a:ext cx="2689352" cy="1264294"/>
          </a:xfrm>
        </p:spPr>
        <p:txBody>
          <a:bodyPr/>
          <a:lstStyle/>
          <a:p>
            <a:r>
              <a:rPr lang="en-GB" i="1" dirty="0">
                <a:latin typeface="Arial" panose="020B0604020202020204" pitchFamily="34" charset="0"/>
                <a:cs typeface="Arial" panose="020B0604020202020204" pitchFamily="34" charset="0"/>
              </a:rPr>
              <a:t>Intrinsic value</a:t>
            </a:r>
          </a:p>
        </p:txBody>
      </p:sp>
      <p:sp>
        <p:nvSpPr>
          <p:cNvPr id="3" name="TextBox 2">
            <a:extLst>
              <a:ext uri="{FF2B5EF4-FFF2-40B4-BE49-F238E27FC236}">
                <a16:creationId xmlns:a16="http://schemas.microsoft.com/office/drawing/2014/main" id="{2004E572-B6BB-D339-23EA-42DF74638340}"/>
              </a:ext>
            </a:extLst>
          </p:cNvPr>
          <p:cNvSpPr txBox="1"/>
          <p:nvPr/>
        </p:nvSpPr>
        <p:spPr>
          <a:xfrm>
            <a:off x="323090" y="5577840"/>
            <a:ext cx="11335510" cy="959494"/>
          </a:xfrm>
          <a:prstGeom prst="rect">
            <a:avLst/>
          </a:prstGeom>
          <a:solidFill>
            <a:schemeClr val="accent4">
              <a:lumMod val="50000"/>
            </a:schemeClr>
          </a:solidFill>
        </p:spPr>
        <p:txBody>
          <a:bodyPr vert="horz" lIns="91440" tIns="45720" rIns="91440" bIns="45720" rtlCol="0" anchor="ctr">
            <a:normAutofit/>
          </a:bodyPr>
          <a:lstStyle/>
          <a:p>
            <a:pPr algn="ctr">
              <a:spcAft>
                <a:spcPts val="1000"/>
              </a:spcAft>
              <a:buClr>
                <a:schemeClr val="tx1"/>
              </a:buClr>
              <a:buSzPct val="100000"/>
            </a:pPr>
            <a:r>
              <a:rPr lang="en-US" sz="2800" i="1" dirty="0">
                <a:ln w="3175" cmpd="sng">
                  <a:noFill/>
                </a:ln>
                <a:latin typeface="Arial" panose="020B0604020202020204" pitchFamily="34" charset="0"/>
                <a:cs typeface="Arial" panose="020B0604020202020204" pitchFamily="34" charset="0"/>
              </a:rPr>
              <a:t>Do students find the use of VFT enjoyable and/or interesting?</a:t>
            </a:r>
          </a:p>
        </p:txBody>
      </p:sp>
    </p:spTree>
    <p:extLst>
      <p:ext uri="{BB962C8B-B14F-4D97-AF65-F5344CB8AC3E}">
        <p14:creationId xmlns:p14="http://schemas.microsoft.com/office/powerpoint/2010/main" val="18652328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6AE23B7F-602C-C1FC-44E0-C5880C3DFCE1}"/>
            </a:ext>
          </a:extLst>
        </p:cNvPr>
        <p:cNvGrpSpPr/>
        <p:nvPr/>
      </p:nvGrpSpPr>
      <p:grpSpPr>
        <a:xfrm>
          <a:off x="0" y="0"/>
          <a:ext cx="0" cy="0"/>
          <a:chOff x="0" y="0"/>
          <a:chExt cx="0" cy="0"/>
        </a:xfrm>
      </p:grpSpPr>
      <p:pic>
        <p:nvPicPr>
          <p:cNvPr id="194" name="Picture 193">
            <a:extLst>
              <a:ext uri="{FF2B5EF4-FFF2-40B4-BE49-F238E27FC236}">
                <a16:creationId xmlns:a16="http://schemas.microsoft.com/office/drawing/2014/main" id="{FA4A8332-6151-481A-9DEC-D3D2FA1A2A8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1" descr="Sing &amp; See | What is Sing&amp;See Software">
            <a:extLst>
              <a:ext uri="{FF2B5EF4-FFF2-40B4-BE49-F238E27FC236}">
                <a16:creationId xmlns:a16="http://schemas.microsoft.com/office/drawing/2014/main" id="{2906E653-9E4A-B71F-6D04-B003A3269917}"/>
              </a:ext>
            </a:extLst>
          </p:cNvPr>
          <p:cNvPicPr>
            <a:picLocks noChangeAspect="1"/>
          </p:cNvPicPr>
          <p:nvPr/>
        </p:nvPicPr>
        <p:blipFill rotWithShape="1">
          <a:blip r:embed="rId4">
            <a:extLst>
              <a:ext uri="{28A0092B-C50C-407E-A947-70E740481C1C}">
                <a14:useLocalDpi xmlns:a14="http://schemas.microsoft.com/office/drawing/2010/main" val="0"/>
              </a:ext>
            </a:extLst>
          </a:blip>
          <a:srcRect r="-1" b="23952"/>
          <a:stretch/>
        </p:blipFill>
        <p:spPr bwMode="auto">
          <a:xfrm>
            <a:off x="20" y="975"/>
            <a:ext cx="6095980" cy="3428025"/>
          </a:xfrm>
          <a:prstGeom prst="rect">
            <a:avLst/>
          </a:prstGeom>
          <a:noFill/>
          <a:extLst>
            <a:ext uri="{53640926-AAD7-44D8-BBD7-CCE9431645EC}">
              <a14:shadowObscured xmlns:a14="http://schemas.microsoft.com/office/drawing/2010/main"/>
            </a:ext>
          </a:extLst>
        </p:spPr>
      </p:pic>
      <p:pic>
        <p:nvPicPr>
          <p:cNvPr id="3" name="Picture 2" descr="Sing &amp; See - Is It One of the Best Vocal Training Apps?">
            <a:extLst>
              <a:ext uri="{FF2B5EF4-FFF2-40B4-BE49-F238E27FC236}">
                <a16:creationId xmlns:a16="http://schemas.microsoft.com/office/drawing/2014/main" id="{EA0CBA94-B961-671D-F899-A8976FD094C3}"/>
              </a:ext>
            </a:extLst>
          </p:cNvPr>
          <p:cNvPicPr>
            <a:picLocks noChangeAspect="1"/>
          </p:cNvPicPr>
          <p:nvPr/>
        </p:nvPicPr>
        <p:blipFill rotWithShape="1">
          <a:blip r:embed="rId5">
            <a:extLst>
              <a:ext uri="{28A0092B-C50C-407E-A947-70E740481C1C}">
                <a14:useLocalDpi xmlns:a14="http://schemas.microsoft.com/office/drawing/2010/main" val="0"/>
              </a:ext>
            </a:extLst>
          </a:blip>
          <a:srcRect t="12499" b="12501"/>
          <a:stretch/>
        </p:blipFill>
        <p:spPr bwMode="auto">
          <a:xfrm>
            <a:off x="-1590" y="3429000"/>
            <a:ext cx="6096000" cy="3429000"/>
          </a:xfrm>
          <a:prstGeom prst="rect">
            <a:avLst/>
          </a:prstGeom>
          <a:noFill/>
          <a:extLst>
            <a:ext uri="{53640926-AAD7-44D8-BBD7-CCE9431645EC}">
              <a14:shadowObscured xmlns:a14="http://schemas.microsoft.com/office/drawing/2010/main"/>
            </a:ext>
          </a:extLst>
        </p:spPr>
      </p:pic>
      <p:pic>
        <p:nvPicPr>
          <p:cNvPr id="193" name="Picture 192">
            <a:extLst>
              <a:ext uri="{FF2B5EF4-FFF2-40B4-BE49-F238E27FC236}">
                <a16:creationId xmlns:a16="http://schemas.microsoft.com/office/drawing/2014/main" id="{9F880591-BA07-4C92-8E95-14BA389531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6">
            <a:extLst>
              <a:ext uri="{28A0092B-C50C-407E-A947-70E740481C1C}">
                <a14:useLocalDpi xmlns:a14="http://schemas.microsoft.com/office/drawing/2010/main" val="0"/>
              </a:ext>
            </a:extLst>
          </a:blip>
          <a:stretch>
            <a:fillRect/>
          </a:stretch>
        </p:blipFill>
        <p:spPr>
          <a:xfrm>
            <a:off x="7987" y="1786"/>
            <a:ext cx="12188825" cy="6856214"/>
          </a:xfrm>
          <a:prstGeom prst="rect">
            <a:avLst/>
          </a:prstGeom>
        </p:spPr>
      </p:pic>
      <p:sp>
        <p:nvSpPr>
          <p:cNvPr id="8" name="Title 7">
            <a:extLst>
              <a:ext uri="{FF2B5EF4-FFF2-40B4-BE49-F238E27FC236}">
                <a16:creationId xmlns:a16="http://schemas.microsoft.com/office/drawing/2014/main" id="{B0399C50-9D7A-9519-FCD0-B6BF8E423C0F}"/>
              </a:ext>
            </a:extLst>
          </p:cNvPr>
          <p:cNvSpPr>
            <a:spLocks noGrp="1"/>
          </p:cNvSpPr>
          <p:nvPr>
            <p:ph type="title"/>
          </p:nvPr>
        </p:nvSpPr>
        <p:spPr>
          <a:xfrm>
            <a:off x="7548319" y="304292"/>
            <a:ext cx="4340225" cy="1580538"/>
          </a:xfrm>
        </p:spPr>
        <p:txBody>
          <a:bodyPr vert="horz" lIns="91440" tIns="45720" rIns="91440" bIns="45720" rtlCol="0" anchor="b">
            <a:normAutofit/>
          </a:bodyPr>
          <a:lstStyle/>
          <a:p>
            <a:pPr algn="r"/>
            <a:r>
              <a:rPr lang="en-US" i="1" dirty="0">
                <a:latin typeface="Arial" panose="020B0604020202020204" pitchFamily="34" charset="0"/>
                <a:cs typeface="Arial" panose="020B0604020202020204" pitchFamily="34" charset="0"/>
              </a:rPr>
              <a:t>Types of application</a:t>
            </a:r>
          </a:p>
        </p:txBody>
      </p:sp>
      <p:sp>
        <p:nvSpPr>
          <p:cNvPr id="5" name="TextBox 4">
            <a:extLst>
              <a:ext uri="{FF2B5EF4-FFF2-40B4-BE49-F238E27FC236}">
                <a16:creationId xmlns:a16="http://schemas.microsoft.com/office/drawing/2014/main" id="{135E70EC-A1DD-4307-8A15-D3C90AF8AC87}"/>
              </a:ext>
            </a:extLst>
          </p:cNvPr>
          <p:cNvSpPr txBox="1"/>
          <p:nvPr/>
        </p:nvSpPr>
        <p:spPr>
          <a:xfrm>
            <a:off x="6526810" y="2340244"/>
            <a:ext cx="5361734" cy="3069956"/>
          </a:xfrm>
          <a:prstGeom prst="rect">
            <a:avLst/>
          </a:prstGeom>
        </p:spPr>
        <p:txBody>
          <a:bodyPr vert="horz" lIns="91440" tIns="45720" rIns="91440" bIns="45720" rtlCol="0" anchor="t">
            <a:normAutofit/>
          </a:bodyPr>
          <a:lstStyle/>
          <a:p>
            <a:pPr marL="360045" indent="-360045" defTabSz="480060">
              <a:spcAft>
                <a:spcPts val="1050"/>
              </a:spcAft>
              <a:buClr>
                <a:schemeClr val="tx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Divergent responses between teachers and students</a:t>
            </a:r>
          </a:p>
          <a:p>
            <a:pPr marL="300038" indent="-300038" defTabSz="480060">
              <a:spcAft>
                <a:spcPts val="1050"/>
              </a:spcAft>
              <a:buClr>
                <a:schemeClr val="tx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Recent experimental studies primarily investigate pitch-tracking (</a:t>
            </a:r>
            <a:r>
              <a:rPr lang="en-US" sz="2000" dirty="0" err="1">
                <a:latin typeface="Arial" panose="020B0604020202020204" pitchFamily="34" charset="0"/>
                <a:cs typeface="Arial" panose="020B0604020202020204" pitchFamily="34" charset="0"/>
              </a:rPr>
              <a:t>Berglin</a:t>
            </a:r>
            <a:r>
              <a:rPr lang="en-US" sz="2000" dirty="0">
                <a:latin typeface="Arial" panose="020B0604020202020204" pitchFamily="34" charset="0"/>
                <a:cs typeface="Arial" panose="020B0604020202020204" pitchFamily="34" charset="0"/>
              </a:rPr>
              <a:t>, et al., 2022; </a:t>
            </a:r>
            <a:r>
              <a:rPr lang="en-US" sz="2000" dirty="0" err="1">
                <a:latin typeface="Arial" panose="020B0604020202020204" pitchFamily="34" charset="0"/>
                <a:cs typeface="Arial" panose="020B0604020202020204" pitchFamily="34" charset="0"/>
              </a:rPr>
              <a:t>Paney</a:t>
            </a:r>
            <a:r>
              <a:rPr lang="en-US" sz="2000" dirty="0">
                <a:latin typeface="Arial" panose="020B0604020202020204" pitchFamily="34" charset="0"/>
                <a:cs typeface="Arial" panose="020B0604020202020204" pitchFamily="34" charset="0"/>
              </a:rPr>
              <a:t> and Tharp, 2021)</a:t>
            </a:r>
          </a:p>
          <a:p>
            <a:pPr marL="300038" indent="-300038" defTabSz="480060">
              <a:spcAft>
                <a:spcPts val="1050"/>
              </a:spcAft>
              <a:buClr>
                <a:schemeClr val="tx1"/>
              </a:buClr>
              <a:buSzPct val="100000"/>
              <a:buFont typeface="Arial" panose="020B0604020202020204" pitchFamily="34" charset="0"/>
              <a:buChar char="•"/>
            </a:pPr>
            <a:r>
              <a:rPr lang="en-US" sz="2000" dirty="0">
                <a:latin typeface="Arial" panose="020B0604020202020204" pitchFamily="34" charset="0"/>
                <a:cs typeface="Arial" panose="020B0604020202020204" pitchFamily="34" charset="0"/>
              </a:rPr>
              <a:t>Use of spectrographic applications with professional singers (</a:t>
            </a:r>
            <a:r>
              <a:rPr lang="en-US" sz="2000" dirty="0" err="1">
                <a:latin typeface="Arial" panose="020B0604020202020204" pitchFamily="34" charset="0"/>
                <a:cs typeface="Arial" panose="020B0604020202020204" pitchFamily="34" charset="0"/>
              </a:rPr>
              <a:t>Jeanneteau</a:t>
            </a:r>
            <a:r>
              <a:rPr lang="en-US" sz="2000" dirty="0">
                <a:latin typeface="Arial" panose="020B0604020202020204" pitchFamily="34" charset="0"/>
                <a:cs typeface="Arial" panose="020B0604020202020204" pitchFamily="34" charset="0"/>
              </a:rPr>
              <a:t>, et al., 2022, 2019; Angelakis, et al., 2021, 2019)</a:t>
            </a:r>
          </a:p>
          <a:p>
            <a:pPr algn="r">
              <a:spcAft>
                <a:spcPts val="1000"/>
              </a:spcAft>
              <a:buClr>
                <a:schemeClr val="tx1"/>
              </a:buClr>
              <a:buSzPct val="100000"/>
            </a:pPr>
            <a:endParaRPr lang="en-US" cap="all" dirty="0"/>
          </a:p>
        </p:txBody>
      </p:sp>
      <p:cxnSp>
        <p:nvCxnSpPr>
          <p:cNvPr id="195" name="Straight Connector 194">
            <a:extLst>
              <a:ext uri="{FF2B5EF4-FFF2-40B4-BE49-F238E27FC236}">
                <a16:creationId xmlns:a16="http://schemas.microsoft.com/office/drawing/2014/main" id="{DC818556-A646-4273-8456-BD6847086B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3733" y="0"/>
            <a:ext cx="680" cy="685800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cxnSp>
        <p:nvCxnSpPr>
          <p:cNvPr id="197" name="Straight Connector 196">
            <a:extLst>
              <a:ext uri="{FF2B5EF4-FFF2-40B4-BE49-F238E27FC236}">
                <a16:creationId xmlns:a16="http://schemas.microsoft.com/office/drawing/2014/main" id="{383ED470-0C4E-48F1-B8F7-74EB8750727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90" y="3426338"/>
            <a:ext cx="6087381" cy="0"/>
          </a:xfrm>
          <a:prstGeom prst="line">
            <a:avLst/>
          </a:prstGeom>
          <a:no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cxnSp>
      <p:sp>
        <p:nvSpPr>
          <p:cNvPr id="6" name="TextBox 5">
            <a:extLst>
              <a:ext uri="{FF2B5EF4-FFF2-40B4-BE49-F238E27FC236}">
                <a16:creationId xmlns:a16="http://schemas.microsoft.com/office/drawing/2014/main" id="{7E4D5AA9-D5DD-69EE-5106-22FA97B3C0B3}"/>
              </a:ext>
            </a:extLst>
          </p:cNvPr>
          <p:cNvSpPr txBox="1"/>
          <p:nvPr/>
        </p:nvSpPr>
        <p:spPr>
          <a:xfrm>
            <a:off x="271318" y="2300571"/>
            <a:ext cx="5522134" cy="2795451"/>
          </a:xfrm>
          <a:prstGeom prst="rect">
            <a:avLst/>
          </a:prstGeom>
          <a:solidFill>
            <a:schemeClr val="accent4">
              <a:lumMod val="50000"/>
            </a:schemeClr>
          </a:solidFill>
        </p:spPr>
        <p:txBody>
          <a:bodyPr vert="horz" lIns="91440" tIns="45720" rIns="91440" bIns="45720" rtlCol="0" anchor="ctr">
            <a:normAutofit/>
          </a:bodyPr>
          <a:lstStyle/>
          <a:p>
            <a:pPr algn="ctr">
              <a:spcAft>
                <a:spcPts val="1000"/>
              </a:spcAft>
              <a:buClr>
                <a:schemeClr val="tx1"/>
              </a:buClr>
              <a:buSzPct val="100000"/>
            </a:pPr>
            <a:r>
              <a:rPr lang="en-US" sz="2800" i="1" dirty="0">
                <a:ln w="3175" cmpd="sng">
                  <a:noFill/>
                </a:ln>
                <a:latin typeface="Arial" panose="020B0604020202020204" pitchFamily="34" charset="0"/>
                <a:cs typeface="Arial" panose="020B0604020202020204" pitchFamily="34" charset="0"/>
              </a:rPr>
              <a:t>Do singers’ responses towards VFT change according to the </a:t>
            </a:r>
            <a:r>
              <a:rPr lang="en-US" sz="2800" i="1" u="sng" dirty="0">
                <a:ln w="3175" cmpd="sng">
                  <a:noFill/>
                </a:ln>
                <a:latin typeface="Arial" panose="020B0604020202020204" pitchFamily="34" charset="0"/>
                <a:cs typeface="Arial" panose="020B0604020202020204" pitchFamily="34" charset="0"/>
              </a:rPr>
              <a:t>type</a:t>
            </a:r>
            <a:r>
              <a:rPr lang="en-US" sz="2800" i="1" dirty="0">
                <a:ln w="3175" cmpd="sng">
                  <a:noFill/>
                </a:ln>
                <a:latin typeface="Arial" panose="020B0604020202020204" pitchFamily="34" charset="0"/>
                <a:cs typeface="Arial" panose="020B0604020202020204" pitchFamily="34" charset="0"/>
              </a:rPr>
              <a:t> used?</a:t>
            </a:r>
          </a:p>
          <a:p>
            <a:pPr algn="ctr">
              <a:spcAft>
                <a:spcPts val="1000"/>
              </a:spcAft>
              <a:buClr>
                <a:schemeClr val="tx1"/>
              </a:buClr>
              <a:buSzPct val="100000"/>
            </a:pPr>
            <a:r>
              <a:rPr lang="en-US" sz="2800" i="1" dirty="0">
                <a:ln w="3175" cmpd="sng">
                  <a:noFill/>
                </a:ln>
                <a:latin typeface="Arial" panose="020B0604020202020204" pitchFamily="34" charset="0"/>
                <a:cs typeface="Arial" panose="020B0604020202020204" pitchFamily="34" charset="0"/>
              </a:rPr>
              <a:t>(</a:t>
            </a:r>
            <a:r>
              <a:rPr lang="en-US" sz="2800" i="1" dirty="0" err="1">
                <a:ln w="3175" cmpd="sng">
                  <a:noFill/>
                </a:ln>
                <a:latin typeface="Arial" panose="020B0604020202020204" pitchFamily="34" charset="0"/>
                <a:cs typeface="Arial" panose="020B0604020202020204" pitchFamily="34" charset="0"/>
              </a:rPr>
              <a:t>focussing</a:t>
            </a:r>
            <a:r>
              <a:rPr lang="en-US" sz="2800" i="1" dirty="0">
                <a:ln w="3175" cmpd="sng">
                  <a:noFill/>
                </a:ln>
                <a:latin typeface="Arial" panose="020B0604020202020204" pitchFamily="34" charset="0"/>
                <a:cs typeface="Arial" panose="020B0604020202020204" pitchFamily="34" charset="0"/>
              </a:rPr>
              <a:t> on pitch-tracking and spectrograph displays)</a:t>
            </a:r>
          </a:p>
        </p:txBody>
      </p:sp>
    </p:spTree>
    <p:extLst>
      <p:ext uri="{BB962C8B-B14F-4D97-AF65-F5344CB8AC3E}">
        <p14:creationId xmlns:p14="http://schemas.microsoft.com/office/powerpoint/2010/main" val="32370827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8"/>
                                        </p:tgtEl>
                                        <p:attrNameLst>
                                          <p:attrName>style.visibility</p:attrName>
                                        </p:attrNameLst>
                                      </p:cBhvr>
                                      <p:to>
                                        <p:strVal val="visible"/>
                                      </p:to>
                                    </p:set>
                                    <p:animEffect transition="in" filter="fade">
                                      <p:cBhvr>
                                        <p:cTn id="7" dur="7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gtEl>
                                        <p:attrNameLst>
                                          <p:attrName>style.visibility</p:attrName>
                                        </p:attrNameLst>
                                      </p:cBhvr>
                                      <p:to>
                                        <p:strVal val="visible"/>
                                      </p:to>
                                    </p:set>
                                    <p:animEffect transition="in" filter="fade">
                                      <p:cBhvr>
                                        <p:cTn id="1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5" grpId="0"/>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DE0A0764-FABA-3EB2-4BC1-51D87A8DC975}"/>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7">
            <a:extLst>
              <a:ext uri="{FF2B5EF4-FFF2-40B4-BE49-F238E27FC236}">
                <a16:creationId xmlns:a16="http://schemas.microsoft.com/office/drawing/2014/main" id="{A2841C15-37EF-2F94-4E51-8C8EBEA438AB}"/>
              </a:ext>
            </a:extLst>
          </p:cNvPr>
          <p:cNvSpPr>
            <a:spLocks noGrp="1"/>
          </p:cNvSpPr>
          <p:nvPr>
            <p:ph type="title"/>
          </p:nvPr>
        </p:nvSpPr>
        <p:spPr>
          <a:xfrm>
            <a:off x="6400800" y="609600"/>
            <a:ext cx="5147730" cy="847725"/>
          </a:xfrm>
        </p:spPr>
        <p:txBody>
          <a:bodyPr vert="horz" lIns="91440" tIns="45720" rIns="91440" bIns="45720" rtlCol="0" anchor="ctr">
            <a:normAutofit/>
          </a:bodyPr>
          <a:lstStyle/>
          <a:p>
            <a:r>
              <a:rPr lang="en-US" i="1" dirty="0">
                <a:latin typeface="Arial" panose="020B0604020202020204" pitchFamily="34" charset="0"/>
                <a:cs typeface="Arial" panose="020B0604020202020204" pitchFamily="34" charset="0"/>
              </a:rPr>
              <a:t>context</a:t>
            </a:r>
          </a:p>
        </p:txBody>
      </p:sp>
      <p:pic>
        <p:nvPicPr>
          <p:cNvPr id="3" name="Picture 2" descr="Tips For Cataloging Your Sheet Music">
            <a:extLst>
              <a:ext uri="{FF2B5EF4-FFF2-40B4-BE49-F238E27FC236}">
                <a16:creationId xmlns:a16="http://schemas.microsoft.com/office/drawing/2014/main" id="{F93284D1-7440-8A4A-7631-739D83AD627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1111"/>
          <a:stretch/>
        </p:blipFill>
        <p:spPr bwMode="auto">
          <a:xfrm>
            <a:off x="20" y="975"/>
            <a:ext cx="576048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03A3376F-5A5C-6459-63F7-57F3AA1BB13C}"/>
              </a:ext>
            </a:extLst>
          </p:cNvPr>
          <p:cNvSpPr txBox="1"/>
          <p:nvPr/>
        </p:nvSpPr>
        <p:spPr>
          <a:xfrm>
            <a:off x="6400800" y="1671638"/>
            <a:ext cx="5314950" cy="4576762"/>
          </a:xfrm>
          <a:prstGeom prst="rect">
            <a:avLst/>
          </a:prstGeom>
        </p:spPr>
        <p:txBody>
          <a:bodyPr vert="horz" lIns="91440" tIns="45720" rIns="91440" bIns="45720" rtlCol="0" anchor="ctr">
            <a:normAutofit/>
          </a:bodyPr>
          <a:lstStyle/>
          <a:p>
            <a:pPr marL="342900" indent="-342900">
              <a:lnSpc>
                <a:spcPct val="90000"/>
              </a:lnSpc>
              <a:spcAft>
                <a:spcPts val="1000"/>
              </a:spcAft>
              <a:buClr>
                <a:schemeClr val="tx1"/>
              </a:buClr>
              <a:buSzPct val="100000"/>
              <a:buFont typeface="Arial"/>
              <a:buChar char="•"/>
            </a:pPr>
            <a:r>
              <a:rPr lang="en-US" sz="2000" dirty="0">
                <a:latin typeface="Arial" panose="020B0604020202020204" pitchFamily="34" charset="0"/>
                <a:cs typeface="Arial" panose="020B0604020202020204" pitchFamily="34" charset="0"/>
              </a:rPr>
              <a:t>Teachers given freedom of use.</a:t>
            </a:r>
          </a:p>
          <a:p>
            <a:pPr marL="342900" indent="-342900">
              <a:lnSpc>
                <a:spcPct val="90000"/>
              </a:lnSpc>
              <a:spcAft>
                <a:spcPts val="1000"/>
              </a:spcAft>
              <a:buClr>
                <a:schemeClr val="tx1"/>
              </a:buClr>
              <a:buSzPct val="100000"/>
              <a:buFont typeface="Arial"/>
              <a:buChar char="•"/>
            </a:pPr>
            <a:r>
              <a:rPr lang="en-US" sz="2000" dirty="0">
                <a:latin typeface="Arial" panose="020B0604020202020204" pitchFamily="34" charset="0"/>
                <a:cs typeface="Arial" panose="020B0604020202020204" pitchFamily="34" charset="0"/>
              </a:rPr>
              <a:t>Context may have impacted students’ reactions (Hoppe, et al., 2006).</a:t>
            </a:r>
          </a:p>
          <a:p>
            <a:pPr marL="342900" indent="-342900">
              <a:lnSpc>
                <a:spcPct val="90000"/>
              </a:lnSpc>
              <a:spcAft>
                <a:spcPts val="1000"/>
              </a:spcAft>
              <a:buClr>
                <a:schemeClr val="tx1"/>
              </a:buClr>
              <a:buSzPct val="100000"/>
              <a:buFont typeface="Arial"/>
              <a:buChar char="•"/>
            </a:pPr>
            <a:r>
              <a:rPr lang="en-US" sz="2000" dirty="0">
                <a:latin typeface="Arial" panose="020B0604020202020204" pitchFamily="34" charset="0"/>
                <a:cs typeface="Arial" panose="020B0604020202020204" pitchFamily="34" charset="0"/>
              </a:rPr>
              <a:t>Important practical consideration     (</a:t>
            </a:r>
            <a:r>
              <a:rPr lang="en-US" sz="2000" dirty="0" err="1">
                <a:latin typeface="Arial" panose="020B0604020202020204" pitchFamily="34" charset="0"/>
                <a:cs typeface="Arial" panose="020B0604020202020204" pitchFamily="34" charset="0"/>
              </a:rPr>
              <a:t>Brunssen</a:t>
            </a:r>
            <a:r>
              <a:rPr lang="en-US" sz="2000" dirty="0">
                <a:latin typeface="Arial" panose="020B0604020202020204" pitchFamily="34" charset="0"/>
                <a:cs typeface="Arial" panose="020B0604020202020204" pitchFamily="34" charset="0"/>
              </a:rPr>
              <a:t> and Ballantyne, 2018; Erickson, 2021; </a:t>
            </a:r>
            <a:r>
              <a:rPr lang="en-US" sz="2000" dirty="0" err="1">
                <a:latin typeface="Arial" panose="020B0604020202020204" pitchFamily="34" charset="0"/>
                <a:cs typeface="Arial" panose="020B0604020202020204" pitchFamily="34" charset="0"/>
              </a:rPr>
              <a:t>Besch</a:t>
            </a:r>
            <a:r>
              <a:rPr lang="en-US" sz="2000" dirty="0">
                <a:latin typeface="Arial" panose="020B0604020202020204" pitchFamily="34" charset="0"/>
                <a:cs typeface="Arial" panose="020B0604020202020204" pitchFamily="34" charset="0"/>
              </a:rPr>
              <a:t>, 2021; Angelakis, et al., 2021).</a:t>
            </a:r>
          </a:p>
        </p:txBody>
      </p:sp>
      <p:sp>
        <p:nvSpPr>
          <p:cNvPr id="4" name="TextBox 3">
            <a:extLst>
              <a:ext uri="{FF2B5EF4-FFF2-40B4-BE49-F238E27FC236}">
                <a16:creationId xmlns:a16="http://schemas.microsoft.com/office/drawing/2014/main" id="{1837DCF9-2F19-0D82-C1EE-F5734BD4CDDC}"/>
              </a:ext>
            </a:extLst>
          </p:cNvPr>
          <p:cNvSpPr txBox="1"/>
          <p:nvPr/>
        </p:nvSpPr>
        <p:spPr>
          <a:xfrm>
            <a:off x="119195" y="2030381"/>
            <a:ext cx="5522134" cy="2795451"/>
          </a:xfrm>
          <a:prstGeom prst="rect">
            <a:avLst/>
          </a:prstGeom>
          <a:solidFill>
            <a:schemeClr val="accent4">
              <a:lumMod val="50000"/>
            </a:schemeClr>
          </a:solidFill>
        </p:spPr>
        <p:txBody>
          <a:bodyPr vert="horz" lIns="91440" tIns="45720" rIns="91440" bIns="45720" rtlCol="0" anchor="ctr">
            <a:normAutofit/>
          </a:bodyPr>
          <a:lstStyle/>
          <a:p>
            <a:pPr algn="ctr">
              <a:spcAft>
                <a:spcPts val="1000"/>
              </a:spcAft>
              <a:buClr>
                <a:schemeClr val="tx1"/>
              </a:buClr>
              <a:buSzPct val="100000"/>
            </a:pPr>
            <a:r>
              <a:rPr lang="en-US" sz="2800" i="1" dirty="0">
                <a:ln w="3175" cmpd="sng">
                  <a:noFill/>
                </a:ln>
                <a:latin typeface="Arial" panose="020B0604020202020204" pitchFamily="34" charset="0"/>
                <a:cs typeface="Arial" panose="020B0604020202020204" pitchFamily="34" charset="0"/>
              </a:rPr>
              <a:t>Do singers’ responses towards VFT change according to the </a:t>
            </a:r>
            <a:r>
              <a:rPr lang="en-US" sz="2800" i="1" u="sng" dirty="0">
                <a:ln w="3175" cmpd="sng">
                  <a:noFill/>
                </a:ln>
                <a:latin typeface="Arial" panose="020B0604020202020204" pitchFamily="34" charset="0"/>
                <a:cs typeface="Arial" panose="020B0604020202020204" pitchFamily="34" charset="0"/>
              </a:rPr>
              <a:t>context</a:t>
            </a:r>
            <a:r>
              <a:rPr lang="en-US" sz="2800" i="1" dirty="0">
                <a:ln w="3175" cmpd="sng">
                  <a:noFill/>
                </a:ln>
                <a:latin typeface="Arial" panose="020B0604020202020204" pitchFamily="34" charset="0"/>
                <a:cs typeface="Arial" panose="020B0604020202020204" pitchFamily="34" charset="0"/>
              </a:rPr>
              <a:t> in which it is used?</a:t>
            </a:r>
          </a:p>
          <a:p>
            <a:pPr algn="ctr">
              <a:spcAft>
                <a:spcPts val="1000"/>
              </a:spcAft>
              <a:buClr>
                <a:schemeClr val="tx1"/>
              </a:buClr>
              <a:buSzPct val="100000"/>
            </a:pPr>
            <a:r>
              <a:rPr lang="en-US" sz="2800" i="1" dirty="0">
                <a:ln w="3175" cmpd="sng">
                  <a:noFill/>
                </a:ln>
                <a:latin typeface="Arial" panose="020B0604020202020204" pitchFamily="34" charset="0"/>
                <a:cs typeface="Arial" panose="020B0604020202020204" pitchFamily="34" charset="0"/>
              </a:rPr>
              <a:t>(</a:t>
            </a:r>
            <a:r>
              <a:rPr lang="en-US" sz="2800" i="1" dirty="0" err="1">
                <a:ln w="3175" cmpd="sng">
                  <a:noFill/>
                </a:ln>
                <a:latin typeface="Arial" panose="020B0604020202020204" pitchFamily="34" charset="0"/>
                <a:cs typeface="Arial" panose="020B0604020202020204" pitchFamily="34" charset="0"/>
              </a:rPr>
              <a:t>focussing</a:t>
            </a:r>
            <a:r>
              <a:rPr lang="en-US" sz="2800" i="1" dirty="0">
                <a:ln w="3175" cmpd="sng">
                  <a:noFill/>
                </a:ln>
                <a:latin typeface="Arial" panose="020B0604020202020204" pitchFamily="34" charset="0"/>
                <a:cs typeface="Arial" panose="020B0604020202020204" pitchFamily="34" charset="0"/>
              </a:rPr>
              <a:t> on use in vocal exercises or repertoire)</a:t>
            </a:r>
          </a:p>
        </p:txBody>
      </p:sp>
    </p:spTree>
    <p:extLst>
      <p:ext uri="{BB962C8B-B14F-4D97-AF65-F5344CB8AC3E}">
        <p14:creationId xmlns:p14="http://schemas.microsoft.com/office/powerpoint/2010/main" val="832053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0A7C2793-B8DE-C8B7-345D-47F93A277D98}"/>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2" name="Rectangle 21">
            <a:extLst>
              <a:ext uri="{FF2B5EF4-FFF2-40B4-BE49-F238E27FC236}">
                <a16:creationId xmlns:a16="http://schemas.microsoft.com/office/drawing/2014/main" id="{50E53EDA-3B94-4F6B-9E86-D3BB9EBB96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itle 7">
            <a:extLst>
              <a:ext uri="{FF2B5EF4-FFF2-40B4-BE49-F238E27FC236}">
                <a16:creationId xmlns:a16="http://schemas.microsoft.com/office/drawing/2014/main" id="{384BDF52-5CE7-ED84-CE9D-CC9FE5915236}"/>
              </a:ext>
            </a:extLst>
          </p:cNvPr>
          <p:cNvSpPr>
            <a:spLocks noGrp="1"/>
          </p:cNvSpPr>
          <p:nvPr>
            <p:ph type="title"/>
          </p:nvPr>
        </p:nvSpPr>
        <p:spPr>
          <a:xfrm>
            <a:off x="685799" y="1150077"/>
            <a:ext cx="3659389" cy="1501684"/>
          </a:xfrm>
        </p:spPr>
        <p:txBody>
          <a:bodyPr vert="horz" lIns="91440" tIns="45720" rIns="91440" bIns="45720" rtlCol="0" anchor="ctr">
            <a:normAutofit/>
          </a:bodyPr>
          <a:lstStyle/>
          <a:p>
            <a:pPr algn="r"/>
            <a:r>
              <a:rPr lang="en-US" i="1" dirty="0">
                <a:latin typeface="Arial" panose="020B0604020202020204" pitchFamily="34" charset="0"/>
                <a:cs typeface="Arial" panose="020B0604020202020204" pitchFamily="34" charset="0"/>
              </a:rPr>
              <a:t>Future use</a:t>
            </a:r>
          </a:p>
        </p:txBody>
      </p:sp>
      <p:cxnSp>
        <p:nvCxnSpPr>
          <p:cNvPr id="24" name="Straight Connector 23">
            <a:extLst>
              <a:ext uri="{FF2B5EF4-FFF2-40B4-BE49-F238E27FC236}">
                <a16:creationId xmlns:a16="http://schemas.microsoft.com/office/drawing/2014/main" id="{30EFD79F-7790-479B-B7DB-BD0D8C101D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66923" y="1668780"/>
            <a:ext cx="0" cy="352044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10C063C0-BFBC-6184-6631-3E7FF194F133}"/>
              </a:ext>
            </a:extLst>
          </p:cNvPr>
          <p:cNvSpPr txBox="1"/>
          <p:nvPr/>
        </p:nvSpPr>
        <p:spPr>
          <a:xfrm>
            <a:off x="5340231" y="2836740"/>
            <a:ext cx="6366851" cy="3162277"/>
          </a:xfrm>
          <a:prstGeom prst="rect">
            <a:avLst/>
          </a:prstGeom>
        </p:spPr>
        <p:txBody>
          <a:bodyPr vert="horz" lIns="91440" tIns="45720" rIns="91440" bIns="45720" rtlCol="0" anchor="ctr">
            <a:normAutofit/>
          </a:bodyPr>
          <a:lstStyle/>
          <a:p>
            <a:pPr>
              <a:spcAft>
                <a:spcPts val="1000"/>
              </a:spcAft>
              <a:buClr>
                <a:schemeClr val="tx1"/>
              </a:buClr>
              <a:buSzPct val="100000"/>
            </a:pPr>
            <a:r>
              <a:rPr lang="en-US" sz="2000" dirty="0">
                <a:latin typeface="Arial" panose="020B0604020202020204" pitchFamily="34" charset="0"/>
                <a:cs typeface="Arial" panose="020B0604020202020204" pitchFamily="34" charset="0"/>
              </a:rPr>
              <a:t>Integration of technological tools in classroom education (Shi, 2021; Chang, 2022; Hu, 2022) </a:t>
            </a:r>
          </a:p>
          <a:p>
            <a:pPr marL="800100" lvl="1" indent="-342900">
              <a:spcAft>
                <a:spcPts val="1000"/>
              </a:spcAft>
              <a:buClr>
                <a:schemeClr val="tx1"/>
              </a:buClr>
              <a:buSzPct val="100000"/>
              <a:buFont typeface="Arial"/>
              <a:buChar char="•"/>
            </a:pPr>
            <a:r>
              <a:rPr lang="en-US" sz="2000" dirty="0" err="1">
                <a:latin typeface="Arial" panose="020B0604020202020204" pitchFamily="34" charset="0"/>
                <a:cs typeface="Arial" panose="020B0604020202020204" pitchFamily="34" charset="0"/>
              </a:rPr>
              <a:t>Personalised</a:t>
            </a:r>
            <a:r>
              <a:rPr lang="en-US" sz="2000" dirty="0">
                <a:latin typeface="Arial" panose="020B0604020202020204" pitchFamily="34" charset="0"/>
                <a:cs typeface="Arial" panose="020B0604020202020204" pitchFamily="34" charset="0"/>
              </a:rPr>
              <a:t> learning</a:t>
            </a:r>
          </a:p>
          <a:p>
            <a:pPr marL="800100" lvl="1" indent="-342900">
              <a:spcAft>
                <a:spcPts val="1000"/>
              </a:spcAft>
              <a:buClr>
                <a:schemeClr val="tx1"/>
              </a:buClr>
              <a:buSzPct val="100000"/>
              <a:buFont typeface="Arial"/>
              <a:buChar char="•"/>
            </a:pPr>
            <a:r>
              <a:rPr lang="en-US" sz="2000" dirty="0">
                <a:latin typeface="Arial" panose="020B0604020202020204" pitchFamily="34" charset="0"/>
                <a:cs typeface="Arial" panose="020B0604020202020204" pitchFamily="34" charset="0"/>
              </a:rPr>
              <a:t>Greater feelings of independence and autonomy</a:t>
            </a:r>
          </a:p>
          <a:p>
            <a:pPr marL="800100" lvl="1" indent="-342900">
              <a:spcAft>
                <a:spcPts val="1000"/>
              </a:spcAft>
              <a:buClr>
                <a:schemeClr val="tx1"/>
              </a:buClr>
              <a:buSzPct val="100000"/>
              <a:buFont typeface="Arial"/>
              <a:buChar char="•"/>
            </a:pPr>
            <a:r>
              <a:rPr lang="en-US" sz="2000" dirty="0">
                <a:latin typeface="Arial" panose="020B0604020202020204" pitchFamily="34" charset="0"/>
                <a:cs typeface="Arial" panose="020B0604020202020204" pitchFamily="34" charset="0"/>
              </a:rPr>
              <a:t>Improved student engagement and motivation</a:t>
            </a:r>
          </a:p>
        </p:txBody>
      </p:sp>
      <p:sp>
        <p:nvSpPr>
          <p:cNvPr id="3" name="TextBox 2">
            <a:extLst>
              <a:ext uri="{FF2B5EF4-FFF2-40B4-BE49-F238E27FC236}">
                <a16:creationId xmlns:a16="http://schemas.microsoft.com/office/drawing/2014/main" id="{8932CAC4-9A4A-1268-8AB2-E788B7ED288D}"/>
              </a:ext>
            </a:extLst>
          </p:cNvPr>
          <p:cNvSpPr txBox="1"/>
          <p:nvPr/>
        </p:nvSpPr>
        <p:spPr>
          <a:xfrm>
            <a:off x="5337056" y="1530235"/>
            <a:ext cx="5804168" cy="1407712"/>
          </a:xfrm>
          <a:prstGeom prst="rect">
            <a:avLst/>
          </a:prstGeom>
        </p:spPr>
        <p:txBody>
          <a:bodyPr vert="horz" lIns="91440" tIns="45720" rIns="91440" bIns="45720" rtlCol="0" anchor="ctr">
            <a:noAutofit/>
          </a:bodyPr>
          <a:lstStyle/>
          <a:p>
            <a:pPr>
              <a:spcAft>
                <a:spcPts val="1000"/>
              </a:spcAft>
              <a:buClr>
                <a:schemeClr val="tx1"/>
              </a:buClr>
              <a:buSzPct val="100000"/>
            </a:pPr>
            <a:r>
              <a:rPr lang="en-US" sz="2000" dirty="0">
                <a:latin typeface="Arial" panose="020B0604020202020204" pitchFamily="34" charset="0"/>
                <a:cs typeface="Arial" panose="020B0604020202020204" pitchFamily="34" charset="0"/>
              </a:rPr>
              <a:t>Study Limitations:</a:t>
            </a:r>
          </a:p>
          <a:p>
            <a:pPr marL="800100" lvl="1" indent="-342900">
              <a:spcAft>
                <a:spcPts val="1000"/>
              </a:spcAft>
              <a:buClr>
                <a:schemeClr val="tx1"/>
              </a:buClr>
              <a:buSzPct val="100000"/>
              <a:buFont typeface="Arial"/>
              <a:buChar char="•"/>
            </a:pPr>
            <a:r>
              <a:rPr lang="en-US" sz="2000" dirty="0">
                <a:latin typeface="Arial" panose="020B0604020202020204" pitchFamily="34" charset="0"/>
                <a:cs typeface="Arial" panose="020B0604020202020204" pitchFamily="34" charset="0"/>
              </a:rPr>
              <a:t>Advance development of software</a:t>
            </a:r>
          </a:p>
          <a:p>
            <a:pPr marL="800100" lvl="1" indent="-342900">
              <a:spcAft>
                <a:spcPts val="1000"/>
              </a:spcAft>
              <a:buClr>
                <a:schemeClr val="tx1"/>
              </a:buClr>
              <a:buSzPct val="100000"/>
              <a:buFont typeface="Arial"/>
              <a:buChar char="•"/>
            </a:pPr>
            <a:r>
              <a:rPr lang="en-US" sz="2000" dirty="0" err="1">
                <a:latin typeface="Arial" panose="020B0604020202020204" pitchFamily="34" charset="0"/>
                <a:cs typeface="Arial" panose="020B0604020202020204" pitchFamily="34" charset="0"/>
              </a:rPr>
              <a:t>Prioritised</a:t>
            </a:r>
            <a:r>
              <a:rPr lang="en-US" sz="2000" dirty="0">
                <a:latin typeface="Arial" panose="020B0604020202020204" pitchFamily="34" charset="0"/>
                <a:cs typeface="Arial" panose="020B0604020202020204" pitchFamily="34" charset="0"/>
              </a:rPr>
              <a:t> teacher opinions </a:t>
            </a:r>
          </a:p>
        </p:txBody>
      </p:sp>
      <p:sp>
        <p:nvSpPr>
          <p:cNvPr id="4" name="TextBox 3">
            <a:extLst>
              <a:ext uri="{FF2B5EF4-FFF2-40B4-BE49-F238E27FC236}">
                <a16:creationId xmlns:a16="http://schemas.microsoft.com/office/drawing/2014/main" id="{648951DD-E7DE-C2B4-8F03-A062752E106C}"/>
              </a:ext>
            </a:extLst>
          </p:cNvPr>
          <p:cNvSpPr txBox="1"/>
          <p:nvPr/>
        </p:nvSpPr>
        <p:spPr>
          <a:xfrm>
            <a:off x="371488" y="3076492"/>
            <a:ext cx="3923947" cy="2735933"/>
          </a:xfrm>
          <a:prstGeom prst="rect">
            <a:avLst/>
          </a:prstGeom>
          <a:solidFill>
            <a:schemeClr val="accent4">
              <a:lumMod val="50000"/>
            </a:schemeClr>
          </a:solidFill>
        </p:spPr>
        <p:txBody>
          <a:bodyPr vert="horz" lIns="91440" tIns="45720" rIns="91440" bIns="45720" rtlCol="0" anchor="ctr">
            <a:normAutofit/>
          </a:bodyPr>
          <a:lstStyle/>
          <a:p>
            <a:pPr algn="ctr">
              <a:spcAft>
                <a:spcPts val="1000"/>
              </a:spcAft>
              <a:buClr>
                <a:schemeClr val="tx1"/>
              </a:buClr>
              <a:buSzPct val="100000"/>
            </a:pPr>
            <a:r>
              <a:rPr lang="en-US" sz="2800" i="1" dirty="0">
                <a:ln w="3175" cmpd="sng">
                  <a:noFill/>
                </a:ln>
                <a:latin typeface="Arial" panose="020B0604020202020204" pitchFamily="34" charset="0"/>
                <a:cs typeface="Arial" panose="020B0604020202020204" pitchFamily="34" charset="0"/>
              </a:rPr>
              <a:t>Would students like to use VFT in the future?</a:t>
            </a:r>
          </a:p>
          <a:p>
            <a:pPr algn="ctr">
              <a:spcAft>
                <a:spcPts val="1000"/>
              </a:spcAft>
              <a:buClr>
                <a:schemeClr val="tx1"/>
              </a:buClr>
              <a:buSzPct val="100000"/>
            </a:pPr>
            <a:r>
              <a:rPr lang="en-US" sz="2800" i="1" dirty="0">
                <a:ln w="3175" cmpd="sng">
                  <a:noFill/>
                </a:ln>
                <a:latin typeface="Arial" panose="020B0604020202020204" pitchFamily="34" charset="0"/>
                <a:cs typeface="Arial" panose="020B0604020202020204" pitchFamily="34" charset="0"/>
              </a:rPr>
              <a:t>If so, how often and in what context?</a:t>
            </a:r>
          </a:p>
        </p:txBody>
      </p:sp>
    </p:spTree>
    <p:extLst>
      <p:ext uri="{BB962C8B-B14F-4D97-AF65-F5344CB8AC3E}">
        <p14:creationId xmlns:p14="http://schemas.microsoft.com/office/powerpoint/2010/main" val="141440030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6E3FD0B8-AF9C-59CA-C596-8E79CC7F3E01}"/>
            </a:ext>
          </a:extLst>
        </p:cNvPr>
        <p:cNvGrpSpPr/>
        <p:nvPr/>
      </p:nvGrpSpPr>
      <p:grpSpPr>
        <a:xfrm>
          <a:off x="0" y="0"/>
          <a:ext cx="0" cy="0"/>
          <a:chOff x="0" y="0"/>
          <a:chExt cx="0" cy="0"/>
        </a:xfrm>
      </p:grpSpPr>
      <p:pic>
        <p:nvPicPr>
          <p:cNvPr id="12" name="Picture 11">
            <a:extLst>
              <a:ext uri="{FF2B5EF4-FFF2-40B4-BE49-F238E27FC236}">
                <a16:creationId xmlns:a16="http://schemas.microsoft.com/office/drawing/2014/main" id="{88C60C8E-CBEB-4FFC-AADB-4123E31227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4" name="Rectangle 13">
            <a:extLst>
              <a:ext uri="{FF2B5EF4-FFF2-40B4-BE49-F238E27FC236}">
                <a16:creationId xmlns:a16="http://schemas.microsoft.com/office/drawing/2014/main" id="{151A9C99-FD39-4971-A548-0B9E5A2A6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C63D32C-65F9-B19D-5639-597065DB7FB5}"/>
              </a:ext>
            </a:extLst>
          </p:cNvPr>
          <p:cNvPicPr>
            <a:picLocks noChangeAspect="1"/>
          </p:cNvPicPr>
          <p:nvPr/>
        </p:nvPicPr>
        <p:blipFill rotWithShape="1">
          <a:blip r:embed="rId4">
            <a:alphaModFix amt="20000"/>
          </a:blip>
          <a:srcRect t="23986"/>
          <a:stretch/>
        </p:blipFill>
        <p:spPr>
          <a:xfrm>
            <a:off x="20" y="10"/>
            <a:ext cx="12191980" cy="6857990"/>
          </a:xfrm>
          <a:prstGeom prst="rect">
            <a:avLst/>
          </a:prstGeom>
        </p:spPr>
      </p:pic>
      <p:pic>
        <p:nvPicPr>
          <p:cNvPr id="16" name="Picture 15">
            <a:extLst>
              <a:ext uri="{FF2B5EF4-FFF2-40B4-BE49-F238E27FC236}">
                <a16:creationId xmlns:a16="http://schemas.microsoft.com/office/drawing/2014/main" id="{6DAB2DF7-34C9-45C2-BB70-6797ACA67C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B03B737B-A9F5-8EDC-0D77-B05A453F5785}"/>
              </a:ext>
            </a:extLst>
          </p:cNvPr>
          <p:cNvSpPr>
            <a:spLocks noGrp="1"/>
          </p:cNvSpPr>
          <p:nvPr>
            <p:ph type="title"/>
          </p:nvPr>
        </p:nvSpPr>
        <p:spPr>
          <a:xfrm>
            <a:off x="4200328" y="530408"/>
            <a:ext cx="3791343" cy="1196792"/>
          </a:xfrm>
        </p:spPr>
        <p:txBody>
          <a:bodyPr vert="horz" lIns="91440" tIns="45720" rIns="91440" bIns="45720" rtlCol="0" anchor="ctr">
            <a:normAutofit/>
          </a:bodyPr>
          <a:lstStyle/>
          <a:p>
            <a:r>
              <a:rPr lang="en-US" i="1" dirty="0">
                <a:latin typeface="Arial" panose="020B0604020202020204" pitchFamily="34" charset="0"/>
                <a:cs typeface="Arial" panose="020B0604020202020204" pitchFamily="34" charset="0"/>
              </a:rPr>
              <a:t>Methodology</a:t>
            </a:r>
          </a:p>
        </p:txBody>
      </p:sp>
      <p:sp>
        <p:nvSpPr>
          <p:cNvPr id="6" name="TextBox 5">
            <a:extLst>
              <a:ext uri="{FF2B5EF4-FFF2-40B4-BE49-F238E27FC236}">
                <a16:creationId xmlns:a16="http://schemas.microsoft.com/office/drawing/2014/main" id="{A2694702-AF88-DC69-A609-66360B945081}"/>
              </a:ext>
            </a:extLst>
          </p:cNvPr>
          <p:cNvSpPr txBox="1"/>
          <p:nvPr/>
        </p:nvSpPr>
        <p:spPr>
          <a:xfrm>
            <a:off x="2604985" y="2395675"/>
            <a:ext cx="8330247" cy="3046988"/>
          </a:xfrm>
          <a:prstGeom prst="rect">
            <a:avLst/>
          </a:prstGeom>
          <a:noFill/>
        </p:spPr>
        <p:txBody>
          <a:bodyPr wrap="square" rtlCol="0">
            <a:spAutoFit/>
          </a:bodyPr>
          <a:lstStyle/>
          <a:p>
            <a:pPr>
              <a:spcAft>
                <a:spcPts val="600"/>
              </a:spcAft>
            </a:pPr>
            <a:r>
              <a:rPr lang="en-GB" sz="2400" dirty="0"/>
              <a:t>ACTION RESEARCH</a:t>
            </a:r>
          </a:p>
          <a:p>
            <a:pPr>
              <a:spcAft>
                <a:spcPts val="600"/>
              </a:spcAft>
            </a:pPr>
            <a:endParaRPr lang="en-GB" sz="2400" dirty="0"/>
          </a:p>
          <a:p>
            <a:pPr marL="285750" indent="-285750">
              <a:spcAft>
                <a:spcPts val="600"/>
              </a:spcAft>
              <a:buFont typeface="Arial" panose="020B0604020202020204" pitchFamily="34" charset="0"/>
              <a:buChar char="•"/>
            </a:pPr>
            <a:r>
              <a:rPr lang="en-GB" sz="2400" dirty="0"/>
              <a:t>Established approach in educational research</a:t>
            </a:r>
          </a:p>
          <a:p>
            <a:pPr marL="285750" indent="-285750">
              <a:spcAft>
                <a:spcPts val="600"/>
              </a:spcAft>
              <a:buFont typeface="Arial" panose="020B0604020202020204" pitchFamily="34" charset="0"/>
              <a:buChar char="•"/>
            </a:pPr>
            <a:r>
              <a:rPr lang="en-GB" sz="2400" dirty="0"/>
              <a:t>Provides a supportive framework for teachers</a:t>
            </a:r>
          </a:p>
          <a:p>
            <a:pPr marL="285750" indent="-285750">
              <a:spcAft>
                <a:spcPts val="600"/>
              </a:spcAft>
              <a:buFont typeface="Arial" panose="020B0604020202020204" pitchFamily="34" charset="0"/>
              <a:buChar char="•"/>
            </a:pPr>
            <a:r>
              <a:rPr lang="en-GB" sz="2400" dirty="0"/>
              <a:t>Practical knowledge</a:t>
            </a:r>
          </a:p>
          <a:p>
            <a:pPr marL="285750" indent="-285750">
              <a:spcAft>
                <a:spcPts val="600"/>
              </a:spcAft>
              <a:buFont typeface="Arial" panose="020B0604020202020204" pitchFamily="34" charset="0"/>
              <a:buChar char="•"/>
            </a:pPr>
            <a:r>
              <a:rPr lang="en-GB" sz="2400" dirty="0"/>
              <a:t>Promotes collaboration and reflection with participants</a:t>
            </a:r>
          </a:p>
          <a:p>
            <a:pPr marL="285750" indent="-285750">
              <a:spcAft>
                <a:spcPts val="600"/>
              </a:spcAft>
              <a:buFont typeface="Arial" panose="020B0604020202020204" pitchFamily="34" charset="0"/>
              <a:buChar char="•"/>
            </a:pPr>
            <a:endParaRPr lang="en-GB" dirty="0"/>
          </a:p>
        </p:txBody>
      </p:sp>
    </p:spTree>
    <p:extLst>
      <p:ext uri="{BB962C8B-B14F-4D97-AF65-F5344CB8AC3E}">
        <p14:creationId xmlns:p14="http://schemas.microsoft.com/office/powerpoint/2010/main" val="36597456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D43D00A-41A6-00F4-6F45-A88F7958012B}"/>
            </a:ext>
          </a:extLst>
        </p:cNvPr>
        <p:cNvGrpSpPr/>
        <p:nvPr/>
      </p:nvGrpSpPr>
      <p:grpSpPr>
        <a:xfrm>
          <a:off x="0" y="0"/>
          <a:ext cx="0" cy="0"/>
          <a:chOff x="0" y="0"/>
          <a:chExt cx="0" cy="0"/>
        </a:xfrm>
      </p:grpSpPr>
      <p:sp>
        <p:nvSpPr>
          <p:cNvPr id="58" name="Rectangle: Rounded Corners 57">
            <a:extLst>
              <a:ext uri="{FF2B5EF4-FFF2-40B4-BE49-F238E27FC236}">
                <a16:creationId xmlns:a16="http://schemas.microsoft.com/office/drawing/2014/main" id="{26B8F9F8-1B4B-5BBA-6499-EBF81DA711DB}"/>
              </a:ext>
            </a:extLst>
          </p:cNvPr>
          <p:cNvSpPr/>
          <p:nvPr/>
        </p:nvSpPr>
        <p:spPr>
          <a:xfrm>
            <a:off x="923636" y="1150910"/>
            <a:ext cx="10106682" cy="5446577"/>
          </a:xfrm>
          <a:prstGeom prst="roundRect">
            <a:avLst/>
          </a:prstGeom>
          <a:ln/>
        </p:spPr>
        <p:style>
          <a:lnRef idx="2">
            <a:schemeClr val="accent2"/>
          </a:lnRef>
          <a:fillRef idx="1">
            <a:schemeClr val="lt1"/>
          </a:fillRef>
          <a:effectRef idx="0">
            <a:schemeClr val="accent2"/>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2D76CCB0-2E1A-0D75-C9B9-519E8E1A95EB}"/>
              </a:ext>
            </a:extLst>
          </p:cNvPr>
          <p:cNvSpPr>
            <a:spLocks noGrp="1"/>
          </p:cNvSpPr>
          <p:nvPr>
            <p:ph type="title"/>
          </p:nvPr>
        </p:nvSpPr>
        <p:spPr>
          <a:xfrm>
            <a:off x="436941" y="260513"/>
            <a:ext cx="6528060" cy="890397"/>
          </a:xfrm>
        </p:spPr>
        <p:txBody>
          <a:bodyPr vert="horz" lIns="91440" tIns="45720" rIns="91440" bIns="45720" rtlCol="0" anchor="ctr">
            <a:normAutofit fontScale="90000"/>
          </a:bodyPr>
          <a:lstStyle/>
          <a:p>
            <a:r>
              <a:rPr lang="en-US" i="1">
                <a:latin typeface="Arial" panose="020B0604020202020204" pitchFamily="34" charset="0"/>
                <a:cs typeface="Arial" panose="020B0604020202020204" pitchFamily="34" charset="0"/>
              </a:rPr>
              <a:t>Model of action research</a:t>
            </a:r>
            <a:endParaRPr lang="en-US" i="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8C8DF8EF-7443-E13C-F5F4-03FB6CA09023}"/>
              </a:ext>
            </a:extLst>
          </p:cNvPr>
          <p:cNvSpPr txBox="1"/>
          <p:nvPr/>
        </p:nvSpPr>
        <p:spPr>
          <a:xfrm>
            <a:off x="4629773" y="1421214"/>
            <a:ext cx="2932454" cy="707886"/>
          </a:xfrm>
          <a:prstGeom prst="rect">
            <a:avLst/>
          </a:prstGeom>
          <a:solidFill>
            <a:schemeClr val="accent2"/>
          </a:solidFill>
        </p:spPr>
        <p:txBody>
          <a:bodyPr wrap="square" rtlCol="0">
            <a:spAutoFit/>
          </a:bodyPr>
          <a:lstStyle/>
          <a:p>
            <a:pPr algn="ctr"/>
            <a:r>
              <a:rPr lang="en-GB" sz="2000">
                <a:solidFill>
                  <a:schemeClr val="bg2">
                    <a:lumMod val="75000"/>
                  </a:schemeClr>
                </a:solidFill>
              </a:rPr>
              <a:t>DIAGNOSING</a:t>
            </a:r>
          </a:p>
          <a:p>
            <a:pPr algn="ctr"/>
            <a:r>
              <a:rPr lang="en-GB" sz="2000">
                <a:solidFill>
                  <a:schemeClr val="bg2">
                    <a:lumMod val="75000"/>
                  </a:schemeClr>
                </a:solidFill>
              </a:rPr>
              <a:t>(identifying a problem)</a:t>
            </a:r>
            <a:endParaRPr lang="en-GB" sz="2000" dirty="0">
              <a:solidFill>
                <a:schemeClr val="bg2">
                  <a:lumMod val="75000"/>
                </a:schemeClr>
              </a:solidFill>
            </a:endParaRPr>
          </a:p>
        </p:txBody>
      </p:sp>
      <p:sp>
        <p:nvSpPr>
          <p:cNvPr id="3" name="TextBox 2">
            <a:extLst>
              <a:ext uri="{FF2B5EF4-FFF2-40B4-BE49-F238E27FC236}">
                <a16:creationId xmlns:a16="http://schemas.microsoft.com/office/drawing/2014/main" id="{8287B19D-FE23-4035-AEAC-666D1635456C}"/>
              </a:ext>
            </a:extLst>
          </p:cNvPr>
          <p:cNvSpPr txBox="1"/>
          <p:nvPr/>
        </p:nvSpPr>
        <p:spPr>
          <a:xfrm>
            <a:off x="7874235" y="2193949"/>
            <a:ext cx="2932454" cy="1015663"/>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2000">
                <a:solidFill>
                  <a:schemeClr val="bg2">
                    <a:lumMod val="75000"/>
                  </a:schemeClr>
                </a:solidFill>
              </a:rPr>
              <a:t>RECONNAISSANCE</a:t>
            </a:r>
          </a:p>
          <a:p>
            <a:pPr algn="ctr"/>
            <a:r>
              <a:rPr lang="en-GB" sz="2000">
                <a:solidFill>
                  <a:schemeClr val="bg2">
                    <a:lumMod val="75000"/>
                  </a:schemeClr>
                </a:solidFill>
              </a:rPr>
              <a:t>(interpreting data about a problem)</a:t>
            </a:r>
            <a:endParaRPr lang="en-GB" sz="2000" dirty="0">
              <a:solidFill>
                <a:schemeClr val="bg2">
                  <a:lumMod val="75000"/>
                </a:schemeClr>
              </a:solidFill>
            </a:endParaRPr>
          </a:p>
        </p:txBody>
      </p:sp>
      <p:sp>
        <p:nvSpPr>
          <p:cNvPr id="4" name="TextBox 3">
            <a:extLst>
              <a:ext uri="{FF2B5EF4-FFF2-40B4-BE49-F238E27FC236}">
                <a16:creationId xmlns:a16="http://schemas.microsoft.com/office/drawing/2014/main" id="{9ADBFBEB-870B-580A-9C70-1CF0A79FF3BC}"/>
              </a:ext>
            </a:extLst>
          </p:cNvPr>
          <p:cNvSpPr txBox="1"/>
          <p:nvPr/>
        </p:nvSpPr>
        <p:spPr>
          <a:xfrm>
            <a:off x="7805289" y="3907516"/>
            <a:ext cx="2932454" cy="1015663"/>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2000">
                <a:solidFill>
                  <a:schemeClr val="bg2">
                    <a:lumMod val="75000"/>
                  </a:schemeClr>
                </a:solidFill>
              </a:rPr>
              <a:t>PLANNING</a:t>
            </a:r>
          </a:p>
          <a:p>
            <a:pPr algn="ctr"/>
            <a:r>
              <a:rPr lang="en-GB" sz="2000">
                <a:solidFill>
                  <a:schemeClr val="bg2">
                    <a:lumMod val="75000"/>
                  </a:schemeClr>
                </a:solidFill>
              </a:rPr>
              <a:t>(developing a plan for action / intervention)</a:t>
            </a:r>
            <a:endParaRPr lang="en-GB" sz="2000" dirty="0">
              <a:solidFill>
                <a:schemeClr val="bg2">
                  <a:lumMod val="75000"/>
                </a:schemeClr>
              </a:solidFill>
            </a:endParaRPr>
          </a:p>
        </p:txBody>
      </p:sp>
      <p:sp>
        <p:nvSpPr>
          <p:cNvPr id="7" name="TextBox 6">
            <a:extLst>
              <a:ext uri="{FF2B5EF4-FFF2-40B4-BE49-F238E27FC236}">
                <a16:creationId xmlns:a16="http://schemas.microsoft.com/office/drawing/2014/main" id="{262AE8F4-98C5-D550-9731-B06BE5DB16ED}"/>
              </a:ext>
            </a:extLst>
          </p:cNvPr>
          <p:cNvSpPr txBox="1"/>
          <p:nvPr/>
        </p:nvSpPr>
        <p:spPr>
          <a:xfrm>
            <a:off x="4629773" y="5299781"/>
            <a:ext cx="2932454" cy="1015663"/>
          </a:xfrm>
          <a:prstGeom prst="rect">
            <a:avLst/>
          </a:prstGeom>
          <a:solidFill>
            <a:schemeClr val="accent2"/>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pPr algn="ctr"/>
            <a:r>
              <a:rPr lang="en-GB" sz="2000">
                <a:solidFill>
                  <a:schemeClr val="bg2">
                    <a:lumMod val="75000"/>
                  </a:schemeClr>
                </a:solidFill>
              </a:rPr>
              <a:t>ACTING</a:t>
            </a:r>
          </a:p>
          <a:p>
            <a:pPr algn="ctr"/>
            <a:r>
              <a:rPr lang="en-GB" sz="2000">
                <a:solidFill>
                  <a:schemeClr val="bg2">
                    <a:lumMod val="75000"/>
                  </a:schemeClr>
                </a:solidFill>
              </a:rPr>
              <a:t>(implementing action / intervention plan)</a:t>
            </a:r>
            <a:endParaRPr lang="en-GB" sz="2000" dirty="0">
              <a:solidFill>
                <a:schemeClr val="bg2">
                  <a:lumMod val="75000"/>
                </a:schemeClr>
              </a:solidFill>
            </a:endParaRPr>
          </a:p>
        </p:txBody>
      </p:sp>
      <p:sp>
        <p:nvSpPr>
          <p:cNvPr id="8" name="TextBox 7">
            <a:extLst>
              <a:ext uri="{FF2B5EF4-FFF2-40B4-BE49-F238E27FC236}">
                <a16:creationId xmlns:a16="http://schemas.microsoft.com/office/drawing/2014/main" id="{4616D72C-66B4-BE67-92D1-C5A33D42F64C}"/>
              </a:ext>
            </a:extLst>
          </p:cNvPr>
          <p:cNvSpPr txBox="1"/>
          <p:nvPr/>
        </p:nvSpPr>
        <p:spPr>
          <a:xfrm>
            <a:off x="1161682" y="3907516"/>
            <a:ext cx="2932454" cy="1323439"/>
          </a:xfrm>
          <a:prstGeom prst="rect">
            <a:avLst/>
          </a:prstGeom>
          <a:solidFill>
            <a:schemeClr val="accent2"/>
          </a:solidFill>
        </p:spPr>
        <p:txBody>
          <a:bodyPr wrap="square" rtlCol="0">
            <a:spAutoFit/>
          </a:bodyPr>
          <a:lstStyle/>
          <a:p>
            <a:pPr algn="ctr"/>
            <a:r>
              <a:rPr lang="en-GB" sz="2000">
                <a:solidFill>
                  <a:schemeClr val="bg2">
                    <a:lumMod val="75000"/>
                  </a:schemeClr>
                </a:solidFill>
              </a:rPr>
              <a:t>EVALUATION</a:t>
            </a:r>
          </a:p>
          <a:p>
            <a:pPr algn="ctr"/>
            <a:r>
              <a:rPr lang="en-GB" sz="2000">
                <a:solidFill>
                  <a:schemeClr val="bg2">
                    <a:lumMod val="75000"/>
                  </a:schemeClr>
                </a:solidFill>
              </a:rPr>
              <a:t>(Collecting, analysing, interpreting data about action / intervention)</a:t>
            </a:r>
            <a:endParaRPr lang="en-GB" sz="2000" dirty="0">
              <a:solidFill>
                <a:schemeClr val="bg2">
                  <a:lumMod val="75000"/>
                </a:schemeClr>
              </a:solidFill>
            </a:endParaRPr>
          </a:p>
        </p:txBody>
      </p:sp>
      <p:sp>
        <p:nvSpPr>
          <p:cNvPr id="9" name="TextBox 8">
            <a:extLst>
              <a:ext uri="{FF2B5EF4-FFF2-40B4-BE49-F238E27FC236}">
                <a16:creationId xmlns:a16="http://schemas.microsoft.com/office/drawing/2014/main" id="{31708CBB-2B48-5153-DD66-E834EB503D66}"/>
              </a:ext>
            </a:extLst>
          </p:cNvPr>
          <p:cNvSpPr txBox="1"/>
          <p:nvPr/>
        </p:nvSpPr>
        <p:spPr>
          <a:xfrm>
            <a:off x="1161682" y="2194319"/>
            <a:ext cx="2932454" cy="1015663"/>
          </a:xfrm>
          <a:prstGeom prst="rect">
            <a:avLst/>
          </a:prstGeom>
          <a:solidFill>
            <a:schemeClr val="accent2"/>
          </a:solidFill>
        </p:spPr>
        <p:txBody>
          <a:bodyPr wrap="square" rtlCol="0">
            <a:spAutoFit/>
          </a:bodyPr>
          <a:lstStyle/>
          <a:p>
            <a:pPr algn="ctr"/>
            <a:r>
              <a:rPr lang="en-GB" sz="2000">
                <a:solidFill>
                  <a:schemeClr val="bg2">
                    <a:lumMod val="75000"/>
                  </a:schemeClr>
                </a:solidFill>
              </a:rPr>
              <a:t>MONITORING</a:t>
            </a:r>
          </a:p>
          <a:p>
            <a:pPr algn="ctr"/>
            <a:r>
              <a:rPr lang="en-GB" sz="2000">
                <a:solidFill>
                  <a:schemeClr val="bg2">
                    <a:lumMod val="75000"/>
                  </a:schemeClr>
                </a:solidFill>
              </a:rPr>
              <a:t>(revising and testing action / intervention)</a:t>
            </a:r>
            <a:endParaRPr lang="en-GB" sz="2000" dirty="0">
              <a:solidFill>
                <a:schemeClr val="bg2">
                  <a:lumMod val="75000"/>
                </a:schemeClr>
              </a:solidFill>
            </a:endParaRPr>
          </a:p>
        </p:txBody>
      </p:sp>
      <p:cxnSp>
        <p:nvCxnSpPr>
          <p:cNvPr id="11" name="Straight Arrow Connector 10">
            <a:extLst>
              <a:ext uri="{FF2B5EF4-FFF2-40B4-BE49-F238E27FC236}">
                <a16:creationId xmlns:a16="http://schemas.microsoft.com/office/drawing/2014/main" id="{B23736EC-9BEC-0F6F-E0E7-23020A0DEA84}"/>
              </a:ext>
            </a:extLst>
          </p:cNvPr>
          <p:cNvCxnSpPr>
            <a:cxnSpLocks/>
          </p:cNvCxnSpPr>
          <p:nvPr/>
        </p:nvCxnSpPr>
        <p:spPr>
          <a:xfrm>
            <a:off x="9623502" y="3278862"/>
            <a:ext cx="0" cy="670413"/>
          </a:xfrm>
          <a:prstGeom prst="straightConnector1">
            <a:avLst/>
          </a:prstGeom>
          <a:ln w="76200">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90838809-186E-0529-F799-84525E464036}"/>
              </a:ext>
            </a:extLst>
          </p:cNvPr>
          <p:cNvCxnSpPr>
            <a:cxnSpLocks/>
          </p:cNvCxnSpPr>
          <p:nvPr/>
        </p:nvCxnSpPr>
        <p:spPr>
          <a:xfrm flipV="1">
            <a:off x="2042247" y="3237103"/>
            <a:ext cx="0" cy="586893"/>
          </a:xfrm>
          <a:prstGeom prst="straightConnector1">
            <a:avLst/>
          </a:prstGeom>
          <a:ln w="76200">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2140BD49-903B-7BE9-042F-EEE32303D832}"/>
              </a:ext>
            </a:extLst>
          </p:cNvPr>
          <p:cNvCxnSpPr>
            <a:cxnSpLocks/>
          </p:cNvCxnSpPr>
          <p:nvPr/>
        </p:nvCxnSpPr>
        <p:spPr>
          <a:xfrm>
            <a:off x="7361851" y="1883044"/>
            <a:ext cx="821382" cy="628666"/>
          </a:xfrm>
          <a:prstGeom prst="straightConnector1">
            <a:avLst/>
          </a:prstGeom>
          <a:ln w="76200">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1328F958-F2B9-C263-A139-712D63569688}"/>
              </a:ext>
            </a:extLst>
          </p:cNvPr>
          <p:cNvCxnSpPr>
            <a:cxnSpLocks/>
          </p:cNvCxnSpPr>
          <p:nvPr/>
        </p:nvCxnSpPr>
        <p:spPr>
          <a:xfrm flipH="1">
            <a:off x="7315200" y="4974956"/>
            <a:ext cx="994000" cy="526303"/>
          </a:xfrm>
          <a:prstGeom prst="straightConnector1">
            <a:avLst/>
          </a:prstGeom>
          <a:ln w="76200">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440FE8C9-96EE-6A55-03F3-AEF3A017BF4E}"/>
              </a:ext>
            </a:extLst>
          </p:cNvPr>
          <p:cNvCxnSpPr>
            <a:cxnSpLocks/>
          </p:cNvCxnSpPr>
          <p:nvPr/>
        </p:nvCxnSpPr>
        <p:spPr>
          <a:xfrm flipH="1" flipV="1">
            <a:off x="3882800" y="4974956"/>
            <a:ext cx="994001" cy="526303"/>
          </a:xfrm>
          <a:prstGeom prst="straightConnector1">
            <a:avLst/>
          </a:prstGeom>
          <a:ln w="76200">
            <a:solidFill>
              <a:schemeClr val="bg2">
                <a:lumMod val="5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a:extLst>
              <a:ext uri="{FF2B5EF4-FFF2-40B4-BE49-F238E27FC236}">
                <a16:creationId xmlns:a16="http://schemas.microsoft.com/office/drawing/2014/main" id="{906FC621-B8FE-C345-216B-63851C506E9E}"/>
              </a:ext>
            </a:extLst>
          </p:cNvPr>
          <p:cNvCxnSpPr>
            <a:cxnSpLocks/>
          </p:cNvCxnSpPr>
          <p:nvPr/>
        </p:nvCxnSpPr>
        <p:spPr>
          <a:xfrm flipV="1">
            <a:off x="3882800" y="1903102"/>
            <a:ext cx="947351" cy="533459"/>
          </a:xfrm>
          <a:prstGeom prst="straightConnector1">
            <a:avLst/>
          </a:prstGeom>
          <a:ln w="76200">
            <a:solidFill>
              <a:schemeClr val="bg2">
                <a:lumMod val="75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4A405985-B116-C277-2CC9-1434A4FE5A91}"/>
              </a:ext>
            </a:extLst>
          </p:cNvPr>
          <p:cNvCxnSpPr/>
          <p:nvPr/>
        </p:nvCxnSpPr>
        <p:spPr>
          <a:xfrm>
            <a:off x="4494508" y="2775438"/>
            <a:ext cx="3067719" cy="0"/>
          </a:xfrm>
          <a:prstGeom prst="line">
            <a:avLst/>
          </a:prstGeom>
          <a:ln w="76200">
            <a:solidFill>
              <a:schemeClr val="bg2">
                <a:lumMod val="50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A91E5625-B783-0CB7-811C-BB2C3C418F42}"/>
              </a:ext>
            </a:extLst>
          </p:cNvPr>
          <p:cNvCxnSpPr>
            <a:cxnSpLocks/>
          </p:cNvCxnSpPr>
          <p:nvPr/>
        </p:nvCxnSpPr>
        <p:spPr>
          <a:xfrm flipV="1">
            <a:off x="4386712" y="3100264"/>
            <a:ext cx="3175515" cy="1321176"/>
          </a:xfrm>
          <a:prstGeom prst="line">
            <a:avLst/>
          </a:prstGeom>
          <a:ln w="76200">
            <a:solidFill>
              <a:schemeClr val="bg2">
                <a:lumMod val="50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0A04A1F1-5514-BE02-55C9-C1589C8E0B08}"/>
              </a:ext>
            </a:extLst>
          </p:cNvPr>
          <p:cNvCxnSpPr>
            <a:cxnSpLocks/>
          </p:cNvCxnSpPr>
          <p:nvPr/>
        </p:nvCxnSpPr>
        <p:spPr>
          <a:xfrm>
            <a:off x="4424858" y="2850587"/>
            <a:ext cx="3137369" cy="1398309"/>
          </a:xfrm>
          <a:prstGeom prst="line">
            <a:avLst/>
          </a:prstGeom>
          <a:ln w="76200">
            <a:solidFill>
              <a:schemeClr val="bg2">
                <a:lumMod val="50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CCFC03A8-71EF-F72E-9627-8581C283455C}"/>
              </a:ext>
            </a:extLst>
          </p:cNvPr>
          <p:cNvCxnSpPr/>
          <p:nvPr/>
        </p:nvCxnSpPr>
        <p:spPr>
          <a:xfrm>
            <a:off x="4494508" y="4521837"/>
            <a:ext cx="3067719" cy="0"/>
          </a:xfrm>
          <a:prstGeom prst="line">
            <a:avLst/>
          </a:prstGeom>
          <a:ln w="76200">
            <a:solidFill>
              <a:schemeClr val="bg2">
                <a:lumMod val="50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1FFFD9CF-C929-FEB7-CBDB-CE005CBD9618}"/>
              </a:ext>
            </a:extLst>
          </p:cNvPr>
          <p:cNvCxnSpPr>
            <a:cxnSpLocks/>
          </p:cNvCxnSpPr>
          <p:nvPr/>
        </p:nvCxnSpPr>
        <p:spPr>
          <a:xfrm flipV="1">
            <a:off x="8954492" y="3196217"/>
            <a:ext cx="0" cy="723732"/>
          </a:xfrm>
          <a:prstGeom prst="line">
            <a:avLst/>
          </a:prstGeom>
          <a:ln w="76200">
            <a:solidFill>
              <a:schemeClr val="bg2">
                <a:lumMod val="50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CE1DC596-A0A1-6F58-43FE-6ECE444C0066}"/>
              </a:ext>
            </a:extLst>
          </p:cNvPr>
          <p:cNvCxnSpPr>
            <a:cxnSpLocks/>
          </p:cNvCxnSpPr>
          <p:nvPr/>
        </p:nvCxnSpPr>
        <p:spPr>
          <a:xfrm>
            <a:off x="3016058" y="3278862"/>
            <a:ext cx="0" cy="628654"/>
          </a:xfrm>
          <a:prstGeom prst="line">
            <a:avLst/>
          </a:prstGeom>
          <a:ln w="76200">
            <a:solidFill>
              <a:schemeClr val="bg2">
                <a:lumMod val="75000"/>
              </a:schemeClr>
            </a:solidFill>
            <a:prstDash val="sysDot"/>
            <a:headEnd type="none" w="med" len="med"/>
            <a:tailEnd type="triangle" w="med" len="med"/>
          </a:ln>
        </p:spPr>
        <p:style>
          <a:lnRef idx="1">
            <a:schemeClr val="accent1"/>
          </a:lnRef>
          <a:fillRef idx="0">
            <a:schemeClr val="accent1"/>
          </a:fillRef>
          <a:effectRef idx="0">
            <a:schemeClr val="accent1"/>
          </a:effectRef>
          <a:fontRef idx="minor">
            <a:schemeClr val="tx1"/>
          </a:fontRef>
        </p:style>
      </p:cxnSp>
      <p:sp>
        <p:nvSpPr>
          <p:cNvPr id="56" name="TextBox 55">
            <a:extLst>
              <a:ext uri="{FF2B5EF4-FFF2-40B4-BE49-F238E27FC236}">
                <a16:creationId xmlns:a16="http://schemas.microsoft.com/office/drawing/2014/main" id="{84F0B1F7-6687-47F7-D6E9-EFAE1788E963}"/>
              </a:ext>
            </a:extLst>
          </p:cNvPr>
          <p:cNvSpPr txBox="1"/>
          <p:nvPr/>
        </p:nvSpPr>
        <p:spPr>
          <a:xfrm>
            <a:off x="8181440" y="5672858"/>
            <a:ext cx="3502490" cy="523220"/>
          </a:xfrm>
          <a:prstGeom prst="rect">
            <a:avLst/>
          </a:prstGeom>
          <a:noFill/>
        </p:spPr>
        <p:txBody>
          <a:bodyPr wrap="square" rtlCol="0">
            <a:spAutoFit/>
          </a:bodyPr>
          <a:lstStyle/>
          <a:p>
            <a:r>
              <a:rPr lang="en-GB" sz="2800" dirty="0">
                <a:solidFill>
                  <a:schemeClr val="bg2">
                    <a:lumMod val="75000"/>
                  </a:schemeClr>
                </a:solidFill>
              </a:rPr>
              <a:t>(</a:t>
            </a:r>
            <a:r>
              <a:rPr lang="en-GB" sz="2800" dirty="0" err="1">
                <a:solidFill>
                  <a:schemeClr val="bg2">
                    <a:lumMod val="75000"/>
                  </a:schemeClr>
                </a:solidFill>
              </a:rPr>
              <a:t>Ivankova</a:t>
            </a:r>
            <a:r>
              <a:rPr lang="en-GB" sz="2800" dirty="0">
                <a:solidFill>
                  <a:schemeClr val="bg2">
                    <a:lumMod val="75000"/>
                  </a:schemeClr>
                </a:solidFill>
              </a:rPr>
              <a:t>, 2015)</a:t>
            </a:r>
          </a:p>
        </p:txBody>
      </p:sp>
    </p:spTree>
    <p:extLst>
      <p:ext uri="{BB962C8B-B14F-4D97-AF65-F5344CB8AC3E}">
        <p14:creationId xmlns:p14="http://schemas.microsoft.com/office/powerpoint/2010/main" val="3606816060"/>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6"/>
                                        </p:tgtEl>
                                        <p:attrNameLst>
                                          <p:attrName>style.visibility</p:attrName>
                                        </p:attrNameLst>
                                      </p:cBhvr>
                                      <p:to>
                                        <p:strVal val="visible"/>
                                      </p:to>
                                    </p:set>
                                    <p:animEffect transition="in" filter="fade">
                                      <p:cBhvr>
                                        <p:cTn id="12" dur="500"/>
                                        <p:tgtEl>
                                          <p:spTgt spid="5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8"/>
                                        </p:tgtEl>
                                        <p:attrNameLst>
                                          <p:attrName>style.visibility</p:attrName>
                                        </p:attrNameLst>
                                      </p:cBhvr>
                                      <p:to>
                                        <p:strVal val="visible"/>
                                      </p:to>
                                    </p:set>
                                    <p:animEffect transition="in" filter="fade">
                                      <p:cBhvr>
                                        <p:cTn id="22" dur="500"/>
                                        <p:tgtEl>
                                          <p:spTgt spid="18"/>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3"/>
                                        </p:tgtEl>
                                        <p:attrNameLst>
                                          <p:attrName>style.visibility</p:attrName>
                                        </p:attrNameLst>
                                      </p:cBhvr>
                                      <p:to>
                                        <p:strVal val="visible"/>
                                      </p:to>
                                    </p:set>
                                    <p:animEffect transition="in" filter="fade">
                                      <p:cBhvr>
                                        <p:cTn id="25" dur="500"/>
                                        <p:tgtEl>
                                          <p:spTgt spid="3"/>
                                        </p:tgtEl>
                                      </p:cBhvr>
                                    </p:animEffect>
                                  </p:childTnLst>
                                </p:cTn>
                              </p:par>
                              <p:par>
                                <p:cTn id="26" presetID="10" presetClass="entr" presetSubtype="0" fill="hold" nodeType="withEffect">
                                  <p:stCondLst>
                                    <p:cond delay="0"/>
                                  </p:stCondLst>
                                  <p:childTnLst>
                                    <p:set>
                                      <p:cBhvr>
                                        <p:cTn id="27" dur="1" fill="hold">
                                          <p:stCondLst>
                                            <p:cond delay="0"/>
                                          </p:stCondLst>
                                        </p:cTn>
                                        <p:tgtEl>
                                          <p:spTgt spid="11"/>
                                        </p:tgtEl>
                                        <p:attrNameLst>
                                          <p:attrName>style.visibility</p:attrName>
                                        </p:attrNameLst>
                                      </p:cBhvr>
                                      <p:to>
                                        <p:strVal val="visible"/>
                                      </p:to>
                                    </p:set>
                                    <p:animEffect transition="in" filter="fade">
                                      <p:cBhvr>
                                        <p:cTn id="28" dur="500"/>
                                        <p:tgtEl>
                                          <p:spTgt spid="11"/>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fade">
                                      <p:cBhvr>
                                        <p:cTn id="31" dur="500"/>
                                        <p:tgtEl>
                                          <p:spTgt spid="4"/>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20"/>
                                        </p:tgtEl>
                                        <p:attrNameLst>
                                          <p:attrName>style.visibility</p:attrName>
                                        </p:attrNameLst>
                                      </p:cBhvr>
                                      <p:to>
                                        <p:strVal val="visible"/>
                                      </p:to>
                                    </p:set>
                                    <p:animEffect transition="in" filter="fade">
                                      <p:cBhvr>
                                        <p:cTn id="36" dur="500"/>
                                        <p:tgtEl>
                                          <p:spTgt spid="20"/>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500"/>
                                        <p:tgtEl>
                                          <p:spTgt spid="7"/>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nodeType="clickEffect">
                                  <p:stCondLst>
                                    <p:cond delay="0"/>
                                  </p:stCondLst>
                                  <p:childTnLst>
                                    <p:set>
                                      <p:cBhvr>
                                        <p:cTn id="43" dur="1" fill="hold">
                                          <p:stCondLst>
                                            <p:cond delay="0"/>
                                          </p:stCondLst>
                                        </p:cTn>
                                        <p:tgtEl>
                                          <p:spTgt spid="22"/>
                                        </p:tgtEl>
                                        <p:attrNameLst>
                                          <p:attrName>style.visibility</p:attrName>
                                        </p:attrNameLst>
                                      </p:cBhvr>
                                      <p:to>
                                        <p:strVal val="visible"/>
                                      </p:to>
                                    </p:set>
                                    <p:animEffect transition="in" filter="fade">
                                      <p:cBhvr>
                                        <p:cTn id="44" dur="500"/>
                                        <p:tgtEl>
                                          <p:spTgt spid="22"/>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8"/>
                                        </p:tgtEl>
                                        <p:attrNameLst>
                                          <p:attrName>style.visibility</p:attrName>
                                        </p:attrNameLst>
                                      </p:cBhvr>
                                      <p:to>
                                        <p:strVal val="visible"/>
                                      </p:to>
                                    </p:set>
                                    <p:animEffect transition="in" filter="fade">
                                      <p:cBhvr>
                                        <p:cTn id="47" dur="500"/>
                                        <p:tgtEl>
                                          <p:spTgt spid="8"/>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15"/>
                                        </p:tgtEl>
                                        <p:attrNameLst>
                                          <p:attrName>style.visibility</p:attrName>
                                        </p:attrNameLst>
                                      </p:cBhvr>
                                      <p:to>
                                        <p:strVal val="visible"/>
                                      </p:to>
                                    </p:set>
                                    <p:animEffect transition="in" filter="fade">
                                      <p:cBhvr>
                                        <p:cTn id="52" dur="500"/>
                                        <p:tgtEl>
                                          <p:spTgt spid="15"/>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9"/>
                                        </p:tgtEl>
                                        <p:attrNameLst>
                                          <p:attrName>style.visibility</p:attrName>
                                        </p:attrNameLst>
                                      </p:cBhvr>
                                      <p:to>
                                        <p:strVal val="visible"/>
                                      </p:to>
                                    </p:set>
                                    <p:animEffect transition="in" filter="fade">
                                      <p:cBhvr>
                                        <p:cTn id="55" dur="500"/>
                                        <p:tgtEl>
                                          <p:spTgt spid="9"/>
                                        </p:tgtEl>
                                      </p:cBhvr>
                                    </p:animEffect>
                                  </p:childTnLst>
                                </p:cTn>
                              </p:par>
                              <p:par>
                                <p:cTn id="56" presetID="10" presetClass="entr" presetSubtype="0" fill="hold" nodeType="withEffect">
                                  <p:stCondLst>
                                    <p:cond delay="0"/>
                                  </p:stCondLst>
                                  <p:childTnLst>
                                    <p:set>
                                      <p:cBhvr>
                                        <p:cTn id="57" dur="1" fill="hold">
                                          <p:stCondLst>
                                            <p:cond delay="0"/>
                                          </p:stCondLst>
                                        </p:cTn>
                                        <p:tgtEl>
                                          <p:spTgt spid="50"/>
                                        </p:tgtEl>
                                        <p:attrNameLst>
                                          <p:attrName>style.visibility</p:attrName>
                                        </p:attrNameLst>
                                      </p:cBhvr>
                                      <p:to>
                                        <p:strVal val="visible"/>
                                      </p:to>
                                    </p:set>
                                    <p:animEffect transition="in" filter="fade">
                                      <p:cBhvr>
                                        <p:cTn id="58" dur="500"/>
                                        <p:tgtEl>
                                          <p:spTgt spid="50"/>
                                        </p:tgtEl>
                                      </p:cBhvr>
                                    </p:animEffect>
                                  </p:childTnLst>
                                </p:cTn>
                              </p:par>
                              <p:par>
                                <p:cTn id="59" presetID="10" presetClass="entr" presetSubtype="0" fill="hold" nodeType="withEffect">
                                  <p:stCondLst>
                                    <p:cond delay="0"/>
                                  </p:stCondLst>
                                  <p:childTnLst>
                                    <p:set>
                                      <p:cBhvr>
                                        <p:cTn id="60" dur="1" fill="hold">
                                          <p:stCondLst>
                                            <p:cond delay="0"/>
                                          </p:stCondLst>
                                        </p:cTn>
                                        <p:tgtEl>
                                          <p:spTgt spid="32"/>
                                        </p:tgtEl>
                                        <p:attrNameLst>
                                          <p:attrName>style.visibility</p:attrName>
                                        </p:attrNameLst>
                                      </p:cBhvr>
                                      <p:to>
                                        <p:strVal val="visible"/>
                                      </p:to>
                                    </p:set>
                                    <p:animEffect transition="in" filter="fade">
                                      <p:cBhvr>
                                        <p:cTn id="61" dur="500"/>
                                        <p:tgtEl>
                                          <p:spTgt spid="32"/>
                                        </p:tgtEl>
                                      </p:cBhvr>
                                    </p:animEffect>
                                  </p:childTnLst>
                                </p:cTn>
                              </p:par>
                              <p:par>
                                <p:cTn id="62" presetID="10" presetClass="entr" presetSubtype="0" fill="hold" nodeType="withEffect">
                                  <p:stCondLst>
                                    <p:cond delay="0"/>
                                  </p:stCondLst>
                                  <p:childTnLst>
                                    <p:set>
                                      <p:cBhvr>
                                        <p:cTn id="63" dur="1" fill="hold">
                                          <p:stCondLst>
                                            <p:cond delay="0"/>
                                          </p:stCondLst>
                                        </p:cTn>
                                        <p:tgtEl>
                                          <p:spTgt spid="40"/>
                                        </p:tgtEl>
                                        <p:attrNameLst>
                                          <p:attrName>style.visibility</p:attrName>
                                        </p:attrNameLst>
                                      </p:cBhvr>
                                      <p:to>
                                        <p:strVal val="visible"/>
                                      </p:to>
                                    </p:set>
                                    <p:animEffect transition="in" filter="fade">
                                      <p:cBhvr>
                                        <p:cTn id="64" dur="500"/>
                                        <p:tgtEl>
                                          <p:spTgt spid="40"/>
                                        </p:tgtEl>
                                      </p:cBhvr>
                                    </p:animEffect>
                                  </p:childTnLst>
                                </p:cTn>
                              </p:par>
                              <p:par>
                                <p:cTn id="65" presetID="10" presetClass="entr" presetSubtype="0" fill="hold" nodeType="withEffect">
                                  <p:stCondLst>
                                    <p:cond delay="0"/>
                                  </p:stCondLst>
                                  <p:childTnLst>
                                    <p:set>
                                      <p:cBhvr>
                                        <p:cTn id="66" dur="1" fill="hold">
                                          <p:stCondLst>
                                            <p:cond delay="0"/>
                                          </p:stCondLst>
                                        </p:cTn>
                                        <p:tgtEl>
                                          <p:spTgt spid="36"/>
                                        </p:tgtEl>
                                        <p:attrNameLst>
                                          <p:attrName>style.visibility</p:attrName>
                                        </p:attrNameLst>
                                      </p:cBhvr>
                                      <p:to>
                                        <p:strVal val="visible"/>
                                      </p:to>
                                    </p:set>
                                    <p:animEffect transition="in" filter="fade">
                                      <p:cBhvr>
                                        <p:cTn id="67" dur="500"/>
                                        <p:tgtEl>
                                          <p:spTgt spid="36"/>
                                        </p:tgtEl>
                                      </p:cBhvr>
                                    </p:animEffect>
                                  </p:childTnLst>
                                </p:cTn>
                              </p:par>
                              <p:par>
                                <p:cTn id="68" presetID="10" presetClass="entr" presetSubtype="0" fill="hold" nodeType="withEffect">
                                  <p:stCondLst>
                                    <p:cond delay="0"/>
                                  </p:stCondLst>
                                  <p:childTnLst>
                                    <p:set>
                                      <p:cBhvr>
                                        <p:cTn id="69" dur="1" fill="hold">
                                          <p:stCondLst>
                                            <p:cond delay="0"/>
                                          </p:stCondLst>
                                        </p:cTn>
                                        <p:tgtEl>
                                          <p:spTgt spid="44"/>
                                        </p:tgtEl>
                                        <p:attrNameLst>
                                          <p:attrName>style.visibility</p:attrName>
                                        </p:attrNameLst>
                                      </p:cBhvr>
                                      <p:to>
                                        <p:strVal val="visible"/>
                                      </p:to>
                                    </p:set>
                                    <p:animEffect transition="in" filter="fade">
                                      <p:cBhvr>
                                        <p:cTn id="70" dur="500"/>
                                        <p:tgtEl>
                                          <p:spTgt spid="44"/>
                                        </p:tgtEl>
                                      </p:cBhvr>
                                    </p:animEffect>
                                  </p:childTnLst>
                                </p:cTn>
                              </p:par>
                              <p:par>
                                <p:cTn id="71" presetID="10" presetClass="entr" presetSubtype="0" fill="hold" nodeType="withEffect">
                                  <p:stCondLst>
                                    <p:cond delay="0"/>
                                  </p:stCondLst>
                                  <p:childTnLst>
                                    <p:set>
                                      <p:cBhvr>
                                        <p:cTn id="72" dur="1" fill="hold">
                                          <p:stCondLst>
                                            <p:cond delay="0"/>
                                          </p:stCondLst>
                                        </p:cTn>
                                        <p:tgtEl>
                                          <p:spTgt spid="47"/>
                                        </p:tgtEl>
                                        <p:attrNameLst>
                                          <p:attrName>style.visibility</p:attrName>
                                        </p:attrNameLst>
                                      </p:cBhvr>
                                      <p:to>
                                        <p:strVal val="visible"/>
                                      </p:to>
                                    </p:set>
                                    <p:animEffect transition="in" filter="fade">
                                      <p:cBhvr>
                                        <p:cTn id="73" dur="500"/>
                                        <p:tgtEl>
                                          <p:spTgt spid="47"/>
                                        </p:tgtEl>
                                      </p:cBhvr>
                                    </p:animEffect>
                                  </p:childTnLst>
                                </p:cTn>
                              </p:par>
                              <p:par>
                                <p:cTn id="74" presetID="10" presetClass="entr" presetSubtype="0" fill="hold" nodeType="withEffect">
                                  <p:stCondLst>
                                    <p:cond delay="0"/>
                                  </p:stCondLst>
                                  <p:childTnLst>
                                    <p:set>
                                      <p:cBhvr>
                                        <p:cTn id="75" dur="1" fill="hold">
                                          <p:stCondLst>
                                            <p:cond delay="0"/>
                                          </p:stCondLst>
                                        </p:cTn>
                                        <p:tgtEl>
                                          <p:spTgt spid="26"/>
                                        </p:tgtEl>
                                        <p:attrNameLst>
                                          <p:attrName>style.visibility</p:attrName>
                                        </p:attrNameLst>
                                      </p:cBhvr>
                                      <p:to>
                                        <p:strVal val="visible"/>
                                      </p:to>
                                    </p:set>
                                    <p:animEffect transition="in" filter="fade">
                                      <p:cBhvr>
                                        <p:cTn id="76"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animBg="1"/>
      <p:bldP spid="3" grpId="0" animBg="1"/>
      <p:bldP spid="4" grpId="0" animBg="1"/>
      <p:bldP spid="7" grpId="0" animBg="1"/>
      <p:bldP spid="8" grpId="0" animBg="1"/>
      <p:bldP spid="9" grpId="0" animBg="1"/>
      <p:bldP spid="56"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8ABB8E2-09D4-EA0B-CAA2-C8D9CD7C6B84}"/>
            </a:ext>
          </a:extLst>
        </p:cNvPr>
        <p:cNvGrpSpPr/>
        <p:nvPr/>
      </p:nvGrpSpPr>
      <p:grpSpPr>
        <a:xfrm>
          <a:off x="0" y="0"/>
          <a:ext cx="0" cy="0"/>
          <a:chOff x="0" y="0"/>
          <a:chExt cx="0" cy="0"/>
        </a:xfrm>
      </p:grpSpPr>
      <p:pic>
        <p:nvPicPr>
          <p:cNvPr id="19" name="Picture 18">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21" name="Rectangle 20">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14" name="Title 1">
            <a:extLst>
              <a:ext uri="{FF2B5EF4-FFF2-40B4-BE49-F238E27FC236}">
                <a16:creationId xmlns:a16="http://schemas.microsoft.com/office/drawing/2014/main" id="{7DB4B937-8FA3-F487-6EC2-A12044E4D589}"/>
              </a:ext>
            </a:extLst>
          </p:cNvPr>
          <p:cNvSpPr>
            <a:spLocks noGrp="1"/>
          </p:cNvSpPr>
          <p:nvPr>
            <p:ph type="title"/>
          </p:nvPr>
        </p:nvSpPr>
        <p:spPr>
          <a:xfrm>
            <a:off x="369376" y="930440"/>
            <a:ext cx="3756600" cy="4995333"/>
          </a:xfrm>
        </p:spPr>
        <p:txBody>
          <a:bodyPr vert="horz" lIns="91440" tIns="45720" rIns="91440" bIns="45720" rtlCol="0" anchor="ctr">
            <a:normAutofit/>
          </a:bodyPr>
          <a:lstStyle/>
          <a:p>
            <a:r>
              <a:rPr lang="en-US" sz="2800" i="1" dirty="0">
                <a:solidFill>
                  <a:srgbClr val="FFFFFF"/>
                </a:solidFill>
                <a:effectLst/>
                <a:latin typeface="Arial" panose="020B0604020202020204" pitchFamily="34" charset="0"/>
                <a:cs typeface="Arial" panose="020B0604020202020204" pitchFamily="34" charset="0"/>
              </a:rPr>
              <a:t>Stage one: Reconnaissance and planning</a:t>
            </a:r>
          </a:p>
        </p:txBody>
      </p:sp>
      <p:sp>
        <p:nvSpPr>
          <p:cNvPr id="3" name="TextBox 2">
            <a:extLst>
              <a:ext uri="{FF2B5EF4-FFF2-40B4-BE49-F238E27FC236}">
                <a16:creationId xmlns:a16="http://schemas.microsoft.com/office/drawing/2014/main" id="{996A129A-7F3F-D75A-463A-95C02A7C816E}"/>
              </a:ext>
            </a:extLst>
          </p:cNvPr>
          <p:cNvSpPr txBox="1"/>
          <p:nvPr/>
        </p:nvSpPr>
        <p:spPr>
          <a:xfrm>
            <a:off x="5133418" y="2196040"/>
            <a:ext cx="5865215" cy="3729733"/>
          </a:xfrm>
          <a:prstGeom prst="rect">
            <a:avLst/>
          </a:prstGeom>
        </p:spPr>
        <p:txBody>
          <a:bodyPr vert="horz" lIns="91440" tIns="45720" rIns="91440" bIns="45720" rtlCol="0" anchor="ctr">
            <a:noAutofit/>
          </a:bodyPr>
          <a:lstStyle/>
          <a:p>
            <a:pPr marL="301752" indent="-301752" defTabSz="402336">
              <a:spcAft>
                <a:spcPts val="880"/>
              </a:spcAft>
              <a:buClr>
                <a:schemeClr val="tx1"/>
              </a:buClr>
              <a:buSzPct val="100000"/>
              <a:buFont typeface="Arial" panose="020B0604020202020204" pitchFamily="34" charset="0"/>
              <a:buChar char="•"/>
            </a:pPr>
            <a:r>
              <a:rPr lang="en-US" sz="2400" kern="1200" dirty="0">
                <a:solidFill>
                  <a:schemeClr val="tx1"/>
                </a:solidFill>
                <a:latin typeface="Arial" panose="020B0604020202020204" pitchFamily="34" charset="0"/>
                <a:cs typeface="Arial" panose="020B0604020202020204" pitchFamily="34" charset="0"/>
              </a:rPr>
              <a:t>Relevance for adolescent voice training</a:t>
            </a:r>
          </a:p>
          <a:p>
            <a:pPr marL="301752" indent="-301752" defTabSz="402336">
              <a:spcAft>
                <a:spcPts val="880"/>
              </a:spcAft>
              <a:buClr>
                <a:schemeClr val="tx1"/>
              </a:buClr>
              <a:buSzPct val="100000"/>
              <a:buFont typeface="Arial" panose="020B0604020202020204" pitchFamily="34" charset="0"/>
              <a:buChar char="•"/>
            </a:pPr>
            <a:r>
              <a:rPr lang="en-US" sz="2400" kern="1200" dirty="0">
                <a:solidFill>
                  <a:schemeClr val="tx1"/>
                </a:solidFill>
                <a:latin typeface="Arial" panose="020B0604020202020204" pitchFamily="34" charset="0"/>
                <a:cs typeface="Arial" panose="020B0604020202020204" pitchFamily="34" charset="0"/>
              </a:rPr>
              <a:t>Ability to see defining characteristics clearly</a:t>
            </a:r>
          </a:p>
          <a:p>
            <a:pPr marL="301752" indent="-301752" defTabSz="402336">
              <a:spcAft>
                <a:spcPts val="880"/>
              </a:spcAft>
              <a:buClr>
                <a:schemeClr val="tx1"/>
              </a:buClr>
              <a:buSzPct val="100000"/>
              <a:buFont typeface="Arial" panose="020B0604020202020204" pitchFamily="34" charset="0"/>
              <a:buChar char="•"/>
            </a:pPr>
            <a:r>
              <a:rPr lang="en-US" sz="2400" kern="1200" dirty="0">
                <a:solidFill>
                  <a:schemeClr val="tx1"/>
                </a:solidFill>
                <a:latin typeface="Arial" panose="020B0604020202020204" pitchFamily="34" charset="0"/>
                <a:cs typeface="Arial" panose="020B0604020202020204" pitchFamily="34" charset="0"/>
              </a:rPr>
              <a:t>Transferability to repertoire</a:t>
            </a:r>
          </a:p>
          <a:p>
            <a:pPr defTabSz="402336">
              <a:spcAft>
                <a:spcPts val="880"/>
              </a:spcAft>
              <a:buClr>
                <a:schemeClr val="tx1"/>
              </a:buClr>
              <a:buSzPct val="100000"/>
            </a:pPr>
            <a:endParaRPr lang="en-US" sz="2400" kern="1200" dirty="0">
              <a:solidFill>
                <a:schemeClr val="tx1"/>
              </a:solidFill>
              <a:latin typeface="Arial" panose="020B0604020202020204" pitchFamily="34" charset="0"/>
              <a:cs typeface="Arial" panose="020B0604020202020204" pitchFamily="34" charset="0"/>
            </a:endParaRPr>
          </a:p>
          <a:p>
            <a:pPr marL="301752" indent="-301752" defTabSz="402336">
              <a:spcAft>
                <a:spcPts val="880"/>
              </a:spcAft>
              <a:buClr>
                <a:schemeClr val="tx1"/>
              </a:buClr>
              <a:buSzPct val="100000"/>
              <a:buFont typeface="Arial" panose="020B0604020202020204" pitchFamily="34" charset="0"/>
              <a:buChar char="•"/>
            </a:pPr>
            <a:r>
              <a:rPr lang="en-US" sz="2400" kern="1200" dirty="0">
                <a:solidFill>
                  <a:schemeClr val="tx1"/>
                </a:solidFill>
                <a:latin typeface="Arial" panose="020B0604020202020204" pitchFamily="34" charset="0"/>
                <a:cs typeface="Arial" panose="020B0604020202020204" pitchFamily="34" charset="0"/>
              </a:rPr>
              <a:t>Onset exercises</a:t>
            </a:r>
          </a:p>
          <a:p>
            <a:pPr marL="301752" indent="-301752" defTabSz="402336">
              <a:spcAft>
                <a:spcPts val="880"/>
              </a:spcAft>
              <a:buClr>
                <a:schemeClr val="tx1"/>
              </a:buClr>
              <a:buSzPct val="100000"/>
              <a:buFont typeface="Arial" panose="020B0604020202020204" pitchFamily="34" charset="0"/>
              <a:buChar char="•"/>
            </a:pPr>
            <a:r>
              <a:rPr lang="en-US" sz="2400" kern="1200" dirty="0" err="1">
                <a:solidFill>
                  <a:schemeClr val="tx1"/>
                </a:solidFill>
                <a:latin typeface="Arial" panose="020B0604020202020204" pitchFamily="34" charset="0"/>
                <a:cs typeface="Arial" panose="020B0604020202020204" pitchFamily="34" charset="0"/>
              </a:rPr>
              <a:t>Messa</a:t>
            </a:r>
            <a:r>
              <a:rPr lang="en-US" sz="2400" kern="1200" dirty="0">
                <a:solidFill>
                  <a:schemeClr val="tx1"/>
                </a:solidFill>
                <a:latin typeface="Arial" panose="020B0604020202020204" pitchFamily="34" charset="0"/>
                <a:cs typeface="Arial" panose="020B0604020202020204" pitchFamily="34" charset="0"/>
              </a:rPr>
              <a:t> di voce exercises</a:t>
            </a:r>
            <a:endParaRPr lang="en-US" sz="28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C8CFF807-009C-33FC-61AD-6A0FB384B654}"/>
              </a:ext>
            </a:extLst>
          </p:cNvPr>
          <p:cNvSpPr txBox="1">
            <a:spLocks/>
          </p:cNvSpPr>
          <p:nvPr/>
        </p:nvSpPr>
        <p:spPr>
          <a:xfrm>
            <a:off x="4808601" y="1367770"/>
            <a:ext cx="2294328" cy="737721"/>
          </a:xfrm>
          <a:prstGeom prst="rect">
            <a:avLst/>
          </a:prstGeom>
          <a:effectLst/>
        </p:spPr>
        <p:txBody>
          <a:bodyPr vert="horz" lIns="91440" tIns="45720" rIns="91440" bIns="45720" rtlCol="0" anchor="ctr" anchorCtr="0">
            <a:normAutofit fontScale="92500"/>
          </a:bodyPr>
          <a:lstStyle>
            <a:lvl1pPr algn="l" defTabSz="457200" rtl="0" eaLnBrk="1" latinLnBrk="0" hangingPunct="1">
              <a:spcBef>
                <a:spcPct val="0"/>
              </a:spcBef>
              <a:buNone/>
              <a:defRPr sz="3600" kern="1200" cap="all">
                <a:ln w="3175" cmpd="sng">
                  <a:noFill/>
                </a:ln>
                <a:solidFill>
                  <a:schemeClr val="bg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402336">
              <a:lnSpc>
                <a:spcPct val="90000"/>
              </a:lnSpc>
              <a:spcAft>
                <a:spcPts val="600"/>
              </a:spcAft>
            </a:pPr>
            <a:r>
              <a:rPr lang="en-US" sz="2904" i="1" kern="1200" cap="all" dirty="0">
                <a:ln w="3175" cmpd="sng">
                  <a:noFill/>
                </a:ln>
                <a:solidFill>
                  <a:schemeClr val="tx1"/>
                </a:solidFill>
                <a:effectLst/>
                <a:latin typeface="Arial" panose="020B0604020202020204" pitchFamily="34" charset="0"/>
                <a:cs typeface="Arial" panose="020B0604020202020204" pitchFamily="34" charset="0"/>
              </a:rPr>
              <a:t>Exercises</a:t>
            </a:r>
            <a:endParaRPr lang="en-US" sz="3300" i="1" dirty="0">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80990168"/>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fade">
                                      <p:cBhvr>
                                        <p:cTn id="15"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3" grpId="0"/>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ECB4685-95AA-2877-7B0C-A6CB9F3B6177}"/>
            </a:ext>
          </a:extLst>
        </p:cNvPr>
        <p:cNvGrpSpPr/>
        <p:nvPr/>
      </p:nvGrpSpPr>
      <p:grpSpPr>
        <a:xfrm>
          <a:off x="0" y="0"/>
          <a:ext cx="0" cy="0"/>
          <a:chOff x="0" y="0"/>
          <a:chExt cx="0" cy="0"/>
        </a:xfrm>
      </p:grpSpPr>
      <p:pic>
        <p:nvPicPr>
          <p:cNvPr id="15" name="Picture 14">
            <a:extLst>
              <a:ext uri="{FF2B5EF4-FFF2-40B4-BE49-F238E27FC236}">
                <a16:creationId xmlns:a16="http://schemas.microsoft.com/office/drawing/2014/main" id="{5C819037-A607-4A7B-ADF1-B04516199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7" name="Rectangle 16">
            <a:extLst>
              <a:ext uri="{FF2B5EF4-FFF2-40B4-BE49-F238E27FC236}">
                <a16:creationId xmlns:a16="http://schemas.microsoft.com/office/drawing/2014/main" id="{F8C668FA-2417-47B5-B454-2D55FC17FF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19" name="Picture 18">
            <a:extLst>
              <a:ext uri="{FF2B5EF4-FFF2-40B4-BE49-F238E27FC236}">
                <a16:creationId xmlns:a16="http://schemas.microsoft.com/office/drawing/2014/main" id="{97FEBA57-8992-46BB-BCF0-5A83FE8E01E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1" name="Rectangle 20">
            <a:extLst>
              <a:ext uri="{FF2B5EF4-FFF2-40B4-BE49-F238E27FC236}">
                <a16:creationId xmlns:a16="http://schemas.microsoft.com/office/drawing/2014/main" id="{2B4CDDF6-55C3-415A-8D8B-7E03C3D616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3A55B0D6-072E-4AD8-354E-31261602BB2A}"/>
              </a:ext>
            </a:extLst>
          </p:cNvPr>
          <p:cNvSpPr txBox="1"/>
          <p:nvPr/>
        </p:nvSpPr>
        <p:spPr>
          <a:xfrm>
            <a:off x="4241104" y="2873829"/>
            <a:ext cx="3992972" cy="2144143"/>
          </a:xfrm>
          <a:prstGeom prst="rect">
            <a:avLst/>
          </a:prstGeom>
        </p:spPr>
        <p:txBody>
          <a:bodyPr vert="horz" lIns="91440" tIns="45720" rIns="91440" bIns="45720" rtlCol="0" anchor="ctr">
            <a:normAutofit/>
          </a:bodyPr>
          <a:lstStyle/>
          <a:p>
            <a:pPr marL="339471" indent="-339471" defTabSz="452628">
              <a:lnSpc>
                <a:spcPct val="90000"/>
              </a:lnSpc>
              <a:spcAft>
                <a:spcPts val="990"/>
              </a:spcAft>
              <a:buClr>
                <a:schemeClr val="tx1"/>
              </a:buClr>
              <a:buSzPct val="100000"/>
              <a:buFont typeface="Arial" panose="020B0604020202020204" pitchFamily="34" charset="0"/>
              <a:buChar char="•"/>
            </a:pPr>
            <a:r>
              <a:rPr lang="en-US" sz="2376" kern="1200" dirty="0">
                <a:solidFill>
                  <a:schemeClr val="tx1"/>
                </a:solidFill>
                <a:latin typeface="Arial" panose="020B0604020202020204" pitchFamily="34" charset="0"/>
                <a:cs typeface="Arial" panose="020B0604020202020204" pitchFamily="34" charset="0"/>
              </a:rPr>
              <a:t>Clarity of the  display</a:t>
            </a:r>
          </a:p>
          <a:p>
            <a:pPr marL="339471" indent="-339471" defTabSz="452628">
              <a:lnSpc>
                <a:spcPct val="90000"/>
              </a:lnSpc>
              <a:spcAft>
                <a:spcPts val="990"/>
              </a:spcAft>
              <a:buClr>
                <a:schemeClr val="tx1"/>
              </a:buClr>
              <a:buSzPct val="100000"/>
              <a:buFont typeface="Arial" panose="020B0604020202020204" pitchFamily="34" charset="0"/>
              <a:buChar char="•"/>
            </a:pPr>
            <a:r>
              <a:rPr lang="en-US" sz="2376" kern="1200" dirty="0">
                <a:solidFill>
                  <a:schemeClr val="tx1"/>
                </a:solidFill>
                <a:latin typeface="Arial" panose="020B0604020202020204" pitchFamily="34" charset="0"/>
                <a:cs typeface="Arial" panose="020B0604020202020204" pitchFamily="34" charset="0"/>
              </a:rPr>
              <a:t>Ease of use</a:t>
            </a:r>
          </a:p>
          <a:p>
            <a:pPr marL="339471" indent="-339471" defTabSz="452628">
              <a:lnSpc>
                <a:spcPct val="90000"/>
              </a:lnSpc>
              <a:spcAft>
                <a:spcPts val="990"/>
              </a:spcAft>
              <a:buClr>
                <a:schemeClr val="tx1"/>
              </a:buClr>
              <a:buSzPct val="100000"/>
              <a:buFont typeface="Arial" panose="020B0604020202020204" pitchFamily="34" charset="0"/>
              <a:buChar char="•"/>
            </a:pPr>
            <a:r>
              <a:rPr lang="en-US" sz="2376" kern="1200" dirty="0">
                <a:solidFill>
                  <a:schemeClr val="tx1"/>
                </a:solidFill>
                <a:latin typeface="Arial" panose="020B0604020202020204" pitchFamily="34" charset="0"/>
                <a:cs typeface="Arial" panose="020B0604020202020204" pitchFamily="34" charset="0"/>
              </a:rPr>
              <a:t>Collective preferences</a:t>
            </a:r>
          </a:p>
          <a:p>
            <a:pPr marL="339471" indent="-339471" defTabSz="452628">
              <a:lnSpc>
                <a:spcPct val="90000"/>
              </a:lnSpc>
              <a:spcAft>
                <a:spcPts val="990"/>
              </a:spcAft>
              <a:buClr>
                <a:schemeClr val="tx1"/>
              </a:buClr>
              <a:buSzPct val="100000"/>
              <a:buFont typeface="Arial" panose="020B0604020202020204" pitchFamily="34" charset="0"/>
              <a:buChar char="•"/>
            </a:pPr>
            <a:r>
              <a:rPr lang="en-US" sz="2376" kern="1200" dirty="0">
                <a:solidFill>
                  <a:schemeClr val="tx1"/>
                </a:solidFill>
                <a:latin typeface="Arial" panose="020B0604020202020204" pitchFamily="34" charset="0"/>
                <a:cs typeface="Arial" panose="020B0604020202020204" pitchFamily="34" charset="0"/>
              </a:rPr>
              <a:t>Reliability </a:t>
            </a:r>
            <a:endParaRPr lang="en-US" sz="2400" dirty="0">
              <a:latin typeface="Arial" panose="020B0604020202020204" pitchFamily="34" charset="0"/>
              <a:cs typeface="Arial" panose="020B0604020202020204" pitchFamily="34" charset="0"/>
            </a:endParaRPr>
          </a:p>
        </p:txBody>
      </p:sp>
      <p:sp>
        <p:nvSpPr>
          <p:cNvPr id="4" name="Title 1">
            <a:extLst>
              <a:ext uri="{FF2B5EF4-FFF2-40B4-BE49-F238E27FC236}">
                <a16:creationId xmlns:a16="http://schemas.microsoft.com/office/drawing/2014/main" id="{CA188DEC-9D1A-DA97-1331-2FCF1518C6BD}"/>
              </a:ext>
            </a:extLst>
          </p:cNvPr>
          <p:cNvSpPr txBox="1">
            <a:spLocks/>
          </p:cNvSpPr>
          <p:nvPr/>
        </p:nvSpPr>
        <p:spPr>
          <a:xfrm>
            <a:off x="4326095" y="800007"/>
            <a:ext cx="3525452" cy="1145148"/>
          </a:xfrm>
          <a:prstGeom prst="rect">
            <a:avLst/>
          </a:prstGeom>
          <a:effectLst/>
        </p:spPr>
        <p:txBody>
          <a:bodyPr vert="horz" lIns="91440" tIns="45720" rIns="91440" bIns="45720" rtlCol="0" anchor="ctr" anchorCtr="0">
            <a:normAutofit/>
          </a:bodyPr>
          <a:lstStyle>
            <a:lvl1pPr algn="l" defTabSz="457200" rtl="0" eaLnBrk="1" latinLnBrk="0" hangingPunct="1">
              <a:spcBef>
                <a:spcPct val="0"/>
              </a:spcBef>
              <a:buNone/>
              <a:defRPr sz="3600" kern="1200" cap="all">
                <a:ln w="3175" cmpd="sng">
                  <a:noFill/>
                </a:ln>
                <a:solidFill>
                  <a:schemeClr val="bg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defTabSz="452628">
              <a:lnSpc>
                <a:spcPct val="90000"/>
              </a:lnSpc>
              <a:spcAft>
                <a:spcPts val="600"/>
              </a:spcAft>
            </a:pPr>
            <a:r>
              <a:rPr lang="en-US" sz="3200" b="1" i="1" kern="1200" cap="all" dirty="0">
                <a:ln w="3175" cmpd="sng">
                  <a:noFill/>
                </a:ln>
                <a:solidFill>
                  <a:schemeClr val="tx1"/>
                </a:solidFill>
                <a:effectLst/>
                <a:latin typeface="Arial" panose="020B0604020202020204" pitchFamily="34" charset="0"/>
                <a:cs typeface="Arial" panose="020B0604020202020204" pitchFamily="34" charset="0"/>
              </a:rPr>
              <a:t>Applications</a:t>
            </a:r>
            <a:endParaRPr lang="en-US" sz="3200" b="1" i="1" dirty="0">
              <a:solidFill>
                <a:schemeClr val="tx1"/>
              </a:solidFill>
              <a:effectLst/>
              <a:latin typeface="Arial" panose="020B0604020202020204" pitchFamily="34" charset="0"/>
              <a:cs typeface="Arial" panose="020B0604020202020204" pitchFamily="34" charset="0"/>
            </a:endParaRPr>
          </a:p>
        </p:txBody>
      </p:sp>
      <p:sp>
        <p:nvSpPr>
          <p:cNvPr id="5" name="Title 1">
            <a:extLst>
              <a:ext uri="{FF2B5EF4-FFF2-40B4-BE49-F238E27FC236}">
                <a16:creationId xmlns:a16="http://schemas.microsoft.com/office/drawing/2014/main" id="{562542E4-0928-CCA6-51A9-2417FC166E55}"/>
              </a:ext>
            </a:extLst>
          </p:cNvPr>
          <p:cNvSpPr txBox="1">
            <a:spLocks/>
          </p:cNvSpPr>
          <p:nvPr/>
        </p:nvSpPr>
        <p:spPr>
          <a:xfrm>
            <a:off x="8767889" y="1564286"/>
            <a:ext cx="2107504" cy="826429"/>
          </a:xfrm>
          <a:prstGeom prst="rect">
            <a:avLst/>
          </a:prstGeom>
          <a:effectLst/>
        </p:spPr>
        <p:txBody>
          <a:bodyPr vert="horz" lIns="91440" tIns="45720" rIns="91440" bIns="45720" rtlCol="0" anchor="ctr" anchorCtr="0">
            <a:normAutofit/>
          </a:bodyPr>
          <a:lstStyle>
            <a:lvl1pPr algn="l" defTabSz="457200" rtl="0" eaLnBrk="1" latinLnBrk="0" hangingPunct="1">
              <a:spcBef>
                <a:spcPct val="0"/>
              </a:spcBef>
              <a:buNone/>
              <a:defRPr sz="3600" kern="1200" cap="all">
                <a:ln w="3175" cmpd="sng">
                  <a:noFill/>
                </a:ln>
                <a:solidFill>
                  <a:schemeClr val="bg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452628">
              <a:lnSpc>
                <a:spcPct val="90000"/>
              </a:lnSpc>
              <a:spcAft>
                <a:spcPts val="600"/>
              </a:spcAft>
            </a:pPr>
            <a:r>
              <a:rPr lang="en-US" sz="3267" i="1" kern="1200" cap="all" dirty="0" err="1">
                <a:ln w="3175" cmpd="sng">
                  <a:noFill/>
                </a:ln>
                <a:solidFill>
                  <a:schemeClr val="tx1"/>
                </a:solidFill>
                <a:effectLst/>
                <a:latin typeface="+mj-lt"/>
                <a:ea typeface="+mj-ea"/>
                <a:cs typeface="+mj-cs"/>
              </a:rPr>
              <a:t>VoceVista</a:t>
            </a:r>
            <a:endParaRPr lang="en-US" sz="3300" i="1" dirty="0">
              <a:solidFill>
                <a:schemeClr val="tx1"/>
              </a:solidFill>
              <a:effectLst/>
            </a:endParaRPr>
          </a:p>
        </p:txBody>
      </p:sp>
      <p:sp>
        <p:nvSpPr>
          <p:cNvPr id="8" name="Title 1">
            <a:extLst>
              <a:ext uri="{FF2B5EF4-FFF2-40B4-BE49-F238E27FC236}">
                <a16:creationId xmlns:a16="http://schemas.microsoft.com/office/drawing/2014/main" id="{DBFB53C9-A59D-CFDA-0AE5-A1C810CD6A08}"/>
              </a:ext>
            </a:extLst>
          </p:cNvPr>
          <p:cNvSpPr txBox="1">
            <a:spLocks/>
          </p:cNvSpPr>
          <p:nvPr/>
        </p:nvSpPr>
        <p:spPr>
          <a:xfrm>
            <a:off x="1181554" y="1568401"/>
            <a:ext cx="2162029" cy="826429"/>
          </a:xfrm>
          <a:prstGeom prst="rect">
            <a:avLst/>
          </a:prstGeom>
          <a:effectLst/>
        </p:spPr>
        <p:txBody>
          <a:bodyPr vert="horz" lIns="91440" tIns="45720" rIns="91440" bIns="45720" rtlCol="0" anchor="ctr" anchorCtr="0">
            <a:normAutofit/>
          </a:bodyPr>
          <a:lstStyle>
            <a:lvl1pPr algn="l" defTabSz="457200" rtl="0" eaLnBrk="1" latinLnBrk="0" hangingPunct="1">
              <a:spcBef>
                <a:spcPct val="0"/>
              </a:spcBef>
              <a:buNone/>
              <a:defRPr sz="3600" kern="1200" cap="all">
                <a:ln w="3175" cmpd="sng">
                  <a:noFill/>
                </a:ln>
                <a:solidFill>
                  <a:schemeClr val="bg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defTabSz="452628">
              <a:lnSpc>
                <a:spcPct val="90000"/>
              </a:lnSpc>
              <a:spcAft>
                <a:spcPts val="600"/>
              </a:spcAft>
            </a:pPr>
            <a:r>
              <a:rPr lang="en-US" sz="3267" i="1" kern="1200" cap="all" dirty="0" err="1">
                <a:ln w="3175" cmpd="sng">
                  <a:noFill/>
                </a:ln>
                <a:solidFill>
                  <a:schemeClr val="tx1"/>
                </a:solidFill>
                <a:effectLst/>
                <a:latin typeface="+mj-lt"/>
                <a:ea typeface="+mj-ea"/>
                <a:cs typeface="+mj-cs"/>
              </a:rPr>
              <a:t>singscope</a:t>
            </a:r>
            <a:endParaRPr lang="en-US" sz="3300" i="1" dirty="0">
              <a:solidFill>
                <a:schemeClr val="tx1"/>
              </a:solidFill>
              <a:effectLst/>
            </a:endParaRPr>
          </a:p>
        </p:txBody>
      </p:sp>
      <p:pic>
        <p:nvPicPr>
          <p:cNvPr id="9" name="Picture 8" descr="Singscope">
            <a:extLst>
              <a:ext uri="{FF2B5EF4-FFF2-40B4-BE49-F238E27FC236}">
                <a16:creationId xmlns:a16="http://schemas.microsoft.com/office/drawing/2014/main" id="{CCF84856-07AA-2E49-AAA8-29239E91B532}"/>
              </a:ext>
            </a:extLst>
          </p:cNvPr>
          <p:cNvPicPr>
            <a:picLocks noChangeAspect="1"/>
          </p:cNvPicPr>
          <p:nvPr/>
        </p:nvPicPr>
        <p:blipFill rotWithShape="1">
          <a:blip r:embed="rId3">
            <a:extLst>
              <a:ext uri="{28A0092B-C50C-407E-A947-70E740481C1C}">
                <a14:useLocalDpi xmlns:a14="http://schemas.microsoft.com/office/drawing/2010/main" val="0"/>
              </a:ext>
            </a:extLst>
          </a:blip>
          <a:srcRect l="6010" t="19082" r="6142" b="12445"/>
          <a:stretch/>
        </p:blipFill>
        <p:spPr bwMode="auto">
          <a:xfrm>
            <a:off x="664352" y="2260400"/>
            <a:ext cx="3185181" cy="3905242"/>
          </a:xfrm>
          <a:prstGeom prst="roundRect">
            <a:avLst/>
          </a:prstGeom>
          <a:noFill/>
          <a:ln>
            <a:noFill/>
          </a:ln>
          <a:extLst>
            <a:ext uri="{53640926-AAD7-44D8-BBD7-CCE9431645EC}">
              <a14:shadowObscured xmlns:a14="http://schemas.microsoft.com/office/drawing/2010/main"/>
            </a:ext>
          </a:extLst>
        </p:spPr>
      </p:pic>
      <p:pic>
        <p:nvPicPr>
          <p:cNvPr id="10" name="Picture 9" descr="What is Resonance? - Rebecca Schwarz Singing Lessons">
            <a:extLst>
              <a:ext uri="{FF2B5EF4-FFF2-40B4-BE49-F238E27FC236}">
                <a16:creationId xmlns:a16="http://schemas.microsoft.com/office/drawing/2014/main" id="{A988DB4C-6604-2ADF-D314-B9C2C2EDA8EE}"/>
              </a:ext>
            </a:extLst>
          </p:cNvPr>
          <p:cNvPicPr>
            <a:picLocks noChangeAspect="1"/>
          </p:cNvPicPr>
          <p:nvPr/>
        </p:nvPicPr>
        <p:blipFill rotWithShape="1">
          <a:blip r:embed="rId4">
            <a:extLst>
              <a:ext uri="{28A0092B-C50C-407E-A947-70E740481C1C}">
                <a14:useLocalDpi xmlns:a14="http://schemas.microsoft.com/office/drawing/2010/main" val="0"/>
              </a:ext>
            </a:extLst>
          </a:blip>
          <a:srcRect l="-415" t="8877" r="57304" b="13642"/>
          <a:stretch/>
        </p:blipFill>
        <p:spPr bwMode="auto">
          <a:xfrm>
            <a:off x="8122082" y="2260399"/>
            <a:ext cx="3405566" cy="3905242"/>
          </a:xfrm>
          <a:prstGeom prst="round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88597130"/>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gtEl>
                                        <p:attrNameLst>
                                          <p:attrName>style.visibility</p:attrName>
                                        </p:attrNameLst>
                                      </p:cBhvr>
                                      <p:to>
                                        <p:strVal val="visible"/>
                                      </p:to>
                                    </p:set>
                                    <p:animEffect transition="in" filter="fade">
                                      <p:cBhvr>
                                        <p:cTn id="10" dur="500"/>
                                        <p:tgtEl>
                                          <p:spTgt spid="4"/>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P spid="5" grpId="0"/>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27C3B8-EF9A-DBD8-71BB-74C1A68799B5}"/>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42476583-CC33-45CE-B51B-215B5673CD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3" name="Rectangle 12">
            <a:extLst>
              <a:ext uri="{FF2B5EF4-FFF2-40B4-BE49-F238E27FC236}">
                <a16:creationId xmlns:a16="http://schemas.microsoft.com/office/drawing/2014/main" id="{75F65CD9-825D-44BD-8681-D42D260D4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B2F64C47-BE0B-4DA4-A62F-C6922DD208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3566BD6-EA55-EC4C-73E7-EABA0A750743}"/>
              </a:ext>
            </a:extLst>
          </p:cNvPr>
          <p:cNvSpPr>
            <a:spLocks noGrp="1"/>
          </p:cNvSpPr>
          <p:nvPr>
            <p:ph type="title"/>
          </p:nvPr>
        </p:nvSpPr>
        <p:spPr>
          <a:xfrm>
            <a:off x="315486" y="930440"/>
            <a:ext cx="3219772" cy="4995333"/>
          </a:xfrm>
        </p:spPr>
        <p:txBody>
          <a:bodyPr vert="horz" lIns="91440" tIns="45720" rIns="91440" bIns="45720" rtlCol="0" anchor="ctr">
            <a:normAutofit/>
          </a:bodyPr>
          <a:lstStyle/>
          <a:p>
            <a:r>
              <a:rPr lang="en-US" i="1" dirty="0">
                <a:solidFill>
                  <a:srgbClr val="FFFFFF"/>
                </a:solidFill>
                <a:latin typeface="Arial" panose="020B0604020202020204" pitchFamily="34" charset="0"/>
                <a:cs typeface="Arial" panose="020B0604020202020204" pitchFamily="34" charset="0"/>
              </a:rPr>
              <a:t>Stage TWO: ACTING</a:t>
            </a:r>
          </a:p>
        </p:txBody>
      </p:sp>
      <p:sp>
        <p:nvSpPr>
          <p:cNvPr id="3" name="TextBox 2">
            <a:extLst>
              <a:ext uri="{FF2B5EF4-FFF2-40B4-BE49-F238E27FC236}">
                <a16:creationId xmlns:a16="http://schemas.microsoft.com/office/drawing/2014/main" id="{778D7C2A-BCA7-2CDE-D111-59177ACC3F57}"/>
              </a:ext>
            </a:extLst>
          </p:cNvPr>
          <p:cNvSpPr txBox="1"/>
          <p:nvPr/>
        </p:nvSpPr>
        <p:spPr>
          <a:xfrm>
            <a:off x="5013317" y="1460665"/>
            <a:ext cx="6288166" cy="3859158"/>
          </a:xfrm>
          <a:prstGeom prst="rect">
            <a:avLst/>
          </a:prstGeom>
        </p:spPr>
        <p:txBody>
          <a:bodyPr vert="horz" lIns="91440" tIns="45720" rIns="91440" bIns="45720" rtlCol="0" anchor="ctr">
            <a:noAutofit/>
          </a:bodyPr>
          <a:lstStyle/>
          <a:p>
            <a:pPr defTabSz="278892">
              <a:spcAft>
                <a:spcPts val="610"/>
              </a:spcAft>
              <a:buClr>
                <a:schemeClr val="tx1"/>
              </a:buClr>
              <a:buSzPct val="100000"/>
            </a:pPr>
            <a:r>
              <a:rPr lang="en-US" sz="2400" kern="1200" dirty="0">
                <a:solidFill>
                  <a:schemeClr val="tx1"/>
                </a:solidFill>
                <a:latin typeface="Arial" panose="020B0604020202020204" pitchFamily="34" charset="0"/>
                <a:cs typeface="Arial" panose="020B0604020202020204" pitchFamily="34" charset="0"/>
              </a:rPr>
              <a:t>Participants</a:t>
            </a:r>
          </a:p>
          <a:p>
            <a:pPr marL="209169" indent="-209169" defTabSz="278892">
              <a:spcAft>
                <a:spcPts val="610"/>
              </a:spcAft>
              <a:buClr>
                <a:schemeClr val="tx1"/>
              </a:buClr>
              <a:buSzPct val="100000"/>
              <a:buFont typeface="Arial" panose="020B0604020202020204" pitchFamily="34" charset="0"/>
              <a:buChar char="•"/>
            </a:pPr>
            <a:r>
              <a:rPr lang="en-US" sz="2400" kern="1200" dirty="0">
                <a:solidFill>
                  <a:schemeClr val="tx1"/>
                </a:solidFill>
                <a:latin typeface="Arial" panose="020B0604020202020204" pitchFamily="34" charset="0"/>
                <a:cs typeface="Arial" panose="020B0604020202020204" pitchFamily="34" charset="0"/>
              </a:rPr>
              <a:t>3 female, 3 male</a:t>
            </a:r>
          </a:p>
          <a:p>
            <a:pPr marL="209169" indent="-209169" defTabSz="278892">
              <a:spcAft>
                <a:spcPts val="610"/>
              </a:spcAft>
              <a:buClr>
                <a:schemeClr val="tx1"/>
              </a:buClr>
              <a:buSzPct val="100000"/>
              <a:buFont typeface="Arial" panose="020B0604020202020204" pitchFamily="34" charset="0"/>
              <a:buChar char="•"/>
            </a:pPr>
            <a:r>
              <a:rPr lang="en-US" sz="2400" kern="1200" dirty="0">
                <a:solidFill>
                  <a:schemeClr val="tx1"/>
                </a:solidFill>
                <a:latin typeface="Arial" panose="020B0604020202020204" pitchFamily="34" charset="0"/>
                <a:cs typeface="Arial" panose="020B0604020202020204" pitchFamily="34" charset="0"/>
              </a:rPr>
              <a:t>12 – 13 years</a:t>
            </a:r>
          </a:p>
          <a:p>
            <a:pPr marL="209169" indent="-209169" defTabSz="278892">
              <a:spcAft>
                <a:spcPts val="610"/>
              </a:spcAft>
              <a:buClr>
                <a:schemeClr val="tx1"/>
              </a:buClr>
              <a:buSzPct val="1000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marL="209169" indent="-209169" defTabSz="278892">
              <a:spcAft>
                <a:spcPts val="610"/>
              </a:spcAft>
              <a:buClr>
                <a:schemeClr val="tx1"/>
              </a:buClr>
              <a:buSzPct val="100000"/>
              <a:buFont typeface="Arial" panose="020B0604020202020204" pitchFamily="34" charset="0"/>
              <a:buChar char="•"/>
            </a:pPr>
            <a:endParaRPr lang="en-US" sz="2400" dirty="0">
              <a:latin typeface="Arial" panose="020B0604020202020204" pitchFamily="34" charset="0"/>
              <a:cs typeface="Arial" panose="020B0604020202020204" pitchFamily="34" charset="0"/>
            </a:endParaRPr>
          </a:p>
          <a:p>
            <a:pPr defTabSz="278892">
              <a:spcAft>
                <a:spcPts val="610"/>
              </a:spcAft>
              <a:buClr>
                <a:schemeClr val="tx1"/>
              </a:buClr>
              <a:buSzPct val="100000"/>
            </a:pPr>
            <a:r>
              <a:rPr lang="en-US" sz="2400" dirty="0">
                <a:latin typeface="Arial" panose="020B0604020202020204" pitchFamily="34" charset="0"/>
                <a:cs typeface="Arial" panose="020B0604020202020204" pitchFamily="34" charset="0"/>
              </a:rPr>
              <a:t>Implementation </a:t>
            </a:r>
          </a:p>
          <a:p>
            <a:pPr marL="209169" indent="-209169" defTabSz="278892">
              <a:spcAft>
                <a:spcPts val="610"/>
              </a:spcAft>
              <a:buClr>
                <a:schemeClr val="tx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Five weekly 20-minute one-to-one sessions</a:t>
            </a:r>
          </a:p>
        </p:txBody>
      </p:sp>
    </p:spTree>
    <p:extLst>
      <p:ext uri="{BB962C8B-B14F-4D97-AF65-F5344CB8AC3E}">
        <p14:creationId xmlns:p14="http://schemas.microsoft.com/office/powerpoint/2010/main" val="1344215801"/>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fade">
                                      <p:cBhvr>
                                        <p:cTn id="12"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B411C9F-1AB3-785E-06FE-399881AD4A34}"/>
            </a:ext>
          </a:extLst>
        </p:cNvPr>
        <p:cNvGrpSpPr/>
        <p:nvPr/>
      </p:nvGrpSpPr>
      <p:grpSpPr>
        <a:xfrm>
          <a:off x="0" y="0"/>
          <a:ext cx="0" cy="0"/>
          <a:chOff x="0" y="0"/>
          <a:chExt cx="0" cy="0"/>
        </a:xfrm>
      </p:grpSpPr>
      <p:pic>
        <p:nvPicPr>
          <p:cNvPr id="11" name="Picture 10">
            <a:extLst>
              <a:ext uri="{FF2B5EF4-FFF2-40B4-BE49-F238E27FC236}">
                <a16:creationId xmlns:a16="http://schemas.microsoft.com/office/drawing/2014/main" id="{E8D19415-022D-69AD-DAFD-8A717DD9E7F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3" name="Rectangle 12">
            <a:extLst>
              <a:ext uri="{FF2B5EF4-FFF2-40B4-BE49-F238E27FC236}">
                <a16:creationId xmlns:a16="http://schemas.microsoft.com/office/drawing/2014/main" id="{18551AFC-E1DD-F7B9-76C6-C2EB661B5B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CA661DAA-48B5-28E8-311A-867A322C67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
            <a:ext cx="4125976" cy="6858002"/>
          </a:xfrm>
          <a:custGeom>
            <a:avLst/>
            <a:gdLst>
              <a:gd name="connsiteX0" fmla="*/ 4125976 w 4125976"/>
              <a:gd name="connsiteY0" fmla="*/ 0 h 6858002"/>
              <a:gd name="connsiteX1" fmla="*/ 1300393 w 4125976"/>
              <a:gd name="connsiteY1" fmla="*/ 0 h 6858002"/>
              <a:gd name="connsiteX2" fmla="*/ 1300393 w 4125976"/>
              <a:gd name="connsiteY2" fmla="*/ 2 h 6858002"/>
              <a:gd name="connsiteX3" fmla="*/ 1155520 w 4125976"/>
              <a:gd name="connsiteY3" fmla="*/ 2 h 6858002"/>
              <a:gd name="connsiteX4" fmla="*/ 1074856 w 4125976"/>
              <a:gd name="connsiteY4" fmla="*/ 88573 h 6858002"/>
              <a:gd name="connsiteX5" fmla="*/ 0 w 4125976"/>
              <a:gd name="connsiteY5" fmla="*/ 3396600 h 6858002"/>
              <a:gd name="connsiteX6" fmla="*/ 1222540 w 4125976"/>
              <a:gd name="connsiteY6" fmla="*/ 6858002 h 6858002"/>
              <a:gd name="connsiteX7" fmla="*/ 4125598 w 4125976"/>
              <a:gd name="connsiteY7" fmla="*/ 6858002 h 6858002"/>
              <a:gd name="connsiteX8" fmla="*/ 4125976 w 4125976"/>
              <a:gd name="connsiteY8" fmla="*/ 6857600 h 685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25976" h="6858002">
                <a:moveTo>
                  <a:pt x="4125976" y="0"/>
                </a:moveTo>
                <a:lnTo>
                  <a:pt x="1300393" y="0"/>
                </a:lnTo>
                <a:lnTo>
                  <a:pt x="1300393" y="2"/>
                </a:lnTo>
                <a:lnTo>
                  <a:pt x="1155520" y="2"/>
                </a:lnTo>
                <a:lnTo>
                  <a:pt x="1074856" y="88573"/>
                </a:lnTo>
                <a:cubicBezTo>
                  <a:pt x="422987" y="841260"/>
                  <a:pt x="0" y="2042663"/>
                  <a:pt x="0" y="3396600"/>
                </a:cubicBezTo>
                <a:cubicBezTo>
                  <a:pt x="0" y="4846647"/>
                  <a:pt x="488259" y="6121285"/>
                  <a:pt x="1222540" y="6858002"/>
                </a:cubicBezTo>
                <a:cubicBezTo>
                  <a:pt x="4125598" y="6858002"/>
                  <a:pt x="4125598" y="6858002"/>
                  <a:pt x="4125598" y="6858002"/>
                </a:cubicBezTo>
                <a:lnTo>
                  <a:pt x="4125976" y="6857600"/>
                </a:lnTo>
                <a:close/>
              </a:path>
            </a:pathLst>
          </a:custGeom>
          <a:blipFill dpi="0" rotWithShape="1">
            <a:blip r:embed="rId3"/>
            <a:srcRect/>
            <a:tile tx="0" ty="0" sx="100000" sy="100000" flip="none" algn="tl"/>
          </a:blipFill>
          <a:ln>
            <a:noFill/>
          </a:ln>
        </p:spPr>
        <p:style>
          <a:lnRef idx="2">
            <a:schemeClr val="accent1">
              <a:shade val="50000"/>
            </a:schemeClr>
          </a:lnRef>
          <a:fillRef idx="1003">
            <a:schemeClr val="dk2"/>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146070F-0A6B-32D5-92B6-F8E3F65CFB5B}"/>
              </a:ext>
            </a:extLst>
          </p:cNvPr>
          <p:cNvSpPr>
            <a:spLocks noGrp="1"/>
          </p:cNvSpPr>
          <p:nvPr>
            <p:ph type="title"/>
          </p:nvPr>
        </p:nvSpPr>
        <p:spPr>
          <a:xfrm>
            <a:off x="273267" y="974361"/>
            <a:ext cx="3514240" cy="4995333"/>
          </a:xfrm>
        </p:spPr>
        <p:txBody>
          <a:bodyPr vert="horz" lIns="91440" tIns="45720" rIns="91440" bIns="45720" rtlCol="0" anchor="ctr">
            <a:normAutofit/>
          </a:bodyPr>
          <a:lstStyle/>
          <a:p>
            <a:r>
              <a:rPr lang="en-US" i="1" dirty="0">
                <a:solidFill>
                  <a:srgbClr val="FFFFFF"/>
                </a:solidFill>
                <a:latin typeface="Arial" panose="020B0604020202020204" pitchFamily="34" charset="0"/>
                <a:cs typeface="Arial" panose="020B0604020202020204" pitchFamily="34" charset="0"/>
              </a:rPr>
              <a:t>Stage Three: evaluation</a:t>
            </a:r>
          </a:p>
        </p:txBody>
      </p:sp>
      <p:sp>
        <p:nvSpPr>
          <p:cNvPr id="4" name="TextBox 3">
            <a:extLst>
              <a:ext uri="{FF2B5EF4-FFF2-40B4-BE49-F238E27FC236}">
                <a16:creationId xmlns:a16="http://schemas.microsoft.com/office/drawing/2014/main" id="{62B9E63D-ADEB-0659-AE0F-EEC1E2461324}"/>
              </a:ext>
            </a:extLst>
          </p:cNvPr>
          <p:cNvSpPr txBox="1"/>
          <p:nvPr/>
        </p:nvSpPr>
        <p:spPr>
          <a:xfrm>
            <a:off x="4865746" y="643465"/>
            <a:ext cx="6244840" cy="5657127"/>
          </a:xfrm>
          <a:prstGeom prst="rect">
            <a:avLst/>
          </a:prstGeom>
        </p:spPr>
        <p:txBody>
          <a:bodyPr vert="horz" lIns="91440" tIns="45720" rIns="91440" bIns="45720" rtlCol="0" anchor="ctr">
            <a:normAutofit fontScale="92500" lnSpcReduction="10000"/>
          </a:bodyPr>
          <a:lstStyle/>
          <a:p>
            <a:pPr>
              <a:lnSpc>
                <a:spcPct val="90000"/>
              </a:lnSpc>
              <a:spcAft>
                <a:spcPts val="1000"/>
              </a:spcAft>
              <a:buClr>
                <a:schemeClr val="tx1"/>
              </a:buClr>
              <a:buSzPct val="100000"/>
            </a:pPr>
            <a:r>
              <a:rPr lang="en-US" sz="2400" dirty="0">
                <a:latin typeface="Arial" panose="020B0604020202020204" pitchFamily="34" charset="0"/>
                <a:cs typeface="Arial" panose="020B0604020202020204" pitchFamily="34" charset="0"/>
              </a:rPr>
              <a:t>Mixed Methods</a:t>
            </a:r>
          </a:p>
          <a:p>
            <a:pPr>
              <a:lnSpc>
                <a:spcPct val="90000"/>
              </a:lnSpc>
              <a:spcAft>
                <a:spcPts val="1000"/>
              </a:spcAft>
              <a:buClr>
                <a:schemeClr val="tx1"/>
              </a:buClr>
              <a:buSzPct val="100000"/>
              <a:buFont typeface="Arial"/>
              <a:buChar char="•"/>
            </a:pPr>
            <a:endParaRPr lang="en-US" sz="2400" dirty="0">
              <a:latin typeface="Arial" panose="020B0604020202020204" pitchFamily="34" charset="0"/>
              <a:cs typeface="Arial" panose="020B0604020202020204" pitchFamily="34" charset="0"/>
            </a:endParaRPr>
          </a:p>
          <a:p>
            <a:pPr>
              <a:lnSpc>
                <a:spcPct val="90000"/>
              </a:lnSpc>
              <a:spcAft>
                <a:spcPts val="1000"/>
              </a:spcAft>
              <a:buClr>
                <a:schemeClr val="tx1"/>
              </a:buClr>
              <a:buSzPct val="100000"/>
            </a:pPr>
            <a:r>
              <a:rPr lang="en-US" sz="2400" dirty="0">
                <a:latin typeface="Arial" panose="020B0604020202020204" pitchFamily="34" charset="0"/>
                <a:cs typeface="Arial" panose="020B0604020202020204" pitchFamily="34" charset="0"/>
              </a:rPr>
              <a:t>Triangulation across three research methods:</a:t>
            </a:r>
          </a:p>
          <a:p>
            <a:pPr>
              <a:lnSpc>
                <a:spcPct val="90000"/>
              </a:lnSpc>
              <a:spcAft>
                <a:spcPts val="1000"/>
              </a:spcAft>
              <a:buClr>
                <a:schemeClr val="tx1"/>
              </a:buClr>
              <a:buSzPct val="100000"/>
              <a:buFont typeface="Arial"/>
              <a:buChar char="•"/>
            </a:pPr>
            <a:endParaRPr lang="en-US" sz="2400" dirty="0">
              <a:latin typeface="Arial" panose="020B0604020202020204" pitchFamily="34" charset="0"/>
              <a:cs typeface="Arial" panose="020B0604020202020204" pitchFamily="34" charset="0"/>
            </a:endParaRPr>
          </a:p>
          <a:p>
            <a:pPr marL="457200" indent="-457200">
              <a:lnSpc>
                <a:spcPct val="90000"/>
              </a:lnSpc>
              <a:spcAft>
                <a:spcPts val="1000"/>
              </a:spcAft>
              <a:buClr>
                <a:schemeClr val="tx1"/>
              </a:buClr>
              <a:buSzPct val="100000"/>
              <a:buFont typeface="Arial"/>
              <a:buChar char="•"/>
            </a:pPr>
            <a:r>
              <a:rPr lang="en-US" sz="2400" dirty="0">
                <a:latin typeface="Arial" panose="020B0604020202020204" pitchFamily="34" charset="0"/>
                <a:cs typeface="Arial" panose="020B0604020202020204" pitchFamily="34" charset="0"/>
              </a:rPr>
              <a:t>Research Diary</a:t>
            </a:r>
          </a:p>
          <a:p>
            <a:pPr marL="457200" indent="-457200">
              <a:lnSpc>
                <a:spcPct val="90000"/>
              </a:lnSpc>
              <a:spcAft>
                <a:spcPts val="1000"/>
              </a:spcAft>
              <a:buClr>
                <a:schemeClr val="tx1"/>
              </a:buClr>
              <a:buSzPct val="100000"/>
              <a:buFont typeface="Arial"/>
              <a:buChar char="•"/>
            </a:pPr>
            <a:endParaRPr lang="en-US" sz="2400" dirty="0">
              <a:latin typeface="Arial" panose="020B0604020202020204" pitchFamily="34" charset="0"/>
              <a:cs typeface="Arial" panose="020B0604020202020204" pitchFamily="34" charset="0"/>
            </a:endParaRPr>
          </a:p>
          <a:p>
            <a:pPr marL="457200" indent="-457200">
              <a:lnSpc>
                <a:spcPct val="90000"/>
              </a:lnSpc>
              <a:spcAft>
                <a:spcPts val="1000"/>
              </a:spcAft>
              <a:buClr>
                <a:schemeClr val="tx1"/>
              </a:buClr>
              <a:buSzPct val="100000"/>
              <a:buFont typeface="Arial"/>
              <a:buChar char="•"/>
            </a:pPr>
            <a:r>
              <a:rPr lang="en-US" sz="2400" dirty="0">
                <a:latin typeface="Arial" panose="020B0604020202020204" pitchFamily="34" charset="0"/>
                <a:cs typeface="Arial" panose="020B0604020202020204" pitchFamily="34" charset="0"/>
              </a:rPr>
              <a:t>Attitudinal Survey </a:t>
            </a:r>
          </a:p>
          <a:p>
            <a:pPr marL="457200" indent="-457200">
              <a:lnSpc>
                <a:spcPct val="90000"/>
              </a:lnSpc>
              <a:spcAft>
                <a:spcPts val="1000"/>
              </a:spcAft>
              <a:buClr>
                <a:schemeClr val="tx1"/>
              </a:buClr>
              <a:buSzPct val="100000"/>
              <a:buFont typeface="Arial"/>
              <a:buChar char="•"/>
            </a:pPr>
            <a:endParaRPr lang="en-US" sz="2400" dirty="0">
              <a:latin typeface="Arial" panose="020B0604020202020204" pitchFamily="34" charset="0"/>
              <a:cs typeface="Arial" panose="020B0604020202020204" pitchFamily="34" charset="0"/>
            </a:endParaRPr>
          </a:p>
          <a:p>
            <a:pPr marL="457200" indent="-457200">
              <a:lnSpc>
                <a:spcPct val="90000"/>
              </a:lnSpc>
              <a:spcAft>
                <a:spcPts val="1000"/>
              </a:spcAft>
              <a:buClr>
                <a:schemeClr val="tx1"/>
              </a:buClr>
              <a:buSzPct val="100000"/>
              <a:buFont typeface="Arial"/>
              <a:buChar char="•"/>
            </a:pPr>
            <a:r>
              <a:rPr lang="en-US" sz="2400" dirty="0">
                <a:latin typeface="Arial" panose="020B0604020202020204" pitchFamily="34" charset="0"/>
                <a:cs typeface="Arial" panose="020B0604020202020204" pitchFamily="34" charset="0"/>
              </a:rPr>
              <a:t>Focus Group Discussion</a:t>
            </a:r>
          </a:p>
          <a:p>
            <a:pPr marL="457200" indent="-457200">
              <a:lnSpc>
                <a:spcPct val="90000"/>
              </a:lnSpc>
              <a:spcAft>
                <a:spcPts val="1000"/>
              </a:spcAft>
              <a:buClr>
                <a:schemeClr val="tx1"/>
              </a:buClr>
              <a:buSzPct val="100000"/>
              <a:buFont typeface="Arial"/>
              <a:buChar char="•"/>
            </a:pPr>
            <a:endParaRPr lang="en-US" sz="3500" dirty="0">
              <a:latin typeface="Arial" panose="020B0604020202020204" pitchFamily="34" charset="0"/>
              <a:cs typeface="Arial" panose="020B0604020202020204" pitchFamily="34" charset="0"/>
            </a:endParaRPr>
          </a:p>
          <a:p>
            <a:pPr>
              <a:lnSpc>
                <a:spcPct val="90000"/>
              </a:lnSpc>
              <a:spcAft>
                <a:spcPts val="1000"/>
              </a:spcAft>
              <a:buClr>
                <a:schemeClr val="tx1"/>
              </a:buClr>
              <a:buSzPct val="100000"/>
            </a:pPr>
            <a:r>
              <a:rPr lang="en-US" sz="2400" dirty="0">
                <a:latin typeface="Arial" panose="020B0604020202020204" pitchFamily="34" charset="0"/>
                <a:cs typeface="Arial" panose="020B0604020202020204" pitchFamily="34" charset="0"/>
              </a:rPr>
              <a:t>Data Analysis</a:t>
            </a:r>
          </a:p>
          <a:p>
            <a:pPr>
              <a:lnSpc>
                <a:spcPct val="90000"/>
              </a:lnSpc>
              <a:spcAft>
                <a:spcPts val="1000"/>
              </a:spcAft>
              <a:buClr>
                <a:schemeClr val="tx1"/>
              </a:buClr>
              <a:buSzPct val="100000"/>
            </a:pPr>
            <a:endParaRPr lang="en-US" sz="500" dirty="0">
              <a:latin typeface="Arial" panose="020B0604020202020204" pitchFamily="34" charset="0"/>
              <a:cs typeface="Arial" panose="020B0604020202020204" pitchFamily="34" charset="0"/>
            </a:endParaRPr>
          </a:p>
          <a:p>
            <a:pPr marL="342900" indent="-342900">
              <a:lnSpc>
                <a:spcPct val="90000"/>
              </a:lnSpc>
              <a:spcAft>
                <a:spcPts val="1000"/>
              </a:spcAft>
              <a:buClr>
                <a:schemeClr val="tx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Coding of Qualitative Data</a:t>
            </a:r>
          </a:p>
          <a:p>
            <a:pPr marL="342900" indent="-342900">
              <a:lnSpc>
                <a:spcPct val="90000"/>
              </a:lnSpc>
              <a:spcAft>
                <a:spcPts val="1000"/>
              </a:spcAft>
              <a:buClr>
                <a:schemeClr val="tx1"/>
              </a:buClr>
              <a:buSzPct val="100000"/>
              <a:buFont typeface="Arial" panose="020B0604020202020204" pitchFamily="34" charset="0"/>
              <a:buChar char="•"/>
            </a:pPr>
            <a:r>
              <a:rPr lang="en-US" sz="2400" dirty="0">
                <a:latin typeface="Arial" panose="020B0604020202020204" pitchFamily="34" charset="0"/>
                <a:cs typeface="Arial" panose="020B0604020202020204" pitchFamily="34" charset="0"/>
              </a:rPr>
              <a:t>Descriptive analysis of quantitative data</a:t>
            </a:r>
          </a:p>
        </p:txBody>
      </p:sp>
    </p:spTree>
    <p:extLst>
      <p:ext uri="{BB962C8B-B14F-4D97-AF65-F5344CB8AC3E}">
        <p14:creationId xmlns:p14="http://schemas.microsoft.com/office/powerpoint/2010/main" val="2661440283"/>
      </p:ext>
    </p:extLst>
  </p:cSld>
  <p:clrMapOvr>
    <a:overrideClrMapping bg1="lt1" tx1="dk1" bg2="lt2" tx2="dk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1BE921E-38FA-0367-65F2-5F50951863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939372-6CB1-5151-702B-1F9A8CF17105}"/>
              </a:ext>
            </a:extLst>
          </p:cNvPr>
          <p:cNvSpPr>
            <a:spLocks noGrp="1"/>
          </p:cNvSpPr>
          <p:nvPr>
            <p:ph type="title"/>
          </p:nvPr>
        </p:nvSpPr>
        <p:spPr>
          <a:xfrm>
            <a:off x="366806" y="310680"/>
            <a:ext cx="4935914" cy="994539"/>
          </a:xfrm>
        </p:spPr>
        <p:txBody>
          <a:bodyPr vert="horz" lIns="91440" tIns="45720" rIns="91440" bIns="45720" rtlCol="0" anchor="b">
            <a:normAutofit fontScale="90000"/>
          </a:bodyPr>
          <a:lstStyle/>
          <a:p>
            <a:r>
              <a:rPr lang="en-US" b="1" dirty="0">
                <a:latin typeface="Arial" panose="020B0604020202020204" pitchFamily="34" charset="0"/>
                <a:cs typeface="Arial" panose="020B0604020202020204" pitchFamily="34" charset="0"/>
              </a:rPr>
              <a:t>Ethical considerations</a:t>
            </a:r>
          </a:p>
        </p:txBody>
      </p:sp>
      <p:sp>
        <p:nvSpPr>
          <p:cNvPr id="3" name="TextBox 2">
            <a:extLst>
              <a:ext uri="{FF2B5EF4-FFF2-40B4-BE49-F238E27FC236}">
                <a16:creationId xmlns:a16="http://schemas.microsoft.com/office/drawing/2014/main" id="{8807EB0E-5501-2A12-3FF5-89AA49DF13B1}"/>
              </a:ext>
            </a:extLst>
          </p:cNvPr>
          <p:cNvSpPr txBox="1"/>
          <p:nvPr/>
        </p:nvSpPr>
        <p:spPr>
          <a:xfrm>
            <a:off x="366806" y="1384368"/>
            <a:ext cx="5729194" cy="5309146"/>
          </a:xfrm>
          <a:prstGeom prst="rect">
            <a:avLst/>
          </a:prstGeom>
          <a:noFill/>
        </p:spPr>
        <p:txBody>
          <a:bodyPr wrap="square" rtlCol="0">
            <a:spAutoFit/>
          </a:bodyPr>
          <a:lstStyle/>
          <a:p>
            <a:pPr marL="285750" indent="-285750">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Protect the interests, safety, and well-being of child participants</a:t>
            </a:r>
          </a:p>
          <a:p>
            <a:pPr marL="285750" indent="-285750">
              <a:buFont typeface="Arial" panose="020B0604020202020204" pitchFamily="34" charset="0"/>
              <a:buChar char="•"/>
            </a:pPr>
            <a:endParaRPr lang="en-GB" sz="105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School policies and consent</a:t>
            </a:r>
          </a:p>
          <a:p>
            <a:pPr marL="285750" indent="-285750">
              <a:buFont typeface="Arial" panose="020B0604020202020204" pitchFamily="34" charset="0"/>
              <a:buChar char="•"/>
            </a:pPr>
            <a:endParaRPr lang="en-GB" sz="105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Research design approved by the UWTSD ethics committee</a:t>
            </a:r>
          </a:p>
          <a:p>
            <a:endParaRPr lang="en-GB" sz="105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Information sheets</a:t>
            </a:r>
          </a:p>
          <a:p>
            <a:pPr marL="285750" indent="-285750">
              <a:buFont typeface="Arial" panose="020B0604020202020204" pitchFamily="34" charset="0"/>
              <a:buChar char="•"/>
            </a:pPr>
            <a:endParaRPr lang="en-GB" sz="1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Voluntary verbal / signed consent</a:t>
            </a:r>
          </a:p>
          <a:p>
            <a:endParaRPr lang="en-GB" sz="105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Ability to withdraw / omit questions </a:t>
            </a:r>
          </a:p>
          <a:p>
            <a:pPr marL="285750" indent="-285750">
              <a:buFont typeface="Arial" panose="020B0604020202020204" pitchFamily="34" charset="0"/>
              <a:buChar char="•"/>
            </a:pPr>
            <a:endParaRPr lang="en-GB" sz="105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Signposts to school support networks and links to mental health and well-being services</a:t>
            </a:r>
          </a:p>
          <a:p>
            <a:pPr marL="285750" indent="-285750">
              <a:buFont typeface="Arial" panose="020B0604020202020204" pitchFamily="34" charset="0"/>
              <a:buChar char="•"/>
            </a:pPr>
            <a:endParaRPr lang="en-GB" sz="105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Data protection and confidentiality.</a:t>
            </a:r>
          </a:p>
          <a:p>
            <a:endParaRPr lang="en-GB" dirty="0">
              <a:latin typeface="Arial" panose="020B0604020202020204" pitchFamily="34" charset="0"/>
              <a:cs typeface="Arial" panose="020B0604020202020204" pitchFamily="34" charset="0"/>
            </a:endParaRPr>
          </a:p>
        </p:txBody>
      </p:sp>
      <p:sp>
        <p:nvSpPr>
          <p:cNvPr id="7" name="Flowchart: Delay 6">
            <a:extLst>
              <a:ext uri="{FF2B5EF4-FFF2-40B4-BE49-F238E27FC236}">
                <a16:creationId xmlns:a16="http://schemas.microsoft.com/office/drawing/2014/main" id="{652E39E0-D9E3-C7E0-AFA8-4886DEA373C3}"/>
              </a:ext>
            </a:extLst>
          </p:cNvPr>
          <p:cNvSpPr/>
          <p:nvPr/>
        </p:nvSpPr>
        <p:spPr>
          <a:xfrm flipH="1">
            <a:off x="5813562" y="0"/>
            <a:ext cx="6378438" cy="6858000"/>
          </a:xfrm>
          <a:prstGeom prst="flowChartDelay">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p>
        </p:txBody>
      </p:sp>
      <p:sp>
        <p:nvSpPr>
          <p:cNvPr id="4" name="Title 1">
            <a:extLst>
              <a:ext uri="{FF2B5EF4-FFF2-40B4-BE49-F238E27FC236}">
                <a16:creationId xmlns:a16="http://schemas.microsoft.com/office/drawing/2014/main" id="{A05B00D1-CB7A-BF6D-01A4-C6059AF34FC9}"/>
              </a:ext>
            </a:extLst>
          </p:cNvPr>
          <p:cNvSpPr txBox="1">
            <a:spLocks/>
          </p:cNvSpPr>
          <p:nvPr/>
        </p:nvSpPr>
        <p:spPr>
          <a:xfrm>
            <a:off x="6893688" y="1482673"/>
            <a:ext cx="4907041" cy="844891"/>
          </a:xfrm>
          <a:prstGeom prst="rect">
            <a:avLst/>
          </a:prstGeom>
          <a:effectLst/>
        </p:spPr>
        <p:txBody>
          <a:bodyPr vert="horz" lIns="91440" tIns="45720" rIns="91440" bIns="45720" rtlCol="0" anchor="ctr">
            <a:normAutofit/>
          </a:bodyPr>
          <a:lst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spcAft>
                <a:spcPts val="600"/>
              </a:spcAft>
            </a:pPr>
            <a:r>
              <a:rPr lang="en-US" sz="3200" b="1" dirty="0">
                <a:latin typeface="Arial" panose="020B0604020202020204" pitchFamily="34" charset="0"/>
                <a:cs typeface="Arial" panose="020B0604020202020204" pitchFamily="34" charset="0"/>
              </a:rPr>
              <a:t>Insider research</a:t>
            </a:r>
          </a:p>
        </p:txBody>
      </p:sp>
      <p:sp>
        <p:nvSpPr>
          <p:cNvPr id="5" name="TextBox 4">
            <a:extLst>
              <a:ext uri="{FF2B5EF4-FFF2-40B4-BE49-F238E27FC236}">
                <a16:creationId xmlns:a16="http://schemas.microsoft.com/office/drawing/2014/main" id="{F1E31880-5838-95AC-345A-F505BF52D31E}"/>
              </a:ext>
            </a:extLst>
          </p:cNvPr>
          <p:cNvSpPr txBox="1"/>
          <p:nvPr/>
        </p:nvSpPr>
        <p:spPr>
          <a:xfrm>
            <a:off x="7426649" y="2327564"/>
            <a:ext cx="3841118" cy="3693319"/>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Draw on previous relationships, shared understandings, and trust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Position of power</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Bias / Loss of objectivity</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Reflexivity  </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Triangulation of methods</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Member checks</a:t>
            </a:r>
          </a:p>
          <a:p>
            <a:endParaRPr lang="en-GB" dirty="0">
              <a:solidFill>
                <a:schemeClr val="accent1">
                  <a:lumMod val="75000"/>
                </a:schemeClr>
              </a:solidFill>
            </a:endParaRPr>
          </a:p>
        </p:txBody>
      </p:sp>
    </p:spTree>
    <p:extLst>
      <p:ext uri="{BB962C8B-B14F-4D97-AF65-F5344CB8AC3E}">
        <p14:creationId xmlns:p14="http://schemas.microsoft.com/office/powerpoint/2010/main" val="1349710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animEffect transition="in" filter="fade">
                                      <p:cBhvr>
                                        <p:cTn id="15" dur="500"/>
                                        <p:tgtEl>
                                          <p:spTgt spid="4"/>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fade">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39176FD5-9B30-5E0E-F171-87BF7A769976}"/>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18BD78ED-75E1-4879-B369-BC61F7C45E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9" name="Rectangle 8">
            <a:extLst>
              <a:ext uri="{FF2B5EF4-FFF2-40B4-BE49-F238E27FC236}">
                <a16:creationId xmlns:a16="http://schemas.microsoft.com/office/drawing/2014/main" id="{3D1E5586-8BB5-40F6-96C3-2E87DD7CE5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BEEACF-69EA-36CA-0A11-AEDA39A59F12}"/>
              </a:ext>
            </a:extLst>
          </p:cNvPr>
          <p:cNvSpPr>
            <a:spLocks noGrp="1"/>
          </p:cNvSpPr>
          <p:nvPr>
            <p:ph type="title"/>
          </p:nvPr>
        </p:nvSpPr>
        <p:spPr>
          <a:xfrm>
            <a:off x="1993805" y="1354668"/>
            <a:ext cx="8204391" cy="2346475"/>
          </a:xfrm>
        </p:spPr>
        <p:txBody>
          <a:bodyPr vert="horz" lIns="91440" tIns="45720" rIns="91440" bIns="45720" rtlCol="0" anchor="b">
            <a:normAutofit/>
          </a:bodyPr>
          <a:lstStyle/>
          <a:p>
            <a:pPr algn="ctr"/>
            <a:r>
              <a:rPr lang="en-US" sz="6000" i="1" dirty="0">
                <a:latin typeface="Arial" panose="020B0604020202020204" pitchFamily="34" charset="0"/>
                <a:cs typeface="Arial" panose="020B0604020202020204" pitchFamily="34" charset="0"/>
              </a:rPr>
              <a:t>Findings</a:t>
            </a:r>
            <a:br>
              <a:rPr lang="en-US" sz="6000" dirty="0"/>
            </a:br>
            <a:endParaRPr lang="en-US" sz="6000" dirty="0"/>
          </a:p>
        </p:txBody>
      </p:sp>
      <p:cxnSp>
        <p:nvCxnSpPr>
          <p:cNvPr id="11" name="Straight Connector 10">
            <a:extLst>
              <a:ext uri="{FF2B5EF4-FFF2-40B4-BE49-F238E27FC236}">
                <a16:creationId xmlns:a16="http://schemas.microsoft.com/office/drawing/2014/main" id="{8A832D40-B9E2-4CE7-9E0A-B35591EA203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3810000"/>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576169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EF6BFD1C-AF5F-85C7-33E7-A830FC018D93}"/>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55706FC7-312B-7909-6BA8-58E749EA22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1" descr="What Distracts Teens Most? Other Teens | Fox Business">
            <a:extLst>
              <a:ext uri="{FF2B5EF4-FFF2-40B4-BE49-F238E27FC236}">
                <a16:creationId xmlns:a16="http://schemas.microsoft.com/office/drawing/2014/main" id="{4A3E7C3F-9ED6-5DC6-396F-9ECA566827DC}"/>
              </a:ext>
            </a:extLst>
          </p:cNvPr>
          <p:cNvPicPr>
            <a:picLocks noChangeAspect="1"/>
          </p:cNvPicPr>
          <p:nvPr/>
        </p:nvPicPr>
        <p:blipFill rotWithShape="1">
          <a:blip r:embed="rId4">
            <a:duotone>
              <a:prstClr val="black"/>
              <a:schemeClr val="bg1">
                <a:tint val="45000"/>
                <a:satMod val="400000"/>
              </a:schemeClr>
            </a:duotone>
            <a:alphaModFix amt="25000"/>
            <a:extLst>
              <a:ext uri="{28A0092B-C50C-407E-A947-70E740481C1C}">
                <a14:useLocalDpi xmlns:a14="http://schemas.microsoft.com/office/drawing/2010/main" val="0"/>
              </a:ext>
            </a:extLst>
          </a:blip>
          <a:srcRect r="3557" b="1"/>
          <a:stretch/>
        </p:blipFill>
        <p:spPr bwMode="auto">
          <a:xfrm>
            <a:off x="20" y="10"/>
            <a:ext cx="12191980" cy="6857990"/>
          </a:xfrm>
          <a:prstGeom prst="rect">
            <a:avLst/>
          </a:prstGeom>
          <a:noFill/>
        </p:spPr>
      </p:pic>
      <p:sp>
        <p:nvSpPr>
          <p:cNvPr id="6" name="TextBox 5">
            <a:extLst>
              <a:ext uri="{FF2B5EF4-FFF2-40B4-BE49-F238E27FC236}">
                <a16:creationId xmlns:a16="http://schemas.microsoft.com/office/drawing/2014/main" id="{35F9FF4D-F1DD-EC84-21F9-1A03DD0443C8}"/>
              </a:ext>
            </a:extLst>
          </p:cNvPr>
          <p:cNvSpPr txBox="1"/>
          <p:nvPr/>
        </p:nvSpPr>
        <p:spPr>
          <a:xfrm>
            <a:off x="740229" y="653143"/>
            <a:ext cx="10551885" cy="5529719"/>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260604" indent="-260604" defTabSz="347472">
              <a:spcAft>
                <a:spcPts val="760"/>
              </a:spcAft>
              <a:buClr>
                <a:schemeClr val="tx1"/>
              </a:buClr>
              <a:buSzPct val="100000"/>
              <a:buFont typeface="Arial"/>
              <a:buChar char="•"/>
            </a:pPr>
            <a:endParaRPr lang="en-US" sz="2000" dirty="0">
              <a:solidFill>
                <a:schemeClr val="bg1"/>
              </a:solidFill>
            </a:endParaRPr>
          </a:p>
          <a:p>
            <a:pPr marL="260604" indent="-260604" defTabSz="347472">
              <a:spcAft>
                <a:spcPts val="760"/>
              </a:spcAft>
              <a:buClr>
                <a:schemeClr val="tx1"/>
              </a:buClr>
              <a:buSzPct val="100000"/>
              <a:buFont typeface="Arial"/>
              <a:buChar char="•"/>
            </a:pPr>
            <a:endParaRPr lang="en-US" sz="2000" dirty="0">
              <a:solidFill>
                <a:schemeClr val="bg1"/>
              </a:solidFill>
            </a:endParaRPr>
          </a:p>
          <a:p>
            <a:pPr defTabSz="347472">
              <a:spcAft>
                <a:spcPts val="760"/>
              </a:spcAft>
              <a:buClr>
                <a:schemeClr val="tx1"/>
              </a:buClr>
              <a:buSzPct val="100000"/>
            </a:pPr>
            <a:r>
              <a:rPr lang="en-US" sz="2000" dirty="0">
                <a:solidFill>
                  <a:schemeClr val="tx1"/>
                </a:solidFill>
                <a:latin typeface="Arial" panose="020B0604020202020204" pitchFamily="34" charset="0"/>
                <a:cs typeface="Arial" panose="020B0604020202020204" pitchFamily="34" charset="0"/>
              </a:rPr>
              <a:t>	Initial Attitudes: Technological Interest</a:t>
            </a:r>
          </a:p>
          <a:p>
            <a:pPr marL="800100" lvl="1"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Contradicts assumptions by teachers in Callaghan, et al. (2004), Howard, et al. (2007) and </a:t>
            </a:r>
            <a:r>
              <a:rPr lang="en-US" sz="2000" dirty="0" err="1">
                <a:solidFill>
                  <a:schemeClr val="tx1"/>
                </a:solidFill>
                <a:latin typeface="Arial" panose="020B0604020202020204" pitchFamily="34" charset="0"/>
                <a:cs typeface="Arial" panose="020B0604020202020204" pitchFamily="34" charset="0"/>
              </a:rPr>
              <a:t>Brunkan’s</a:t>
            </a:r>
            <a:r>
              <a:rPr lang="en-US" sz="2000" dirty="0">
                <a:solidFill>
                  <a:schemeClr val="tx1"/>
                </a:solidFill>
                <a:latin typeface="Arial" panose="020B0604020202020204" pitchFamily="34" charset="0"/>
                <a:cs typeface="Arial" panose="020B0604020202020204" pitchFamily="34" charset="0"/>
              </a:rPr>
              <a:t> studies (2009)</a:t>
            </a:r>
          </a:p>
          <a:p>
            <a:pPr marL="800100" lvl="1"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Aligns with educational research into the integration of technological tools within classrooms (</a:t>
            </a:r>
            <a:r>
              <a:rPr lang="en-US" sz="2000" dirty="0" err="1">
                <a:solidFill>
                  <a:schemeClr val="tx1"/>
                </a:solidFill>
                <a:latin typeface="Arial" panose="020B0604020202020204" pitchFamily="34" charset="0"/>
                <a:cs typeface="Arial" panose="020B0604020202020204" pitchFamily="34" charset="0"/>
              </a:rPr>
              <a:t>Benvenuti</a:t>
            </a:r>
            <a:r>
              <a:rPr lang="en-US" sz="2000" dirty="0">
                <a:solidFill>
                  <a:schemeClr val="tx1"/>
                </a:solidFill>
                <a:latin typeface="Arial" panose="020B0604020202020204" pitchFamily="34" charset="0"/>
                <a:cs typeface="Arial" panose="020B0604020202020204" pitchFamily="34" charset="0"/>
              </a:rPr>
              <a:t>, et al., 2023; Qazi, 2022)</a:t>
            </a:r>
          </a:p>
          <a:p>
            <a:pPr marL="342900" indent="-342900" defTabSz="347472">
              <a:spcAft>
                <a:spcPts val="760"/>
              </a:spcAft>
              <a:buClr>
                <a:schemeClr val="tx1"/>
              </a:buClr>
              <a:buSzPct val="100000"/>
              <a:buFont typeface="Arial" panose="020B0604020202020204" pitchFamily="34" charset="0"/>
              <a:buChar char="•"/>
            </a:pPr>
            <a:endParaRPr lang="en-US" sz="1200" dirty="0">
              <a:solidFill>
                <a:schemeClr val="tx1"/>
              </a:solidFill>
              <a:latin typeface="Arial" panose="020B0604020202020204" pitchFamily="34" charset="0"/>
              <a:cs typeface="Arial" panose="020B0604020202020204" pitchFamily="34" charset="0"/>
            </a:endParaRPr>
          </a:p>
          <a:p>
            <a:pPr defTabSz="347472">
              <a:spcAft>
                <a:spcPts val="760"/>
              </a:spcAft>
              <a:buClr>
                <a:schemeClr val="tx1"/>
              </a:buClr>
              <a:buSzPct val="100000"/>
            </a:pPr>
            <a:r>
              <a:rPr lang="en-US" sz="2000" dirty="0">
                <a:solidFill>
                  <a:schemeClr val="tx1"/>
                </a:solidFill>
                <a:latin typeface="Arial" panose="020B0604020202020204" pitchFamily="34" charset="0"/>
                <a:cs typeface="Arial" panose="020B0604020202020204" pitchFamily="34" charset="0"/>
              </a:rPr>
              <a:t>	Progression: Increase</a:t>
            </a:r>
          </a:p>
          <a:p>
            <a:pPr marL="800100" lvl="1"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Familiarity</a:t>
            </a:r>
          </a:p>
          <a:p>
            <a:pPr marL="800100" lvl="1"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Understanding</a:t>
            </a:r>
          </a:p>
          <a:p>
            <a:pPr marL="800100" lvl="1"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Appreciation for Usefulness</a:t>
            </a:r>
          </a:p>
          <a:p>
            <a:pPr marL="800100" lvl="1"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Relevance to task</a:t>
            </a:r>
          </a:p>
          <a:p>
            <a:pPr marL="800100" lvl="1"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Observe vocal progress</a:t>
            </a:r>
          </a:p>
        </p:txBody>
      </p:sp>
      <p:sp>
        <p:nvSpPr>
          <p:cNvPr id="9" name="Title 7">
            <a:extLst>
              <a:ext uri="{FF2B5EF4-FFF2-40B4-BE49-F238E27FC236}">
                <a16:creationId xmlns:a16="http://schemas.microsoft.com/office/drawing/2014/main" id="{859424B3-7C26-AEBA-A1B5-796500B76205}"/>
              </a:ext>
            </a:extLst>
          </p:cNvPr>
          <p:cNvSpPr>
            <a:spLocks noGrp="1"/>
          </p:cNvSpPr>
          <p:nvPr>
            <p:ph type="title"/>
          </p:nvPr>
        </p:nvSpPr>
        <p:spPr>
          <a:xfrm>
            <a:off x="3607100" y="540521"/>
            <a:ext cx="4974624" cy="767905"/>
          </a:xfrm>
        </p:spPr>
        <p:txBody>
          <a:bodyPr/>
          <a:lstStyle/>
          <a:p>
            <a:pPr algn="ctr"/>
            <a:r>
              <a:rPr lang="en-GB" i="1" dirty="0">
                <a:latin typeface="Arial" panose="020B0604020202020204" pitchFamily="34" charset="0"/>
                <a:cs typeface="Arial" panose="020B0604020202020204" pitchFamily="34" charset="0"/>
              </a:rPr>
              <a:t>Intrinsic value</a:t>
            </a:r>
          </a:p>
        </p:txBody>
      </p:sp>
      <p:sp>
        <p:nvSpPr>
          <p:cNvPr id="8" name="Content Placeholder 3">
            <a:extLst>
              <a:ext uri="{FF2B5EF4-FFF2-40B4-BE49-F238E27FC236}">
                <a16:creationId xmlns:a16="http://schemas.microsoft.com/office/drawing/2014/main" id="{7B113D40-CE36-B012-A468-641DA3BAD674}"/>
              </a:ext>
            </a:extLst>
          </p:cNvPr>
          <p:cNvSpPr txBox="1">
            <a:spLocks/>
          </p:cNvSpPr>
          <p:nvPr/>
        </p:nvSpPr>
        <p:spPr>
          <a:xfrm>
            <a:off x="5643140" y="3689348"/>
            <a:ext cx="5258613" cy="2058293"/>
          </a:xfrm>
          <a:prstGeom prst="rect">
            <a:avLst/>
          </a:prstGeom>
        </p:spPr>
        <p:txBody>
          <a:bodyPr vert="horz" lIns="91440" tIns="45720" rIns="91440" bIns="45720" rtlCol="0" anchor="t">
            <a:normAutofit/>
          </a:bodyPr>
          <a:lstStyle>
            <a:lvl1pPr marL="0" indent="0" algn="l" defTabSz="457200" rtl="0" eaLnBrk="1" latinLnBrk="0" hangingPunct="1">
              <a:spcBef>
                <a:spcPts val="0"/>
              </a:spcBef>
              <a:spcAft>
                <a:spcPts val="1000"/>
              </a:spcAft>
              <a:buClr>
                <a:schemeClr val="tx1"/>
              </a:buClr>
              <a:buSzPct val="100000"/>
              <a:buFont typeface="Arial"/>
              <a:buNone/>
              <a:defRPr sz="2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r>
              <a:rPr lang="en-GB" sz="2000" i="1" dirty="0">
                <a:effectLst/>
                <a:latin typeface="Arial" panose="020B0604020202020204" pitchFamily="34" charset="0"/>
                <a:ea typeface="Calibri" panose="020F0502020204030204" pitchFamily="34" charset="0"/>
                <a:cs typeface="Arial" panose="020B0604020202020204" pitchFamily="34" charset="0"/>
              </a:rPr>
              <a:t>“I think it was because I got more used to it and because of that, I found it easier to read… I just understood more about what it was showing me, and then I could see more why it was useful and what it could help me with to improve my singing” </a:t>
            </a:r>
            <a:r>
              <a:rPr lang="en-GB" sz="2000" i="1" dirty="0">
                <a:latin typeface="Arial" panose="020B0604020202020204" pitchFamily="34" charset="0"/>
                <a:ea typeface="Calibri" panose="020F0502020204030204" pitchFamily="34" charset="0"/>
                <a:cs typeface="Arial" panose="020B0604020202020204" pitchFamily="34" charset="0"/>
              </a:rPr>
              <a:t>(P3)</a:t>
            </a:r>
            <a:endParaRPr lang="en-GB" sz="2000" i="1"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87397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11AE34C2-717E-FBEB-1CBF-98291EDA8AC0}"/>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97B414E3-361B-EF7B-454C-357E2E72A0A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2" name="Picture 1" descr="What Distracts Teens Most? Other Teens | Fox Business">
            <a:extLst>
              <a:ext uri="{FF2B5EF4-FFF2-40B4-BE49-F238E27FC236}">
                <a16:creationId xmlns:a16="http://schemas.microsoft.com/office/drawing/2014/main" id="{08B898C3-F8E2-3524-6A6A-A95252204B60}"/>
              </a:ext>
            </a:extLst>
          </p:cNvPr>
          <p:cNvPicPr>
            <a:picLocks noChangeAspect="1"/>
          </p:cNvPicPr>
          <p:nvPr/>
        </p:nvPicPr>
        <p:blipFill rotWithShape="1">
          <a:blip r:embed="rId4">
            <a:duotone>
              <a:prstClr val="black"/>
              <a:schemeClr val="bg1">
                <a:tint val="45000"/>
                <a:satMod val="400000"/>
              </a:schemeClr>
            </a:duotone>
            <a:alphaModFix amt="25000"/>
            <a:extLst>
              <a:ext uri="{28A0092B-C50C-407E-A947-70E740481C1C}">
                <a14:useLocalDpi xmlns:a14="http://schemas.microsoft.com/office/drawing/2010/main" val="0"/>
              </a:ext>
            </a:extLst>
          </a:blip>
          <a:srcRect r="3557" b="1"/>
          <a:stretch/>
        </p:blipFill>
        <p:spPr bwMode="auto">
          <a:xfrm>
            <a:off x="20" y="10"/>
            <a:ext cx="12191980" cy="6857990"/>
          </a:xfrm>
          <a:prstGeom prst="rect">
            <a:avLst/>
          </a:prstGeom>
          <a:noFill/>
        </p:spPr>
      </p:pic>
      <p:sp>
        <p:nvSpPr>
          <p:cNvPr id="6" name="TextBox 5">
            <a:extLst>
              <a:ext uri="{FF2B5EF4-FFF2-40B4-BE49-F238E27FC236}">
                <a16:creationId xmlns:a16="http://schemas.microsoft.com/office/drawing/2014/main" id="{DE42E0F6-973F-E603-E9D3-E5BA2DB66CF5}"/>
              </a:ext>
            </a:extLst>
          </p:cNvPr>
          <p:cNvSpPr txBox="1"/>
          <p:nvPr/>
        </p:nvSpPr>
        <p:spPr>
          <a:xfrm>
            <a:off x="740229" y="653143"/>
            <a:ext cx="10551885" cy="5016758"/>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marL="260604" indent="-260604" defTabSz="347472">
              <a:spcAft>
                <a:spcPts val="760"/>
              </a:spcAft>
              <a:buClr>
                <a:schemeClr val="tx1"/>
              </a:buClr>
              <a:buSzPct val="100000"/>
              <a:buFont typeface="Arial"/>
              <a:buChar char="•"/>
            </a:pPr>
            <a:endParaRPr lang="en-US" sz="2000" dirty="0">
              <a:solidFill>
                <a:schemeClr val="bg1"/>
              </a:solidFill>
            </a:endParaRPr>
          </a:p>
          <a:p>
            <a:pPr marL="260604" indent="-260604" defTabSz="347472">
              <a:spcAft>
                <a:spcPts val="760"/>
              </a:spcAft>
              <a:buClr>
                <a:schemeClr val="tx1"/>
              </a:buClr>
              <a:buSzPct val="100000"/>
              <a:buFont typeface="Arial"/>
              <a:buChar char="•"/>
            </a:pPr>
            <a:endParaRPr lang="en-US" sz="2000" dirty="0">
              <a:solidFill>
                <a:schemeClr val="bg1"/>
              </a:solidFill>
            </a:endParaRPr>
          </a:p>
          <a:p>
            <a:pPr marL="260604" indent="-260604" defTabSz="347472">
              <a:spcAft>
                <a:spcPts val="760"/>
              </a:spcAft>
              <a:buClr>
                <a:schemeClr val="tx1"/>
              </a:buClr>
              <a:buSzPct val="100000"/>
              <a:buFont typeface="Arial"/>
              <a:buChar char="•"/>
            </a:pPr>
            <a:endParaRPr lang="en-US" sz="2000" dirty="0">
              <a:solidFill>
                <a:schemeClr val="bg1"/>
              </a:solidFill>
            </a:endParaRPr>
          </a:p>
          <a:p>
            <a:pPr defTabSz="347472">
              <a:spcAft>
                <a:spcPts val="760"/>
              </a:spcAft>
              <a:buClr>
                <a:schemeClr val="tx1"/>
              </a:buClr>
              <a:buSzPct val="100000"/>
            </a:pPr>
            <a:r>
              <a:rPr lang="en-US" sz="2000" dirty="0">
                <a:solidFill>
                  <a:schemeClr val="tx1"/>
                </a:solidFill>
                <a:latin typeface="Arial" panose="020B0604020202020204" pitchFamily="34" charset="0"/>
                <a:cs typeface="Arial" panose="020B0604020202020204" pitchFamily="34" charset="0"/>
              </a:rPr>
              <a:t>Progression: Decrease</a:t>
            </a:r>
          </a:p>
          <a:p>
            <a:pPr defTabSz="347472">
              <a:spcAft>
                <a:spcPts val="760"/>
              </a:spcAft>
              <a:buClr>
                <a:schemeClr val="tx1"/>
              </a:buClr>
              <a:buSzPct val="100000"/>
            </a:pPr>
            <a:endParaRPr lang="en-US" sz="2000" dirty="0">
              <a:solidFill>
                <a:schemeClr val="tx1"/>
              </a:solidFill>
              <a:latin typeface="Arial" panose="020B0604020202020204" pitchFamily="34" charset="0"/>
              <a:cs typeface="Arial" panose="020B0604020202020204" pitchFamily="34" charset="0"/>
            </a:endParaRPr>
          </a:p>
          <a:p>
            <a:pPr marL="342900"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Repetitive</a:t>
            </a:r>
          </a:p>
          <a:p>
            <a:pPr marL="342900"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Lends insight into quantitative experimental findings by researchers such as </a:t>
            </a:r>
            <a:r>
              <a:rPr lang="en-US" sz="2000" dirty="0" err="1">
                <a:solidFill>
                  <a:schemeClr val="tx1"/>
                </a:solidFill>
                <a:latin typeface="Arial" panose="020B0604020202020204" pitchFamily="34" charset="0"/>
                <a:cs typeface="Arial" panose="020B0604020202020204" pitchFamily="34" charset="0"/>
              </a:rPr>
              <a:t>Paney</a:t>
            </a:r>
            <a:r>
              <a:rPr lang="en-US" sz="2000" dirty="0">
                <a:solidFill>
                  <a:schemeClr val="tx1"/>
                </a:solidFill>
                <a:latin typeface="Arial" panose="020B0604020202020204" pitchFamily="34" charset="0"/>
                <a:cs typeface="Arial" panose="020B0604020202020204" pitchFamily="34" charset="0"/>
              </a:rPr>
              <a:t> and Kay (2015) and Rossiter, et al. (1996)</a:t>
            </a:r>
          </a:p>
          <a:p>
            <a:pPr marL="342900"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Potentially supports assertions by motor learning-influenced vocal pedagogues that altering the frequency of VFT use may help maintain singers’ engagement and interest (</a:t>
            </a:r>
            <a:r>
              <a:rPr lang="en-US" sz="2000" dirty="0" err="1">
                <a:solidFill>
                  <a:schemeClr val="tx1"/>
                </a:solidFill>
                <a:latin typeface="Arial" panose="020B0604020202020204" pitchFamily="34" charset="0"/>
                <a:cs typeface="Arial" panose="020B0604020202020204" pitchFamily="34" charset="0"/>
              </a:rPr>
              <a:t>Helding</a:t>
            </a:r>
            <a:r>
              <a:rPr lang="en-US" sz="2000" dirty="0">
                <a:solidFill>
                  <a:schemeClr val="tx1"/>
                </a:solidFill>
                <a:latin typeface="Arial" panose="020B0604020202020204" pitchFamily="34" charset="0"/>
                <a:cs typeface="Arial" panose="020B0604020202020204" pitchFamily="34" charset="0"/>
              </a:rPr>
              <a:t>, 2020; Maxfield, 2020; </a:t>
            </a:r>
            <a:r>
              <a:rPr lang="en-US" sz="2000" dirty="0" err="1">
                <a:solidFill>
                  <a:schemeClr val="tx1"/>
                </a:solidFill>
                <a:latin typeface="Arial" panose="020B0604020202020204" pitchFamily="34" charset="0"/>
                <a:cs typeface="Arial" panose="020B0604020202020204" pitchFamily="34" charset="0"/>
              </a:rPr>
              <a:t>Crocco</a:t>
            </a:r>
            <a:r>
              <a:rPr lang="en-US" sz="2000" dirty="0">
                <a:solidFill>
                  <a:schemeClr val="tx1"/>
                </a:solidFill>
                <a:latin typeface="Arial" panose="020B0604020202020204" pitchFamily="34" charset="0"/>
                <a:cs typeface="Arial" panose="020B0604020202020204" pitchFamily="34" charset="0"/>
              </a:rPr>
              <a:t> and Meyer, 2021)</a:t>
            </a:r>
          </a:p>
          <a:p>
            <a:pPr marL="342900" indent="-342900" defTabSz="347472">
              <a:spcAft>
                <a:spcPts val="760"/>
              </a:spcAft>
              <a:buClr>
                <a:schemeClr val="tx1"/>
              </a:buClr>
              <a:buSzPct val="100000"/>
              <a:buFont typeface="Arial" panose="020B0604020202020204" pitchFamily="34" charset="0"/>
              <a:buChar char="•"/>
            </a:pPr>
            <a:r>
              <a:rPr lang="en-US" sz="2000" dirty="0">
                <a:solidFill>
                  <a:schemeClr val="tx1"/>
                </a:solidFill>
                <a:latin typeface="Arial" panose="020B0604020202020204" pitchFamily="34" charset="0"/>
                <a:cs typeface="Arial" panose="020B0604020202020204" pitchFamily="34" charset="0"/>
              </a:rPr>
              <a:t>Monthly schedule</a:t>
            </a:r>
          </a:p>
          <a:p>
            <a:pPr defTabSz="347472">
              <a:spcAft>
                <a:spcPts val="760"/>
              </a:spcAft>
              <a:buClr>
                <a:schemeClr val="tx1"/>
              </a:buClr>
              <a:buSzPct val="100000"/>
            </a:pPr>
            <a:endParaRPr lang="en-US" sz="2000" dirty="0">
              <a:solidFill>
                <a:schemeClr val="bg1"/>
              </a:solidFill>
            </a:endParaRPr>
          </a:p>
        </p:txBody>
      </p:sp>
      <p:sp>
        <p:nvSpPr>
          <p:cNvPr id="9" name="Title 7">
            <a:extLst>
              <a:ext uri="{FF2B5EF4-FFF2-40B4-BE49-F238E27FC236}">
                <a16:creationId xmlns:a16="http://schemas.microsoft.com/office/drawing/2014/main" id="{42178985-65DC-889A-D2FD-64A5D8869AC9}"/>
              </a:ext>
            </a:extLst>
          </p:cNvPr>
          <p:cNvSpPr>
            <a:spLocks noGrp="1"/>
          </p:cNvSpPr>
          <p:nvPr>
            <p:ph type="title"/>
          </p:nvPr>
        </p:nvSpPr>
        <p:spPr>
          <a:xfrm>
            <a:off x="3607100" y="901237"/>
            <a:ext cx="4974624" cy="767905"/>
          </a:xfrm>
        </p:spPr>
        <p:txBody>
          <a:bodyPr/>
          <a:lstStyle/>
          <a:p>
            <a:pPr algn="ctr"/>
            <a:r>
              <a:rPr lang="en-GB" i="1" dirty="0">
                <a:latin typeface="Arial" panose="020B0604020202020204" pitchFamily="34" charset="0"/>
                <a:cs typeface="Arial" panose="020B0604020202020204" pitchFamily="34" charset="0"/>
              </a:rPr>
              <a:t>Intrinsic value</a:t>
            </a:r>
          </a:p>
        </p:txBody>
      </p:sp>
    </p:spTree>
    <p:extLst>
      <p:ext uri="{BB962C8B-B14F-4D97-AF65-F5344CB8AC3E}">
        <p14:creationId xmlns:p14="http://schemas.microsoft.com/office/powerpoint/2010/main" val="39883156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BDA3C5C-757A-8E7F-FC04-A8A8DF251E8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7653D1-02F1-9415-72FE-865F71DD3CF3}"/>
              </a:ext>
            </a:extLst>
          </p:cNvPr>
          <p:cNvSpPr>
            <a:spLocks noGrp="1"/>
          </p:cNvSpPr>
          <p:nvPr>
            <p:ph type="title"/>
          </p:nvPr>
        </p:nvSpPr>
        <p:spPr>
          <a:xfrm>
            <a:off x="330903" y="272175"/>
            <a:ext cx="9601201" cy="710628"/>
          </a:xfrm>
        </p:spPr>
        <p:txBody>
          <a:bodyPr>
            <a:normAutofit/>
          </a:bodyPr>
          <a:lstStyle/>
          <a:p>
            <a:r>
              <a:rPr lang="en-GB" i="1" dirty="0">
                <a:latin typeface="Arial" panose="020B0604020202020204" pitchFamily="34" charset="0"/>
                <a:cs typeface="Arial" panose="020B0604020202020204" pitchFamily="34" charset="0"/>
              </a:rPr>
              <a:t>Types of display: </a:t>
            </a:r>
            <a:r>
              <a:rPr lang="en-GB" i="1" dirty="0" err="1">
                <a:latin typeface="Arial" panose="020B0604020202020204" pitchFamily="34" charset="0"/>
                <a:cs typeface="Arial" panose="020B0604020202020204" pitchFamily="34" charset="0"/>
              </a:rPr>
              <a:t>singscope</a:t>
            </a:r>
            <a:endParaRPr lang="en-GB" i="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29208101-230E-7615-0FDB-5E0A7292C2B7}"/>
              </a:ext>
            </a:extLst>
          </p:cNvPr>
          <p:cNvSpPr>
            <a:spLocks noGrp="1"/>
          </p:cNvSpPr>
          <p:nvPr>
            <p:ph idx="1"/>
          </p:nvPr>
        </p:nvSpPr>
        <p:spPr>
          <a:xfrm>
            <a:off x="874484" y="1149427"/>
            <a:ext cx="6205189" cy="4051313"/>
          </a:xfrm>
        </p:spPr>
        <p:txBody>
          <a:bodyPr>
            <a:normAutofit lnSpcReduction="10000"/>
          </a:bodyPr>
          <a:lstStyle/>
          <a:p>
            <a:r>
              <a:rPr lang="en-GB" sz="2400" dirty="0">
                <a:latin typeface="Arial" panose="020B0604020202020204" pitchFamily="34" charset="0"/>
                <a:cs typeface="Arial" panose="020B0604020202020204" pitchFamily="34" charset="0"/>
              </a:rPr>
              <a:t>Engagement</a:t>
            </a:r>
          </a:p>
          <a:p>
            <a:endParaRPr lang="en-GB" sz="5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Fun</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Clear and simple</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Easier to read and understand</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Encouraged playful, creative vocal explorations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Entertaining nature of interactive displays encouraged motivation (</a:t>
            </a:r>
            <a:r>
              <a:rPr lang="en-GB" sz="2400" dirty="0" err="1">
                <a:latin typeface="Arial" panose="020B0604020202020204" pitchFamily="34" charset="0"/>
                <a:cs typeface="Arial" panose="020B0604020202020204" pitchFamily="34" charset="0"/>
              </a:rPr>
              <a:t>Acquilino</a:t>
            </a:r>
            <a:r>
              <a:rPr lang="en-GB" sz="2400" dirty="0">
                <a:latin typeface="Arial" panose="020B0604020202020204" pitchFamily="34" charset="0"/>
                <a:cs typeface="Arial" panose="020B0604020202020204" pitchFamily="34" charset="0"/>
              </a:rPr>
              <a:t> and </a:t>
            </a:r>
            <a:r>
              <a:rPr lang="en-GB" sz="2400" dirty="0" err="1">
                <a:latin typeface="Arial" panose="020B0604020202020204" pitchFamily="34" charset="0"/>
                <a:cs typeface="Arial" panose="020B0604020202020204" pitchFamily="34" charset="0"/>
              </a:rPr>
              <a:t>Scavone</a:t>
            </a:r>
            <a:r>
              <a:rPr lang="en-GB" sz="2400" dirty="0">
                <a:latin typeface="Arial" panose="020B0604020202020204" pitchFamily="34" charset="0"/>
                <a:cs typeface="Arial" panose="020B0604020202020204" pitchFamily="34" charset="0"/>
              </a:rPr>
              <a:t>, 2022)</a:t>
            </a:r>
          </a:p>
        </p:txBody>
      </p:sp>
      <p:pic>
        <p:nvPicPr>
          <p:cNvPr id="3" name="Picture 2" descr="Singscope">
            <a:extLst>
              <a:ext uri="{FF2B5EF4-FFF2-40B4-BE49-F238E27FC236}">
                <a16:creationId xmlns:a16="http://schemas.microsoft.com/office/drawing/2014/main" id="{EE3ED134-0014-4691-E30B-D0D189B53AFD}"/>
              </a:ext>
            </a:extLst>
          </p:cNvPr>
          <p:cNvPicPr>
            <a:picLocks noChangeAspect="1"/>
          </p:cNvPicPr>
          <p:nvPr/>
        </p:nvPicPr>
        <p:blipFill rotWithShape="1">
          <a:blip r:embed="rId2">
            <a:extLst>
              <a:ext uri="{28A0092B-C50C-407E-A947-70E740481C1C}">
                <a14:useLocalDpi xmlns:a14="http://schemas.microsoft.com/office/drawing/2010/main" val="0"/>
              </a:ext>
            </a:extLst>
          </a:blip>
          <a:srcRect l="6010" t="19082" r="6142" b="12445"/>
          <a:stretch/>
        </p:blipFill>
        <p:spPr bwMode="auto">
          <a:xfrm>
            <a:off x="7810500" y="1074868"/>
            <a:ext cx="3915229" cy="4800329"/>
          </a:xfrm>
          <a:prstGeom prst="roundRect">
            <a:avLst/>
          </a:prstGeom>
          <a:noFill/>
          <a:ln>
            <a:noFill/>
          </a:ln>
          <a:extLst>
            <a:ext uri="{53640926-AAD7-44D8-BBD7-CCE9431645EC}">
              <a14:shadowObscured xmlns:a14="http://schemas.microsoft.com/office/drawing/2010/main"/>
            </a:ext>
          </a:extLst>
        </p:spPr>
      </p:pic>
      <p:sp>
        <p:nvSpPr>
          <p:cNvPr id="6" name="TextBox 5">
            <a:extLst>
              <a:ext uri="{FF2B5EF4-FFF2-40B4-BE49-F238E27FC236}">
                <a16:creationId xmlns:a16="http://schemas.microsoft.com/office/drawing/2014/main" id="{44B92545-6827-5331-4E0B-2D4BFD1131E0}"/>
              </a:ext>
            </a:extLst>
          </p:cNvPr>
          <p:cNvSpPr txBox="1"/>
          <p:nvPr/>
        </p:nvSpPr>
        <p:spPr>
          <a:xfrm>
            <a:off x="874484" y="5367364"/>
            <a:ext cx="6796316" cy="1015663"/>
          </a:xfrm>
          <a:prstGeom prst="rect">
            <a:avLst/>
          </a:prstGeom>
          <a:noFill/>
        </p:spPr>
        <p:txBody>
          <a:bodyPr wrap="square">
            <a:spAutoFit/>
          </a:bodyPr>
          <a:lstStyle/>
          <a:p>
            <a:r>
              <a:rPr lang="en-GB" sz="2000" i="1" dirty="0">
                <a:effectLst/>
                <a:latin typeface="Arial" panose="020B0604020202020204" pitchFamily="34" charset="0"/>
                <a:ea typeface="Calibri" panose="020F0502020204030204" pitchFamily="34" charset="0"/>
              </a:rPr>
              <a:t>“that one’s fun! I think because it’s simple. You can just do whatever you want and go crazy! I just wanted to make it [the pitch-tracking marker] go up and down” (P1)</a:t>
            </a:r>
            <a:endParaRPr lang="en-GB" sz="2000" i="1" dirty="0"/>
          </a:p>
        </p:txBody>
      </p:sp>
    </p:spTree>
    <p:extLst>
      <p:ext uri="{BB962C8B-B14F-4D97-AF65-F5344CB8AC3E}">
        <p14:creationId xmlns:p14="http://schemas.microsoft.com/office/powerpoint/2010/main" val="13452984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77415F-23A2-43B1-976C-11C4324E2024}"/>
            </a:ext>
          </a:extLst>
        </p:cNvPr>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1697415-331A-6BDE-E0D3-285C98A7B937}"/>
              </a:ext>
            </a:extLst>
          </p:cNvPr>
          <p:cNvSpPr>
            <a:spLocks noGrp="1"/>
          </p:cNvSpPr>
          <p:nvPr>
            <p:ph idx="1"/>
          </p:nvPr>
        </p:nvSpPr>
        <p:spPr>
          <a:xfrm>
            <a:off x="530768" y="1440253"/>
            <a:ext cx="11130461" cy="1701943"/>
          </a:xfrm>
        </p:spPr>
        <p:txBody>
          <a:bodyPr>
            <a:normAutofit/>
          </a:bodyPr>
          <a:lstStyle/>
          <a:p>
            <a:r>
              <a:rPr lang="en-GB" sz="2500" dirty="0">
                <a:latin typeface="Arial" panose="020B0604020202020204" pitchFamily="34" charset="0"/>
                <a:cs typeface="Arial" panose="020B0604020202020204" pitchFamily="34" charset="0"/>
              </a:rPr>
              <a:t>Progression: Decrease</a:t>
            </a:r>
          </a:p>
          <a:p>
            <a:pPr marL="457200" indent="-457200">
              <a:buFont typeface="Arial" panose="020B0604020202020204" pitchFamily="34" charset="0"/>
              <a:buChar char="•"/>
            </a:pPr>
            <a:r>
              <a:rPr lang="en-GB" sz="2500" dirty="0">
                <a:latin typeface="Arial" panose="020B0604020202020204" pitchFamily="34" charset="0"/>
                <a:cs typeface="Arial" panose="020B0604020202020204" pitchFamily="34" charset="0"/>
              </a:rPr>
              <a:t>Concerns over the specificity of having only a single line to focus on</a:t>
            </a:r>
          </a:p>
          <a:p>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85EBE24A-12CD-28C9-4AA3-16572841BF22}"/>
              </a:ext>
            </a:extLst>
          </p:cNvPr>
          <p:cNvSpPr txBox="1"/>
          <p:nvPr/>
        </p:nvSpPr>
        <p:spPr>
          <a:xfrm>
            <a:off x="3903619" y="3042515"/>
            <a:ext cx="4384758" cy="1015663"/>
          </a:xfrm>
          <a:prstGeom prst="rect">
            <a:avLst/>
          </a:prstGeom>
          <a:noFill/>
        </p:spPr>
        <p:txBody>
          <a:bodyPr wrap="square">
            <a:spAutoFit/>
          </a:bodyPr>
          <a:lstStyle/>
          <a:p>
            <a:pPr algn="ctr"/>
            <a:r>
              <a:rPr lang="en-GB" sz="2000" i="1" dirty="0">
                <a:effectLst/>
                <a:latin typeface="Arial" panose="020B0604020202020204" pitchFamily="34" charset="0"/>
                <a:ea typeface="Calibri" panose="020F0502020204030204" pitchFamily="34" charset="0"/>
              </a:rPr>
              <a:t>“This one [</a:t>
            </a:r>
            <a:r>
              <a:rPr lang="en-GB" sz="2000" i="1" dirty="0" err="1">
                <a:effectLst/>
                <a:latin typeface="Arial" panose="020B0604020202020204" pitchFamily="34" charset="0"/>
                <a:ea typeface="Calibri" panose="020F0502020204030204" pitchFamily="34" charset="0"/>
              </a:rPr>
              <a:t>SingScope</a:t>
            </a:r>
            <a:r>
              <a:rPr lang="en-GB" sz="2000" i="1" dirty="0">
                <a:effectLst/>
                <a:latin typeface="Arial" panose="020B0604020202020204" pitchFamily="34" charset="0"/>
                <a:ea typeface="Calibri" panose="020F0502020204030204" pitchFamily="34" charset="0"/>
              </a:rPr>
              <a:t>] is so in detail, you can see every little movement and it puts me off!” (P2)</a:t>
            </a:r>
            <a:endParaRPr lang="en-GB" sz="2000" i="1" dirty="0"/>
          </a:p>
        </p:txBody>
      </p:sp>
      <p:sp>
        <p:nvSpPr>
          <p:cNvPr id="9" name="TextBox 8">
            <a:extLst>
              <a:ext uri="{FF2B5EF4-FFF2-40B4-BE49-F238E27FC236}">
                <a16:creationId xmlns:a16="http://schemas.microsoft.com/office/drawing/2014/main" id="{FF6266BD-20B5-C456-776B-6D7F4C9315F1}"/>
              </a:ext>
            </a:extLst>
          </p:cNvPr>
          <p:cNvSpPr txBox="1"/>
          <p:nvPr/>
        </p:nvSpPr>
        <p:spPr>
          <a:xfrm>
            <a:off x="2092454" y="4565399"/>
            <a:ext cx="8007091" cy="1631216"/>
          </a:xfrm>
          <a:prstGeom prst="rect">
            <a:avLst/>
          </a:prstGeom>
          <a:noFill/>
        </p:spPr>
        <p:txBody>
          <a:bodyPr wrap="square">
            <a:spAutoFit/>
          </a:bodyPr>
          <a:lstStyle/>
          <a:p>
            <a:pPr marL="457200" marR="457200" algn="ctr">
              <a:spcAft>
                <a:spcPts val="800"/>
              </a:spcAft>
            </a:pPr>
            <a:r>
              <a:rPr lang="en-GB" sz="2000" i="1" dirty="0">
                <a:effectLst/>
                <a:latin typeface="Arial" panose="020B0604020202020204" pitchFamily="34" charset="0"/>
                <a:ea typeface="Calibri" panose="020F0502020204030204" pitchFamily="34" charset="0"/>
                <a:cs typeface="Times New Roman" panose="02020603050405020304" pitchFamily="18" charset="0"/>
              </a:rPr>
              <a:t>“Because this one [‘</a:t>
            </a:r>
            <a:r>
              <a:rPr lang="en-GB" sz="2000" i="1" dirty="0" err="1">
                <a:effectLst/>
                <a:latin typeface="Arial" panose="020B0604020202020204" pitchFamily="34" charset="0"/>
                <a:ea typeface="Calibri" panose="020F0502020204030204" pitchFamily="34" charset="0"/>
                <a:cs typeface="Times New Roman" panose="02020603050405020304" pitchFamily="18" charset="0"/>
              </a:rPr>
              <a:t>SingScope</a:t>
            </a:r>
            <a:r>
              <a:rPr lang="en-GB" sz="2000" i="1" dirty="0">
                <a:effectLst/>
                <a:latin typeface="Arial" panose="020B0604020202020204" pitchFamily="34" charset="0"/>
                <a:ea typeface="Calibri" panose="020F0502020204030204" pitchFamily="34" charset="0"/>
                <a:cs typeface="Times New Roman" panose="02020603050405020304" pitchFamily="18" charset="0"/>
              </a:rPr>
              <a:t>’] is more responsive, like, it’s in such closer detail… it makes me feel like I have to really concentrate if it’s that precise and then I feel a bit worried about it. I have to try too hard to make it go straight on the pitch and that feels weird in my voice.” (P5)</a:t>
            </a:r>
            <a:endParaRPr lang="en-GB"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1" name="Title 1">
            <a:extLst>
              <a:ext uri="{FF2B5EF4-FFF2-40B4-BE49-F238E27FC236}">
                <a16:creationId xmlns:a16="http://schemas.microsoft.com/office/drawing/2014/main" id="{9182FF37-8AFB-2A62-C867-1DCF234898B9}"/>
              </a:ext>
            </a:extLst>
          </p:cNvPr>
          <p:cNvSpPr>
            <a:spLocks noGrp="1"/>
          </p:cNvSpPr>
          <p:nvPr>
            <p:ph type="title"/>
          </p:nvPr>
        </p:nvSpPr>
        <p:spPr>
          <a:xfrm>
            <a:off x="330903" y="272175"/>
            <a:ext cx="9601201" cy="905461"/>
          </a:xfrm>
        </p:spPr>
        <p:txBody>
          <a:bodyPr>
            <a:normAutofit/>
          </a:bodyPr>
          <a:lstStyle/>
          <a:p>
            <a:r>
              <a:rPr lang="en-GB" i="1" dirty="0">
                <a:latin typeface="Arial" panose="020B0604020202020204" pitchFamily="34" charset="0"/>
                <a:cs typeface="Arial" panose="020B0604020202020204" pitchFamily="34" charset="0"/>
              </a:rPr>
              <a:t>Types of display: </a:t>
            </a:r>
            <a:r>
              <a:rPr lang="en-GB" i="1" dirty="0" err="1">
                <a:latin typeface="Arial" panose="020B0604020202020204" pitchFamily="34" charset="0"/>
                <a:cs typeface="Arial" panose="020B0604020202020204" pitchFamily="34" charset="0"/>
              </a:rPr>
              <a:t>singscope</a:t>
            </a:r>
            <a:endParaRPr lang="en-GB"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329022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16AD693F-87D8-77B7-21EC-9678656B0AE8}"/>
              </a:ext>
            </a:extLst>
          </p:cNvPr>
          <p:cNvSpPr>
            <a:spLocks noGrp="1"/>
          </p:cNvSpPr>
          <p:nvPr>
            <p:ph type="title"/>
          </p:nvPr>
        </p:nvSpPr>
        <p:spPr>
          <a:xfrm>
            <a:off x="6400800" y="609600"/>
            <a:ext cx="5147730" cy="1641987"/>
          </a:xfrm>
        </p:spPr>
        <p:txBody>
          <a:bodyPr vert="horz" lIns="91440" tIns="45720" rIns="91440" bIns="45720" rtlCol="0" anchor="ctr">
            <a:normAutofit/>
          </a:bodyPr>
          <a:lstStyle/>
          <a:p>
            <a:r>
              <a:rPr lang="en-US" i="1" dirty="0">
                <a:latin typeface="Arial" panose="020B0604020202020204" pitchFamily="34" charset="0"/>
                <a:cs typeface="Arial" panose="020B0604020202020204" pitchFamily="34" charset="0"/>
              </a:rPr>
              <a:t>Types of display: </a:t>
            </a:r>
            <a:r>
              <a:rPr lang="en-US" i="1" dirty="0" err="1">
                <a:latin typeface="Arial" panose="020B0604020202020204" pitchFamily="34" charset="0"/>
                <a:cs typeface="Arial" panose="020B0604020202020204" pitchFamily="34" charset="0"/>
              </a:rPr>
              <a:t>SingScope</a:t>
            </a:r>
            <a:endParaRPr lang="en-US" i="1" dirty="0">
              <a:latin typeface="Arial" panose="020B0604020202020204" pitchFamily="34" charset="0"/>
              <a:cs typeface="Arial" panose="020B0604020202020204" pitchFamily="34" charset="0"/>
            </a:endParaRPr>
          </a:p>
        </p:txBody>
      </p:sp>
      <p:pic>
        <p:nvPicPr>
          <p:cNvPr id="10" name="Picture Placeholder 9" descr="Singscope">
            <a:extLst>
              <a:ext uri="{FF2B5EF4-FFF2-40B4-BE49-F238E27FC236}">
                <a16:creationId xmlns:a16="http://schemas.microsoft.com/office/drawing/2014/main" id="{DE09234C-555D-B9AC-9C90-BBD38A080EA1}"/>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t="24088" r="-1" b="21067"/>
          <a:stretch/>
        </p:blipFill>
        <p:spPr bwMode="auto">
          <a:xfrm>
            <a:off x="20" y="975"/>
            <a:ext cx="6095980" cy="6858000"/>
          </a:xfrm>
          <a:prstGeom prst="rect">
            <a:avLst/>
          </a:prstGeom>
          <a:noFill/>
          <a:extLst>
            <a:ext uri="{53640926-AAD7-44D8-BBD7-CCE9431645EC}">
              <a14:shadowObscured xmlns:a14="http://schemas.microsoft.com/office/drawing/2010/main"/>
            </a:ext>
          </a:extLst>
        </p:spPr>
      </p:pic>
      <p:sp>
        <p:nvSpPr>
          <p:cNvPr id="11" name="Content Placeholder 3">
            <a:extLst>
              <a:ext uri="{FF2B5EF4-FFF2-40B4-BE49-F238E27FC236}">
                <a16:creationId xmlns:a16="http://schemas.microsoft.com/office/drawing/2014/main" id="{8C7866A0-EACF-8BE6-7EE8-CCE71ABBE4A3}"/>
              </a:ext>
            </a:extLst>
          </p:cNvPr>
          <p:cNvSpPr>
            <a:spLocks noGrp="1"/>
          </p:cNvSpPr>
          <p:nvPr>
            <p:ph idx="1"/>
          </p:nvPr>
        </p:nvSpPr>
        <p:spPr>
          <a:xfrm>
            <a:off x="6510715" y="2257077"/>
            <a:ext cx="5449056" cy="4303379"/>
          </a:xfrm>
        </p:spPr>
        <p:txBody>
          <a:bodyPr>
            <a:normAutofit/>
          </a:bodyPr>
          <a:lstStyle/>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Useful for encouraging free, playful vocal exploration </a:t>
            </a:r>
          </a:p>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Overcome emotional barriers that can prevent them from exploring changing voices (</a:t>
            </a:r>
            <a:r>
              <a:rPr lang="en-GB" dirty="0" err="1">
                <a:latin typeface="Arial" panose="020B0604020202020204" pitchFamily="34" charset="0"/>
                <a:cs typeface="Arial" panose="020B0604020202020204" pitchFamily="34" charset="0"/>
              </a:rPr>
              <a:t>Brunssen</a:t>
            </a:r>
            <a:r>
              <a:rPr lang="en-GB" dirty="0">
                <a:latin typeface="Arial" panose="020B0604020202020204" pitchFamily="34" charset="0"/>
                <a:cs typeface="Arial" panose="020B0604020202020204" pitchFamily="34" charset="0"/>
              </a:rPr>
              <a:t> and Ballantyne, 2018; McQuade, 2020)</a:t>
            </a:r>
          </a:p>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Potential use for exploring developing vocal ranges</a:t>
            </a:r>
          </a:p>
        </p:txBody>
      </p:sp>
    </p:spTree>
    <p:extLst>
      <p:ext uri="{BB962C8B-B14F-4D97-AF65-F5344CB8AC3E}">
        <p14:creationId xmlns:p14="http://schemas.microsoft.com/office/powerpoint/2010/main" val="7466285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3CCCB0FF-4504-BBA6-0018-0A97EA28AC21}"/>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3044A1D0-5168-DAEA-23CA-482CD37F90A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8" name="Picture Placeholder 7" descr="What is Resonance? - Rebecca Schwarz Singing Lessons">
            <a:extLst>
              <a:ext uri="{FF2B5EF4-FFF2-40B4-BE49-F238E27FC236}">
                <a16:creationId xmlns:a16="http://schemas.microsoft.com/office/drawing/2014/main" id="{D3A5FD84-FF9A-7BA7-DA47-909A600F197A}"/>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t="12695" r="9091" b="5487"/>
          <a:stretch/>
        </p:blipFill>
        <p:spPr bwMode="auto">
          <a:xfrm>
            <a:off x="-3155" y="10"/>
            <a:ext cx="12191980" cy="6857990"/>
          </a:xfrm>
          <a:prstGeom prst="rect">
            <a:avLst/>
          </a:prstGeom>
          <a:noFill/>
          <a:extLst>
            <a:ext uri="{53640926-AAD7-44D8-BBD7-CCE9431645EC}">
              <a14:shadowObscured xmlns:a14="http://schemas.microsoft.com/office/drawing/2010/main"/>
            </a:ext>
          </a:extLst>
        </p:spPr>
      </p:pic>
      <p:pic>
        <p:nvPicPr>
          <p:cNvPr id="22" name="Picture 21">
            <a:extLst>
              <a:ext uri="{FF2B5EF4-FFF2-40B4-BE49-F238E27FC236}">
                <a16:creationId xmlns:a16="http://schemas.microsoft.com/office/drawing/2014/main" id="{DEBC20DA-441D-99D1-DC76-50182FE8B99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Freeform 5">
            <a:extLst>
              <a:ext uri="{FF2B5EF4-FFF2-40B4-BE49-F238E27FC236}">
                <a16:creationId xmlns:a16="http://schemas.microsoft.com/office/drawing/2014/main" id="{3449DFDC-53DB-B57B-FB38-F45F59C00B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05A97293-CD7C-5484-7AF0-1C25781458B9}"/>
              </a:ext>
            </a:extLst>
          </p:cNvPr>
          <p:cNvSpPr>
            <a:spLocks noGrp="1"/>
          </p:cNvSpPr>
          <p:nvPr>
            <p:ph type="title"/>
          </p:nvPr>
        </p:nvSpPr>
        <p:spPr>
          <a:xfrm>
            <a:off x="1374255" y="-32823"/>
            <a:ext cx="9437159" cy="1227667"/>
          </a:xfrm>
        </p:spPr>
        <p:txBody>
          <a:bodyPr vert="horz" lIns="91440" tIns="45720" rIns="91440" bIns="45720" rtlCol="0" anchor="ctr">
            <a:normAutofit/>
          </a:bodyPr>
          <a:lstStyle/>
          <a:p>
            <a:pPr algn="ctr"/>
            <a:r>
              <a:rPr lang="en-US" i="1" dirty="0">
                <a:latin typeface="Arial" panose="020B0604020202020204" pitchFamily="34" charset="0"/>
                <a:cs typeface="Arial" panose="020B0604020202020204" pitchFamily="34" charset="0"/>
              </a:rPr>
              <a:t>Types of display: </a:t>
            </a:r>
            <a:r>
              <a:rPr lang="en-US" i="1" dirty="0" err="1">
                <a:latin typeface="Arial" panose="020B0604020202020204" pitchFamily="34" charset="0"/>
                <a:cs typeface="Arial" panose="020B0604020202020204" pitchFamily="34" charset="0"/>
              </a:rPr>
              <a:t>Vocevista</a:t>
            </a:r>
            <a:endParaRPr lang="en-US" i="1" dirty="0">
              <a:latin typeface="Arial" panose="020B0604020202020204" pitchFamily="34" charset="0"/>
              <a:cs typeface="Arial" panose="020B0604020202020204" pitchFamily="34" charset="0"/>
            </a:endParaRPr>
          </a:p>
        </p:txBody>
      </p:sp>
      <p:sp>
        <p:nvSpPr>
          <p:cNvPr id="12" name="Content Placeholder 3">
            <a:extLst>
              <a:ext uri="{FF2B5EF4-FFF2-40B4-BE49-F238E27FC236}">
                <a16:creationId xmlns:a16="http://schemas.microsoft.com/office/drawing/2014/main" id="{62C1A098-CCF6-BD6F-0637-CE6F2F3CB3BF}"/>
              </a:ext>
            </a:extLst>
          </p:cNvPr>
          <p:cNvSpPr>
            <a:spLocks noGrp="1"/>
          </p:cNvSpPr>
          <p:nvPr>
            <p:ph idx="1"/>
          </p:nvPr>
        </p:nvSpPr>
        <p:spPr>
          <a:xfrm>
            <a:off x="1939935" y="1371563"/>
            <a:ext cx="4516283" cy="4792597"/>
          </a:xfrm>
        </p:spPr>
        <p:txBody>
          <a:bodyPr vert="horz" lIns="91440" tIns="45720" rIns="91440" bIns="45720" rtlCol="0" anchor="ctr">
            <a:normAutofit fontScale="92500" lnSpcReduction="20000"/>
          </a:bodyPr>
          <a:lstStyle/>
          <a:p>
            <a:r>
              <a:rPr lang="en-GB" sz="2400" dirty="0">
                <a:latin typeface="Arial" panose="020B0604020202020204" pitchFamily="34" charset="0"/>
                <a:cs typeface="Arial" panose="020B0604020202020204" pitchFamily="34" charset="0"/>
              </a:rPr>
              <a:t>Visual Appeal</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Colour</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Captured attention</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Enhanced enthusiasm, interest, and motivation (</a:t>
            </a:r>
            <a:r>
              <a:rPr lang="en-GB" sz="2400" dirty="0" err="1">
                <a:latin typeface="Arial" panose="020B0604020202020204" pitchFamily="34" charset="0"/>
                <a:cs typeface="Arial" panose="020B0604020202020204" pitchFamily="34" charset="0"/>
              </a:rPr>
              <a:t>Nijs</a:t>
            </a:r>
            <a:r>
              <a:rPr lang="en-GB" sz="2400" dirty="0">
                <a:latin typeface="Arial" panose="020B0604020202020204" pitchFamily="34" charset="0"/>
                <a:cs typeface="Arial" panose="020B0604020202020204" pitchFamily="34" charset="0"/>
              </a:rPr>
              <a:t> and Leman, 2014)</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Made information more accessible</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Enhanced understanding of vocal concepts (Welch, et al., 2005; Erickson, 2021, McQuade, 2021)</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Confirmed perceptions</a:t>
            </a:r>
          </a:p>
          <a:p>
            <a:pPr marL="457200" indent="-457200">
              <a:buFont typeface="Arial" panose="020B0604020202020204" pitchFamily="34" charset="0"/>
              <a:buChar char="•"/>
            </a:pPr>
            <a:r>
              <a:rPr lang="en-GB" sz="2400" dirty="0">
                <a:latin typeface="Arial" panose="020B0604020202020204" pitchFamily="34" charset="0"/>
                <a:cs typeface="Arial" panose="020B0604020202020204" pitchFamily="34" charset="0"/>
              </a:rPr>
              <a:t>Positive reinforcement</a:t>
            </a:r>
          </a:p>
        </p:txBody>
      </p:sp>
      <p:sp>
        <p:nvSpPr>
          <p:cNvPr id="13" name="TextBox 12">
            <a:extLst>
              <a:ext uri="{FF2B5EF4-FFF2-40B4-BE49-F238E27FC236}">
                <a16:creationId xmlns:a16="http://schemas.microsoft.com/office/drawing/2014/main" id="{98542091-A70D-8882-2744-0C2C7C930263}"/>
              </a:ext>
            </a:extLst>
          </p:cNvPr>
          <p:cNvSpPr txBox="1"/>
          <p:nvPr/>
        </p:nvSpPr>
        <p:spPr>
          <a:xfrm>
            <a:off x="6575577" y="1353370"/>
            <a:ext cx="4379630" cy="923330"/>
          </a:xfrm>
          <a:prstGeom prst="rect">
            <a:avLst/>
          </a:prstGeom>
          <a:noFill/>
        </p:spPr>
        <p:txBody>
          <a:bodyPr wrap="square">
            <a:spAutoFit/>
          </a:bodyPr>
          <a:lstStyle/>
          <a:p>
            <a:pPr algn="ctr"/>
            <a:r>
              <a:rPr lang="en-GB" sz="1800" i="1" dirty="0">
                <a:effectLst/>
                <a:latin typeface="Arial" panose="020B0604020202020204" pitchFamily="34" charset="0"/>
                <a:ea typeface="Calibri" panose="020F0502020204030204" pitchFamily="34" charset="0"/>
              </a:rPr>
              <a:t>“You just pay a lot more attention to the colours… [They] draw you in and make it more interesting” </a:t>
            </a:r>
            <a:r>
              <a:rPr lang="en-GB" sz="1800" dirty="0">
                <a:effectLst/>
                <a:latin typeface="Arial" panose="020B0604020202020204" pitchFamily="34" charset="0"/>
                <a:ea typeface="Calibri" panose="020F0502020204030204" pitchFamily="34" charset="0"/>
              </a:rPr>
              <a:t>(P6)</a:t>
            </a:r>
            <a:endParaRPr lang="en-GB" dirty="0"/>
          </a:p>
        </p:txBody>
      </p:sp>
      <p:sp>
        <p:nvSpPr>
          <p:cNvPr id="14" name="TextBox 13">
            <a:extLst>
              <a:ext uri="{FF2B5EF4-FFF2-40B4-BE49-F238E27FC236}">
                <a16:creationId xmlns:a16="http://schemas.microsoft.com/office/drawing/2014/main" id="{F0555E6D-E0EF-C763-3B53-2DCB390B46B4}"/>
              </a:ext>
            </a:extLst>
          </p:cNvPr>
          <p:cNvSpPr txBox="1"/>
          <p:nvPr/>
        </p:nvSpPr>
        <p:spPr>
          <a:xfrm>
            <a:off x="6299417" y="2550944"/>
            <a:ext cx="5138533" cy="1754326"/>
          </a:xfrm>
          <a:prstGeom prst="rect">
            <a:avLst/>
          </a:prstGeom>
          <a:noFill/>
        </p:spPr>
        <p:txBody>
          <a:bodyPr wrap="square">
            <a:spAutoFit/>
          </a:bodyPr>
          <a:lstStyle/>
          <a:p>
            <a:pPr marL="457200" marR="457200" algn="ctr">
              <a:spcAft>
                <a:spcPts val="800"/>
              </a:spcAft>
            </a:pPr>
            <a:r>
              <a:rPr lang="en-GB" sz="1800" i="1" dirty="0">
                <a:effectLst/>
                <a:latin typeface="Arial" panose="020B0604020202020204" pitchFamily="34" charset="0"/>
                <a:ea typeface="Calibri" panose="020F0502020204030204" pitchFamily="34" charset="0"/>
                <a:cs typeface="Times New Roman" panose="02020603050405020304" pitchFamily="18" charset="0"/>
              </a:rPr>
              <a:t>“Seeing the brighter colours, or the changes of colour, helped me understand how much muscle or breath I was using to make the sound. And then I knew better how to change or adjust that to make it different” (P1)</a:t>
            </a:r>
            <a:endParaRPr lang="en-GB" sz="1600"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5" name="TextBox 14">
            <a:extLst>
              <a:ext uri="{FF2B5EF4-FFF2-40B4-BE49-F238E27FC236}">
                <a16:creationId xmlns:a16="http://schemas.microsoft.com/office/drawing/2014/main" id="{A28301FC-8479-07AA-7F12-B4AEE272D6A4}"/>
              </a:ext>
            </a:extLst>
          </p:cNvPr>
          <p:cNvSpPr txBox="1"/>
          <p:nvPr/>
        </p:nvSpPr>
        <p:spPr>
          <a:xfrm>
            <a:off x="6092834" y="4686832"/>
            <a:ext cx="5345116" cy="1477328"/>
          </a:xfrm>
          <a:prstGeom prst="rect">
            <a:avLst/>
          </a:prstGeom>
          <a:noFill/>
        </p:spPr>
        <p:txBody>
          <a:bodyPr wrap="square">
            <a:spAutoFit/>
          </a:bodyPr>
          <a:lstStyle/>
          <a:p>
            <a:pPr marL="457200" marR="457200" indent="38100" algn="ctr">
              <a:spcAft>
                <a:spcPts val="800"/>
              </a:spcAft>
            </a:pPr>
            <a:r>
              <a:rPr lang="en-GB" sz="1800" i="1" dirty="0">
                <a:effectLst/>
                <a:latin typeface="Arial" panose="020B0604020202020204" pitchFamily="34" charset="0"/>
                <a:ea typeface="Calibri" panose="020F0502020204030204" pitchFamily="34" charset="0"/>
                <a:cs typeface="Times New Roman" panose="02020603050405020304" pitchFamily="18" charset="0"/>
              </a:rPr>
              <a:t>“I think seeing when there were stronger or brighter colours when I sang higher, that was good. That made me realise that they are strong. That felt pretty good to see that.” </a:t>
            </a:r>
            <a:r>
              <a:rPr lang="en-GB" sz="1800" dirty="0">
                <a:effectLst/>
                <a:latin typeface="Arial" panose="020B0604020202020204" pitchFamily="34" charset="0"/>
                <a:ea typeface="Calibri" panose="020F0502020204030204" pitchFamily="34" charset="0"/>
                <a:cs typeface="Times New Roman" panose="02020603050405020304" pitchFamily="18" charset="0"/>
              </a:rPr>
              <a:t>(P2)</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14581185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0296A165-EA78-23F3-95F2-A19A4DB83ACF}"/>
            </a:ext>
          </a:extLst>
        </p:cNvPr>
        <p:cNvGrpSpPr/>
        <p:nvPr/>
      </p:nvGrpSpPr>
      <p:grpSpPr>
        <a:xfrm>
          <a:off x="0" y="0"/>
          <a:ext cx="0" cy="0"/>
          <a:chOff x="0" y="0"/>
          <a:chExt cx="0" cy="0"/>
        </a:xfrm>
      </p:grpSpPr>
      <p:pic>
        <p:nvPicPr>
          <p:cNvPr id="20" name="Picture 19">
            <a:extLst>
              <a:ext uri="{FF2B5EF4-FFF2-40B4-BE49-F238E27FC236}">
                <a16:creationId xmlns:a16="http://schemas.microsoft.com/office/drawing/2014/main" id="{88C60C8E-CBEB-4FFC-AADB-4123E31227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8" name="Picture Placeholder 7" descr="What is Resonance? - Rebecca Schwarz Singing Lessons">
            <a:extLst>
              <a:ext uri="{FF2B5EF4-FFF2-40B4-BE49-F238E27FC236}">
                <a16:creationId xmlns:a16="http://schemas.microsoft.com/office/drawing/2014/main" id="{A3B49CEF-9057-8D45-7182-94E11E9E556F}"/>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t="12695" r="9091" b="5487"/>
          <a:stretch/>
        </p:blipFill>
        <p:spPr bwMode="auto">
          <a:xfrm>
            <a:off x="-3155" y="10"/>
            <a:ext cx="12191980" cy="6857990"/>
          </a:xfrm>
          <a:prstGeom prst="rect">
            <a:avLst/>
          </a:prstGeom>
          <a:noFill/>
          <a:extLst>
            <a:ext uri="{53640926-AAD7-44D8-BBD7-CCE9431645EC}">
              <a14:shadowObscured xmlns:a14="http://schemas.microsoft.com/office/drawing/2010/main"/>
            </a:ext>
          </a:extLst>
        </p:spPr>
      </p:pic>
      <p:pic>
        <p:nvPicPr>
          <p:cNvPr id="22" name="Picture 21">
            <a:extLst>
              <a:ext uri="{FF2B5EF4-FFF2-40B4-BE49-F238E27FC236}">
                <a16:creationId xmlns:a16="http://schemas.microsoft.com/office/drawing/2014/main" id="{F284EF8E-6F4E-40EF-BDAD-7950F1585E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4" name="Freeform 5">
            <a:extLst>
              <a:ext uri="{FF2B5EF4-FFF2-40B4-BE49-F238E27FC236}">
                <a16:creationId xmlns:a16="http://schemas.microsoft.com/office/drawing/2014/main" id="{729B82F5-E700-4045-9F00-635A41F624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516466" y="-18309"/>
            <a:ext cx="11159068" cy="6894618"/>
          </a:xfrm>
          <a:custGeom>
            <a:avLst/>
            <a:gdLst>
              <a:gd name="T0" fmla="*/ 2331 w 2331"/>
              <a:gd name="T1" fmla="*/ 721 h 1440"/>
              <a:gd name="T2" fmla="*/ 2082 w 2331"/>
              <a:gd name="T3" fmla="*/ 0 h 1440"/>
              <a:gd name="T4" fmla="*/ 249 w 2331"/>
              <a:gd name="T5" fmla="*/ 0 h 1440"/>
              <a:gd name="T6" fmla="*/ 0 w 2331"/>
              <a:gd name="T7" fmla="*/ 721 h 1440"/>
              <a:gd name="T8" fmla="*/ 248 w 2331"/>
              <a:gd name="T9" fmla="*/ 1440 h 1440"/>
              <a:gd name="T10" fmla="*/ 2083 w 2331"/>
              <a:gd name="T11" fmla="*/ 1440 h 1440"/>
              <a:gd name="T12" fmla="*/ 2331 w 2331"/>
              <a:gd name="T13" fmla="*/ 721 h 1440"/>
            </a:gdLst>
            <a:ahLst/>
            <a:cxnLst>
              <a:cxn ang="0">
                <a:pos x="T0" y="T1"/>
              </a:cxn>
              <a:cxn ang="0">
                <a:pos x="T2" y="T3"/>
              </a:cxn>
              <a:cxn ang="0">
                <a:pos x="T4" y="T5"/>
              </a:cxn>
              <a:cxn ang="0">
                <a:pos x="T6" y="T7"/>
              </a:cxn>
              <a:cxn ang="0">
                <a:pos x="T8" y="T9"/>
              </a:cxn>
              <a:cxn ang="0">
                <a:pos x="T10" y="T11"/>
              </a:cxn>
              <a:cxn ang="0">
                <a:pos x="T12" y="T13"/>
              </a:cxn>
            </a:cxnLst>
            <a:rect l="0" t="0" r="r" b="b"/>
            <a:pathLst>
              <a:path w="2331" h="1440">
                <a:moveTo>
                  <a:pt x="2331" y="721"/>
                </a:moveTo>
                <a:cubicBezTo>
                  <a:pt x="2331" y="449"/>
                  <a:pt x="2238" y="198"/>
                  <a:pt x="2082" y="0"/>
                </a:cubicBezTo>
                <a:cubicBezTo>
                  <a:pt x="249" y="0"/>
                  <a:pt x="249" y="0"/>
                  <a:pt x="249" y="0"/>
                </a:cubicBezTo>
                <a:cubicBezTo>
                  <a:pt x="93" y="198"/>
                  <a:pt x="0" y="449"/>
                  <a:pt x="0" y="721"/>
                </a:cubicBezTo>
                <a:cubicBezTo>
                  <a:pt x="0" y="992"/>
                  <a:pt x="92" y="1242"/>
                  <a:pt x="248" y="1440"/>
                </a:cubicBezTo>
                <a:cubicBezTo>
                  <a:pt x="2083" y="1440"/>
                  <a:pt x="2083" y="1440"/>
                  <a:pt x="2083" y="1440"/>
                </a:cubicBezTo>
                <a:cubicBezTo>
                  <a:pt x="2239" y="1242"/>
                  <a:pt x="2331" y="992"/>
                  <a:pt x="2331" y="721"/>
                </a:cubicBezTo>
                <a:close/>
              </a:path>
            </a:pathLst>
          </a:custGeom>
          <a:solidFill>
            <a:schemeClr val="bg1">
              <a:alpha val="60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58596A4-C3A0-05F6-F2A0-D24E2015D8DC}"/>
              </a:ext>
            </a:extLst>
          </p:cNvPr>
          <p:cNvSpPr>
            <a:spLocks noGrp="1"/>
          </p:cNvSpPr>
          <p:nvPr>
            <p:ph type="title"/>
          </p:nvPr>
        </p:nvSpPr>
        <p:spPr>
          <a:xfrm>
            <a:off x="1374255" y="-32823"/>
            <a:ext cx="9437159" cy="1227667"/>
          </a:xfrm>
        </p:spPr>
        <p:txBody>
          <a:bodyPr vert="horz" lIns="91440" tIns="45720" rIns="91440" bIns="45720" rtlCol="0" anchor="ctr">
            <a:normAutofit/>
          </a:bodyPr>
          <a:lstStyle/>
          <a:p>
            <a:pPr algn="ctr"/>
            <a:r>
              <a:rPr lang="en-US" i="1" dirty="0">
                <a:latin typeface="Arial" panose="020B0604020202020204" pitchFamily="34" charset="0"/>
                <a:cs typeface="Arial" panose="020B0604020202020204" pitchFamily="34" charset="0"/>
              </a:rPr>
              <a:t>Types of display: </a:t>
            </a:r>
            <a:r>
              <a:rPr lang="en-US" i="1" dirty="0" err="1">
                <a:latin typeface="Arial" panose="020B0604020202020204" pitchFamily="34" charset="0"/>
                <a:cs typeface="Arial" panose="020B0604020202020204" pitchFamily="34" charset="0"/>
              </a:rPr>
              <a:t>Vocevista</a:t>
            </a:r>
            <a:endParaRPr lang="en-US" i="1" dirty="0">
              <a:latin typeface="Arial" panose="020B0604020202020204" pitchFamily="34" charset="0"/>
              <a:cs typeface="Arial" panose="020B0604020202020204" pitchFamily="34" charset="0"/>
            </a:endParaRPr>
          </a:p>
        </p:txBody>
      </p:sp>
      <p:sp>
        <p:nvSpPr>
          <p:cNvPr id="11" name="Content Placeholder 3">
            <a:extLst>
              <a:ext uri="{FF2B5EF4-FFF2-40B4-BE49-F238E27FC236}">
                <a16:creationId xmlns:a16="http://schemas.microsoft.com/office/drawing/2014/main" id="{FF8169C3-3C15-8D87-731C-3F42CDF386D2}"/>
              </a:ext>
            </a:extLst>
          </p:cNvPr>
          <p:cNvSpPr>
            <a:spLocks noGrp="1"/>
          </p:cNvSpPr>
          <p:nvPr>
            <p:ph idx="1"/>
          </p:nvPr>
        </p:nvSpPr>
        <p:spPr>
          <a:xfrm>
            <a:off x="1961440" y="855236"/>
            <a:ext cx="5579228" cy="2363953"/>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Increased Level of Information </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Aided understanding of correlation between physical coordination and acoustic result</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Increased perception of value and interest towards using it</a:t>
            </a:r>
          </a:p>
        </p:txBody>
      </p:sp>
      <p:sp>
        <p:nvSpPr>
          <p:cNvPr id="4" name="TextBox 3">
            <a:extLst>
              <a:ext uri="{FF2B5EF4-FFF2-40B4-BE49-F238E27FC236}">
                <a16:creationId xmlns:a16="http://schemas.microsoft.com/office/drawing/2014/main" id="{B2610EE0-073A-54EC-0FE3-64CE2DB1DFB9}"/>
              </a:ext>
            </a:extLst>
          </p:cNvPr>
          <p:cNvSpPr txBox="1"/>
          <p:nvPr/>
        </p:nvSpPr>
        <p:spPr>
          <a:xfrm>
            <a:off x="2088878" y="3196414"/>
            <a:ext cx="9021942" cy="1477328"/>
          </a:xfrm>
          <a:prstGeom prst="rect">
            <a:avLst/>
          </a:prstGeom>
          <a:noFill/>
        </p:spPr>
        <p:txBody>
          <a:bodyPr wrap="square">
            <a:spAutoFit/>
          </a:bodyPr>
          <a:lstStyle/>
          <a:p>
            <a:pPr marL="457200" marR="457200" algn="ctr">
              <a:spcAft>
                <a:spcPts val="800"/>
              </a:spcAft>
            </a:pPr>
            <a:r>
              <a:rPr lang="en-GB" i="1" dirty="0">
                <a:effectLst/>
                <a:latin typeface="Arial" panose="020B0604020202020204" pitchFamily="34" charset="0"/>
                <a:ea typeface="Calibri" panose="020F0502020204030204" pitchFamily="34" charset="0"/>
                <a:cs typeface="Times New Roman" panose="02020603050405020304" pitchFamily="18" charset="0"/>
              </a:rPr>
              <a:t>“Because I understand it a bit more now, I actually prefer using that one [</a:t>
            </a:r>
            <a:r>
              <a:rPr lang="en-GB" i="1" dirty="0" err="1">
                <a:effectLst/>
                <a:latin typeface="Arial" panose="020B0604020202020204" pitchFamily="34" charset="0"/>
                <a:ea typeface="Calibri" panose="020F0502020204030204" pitchFamily="34" charset="0"/>
                <a:cs typeface="Times New Roman" panose="02020603050405020304" pitchFamily="18" charset="0"/>
              </a:rPr>
              <a:t>VoceVista</a:t>
            </a:r>
            <a:r>
              <a:rPr lang="en-GB" i="1" dirty="0">
                <a:effectLst/>
                <a:latin typeface="Arial" panose="020B0604020202020204" pitchFamily="34" charset="0"/>
                <a:ea typeface="Calibri" panose="020F0502020204030204" pitchFamily="34" charset="0"/>
                <a:cs typeface="Times New Roman" panose="02020603050405020304" pitchFamily="18" charset="0"/>
              </a:rPr>
              <a:t>], </a:t>
            </a:r>
            <a:r>
              <a:rPr lang="en-GB" i="1" dirty="0" err="1">
                <a:effectLst/>
                <a:latin typeface="Arial" panose="020B0604020202020204" pitchFamily="34" charset="0"/>
                <a:ea typeface="Calibri" panose="020F0502020204030204" pitchFamily="34" charset="0"/>
                <a:cs typeface="Times New Roman" panose="02020603050405020304" pitchFamily="18" charset="0"/>
              </a:rPr>
              <a:t>‘cause</a:t>
            </a:r>
            <a:r>
              <a:rPr lang="en-GB" i="1" dirty="0">
                <a:effectLst/>
                <a:latin typeface="Arial" panose="020B0604020202020204" pitchFamily="34" charset="0"/>
                <a:ea typeface="Calibri" panose="020F0502020204030204" pitchFamily="34" charset="0"/>
                <a:cs typeface="Times New Roman" panose="02020603050405020304" pitchFamily="18" charset="0"/>
              </a:rPr>
              <a:t> I can also see the breathiness and stuff in a bit more detail on it, and that’s more useful for me. I thought I’d prefer using the simpler one, because it’s easier to read but now I like having more detail… it helps me work out what I need to do more to improve” (P3)</a:t>
            </a:r>
            <a:endParaRPr lang="en-GB" sz="1600"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5" name="Content Placeholder 3">
            <a:extLst>
              <a:ext uri="{FF2B5EF4-FFF2-40B4-BE49-F238E27FC236}">
                <a16:creationId xmlns:a16="http://schemas.microsoft.com/office/drawing/2014/main" id="{EB5A2F3F-0565-3F79-3BD9-A92023C048F9}"/>
              </a:ext>
            </a:extLst>
          </p:cNvPr>
          <p:cNvSpPr txBox="1">
            <a:spLocks/>
          </p:cNvSpPr>
          <p:nvPr/>
        </p:nvSpPr>
        <p:spPr>
          <a:xfrm>
            <a:off x="2418737" y="4788221"/>
            <a:ext cx="8178282" cy="1763885"/>
          </a:xfrm>
          <a:prstGeom prst="rect">
            <a:avLst/>
          </a:prstGeom>
        </p:spPr>
        <p:txBody>
          <a:bodyPr vert="horz" lIns="91440" tIns="45720" rIns="91440" bIns="45720" rtlCol="0" anchor="ctr">
            <a:normAutofit/>
          </a:bodyPr>
          <a:lstStyle>
            <a:lvl1pPr marL="0" indent="0" algn="l" defTabSz="457200" rtl="0" eaLnBrk="1" latinLnBrk="0" hangingPunct="1">
              <a:lnSpc>
                <a:spcPct val="100000"/>
              </a:lnSpc>
              <a:spcBef>
                <a:spcPts val="0"/>
              </a:spcBef>
              <a:spcAft>
                <a:spcPts val="1000"/>
              </a:spcAft>
              <a:buClr>
                <a:schemeClr val="tx1"/>
              </a:buClr>
              <a:buSzPct val="100000"/>
              <a:buFont typeface="Arial"/>
              <a:buNone/>
              <a:defRPr sz="20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a:lstStyle>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Aligns with the students’ views and contradicts teachers’ views  within studies by Callaghan, et al. (2004) and Howard, et al. (2007)</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Supports </a:t>
            </a:r>
            <a:r>
              <a:rPr lang="en-US" dirty="0" err="1">
                <a:latin typeface="Arial" panose="020B0604020202020204" pitchFamily="34" charset="0"/>
                <a:cs typeface="Arial" panose="020B0604020202020204" pitchFamily="34" charset="0"/>
              </a:rPr>
              <a:t>Brunkan’s</a:t>
            </a:r>
            <a:r>
              <a:rPr lang="en-US" dirty="0">
                <a:latin typeface="Arial" panose="020B0604020202020204" pitchFamily="34" charset="0"/>
                <a:cs typeface="Arial" panose="020B0604020202020204" pitchFamily="34" charset="0"/>
              </a:rPr>
              <a:t> (2009) conclusions that spectrograms can be accessible applications for young singers.</a:t>
            </a:r>
          </a:p>
        </p:txBody>
      </p:sp>
    </p:spTree>
    <p:extLst>
      <p:ext uri="{BB962C8B-B14F-4D97-AF65-F5344CB8AC3E}">
        <p14:creationId xmlns:p14="http://schemas.microsoft.com/office/powerpoint/2010/main" val="295116871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8BBBF15A-475D-C192-D14C-96ED9909BD80}"/>
            </a:ext>
          </a:extLst>
        </p:cNvPr>
        <p:cNvGrpSpPr/>
        <p:nvPr/>
      </p:nvGrpSpPr>
      <p:grpSpPr>
        <a:xfrm>
          <a:off x="0" y="0"/>
          <a:ext cx="0" cy="0"/>
          <a:chOff x="0" y="0"/>
          <a:chExt cx="0" cy="0"/>
        </a:xfrm>
      </p:grpSpPr>
      <p:pic>
        <p:nvPicPr>
          <p:cNvPr id="30" name="Picture 29">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D350CE9D-1BFC-E439-89C4-448CF0C70E4F}"/>
              </a:ext>
            </a:extLst>
          </p:cNvPr>
          <p:cNvSpPr>
            <a:spLocks noGrp="1"/>
          </p:cNvSpPr>
          <p:nvPr>
            <p:ph type="title"/>
          </p:nvPr>
        </p:nvSpPr>
        <p:spPr>
          <a:xfrm>
            <a:off x="7816985" y="171569"/>
            <a:ext cx="3352256" cy="935210"/>
          </a:xfrm>
        </p:spPr>
        <p:txBody>
          <a:bodyPr vert="horz" lIns="91440" tIns="45720" rIns="91440" bIns="45720" rtlCol="0" anchor="b">
            <a:normAutofit/>
          </a:bodyPr>
          <a:lstStyle/>
          <a:p>
            <a:pPr algn="ctr"/>
            <a:r>
              <a:rPr lang="en-US" sz="4800" i="1" dirty="0">
                <a:latin typeface="Arial" panose="020B0604020202020204" pitchFamily="34" charset="0"/>
                <a:cs typeface="Arial" panose="020B0604020202020204" pitchFamily="34" charset="0"/>
              </a:rPr>
              <a:t>context</a:t>
            </a:r>
          </a:p>
        </p:txBody>
      </p:sp>
      <p:pic>
        <p:nvPicPr>
          <p:cNvPr id="3" name="Picture 2" descr="A graph of different colored bars&#10;&#10;Description automatically generated">
            <a:extLst>
              <a:ext uri="{FF2B5EF4-FFF2-40B4-BE49-F238E27FC236}">
                <a16:creationId xmlns:a16="http://schemas.microsoft.com/office/drawing/2014/main" id="{54BF2776-2517-F650-11F2-7F74DA6618E5}"/>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6950"/>
          <a:stretch/>
        </p:blipFill>
        <p:spPr bwMode="auto">
          <a:xfrm>
            <a:off x="354952" y="635747"/>
            <a:ext cx="6541523" cy="5584720"/>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964368DF-6300-B1D6-B2B0-5B3C373BE935}"/>
              </a:ext>
            </a:extLst>
          </p:cNvPr>
          <p:cNvSpPr txBox="1"/>
          <p:nvPr/>
        </p:nvSpPr>
        <p:spPr>
          <a:xfrm>
            <a:off x="7251427" y="1679976"/>
            <a:ext cx="4483373" cy="2585323"/>
          </a:xfrm>
          <a:prstGeom prst="rect">
            <a:avLst/>
          </a:prstGeom>
          <a:noFill/>
        </p:spPr>
        <p:txBody>
          <a:bodyPr wrap="square">
            <a:spAutoFit/>
          </a:bodyPr>
          <a:lstStyle/>
          <a:p>
            <a:r>
              <a:rPr lang="en-US" sz="2400" dirty="0">
                <a:latin typeface="Arial" panose="020B0604020202020204" pitchFamily="34" charset="0"/>
                <a:cs typeface="Arial" panose="020B0604020202020204" pitchFamily="34" charset="0"/>
              </a:rPr>
              <a:t>Exercises</a:t>
            </a:r>
          </a:p>
          <a:p>
            <a:endParaRPr lang="en-US" dirty="0">
              <a:latin typeface="Arial" panose="020B0604020202020204" pitchFamily="34" charset="0"/>
              <a:cs typeface="Arial" panose="020B0604020202020204" pitchFamily="34" charset="0"/>
            </a:endParaRPr>
          </a:p>
          <a:p>
            <a:pPr marL="342900" indent="-342900">
              <a:buFont typeface="Arial"/>
              <a:buChar char="•"/>
            </a:pPr>
            <a:r>
              <a:rPr lang="en-US" sz="2000" dirty="0">
                <a:latin typeface="Arial" panose="020B0604020202020204" pitchFamily="34" charset="0"/>
                <a:cs typeface="Arial" panose="020B0604020202020204" pitchFamily="34" charset="0"/>
              </a:rPr>
              <a:t>Stimulated participants’ attention towards musical parameters and vocal features, and promoted greater reflection on their actions (Callaghan, et al., 2004; Howard, et al., 2007; </a:t>
            </a:r>
            <a:r>
              <a:rPr lang="en-US" sz="2000" dirty="0" err="1">
                <a:latin typeface="Arial" panose="020B0604020202020204" pitchFamily="34" charset="0"/>
                <a:cs typeface="Arial" panose="020B0604020202020204" pitchFamily="34" charset="0"/>
              </a:rPr>
              <a:t>Nijs</a:t>
            </a:r>
            <a:r>
              <a:rPr lang="en-US" sz="2000" dirty="0">
                <a:latin typeface="Arial" panose="020B0604020202020204" pitchFamily="34" charset="0"/>
                <a:cs typeface="Arial" panose="020B0604020202020204" pitchFamily="34" charset="0"/>
              </a:rPr>
              <a:t> and Leman, 2014)</a:t>
            </a:r>
          </a:p>
        </p:txBody>
      </p:sp>
      <p:sp>
        <p:nvSpPr>
          <p:cNvPr id="5" name="TextBox 4">
            <a:extLst>
              <a:ext uri="{FF2B5EF4-FFF2-40B4-BE49-F238E27FC236}">
                <a16:creationId xmlns:a16="http://schemas.microsoft.com/office/drawing/2014/main" id="{59807E15-CA59-3B2B-9CE2-FB7ECF276092}"/>
              </a:ext>
            </a:extLst>
          </p:cNvPr>
          <p:cNvSpPr txBox="1"/>
          <p:nvPr/>
        </p:nvSpPr>
        <p:spPr>
          <a:xfrm>
            <a:off x="7251427" y="4651801"/>
            <a:ext cx="4610099" cy="1631216"/>
          </a:xfrm>
          <a:prstGeom prst="rect">
            <a:avLst/>
          </a:prstGeom>
          <a:noFill/>
        </p:spPr>
        <p:txBody>
          <a:bodyPr wrap="square">
            <a:spAutoFit/>
          </a:bodyPr>
          <a:lstStyle/>
          <a:p>
            <a:pPr algn="ctr"/>
            <a:r>
              <a:rPr lang="en-GB" sz="2000" i="1" dirty="0">
                <a:effectLst/>
                <a:latin typeface="Arial" panose="020B0604020202020204" pitchFamily="34" charset="0"/>
                <a:ea typeface="Calibri" panose="020F0502020204030204" pitchFamily="34" charset="0"/>
              </a:rPr>
              <a:t>“In the exercises, you’re focussing in more detail anyway, so, it’s good to look at it then. And the screen helped with that because it was so detailed” (P2)</a:t>
            </a:r>
            <a:endParaRPr lang="en-GB" sz="2000" i="1" dirty="0"/>
          </a:p>
        </p:txBody>
      </p:sp>
    </p:spTree>
    <p:extLst>
      <p:ext uri="{BB962C8B-B14F-4D97-AF65-F5344CB8AC3E}">
        <p14:creationId xmlns:p14="http://schemas.microsoft.com/office/powerpoint/2010/main" val="271596346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0" name="Picture 19">
            <a:extLst>
              <a:ext uri="{FF2B5EF4-FFF2-40B4-BE49-F238E27FC236}">
                <a16:creationId xmlns:a16="http://schemas.microsoft.com/office/drawing/2014/main" id="{DF6A9299-1D12-47E2-9DD4-03342553C4A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pic>
        <p:nvPicPr>
          <p:cNvPr id="10" name="Picture Placeholder 9" descr="Music sheet">
            <a:extLst>
              <a:ext uri="{FF2B5EF4-FFF2-40B4-BE49-F238E27FC236}">
                <a16:creationId xmlns:a16="http://schemas.microsoft.com/office/drawing/2014/main" id="{60FE094C-3DF8-FAFC-8C14-6DD7ECEA76DE}"/>
              </a:ext>
            </a:extLst>
          </p:cNvPr>
          <p:cNvPicPr>
            <a:picLocks noGrp="1" noChangeAspect="1" noChangeArrowheads="1"/>
          </p:cNvPicPr>
          <p:nvPr>
            <p:ph type="pic" sz="quarter" idx="13"/>
          </p:nvPr>
        </p:nvPicPr>
        <p:blipFill rotWithShape="1">
          <a:blip r:embed="rId4"/>
          <a:srcRect r="54877" b="-2"/>
          <a:stretch/>
        </p:blipFill>
        <p:spPr bwMode="auto">
          <a:xfrm>
            <a:off x="20" y="975"/>
            <a:ext cx="4020835" cy="6858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00D6DCF-43AF-6116-A2B4-0FA8AB7DC7DB}"/>
              </a:ext>
            </a:extLst>
          </p:cNvPr>
          <p:cNvSpPr>
            <a:spLocks noGrp="1"/>
          </p:cNvSpPr>
          <p:nvPr>
            <p:ph type="title"/>
          </p:nvPr>
        </p:nvSpPr>
        <p:spPr>
          <a:xfrm>
            <a:off x="368943" y="174640"/>
            <a:ext cx="3205530" cy="1612490"/>
          </a:xfrm>
        </p:spPr>
        <p:txBody>
          <a:bodyPr vert="horz" lIns="91440" tIns="45720" rIns="91440" bIns="45720" rtlCol="0" anchor="ctr">
            <a:normAutofit/>
          </a:bodyPr>
          <a:lstStyle/>
          <a:p>
            <a:r>
              <a:rPr lang="en-US" i="1" dirty="0">
                <a:solidFill>
                  <a:schemeClr val="bg1"/>
                </a:solidFill>
                <a:latin typeface="Arial" panose="020B0604020202020204" pitchFamily="34" charset="0"/>
                <a:cs typeface="Arial" panose="020B0604020202020204" pitchFamily="34" charset="0"/>
              </a:rPr>
              <a:t>Context:</a:t>
            </a:r>
            <a:br>
              <a:rPr lang="en-US" i="1" dirty="0">
                <a:solidFill>
                  <a:schemeClr val="bg1"/>
                </a:solidFill>
                <a:latin typeface="Arial" panose="020B0604020202020204" pitchFamily="34" charset="0"/>
                <a:cs typeface="Arial" panose="020B0604020202020204" pitchFamily="34" charset="0"/>
              </a:rPr>
            </a:br>
            <a:r>
              <a:rPr lang="en-US" i="1" dirty="0">
                <a:solidFill>
                  <a:schemeClr val="bg1"/>
                </a:solidFill>
                <a:latin typeface="Arial" panose="020B0604020202020204" pitchFamily="34" charset="0"/>
                <a:cs typeface="Arial" panose="020B0604020202020204" pitchFamily="34" charset="0"/>
              </a:rPr>
              <a:t>repertoire</a:t>
            </a:r>
          </a:p>
        </p:txBody>
      </p:sp>
      <p:sp>
        <p:nvSpPr>
          <p:cNvPr id="3" name="Content Placeholder 2">
            <a:extLst>
              <a:ext uri="{FF2B5EF4-FFF2-40B4-BE49-F238E27FC236}">
                <a16:creationId xmlns:a16="http://schemas.microsoft.com/office/drawing/2014/main" id="{4A8BDD30-A629-64E6-2629-65AC9D8B576E}"/>
              </a:ext>
            </a:extLst>
          </p:cNvPr>
          <p:cNvSpPr>
            <a:spLocks noGrp="1"/>
          </p:cNvSpPr>
          <p:nvPr>
            <p:ph idx="1"/>
          </p:nvPr>
        </p:nvSpPr>
        <p:spPr>
          <a:xfrm>
            <a:off x="4450519" y="319166"/>
            <a:ext cx="7441256" cy="6040069"/>
          </a:xfrm>
        </p:spPr>
        <p:txBody>
          <a:bodyPr vert="horz" lIns="91440" tIns="45720" rIns="91440" bIns="45720" rtlCol="0" anchor="ctr">
            <a:normAutofit/>
          </a:bodyPr>
          <a:lstStyle/>
          <a:p>
            <a:r>
              <a:rPr lang="en-US" dirty="0">
                <a:latin typeface="Arial" panose="020B0604020202020204" pitchFamily="34" charset="0"/>
                <a:cs typeface="Arial" panose="020B0604020202020204" pitchFamily="34" charset="0"/>
              </a:rPr>
              <a:t>Positive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Increased relevance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Working on detailed elements</a:t>
            </a:r>
          </a:p>
          <a:p>
            <a:pPr marL="342900"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Negative</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Too detailed</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Distracting</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Individual student goals and interests (Howard, et al., 2007)</a:t>
            </a:r>
          </a:p>
          <a:p>
            <a:pPr marL="342900" indent="-342900">
              <a:buFont typeface="Arial" panose="020B0604020202020204" pitchFamily="34" charset="0"/>
              <a:buChar char="•"/>
            </a:pPr>
            <a:r>
              <a:rPr lang="en-US" dirty="0">
                <a:latin typeface="Arial" panose="020B0604020202020204" pitchFamily="34" charset="0"/>
                <a:cs typeface="Arial" panose="020B0604020202020204" pitchFamily="34" charset="0"/>
              </a:rPr>
              <a:t>Students should take the lead on how much they would like to use VFT and in what context (Meyer, et al., 2021)</a:t>
            </a:r>
          </a:p>
          <a:p>
            <a:pPr marL="342900" indent="-342900">
              <a:buFont typeface="Arial"/>
              <a:buChar char="•"/>
            </a:pPr>
            <a:r>
              <a:rPr lang="en-US" dirty="0">
                <a:latin typeface="Arial" panose="020B0604020202020204" pitchFamily="34" charset="0"/>
                <a:cs typeface="Arial" panose="020B0604020202020204" pitchFamily="34" charset="0"/>
              </a:rPr>
              <a:t>Autonomy, motivation, engagement (Shi, 2021)</a:t>
            </a:r>
          </a:p>
        </p:txBody>
      </p:sp>
      <p:sp>
        <p:nvSpPr>
          <p:cNvPr id="4" name="TextBox 3">
            <a:extLst>
              <a:ext uri="{FF2B5EF4-FFF2-40B4-BE49-F238E27FC236}">
                <a16:creationId xmlns:a16="http://schemas.microsoft.com/office/drawing/2014/main" id="{692FC5F1-FCC8-5940-02A9-CAE565BC6218}"/>
              </a:ext>
            </a:extLst>
          </p:cNvPr>
          <p:cNvSpPr txBox="1"/>
          <p:nvPr/>
        </p:nvSpPr>
        <p:spPr>
          <a:xfrm>
            <a:off x="4965526" y="2072514"/>
            <a:ext cx="6411242" cy="646331"/>
          </a:xfrm>
          <a:prstGeom prst="rect">
            <a:avLst/>
          </a:prstGeom>
          <a:noFill/>
        </p:spPr>
        <p:txBody>
          <a:bodyPr wrap="square">
            <a:spAutoFit/>
          </a:bodyPr>
          <a:lstStyle/>
          <a:p>
            <a:pPr algn="ctr"/>
            <a:r>
              <a:rPr lang="en-GB" i="1" dirty="0">
                <a:effectLst/>
                <a:latin typeface="Arial" panose="020B0604020202020204" pitchFamily="34" charset="0"/>
                <a:ea typeface="Calibri" panose="020F0502020204030204" pitchFamily="34" charset="0"/>
              </a:rPr>
              <a:t>“I think it was much more useful because I could actually see what I needed to do in my piece to improve it” (P1)</a:t>
            </a:r>
            <a:endParaRPr lang="en-GB" i="1" dirty="0"/>
          </a:p>
        </p:txBody>
      </p:sp>
      <p:sp>
        <p:nvSpPr>
          <p:cNvPr id="5" name="TextBox 4">
            <a:extLst>
              <a:ext uri="{FF2B5EF4-FFF2-40B4-BE49-F238E27FC236}">
                <a16:creationId xmlns:a16="http://schemas.microsoft.com/office/drawing/2014/main" id="{8EA936C8-0F87-D932-25D5-9CCBCD03F9B1}"/>
              </a:ext>
            </a:extLst>
          </p:cNvPr>
          <p:cNvSpPr txBox="1"/>
          <p:nvPr/>
        </p:nvSpPr>
        <p:spPr>
          <a:xfrm>
            <a:off x="7370062" y="3339200"/>
            <a:ext cx="4521713" cy="923330"/>
          </a:xfrm>
          <a:prstGeom prst="rect">
            <a:avLst/>
          </a:prstGeom>
          <a:noFill/>
        </p:spPr>
        <p:txBody>
          <a:bodyPr wrap="square">
            <a:spAutoFit/>
          </a:bodyPr>
          <a:lstStyle/>
          <a:p>
            <a:pPr algn="ctr"/>
            <a:r>
              <a:rPr lang="en-GB" i="1" dirty="0">
                <a:effectLst/>
                <a:latin typeface="Arial" panose="020B0604020202020204" pitchFamily="34" charset="0"/>
                <a:ea typeface="Calibri" panose="020F0502020204030204" pitchFamily="34" charset="0"/>
              </a:rPr>
              <a:t>“I didn’t find that useful… I just wanted to sing when we did my pieces, not look at it so closely” (P2)</a:t>
            </a:r>
            <a:endParaRPr lang="en-GB" i="1" dirty="0"/>
          </a:p>
        </p:txBody>
      </p:sp>
    </p:spTree>
    <p:extLst>
      <p:ext uri="{BB962C8B-B14F-4D97-AF65-F5344CB8AC3E}">
        <p14:creationId xmlns:p14="http://schemas.microsoft.com/office/powerpoint/2010/main" val="37118344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877C7F67-4F87-CCBB-6255-C9F4B2191198}"/>
            </a:ext>
          </a:extLst>
        </p:cNvPr>
        <p:cNvGrpSpPr/>
        <p:nvPr/>
      </p:nvGrpSpPr>
      <p:grpSpPr>
        <a:xfrm>
          <a:off x="0" y="0"/>
          <a:ext cx="0" cy="0"/>
          <a:chOff x="0" y="0"/>
          <a:chExt cx="0" cy="0"/>
        </a:xfrm>
      </p:grpSpPr>
      <p:pic>
        <p:nvPicPr>
          <p:cNvPr id="35" name="Picture 34">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B807E6E1-3900-4938-C8FF-0D485E141EA3}"/>
              </a:ext>
            </a:extLst>
          </p:cNvPr>
          <p:cNvSpPr>
            <a:spLocks noGrp="1"/>
          </p:cNvSpPr>
          <p:nvPr>
            <p:ph type="title"/>
          </p:nvPr>
        </p:nvSpPr>
        <p:spPr>
          <a:xfrm>
            <a:off x="239650" y="209229"/>
            <a:ext cx="9264568" cy="736283"/>
          </a:xfrm>
        </p:spPr>
        <p:txBody>
          <a:bodyPr vert="horz" lIns="91440" tIns="45720" rIns="91440" bIns="45720" rtlCol="0" anchor="b">
            <a:normAutofit/>
          </a:bodyPr>
          <a:lstStyle/>
          <a:p>
            <a:r>
              <a:rPr lang="en-US" sz="4000" i="1" dirty="0">
                <a:latin typeface="Arial" panose="020B0604020202020204" pitchFamily="34" charset="0"/>
                <a:cs typeface="Arial" panose="020B0604020202020204" pitchFamily="34" charset="0"/>
              </a:rPr>
              <a:t>Future Use: Frequency</a:t>
            </a:r>
          </a:p>
        </p:txBody>
      </p:sp>
      <p:pic>
        <p:nvPicPr>
          <p:cNvPr id="4" name="Picture 3" descr="A pie chart with a few green and yellow squares&#10;&#10;Description automatically generated">
            <a:extLst>
              <a:ext uri="{FF2B5EF4-FFF2-40B4-BE49-F238E27FC236}">
                <a16:creationId xmlns:a16="http://schemas.microsoft.com/office/drawing/2014/main" id="{AC49207A-BBF2-619F-C3E8-F40D40C5B917}"/>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8237"/>
          <a:stretch/>
        </p:blipFill>
        <p:spPr bwMode="auto">
          <a:xfrm>
            <a:off x="5321111" y="1226008"/>
            <a:ext cx="6499144" cy="493505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53640926-AAD7-44D8-BBD7-CCE9431645EC}">
              <a14:shadowObscured xmlns:a14="http://schemas.microsoft.com/office/drawing/2010/main"/>
            </a:ext>
          </a:extLst>
        </p:spPr>
      </p:pic>
      <p:sp>
        <p:nvSpPr>
          <p:cNvPr id="3" name="Content Placeholder 3">
            <a:extLst>
              <a:ext uri="{FF2B5EF4-FFF2-40B4-BE49-F238E27FC236}">
                <a16:creationId xmlns:a16="http://schemas.microsoft.com/office/drawing/2014/main" id="{6E834211-B76F-3F81-F748-4C6BD8D0A423}"/>
              </a:ext>
            </a:extLst>
          </p:cNvPr>
          <p:cNvSpPr>
            <a:spLocks noGrp="1"/>
          </p:cNvSpPr>
          <p:nvPr>
            <p:ph idx="1"/>
          </p:nvPr>
        </p:nvSpPr>
        <p:spPr>
          <a:xfrm>
            <a:off x="239650" y="1331811"/>
            <a:ext cx="4821642" cy="2238374"/>
          </a:xfrm>
        </p:spPr>
        <p:txBody>
          <a:bodyPr>
            <a:norm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Identify areas for improvement and then check progress following time without the VFT</a:t>
            </a: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Integrated within cycle of work including repertoire and VFT-free vocal exercises</a:t>
            </a:r>
          </a:p>
        </p:txBody>
      </p:sp>
      <p:sp>
        <p:nvSpPr>
          <p:cNvPr id="5" name="TextBox 4">
            <a:extLst>
              <a:ext uri="{FF2B5EF4-FFF2-40B4-BE49-F238E27FC236}">
                <a16:creationId xmlns:a16="http://schemas.microsoft.com/office/drawing/2014/main" id="{49A7264C-FD08-2BAF-2168-07BC8A8BF6CD}"/>
              </a:ext>
            </a:extLst>
          </p:cNvPr>
          <p:cNvSpPr txBox="1"/>
          <p:nvPr/>
        </p:nvSpPr>
        <p:spPr>
          <a:xfrm>
            <a:off x="130899" y="3693535"/>
            <a:ext cx="4821642" cy="1323439"/>
          </a:xfrm>
          <a:prstGeom prst="rect">
            <a:avLst/>
          </a:prstGeom>
          <a:noFill/>
        </p:spPr>
        <p:txBody>
          <a:bodyPr wrap="square">
            <a:spAutoFit/>
          </a:bodyPr>
          <a:lstStyle/>
          <a:p>
            <a:pPr algn="ctr"/>
            <a:r>
              <a:rPr lang="en-GB" sz="2000" i="1" dirty="0">
                <a:effectLst/>
                <a:latin typeface="Arial" panose="020B0604020202020204" pitchFamily="34" charset="0"/>
                <a:ea typeface="Calibri" panose="020F0502020204030204" pitchFamily="34" charset="0"/>
              </a:rPr>
              <a:t>“more helpful if it was [used] less often… so that you can just enjoy singing and working on the bigger picture of a song the rest of the time” (P3)</a:t>
            </a:r>
            <a:endParaRPr lang="en-GB" sz="2000" i="1" dirty="0"/>
          </a:p>
        </p:txBody>
      </p:sp>
      <p:sp>
        <p:nvSpPr>
          <p:cNvPr id="6" name="TextBox 5">
            <a:extLst>
              <a:ext uri="{FF2B5EF4-FFF2-40B4-BE49-F238E27FC236}">
                <a16:creationId xmlns:a16="http://schemas.microsoft.com/office/drawing/2014/main" id="{47DCFE32-98FD-C92F-69D5-D2E2C057E39C}"/>
              </a:ext>
            </a:extLst>
          </p:cNvPr>
          <p:cNvSpPr txBox="1"/>
          <p:nvPr/>
        </p:nvSpPr>
        <p:spPr>
          <a:xfrm>
            <a:off x="130899" y="5302545"/>
            <a:ext cx="4662773" cy="1015663"/>
          </a:xfrm>
          <a:prstGeom prst="rect">
            <a:avLst/>
          </a:prstGeom>
          <a:noFill/>
        </p:spPr>
        <p:txBody>
          <a:bodyPr wrap="square">
            <a:spAutoFit/>
          </a:bodyPr>
          <a:lstStyle/>
          <a:p>
            <a:pPr algn="ctr"/>
            <a:r>
              <a:rPr lang="en-GB" sz="2000" i="1" dirty="0">
                <a:effectLst/>
                <a:latin typeface="Arial" panose="020B0604020202020204" pitchFamily="34" charset="0"/>
                <a:ea typeface="Calibri" panose="020F0502020204030204" pitchFamily="34" charset="0"/>
              </a:rPr>
              <a:t>“you still need time for doing other things like preparing for concerts and exams” (P4)</a:t>
            </a:r>
            <a:endParaRPr lang="en-GB" sz="2000" i="1" dirty="0"/>
          </a:p>
        </p:txBody>
      </p:sp>
    </p:spTree>
    <p:extLst>
      <p:ext uri="{BB962C8B-B14F-4D97-AF65-F5344CB8AC3E}">
        <p14:creationId xmlns:p14="http://schemas.microsoft.com/office/powerpoint/2010/main" val="12749587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9D9D7101-E7CD-1747-F0A2-8F2000084E5D}"/>
            </a:ext>
          </a:extLst>
        </p:cNvPr>
        <p:cNvGrpSpPr/>
        <p:nvPr/>
      </p:nvGrpSpPr>
      <p:grpSpPr>
        <a:xfrm>
          <a:off x="0" y="0"/>
          <a:ext cx="0" cy="0"/>
          <a:chOff x="0" y="0"/>
          <a:chExt cx="0" cy="0"/>
        </a:xfrm>
      </p:grpSpPr>
      <p:pic>
        <p:nvPicPr>
          <p:cNvPr id="40" name="Picture 39">
            <a:extLst>
              <a:ext uri="{FF2B5EF4-FFF2-40B4-BE49-F238E27FC236}">
                <a16:creationId xmlns:a16="http://schemas.microsoft.com/office/drawing/2014/main" id="{6AF6706C-CF07-43A1-BCC4-CBA5D33820D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FB813326-32BE-EF16-C5E7-A258E3F0D77F}"/>
              </a:ext>
            </a:extLst>
          </p:cNvPr>
          <p:cNvSpPr>
            <a:spLocks noGrp="1"/>
          </p:cNvSpPr>
          <p:nvPr>
            <p:ph type="title"/>
          </p:nvPr>
        </p:nvSpPr>
        <p:spPr>
          <a:xfrm>
            <a:off x="8021261" y="456679"/>
            <a:ext cx="3540929" cy="2161830"/>
          </a:xfrm>
        </p:spPr>
        <p:txBody>
          <a:bodyPr vert="horz" lIns="91440" tIns="45720" rIns="91440" bIns="45720" rtlCol="0" anchor="b">
            <a:normAutofit fontScale="90000"/>
          </a:bodyPr>
          <a:lstStyle/>
          <a:p>
            <a:pPr algn="r"/>
            <a:r>
              <a:rPr lang="en-US" sz="4800" i="1" dirty="0">
                <a:latin typeface="Arial" panose="020B0604020202020204" pitchFamily="34" charset="0"/>
                <a:cs typeface="Arial" panose="020B0604020202020204" pitchFamily="34" charset="0"/>
              </a:rPr>
              <a:t>Future Use:</a:t>
            </a:r>
            <a:br>
              <a:rPr lang="en-US" sz="4800" i="1" dirty="0">
                <a:latin typeface="Arial" panose="020B0604020202020204" pitchFamily="34" charset="0"/>
                <a:cs typeface="Arial" panose="020B0604020202020204" pitchFamily="34" charset="0"/>
              </a:rPr>
            </a:br>
            <a:r>
              <a:rPr lang="en-US" sz="4800" i="1" dirty="0">
                <a:latin typeface="Arial" panose="020B0604020202020204" pitchFamily="34" charset="0"/>
                <a:cs typeface="Arial" panose="020B0604020202020204" pitchFamily="34" charset="0"/>
              </a:rPr>
              <a:t>context</a:t>
            </a:r>
          </a:p>
        </p:txBody>
      </p:sp>
      <p:pic>
        <p:nvPicPr>
          <p:cNvPr id="3" name="Picture 2" descr="A graph of different colored bars&#10;&#10;Description automatically generated">
            <a:extLst>
              <a:ext uri="{FF2B5EF4-FFF2-40B4-BE49-F238E27FC236}">
                <a16:creationId xmlns:a16="http://schemas.microsoft.com/office/drawing/2014/main" id="{47A67E5E-2B4C-1F6B-FD91-A9FDCA8CB03D}"/>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5959"/>
          <a:stretch/>
        </p:blipFill>
        <p:spPr bwMode="auto">
          <a:xfrm>
            <a:off x="629810" y="860433"/>
            <a:ext cx="6921364" cy="514204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53640926-AAD7-44D8-BBD7-CCE9431645EC}">
              <a14:shadowObscured xmlns:a14="http://schemas.microsoft.com/office/drawing/2010/main"/>
            </a:ext>
          </a:extLst>
        </p:spPr>
      </p:pic>
      <p:sp>
        <p:nvSpPr>
          <p:cNvPr id="4" name="TextBox 3">
            <a:extLst>
              <a:ext uri="{FF2B5EF4-FFF2-40B4-BE49-F238E27FC236}">
                <a16:creationId xmlns:a16="http://schemas.microsoft.com/office/drawing/2014/main" id="{0A29B2D4-9E10-D0DB-B5D7-6C4EC516B3B0}"/>
              </a:ext>
            </a:extLst>
          </p:cNvPr>
          <p:cNvSpPr txBox="1"/>
          <p:nvPr/>
        </p:nvSpPr>
        <p:spPr>
          <a:xfrm>
            <a:off x="8534847" y="3423884"/>
            <a:ext cx="3027343" cy="1631216"/>
          </a:xfrm>
          <a:prstGeom prst="rect">
            <a:avLst/>
          </a:prstGeom>
          <a:noFill/>
        </p:spPr>
        <p:txBody>
          <a:bodyPr wrap="square">
            <a:spAutoFit/>
          </a:bodyPr>
          <a:lstStyle/>
          <a:p>
            <a:pPr algn="ctr"/>
            <a:r>
              <a:rPr lang="en-GB" sz="2000" i="1" dirty="0">
                <a:effectLst/>
                <a:latin typeface="Arial" panose="020B0604020202020204" pitchFamily="34" charset="0"/>
                <a:ea typeface="Calibri" panose="020F0502020204030204" pitchFamily="34" charset="0"/>
              </a:rPr>
              <a:t>“sometimes you just want to sing, rather than thinking about how you need to improve small things all the time” (P5M)</a:t>
            </a:r>
            <a:endParaRPr lang="en-GB" sz="2000" i="1" dirty="0"/>
          </a:p>
        </p:txBody>
      </p:sp>
    </p:spTree>
    <p:extLst>
      <p:ext uri="{BB962C8B-B14F-4D97-AF65-F5344CB8AC3E}">
        <p14:creationId xmlns:p14="http://schemas.microsoft.com/office/powerpoint/2010/main" val="197124698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4F9EDA-541F-E8DF-6481-4195B47B9C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C81BE14-9715-BF86-7A9E-BF9A0B65F5D0}"/>
              </a:ext>
            </a:extLst>
          </p:cNvPr>
          <p:cNvSpPr>
            <a:spLocks noGrp="1"/>
          </p:cNvSpPr>
          <p:nvPr>
            <p:ph type="title"/>
          </p:nvPr>
        </p:nvSpPr>
        <p:spPr>
          <a:xfrm>
            <a:off x="337456" y="250156"/>
            <a:ext cx="9530444" cy="1845343"/>
          </a:xfrm>
        </p:spPr>
        <p:txBody>
          <a:bodyPr>
            <a:normAutofit/>
          </a:bodyPr>
          <a:lstStyle/>
          <a:p>
            <a:r>
              <a:rPr lang="en-GB" i="1" dirty="0">
                <a:latin typeface="Arial" panose="020B0604020202020204" pitchFamily="34" charset="0"/>
                <a:cs typeface="Arial" panose="020B0604020202020204" pitchFamily="34" charset="0"/>
              </a:rPr>
              <a:t>Future use:</a:t>
            </a:r>
            <a:br>
              <a:rPr lang="en-GB" i="1" dirty="0">
                <a:latin typeface="Arial" panose="020B0604020202020204" pitchFamily="34" charset="0"/>
                <a:cs typeface="Arial" panose="020B0604020202020204" pitchFamily="34" charset="0"/>
              </a:rPr>
            </a:br>
            <a:r>
              <a:rPr lang="en-GB" i="1" dirty="0">
                <a:latin typeface="Arial" panose="020B0604020202020204" pitchFamily="34" charset="0"/>
                <a:cs typeface="Arial" panose="020B0604020202020204" pitchFamily="34" charset="0"/>
              </a:rPr>
              <a:t>observing progress over time</a:t>
            </a:r>
          </a:p>
        </p:txBody>
      </p:sp>
      <p:sp>
        <p:nvSpPr>
          <p:cNvPr id="4" name="Content Placeholder 3">
            <a:extLst>
              <a:ext uri="{FF2B5EF4-FFF2-40B4-BE49-F238E27FC236}">
                <a16:creationId xmlns:a16="http://schemas.microsoft.com/office/drawing/2014/main" id="{2C7C73EF-CAC4-57C1-D886-108B0B87F2FB}"/>
              </a:ext>
            </a:extLst>
          </p:cNvPr>
          <p:cNvSpPr>
            <a:spLocks noGrp="1"/>
          </p:cNvSpPr>
          <p:nvPr>
            <p:ph idx="1"/>
          </p:nvPr>
        </p:nvSpPr>
        <p:spPr>
          <a:xfrm>
            <a:off x="393851" y="1903564"/>
            <a:ext cx="10024767" cy="1205529"/>
          </a:xfrm>
        </p:spPr>
        <p:txBody>
          <a:bodyPr>
            <a:normAutofit/>
          </a:bodyPr>
          <a:lstStyle/>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Useful for confirming vocal changes and improvement.</a:t>
            </a:r>
          </a:p>
          <a:p>
            <a:pPr marL="457200" indent="-457200">
              <a:buFont typeface="Arial" panose="020B0604020202020204" pitchFamily="34" charset="0"/>
              <a:buChar char="•"/>
            </a:pPr>
            <a:r>
              <a:rPr lang="en-GB" dirty="0">
                <a:latin typeface="Arial" panose="020B0604020202020204" pitchFamily="34" charset="0"/>
                <a:cs typeface="Arial" panose="020B0604020202020204" pitchFamily="34" charset="0"/>
              </a:rPr>
              <a:t>Once a term</a:t>
            </a:r>
          </a:p>
        </p:txBody>
      </p:sp>
      <p:sp>
        <p:nvSpPr>
          <p:cNvPr id="10" name="TextBox 9">
            <a:extLst>
              <a:ext uri="{FF2B5EF4-FFF2-40B4-BE49-F238E27FC236}">
                <a16:creationId xmlns:a16="http://schemas.microsoft.com/office/drawing/2014/main" id="{BC2FC71B-A144-04F5-245E-CC4D77C62C48}"/>
              </a:ext>
            </a:extLst>
          </p:cNvPr>
          <p:cNvSpPr txBox="1"/>
          <p:nvPr/>
        </p:nvSpPr>
        <p:spPr>
          <a:xfrm>
            <a:off x="550553" y="3447242"/>
            <a:ext cx="11090894" cy="1323439"/>
          </a:xfrm>
          <a:prstGeom prst="rect">
            <a:avLst/>
          </a:prstGeom>
          <a:noFill/>
        </p:spPr>
        <p:txBody>
          <a:bodyPr wrap="square">
            <a:spAutoFit/>
          </a:bodyPr>
          <a:lstStyle/>
          <a:p>
            <a:pPr marL="457200" marR="457200" algn="ctr">
              <a:spcAft>
                <a:spcPts val="800"/>
              </a:spcAft>
            </a:pPr>
            <a:r>
              <a:rPr lang="en-GB" sz="2000" i="1" dirty="0">
                <a:effectLst/>
                <a:latin typeface="Arial" panose="020B0604020202020204" pitchFamily="34" charset="0"/>
                <a:ea typeface="Calibri" panose="020F0502020204030204" pitchFamily="34" charset="0"/>
                <a:cs typeface="Times New Roman" panose="02020603050405020304" pitchFamily="18" charset="0"/>
              </a:rPr>
              <a:t>“It makes it really obvious how things are changing, because you can just see it... It felt reassuring to see it there on the screen and it made it make more sense to me. Like, I know how different it feels and I know how it sounds to me, but I don’t know how that comes across out loud or how others hear it” (P6) </a:t>
            </a:r>
            <a:endParaRPr lang="en-GB" i="1"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12" name="TextBox 11">
            <a:extLst>
              <a:ext uri="{FF2B5EF4-FFF2-40B4-BE49-F238E27FC236}">
                <a16:creationId xmlns:a16="http://schemas.microsoft.com/office/drawing/2014/main" id="{391776CA-2783-D14D-DF89-387B8AAE443E}"/>
              </a:ext>
            </a:extLst>
          </p:cNvPr>
          <p:cNvSpPr txBox="1"/>
          <p:nvPr/>
        </p:nvSpPr>
        <p:spPr>
          <a:xfrm>
            <a:off x="1124691" y="5279420"/>
            <a:ext cx="9942617" cy="707886"/>
          </a:xfrm>
          <a:prstGeom prst="rect">
            <a:avLst/>
          </a:prstGeom>
          <a:noFill/>
        </p:spPr>
        <p:txBody>
          <a:bodyPr wrap="square">
            <a:spAutoFit/>
          </a:bodyPr>
          <a:lstStyle/>
          <a:p>
            <a:pPr algn="ctr"/>
            <a:r>
              <a:rPr lang="en-GB" sz="2000" i="1" dirty="0">
                <a:effectLst/>
                <a:latin typeface="Arial" panose="020B0604020202020204" pitchFamily="34" charset="0"/>
                <a:ea typeface="Calibri" panose="020F0502020204030204" pitchFamily="34" charset="0"/>
              </a:rPr>
              <a:t>“I’ve got a really good idea… we could make a chart on a document, and it would show us over time our voice in a graph in terms of what and where we are” (P5)</a:t>
            </a:r>
            <a:endParaRPr lang="en-GB" sz="2000" i="1" dirty="0"/>
          </a:p>
        </p:txBody>
      </p:sp>
    </p:spTree>
    <p:extLst>
      <p:ext uri="{BB962C8B-B14F-4D97-AF65-F5344CB8AC3E}">
        <p14:creationId xmlns:p14="http://schemas.microsoft.com/office/powerpoint/2010/main" val="18547865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27" name="Picture 26">
            <a:extLst>
              <a:ext uri="{FF2B5EF4-FFF2-40B4-BE49-F238E27FC236}">
                <a16:creationId xmlns:a16="http://schemas.microsoft.com/office/drawing/2014/main" id="{A53ED3FC-3BE8-4F1F-BEF1-74B1C721718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AB737640-A061-8C3A-2ADC-D84C280C83B9}"/>
              </a:ext>
            </a:extLst>
          </p:cNvPr>
          <p:cNvSpPr>
            <a:spLocks noGrp="1"/>
          </p:cNvSpPr>
          <p:nvPr>
            <p:ph type="title"/>
          </p:nvPr>
        </p:nvSpPr>
        <p:spPr>
          <a:xfrm>
            <a:off x="178523" y="33943"/>
            <a:ext cx="8289471" cy="1301370"/>
          </a:xfrm>
        </p:spPr>
        <p:txBody>
          <a:bodyPr vert="horz" lIns="91440" tIns="45720" rIns="91440" bIns="45720" rtlCol="0" anchor="ctr">
            <a:normAutofit/>
          </a:bodyPr>
          <a:lstStyle/>
          <a:p>
            <a:pPr>
              <a:lnSpc>
                <a:spcPct val="90000"/>
              </a:lnSpc>
            </a:pPr>
            <a:r>
              <a:rPr lang="en-US" i="1" dirty="0">
                <a:latin typeface="Arial" panose="020B0604020202020204" pitchFamily="34" charset="0"/>
                <a:cs typeface="Arial" panose="020B0604020202020204" pitchFamily="34" charset="0"/>
              </a:rPr>
              <a:t>Future use: monitoring vocal progress over time</a:t>
            </a:r>
          </a:p>
        </p:txBody>
      </p:sp>
      <p:sp>
        <p:nvSpPr>
          <p:cNvPr id="3" name="Content Placeholder 2">
            <a:extLst>
              <a:ext uri="{FF2B5EF4-FFF2-40B4-BE49-F238E27FC236}">
                <a16:creationId xmlns:a16="http://schemas.microsoft.com/office/drawing/2014/main" id="{4625827C-7386-9F65-4D25-84BBAAEF98A2}"/>
              </a:ext>
            </a:extLst>
          </p:cNvPr>
          <p:cNvSpPr>
            <a:spLocks noGrp="1"/>
          </p:cNvSpPr>
          <p:nvPr>
            <p:ph idx="1"/>
          </p:nvPr>
        </p:nvSpPr>
        <p:spPr>
          <a:xfrm>
            <a:off x="8128000" y="535858"/>
            <a:ext cx="3788229" cy="6155229"/>
          </a:xfrm>
        </p:spPr>
        <p:txBody>
          <a:bodyPr vert="horz" lIns="91440" tIns="45720" rIns="91440" bIns="45720" rtlCol="0" anchor="ctr">
            <a:normAutofit/>
          </a:bodyPr>
          <a:lstStyle/>
          <a:p>
            <a:pPr marL="342900" indent="-342900">
              <a:lnSpc>
                <a:spcPct val="90000"/>
              </a:lnSpc>
              <a:buFont typeface="Arial"/>
              <a:buChar char="•"/>
            </a:pPr>
            <a:r>
              <a:rPr lang="en-US" dirty="0">
                <a:latin typeface="Arial" panose="020B0604020202020204" pitchFamily="34" charset="0"/>
                <a:cs typeface="Arial" panose="020B0604020202020204" pitchFamily="34" charset="0"/>
              </a:rPr>
              <a:t>Allowing students to judge their own progress via external feedback may lead to increased feelings of autonomy and self-efficacy, which may improve engagement and motivation  (</a:t>
            </a:r>
            <a:r>
              <a:rPr lang="en-US" dirty="0" err="1">
                <a:latin typeface="Arial" panose="020B0604020202020204" pitchFamily="34" charset="0"/>
                <a:cs typeface="Arial" panose="020B0604020202020204" pitchFamily="34" charset="0"/>
              </a:rPr>
              <a:t>Helding</a:t>
            </a:r>
            <a:r>
              <a:rPr lang="en-US" dirty="0">
                <a:latin typeface="Arial" panose="020B0604020202020204" pitchFamily="34" charset="0"/>
                <a:cs typeface="Arial" panose="020B0604020202020204" pitchFamily="34" charset="0"/>
              </a:rPr>
              <a:t>, 2020; </a:t>
            </a:r>
            <a:r>
              <a:rPr lang="en-US" dirty="0" err="1">
                <a:latin typeface="Arial" panose="020B0604020202020204" pitchFamily="34" charset="0"/>
                <a:cs typeface="Arial" panose="020B0604020202020204" pitchFamily="34" charset="0"/>
              </a:rPr>
              <a:t>Crocco</a:t>
            </a:r>
            <a:r>
              <a:rPr lang="en-US" dirty="0">
                <a:latin typeface="Arial" panose="020B0604020202020204" pitchFamily="34" charset="0"/>
                <a:cs typeface="Arial" panose="020B0604020202020204" pitchFamily="34" charset="0"/>
              </a:rPr>
              <a:t> and Meyer, 2021)</a:t>
            </a:r>
          </a:p>
          <a:p>
            <a:pPr marL="342900" indent="-342900">
              <a:lnSpc>
                <a:spcPct val="90000"/>
              </a:lnSpc>
              <a:buFont typeface="Arial"/>
              <a:buChar char="•"/>
            </a:pPr>
            <a:r>
              <a:rPr lang="en-US" dirty="0">
                <a:latin typeface="Arial" panose="020B0604020202020204" pitchFamily="34" charset="0"/>
                <a:cs typeface="Arial" panose="020B0604020202020204" pitchFamily="34" charset="0"/>
              </a:rPr>
              <a:t>Previous research module (BMPF7008, Watson, 2022)</a:t>
            </a:r>
          </a:p>
          <a:p>
            <a:pPr marL="342900" indent="-342900">
              <a:lnSpc>
                <a:spcPct val="90000"/>
              </a:lnSpc>
              <a:buFont typeface="Arial"/>
              <a:buChar char="•"/>
            </a:pPr>
            <a:r>
              <a:rPr lang="en-US" dirty="0">
                <a:latin typeface="Arial" panose="020B0604020202020204" pitchFamily="34" charset="0"/>
                <a:cs typeface="Arial" panose="020B0604020202020204" pitchFamily="34" charset="0"/>
              </a:rPr>
              <a:t>Voice charting</a:t>
            </a:r>
          </a:p>
          <a:p>
            <a:pPr marL="342900" indent="-342900">
              <a:lnSpc>
                <a:spcPct val="90000"/>
              </a:lnSpc>
              <a:buFont typeface="Arial"/>
              <a:buChar char="•"/>
            </a:pPr>
            <a:r>
              <a:rPr lang="en-US" dirty="0">
                <a:latin typeface="Arial" panose="020B0604020202020204" pitchFamily="34" charset="0"/>
                <a:cs typeface="Arial" panose="020B0604020202020204" pitchFamily="34" charset="0"/>
              </a:rPr>
              <a:t>Combine resources</a:t>
            </a:r>
          </a:p>
          <a:p>
            <a:pPr marL="342900" indent="-342900">
              <a:lnSpc>
                <a:spcPct val="90000"/>
              </a:lnSpc>
              <a:buFont typeface="Arial"/>
              <a:buChar char="•"/>
            </a:pPr>
            <a:r>
              <a:rPr lang="en-US" dirty="0">
                <a:latin typeface="Arial" panose="020B0604020202020204" pitchFamily="34" charset="0"/>
                <a:cs typeface="Arial" panose="020B0604020202020204" pitchFamily="34" charset="0"/>
              </a:rPr>
              <a:t>Longitudinal research (</a:t>
            </a:r>
            <a:r>
              <a:rPr lang="en-GB" sz="1800" dirty="0" err="1">
                <a:effectLst/>
                <a:latin typeface="Arial" panose="020B0604020202020204" pitchFamily="34" charset="0"/>
                <a:ea typeface="Calibri" panose="020F0502020204030204" pitchFamily="34" charset="0"/>
                <a:cs typeface="Arial" panose="020B0604020202020204" pitchFamily="34" charset="0"/>
              </a:rPr>
              <a:t>Lã</a:t>
            </a:r>
            <a:r>
              <a:rPr lang="en-GB" sz="1800" dirty="0">
                <a:effectLst/>
                <a:latin typeface="Arial" panose="020B0604020202020204" pitchFamily="34" charset="0"/>
                <a:ea typeface="Calibri" panose="020F0502020204030204" pitchFamily="34" charset="0"/>
                <a:cs typeface="Arial" panose="020B0604020202020204" pitchFamily="34" charset="0"/>
              </a:rPr>
              <a:t> and </a:t>
            </a:r>
            <a:r>
              <a:rPr lang="en-GB" sz="1800" dirty="0" err="1">
                <a:effectLst/>
                <a:latin typeface="Arial" panose="020B0604020202020204" pitchFamily="34" charset="0"/>
                <a:ea typeface="Calibri" panose="020F0502020204030204" pitchFamily="34" charset="0"/>
                <a:cs typeface="Arial" panose="020B0604020202020204" pitchFamily="34" charset="0"/>
              </a:rPr>
              <a:t>Fiuza</a:t>
            </a:r>
            <a:r>
              <a:rPr lang="en-GB" sz="1800" dirty="0">
                <a:latin typeface="Arial" panose="020B0604020202020204" pitchFamily="34" charset="0"/>
                <a:ea typeface="Calibri" panose="020F0502020204030204" pitchFamily="34" charset="0"/>
                <a:cs typeface="Arial" panose="020B0604020202020204" pitchFamily="34" charset="0"/>
              </a:rPr>
              <a:t>, 2</a:t>
            </a:r>
            <a:r>
              <a:rPr lang="en-GB" sz="1800" dirty="0">
                <a:effectLst/>
                <a:latin typeface="Arial" panose="020B0604020202020204" pitchFamily="34" charset="0"/>
                <a:ea typeface="Calibri" panose="020F0502020204030204" pitchFamily="34" charset="0"/>
                <a:cs typeface="Arial" panose="020B0604020202020204" pitchFamily="34" charset="0"/>
              </a:rPr>
              <a:t>022; </a:t>
            </a:r>
            <a:r>
              <a:rPr lang="en-GB" sz="1800" dirty="0" err="1">
                <a:effectLst/>
                <a:latin typeface="Arial" panose="020B0604020202020204" pitchFamily="34" charset="0"/>
                <a:ea typeface="Calibri" panose="020F0502020204030204" pitchFamily="34" charset="0"/>
                <a:cs typeface="Arial" panose="020B0604020202020204" pitchFamily="34" charset="0"/>
              </a:rPr>
              <a:t>Gackle</a:t>
            </a:r>
            <a:r>
              <a:rPr lang="en-GB" sz="1800" dirty="0">
                <a:effectLst/>
                <a:latin typeface="Arial" panose="020B0604020202020204" pitchFamily="34" charset="0"/>
                <a:ea typeface="Calibri" panose="020F0502020204030204" pitchFamily="34" charset="0"/>
                <a:cs typeface="Arial" panose="020B0604020202020204" pitchFamily="34" charset="0"/>
              </a:rPr>
              <a:t>, 2019) </a:t>
            </a:r>
            <a:endParaRPr lang="en-US" dirty="0">
              <a:latin typeface="Arial" panose="020B0604020202020204" pitchFamily="34" charset="0"/>
              <a:cs typeface="Arial" panose="020B0604020202020204" pitchFamily="34" charset="0"/>
            </a:endParaRPr>
          </a:p>
        </p:txBody>
      </p:sp>
      <p:pic>
        <p:nvPicPr>
          <p:cNvPr id="13" name="Picture Placeholder 12" descr="Voice Chart 2 - Excel">
            <a:extLst>
              <a:ext uri="{FF2B5EF4-FFF2-40B4-BE49-F238E27FC236}">
                <a16:creationId xmlns:a16="http://schemas.microsoft.com/office/drawing/2014/main" id="{F3B0ADD3-3C36-0C79-A9E4-46EEDF1D114D}"/>
              </a:ext>
            </a:extLst>
          </p:cNvPr>
          <p:cNvPicPr>
            <a:picLocks noGrp="1" noChangeAspect="1"/>
          </p:cNvPicPr>
          <p:nvPr>
            <p:ph type="pic" sz="quarter" idx="13"/>
          </p:nvPr>
        </p:nvPicPr>
        <p:blipFill rotWithShape="1">
          <a:blip r:embed="rId4">
            <a:extLst>
              <a:ext uri="{28A0092B-C50C-407E-A947-70E740481C1C}">
                <a14:useLocalDpi xmlns:a14="http://schemas.microsoft.com/office/drawing/2010/main" val="0"/>
              </a:ext>
            </a:extLst>
          </a:blip>
          <a:srcRect l="3429" t="19601" r="29068" b="12287"/>
          <a:stretch/>
        </p:blipFill>
        <p:spPr bwMode="auto">
          <a:xfrm>
            <a:off x="201613" y="1335313"/>
            <a:ext cx="7582737" cy="535577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a:extLst>
            <a:ext uri="{53640926-AAD7-44D8-BBD7-CCE9431645EC}">
              <a14:shadowObscured xmlns:a14="http://schemas.microsoft.com/office/drawing/2010/main"/>
            </a:ext>
          </a:extLst>
        </p:spPr>
      </p:pic>
    </p:spTree>
    <p:extLst>
      <p:ext uri="{BB962C8B-B14F-4D97-AF65-F5344CB8AC3E}">
        <p14:creationId xmlns:p14="http://schemas.microsoft.com/office/powerpoint/2010/main" val="39277769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A17F7527-5AC0-479A-B79F-9CF46341049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2" name="Rectangle 11">
            <a:extLst>
              <a:ext uri="{FF2B5EF4-FFF2-40B4-BE49-F238E27FC236}">
                <a16:creationId xmlns:a16="http://schemas.microsoft.com/office/drawing/2014/main" id="{C1709A45-C6F3-4CEE-AA0F-887FAC5CAE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itle 6">
            <a:extLst>
              <a:ext uri="{FF2B5EF4-FFF2-40B4-BE49-F238E27FC236}">
                <a16:creationId xmlns:a16="http://schemas.microsoft.com/office/drawing/2014/main" id="{45BD424A-6E4B-5161-1BFE-2A3733E18E34}"/>
              </a:ext>
            </a:extLst>
          </p:cNvPr>
          <p:cNvSpPr>
            <a:spLocks noGrp="1"/>
          </p:cNvSpPr>
          <p:nvPr>
            <p:ph type="title"/>
          </p:nvPr>
        </p:nvSpPr>
        <p:spPr>
          <a:xfrm>
            <a:off x="685801" y="139586"/>
            <a:ext cx="10820400" cy="1177092"/>
          </a:xfrm>
        </p:spPr>
        <p:txBody>
          <a:bodyPr vert="horz" lIns="91440" tIns="45720" rIns="91440" bIns="45720" rtlCol="0" anchor="b">
            <a:normAutofit/>
          </a:bodyPr>
          <a:lstStyle/>
          <a:p>
            <a:pPr algn="ctr"/>
            <a:r>
              <a:rPr lang="en-US" sz="4400" i="1" dirty="0">
                <a:latin typeface="Arial" panose="020B0604020202020204" pitchFamily="34" charset="0"/>
                <a:cs typeface="Arial" panose="020B0604020202020204" pitchFamily="34" charset="0"/>
              </a:rPr>
              <a:t>Conclusions</a:t>
            </a:r>
            <a:r>
              <a:rPr lang="en-US" sz="4400" dirty="0"/>
              <a:t> </a:t>
            </a:r>
          </a:p>
        </p:txBody>
      </p:sp>
      <p:cxnSp>
        <p:nvCxnSpPr>
          <p:cNvPr id="19" name="Straight Connector 18">
            <a:extLst>
              <a:ext uri="{FF2B5EF4-FFF2-40B4-BE49-F238E27FC236}">
                <a16:creationId xmlns:a16="http://schemas.microsoft.com/office/drawing/2014/main" id="{26E963D7-0A73-484A-B8A2-DDBFEA123C2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45629" y="1850077"/>
            <a:ext cx="500743" cy="0"/>
          </a:xfrm>
          <a:prstGeom prst="line">
            <a:avLst/>
          </a:prstGeom>
          <a:ln w="19050"/>
        </p:spPr>
        <p:style>
          <a:lnRef idx="1">
            <a:schemeClr val="accent1"/>
          </a:lnRef>
          <a:fillRef idx="0">
            <a:schemeClr val="accent1"/>
          </a:fillRef>
          <a:effectRef idx="0">
            <a:schemeClr val="accent1"/>
          </a:effectRef>
          <a:fontRef idx="minor">
            <a:schemeClr val="tx1"/>
          </a:fontRef>
        </p:style>
      </p:cxnSp>
      <p:sp>
        <p:nvSpPr>
          <p:cNvPr id="8" name="Text Placeholder 7">
            <a:extLst>
              <a:ext uri="{FF2B5EF4-FFF2-40B4-BE49-F238E27FC236}">
                <a16:creationId xmlns:a16="http://schemas.microsoft.com/office/drawing/2014/main" id="{664F5F27-D785-4852-3477-D7B06C9E64B0}"/>
              </a:ext>
            </a:extLst>
          </p:cNvPr>
          <p:cNvSpPr>
            <a:spLocks noGrp="1"/>
          </p:cNvSpPr>
          <p:nvPr>
            <p:ph type="body" idx="1"/>
          </p:nvPr>
        </p:nvSpPr>
        <p:spPr>
          <a:xfrm>
            <a:off x="603754" y="2115719"/>
            <a:ext cx="10981315" cy="4243518"/>
          </a:xfrm>
        </p:spPr>
        <p:txBody>
          <a:bodyPr vert="horz" lIns="91440" tIns="45720" rIns="91440" bIns="45720" rtlCol="0" anchor="t">
            <a:noAutofit/>
          </a:bodyPr>
          <a:lstStyle/>
          <a:p>
            <a:pPr marL="342900" indent="-342900">
              <a:lnSpc>
                <a:spcPct val="90000"/>
              </a:lnSpc>
              <a:buFont typeface="Arial"/>
              <a:buChar char="•"/>
            </a:pPr>
            <a:r>
              <a:rPr lang="en-US" sz="2000" dirty="0">
                <a:latin typeface="Arial" panose="020B0604020202020204" pitchFamily="34" charset="0"/>
                <a:cs typeface="Arial" panose="020B0604020202020204" pitchFamily="34" charset="0"/>
              </a:rPr>
              <a:t>VFT may provide an engaging, accessible platform for adolescent singers to explore their developing voices</a:t>
            </a:r>
          </a:p>
          <a:p>
            <a:pPr marL="342900" indent="-342900">
              <a:lnSpc>
                <a:spcPct val="90000"/>
              </a:lnSpc>
              <a:buFont typeface="Arial"/>
              <a:buChar char="•"/>
            </a:pPr>
            <a:r>
              <a:rPr lang="en-US" sz="2000" dirty="0">
                <a:latin typeface="Arial" panose="020B0604020202020204" pitchFamily="34" charset="0"/>
                <a:cs typeface="Arial" panose="020B0604020202020204" pitchFamily="34" charset="0"/>
              </a:rPr>
              <a:t>Simple pitch-tracking applications such as </a:t>
            </a:r>
            <a:r>
              <a:rPr lang="en-US" sz="2000" dirty="0" err="1">
                <a:latin typeface="Arial" panose="020B0604020202020204" pitchFamily="34" charset="0"/>
                <a:cs typeface="Arial" panose="020B0604020202020204" pitchFamily="34" charset="0"/>
              </a:rPr>
              <a:t>SingScope</a:t>
            </a:r>
            <a:r>
              <a:rPr lang="en-US" sz="2000" dirty="0">
                <a:latin typeface="Arial" panose="020B0604020202020204" pitchFamily="34" charset="0"/>
                <a:cs typeface="Arial" panose="020B0604020202020204" pitchFamily="34" charset="0"/>
              </a:rPr>
              <a:t> may be valuable for encouraging adolescent singers to explore new areas of their voices in free, creative ways.</a:t>
            </a:r>
          </a:p>
          <a:p>
            <a:pPr marL="342900" indent="-342900">
              <a:lnSpc>
                <a:spcPct val="90000"/>
              </a:lnSpc>
              <a:buFont typeface="Arial"/>
              <a:buChar char="•"/>
            </a:pPr>
            <a:r>
              <a:rPr lang="en-US" sz="2000" dirty="0">
                <a:latin typeface="Arial" panose="020B0604020202020204" pitchFamily="34" charset="0"/>
                <a:cs typeface="Arial" panose="020B0604020202020204" pitchFamily="34" charset="0"/>
              </a:rPr>
              <a:t>The spectrogram </a:t>
            </a:r>
            <a:r>
              <a:rPr lang="en-US" sz="2000" dirty="0" err="1">
                <a:latin typeface="Arial" panose="020B0604020202020204" pitchFamily="34" charset="0"/>
                <a:cs typeface="Arial" panose="020B0604020202020204" pitchFamily="34" charset="0"/>
              </a:rPr>
              <a:t>programme</a:t>
            </a:r>
            <a:r>
              <a:rPr lang="en-US" sz="2000" dirty="0">
                <a:latin typeface="Arial" panose="020B0604020202020204" pitchFamily="34" charset="0"/>
                <a:cs typeface="Arial" panose="020B0604020202020204" pitchFamily="34" charset="0"/>
              </a:rPr>
              <a:t> </a:t>
            </a:r>
            <a:r>
              <a:rPr lang="en-US" sz="2000" dirty="0" err="1">
                <a:latin typeface="Arial" panose="020B0604020202020204" pitchFamily="34" charset="0"/>
                <a:cs typeface="Arial" panose="020B0604020202020204" pitchFamily="34" charset="0"/>
              </a:rPr>
              <a:t>VoceVista</a:t>
            </a:r>
            <a:r>
              <a:rPr lang="en-US" sz="2000" dirty="0">
                <a:latin typeface="Arial" panose="020B0604020202020204" pitchFamily="34" charset="0"/>
                <a:cs typeface="Arial" panose="020B0604020202020204" pitchFamily="34" charset="0"/>
              </a:rPr>
              <a:t> proved accessible and engaging and encouraged participants to focus on detailed vocal concepts.</a:t>
            </a:r>
          </a:p>
          <a:p>
            <a:pPr marL="342900" indent="-342900">
              <a:lnSpc>
                <a:spcPct val="90000"/>
              </a:lnSpc>
              <a:buFont typeface="Arial"/>
              <a:buChar char="•"/>
            </a:pPr>
            <a:r>
              <a:rPr lang="en-US" sz="2000" dirty="0">
                <a:latin typeface="Arial" panose="020B0604020202020204" pitchFamily="34" charset="0"/>
                <a:cs typeface="Arial" panose="020B0604020202020204" pitchFamily="34" charset="0"/>
              </a:rPr>
              <a:t>Participants found the use of VFT more valuable within exercises than within repertoire.</a:t>
            </a:r>
          </a:p>
          <a:p>
            <a:pPr marL="342900" indent="-342900">
              <a:lnSpc>
                <a:spcPct val="90000"/>
              </a:lnSpc>
              <a:buFont typeface="Arial"/>
              <a:buChar char="•"/>
            </a:pPr>
            <a:r>
              <a:rPr lang="en-US" sz="2000" dirty="0">
                <a:latin typeface="Arial" panose="020B0604020202020204" pitchFamily="34" charset="0"/>
                <a:cs typeface="Arial" panose="020B0604020202020204" pitchFamily="34" charset="0"/>
              </a:rPr>
              <a:t>Importance of balancing concentrated VFT work alongside enjoying the “bigger picture of a song” and other musical and learning goals.</a:t>
            </a:r>
          </a:p>
          <a:p>
            <a:pPr marL="342900" indent="-342900">
              <a:lnSpc>
                <a:spcPct val="90000"/>
              </a:lnSpc>
              <a:buFont typeface="Arial"/>
              <a:buChar char="•"/>
            </a:pPr>
            <a:r>
              <a:rPr lang="en-US" sz="2000" dirty="0">
                <a:latin typeface="Arial" panose="020B0604020202020204" pitchFamily="34" charset="0"/>
                <a:cs typeface="Arial" panose="020B0604020202020204" pitchFamily="34" charset="0"/>
              </a:rPr>
              <a:t>Importance of adapting to individual students’ interests and preferences.</a:t>
            </a:r>
          </a:p>
          <a:p>
            <a:pPr marL="342900" indent="-342900">
              <a:lnSpc>
                <a:spcPct val="90000"/>
              </a:lnSpc>
              <a:buFont typeface="Arial"/>
              <a:buChar char="•"/>
            </a:pPr>
            <a:r>
              <a:rPr lang="en-US" sz="2000" dirty="0">
                <a:latin typeface="Arial" panose="020B0604020202020204" pitchFamily="34" charset="0"/>
                <a:cs typeface="Arial" panose="020B0604020202020204" pitchFamily="34" charset="0"/>
              </a:rPr>
              <a:t>Cycle of work including repertoire and VFT-free vocal exercises on a monthly or termly schedule to allow them to monitor vocal changes over time as well as work on improvements in the shorter term.</a:t>
            </a:r>
          </a:p>
        </p:txBody>
      </p:sp>
    </p:spTree>
    <p:extLst>
      <p:ext uri="{BB962C8B-B14F-4D97-AF65-F5344CB8AC3E}">
        <p14:creationId xmlns:p14="http://schemas.microsoft.com/office/powerpoint/2010/main" val="61917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8">
                                            <p:txEl>
                                              <p:pRg st="1" end="1"/>
                                            </p:txEl>
                                          </p:spTgt>
                                        </p:tgtEl>
                                        <p:attrNameLst>
                                          <p:attrName>style.visibility</p:attrName>
                                        </p:attrNameLst>
                                      </p:cBhvr>
                                      <p:to>
                                        <p:strVal val="visible"/>
                                      </p:to>
                                    </p:set>
                                    <p:animEffect transition="in" filter="fade">
                                      <p:cBhvr>
                                        <p:cTn id="17" dur="500"/>
                                        <p:tgtEl>
                                          <p:spTgt spid="8">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xEl>
                                              <p:pRg st="2" end="2"/>
                                            </p:txEl>
                                          </p:spTgt>
                                        </p:tgtEl>
                                        <p:attrNameLst>
                                          <p:attrName>style.visibility</p:attrName>
                                        </p:attrNameLst>
                                      </p:cBhvr>
                                      <p:to>
                                        <p:strVal val="visible"/>
                                      </p:to>
                                    </p:set>
                                    <p:animEffect transition="in" filter="fade">
                                      <p:cBhvr>
                                        <p:cTn id="22" dur="500"/>
                                        <p:tgtEl>
                                          <p:spTgt spid="8">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8">
                                            <p:txEl>
                                              <p:pRg st="3" end="3"/>
                                            </p:txEl>
                                          </p:spTgt>
                                        </p:tgtEl>
                                        <p:attrNameLst>
                                          <p:attrName>style.visibility</p:attrName>
                                        </p:attrNameLst>
                                      </p:cBhvr>
                                      <p:to>
                                        <p:strVal val="visible"/>
                                      </p:to>
                                    </p:set>
                                    <p:animEffect transition="in" filter="fade">
                                      <p:cBhvr>
                                        <p:cTn id="27" dur="500"/>
                                        <p:tgtEl>
                                          <p:spTgt spid="8">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8">
                                            <p:txEl>
                                              <p:pRg st="4" end="4"/>
                                            </p:txEl>
                                          </p:spTgt>
                                        </p:tgtEl>
                                        <p:attrNameLst>
                                          <p:attrName>style.visibility</p:attrName>
                                        </p:attrNameLst>
                                      </p:cBhvr>
                                      <p:to>
                                        <p:strVal val="visible"/>
                                      </p:to>
                                    </p:set>
                                    <p:animEffect transition="in" filter="fade">
                                      <p:cBhvr>
                                        <p:cTn id="32" dur="500"/>
                                        <p:tgtEl>
                                          <p:spTgt spid="8">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Effect transition="in" filter="fade">
                                      <p:cBhvr>
                                        <p:cTn id="37" dur="500"/>
                                        <p:tgtEl>
                                          <p:spTgt spid="8">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8">
                                            <p:txEl>
                                              <p:pRg st="6" end="6"/>
                                            </p:txEl>
                                          </p:spTgt>
                                        </p:tgtEl>
                                        <p:attrNameLst>
                                          <p:attrName>style.visibility</p:attrName>
                                        </p:attrNameLst>
                                      </p:cBhvr>
                                      <p:to>
                                        <p:strVal val="visible"/>
                                      </p:to>
                                    </p:set>
                                    <p:animEffect transition="in" filter="fade">
                                      <p:cBhvr>
                                        <p:cTn id="42" dur="500"/>
                                        <p:tgtEl>
                                          <p:spTgt spid="8">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9EB87-51B0-F35D-0DE1-C2123BB8B8B7}"/>
              </a:ext>
            </a:extLst>
          </p:cNvPr>
          <p:cNvSpPr>
            <a:spLocks noGrp="1"/>
          </p:cNvSpPr>
          <p:nvPr>
            <p:ph type="title"/>
          </p:nvPr>
        </p:nvSpPr>
        <p:spPr>
          <a:xfrm>
            <a:off x="330788" y="298250"/>
            <a:ext cx="9698584" cy="763051"/>
          </a:xfrm>
        </p:spPr>
        <p:txBody>
          <a:bodyPr>
            <a:normAutofit/>
          </a:bodyPr>
          <a:lstStyle/>
          <a:p>
            <a:r>
              <a:rPr lang="en-US" i="1" dirty="0">
                <a:latin typeface="Arial" panose="020B0604020202020204" pitchFamily="34" charset="0"/>
                <a:cs typeface="Arial" panose="020B0604020202020204" pitchFamily="34" charset="0"/>
              </a:rPr>
              <a:t>Limitations and recommendations</a:t>
            </a:r>
            <a:endParaRPr lang="en-GB" i="1" dirty="0"/>
          </a:p>
        </p:txBody>
      </p:sp>
      <p:sp>
        <p:nvSpPr>
          <p:cNvPr id="3" name="Text Placeholder 2">
            <a:extLst>
              <a:ext uri="{FF2B5EF4-FFF2-40B4-BE49-F238E27FC236}">
                <a16:creationId xmlns:a16="http://schemas.microsoft.com/office/drawing/2014/main" id="{CEA3BEC8-C4D3-7DB0-CAE6-B9C3BB31DA11}"/>
              </a:ext>
            </a:extLst>
          </p:cNvPr>
          <p:cNvSpPr>
            <a:spLocks noGrp="1"/>
          </p:cNvSpPr>
          <p:nvPr>
            <p:ph type="body" idx="1"/>
          </p:nvPr>
        </p:nvSpPr>
        <p:spPr>
          <a:xfrm>
            <a:off x="461416" y="1501540"/>
            <a:ext cx="10873991" cy="2344745"/>
          </a:xfrm>
        </p:spPr>
        <p:txBody>
          <a:bodyPr/>
          <a:lstStyle/>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Limited to the participants, situated context of my practice, and the procedures employed.</a:t>
            </a:r>
          </a:p>
          <a:p>
            <a:pPr marL="457200" indent="-457200">
              <a:buFont typeface="Arial" panose="020B0604020202020204" pitchFamily="34" charset="0"/>
              <a:buChar char="•"/>
            </a:pPr>
            <a:r>
              <a:rPr lang="en-US" sz="2000" dirty="0">
                <a:latin typeface="Arial" panose="020B0604020202020204" pitchFamily="34" charset="0"/>
                <a:cs typeface="Arial" panose="020B0604020202020204" pitchFamily="34" charset="0"/>
              </a:rPr>
              <a:t>Relatable and relevant information for other vocal pedagogues wishing to incorporate VFT within their practice</a:t>
            </a:r>
          </a:p>
          <a:p>
            <a:pPr marL="457200" indent="-45720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US" sz="10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Further Cycles of Action Research</a:t>
            </a:r>
          </a:p>
        </p:txBody>
      </p:sp>
      <p:graphicFrame>
        <p:nvGraphicFramePr>
          <p:cNvPr id="8" name="Content Placeholder 3">
            <a:extLst>
              <a:ext uri="{FF2B5EF4-FFF2-40B4-BE49-F238E27FC236}">
                <a16:creationId xmlns:a16="http://schemas.microsoft.com/office/drawing/2014/main" id="{4C87D7A1-8050-679F-70EE-0306B51EBBBF}"/>
              </a:ext>
            </a:extLst>
          </p:cNvPr>
          <p:cNvGraphicFramePr>
            <a:graphicFrameLocks noGrp="1"/>
          </p:cNvGraphicFramePr>
          <p:nvPr>
            <p:ph sz="half" idx="2"/>
            <p:extLst>
              <p:ext uri="{D42A27DB-BD31-4B8C-83A1-F6EECF244321}">
                <p14:modId xmlns:p14="http://schemas.microsoft.com/office/powerpoint/2010/main" val="3935934286"/>
              </p:ext>
            </p:extLst>
          </p:nvPr>
        </p:nvGraphicFramePr>
        <p:xfrm>
          <a:off x="330788" y="3301465"/>
          <a:ext cx="11399796" cy="32582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108499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5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0"/>
                                  </p:stCondLst>
                                  <p:childTnLst>
                                    <p:set>
                                      <p:cBhvr>
                                        <p:cTn id="17" dur="1" fill="hold">
                                          <p:stCondLst>
                                            <p:cond delay="0"/>
                                          </p:stCondLst>
                                        </p:cTn>
                                        <p:tgtEl>
                                          <p:spTgt spid="3">
                                            <p:txEl>
                                              <p:pRg st="4" end="4"/>
                                            </p:txEl>
                                          </p:spTgt>
                                        </p:tgtEl>
                                        <p:attrNameLst>
                                          <p:attrName>style.visibility</p:attrName>
                                        </p:attrNameLst>
                                      </p:cBhvr>
                                      <p:to>
                                        <p:strVal val="visible"/>
                                      </p:to>
                                    </p:set>
                                    <p:animEffect transition="in" filter="fade">
                                      <p:cBhvr>
                                        <p:cTn id="18" dur="500"/>
                                        <p:tgtEl>
                                          <p:spTgt spid="3">
                                            <p:txEl>
                                              <p:pRg st="4" end="4"/>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Graphic spid="8" grpId="0">
        <p:bldAsOne/>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5E9B8F-0FE2-43AF-68C1-11C03942C91F}"/>
              </a:ext>
            </a:extLst>
          </p:cNvPr>
          <p:cNvSpPr>
            <a:spLocks noGrp="1"/>
          </p:cNvSpPr>
          <p:nvPr>
            <p:ph type="title"/>
          </p:nvPr>
        </p:nvSpPr>
        <p:spPr>
          <a:xfrm>
            <a:off x="685801" y="533400"/>
            <a:ext cx="10820400" cy="1177092"/>
          </a:xfrm>
        </p:spPr>
        <p:txBody>
          <a:bodyPr vert="horz" lIns="91440" tIns="45720" rIns="91440" bIns="45720" rtlCol="0" anchor="b">
            <a:normAutofit/>
          </a:bodyPr>
          <a:lstStyle/>
          <a:p>
            <a:pPr algn="ctr"/>
            <a:r>
              <a:rPr lang="en-GB" sz="3200" i="1" dirty="0">
                <a:effectLst/>
                <a:latin typeface="Arial" panose="020B0604020202020204" pitchFamily="34" charset="0"/>
                <a:ea typeface="Calibri" panose="020F0502020204030204" pitchFamily="34" charset="0"/>
              </a:rPr>
              <a:t>Personal and professional learning reflections</a:t>
            </a:r>
            <a:endParaRPr lang="en-US" sz="3200" i="1" dirty="0"/>
          </a:p>
        </p:txBody>
      </p:sp>
      <p:sp>
        <p:nvSpPr>
          <p:cNvPr id="6" name="Content Placeholder 5">
            <a:extLst>
              <a:ext uri="{FF2B5EF4-FFF2-40B4-BE49-F238E27FC236}">
                <a16:creationId xmlns:a16="http://schemas.microsoft.com/office/drawing/2014/main" id="{D3EB43AC-2126-67D2-CE2F-1C43D8C0E6C9}"/>
              </a:ext>
            </a:extLst>
          </p:cNvPr>
          <p:cNvSpPr>
            <a:spLocks noGrp="1"/>
          </p:cNvSpPr>
          <p:nvPr>
            <p:ph sz="half" idx="2"/>
          </p:nvPr>
        </p:nvSpPr>
        <p:spPr>
          <a:xfrm>
            <a:off x="685801" y="2243891"/>
            <a:ext cx="10820400" cy="4229479"/>
          </a:xfrm>
        </p:spPr>
        <p:txBody>
          <a:bodyPr vert="horz" lIns="91440" tIns="45720" rIns="91440" bIns="45720" rtlCol="0" anchor="t">
            <a:normAutofit fontScale="92500" lnSpcReduction="10000"/>
          </a:bodyPr>
          <a:lstStyle/>
          <a:p>
            <a:r>
              <a:rPr lang="en-GB" sz="2400" dirty="0">
                <a:latin typeface="Arial" panose="020B0604020202020204" pitchFamily="34" charset="0"/>
                <a:cs typeface="Arial" panose="020B0604020202020204" pitchFamily="34" charset="0"/>
              </a:rPr>
              <a:t>Practical learning</a:t>
            </a:r>
          </a:p>
          <a:p>
            <a:r>
              <a:rPr lang="en-GB" sz="2400" dirty="0">
                <a:latin typeface="Arial" panose="020B0604020202020204" pitchFamily="34" charset="0"/>
                <a:cs typeface="Arial" panose="020B0604020202020204" pitchFamily="34" charset="0"/>
              </a:rPr>
              <a:t>Significant improvements in skills</a:t>
            </a:r>
          </a:p>
          <a:p>
            <a:r>
              <a:rPr lang="en-GB" sz="2400" dirty="0">
                <a:latin typeface="Arial" panose="020B0604020202020204" pitchFamily="34" charset="0"/>
                <a:cs typeface="Arial" panose="020B0604020202020204" pitchFamily="34" charset="0"/>
              </a:rPr>
              <a:t>Volume of qualitative data</a:t>
            </a:r>
          </a:p>
          <a:p>
            <a:r>
              <a:rPr lang="en-GB" sz="2400" dirty="0">
                <a:latin typeface="Arial" panose="020B0604020202020204" pitchFamily="34" charset="0"/>
                <a:cs typeface="Arial" panose="020B0604020202020204" pitchFamily="34" charset="0"/>
              </a:rPr>
              <a:t>Benefits of working collaboratively with students</a:t>
            </a:r>
          </a:p>
          <a:p>
            <a:r>
              <a:rPr lang="en-GB" sz="2400" dirty="0">
                <a:latin typeface="Arial" panose="020B0604020202020204" pitchFamily="34" charset="0"/>
                <a:cs typeface="Arial" panose="020B0604020202020204" pitchFamily="34" charset="0"/>
              </a:rPr>
              <a:t>Enhanced communication</a:t>
            </a:r>
          </a:p>
          <a:p>
            <a:r>
              <a:rPr lang="en-GB" sz="2400" dirty="0">
                <a:latin typeface="Arial" panose="020B0604020202020204" pitchFamily="34" charset="0"/>
                <a:cs typeface="Arial" panose="020B0604020202020204" pitchFamily="34" charset="0"/>
              </a:rPr>
              <a:t>Student-led practices</a:t>
            </a:r>
          </a:p>
          <a:p>
            <a:pPr marL="0" indent="0">
              <a:buNone/>
            </a:pPr>
            <a:endParaRPr lang="en-GB" sz="2400" dirty="0">
              <a:latin typeface="Arial" panose="020B0604020202020204" pitchFamily="34" charset="0"/>
              <a:cs typeface="Arial" panose="020B0604020202020204" pitchFamily="34" charset="0"/>
            </a:endParaRPr>
          </a:p>
          <a:p>
            <a:pPr marL="0" indent="0" algn="ctr">
              <a:buNone/>
            </a:pPr>
            <a:r>
              <a:rPr lang="en-GB" sz="2400" i="1" dirty="0">
                <a:latin typeface="Arial" panose="020B0604020202020204" pitchFamily="34" charset="0"/>
                <a:cs typeface="Arial" panose="020B0604020202020204" pitchFamily="34" charset="0"/>
              </a:rPr>
              <a:t>“never underestimate what young people can comprehend when they are given the tools to experience and understand a concept in their own voices” </a:t>
            </a:r>
          </a:p>
          <a:p>
            <a:pPr marL="0" indent="0" algn="r">
              <a:buNone/>
            </a:pPr>
            <a:r>
              <a:rPr lang="en-GB" sz="2200" i="1" dirty="0">
                <a:latin typeface="Arial" panose="020B0604020202020204" pitchFamily="34" charset="0"/>
                <a:cs typeface="Arial" panose="020B0604020202020204" pitchFamily="34" charset="0"/>
              </a:rPr>
              <a:t>(Ballantyne, in </a:t>
            </a:r>
            <a:r>
              <a:rPr lang="en-GB" sz="2200" i="1" dirty="0" err="1">
                <a:latin typeface="Arial" panose="020B0604020202020204" pitchFamily="34" charset="0"/>
                <a:cs typeface="Arial" panose="020B0604020202020204" pitchFamily="34" charset="0"/>
              </a:rPr>
              <a:t>Brunssen</a:t>
            </a:r>
            <a:r>
              <a:rPr lang="en-GB" sz="2200" i="1" dirty="0">
                <a:latin typeface="Arial" panose="020B0604020202020204" pitchFamily="34" charset="0"/>
                <a:cs typeface="Arial" panose="020B0604020202020204" pitchFamily="34" charset="0"/>
              </a:rPr>
              <a:t>, 2018, p.126)</a:t>
            </a:r>
            <a:endParaRPr lang="en-US" sz="1300" i="1" dirty="0"/>
          </a:p>
        </p:txBody>
      </p:sp>
    </p:spTree>
    <p:extLst>
      <p:ext uri="{BB962C8B-B14F-4D97-AF65-F5344CB8AC3E}">
        <p14:creationId xmlns:p14="http://schemas.microsoft.com/office/powerpoint/2010/main" val="427655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xEl>
                                              <p:pRg st="1" end="1"/>
                                            </p:txEl>
                                          </p:spTgt>
                                        </p:tgtEl>
                                        <p:attrNameLst>
                                          <p:attrName>style.visibility</p:attrName>
                                        </p:attrNameLst>
                                      </p:cBhvr>
                                      <p:to>
                                        <p:strVal val="visible"/>
                                      </p:to>
                                    </p:set>
                                    <p:animEffect transition="in" filter="fade">
                                      <p:cBhvr>
                                        <p:cTn id="15" dur="500"/>
                                        <p:tgtEl>
                                          <p:spTgt spid="6">
                                            <p:txEl>
                                              <p:pRg st="1" end="1"/>
                                            </p:tx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6">
                                            <p:txEl>
                                              <p:pRg st="2" end="2"/>
                                            </p:txEl>
                                          </p:spTgt>
                                        </p:tgtEl>
                                        <p:attrNameLst>
                                          <p:attrName>style.visibility</p:attrName>
                                        </p:attrNameLst>
                                      </p:cBhvr>
                                      <p:to>
                                        <p:strVal val="visible"/>
                                      </p:to>
                                    </p:set>
                                    <p:animEffect transition="in" filter="fade">
                                      <p:cBhvr>
                                        <p:cTn id="18" dur="500"/>
                                        <p:tgtEl>
                                          <p:spTgt spid="6">
                                            <p:txEl>
                                              <p:pRg st="2" end="2"/>
                                            </p:txEl>
                                          </p:spTgt>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500"/>
                                        <p:tgtEl>
                                          <p:spTgt spid="6">
                                            <p:txEl>
                                              <p:pRg st="3" end="3"/>
                                            </p:txEl>
                                          </p:spTgt>
                                        </p:tgtEl>
                                      </p:cBhvr>
                                    </p:animEffect>
                                  </p:childTnLst>
                                </p:cTn>
                              </p:par>
                              <p:par>
                                <p:cTn id="22" presetID="10" presetClass="entr" presetSubtype="0" fill="hold" grpId="0" nodeType="withEffect">
                                  <p:stCondLst>
                                    <p:cond delay="0"/>
                                  </p:stCondLst>
                                  <p:childTnLst>
                                    <p:set>
                                      <p:cBhvr>
                                        <p:cTn id="23" dur="1" fill="hold">
                                          <p:stCondLst>
                                            <p:cond delay="0"/>
                                          </p:stCondLst>
                                        </p:cTn>
                                        <p:tgtEl>
                                          <p:spTgt spid="6">
                                            <p:txEl>
                                              <p:pRg st="4" end="4"/>
                                            </p:txEl>
                                          </p:spTgt>
                                        </p:tgtEl>
                                        <p:attrNameLst>
                                          <p:attrName>style.visibility</p:attrName>
                                        </p:attrNameLst>
                                      </p:cBhvr>
                                      <p:to>
                                        <p:strVal val="visible"/>
                                      </p:to>
                                    </p:set>
                                    <p:animEffect transition="in" filter="fade">
                                      <p:cBhvr>
                                        <p:cTn id="24" dur="500"/>
                                        <p:tgtEl>
                                          <p:spTgt spid="6">
                                            <p:txEl>
                                              <p:pRg st="4" end="4"/>
                                            </p:tx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6">
                                            <p:txEl>
                                              <p:pRg st="5" end="5"/>
                                            </p:txEl>
                                          </p:spTgt>
                                        </p:tgtEl>
                                        <p:attrNameLst>
                                          <p:attrName>style.visibility</p:attrName>
                                        </p:attrNameLst>
                                      </p:cBhvr>
                                      <p:to>
                                        <p:strVal val="visible"/>
                                      </p:to>
                                    </p:set>
                                    <p:animEffect transition="in" filter="fade">
                                      <p:cBhvr>
                                        <p:cTn id="27" dur="500"/>
                                        <p:tgtEl>
                                          <p:spTgt spid="6">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txEl>
                                              <p:pRg st="7" end="7"/>
                                            </p:txEl>
                                          </p:spTgt>
                                        </p:tgtEl>
                                        <p:attrNameLst>
                                          <p:attrName>style.visibility</p:attrName>
                                        </p:attrNameLst>
                                      </p:cBhvr>
                                      <p:to>
                                        <p:strVal val="visible"/>
                                      </p:to>
                                    </p:set>
                                    <p:animEffect transition="in" filter="fade">
                                      <p:cBhvr>
                                        <p:cTn id="32" dur="500"/>
                                        <p:tgtEl>
                                          <p:spTgt spid="6">
                                            <p:txEl>
                                              <p:pRg st="7" end="7"/>
                                            </p:tx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6">
                                            <p:txEl>
                                              <p:pRg st="8" end="8"/>
                                            </p:txEl>
                                          </p:spTgt>
                                        </p:tgtEl>
                                        <p:attrNameLst>
                                          <p:attrName>style.visibility</p:attrName>
                                        </p:attrNameLst>
                                      </p:cBhvr>
                                      <p:to>
                                        <p:strVal val="visible"/>
                                      </p:to>
                                    </p:set>
                                    <p:animEffect transition="in" filter="fade">
                                      <p:cBhvr>
                                        <p:cTn id="35"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uiExpand="1" build="p"/>
    </p:bldLst>
  </p:timing>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88C60C8E-CBEB-4FFC-AADB-4123E312279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useBgFill="1">
        <p:nvSpPr>
          <p:cNvPr id="19" name="Rectangle 18">
            <a:extLst>
              <a:ext uri="{FF2B5EF4-FFF2-40B4-BE49-F238E27FC236}">
                <a16:creationId xmlns:a16="http://schemas.microsoft.com/office/drawing/2014/main" id="{151A9C99-FD39-4971-A548-0B9E5A2A6F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1786"/>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Files in folders">
            <a:extLst>
              <a:ext uri="{FF2B5EF4-FFF2-40B4-BE49-F238E27FC236}">
                <a16:creationId xmlns:a16="http://schemas.microsoft.com/office/drawing/2014/main" id="{4D78B098-4DD9-6BCB-1C8F-8BDB81228F99}"/>
              </a:ext>
            </a:extLst>
          </p:cNvPr>
          <p:cNvPicPr>
            <a:picLocks noChangeAspect="1"/>
          </p:cNvPicPr>
          <p:nvPr/>
        </p:nvPicPr>
        <p:blipFill rotWithShape="1">
          <a:blip r:embed="rId4">
            <a:alphaModFix amt="20000"/>
          </a:blip>
          <a:srcRect t="9779" r="9091" b="13613"/>
          <a:stretch/>
        </p:blipFill>
        <p:spPr>
          <a:xfrm>
            <a:off x="20" y="10"/>
            <a:ext cx="12191980" cy="6857990"/>
          </a:xfrm>
          <a:prstGeom prst="rect">
            <a:avLst/>
          </a:prstGeom>
        </p:spPr>
      </p:pic>
      <p:pic>
        <p:nvPicPr>
          <p:cNvPr id="23" name="Picture 22">
            <a:extLst>
              <a:ext uri="{FF2B5EF4-FFF2-40B4-BE49-F238E27FC236}">
                <a16:creationId xmlns:a16="http://schemas.microsoft.com/office/drawing/2014/main" id="{6DAB2DF7-34C9-45C2-BB70-6797ACA67C2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alphaModFix amt="3900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a:extLst>
              <a:ext uri="{FF2B5EF4-FFF2-40B4-BE49-F238E27FC236}">
                <a16:creationId xmlns:a16="http://schemas.microsoft.com/office/drawing/2014/main" id="{4183DBD4-E398-4AA3-AEC1-4BF03FC59886}"/>
              </a:ext>
            </a:extLst>
          </p:cNvPr>
          <p:cNvSpPr>
            <a:spLocks noGrp="1"/>
          </p:cNvSpPr>
          <p:nvPr>
            <p:ph type="title"/>
          </p:nvPr>
        </p:nvSpPr>
        <p:spPr>
          <a:xfrm>
            <a:off x="406668" y="226195"/>
            <a:ext cx="2971799" cy="688206"/>
          </a:xfrm>
        </p:spPr>
        <p:txBody>
          <a:bodyPr vert="horz" lIns="91440" tIns="45720" rIns="91440" bIns="45720" rtlCol="0" anchor="ctr">
            <a:normAutofit/>
          </a:bodyPr>
          <a:lstStyle/>
          <a:p>
            <a:r>
              <a:rPr lang="en-US" i="1" dirty="0">
                <a:latin typeface="Aptos" panose="020B0004020202020204" pitchFamily="34" charset="0"/>
              </a:rPr>
              <a:t>References</a:t>
            </a:r>
          </a:p>
        </p:txBody>
      </p:sp>
      <p:sp>
        <p:nvSpPr>
          <p:cNvPr id="4" name="TextBox 3">
            <a:extLst>
              <a:ext uri="{FF2B5EF4-FFF2-40B4-BE49-F238E27FC236}">
                <a16:creationId xmlns:a16="http://schemas.microsoft.com/office/drawing/2014/main" id="{2BC35AFC-5F7D-8F3E-59E3-05B411AAAC91}"/>
              </a:ext>
            </a:extLst>
          </p:cNvPr>
          <p:cNvSpPr txBox="1"/>
          <p:nvPr/>
        </p:nvSpPr>
        <p:spPr>
          <a:xfrm>
            <a:off x="692668" y="1039529"/>
            <a:ext cx="10797138" cy="5438273"/>
          </a:xfrm>
          <a:prstGeom prst="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vert="horz" lIns="91440" tIns="45720" rIns="91440" bIns="45720" rtlCol="0" anchor="ctr">
            <a:normAutofit fontScale="85000" lnSpcReduction="20000"/>
          </a:bodyPr>
          <a:lstStyle/>
          <a:p>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Acquilino</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A. &amp; </a:t>
            </a:r>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Scavone</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G., 2022. Current State and Future Directions of Technologies for Music Instrument Pedagogy.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Frontiers in Psychology,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Volume 13, pp. 1-12.</a:t>
            </a:r>
          </a:p>
          <a:p>
            <a:endParaRPr lang="en-GB" sz="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Angelakis, E. &amp; </a:t>
            </a:r>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Georgaki</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A., 2019.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Towards a Somatosensory Training Digital </a:t>
            </a:r>
            <a:r>
              <a:rPr lang="en-GB" sz="2200" i="1" kern="100" dirty="0" err="1">
                <a:effectLst/>
                <a:latin typeface="Aptos" panose="020B0004020202020204" pitchFamily="34" charset="0"/>
                <a:ea typeface="Times New Roman" panose="02020603050405020304" pitchFamily="18" charset="0"/>
                <a:cs typeface="Times New Roman" panose="02020603050405020304" pitchFamily="18" charset="0"/>
              </a:rPr>
              <a:t>Environmment</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 for Lyric Singing Pedagogy.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Florence, Italy, University of Florence.</a:t>
            </a:r>
          </a:p>
          <a:p>
            <a:endParaRPr lang="en-GB" sz="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Angelakis, E., </a:t>
            </a:r>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Kotsani</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N. &amp; </a:t>
            </a:r>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Georgaki</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A., 2021. Towards a Singing Voice Multi-Sensor Analysis Tool: System Design and Assessment Based on Vocal Breathiness.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Sensors,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Volume 21, pp. 1-25.</a:t>
            </a:r>
          </a:p>
          <a:p>
            <a:endParaRPr lang="en-GB" sz="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Benvenuti</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M., Wright, M., </a:t>
            </a:r>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Naslund</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J. &amp; </a:t>
            </a:r>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Miers</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A. C., 2023. How Technology Use is Changing Adolescents' Behaviours and their Social, Physical, and Cognitive Development.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Current Psychology,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Volume 42, pp. 16466-16469.</a:t>
            </a:r>
          </a:p>
          <a:p>
            <a:endParaRPr lang="en-GB" sz="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Berglin</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J., </a:t>
            </a:r>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Pfordresher</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P. Q. &amp; Demorest, S., 2022. The Effect of Visual and Auditory Feedback on Adult Poor-Pitch Remediation.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Psychology of Music,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50(4), pp. 1077-1090.</a:t>
            </a:r>
          </a:p>
          <a:p>
            <a:endParaRPr lang="en-GB" sz="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Besch</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C. M., 2021.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Understanding and Applying the Spectrograph in Vocal Pedagogy,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Houston, Texas: Rice University.</a:t>
            </a:r>
          </a:p>
          <a:p>
            <a:endParaRPr lang="en-GB" sz="8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Brunkan</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M. C., 2009.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Children's and Instructors' Perceptions of Using </a:t>
            </a:r>
            <a:r>
              <a:rPr lang="en-GB" sz="2200" i="1" kern="100" dirty="0" err="1">
                <a:effectLst/>
                <a:latin typeface="Aptos" panose="020B0004020202020204" pitchFamily="34" charset="0"/>
                <a:ea typeface="Times New Roman" panose="02020603050405020304" pitchFamily="18" charset="0"/>
                <a:cs typeface="Times New Roman" panose="02020603050405020304" pitchFamily="18" charset="0"/>
              </a:rPr>
              <a:t>VoceVista</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 in a Voice Exploration Session Focussing on Gentle Onset of Phonation and Articulation of Consonants.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Kansas: US, The Phenomenon of Singing International Symposium VII.</a:t>
            </a:r>
          </a:p>
          <a:p>
            <a:endParaRPr lang="en-GB" sz="5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Brunssen</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K., 2018.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The Evolving Singing Voice: Changes Across the Lifespan.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San Diego, CA: Plural Publishing, Inc..</a:t>
            </a:r>
          </a:p>
          <a:p>
            <a:endParaRPr lang="en-GB" sz="6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2200" kern="100" dirty="0" err="1">
                <a:effectLst/>
                <a:latin typeface="Aptos" panose="020B0004020202020204" pitchFamily="34" charset="0"/>
                <a:ea typeface="Times New Roman" panose="02020603050405020304" pitchFamily="18" charset="0"/>
                <a:cs typeface="Times New Roman" panose="02020603050405020304" pitchFamily="18" charset="0"/>
              </a:rPr>
              <a:t>Brunssen</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 K. &amp; Ballantyne, C., 2018. The Adolescent Years. In: </a:t>
            </a:r>
            <a:r>
              <a:rPr lang="en-GB" sz="2200" i="1" kern="100" dirty="0">
                <a:effectLst/>
                <a:latin typeface="Aptos" panose="020B0004020202020204" pitchFamily="34" charset="0"/>
                <a:ea typeface="Times New Roman" panose="02020603050405020304" pitchFamily="18" charset="0"/>
                <a:cs typeface="Times New Roman" panose="02020603050405020304" pitchFamily="18" charset="0"/>
              </a:rPr>
              <a:t>The Evolving Singing Voice: Changes Across the Lifespan. </a:t>
            </a:r>
            <a:r>
              <a:rPr lang="en-GB" sz="2200" kern="100" dirty="0">
                <a:effectLst/>
                <a:latin typeface="Aptos" panose="020B0004020202020204" pitchFamily="34" charset="0"/>
                <a:ea typeface="Times New Roman" panose="02020603050405020304" pitchFamily="18" charset="0"/>
                <a:cs typeface="Times New Roman" panose="02020603050405020304" pitchFamily="18" charset="0"/>
              </a:rPr>
              <a:t>San Diego, CA: Plural Publishing Inc., pp. 61-138.</a:t>
            </a:r>
          </a:p>
        </p:txBody>
      </p:sp>
    </p:spTree>
    <p:extLst>
      <p:ext uri="{BB962C8B-B14F-4D97-AF65-F5344CB8AC3E}">
        <p14:creationId xmlns:p14="http://schemas.microsoft.com/office/powerpoint/2010/main" val="15101439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A8D367-732C-ED2D-D901-A4CCA3C43F41}"/>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599AC4F4-EAF0-3FDD-CAD9-D5DF91448ED0}"/>
              </a:ext>
            </a:extLst>
          </p:cNvPr>
          <p:cNvSpPr txBox="1"/>
          <p:nvPr/>
        </p:nvSpPr>
        <p:spPr>
          <a:xfrm>
            <a:off x="519659" y="532831"/>
            <a:ext cx="11152682" cy="5909310"/>
          </a:xfrm>
          <a:prstGeom prst="rect">
            <a:avLst/>
          </a:prstGeom>
          <a:noFill/>
        </p:spPr>
        <p:txBody>
          <a:bodyPr wrap="square" rtlCol="0">
            <a:spAutoFit/>
          </a:bodyPr>
          <a:lstStyle/>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Callaghan, J., Thorpe, W. &amp; van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Doorn</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J., 1999. Computer-Assisted Visual Feedback in the Teaching of Singing. In: M. S. Barrett, G. E. McPherson &amp; R. Smith, eds.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Children and Music: Developmental Perspectives.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Launceston: Proceedings of IMERS-99 International Music Education Research Symposium, pp. 105-111.</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Callaghan, J., Thorpe, W. &amp; van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Doorn</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J., 2004.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The Science of Singing and Seeing.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Graz/Austria, Department of Musicology, University of Graz, pp. 1-10.</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Chang, Z., 2022. The Use of Online Vocal Training Programs as a Means to Develop Creative Thinking and Vocal Prowess.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Interactive Learning Environments,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30(6), pp. Online 1-12.</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Crocco</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L. &amp; Meyer, D., 2021. Motor Learning and Teaching Singing: An Overview.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Journal of Singing,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77(5), pp. 693-702.</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Erickson, H. M., 2021. Mobile Apps and Biofeedback in Voice Pedagogy.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Journal of Singing,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77(4), pp. 485-500.</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Gackle</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L., 2019. Adolescent Girls' Singing Development. In: G. F. Welch, D. M. Howard &amp; J. Nix, eds.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The Oxford Handbook of Singing.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Oxford: Oxford University Press, pp. 551-570.</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Helding</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L., 2020. Science-Informed Vocal Pedagogy: Motor Learning, Deliberate Practice, and the Challenge of Cognitive Dissonance. In: H. R.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Gudmundsdottir</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C. Beynon, K. M.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Ludke</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&amp; A. J. Cohen, eds.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The Routledge Companion to Interdisciplinary Studies in Singing. Volume II: Education.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Oxford: Routledge, pp. 182-193.</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Hoppe, D.,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Sadakata</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M. &amp; Desain, P., 2006. Development of Real-Time Visual Feedback Assistance in Singing Training: A Review.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Journal of Computer Assisted Learning,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22(4), pp. 308-316.</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Howard, D. M. et al., 2007. Are Real-Time Displays of Benefit in the Singing Studio? An Exploratory Study.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Journal of Voice,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21(1), pp. 20-34.</a:t>
            </a:r>
          </a:p>
        </p:txBody>
      </p:sp>
    </p:spTree>
    <p:extLst>
      <p:ext uri="{BB962C8B-B14F-4D97-AF65-F5344CB8AC3E}">
        <p14:creationId xmlns:p14="http://schemas.microsoft.com/office/powerpoint/2010/main" val="378606170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8B93B2-F62F-C95C-F343-980168518A5F}"/>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8C781032-DB99-D93D-86AE-3DD03150EA3A}"/>
              </a:ext>
            </a:extLst>
          </p:cNvPr>
          <p:cNvSpPr txBox="1"/>
          <p:nvPr/>
        </p:nvSpPr>
        <p:spPr>
          <a:xfrm>
            <a:off x="529389" y="335845"/>
            <a:ext cx="11473314" cy="6463308"/>
          </a:xfrm>
          <a:prstGeom prst="rect">
            <a:avLst/>
          </a:prstGeom>
          <a:noFill/>
        </p:spPr>
        <p:txBody>
          <a:bodyPr wrap="square" rtlCol="0">
            <a:spAutoFit/>
          </a:bodyPr>
          <a:lstStyle/>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Hu, J.,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Phongsatha</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T. &amp;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Achwarin</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N., 2022. Effectiveness of the Pro Tools Software to Enhance Vocal Music Students Singing Performance of a Polytechnic Institution in Middle of China.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ABAC ODI Journal: Vision. Action. Outcome,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9(2), pp. 106-121.</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Ivankova</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N. V., 2015.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Mixed Methods Applications in Action Research: From Methods to Community Action.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Thousand Oaks, CA: Sage Publications, Inc..</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Jeanneteau</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M. et al., 2022. Using Visual Feedback to Tune the Second Vocal Tract Resonance for Singing in the High Soprano Range. </a:t>
            </a:r>
            <a:r>
              <a:rPr lang="en-GB" sz="1800" i="1" kern="100" dirty="0" err="1">
                <a:effectLst/>
                <a:latin typeface="Aptos" panose="020B0004020202020204" pitchFamily="34" charset="0"/>
                <a:ea typeface="Times New Roman" panose="02020603050405020304" pitchFamily="18" charset="0"/>
                <a:cs typeface="Times New Roman" panose="02020603050405020304" pitchFamily="18" charset="0"/>
              </a:rPr>
              <a:t>Logopedics</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 Phoniatrics Vocology,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47(1), pp. 25-34.</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Jeanneteau</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M., Hanna, N., Smith, J. &amp; Wolfe, J., 2019.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A Real-Time Feedback System for Vocal Tract Tuning.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Detmold, Germany, Proceedings of International Symposium on Music Acoustics.</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Lã</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F. M. B. &amp;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Fiuza</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M. B., 2022. Real-Time Visual Feedback in Singing Pedagogy: Current Trends and Future Directions.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Applied Sciences,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12(10781), pp. 1-19.</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Maxfield, L., 2020. Taking a Beat: Feedback Timing in the Age of Online Lessons.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Journal of Singing,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77(1), pp. 91-94.</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McQuade, M., 2020. Dynamic Uses of Spectrographic Analysis in Choral Rehearsals and the Voice Studio.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Journal of the Association for Technology in Music Instruction,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1(1), pp. 1-20.</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Meyer, D., Nix, J. &amp; </a:t>
            </a:r>
            <a:r>
              <a:rPr lang="en-GB" sz="1800" kern="100" dirty="0" err="1">
                <a:effectLst/>
                <a:latin typeface="Aptos" panose="020B0004020202020204" pitchFamily="34" charset="0"/>
                <a:ea typeface="Times New Roman" panose="02020603050405020304" pitchFamily="18" charset="0"/>
                <a:cs typeface="Times New Roman" panose="02020603050405020304" pitchFamily="18" charset="0"/>
              </a:rPr>
              <a:t>Okerlund</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 D., 2021. Practical Science in the Studio, Part 3: "High-Tech" Strategies. </a:t>
            </a:r>
            <a:r>
              <a:rPr lang="en-GB" sz="1800" i="1" kern="100" dirty="0">
                <a:effectLst/>
                <a:latin typeface="Aptos" panose="020B0004020202020204" pitchFamily="34" charset="0"/>
                <a:ea typeface="Times New Roman" panose="02020603050405020304" pitchFamily="18" charset="0"/>
                <a:cs typeface="Times New Roman" panose="02020603050405020304" pitchFamily="18" charset="0"/>
              </a:rPr>
              <a:t>Journal of Singing, </a:t>
            </a:r>
            <a:r>
              <a:rPr lang="en-GB" sz="1800" kern="100" dirty="0">
                <a:effectLst/>
                <a:latin typeface="Aptos" panose="020B0004020202020204" pitchFamily="34" charset="0"/>
                <a:ea typeface="Times New Roman" panose="02020603050405020304" pitchFamily="18" charset="0"/>
                <a:cs typeface="Times New Roman" panose="02020603050405020304" pitchFamily="18" charset="0"/>
              </a:rPr>
              <a:t>77(5), pp. 633-643.</a:t>
            </a:r>
          </a:p>
          <a:p>
            <a:endParaRPr lang="en-GB" sz="4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kern="100" dirty="0" err="1">
                <a:effectLst/>
                <a:latin typeface="Aptos" panose="020B0004020202020204" pitchFamily="34" charset="0"/>
                <a:ea typeface="Times New Roman" panose="02020603050405020304" pitchFamily="18" charset="0"/>
                <a:cs typeface="Times New Roman" panose="02020603050405020304" pitchFamily="18" charset="0"/>
              </a:rPr>
              <a:t>Nijs</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 L. &amp; Leman, M., 2014. Interactive Technologies in the Instrumental Music Classroom: A Longitudinal Study with the Music Paint Machine.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Computers and Education,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Volume 73, pp. 40-59.</a:t>
            </a:r>
          </a:p>
          <a:p>
            <a:endParaRPr lang="en-GB" sz="400" kern="100" dirty="0">
              <a:latin typeface="Aptos" panose="020B0004020202020204" pitchFamily="34" charset="0"/>
              <a:ea typeface="Times New Roman" panose="02020603050405020304" pitchFamily="18" charset="0"/>
              <a:cs typeface="Times New Roman" panose="02020603050405020304" pitchFamily="18" charset="0"/>
            </a:endParaRPr>
          </a:p>
          <a:p>
            <a:r>
              <a:rPr lang="en-GB" kern="100" dirty="0">
                <a:effectLst/>
                <a:latin typeface="Aptos" panose="020B0004020202020204" pitchFamily="34" charset="0"/>
                <a:ea typeface="Times New Roman" panose="02020603050405020304" pitchFamily="18" charset="0"/>
                <a:cs typeface="Times New Roman" panose="02020603050405020304" pitchFamily="18" charset="0"/>
              </a:rPr>
              <a:t>Orton, A. &amp; Pitts, S. E., 2019. Adolescent Perceptions of Singing: Exploring Gendered Differences in Musical Confidence, Identity and Ambition.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Music Education </a:t>
            </a:r>
            <a:r>
              <a:rPr lang="en-GB" sz="400" i="1" kern="100" dirty="0">
                <a:effectLst/>
                <a:latin typeface="Aptos" panose="020B0004020202020204" pitchFamily="34" charset="0"/>
                <a:ea typeface="Times New Roman" panose="02020603050405020304" pitchFamily="18" charset="0"/>
                <a:cs typeface="Times New Roman" panose="02020603050405020304" pitchFamily="18" charset="0"/>
              </a:rPr>
              <a:t>Research</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21(1), pp. 40-51.</a:t>
            </a:r>
          </a:p>
        </p:txBody>
      </p:sp>
    </p:spTree>
    <p:extLst>
      <p:ext uri="{BB962C8B-B14F-4D97-AF65-F5344CB8AC3E}">
        <p14:creationId xmlns:p14="http://schemas.microsoft.com/office/powerpoint/2010/main" val="14532808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8B2BCA-62E8-DE9B-BF78-1282493AD39D}"/>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5C28816-6F6A-AF14-7C07-DDFE329D6D62}"/>
              </a:ext>
            </a:extLst>
          </p:cNvPr>
          <p:cNvSpPr txBox="1"/>
          <p:nvPr/>
        </p:nvSpPr>
        <p:spPr>
          <a:xfrm>
            <a:off x="567891" y="335845"/>
            <a:ext cx="11189394" cy="5632311"/>
          </a:xfrm>
          <a:prstGeom prst="rect">
            <a:avLst/>
          </a:prstGeom>
          <a:noFill/>
        </p:spPr>
        <p:txBody>
          <a:bodyPr wrap="square" rtlCol="0">
            <a:spAutoFit/>
          </a:bodyPr>
          <a:lstStyle/>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err="1">
                <a:effectLst/>
                <a:latin typeface="Aptos" panose="020B0004020202020204" pitchFamily="34" charset="0"/>
                <a:ea typeface="Times New Roman" panose="02020603050405020304" pitchFamily="18" charset="0"/>
                <a:cs typeface="Times New Roman" panose="02020603050405020304" pitchFamily="18" charset="0"/>
              </a:rPr>
              <a:t>Paney</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 A. S. &amp; Kay, A. C., 2015. Developing Singing in Third-Grade Music Classrooms: The Effect of a Concurrent-Feedback Computer Game on Pitch-Matching Skills.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Update,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Volume DOI: 10.1177/8755123314548047, pp. 42-49.</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err="1">
                <a:effectLst/>
                <a:latin typeface="Aptos" panose="020B0004020202020204" pitchFamily="34" charset="0"/>
                <a:ea typeface="Times New Roman" panose="02020603050405020304" pitchFamily="18" charset="0"/>
                <a:cs typeface="Times New Roman" panose="02020603050405020304" pitchFamily="18" charset="0"/>
              </a:rPr>
              <a:t>Paney</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 A. S. &amp; Tharp, K. L., 2021. The Effect of Concurrent Visual Feedback on Adult Singing Accuracy.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Psychology of Music,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49(3), pp. 360-370.</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a:effectLst/>
                <a:latin typeface="Aptos" panose="020B0004020202020204" pitchFamily="34" charset="0"/>
                <a:ea typeface="Times New Roman" panose="02020603050405020304" pitchFamily="18" charset="0"/>
                <a:cs typeface="Times New Roman" panose="02020603050405020304" pitchFamily="18" charset="0"/>
              </a:rPr>
              <a:t>Qazi, A. et al., 2022. Gender Differences in Information and Communication Technology Use and Skills: A Systematic Review and Meta-Analysis.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Education and Information Technologies,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Volume 27, pp. 4225-4258.</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a:effectLst/>
                <a:latin typeface="Aptos" panose="020B0004020202020204" pitchFamily="34" charset="0"/>
                <a:ea typeface="Times New Roman" panose="02020603050405020304" pitchFamily="18" charset="0"/>
                <a:cs typeface="Times New Roman" panose="02020603050405020304" pitchFamily="18" charset="0"/>
              </a:rPr>
              <a:t>Rossiter, D., Howard, D. M. &amp; </a:t>
            </a:r>
            <a:r>
              <a:rPr lang="en-GB" kern="100" dirty="0" err="1">
                <a:effectLst/>
                <a:latin typeface="Aptos" panose="020B0004020202020204" pitchFamily="34" charset="0"/>
                <a:ea typeface="Times New Roman" panose="02020603050405020304" pitchFamily="18" charset="0"/>
                <a:cs typeface="Times New Roman" panose="02020603050405020304" pitchFamily="18" charset="0"/>
              </a:rPr>
              <a:t>DeCosta</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 M., 1996. Voice Development Under Training With and Without the Influence of Real-Time Visually Presented Biofeedback.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The Journal of the Acoustical Society of America,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99(5), pp. 3253-3256.</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a:effectLst/>
                <a:latin typeface="Aptos" panose="020B0004020202020204" pitchFamily="34" charset="0"/>
                <a:ea typeface="Times New Roman" panose="02020603050405020304" pitchFamily="18" charset="0"/>
                <a:cs typeface="Times New Roman" panose="02020603050405020304" pitchFamily="18" charset="0"/>
              </a:rPr>
              <a:t>Shi, Y., 2021. The Use of Mobile Internet Platforms and Applications in Vocal Training: Synergy of Technological and Pedagogical Solutions.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Interactive Learning Environments,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30(6), pp. epub.1-12.</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a:effectLst/>
                <a:latin typeface="Aptos" panose="020B0004020202020204" pitchFamily="34" charset="0"/>
                <a:ea typeface="Times New Roman" panose="02020603050405020304" pitchFamily="18" charset="0"/>
                <a:cs typeface="Times New Roman" panose="02020603050405020304" pitchFamily="18" charset="0"/>
              </a:rPr>
              <a:t>Sweet, B., 2020a.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Thinking Outside the Voice Box: Adolescent Voice Change in Music Education.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Oxford: Oxford University Press.</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a:effectLst/>
                <a:latin typeface="Aptos" panose="020B0004020202020204" pitchFamily="34" charset="0"/>
                <a:ea typeface="Times New Roman" panose="02020603050405020304" pitchFamily="18" charset="0"/>
                <a:cs typeface="Times New Roman" panose="02020603050405020304" pitchFamily="18" charset="0"/>
              </a:rPr>
              <a:t>Watson, E., 2022a.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A Pilot Study Trialling Information and Voice Charting Resources to Support Female Adolescent Singers During Voice Change.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Unpublished ed. BMPF7008: University of Wales Trinity St. David.</a:t>
            </a:r>
          </a:p>
          <a:p>
            <a:endParaRPr lang="en-GB" sz="400" kern="100" dirty="0">
              <a:effectLst/>
              <a:latin typeface="Aptos" panose="020B0004020202020204" pitchFamily="34" charset="0"/>
              <a:ea typeface="Times New Roman" panose="02020603050405020304" pitchFamily="18" charset="0"/>
              <a:cs typeface="Times New Roman" panose="02020603050405020304" pitchFamily="18" charset="0"/>
            </a:endParaRPr>
          </a:p>
          <a:p>
            <a:r>
              <a:rPr lang="en-GB" kern="100" dirty="0">
                <a:effectLst/>
                <a:latin typeface="Aptos" panose="020B0004020202020204" pitchFamily="34" charset="0"/>
                <a:ea typeface="Times New Roman" panose="02020603050405020304" pitchFamily="18" charset="0"/>
                <a:cs typeface="Times New Roman" panose="02020603050405020304" pitchFamily="18" charset="0"/>
              </a:rPr>
              <a:t>Welch, G. F., Howard, D. M., </a:t>
            </a:r>
            <a:r>
              <a:rPr lang="en-GB" kern="100" dirty="0" err="1">
                <a:effectLst/>
                <a:latin typeface="Aptos" panose="020B0004020202020204" pitchFamily="34" charset="0"/>
                <a:ea typeface="Times New Roman" panose="02020603050405020304" pitchFamily="18" charset="0"/>
                <a:cs typeface="Times New Roman" panose="02020603050405020304" pitchFamily="18" charset="0"/>
              </a:rPr>
              <a:t>Himonides</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 E. &amp; Brereton, J., 2005. Real-Time Feedback in the Singing Studio: An Innovatory Action-Research Project Using New Voice Technology. </a:t>
            </a:r>
            <a:r>
              <a:rPr lang="en-GB" i="1" kern="100" dirty="0">
                <a:effectLst/>
                <a:latin typeface="Aptos" panose="020B0004020202020204" pitchFamily="34" charset="0"/>
                <a:ea typeface="Times New Roman" panose="02020603050405020304" pitchFamily="18" charset="0"/>
                <a:cs typeface="Times New Roman" panose="02020603050405020304" pitchFamily="18" charset="0"/>
              </a:rPr>
              <a:t>Music Education Research, </a:t>
            </a:r>
            <a:r>
              <a:rPr lang="en-GB" kern="100" dirty="0">
                <a:effectLst/>
                <a:latin typeface="Aptos" panose="020B0004020202020204" pitchFamily="34" charset="0"/>
                <a:ea typeface="Times New Roman" panose="02020603050405020304" pitchFamily="18" charset="0"/>
                <a:cs typeface="Times New Roman" panose="02020603050405020304" pitchFamily="18" charset="0"/>
              </a:rPr>
              <a:t>7(2), pp. 225-249.</a:t>
            </a:r>
          </a:p>
        </p:txBody>
      </p:sp>
    </p:spTree>
    <p:extLst>
      <p:ext uri="{BB962C8B-B14F-4D97-AF65-F5344CB8AC3E}">
        <p14:creationId xmlns:p14="http://schemas.microsoft.com/office/powerpoint/2010/main" val="25140067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AAFE2A1-77F8-441E-9B9F-DD61C354F4FE}">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56052644-F409-493B-8E91-969D43897F27}">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F4B188-9E41-4609-81DC-EA2587D009A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TM03457452[[fn=Celestial]]</Template>
  <TotalTime>5271</TotalTime>
  <Words>3755</Words>
  <Application>Microsoft Office PowerPoint</Application>
  <PresentationFormat>Widescreen</PresentationFormat>
  <Paragraphs>356</Paragraphs>
  <Slides>39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39</vt:i4>
      </vt:variant>
    </vt:vector>
  </HeadingPairs>
  <TitlesOfParts>
    <vt:vector size="44" baseType="lpstr">
      <vt:lpstr>Aptos</vt:lpstr>
      <vt:lpstr>Arial</vt:lpstr>
      <vt:lpstr>Calibri</vt:lpstr>
      <vt:lpstr>Calibri Light</vt:lpstr>
      <vt:lpstr>Celestial</vt:lpstr>
      <vt:lpstr>PowerPoint Presentation</vt:lpstr>
      <vt:lpstr>Why am I researching this? </vt:lpstr>
      <vt:lpstr>Defining the issue for adolescent singers</vt:lpstr>
      <vt:lpstr>The Potential of visual feedback technology (VFT)</vt:lpstr>
      <vt:lpstr>justification</vt:lpstr>
      <vt:lpstr>Aims and objectives</vt:lpstr>
      <vt:lpstr>Literature review  Moving Towards Investigating the User Experience</vt:lpstr>
      <vt:lpstr>Intrinsic value</vt:lpstr>
      <vt:lpstr>Types of application</vt:lpstr>
      <vt:lpstr>context</vt:lpstr>
      <vt:lpstr>Future use</vt:lpstr>
      <vt:lpstr>Methodology</vt:lpstr>
      <vt:lpstr>Model of action research</vt:lpstr>
      <vt:lpstr>Stage one: Reconnaissance and planning</vt:lpstr>
      <vt:lpstr>PowerPoint Presentation</vt:lpstr>
      <vt:lpstr>Stage TWO: ACTING</vt:lpstr>
      <vt:lpstr>Stage Three: evaluation</vt:lpstr>
      <vt:lpstr>Ethical considerations</vt:lpstr>
      <vt:lpstr>Findings </vt:lpstr>
      <vt:lpstr>Intrinsic value</vt:lpstr>
      <vt:lpstr>Intrinsic value</vt:lpstr>
      <vt:lpstr>Types of display: singscope</vt:lpstr>
      <vt:lpstr>Types of display: singscope</vt:lpstr>
      <vt:lpstr>Types of display: SingScope</vt:lpstr>
      <vt:lpstr>Types of display: Vocevista</vt:lpstr>
      <vt:lpstr>Types of display: Vocevista</vt:lpstr>
      <vt:lpstr>context</vt:lpstr>
      <vt:lpstr>Context: repertoire</vt:lpstr>
      <vt:lpstr>Future Use: Frequency</vt:lpstr>
      <vt:lpstr>Future Use: context</vt:lpstr>
      <vt:lpstr>Future use: observing progress over time</vt:lpstr>
      <vt:lpstr>Future use: monitoring vocal progress over time</vt:lpstr>
      <vt:lpstr>Conclusions </vt:lpstr>
      <vt:lpstr>Limitations and recommendations</vt:lpstr>
      <vt:lpstr>Personal and professional learning reflections</vt:lpstr>
      <vt:lpstr>References</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Female Singers Through Adolescent Voice Change</dc:title>
  <dc:creator>Watson, Mrs L</dc:creator>
  <cp:lastModifiedBy>Lizzie Watson</cp:lastModifiedBy>
  <cp:revision>118</cp:revision>
  <dcterms:created xsi:type="dcterms:W3CDTF">2022-06-15T07:48:38Z</dcterms:created>
  <dcterms:modified xsi:type="dcterms:W3CDTF">2024-03-06T11:19:50Z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