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933502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2915699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217914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CAE1A0-6624-4CE3-84AC-BB312F8F3611}"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5141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CAE1A0-6624-4CE3-84AC-BB312F8F3611}" type="datetimeFigureOut">
              <a:rPr lang="en-US" smtClean="0"/>
              <a:t>7/1/2022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098116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CAE1A0-6624-4CE3-84AC-BB312F8F3611}" type="datetimeFigureOut">
              <a:rPr lang="en-US" smtClean="0"/>
              <a:t>7/1/2022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73951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CAE1A0-6624-4CE3-84AC-BB312F8F3611}" type="datetimeFigureOut">
              <a:rPr lang="en-US" smtClean="0"/>
              <a:t>7/1/2022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852155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2384151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127326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CAE1A0-6624-4CE3-84AC-BB312F8F3611}"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4270926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300655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269603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7449915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651411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650774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3456331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CAE1A0-6624-4CE3-84AC-BB312F8F3611}"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82134F-4489-4AFB-A0F9-B76C1258D6C0}" type="slidenum">
              <a:rPr lang="en-US" smtClean="0"/>
              <a:t>‹#›</a:t>
            </a:fld>
            <a:endParaRPr lang="en-US"/>
          </a:p>
        </p:txBody>
      </p:sp>
    </p:spTree>
    <p:extLst>
      <p:ext uri="{BB962C8B-B14F-4D97-AF65-F5344CB8AC3E}">
        <p14:creationId xmlns:p14="http://schemas.microsoft.com/office/powerpoint/2010/main" val="1917023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CAE1A0-6624-4CE3-84AC-BB312F8F3611}" type="datetimeFigureOut">
              <a:rPr lang="en-US" smtClean="0"/>
              <a:t>7/1/2022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582134F-4489-4AFB-A0F9-B76C1258D6C0}" type="slidenum">
              <a:rPr lang="en-US" smtClean="0"/>
              <a:t>‹#›</a:t>
            </a:fld>
            <a:endParaRPr lang="en-US"/>
          </a:p>
        </p:txBody>
      </p:sp>
    </p:spTree>
    <p:extLst>
      <p:ext uri="{BB962C8B-B14F-4D97-AF65-F5344CB8AC3E}">
        <p14:creationId xmlns:p14="http://schemas.microsoft.com/office/powerpoint/2010/main" val="1543695829"/>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2C295-8E43-48DD-815D-7020D23C0877}"/>
              </a:ext>
            </a:extLst>
          </p:cNvPr>
          <p:cNvSpPr>
            <a:spLocks noGrp="1"/>
          </p:cNvSpPr>
          <p:nvPr>
            <p:ph type="ctrTitle"/>
          </p:nvPr>
        </p:nvSpPr>
        <p:spPr>
          <a:xfrm>
            <a:off x="1524000" y="1122363"/>
            <a:ext cx="9144000" cy="2796494"/>
          </a:xfrm>
        </p:spPr>
        <p:txBody>
          <a:bodyPr>
            <a:noAutofit/>
          </a:bodyPr>
          <a:lstStyle/>
          <a:p>
            <a:pPr>
              <a:lnSpc>
                <a:spcPct val="150000"/>
              </a:lnSpc>
            </a:pPr>
            <a:r>
              <a:rPr lang="en-US" sz="2000" b="1" dirty="0">
                <a:latin typeface="Arial" panose="020B0604020202020204" pitchFamily="34" charset="0"/>
                <a:cs typeface="Arial" panose="020B0604020202020204" pitchFamily="34" charset="0"/>
              </a:rPr>
              <a:t>The module code and title: </a:t>
            </a:r>
            <a:r>
              <a:rPr lang="en-US" sz="2000" dirty="0">
                <a:latin typeface="Arial" panose="020B0604020202020204" pitchFamily="34" charset="0"/>
                <a:cs typeface="Arial" panose="020B0604020202020204" pitchFamily="34" charset="0"/>
              </a:rPr>
              <a:t>LCHS4002 Digital Skills and Research Methods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Lecturer’s name: </a:t>
            </a:r>
            <a:r>
              <a:rPr lang="en-US" sz="2000" dirty="0">
                <a:latin typeface="Arial" panose="020B0604020202020204" pitchFamily="34" charset="0"/>
                <a:cs typeface="Arial" panose="020B0604020202020204" pitchFamily="34" charset="0"/>
              </a:rPr>
              <a:t>Nauman Ali </a:t>
            </a: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Assignment title: </a:t>
            </a:r>
            <a:r>
              <a:rPr lang="en-US" sz="2000" dirty="0">
                <a:latin typeface="Arial" panose="020B0604020202020204" pitchFamily="34" charset="0"/>
                <a:cs typeface="Arial" panose="020B0604020202020204" pitchFamily="34" charset="0"/>
              </a:rPr>
              <a:t>Group Presentation – Research proposal </a:t>
            </a:r>
            <a:br>
              <a:rPr lang="en-US" sz="2000" dirty="0">
                <a:latin typeface="Arial" panose="020B0604020202020204" pitchFamily="34" charset="0"/>
                <a:cs typeface="Arial" panose="020B0604020202020204" pitchFamily="34" charset="0"/>
              </a:rPr>
            </a:br>
            <a:r>
              <a:rPr lang="en-US" sz="2000" i="1" dirty="0">
                <a:latin typeface="Arial" panose="020B0604020202020204" pitchFamily="34" charset="0"/>
                <a:cs typeface="Arial" panose="020B0604020202020204" pitchFamily="34" charset="0"/>
              </a:rPr>
              <a:t>How do students use technology to collaborate at UWTSD? </a:t>
            </a:r>
          </a:p>
        </p:txBody>
      </p:sp>
      <p:sp>
        <p:nvSpPr>
          <p:cNvPr id="3" name="Subtitle 2">
            <a:extLst>
              <a:ext uri="{FF2B5EF4-FFF2-40B4-BE49-F238E27FC236}">
                <a16:creationId xmlns:a16="http://schemas.microsoft.com/office/drawing/2014/main" id="{9C39762A-DE26-4823-AE43-34FDE4C641C8}"/>
              </a:ext>
            </a:extLst>
          </p:cNvPr>
          <p:cNvSpPr>
            <a:spLocks noGrp="1"/>
          </p:cNvSpPr>
          <p:nvPr>
            <p:ph type="subTitle" idx="1"/>
          </p:nvPr>
        </p:nvSpPr>
        <p:spPr>
          <a:xfrm>
            <a:off x="1524000" y="4581331"/>
            <a:ext cx="9144000" cy="1623525"/>
          </a:xfrm>
        </p:spPr>
        <p:txBody>
          <a:bodyPr>
            <a:normAutofit fontScale="77500" lnSpcReduction="20000"/>
          </a:bodyPr>
          <a:lstStyle/>
          <a:p>
            <a:r>
              <a:rPr lang="en-US" b="1" dirty="0" err="1">
                <a:latin typeface="Arial" panose="020B0604020202020204" pitchFamily="34" charset="0"/>
                <a:cs typeface="Arial" panose="020B0604020202020204" pitchFamily="34" charset="0"/>
              </a:rPr>
              <a:t>Alaur</a:t>
            </a:r>
            <a:r>
              <a:rPr lang="en-US" b="1" dirty="0">
                <a:latin typeface="Arial" panose="020B0604020202020204" pitchFamily="34" charset="0"/>
                <a:cs typeface="Arial" panose="020B0604020202020204" pitchFamily="34" charset="0"/>
              </a:rPr>
              <a:t> Rahman</a:t>
            </a:r>
          </a:p>
          <a:p>
            <a:r>
              <a:rPr lang="en-US" dirty="0">
                <a:latin typeface="Arial" panose="020B0604020202020204" pitchFamily="34" charset="0"/>
                <a:cs typeface="Arial" panose="020B0604020202020204" pitchFamily="34" charset="0"/>
              </a:rPr>
              <a:t>ID: 212348</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Suma Begum</a:t>
            </a:r>
          </a:p>
          <a:p>
            <a:r>
              <a:rPr lang="en-US" dirty="0">
                <a:latin typeface="Arial" panose="020B0604020202020204" pitchFamily="34" charset="0"/>
                <a:cs typeface="Arial" panose="020B0604020202020204" pitchFamily="34" charset="0"/>
              </a:rPr>
              <a:t>ID: 213484</a:t>
            </a:r>
          </a:p>
        </p:txBody>
      </p:sp>
    </p:spTree>
    <p:extLst>
      <p:ext uri="{BB962C8B-B14F-4D97-AF65-F5344CB8AC3E}">
        <p14:creationId xmlns:p14="http://schemas.microsoft.com/office/powerpoint/2010/main" val="1673864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AC19C-E8D5-4EB4-8B07-5D72F1A30B10}"/>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Introduction and research question</a:t>
            </a:r>
          </a:p>
        </p:txBody>
      </p:sp>
      <p:sp>
        <p:nvSpPr>
          <p:cNvPr id="3" name="Content Placeholder 2">
            <a:extLst>
              <a:ext uri="{FF2B5EF4-FFF2-40B4-BE49-F238E27FC236}">
                <a16:creationId xmlns:a16="http://schemas.microsoft.com/office/drawing/2014/main" id="{4735C4EE-167E-4157-97D2-6C5CC61E5D9D}"/>
              </a:ext>
            </a:extLst>
          </p:cNvPr>
          <p:cNvSpPr>
            <a:spLocks noGrp="1"/>
          </p:cNvSpPr>
          <p:nvPr>
            <p:ph idx="1"/>
          </p:nvPr>
        </p:nvSpPr>
        <p:spPr/>
        <p:txBody>
          <a:bodyPr>
            <a:noAutofit/>
          </a:bodyPr>
          <a:lstStyle/>
          <a:p>
            <a:r>
              <a:rPr lang="en-US" sz="2000" dirty="0">
                <a:latin typeface="Arial" panose="020B0604020202020204" pitchFamily="34" charset="0"/>
                <a:cs typeface="Arial" panose="020B0604020202020204" pitchFamily="34" charset="0"/>
              </a:rPr>
              <a:t>In the twenty first century, digital skills are essential for all sectors. Digital skills are a broad term for the skills needed to use digital devices, communication apps, and networks to access and manage information (</a:t>
            </a:r>
            <a:r>
              <a:rPr lang="en-US" sz="2000" dirty="0" err="1">
                <a:latin typeface="Arial" panose="020B0604020202020204" pitchFamily="34" charset="0"/>
                <a:cs typeface="Arial" panose="020B0604020202020204" pitchFamily="34" charset="0"/>
              </a:rPr>
              <a:t>Iordache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Mariën</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Baelden</a:t>
            </a:r>
            <a:r>
              <a:rPr lang="en-US" sz="2000" dirty="0">
                <a:latin typeface="Arial" panose="020B0604020202020204" pitchFamily="34" charset="0"/>
                <a:cs typeface="Arial" panose="020B0604020202020204" pitchFamily="34" charset="0"/>
              </a:rPr>
              <a:t>, 2017). In UWTSD, we all need digital skills to collaborate with teachers and students. </a:t>
            </a:r>
          </a:p>
          <a:p>
            <a:r>
              <a:rPr lang="en-US" sz="2000" dirty="0">
                <a:latin typeface="Arial" panose="020B0604020202020204" pitchFamily="34" charset="0"/>
                <a:cs typeface="Arial" panose="020B0604020202020204" pitchFamily="34" charset="0"/>
              </a:rPr>
              <a:t>A small scale research will be conducted on digital skills. The research aim is to find out how students use technology to collaborate at UWTSD.</a:t>
            </a:r>
          </a:p>
          <a:p>
            <a:r>
              <a:rPr lang="en-US" sz="2000" dirty="0">
                <a:latin typeface="Arial" panose="020B0604020202020204" pitchFamily="34" charset="0"/>
                <a:cs typeface="Arial" panose="020B0604020202020204" pitchFamily="34" charset="0"/>
              </a:rPr>
              <a:t>The research will focus on the following question:</a:t>
            </a:r>
          </a:p>
          <a:p>
            <a:pPr marL="457200" lvl="1" indent="0">
              <a:buNone/>
            </a:pPr>
            <a:r>
              <a:rPr lang="en-US" i="1" dirty="0">
                <a:latin typeface="Arial" panose="020B0604020202020204" pitchFamily="34" charset="0"/>
                <a:cs typeface="Arial" panose="020B0604020202020204" pitchFamily="34" charset="0"/>
              </a:rPr>
              <a:t>Is there a need to provide training on how to use technology to collaborate at UWTSD?</a:t>
            </a:r>
          </a:p>
        </p:txBody>
      </p:sp>
    </p:spTree>
    <p:extLst>
      <p:ext uri="{BB962C8B-B14F-4D97-AF65-F5344CB8AC3E}">
        <p14:creationId xmlns:p14="http://schemas.microsoft.com/office/powerpoint/2010/main" val="327850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F832-CEDA-499A-B6F1-779112C69577}"/>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Any relevant existing research (relating to online collaboration or student digital skills) </a:t>
            </a:r>
          </a:p>
        </p:txBody>
      </p:sp>
      <p:sp>
        <p:nvSpPr>
          <p:cNvPr id="3" name="Content Placeholder 2">
            <a:extLst>
              <a:ext uri="{FF2B5EF4-FFF2-40B4-BE49-F238E27FC236}">
                <a16:creationId xmlns:a16="http://schemas.microsoft.com/office/drawing/2014/main" id="{29AA246B-0D6C-41BC-BFBA-AEC1563F710F}"/>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Much relevant research can be found on the topic on the internet. When we searched Google Scholar and ResearchGate, we found many results.</a:t>
            </a:r>
          </a:p>
          <a:p>
            <a:r>
              <a:rPr lang="en-US" sz="2000" dirty="0">
                <a:latin typeface="Arial" panose="020B0604020202020204" pitchFamily="34" charset="0"/>
                <a:cs typeface="Arial" panose="020B0604020202020204" pitchFamily="34" charset="0"/>
              </a:rPr>
              <a:t>One such research is "International Online Collaboration Competencies in Higher Education Students: A Systematic Review", conducted by </a:t>
            </a:r>
            <a:r>
              <a:rPr lang="en-US" sz="2000" dirty="0" err="1">
                <a:latin typeface="Arial" panose="020B0604020202020204" pitchFamily="34" charset="0"/>
                <a:cs typeface="Arial" panose="020B0604020202020204" pitchFamily="34" charset="0"/>
              </a:rPr>
              <a:t>Kolm</a:t>
            </a:r>
            <a:r>
              <a:rPr lang="en-US" sz="2000" dirty="0">
                <a:latin typeface="Arial" panose="020B0604020202020204" pitchFamily="34" charset="0"/>
                <a:cs typeface="Arial" panose="020B0604020202020204" pitchFamily="34" charset="0"/>
              </a:rPr>
              <a:t>, et al. (2021).</a:t>
            </a:r>
          </a:p>
          <a:p>
            <a:r>
              <a:rPr lang="en-US" sz="2000" dirty="0">
                <a:latin typeface="Arial" panose="020B0604020202020204" pitchFamily="34" charset="0"/>
                <a:cs typeface="Arial" panose="020B0604020202020204" pitchFamily="34" charset="0"/>
              </a:rPr>
              <a:t>Other research is "Survey on Digital Skills in College and University Students" by </a:t>
            </a:r>
            <a:r>
              <a:rPr lang="en-US" sz="2000" dirty="0" err="1">
                <a:latin typeface="Arial" panose="020B0604020202020204" pitchFamily="34" charset="0"/>
                <a:cs typeface="Arial" panose="020B0604020202020204" pitchFamily="34" charset="0"/>
              </a:rPr>
              <a:t>Misik</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Stofkova</a:t>
            </a:r>
            <a:r>
              <a:rPr lang="en-US" sz="2000" dirty="0">
                <a:latin typeface="Arial" panose="020B0604020202020204" pitchFamily="34" charset="0"/>
                <a:cs typeface="Arial" panose="020B0604020202020204" pitchFamily="34" charset="0"/>
              </a:rPr>
              <a:t> (2018). </a:t>
            </a:r>
          </a:p>
        </p:txBody>
      </p:sp>
    </p:spTree>
    <p:extLst>
      <p:ext uri="{BB962C8B-B14F-4D97-AF65-F5344CB8AC3E}">
        <p14:creationId xmlns:p14="http://schemas.microsoft.com/office/powerpoint/2010/main" val="1841189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99676-E461-431C-8CC3-F3DAADD8C976}"/>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Ethical considerations</a:t>
            </a:r>
          </a:p>
        </p:txBody>
      </p:sp>
      <p:sp>
        <p:nvSpPr>
          <p:cNvPr id="3" name="Content Placeholder 2">
            <a:extLst>
              <a:ext uri="{FF2B5EF4-FFF2-40B4-BE49-F238E27FC236}">
                <a16:creationId xmlns:a16="http://schemas.microsoft.com/office/drawing/2014/main" id="{371AF7EF-D9F2-48C1-AD56-CF87D06EF342}"/>
              </a:ext>
            </a:extLst>
          </p:cNvPr>
          <p:cNvSpPr>
            <a:spLocks noGrp="1"/>
          </p:cNvSpPr>
          <p:nvPr>
            <p:ph idx="1"/>
          </p:nvPr>
        </p:nvSpPr>
        <p:spPr/>
        <p:txBody>
          <a:bodyPr>
            <a:noAutofit/>
          </a:bodyPr>
          <a:lstStyle/>
          <a:p>
            <a:r>
              <a:rPr lang="en-US" sz="2000" dirty="0">
                <a:latin typeface="Arial" panose="020B0604020202020204" pitchFamily="34" charset="0"/>
                <a:cs typeface="Arial" panose="020B0604020202020204" pitchFamily="34" charset="0"/>
              </a:rPr>
              <a:t>Ethical consideration is a very important factor in the research. The following ethical considerations will be maintained during the research:</a:t>
            </a:r>
          </a:p>
          <a:p>
            <a:r>
              <a:rPr lang="en-US" sz="2000" dirty="0">
                <a:latin typeface="Arial" panose="020B0604020202020204" pitchFamily="34" charset="0"/>
                <a:cs typeface="Arial" panose="020B0604020202020204" pitchFamily="34" charset="0"/>
              </a:rPr>
              <a:t>For primary data, confidentiality will be maintained and protected following the legislation (Shahid, et al., 2022). Also, the research will be conducted following the Equality Act. Hence, the research will be free of bias based on gender, ethnicity, etc. </a:t>
            </a:r>
          </a:p>
          <a:p>
            <a:r>
              <a:rPr lang="en-US" sz="2000" dirty="0">
                <a:latin typeface="Arial" panose="020B0604020202020204" pitchFamily="34" charset="0"/>
                <a:cs typeface="Arial" panose="020B0604020202020204" pitchFamily="34" charset="0"/>
              </a:rPr>
              <a:t>For secondary data collection, the unbiasedness and reliability of the source will be maintained. Appropriate permission and rights of access will be checked before the use of data. Overall, the research will be conducted while maintaining all ethical considerations.</a:t>
            </a: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9175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C37C-EF52-4307-AF13-3B17244129C2}"/>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Methodology</a:t>
            </a:r>
          </a:p>
        </p:txBody>
      </p:sp>
      <p:sp>
        <p:nvSpPr>
          <p:cNvPr id="3" name="Content Placeholder 2">
            <a:extLst>
              <a:ext uri="{FF2B5EF4-FFF2-40B4-BE49-F238E27FC236}">
                <a16:creationId xmlns:a16="http://schemas.microsoft.com/office/drawing/2014/main" id="{FC1107A3-CC83-4090-8710-8F765407371D}"/>
              </a:ext>
            </a:extLst>
          </p:cNvPr>
          <p:cNvSpPr>
            <a:spLocks noGrp="1"/>
          </p:cNvSpPr>
          <p:nvPr>
            <p:ph idx="1"/>
          </p:nvPr>
        </p:nvSpPr>
        <p:spPr>
          <a:xfrm>
            <a:off x="1484310" y="2438399"/>
            <a:ext cx="10018713" cy="3352801"/>
          </a:xfrm>
        </p:spPr>
        <p:txBody>
          <a:bodyPr>
            <a:noAutofit/>
          </a:bodyPr>
          <a:lstStyle/>
          <a:p>
            <a:r>
              <a:rPr lang="en-US" sz="2000" dirty="0">
                <a:latin typeface="Arial" panose="020B0604020202020204" pitchFamily="34" charset="0"/>
                <a:cs typeface="Arial" panose="020B0604020202020204" pitchFamily="34" charset="0"/>
              </a:rPr>
              <a:t>What questions will I ask?</a:t>
            </a:r>
          </a:p>
          <a:p>
            <a:pPr marL="457200" lvl="1" indent="0">
              <a:buNone/>
            </a:pPr>
            <a:r>
              <a:rPr lang="en-US" sz="1600" dirty="0">
                <a:latin typeface="Arial" panose="020B0604020202020204" pitchFamily="34" charset="0"/>
                <a:cs typeface="Arial" panose="020B0604020202020204" pitchFamily="34" charset="0"/>
              </a:rPr>
              <a:t>     A questionnaire will be asked with an answer options yes or no.</a:t>
            </a:r>
          </a:p>
          <a:p>
            <a:pPr marL="1371600" lvl="2" indent="-457200">
              <a:buFont typeface="+mj-lt"/>
              <a:buAutoNum type="arabicPeriod"/>
            </a:pPr>
            <a:r>
              <a:rPr lang="en-US" sz="1600" dirty="0">
                <a:latin typeface="Arial" panose="020B0604020202020204" pitchFamily="34" charset="0"/>
                <a:cs typeface="Arial" panose="020B0604020202020204" pitchFamily="34" charset="0"/>
              </a:rPr>
              <a:t>Do you feel importance to provide training on how to use technology?</a:t>
            </a:r>
          </a:p>
          <a:p>
            <a:pPr marL="1371600" lvl="2" indent="-457200">
              <a:buFont typeface="+mj-lt"/>
              <a:buAutoNum type="arabicPeriod"/>
            </a:pPr>
            <a:r>
              <a:rPr lang="en-US" sz="1600" dirty="0">
                <a:latin typeface="Arial" panose="020B0604020202020204" pitchFamily="34" charset="0"/>
                <a:cs typeface="Arial" panose="020B0604020202020204" pitchFamily="34" charset="0"/>
              </a:rPr>
              <a:t>Do you think training will help in collaboration?</a:t>
            </a:r>
          </a:p>
          <a:p>
            <a:pPr marL="914400" lvl="2" indent="0">
              <a:buNone/>
            </a:pPr>
            <a:endParaRPr lang="en-US" sz="16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Who will I ask?</a:t>
            </a:r>
          </a:p>
          <a:p>
            <a:pPr marL="457200" lvl="1" indent="0">
              <a:buNone/>
            </a:pPr>
            <a:r>
              <a:rPr lang="en-US" sz="1600" dirty="0">
                <a:latin typeface="Arial" panose="020B0604020202020204" pitchFamily="34" charset="0"/>
                <a:cs typeface="Arial" panose="020B0604020202020204" pitchFamily="34" charset="0"/>
              </a:rPr>
              <a:t>   Question will be asked to the students of UWTSD</a:t>
            </a:r>
          </a:p>
          <a:p>
            <a:pPr marL="457200" lvl="1" indent="0">
              <a:buNone/>
            </a:pPr>
            <a:endParaRPr lang="en-US" sz="16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How will you ask?</a:t>
            </a:r>
          </a:p>
          <a:p>
            <a:pPr marL="457200" lvl="1" indent="0">
              <a:buNone/>
            </a:pPr>
            <a:r>
              <a:rPr lang="en-US"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Question will be asked in person in the campus of UWTSD.</a:t>
            </a:r>
          </a:p>
        </p:txBody>
      </p:sp>
    </p:spTree>
    <p:extLst>
      <p:ext uri="{BB962C8B-B14F-4D97-AF65-F5344CB8AC3E}">
        <p14:creationId xmlns:p14="http://schemas.microsoft.com/office/powerpoint/2010/main" val="2910345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AF9B0-52E9-426A-A779-9574082FBB38}"/>
              </a:ext>
            </a:extLst>
          </p:cNvPr>
          <p:cNvSpPr>
            <a:spLocks noGrp="1"/>
          </p:cNvSpPr>
          <p:nvPr>
            <p:ph type="title"/>
          </p:nvPr>
        </p:nvSpPr>
        <p:spPr/>
        <p:txBody>
          <a:bodyPr/>
          <a:lstStyle/>
          <a:p>
            <a:r>
              <a:rPr lang="en-US" dirty="0"/>
              <a:t>Hypothesis</a:t>
            </a:r>
          </a:p>
        </p:txBody>
      </p:sp>
      <p:sp>
        <p:nvSpPr>
          <p:cNvPr id="3" name="Content Placeholder 2">
            <a:extLst>
              <a:ext uri="{FF2B5EF4-FFF2-40B4-BE49-F238E27FC236}">
                <a16:creationId xmlns:a16="http://schemas.microsoft.com/office/drawing/2014/main" id="{C95B1086-C3BF-4F82-A504-99B68D2476DA}"/>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The outcome of the study may be influenced by a number of factors, including the participant's length of time at UWTSD and the participant's background. A new student at the university may feel more in need of training to use technology, while an old student may learn the use of technology by different means. However, many students are still most likely in need of training to use technology to collaborate at UWTSD. </a:t>
            </a:r>
          </a:p>
        </p:txBody>
      </p:sp>
    </p:spTree>
    <p:extLst>
      <p:ext uri="{BB962C8B-B14F-4D97-AF65-F5344CB8AC3E}">
        <p14:creationId xmlns:p14="http://schemas.microsoft.com/office/powerpoint/2010/main" val="362278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50472-FFFF-4E2E-AD73-C9CDFC736026}"/>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78B502D3-6536-4257-B902-F1EE53D4BE61}"/>
              </a:ext>
            </a:extLst>
          </p:cNvPr>
          <p:cNvSpPr>
            <a:spLocks noGrp="1"/>
          </p:cNvSpPr>
          <p:nvPr>
            <p:ph idx="1"/>
          </p:nvPr>
        </p:nvSpPr>
        <p:spPr/>
        <p:txBody>
          <a:bodyPr>
            <a:noAutofit/>
          </a:bodyPr>
          <a:lstStyle/>
          <a:p>
            <a:r>
              <a:rPr lang="en-US" sz="2000" dirty="0" err="1">
                <a:latin typeface="Arial" panose="020B0604020202020204" pitchFamily="34" charset="0"/>
                <a:cs typeface="Arial" panose="020B0604020202020204" pitchFamily="34" charset="0"/>
              </a:rPr>
              <a:t>Iordache</a:t>
            </a:r>
            <a:r>
              <a:rPr lang="en-US" sz="2000" dirty="0">
                <a:latin typeface="Arial" panose="020B0604020202020204" pitchFamily="34" charset="0"/>
                <a:cs typeface="Arial" panose="020B0604020202020204" pitchFamily="34" charset="0"/>
              </a:rPr>
              <a:t>, C., </a:t>
            </a:r>
            <a:r>
              <a:rPr lang="en-US" sz="2000" dirty="0" err="1">
                <a:latin typeface="Arial" panose="020B0604020202020204" pitchFamily="34" charset="0"/>
                <a:cs typeface="Arial" panose="020B0604020202020204" pitchFamily="34" charset="0"/>
              </a:rPr>
              <a:t>Mariën</a:t>
            </a:r>
            <a:r>
              <a:rPr lang="en-US" sz="2000" dirty="0">
                <a:latin typeface="Arial" panose="020B0604020202020204" pitchFamily="34" charset="0"/>
                <a:cs typeface="Arial" panose="020B0604020202020204" pitchFamily="34" charset="0"/>
              </a:rPr>
              <a:t>, I. and </a:t>
            </a:r>
            <a:r>
              <a:rPr lang="en-US" sz="2000" dirty="0" err="1">
                <a:latin typeface="Arial" panose="020B0604020202020204" pitchFamily="34" charset="0"/>
                <a:cs typeface="Arial" panose="020B0604020202020204" pitchFamily="34" charset="0"/>
              </a:rPr>
              <a:t>Baelden</a:t>
            </a:r>
            <a:r>
              <a:rPr lang="en-US" sz="2000" dirty="0">
                <a:latin typeface="Arial" panose="020B0604020202020204" pitchFamily="34" charset="0"/>
                <a:cs typeface="Arial" panose="020B0604020202020204" pitchFamily="34" charset="0"/>
              </a:rPr>
              <a:t>, D., 2017. Developing digital skills and competences: A quick-scan analysis of 13 digital literacy models. </a:t>
            </a:r>
            <a:r>
              <a:rPr lang="en-US" sz="2000" i="1" dirty="0">
                <a:latin typeface="Arial" panose="020B0604020202020204" pitchFamily="34" charset="0"/>
                <a:cs typeface="Arial" panose="020B0604020202020204" pitchFamily="34" charset="0"/>
              </a:rPr>
              <a:t>Italian Journal of Sociology of Education</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9</a:t>
            </a:r>
            <a:r>
              <a:rPr lang="en-US" sz="2000" dirty="0">
                <a:latin typeface="Arial" panose="020B0604020202020204" pitchFamily="34" charset="0"/>
                <a:cs typeface="Arial" panose="020B0604020202020204" pitchFamily="34" charset="0"/>
              </a:rPr>
              <a:t>(1).</a:t>
            </a:r>
          </a:p>
          <a:p>
            <a:r>
              <a:rPr lang="en-US" sz="2000" dirty="0" err="1">
                <a:latin typeface="Arial" panose="020B0604020202020204" pitchFamily="34" charset="0"/>
                <a:cs typeface="Arial" panose="020B0604020202020204" pitchFamily="34" charset="0"/>
              </a:rPr>
              <a:t>Kolm</a:t>
            </a:r>
            <a:r>
              <a:rPr lang="en-US" sz="2000" dirty="0">
                <a:latin typeface="Arial" panose="020B0604020202020204" pitchFamily="34" charset="0"/>
                <a:cs typeface="Arial" panose="020B0604020202020204" pitchFamily="34" charset="0"/>
              </a:rPr>
              <a:t>, A., de </a:t>
            </a:r>
            <a:r>
              <a:rPr lang="en-US" sz="2000" dirty="0" err="1">
                <a:latin typeface="Arial" panose="020B0604020202020204" pitchFamily="34" charset="0"/>
                <a:cs typeface="Arial" panose="020B0604020202020204" pitchFamily="34" charset="0"/>
              </a:rPr>
              <a:t>Nooijer</a:t>
            </a:r>
            <a:r>
              <a:rPr lang="en-US" sz="2000" dirty="0">
                <a:latin typeface="Arial" panose="020B0604020202020204" pitchFamily="34" charset="0"/>
                <a:cs typeface="Arial" panose="020B0604020202020204" pitchFamily="34" charset="0"/>
              </a:rPr>
              <a:t>, J., </a:t>
            </a:r>
            <a:r>
              <a:rPr lang="en-US" sz="2000" dirty="0" err="1">
                <a:latin typeface="Arial" panose="020B0604020202020204" pitchFamily="34" charset="0"/>
                <a:cs typeface="Arial" panose="020B0604020202020204" pitchFamily="34" charset="0"/>
              </a:rPr>
              <a:t>Vanherle</a:t>
            </a:r>
            <a:r>
              <a:rPr lang="en-US" sz="2000" dirty="0">
                <a:latin typeface="Arial" panose="020B0604020202020204" pitchFamily="34" charset="0"/>
                <a:cs typeface="Arial" panose="020B0604020202020204" pitchFamily="34" charset="0"/>
              </a:rPr>
              <a:t>, K., </a:t>
            </a:r>
            <a:r>
              <a:rPr lang="en-US" sz="2000" dirty="0" err="1">
                <a:latin typeface="Arial" panose="020B0604020202020204" pitchFamily="34" charset="0"/>
                <a:cs typeface="Arial" panose="020B0604020202020204" pitchFamily="34" charset="0"/>
              </a:rPr>
              <a:t>Werkman</a:t>
            </a:r>
            <a:r>
              <a:rPr lang="en-US" sz="2000" dirty="0">
                <a:latin typeface="Arial" panose="020B0604020202020204" pitchFamily="34" charset="0"/>
                <a:cs typeface="Arial" panose="020B0604020202020204" pitchFamily="34" charset="0"/>
              </a:rPr>
              <a:t>, A., </a:t>
            </a:r>
            <a:r>
              <a:rPr lang="en-US" sz="2000" dirty="0" err="1">
                <a:latin typeface="Arial" panose="020B0604020202020204" pitchFamily="34" charset="0"/>
                <a:cs typeface="Arial" panose="020B0604020202020204" pitchFamily="34" charset="0"/>
              </a:rPr>
              <a:t>Wewerka-Kreimel</a:t>
            </a:r>
            <a:r>
              <a:rPr lang="en-US" sz="2000" dirty="0">
                <a:latin typeface="Arial" panose="020B0604020202020204" pitchFamily="34" charset="0"/>
                <a:cs typeface="Arial" panose="020B0604020202020204" pitchFamily="34" charset="0"/>
              </a:rPr>
              <a:t>, D., </a:t>
            </a:r>
            <a:r>
              <a:rPr lang="en-US" sz="2000" dirty="0" err="1">
                <a:latin typeface="Arial" panose="020B0604020202020204" pitchFamily="34" charset="0"/>
                <a:cs typeface="Arial" panose="020B0604020202020204" pitchFamily="34" charset="0"/>
              </a:rPr>
              <a:t>Rachman-Elbaum</a:t>
            </a:r>
            <a:r>
              <a:rPr lang="en-US" sz="2000" dirty="0">
                <a:latin typeface="Arial" panose="020B0604020202020204" pitchFamily="34" charset="0"/>
                <a:cs typeface="Arial" panose="020B0604020202020204" pitchFamily="34" charset="0"/>
              </a:rPr>
              <a:t>, S. and van </a:t>
            </a:r>
            <a:r>
              <a:rPr lang="en-US" sz="2000" dirty="0" err="1">
                <a:latin typeface="Arial" panose="020B0604020202020204" pitchFamily="34" charset="0"/>
                <a:cs typeface="Arial" panose="020B0604020202020204" pitchFamily="34" charset="0"/>
              </a:rPr>
              <a:t>Merriënboer</a:t>
            </a:r>
            <a:r>
              <a:rPr lang="en-US" sz="2000" dirty="0">
                <a:latin typeface="Arial" panose="020B0604020202020204" pitchFamily="34" charset="0"/>
                <a:cs typeface="Arial" panose="020B0604020202020204" pitchFamily="34" charset="0"/>
              </a:rPr>
              <a:t>, J.J., 2022. International online collaboration competencies in higher education students: A systematic review. </a:t>
            </a:r>
            <a:r>
              <a:rPr lang="en-US" sz="2000" i="1" dirty="0">
                <a:latin typeface="Arial" panose="020B0604020202020204" pitchFamily="34" charset="0"/>
                <a:cs typeface="Arial" panose="020B0604020202020204" pitchFamily="34" charset="0"/>
              </a:rPr>
              <a:t>Journal of Studies in International Education</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26</a:t>
            </a:r>
            <a:r>
              <a:rPr lang="en-US" sz="2000" dirty="0">
                <a:latin typeface="Arial" panose="020B0604020202020204" pitchFamily="34" charset="0"/>
                <a:cs typeface="Arial" panose="020B0604020202020204" pitchFamily="34" charset="0"/>
              </a:rPr>
              <a:t>(2), pp.183-201.</a:t>
            </a:r>
          </a:p>
          <a:p>
            <a:r>
              <a:rPr lang="en-US" sz="2000" dirty="0" err="1">
                <a:latin typeface="Arial" panose="020B0604020202020204" pitchFamily="34" charset="0"/>
                <a:cs typeface="Arial" panose="020B0604020202020204" pitchFamily="34" charset="0"/>
              </a:rPr>
              <a:t>Misik</a:t>
            </a:r>
            <a:r>
              <a:rPr lang="en-US" sz="2000" dirty="0">
                <a:latin typeface="Arial" panose="020B0604020202020204" pitchFamily="34" charset="0"/>
                <a:cs typeface="Arial" panose="020B0604020202020204" pitchFamily="34" charset="0"/>
              </a:rPr>
              <a:t>, T. and </a:t>
            </a:r>
            <a:r>
              <a:rPr lang="en-US" sz="2000" dirty="0" err="1">
                <a:latin typeface="Arial" panose="020B0604020202020204" pitchFamily="34" charset="0"/>
                <a:cs typeface="Arial" panose="020B0604020202020204" pitchFamily="34" charset="0"/>
              </a:rPr>
              <a:t>Stofkova</a:t>
            </a:r>
            <a:r>
              <a:rPr lang="en-US" sz="2000" dirty="0">
                <a:latin typeface="Arial" panose="020B0604020202020204" pitchFamily="34" charset="0"/>
                <a:cs typeface="Arial" panose="020B0604020202020204" pitchFamily="34" charset="0"/>
              </a:rPr>
              <a:t>, K. 2018. SURVEY ON DIGITAL SKILLS IN COLLEGE AND UNIVERSITY STUDENTS. 9694-9700. 10.21125/inted.2018.2433.</a:t>
            </a:r>
          </a:p>
          <a:p>
            <a:r>
              <a:rPr lang="en-US" sz="2000" dirty="0">
                <a:latin typeface="Arial" panose="020B0604020202020204" pitchFamily="34" charset="0"/>
                <a:cs typeface="Arial" panose="020B0604020202020204" pitchFamily="34" charset="0"/>
              </a:rPr>
              <a:t>Shahid, J., Ahmad, R., </a:t>
            </a:r>
            <a:r>
              <a:rPr lang="en-US" sz="2000" dirty="0" err="1">
                <a:latin typeface="Arial" panose="020B0604020202020204" pitchFamily="34" charset="0"/>
                <a:cs typeface="Arial" panose="020B0604020202020204" pitchFamily="34" charset="0"/>
              </a:rPr>
              <a:t>Kiani</a:t>
            </a:r>
            <a:r>
              <a:rPr lang="en-US" sz="2000" dirty="0">
                <a:latin typeface="Arial" panose="020B0604020202020204" pitchFamily="34" charset="0"/>
                <a:cs typeface="Arial" panose="020B0604020202020204" pitchFamily="34" charset="0"/>
              </a:rPr>
              <a:t>, A.K., Ahmad, T., Saeed, S. and </a:t>
            </a:r>
            <a:r>
              <a:rPr lang="en-US" sz="2000" dirty="0" err="1">
                <a:latin typeface="Arial" panose="020B0604020202020204" pitchFamily="34" charset="0"/>
                <a:cs typeface="Arial" panose="020B0604020202020204" pitchFamily="34" charset="0"/>
              </a:rPr>
              <a:t>Almuhaideb</a:t>
            </a:r>
            <a:r>
              <a:rPr lang="en-US" sz="2000" dirty="0">
                <a:latin typeface="Arial" panose="020B0604020202020204" pitchFamily="34" charset="0"/>
                <a:cs typeface="Arial" panose="020B0604020202020204" pitchFamily="34" charset="0"/>
              </a:rPr>
              <a:t>, A.M., 2022. Data protection and privacy of the internet of healthcare things (</a:t>
            </a:r>
            <a:r>
              <a:rPr lang="en-US" sz="2000" dirty="0" err="1">
                <a:latin typeface="Arial" panose="020B0604020202020204" pitchFamily="34" charset="0"/>
                <a:cs typeface="Arial" panose="020B0604020202020204" pitchFamily="34" charset="0"/>
              </a:rPr>
              <a:t>IoHTs</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Applied Sciences</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12</a:t>
            </a:r>
            <a:r>
              <a:rPr lang="en-US" sz="2000" dirty="0">
                <a:latin typeface="Arial" panose="020B0604020202020204" pitchFamily="34" charset="0"/>
                <a:cs typeface="Arial" panose="020B0604020202020204" pitchFamily="34" charset="0"/>
              </a:rPr>
              <a:t>(4), p.1927.</a:t>
            </a:r>
          </a:p>
        </p:txBody>
      </p:sp>
    </p:spTree>
    <p:extLst>
      <p:ext uri="{BB962C8B-B14F-4D97-AF65-F5344CB8AC3E}">
        <p14:creationId xmlns:p14="http://schemas.microsoft.com/office/powerpoint/2010/main" val="30242897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262</TotalTime>
  <Words>397</Words>
  <Application>Microsoft Office PowerPoint</Application>
  <PresentationFormat>Widescreen</PresentationFormat>
  <Paragraphs>37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The module code and title: LCHS4002 Digital Skills and Research Methods  Lecturer’s name: Nauman Ali  Assignment title: Group Presentation – Research proposal  How do students use technology to collaborate at UWTSD? </vt:lpstr>
      <vt:lpstr>Introduction and research question</vt:lpstr>
      <vt:lpstr>Any relevant existing research (relating to online collaboration or student digital skills) </vt:lpstr>
      <vt:lpstr>Ethical considerations</vt:lpstr>
      <vt:lpstr>Methodology</vt:lpstr>
      <vt:lpstr>Hypothesis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module code and title: LCHS4002 Digital Skills and Research Methods  Lecturer’s name:  Assignment title: Group Presentation –  Research proposal  How do students use  technology to collaborate at  UWTSD? </dc:title>
  <cp:lastModifiedBy>Alaur Rahman</cp:lastModifiedBy>
  <cp:revision>16</cp:revision>
  <dcterms:created xsi:type="dcterms:W3CDTF">2022-06-28T17:15:19Z</dcterms:created>
  <dcterms:modified xsi:type="dcterms:W3CDTF">2022-07-01T16:08:11Z</dcterms:modified>
</cp:coreProperties>
</file>