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6" d="100"/>
          <a:sy n="56" d="100"/>
        </p:scale>
        <p:origin x="106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uidance/simpler-recycling-workplace-recycling-in-england" TargetMode="External"/><Relationship Id="rId1" Type="http://schemas.openxmlformats.org/officeDocument/2006/relationships/hyperlink" Target="https://doi.org/10.58248/pb60" TargetMode="External"/></Relationships>
</file>

<file path=ppt/diagrams/_rels/drawing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v.uk/guidance/simpler-recycling-workplace-recycling-in-england" TargetMode="External"/><Relationship Id="rId1" Type="http://schemas.openxmlformats.org/officeDocument/2006/relationships/hyperlink" Target="https://doi.org/10.58248/pb60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9A69109-021A-49A2-B2DE-F798EB38150D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43103358-5971-4FDA-9731-A431703D3FA4}">
      <dgm:prSet custT="1"/>
      <dgm:spPr/>
      <dgm:t>
        <a:bodyPr/>
        <a:lstStyle/>
        <a:p>
          <a:pPr algn="ctr"/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According to Salama and Abdelsalam (2021), 75% of food waste in UK hotels can be avoided.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19D012F-BBA7-4915-AF9E-4016EC73FB4A}" type="parTrans" cxnId="{F2A5A2F2-04A4-455F-B4EF-BDBC00C5621F}">
      <dgm:prSet/>
      <dgm:spPr/>
      <dgm:t>
        <a:bodyPr/>
        <a:lstStyle/>
        <a:p>
          <a:pPr algn="ctr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B30876-DB4E-4CAB-A588-F33A1EEB123E}" type="sibTrans" cxnId="{F2A5A2F2-04A4-455F-B4EF-BDBC00C5621F}">
      <dgm:prSet/>
      <dgm:spPr/>
      <dgm:t>
        <a:bodyPr/>
        <a:lstStyle/>
        <a:p>
          <a:pPr algn="ctr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C729CB5-50B8-45DE-8CA4-E44FB861C5C1}">
      <dgm:prSet custT="1"/>
      <dgm:spPr/>
      <dgm:t>
        <a:bodyPr/>
        <a:lstStyle/>
        <a:p>
          <a:pPr algn="ctr"/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£3.2 billion loss in the sector each year (Talukder et al., 2024).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4A19629-1F37-4004-AF56-B1A526A167EA}" type="parTrans" cxnId="{7CA2F020-166A-440F-88F6-93EEEECE4F8D}">
      <dgm:prSet/>
      <dgm:spPr/>
      <dgm:t>
        <a:bodyPr/>
        <a:lstStyle/>
        <a:p>
          <a:pPr algn="ctr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31A7007-12DD-4608-A2AE-55632F5D35C8}" type="sibTrans" cxnId="{7CA2F020-166A-440F-88F6-93EEEECE4F8D}">
      <dgm:prSet/>
      <dgm:spPr/>
      <dgm:t>
        <a:bodyPr/>
        <a:lstStyle/>
        <a:p>
          <a:pPr algn="ctr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3F4BA4-49D0-4B3E-8852-24F49C0D6817}">
      <dgm:prSet custT="1"/>
      <dgm:spPr/>
      <dgm:t>
        <a:bodyPr/>
        <a:lstStyle/>
        <a:p>
          <a:pPr algn="ctr"/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According to Vinay Jalla (2023), 70% of hotels get back the money they spend on waste reduction within a year.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38C8F3F-D337-4945-B5FD-A5A61295BFAB}" type="parTrans" cxnId="{C6318B27-E549-4A63-BB68-19E677113149}">
      <dgm:prSet/>
      <dgm:spPr/>
      <dgm:t>
        <a:bodyPr/>
        <a:lstStyle/>
        <a:p>
          <a:pPr algn="ctr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593BA1-EF75-4006-B2EB-011E2F22D970}" type="sibTrans" cxnId="{C6318B27-E549-4A63-BB68-19E677113149}">
      <dgm:prSet/>
      <dgm:spPr/>
      <dgm:t>
        <a:bodyPr/>
        <a:lstStyle/>
        <a:p>
          <a:pPr algn="ctr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EB24CC-0FAA-40CB-8636-BC9599752409}">
      <dgm:prSet custT="1"/>
      <dgm:spPr/>
      <dgm:t>
        <a:bodyPr/>
        <a:lstStyle/>
        <a:p>
          <a:pPr algn="ctr"/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25 million tonnes of CO₂ from food waste every year (Malik et al., 2024).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1534CF-9D4A-4046-ADC5-8AE7055F40C2}" type="parTrans" cxnId="{5A12C2C0-4895-40AE-96DA-547E39DC3E46}">
      <dgm:prSet/>
      <dgm:spPr/>
      <dgm:t>
        <a:bodyPr/>
        <a:lstStyle/>
        <a:p>
          <a:pPr algn="ctr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DB2D2D-8410-4AA2-9C67-2E7A636CF385}" type="sibTrans" cxnId="{5A12C2C0-4895-40AE-96DA-547E39DC3E46}">
      <dgm:prSet/>
      <dgm:spPr/>
      <dgm:t>
        <a:bodyPr/>
        <a:lstStyle/>
        <a:p>
          <a:pPr algn="ctr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2A472B-B956-438E-918A-5478954F9BA1}">
      <dgm:prSet custT="1"/>
      <dgm:spPr/>
      <dgm:t>
        <a:bodyPr/>
        <a:lstStyle/>
        <a:p>
          <a:pPr algn="ctr"/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AI systems have helped cut down on waste by 62% (Bradshaw and Wentworth, 2024).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43C81C1-C8E7-4791-BAC0-08936DBE3630}" type="parTrans" cxnId="{BB76405F-4CE1-4D70-B2BB-48CCDB8CF69F}">
      <dgm:prSet/>
      <dgm:spPr/>
      <dgm:t>
        <a:bodyPr/>
        <a:lstStyle/>
        <a:p>
          <a:pPr algn="ctr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9B7A428-063C-4C98-8D22-84BA409C4B68}" type="sibTrans" cxnId="{BB76405F-4CE1-4D70-B2BB-48CCDB8CF69F}">
      <dgm:prSet/>
      <dgm:spPr/>
      <dgm:t>
        <a:bodyPr/>
        <a:lstStyle/>
        <a:p>
          <a:pPr algn="ctr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8EE53E8-F806-4A1E-A11B-B363A73B5CBD}">
      <dgm:prSet custT="1"/>
      <dgm:spPr/>
      <dgm:t>
        <a:bodyPr/>
        <a:lstStyle/>
        <a:p>
          <a:pPr algn="ctr"/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By 2023, Premier Inn will have cut its waste by 10% (Salama and Abdelsalam, 2021).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DA408FA-6DFA-46B0-9B7C-C532CDD30CCE}" type="parTrans" cxnId="{4E01FA7A-7A52-49FB-926D-CA6D9A9DBC94}">
      <dgm:prSet/>
      <dgm:spPr/>
      <dgm:t>
        <a:bodyPr/>
        <a:lstStyle/>
        <a:p>
          <a:pPr algn="ctr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01B14D-43E5-4D7F-94C9-64E3FCDBC301}" type="sibTrans" cxnId="{4E01FA7A-7A52-49FB-926D-CA6D9A9DBC94}">
      <dgm:prSet/>
      <dgm:spPr/>
      <dgm:t>
        <a:bodyPr/>
        <a:lstStyle/>
        <a:p>
          <a:pPr algn="ctr"/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A8E1EC8-4AC6-4768-BC44-3D00A143ED36}" type="pres">
      <dgm:prSet presAssocID="{B9A69109-021A-49A2-B2DE-F798EB38150D}" presName="diagram" presStyleCnt="0">
        <dgm:presLayoutVars>
          <dgm:dir/>
          <dgm:resizeHandles val="exact"/>
        </dgm:presLayoutVars>
      </dgm:prSet>
      <dgm:spPr/>
    </dgm:pt>
    <dgm:pt modelId="{2A6F7B40-4E13-4154-A6C5-106787707E33}" type="pres">
      <dgm:prSet presAssocID="{43103358-5971-4FDA-9731-A431703D3FA4}" presName="node" presStyleLbl="node1" presStyleIdx="0" presStyleCnt="6">
        <dgm:presLayoutVars>
          <dgm:bulletEnabled val="1"/>
        </dgm:presLayoutVars>
      </dgm:prSet>
      <dgm:spPr/>
    </dgm:pt>
    <dgm:pt modelId="{149232CA-B18B-4D61-84F4-F97A858ED8A8}" type="pres">
      <dgm:prSet presAssocID="{67B30876-DB4E-4CAB-A588-F33A1EEB123E}" presName="sibTrans" presStyleCnt="0"/>
      <dgm:spPr/>
    </dgm:pt>
    <dgm:pt modelId="{8A4A7903-CE5B-48A3-9288-C3EA37B009BE}" type="pres">
      <dgm:prSet presAssocID="{8C729CB5-50B8-45DE-8CA4-E44FB861C5C1}" presName="node" presStyleLbl="node1" presStyleIdx="1" presStyleCnt="6">
        <dgm:presLayoutVars>
          <dgm:bulletEnabled val="1"/>
        </dgm:presLayoutVars>
      </dgm:prSet>
      <dgm:spPr/>
    </dgm:pt>
    <dgm:pt modelId="{31A42719-B5BA-401D-A60C-E46049BD30C7}" type="pres">
      <dgm:prSet presAssocID="{031A7007-12DD-4608-A2AE-55632F5D35C8}" presName="sibTrans" presStyleCnt="0"/>
      <dgm:spPr/>
    </dgm:pt>
    <dgm:pt modelId="{B27280EB-C670-4CE1-B01F-FCBD309CBEFA}" type="pres">
      <dgm:prSet presAssocID="{E33F4BA4-49D0-4B3E-8852-24F49C0D6817}" presName="node" presStyleLbl="node1" presStyleIdx="2" presStyleCnt="6">
        <dgm:presLayoutVars>
          <dgm:bulletEnabled val="1"/>
        </dgm:presLayoutVars>
      </dgm:prSet>
      <dgm:spPr/>
    </dgm:pt>
    <dgm:pt modelId="{DB4F8579-09E0-4314-830E-18380AC89181}" type="pres">
      <dgm:prSet presAssocID="{E2593BA1-EF75-4006-B2EB-011E2F22D970}" presName="sibTrans" presStyleCnt="0"/>
      <dgm:spPr/>
    </dgm:pt>
    <dgm:pt modelId="{1892B3B0-C8A0-4A75-BF67-6F7FD4CCEFDA}" type="pres">
      <dgm:prSet presAssocID="{A3EB24CC-0FAA-40CB-8636-BC9599752409}" presName="node" presStyleLbl="node1" presStyleIdx="3" presStyleCnt="6">
        <dgm:presLayoutVars>
          <dgm:bulletEnabled val="1"/>
        </dgm:presLayoutVars>
      </dgm:prSet>
      <dgm:spPr/>
    </dgm:pt>
    <dgm:pt modelId="{4DE42A74-E203-4BF7-B5A3-77B15C37FB96}" type="pres">
      <dgm:prSet presAssocID="{A9DB2D2D-8410-4AA2-9C67-2E7A636CF385}" presName="sibTrans" presStyleCnt="0"/>
      <dgm:spPr/>
    </dgm:pt>
    <dgm:pt modelId="{D642C520-C6FA-415B-9447-F64A11F4CF2D}" type="pres">
      <dgm:prSet presAssocID="{A52A472B-B956-438E-918A-5478954F9BA1}" presName="node" presStyleLbl="node1" presStyleIdx="4" presStyleCnt="6">
        <dgm:presLayoutVars>
          <dgm:bulletEnabled val="1"/>
        </dgm:presLayoutVars>
      </dgm:prSet>
      <dgm:spPr/>
    </dgm:pt>
    <dgm:pt modelId="{CAD0F35D-0F27-4B73-B256-95F3138408C7}" type="pres">
      <dgm:prSet presAssocID="{F9B7A428-063C-4C98-8D22-84BA409C4B68}" presName="sibTrans" presStyleCnt="0"/>
      <dgm:spPr/>
    </dgm:pt>
    <dgm:pt modelId="{4CD138EF-EB0A-434F-9886-9D01BC82F4B4}" type="pres">
      <dgm:prSet presAssocID="{F8EE53E8-F806-4A1E-A11B-B363A73B5CBD}" presName="node" presStyleLbl="node1" presStyleIdx="5" presStyleCnt="6">
        <dgm:presLayoutVars>
          <dgm:bulletEnabled val="1"/>
        </dgm:presLayoutVars>
      </dgm:prSet>
      <dgm:spPr/>
    </dgm:pt>
  </dgm:ptLst>
  <dgm:cxnLst>
    <dgm:cxn modelId="{27AE1601-E634-46C1-948E-481C5354EC6B}" type="presOf" srcId="{E33F4BA4-49D0-4B3E-8852-24F49C0D6817}" destId="{B27280EB-C670-4CE1-B01F-FCBD309CBEFA}" srcOrd="0" destOrd="0" presId="urn:microsoft.com/office/officeart/2005/8/layout/default"/>
    <dgm:cxn modelId="{ACC1D60F-23DB-4597-A6F4-96B02FA5B936}" type="presOf" srcId="{A3EB24CC-0FAA-40CB-8636-BC9599752409}" destId="{1892B3B0-C8A0-4A75-BF67-6F7FD4CCEFDA}" srcOrd="0" destOrd="0" presId="urn:microsoft.com/office/officeart/2005/8/layout/default"/>
    <dgm:cxn modelId="{7CA2F020-166A-440F-88F6-93EEEECE4F8D}" srcId="{B9A69109-021A-49A2-B2DE-F798EB38150D}" destId="{8C729CB5-50B8-45DE-8CA4-E44FB861C5C1}" srcOrd="1" destOrd="0" parTransId="{54A19629-1F37-4004-AF56-B1A526A167EA}" sibTransId="{031A7007-12DD-4608-A2AE-55632F5D35C8}"/>
    <dgm:cxn modelId="{C6318B27-E549-4A63-BB68-19E677113149}" srcId="{B9A69109-021A-49A2-B2DE-F798EB38150D}" destId="{E33F4BA4-49D0-4B3E-8852-24F49C0D6817}" srcOrd="2" destOrd="0" parTransId="{238C8F3F-D337-4945-B5FD-A5A61295BFAB}" sibTransId="{E2593BA1-EF75-4006-B2EB-011E2F22D970}"/>
    <dgm:cxn modelId="{8630213A-471E-4226-8707-4B0FDB2D7B52}" type="presOf" srcId="{A52A472B-B956-438E-918A-5478954F9BA1}" destId="{D642C520-C6FA-415B-9447-F64A11F4CF2D}" srcOrd="0" destOrd="0" presId="urn:microsoft.com/office/officeart/2005/8/layout/default"/>
    <dgm:cxn modelId="{BB76405F-4CE1-4D70-B2BB-48CCDB8CF69F}" srcId="{B9A69109-021A-49A2-B2DE-F798EB38150D}" destId="{A52A472B-B956-438E-918A-5478954F9BA1}" srcOrd="4" destOrd="0" parTransId="{843C81C1-C8E7-4791-BAC0-08936DBE3630}" sibTransId="{F9B7A428-063C-4C98-8D22-84BA409C4B68}"/>
    <dgm:cxn modelId="{8C7E0E4F-3633-4E1B-9E59-C5D29D7E4C1C}" type="presOf" srcId="{F8EE53E8-F806-4A1E-A11B-B363A73B5CBD}" destId="{4CD138EF-EB0A-434F-9886-9D01BC82F4B4}" srcOrd="0" destOrd="0" presId="urn:microsoft.com/office/officeart/2005/8/layout/default"/>
    <dgm:cxn modelId="{4E01FA7A-7A52-49FB-926D-CA6D9A9DBC94}" srcId="{B9A69109-021A-49A2-B2DE-F798EB38150D}" destId="{F8EE53E8-F806-4A1E-A11B-B363A73B5CBD}" srcOrd="5" destOrd="0" parTransId="{FDA408FA-6DFA-46B0-9B7C-C532CDD30CCE}" sibTransId="{D901B14D-43E5-4D7F-94C9-64E3FCDBC301}"/>
    <dgm:cxn modelId="{0744058E-239F-4DBD-87A9-81C337AC9F99}" type="presOf" srcId="{8C729CB5-50B8-45DE-8CA4-E44FB861C5C1}" destId="{8A4A7903-CE5B-48A3-9288-C3EA37B009BE}" srcOrd="0" destOrd="0" presId="urn:microsoft.com/office/officeart/2005/8/layout/default"/>
    <dgm:cxn modelId="{EE963690-DC61-4BBE-B393-2102594DB72C}" type="presOf" srcId="{B9A69109-021A-49A2-B2DE-F798EB38150D}" destId="{DA8E1EC8-4AC6-4768-BC44-3D00A143ED36}" srcOrd="0" destOrd="0" presId="urn:microsoft.com/office/officeart/2005/8/layout/default"/>
    <dgm:cxn modelId="{5A12C2C0-4895-40AE-96DA-547E39DC3E46}" srcId="{B9A69109-021A-49A2-B2DE-F798EB38150D}" destId="{A3EB24CC-0FAA-40CB-8636-BC9599752409}" srcOrd="3" destOrd="0" parTransId="{6D1534CF-9D4A-4046-ADC5-8AE7055F40C2}" sibTransId="{A9DB2D2D-8410-4AA2-9C67-2E7A636CF385}"/>
    <dgm:cxn modelId="{655048EF-2849-4144-99AA-B3D5750D48BE}" type="presOf" srcId="{43103358-5971-4FDA-9731-A431703D3FA4}" destId="{2A6F7B40-4E13-4154-A6C5-106787707E33}" srcOrd="0" destOrd="0" presId="urn:microsoft.com/office/officeart/2005/8/layout/default"/>
    <dgm:cxn modelId="{F2A5A2F2-04A4-455F-B4EF-BDBC00C5621F}" srcId="{B9A69109-021A-49A2-B2DE-F798EB38150D}" destId="{43103358-5971-4FDA-9731-A431703D3FA4}" srcOrd="0" destOrd="0" parTransId="{C19D012F-BBA7-4915-AF9E-4016EC73FB4A}" sibTransId="{67B30876-DB4E-4CAB-A588-F33A1EEB123E}"/>
    <dgm:cxn modelId="{AE8FCBC1-6FBA-4F7A-B589-30F7D7F5A9D6}" type="presParOf" srcId="{DA8E1EC8-4AC6-4768-BC44-3D00A143ED36}" destId="{2A6F7B40-4E13-4154-A6C5-106787707E33}" srcOrd="0" destOrd="0" presId="urn:microsoft.com/office/officeart/2005/8/layout/default"/>
    <dgm:cxn modelId="{62445CF6-66D7-4B1B-8CF8-380322B68F14}" type="presParOf" srcId="{DA8E1EC8-4AC6-4768-BC44-3D00A143ED36}" destId="{149232CA-B18B-4D61-84F4-F97A858ED8A8}" srcOrd="1" destOrd="0" presId="urn:microsoft.com/office/officeart/2005/8/layout/default"/>
    <dgm:cxn modelId="{0979EF83-CE7B-4220-BEBA-55F85DB8DB43}" type="presParOf" srcId="{DA8E1EC8-4AC6-4768-BC44-3D00A143ED36}" destId="{8A4A7903-CE5B-48A3-9288-C3EA37B009BE}" srcOrd="2" destOrd="0" presId="urn:microsoft.com/office/officeart/2005/8/layout/default"/>
    <dgm:cxn modelId="{ABD63C5D-122E-43D4-89BA-DB5939FBC58B}" type="presParOf" srcId="{DA8E1EC8-4AC6-4768-BC44-3D00A143ED36}" destId="{31A42719-B5BA-401D-A60C-E46049BD30C7}" srcOrd="3" destOrd="0" presId="urn:microsoft.com/office/officeart/2005/8/layout/default"/>
    <dgm:cxn modelId="{C6CD4440-1D57-4507-B438-3CDD66F2023A}" type="presParOf" srcId="{DA8E1EC8-4AC6-4768-BC44-3D00A143ED36}" destId="{B27280EB-C670-4CE1-B01F-FCBD309CBEFA}" srcOrd="4" destOrd="0" presId="urn:microsoft.com/office/officeart/2005/8/layout/default"/>
    <dgm:cxn modelId="{7D462B0F-AA9B-49F5-9CF1-5419BCCE53B2}" type="presParOf" srcId="{DA8E1EC8-4AC6-4768-BC44-3D00A143ED36}" destId="{DB4F8579-09E0-4314-830E-18380AC89181}" srcOrd="5" destOrd="0" presId="urn:microsoft.com/office/officeart/2005/8/layout/default"/>
    <dgm:cxn modelId="{E28DA462-375E-40BA-86A3-D7AF17DBA183}" type="presParOf" srcId="{DA8E1EC8-4AC6-4768-BC44-3D00A143ED36}" destId="{1892B3B0-C8A0-4A75-BF67-6F7FD4CCEFDA}" srcOrd="6" destOrd="0" presId="urn:microsoft.com/office/officeart/2005/8/layout/default"/>
    <dgm:cxn modelId="{F2353AF1-95EA-4932-9D7D-6C90154FF459}" type="presParOf" srcId="{DA8E1EC8-4AC6-4768-BC44-3D00A143ED36}" destId="{4DE42A74-E203-4BF7-B5A3-77B15C37FB96}" srcOrd="7" destOrd="0" presId="urn:microsoft.com/office/officeart/2005/8/layout/default"/>
    <dgm:cxn modelId="{A365B2E5-534D-4FF7-AE4F-5F970CF04B23}" type="presParOf" srcId="{DA8E1EC8-4AC6-4768-BC44-3D00A143ED36}" destId="{D642C520-C6FA-415B-9447-F64A11F4CF2D}" srcOrd="8" destOrd="0" presId="urn:microsoft.com/office/officeart/2005/8/layout/default"/>
    <dgm:cxn modelId="{B8CEB5CE-237A-48F6-AD2A-986FF46D8C18}" type="presParOf" srcId="{DA8E1EC8-4AC6-4768-BC44-3D00A143ED36}" destId="{CAD0F35D-0F27-4B73-B256-95F3138408C7}" srcOrd="9" destOrd="0" presId="urn:microsoft.com/office/officeart/2005/8/layout/default"/>
    <dgm:cxn modelId="{4A868825-6C67-4731-9E62-A553BB9D8B73}" type="presParOf" srcId="{DA8E1EC8-4AC6-4768-BC44-3D00A143ED36}" destId="{4CD138EF-EB0A-434F-9886-9D01BC82F4B4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CC6AC3E-FCDB-4EB4-A432-9E64BE6A96D7}" type="doc">
      <dgm:prSet loTypeId="urn:microsoft.com/office/officeart/2016/7/layout/RepeatingBendingProcessNew" loCatId="process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34BB05F-9BEA-45F8-87E4-54B89331E9F4}">
      <dgm:prSet custT="1"/>
      <dgm:spPr/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Set goals for cutting down on waste that can be measured (Principato et al., 2023).</a:t>
          </a:r>
          <a:endParaRPr lang="en-US" sz="16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4908960-97A4-4AA2-ABCC-385C44F91578}" type="parTrans" cxnId="{A000E9D2-AA9E-4166-81F2-6E8730C1F171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0EF01F9-EDFF-4007-A48C-66C20D2AE346}" type="sibTrans" cxnId="{A000E9D2-AA9E-4166-81F2-6E8730C1F171}">
      <dgm:prSet custT="1"/>
      <dgm:spPr/>
      <dgm:t>
        <a:bodyPr/>
        <a:lstStyle/>
        <a:p>
          <a:endParaRPr lang="en-US" sz="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08273A-A920-41F0-B321-CDA69DBA75A5}">
      <dgm:prSet custT="1"/>
      <dgm:spPr/>
      <dgm:t>
        <a:bodyPr/>
        <a:lstStyle/>
        <a:p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Use logs or spreadsheets to keep track of your daily trash.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8F51012-5E62-41FA-B703-F890D003F4E9}" type="parTrans" cxnId="{84C4EB07-79BB-4CD2-8DEC-FD526B46E081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26CE24-5ED0-47F9-8B8A-2896B5BDB919}" type="sibTrans" cxnId="{84C4EB07-79BB-4CD2-8DEC-FD526B46E081}">
      <dgm:prSet custT="1"/>
      <dgm:spPr/>
      <dgm:t>
        <a:bodyPr/>
        <a:lstStyle/>
        <a:p>
          <a:endParaRPr lang="en-US" sz="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9B6238-6E53-4CCF-8640-4AB64C0D47FC}">
      <dgm:prSet custT="1"/>
      <dgm:spPr/>
      <dgm:t>
        <a:bodyPr/>
        <a:lstStyle/>
        <a:p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Teach employees how to store, portion, and reuse (Ford and Sturman, 2020).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781DEB-20F0-48A9-BB13-30E7E58F6D38}" type="parTrans" cxnId="{E9F3853A-9BA5-4B6D-9BCD-38E088250952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CA408F6-BD0F-4F27-A67B-0A3F2CBA5515}" type="sibTrans" cxnId="{E9F3853A-9BA5-4B6D-9BCD-38E088250952}">
      <dgm:prSet custT="1"/>
      <dgm:spPr/>
      <dgm:t>
        <a:bodyPr/>
        <a:lstStyle/>
        <a:p>
          <a:endParaRPr lang="en-US" sz="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E9BA19-5E55-4EDB-87DF-675169ED7EFF}">
      <dgm:prSet custT="1"/>
      <dgm:spPr/>
      <dgm:t>
        <a:bodyPr/>
        <a:lstStyle/>
        <a:p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Nominate a "green champion" to keep people motivated (Costa and Costa, 2022).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BE18A90-DB36-4CA0-9C74-95F08BB1040F}" type="parTrans" cxnId="{30A1EB23-EB79-4303-BBBF-6B222DEA9A44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491B8F1-5BDF-4363-9D95-93DC77E59763}" type="sibTrans" cxnId="{30A1EB23-EB79-4303-BBBF-6B222DEA9A44}">
      <dgm:prSet custT="1"/>
      <dgm:spPr/>
      <dgm:t>
        <a:bodyPr/>
        <a:lstStyle/>
        <a:p>
          <a:endParaRPr lang="en-US" sz="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DEED57-6355-4A0D-9D29-3B76E9CF719D}">
      <dgm:prSet custT="1"/>
      <dgm:spPr/>
      <dgm:t>
        <a:bodyPr/>
        <a:lstStyle/>
        <a:p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Make the buffet smaller and give people the choice of à la carte (Dolnicar et al., 2020).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AA65AB0-BA48-470D-AF39-B84A1D5C0186}" type="parTrans" cxnId="{3004CD59-C302-457E-93CC-0632D11BC4A7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972C38C-1ABA-4257-8737-8B852E25A1A0}" type="sibTrans" cxnId="{3004CD59-C302-457E-93CC-0632D11BC4A7}">
      <dgm:prSet custT="1"/>
      <dgm:spPr/>
      <dgm:t>
        <a:bodyPr/>
        <a:lstStyle/>
        <a:p>
          <a:endParaRPr lang="en-US" sz="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05B8DC-0B74-41FA-86E6-540AA56DE0FD}">
      <dgm:prSet custT="1"/>
      <dgm:spPr/>
      <dgm:t>
        <a:bodyPr/>
        <a:lstStyle/>
        <a:p>
          <a:r>
            <a:rPr lang="en-GB" sz="1600">
              <a:latin typeface="Arial" panose="020B0604020202020204" pitchFamily="34" charset="0"/>
              <a:cs typeface="Arial" panose="020B0604020202020204" pitchFamily="34" charset="0"/>
            </a:rPr>
            <a:t>Use digital tools and apps for resale like Too Good To Go (Brotherton, 2015).</a:t>
          </a:r>
          <a:endParaRPr lang="en-US" sz="16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8FBA63-4C44-49E2-BC94-48698487FB13}" type="parTrans" cxnId="{BFFB4AB3-A6F1-42EE-82A8-EB639D3519A8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B49FA9-E2AC-4F4D-9511-4843B00688BB}" type="sibTrans" cxnId="{BFFB4AB3-A6F1-42EE-82A8-EB639D3519A8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A9525D-5E4F-4257-BBC3-C7C017484B9A}" type="pres">
      <dgm:prSet presAssocID="{2CC6AC3E-FCDB-4EB4-A432-9E64BE6A96D7}" presName="Name0" presStyleCnt="0">
        <dgm:presLayoutVars>
          <dgm:dir/>
          <dgm:resizeHandles val="exact"/>
        </dgm:presLayoutVars>
      </dgm:prSet>
      <dgm:spPr/>
    </dgm:pt>
    <dgm:pt modelId="{5404812D-CBAC-4970-8BC1-43B133DB56C4}" type="pres">
      <dgm:prSet presAssocID="{634BB05F-9BEA-45F8-87E4-54B89331E9F4}" presName="node" presStyleLbl="node1" presStyleIdx="0" presStyleCnt="6">
        <dgm:presLayoutVars>
          <dgm:bulletEnabled val="1"/>
        </dgm:presLayoutVars>
      </dgm:prSet>
      <dgm:spPr/>
    </dgm:pt>
    <dgm:pt modelId="{1AF5BF29-A9A7-4681-9122-D8C13F8626C7}" type="pres">
      <dgm:prSet presAssocID="{F0EF01F9-EDFF-4007-A48C-66C20D2AE346}" presName="sibTrans" presStyleLbl="sibTrans1D1" presStyleIdx="0" presStyleCnt="5"/>
      <dgm:spPr/>
    </dgm:pt>
    <dgm:pt modelId="{ADF8B233-1786-4C70-8B05-AEC262F17318}" type="pres">
      <dgm:prSet presAssocID="{F0EF01F9-EDFF-4007-A48C-66C20D2AE346}" presName="connectorText" presStyleLbl="sibTrans1D1" presStyleIdx="0" presStyleCnt="5"/>
      <dgm:spPr/>
    </dgm:pt>
    <dgm:pt modelId="{38182388-4B2C-4447-AEEB-9EC9804BD1F3}" type="pres">
      <dgm:prSet presAssocID="{C008273A-A920-41F0-B321-CDA69DBA75A5}" presName="node" presStyleLbl="node1" presStyleIdx="1" presStyleCnt="6">
        <dgm:presLayoutVars>
          <dgm:bulletEnabled val="1"/>
        </dgm:presLayoutVars>
      </dgm:prSet>
      <dgm:spPr/>
    </dgm:pt>
    <dgm:pt modelId="{C06F3187-4133-48B0-B198-1834DE18E5B9}" type="pres">
      <dgm:prSet presAssocID="{C926CE24-5ED0-47F9-8B8A-2896B5BDB919}" presName="sibTrans" presStyleLbl="sibTrans1D1" presStyleIdx="1" presStyleCnt="5"/>
      <dgm:spPr/>
    </dgm:pt>
    <dgm:pt modelId="{1EB7FC4F-828A-4C3C-B7C7-91AA26D4094A}" type="pres">
      <dgm:prSet presAssocID="{C926CE24-5ED0-47F9-8B8A-2896B5BDB919}" presName="connectorText" presStyleLbl="sibTrans1D1" presStyleIdx="1" presStyleCnt="5"/>
      <dgm:spPr/>
    </dgm:pt>
    <dgm:pt modelId="{FEBBC9CE-25F0-4BDE-A066-CDC80C4A5816}" type="pres">
      <dgm:prSet presAssocID="{4C9B6238-6E53-4CCF-8640-4AB64C0D47FC}" presName="node" presStyleLbl="node1" presStyleIdx="2" presStyleCnt="6">
        <dgm:presLayoutVars>
          <dgm:bulletEnabled val="1"/>
        </dgm:presLayoutVars>
      </dgm:prSet>
      <dgm:spPr/>
    </dgm:pt>
    <dgm:pt modelId="{EBA4DC90-5961-4F7B-8AA8-AAB0D601FE82}" type="pres">
      <dgm:prSet presAssocID="{ECA408F6-BD0F-4F27-A67B-0A3F2CBA5515}" presName="sibTrans" presStyleLbl="sibTrans1D1" presStyleIdx="2" presStyleCnt="5"/>
      <dgm:spPr/>
    </dgm:pt>
    <dgm:pt modelId="{FAB4B352-EE91-4DC8-BCAC-96E93D45F4CB}" type="pres">
      <dgm:prSet presAssocID="{ECA408F6-BD0F-4F27-A67B-0A3F2CBA5515}" presName="connectorText" presStyleLbl="sibTrans1D1" presStyleIdx="2" presStyleCnt="5"/>
      <dgm:spPr/>
    </dgm:pt>
    <dgm:pt modelId="{89F65E1E-5C4F-40F3-A904-6C8D071FA4B4}" type="pres">
      <dgm:prSet presAssocID="{D8E9BA19-5E55-4EDB-87DF-675169ED7EFF}" presName="node" presStyleLbl="node1" presStyleIdx="3" presStyleCnt="6">
        <dgm:presLayoutVars>
          <dgm:bulletEnabled val="1"/>
        </dgm:presLayoutVars>
      </dgm:prSet>
      <dgm:spPr/>
    </dgm:pt>
    <dgm:pt modelId="{A99CDD98-3799-4CB1-BDEC-DEAEF61C2D40}" type="pres">
      <dgm:prSet presAssocID="{1491B8F1-5BDF-4363-9D95-93DC77E59763}" presName="sibTrans" presStyleLbl="sibTrans1D1" presStyleIdx="3" presStyleCnt="5"/>
      <dgm:spPr/>
    </dgm:pt>
    <dgm:pt modelId="{5C46BE23-7409-437D-94DA-D48FDD8EBD14}" type="pres">
      <dgm:prSet presAssocID="{1491B8F1-5BDF-4363-9D95-93DC77E59763}" presName="connectorText" presStyleLbl="sibTrans1D1" presStyleIdx="3" presStyleCnt="5"/>
      <dgm:spPr/>
    </dgm:pt>
    <dgm:pt modelId="{335E1574-5C1C-4604-9408-6C71342720D6}" type="pres">
      <dgm:prSet presAssocID="{E0DEED57-6355-4A0D-9D29-3B76E9CF719D}" presName="node" presStyleLbl="node1" presStyleIdx="4" presStyleCnt="6">
        <dgm:presLayoutVars>
          <dgm:bulletEnabled val="1"/>
        </dgm:presLayoutVars>
      </dgm:prSet>
      <dgm:spPr/>
    </dgm:pt>
    <dgm:pt modelId="{2101B057-A025-460E-AE1F-88897E8C3B43}" type="pres">
      <dgm:prSet presAssocID="{B972C38C-1ABA-4257-8737-8B852E25A1A0}" presName="sibTrans" presStyleLbl="sibTrans1D1" presStyleIdx="4" presStyleCnt="5"/>
      <dgm:spPr/>
    </dgm:pt>
    <dgm:pt modelId="{907B8F9D-3352-4CE6-B0E0-AA52F57725C5}" type="pres">
      <dgm:prSet presAssocID="{B972C38C-1ABA-4257-8737-8B852E25A1A0}" presName="connectorText" presStyleLbl="sibTrans1D1" presStyleIdx="4" presStyleCnt="5"/>
      <dgm:spPr/>
    </dgm:pt>
    <dgm:pt modelId="{C5DF9AD3-B075-4F2E-B673-BC7C866DFF78}" type="pres">
      <dgm:prSet presAssocID="{FC05B8DC-0B74-41FA-86E6-540AA56DE0FD}" presName="node" presStyleLbl="node1" presStyleIdx="5" presStyleCnt="6">
        <dgm:presLayoutVars>
          <dgm:bulletEnabled val="1"/>
        </dgm:presLayoutVars>
      </dgm:prSet>
      <dgm:spPr/>
    </dgm:pt>
  </dgm:ptLst>
  <dgm:cxnLst>
    <dgm:cxn modelId="{84C4EB07-79BB-4CD2-8DEC-FD526B46E081}" srcId="{2CC6AC3E-FCDB-4EB4-A432-9E64BE6A96D7}" destId="{C008273A-A920-41F0-B321-CDA69DBA75A5}" srcOrd="1" destOrd="0" parTransId="{58F51012-5E62-41FA-B703-F890D003F4E9}" sibTransId="{C926CE24-5ED0-47F9-8B8A-2896B5BDB919}"/>
    <dgm:cxn modelId="{B4F0FD14-7DF5-4812-8190-CC68AFFE50F4}" type="presOf" srcId="{C008273A-A920-41F0-B321-CDA69DBA75A5}" destId="{38182388-4B2C-4447-AEEB-9EC9804BD1F3}" srcOrd="0" destOrd="0" presId="urn:microsoft.com/office/officeart/2016/7/layout/RepeatingBendingProcessNew"/>
    <dgm:cxn modelId="{4BB7FB17-D458-4D18-9BB8-6B32925EFB91}" type="presOf" srcId="{B972C38C-1ABA-4257-8737-8B852E25A1A0}" destId="{907B8F9D-3352-4CE6-B0E0-AA52F57725C5}" srcOrd="1" destOrd="0" presId="urn:microsoft.com/office/officeart/2016/7/layout/RepeatingBendingProcessNew"/>
    <dgm:cxn modelId="{C6BC9A1E-D94A-49DF-A072-D8F5169B8CBA}" type="presOf" srcId="{2CC6AC3E-FCDB-4EB4-A432-9E64BE6A96D7}" destId="{E2A9525D-5E4F-4257-BBC3-C7C017484B9A}" srcOrd="0" destOrd="0" presId="urn:microsoft.com/office/officeart/2016/7/layout/RepeatingBendingProcessNew"/>
    <dgm:cxn modelId="{30A1EB23-EB79-4303-BBBF-6B222DEA9A44}" srcId="{2CC6AC3E-FCDB-4EB4-A432-9E64BE6A96D7}" destId="{D8E9BA19-5E55-4EDB-87DF-675169ED7EFF}" srcOrd="3" destOrd="0" parTransId="{6BE18A90-DB36-4CA0-9C74-95F08BB1040F}" sibTransId="{1491B8F1-5BDF-4363-9D95-93DC77E59763}"/>
    <dgm:cxn modelId="{B2C16F26-FD67-4CFE-A61D-762423C01A2F}" type="presOf" srcId="{F0EF01F9-EDFF-4007-A48C-66C20D2AE346}" destId="{ADF8B233-1786-4C70-8B05-AEC262F17318}" srcOrd="1" destOrd="0" presId="urn:microsoft.com/office/officeart/2016/7/layout/RepeatingBendingProcessNew"/>
    <dgm:cxn modelId="{400ED237-ABC5-4B04-9B9B-5463E7A1EEC1}" type="presOf" srcId="{B972C38C-1ABA-4257-8737-8B852E25A1A0}" destId="{2101B057-A025-460E-AE1F-88897E8C3B43}" srcOrd="0" destOrd="0" presId="urn:microsoft.com/office/officeart/2016/7/layout/RepeatingBendingProcessNew"/>
    <dgm:cxn modelId="{E9F3853A-9BA5-4B6D-9BCD-38E088250952}" srcId="{2CC6AC3E-FCDB-4EB4-A432-9E64BE6A96D7}" destId="{4C9B6238-6E53-4CCF-8640-4AB64C0D47FC}" srcOrd="2" destOrd="0" parTransId="{11781DEB-20F0-48A9-BB13-30E7E58F6D38}" sibTransId="{ECA408F6-BD0F-4F27-A67B-0A3F2CBA5515}"/>
    <dgm:cxn modelId="{064E0761-F119-4F59-92B0-48C4309BD7DD}" type="presOf" srcId="{4C9B6238-6E53-4CCF-8640-4AB64C0D47FC}" destId="{FEBBC9CE-25F0-4BDE-A066-CDC80C4A5816}" srcOrd="0" destOrd="0" presId="urn:microsoft.com/office/officeart/2016/7/layout/RepeatingBendingProcessNew"/>
    <dgm:cxn modelId="{CF360372-9E0F-4857-B2F6-61F7479A54E9}" type="presOf" srcId="{C926CE24-5ED0-47F9-8B8A-2896B5BDB919}" destId="{1EB7FC4F-828A-4C3C-B7C7-91AA26D4094A}" srcOrd="1" destOrd="0" presId="urn:microsoft.com/office/officeart/2016/7/layout/RepeatingBendingProcessNew"/>
    <dgm:cxn modelId="{66862358-7275-400C-A41A-2789E38ED365}" type="presOf" srcId="{1491B8F1-5BDF-4363-9D95-93DC77E59763}" destId="{A99CDD98-3799-4CB1-BDEC-DEAEF61C2D40}" srcOrd="0" destOrd="0" presId="urn:microsoft.com/office/officeart/2016/7/layout/RepeatingBendingProcessNew"/>
    <dgm:cxn modelId="{3004CD59-C302-457E-93CC-0632D11BC4A7}" srcId="{2CC6AC3E-FCDB-4EB4-A432-9E64BE6A96D7}" destId="{E0DEED57-6355-4A0D-9D29-3B76E9CF719D}" srcOrd="4" destOrd="0" parTransId="{CAA65AB0-BA48-470D-AF39-B84A1D5C0186}" sibTransId="{B972C38C-1ABA-4257-8737-8B852E25A1A0}"/>
    <dgm:cxn modelId="{8067D58D-E3FB-45F2-A437-F8C4CC1C1EED}" type="presOf" srcId="{E0DEED57-6355-4A0D-9D29-3B76E9CF719D}" destId="{335E1574-5C1C-4604-9408-6C71342720D6}" srcOrd="0" destOrd="0" presId="urn:microsoft.com/office/officeart/2016/7/layout/RepeatingBendingProcessNew"/>
    <dgm:cxn modelId="{C5EE099B-DC52-4AE6-BCE0-0F3A2EA52E9D}" type="presOf" srcId="{D8E9BA19-5E55-4EDB-87DF-675169ED7EFF}" destId="{89F65E1E-5C4F-40F3-A904-6C8D071FA4B4}" srcOrd="0" destOrd="0" presId="urn:microsoft.com/office/officeart/2016/7/layout/RepeatingBendingProcessNew"/>
    <dgm:cxn modelId="{66FBABA5-819B-4120-80CE-4A5D528B39FD}" type="presOf" srcId="{ECA408F6-BD0F-4F27-A67B-0A3F2CBA5515}" destId="{FAB4B352-EE91-4DC8-BCAC-96E93D45F4CB}" srcOrd="1" destOrd="0" presId="urn:microsoft.com/office/officeart/2016/7/layout/RepeatingBendingProcessNew"/>
    <dgm:cxn modelId="{BFFB4AB3-A6F1-42EE-82A8-EB639D3519A8}" srcId="{2CC6AC3E-FCDB-4EB4-A432-9E64BE6A96D7}" destId="{FC05B8DC-0B74-41FA-86E6-540AA56DE0FD}" srcOrd="5" destOrd="0" parTransId="{BE8FBA63-4C44-49E2-BC94-48698487FB13}" sibTransId="{2FB49FA9-E2AC-4F4D-9511-4843B00688BB}"/>
    <dgm:cxn modelId="{A51709BC-0B25-44E2-A6FF-D096BC18ADC2}" type="presOf" srcId="{F0EF01F9-EDFF-4007-A48C-66C20D2AE346}" destId="{1AF5BF29-A9A7-4681-9122-D8C13F8626C7}" srcOrd="0" destOrd="0" presId="urn:microsoft.com/office/officeart/2016/7/layout/RepeatingBendingProcessNew"/>
    <dgm:cxn modelId="{787A1EBD-AB4B-431D-B9B3-764EDCE34B79}" type="presOf" srcId="{634BB05F-9BEA-45F8-87E4-54B89331E9F4}" destId="{5404812D-CBAC-4970-8BC1-43B133DB56C4}" srcOrd="0" destOrd="0" presId="urn:microsoft.com/office/officeart/2016/7/layout/RepeatingBendingProcessNew"/>
    <dgm:cxn modelId="{37C7C5CE-BC67-40C1-A2DA-3E8292546FFD}" type="presOf" srcId="{ECA408F6-BD0F-4F27-A67B-0A3F2CBA5515}" destId="{EBA4DC90-5961-4F7B-8AA8-AAB0D601FE82}" srcOrd="0" destOrd="0" presId="urn:microsoft.com/office/officeart/2016/7/layout/RepeatingBendingProcessNew"/>
    <dgm:cxn modelId="{A000E9D2-AA9E-4166-81F2-6E8730C1F171}" srcId="{2CC6AC3E-FCDB-4EB4-A432-9E64BE6A96D7}" destId="{634BB05F-9BEA-45F8-87E4-54B89331E9F4}" srcOrd="0" destOrd="0" parTransId="{A4908960-97A4-4AA2-ABCC-385C44F91578}" sibTransId="{F0EF01F9-EDFF-4007-A48C-66C20D2AE346}"/>
    <dgm:cxn modelId="{46F236E1-D67B-42DB-B730-1A90B0C0787B}" type="presOf" srcId="{FC05B8DC-0B74-41FA-86E6-540AA56DE0FD}" destId="{C5DF9AD3-B075-4F2E-B673-BC7C866DFF78}" srcOrd="0" destOrd="0" presId="urn:microsoft.com/office/officeart/2016/7/layout/RepeatingBendingProcessNew"/>
    <dgm:cxn modelId="{F26B0FE9-CD89-4492-AD47-46B28BF71098}" type="presOf" srcId="{C926CE24-5ED0-47F9-8B8A-2896B5BDB919}" destId="{C06F3187-4133-48B0-B198-1834DE18E5B9}" srcOrd="0" destOrd="0" presId="urn:microsoft.com/office/officeart/2016/7/layout/RepeatingBendingProcessNew"/>
    <dgm:cxn modelId="{FD9D39F5-5155-47B6-A27C-744F67FB030C}" type="presOf" srcId="{1491B8F1-5BDF-4363-9D95-93DC77E59763}" destId="{5C46BE23-7409-437D-94DA-D48FDD8EBD14}" srcOrd="1" destOrd="0" presId="urn:microsoft.com/office/officeart/2016/7/layout/RepeatingBendingProcessNew"/>
    <dgm:cxn modelId="{B57D1A81-40B3-4EC7-9F17-680CC14ED6E9}" type="presParOf" srcId="{E2A9525D-5E4F-4257-BBC3-C7C017484B9A}" destId="{5404812D-CBAC-4970-8BC1-43B133DB56C4}" srcOrd="0" destOrd="0" presId="urn:microsoft.com/office/officeart/2016/7/layout/RepeatingBendingProcessNew"/>
    <dgm:cxn modelId="{A0EAA9DF-C046-4CD5-BA87-1E2A8CDDD7FF}" type="presParOf" srcId="{E2A9525D-5E4F-4257-BBC3-C7C017484B9A}" destId="{1AF5BF29-A9A7-4681-9122-D8C13F8626C7}" srcOrd="1" destOrd="0" presId="urn:microsoft.com/office/officeart/2016/7/layout/RepeatingBendingProcessNew"/>
    <dgm:cxn modelId="{B073CF98-9640-4F39-BE6E-3D339902ED2F}" type="presParOf" srcId="{1AF5BF29-A9A7-4681-9122-D8C13F8626C7}" destId="{ADF8B233-1786-4C70-8B05-AEC262F17318}" srcOrd="0" destOrd="0" presId="urn:microsoft.com/office/officeart/2016/7/layout/RepeatingBendingProcessNew"/>
    <dgm:cxn modelId="{8984FCAD-A7C0-4EF4-A535-F940F22B274E}" type="presParOf" srcId="{E2A9525D-5E4F-4257-BBC3-C7C017484B9A}" destId="{38182388-4B2C-4447-AEEB-9EC9804BD1F3}" srcOrd="2" destOrd="0" presId="urn:microsoft.com/office/officeart/2016/7/layout/RepeatingBendingProcessNew"/>
    <dgm:cxn modelId="{A6C0BE84-45FE-4FEA-B44A-69538C366677}" type="presParOf" srcId="{E2A9525D-5E4F-4257-BBC3-C7C017484B9A}" destId="{C06F3187-4133-48B0-B198-1834DE18E5B9}" srcOrd="3" destOrd="0" presId="urn:microsoft.com/office/officeart/2016/7/layout/RepeatingBendingProcessNew"/>
    <dgm:cxn modelId="{08DF0683-EB52-4DD6-9495-B8A77A73F0F1}" type="presParOf" srcId="{C06F3187-4133-48B0-B198-1834DE18E5B9}" destId="{1EB7FC4F-828A-4C3C-B7C7-91AA26D4094A}" srcOrd="0" destOrd="0" presId="urn:microsoft.com/office/officeart/2016/7/layout/RepeatingBendingProcessNew"/>
    <dgm:cxn modelId="{F23B1E32-49D1-4C4E-894D-53D3D33D7462}" type="presParOf" srcId="{E2A9525D-5E4F-4257-BBC3-C7C017484B9A}" destId="{FEBBC9CE-25F0-4BDE-A066-CDC80C4A5816}" srcOrd="4" destOrd="0" presId="urn:microsoft.com/office/officeart/2016/7/layout/RepeatingBendingProcessNew"/>
    <dgm:cxn modelId="{F67DBCFC-4652-403F-BF54-26EC2DDE64C7}" type="presParOf" srcId="{E2A9525D-5E4F-4257-BBC3-C7C017484B9A}" destId="{EBA4DC90-5961-4F7B-8AA8-AAB0D601FE82}" srcOrd="5" destOrd="0" presId="urn:microsoft.com/office/officeart/2016/7/layout/RepeatingBendingProcessNew"/>
    <dgm:cxn modelId="{AB096F11-318E-4075-8D5F-3BB54E1B3579}" type="presParOf" srcId="{EBA4DC90-5961-4F7B-8AA8-AAB0D601FE82}" destId="{FAB4B352-EE91-4DC8-BCAC-96E93D45F4CB}" srcOrd="0" destOrd="0" presId="urn:microsoft.com/office/officeart/2016/7/layout/RepeatingBendingProcessNew"/>
    <dgm:cxn modelId="{0965D026-DA86-4422-81B9-6863A9708711}" type="presParOf" srcId="{E2A9525D-5E4F-4257-BBC3-C7C017484B9A}" destId="{89F65E1E-5C4F-40F3-A904-6C8D071FA4B4}" srcOrd="6" destOrd="0" presId="urn:microsoft.com/office/officeart/2016/7/layout/RepeatingBendingProcessNew"/>
    <dgm:cxn modelId="{BB207C89-7C45-4AC8-94B2-FB0FF19C0D01}" type="presParOf" srcId="{E2A9525D-5E4F-4257-BBC3-C7C017484B9A}" destId="{A99CDD98-3799-4CB1-BDEC-DEAEF61C2D40}" srcOrd="7" destOrd="0" presId="urn:microsoft.com/office/officeart/2016/7/layout/RepeatingBendingProcessNew"/>
    <dgm:cxn modelId="{FBD36A24-E5BC-4B58-8550-850971C7C79E}" type="presParOf" srcId="{A99CDD98-3799-4CB1-BDEC-DEAEF61C2D40}" destId="{5C46BE23-7409-437D-94DA-D48FDD8EBD14}" srcOrd="0" destOrd="0" presId="urn:microsoft.com/office/officeart/2016/7/layout/RepeatingBendingProcessNew"/>
    <dgm:cxn modelId="{FED34876-5320-481F-B846-0973276B9D85}" type="presParOf" srcId="{E2A9525D-5E4F-4257-BBC3-C7C017484B9A}" destId="{335E1574-5C1C-4604-9408-6C71342720D6}" srcOrd="8" destOrd="0" presId="urn:microsoft.com/office/officeart/2016/7/layout/RepeatingBendingProcessNew"/>
    <dgm:cxn modelId="{AA832F20-5EB0-49A9-8332-5570DCFFABAC}" type="presParOf" srcId="{E2A9525D-5E4F-4257-BBC3-C7C017484B9A}" destId="{2101B057-A025-460E-AE1F-88897E8C3B43}" srcOrd="9" destOrd="0" presId="urn:microsoft.com/office/officeart/2016/7/layout/RepeatingBendingProcessNew"/>
    <dgm:cxn modelId="{D7568FDE-63D2-4224-95ED-8EAA2EF8108C}" type="presParOf" srcId="{2101B057-A025-460E-AE1F-88897E8C3B43}" destId="{907B8F9D-3352-4CE6-B0E0-AA52F57725C5}" srcOrd="0" destOrd="0" presId="urn:microsoft.com/office/officeart/2016/7/layout/RepeatingBendingProcessNew"/>
    <dgm:cxn modelId="{C7ADEC5F-4D4E-406F-A258-18518FB15A1F}" type="presParOf" srcId="{E2A9525D-5E4F-4257-BBC3-C7C017484B9A}" destId="{C5DF9AD3-B075-4F2E-B673-BC7C866DFF78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DC473FE-BC47-4853-BD11-7933CFBA853D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67A05F0-57C9-46E0-8AF8-7BDE5DFA472E}">
      <dgm:prSet custT="1"/>
      <dgm:spPr/>
      <dgm:t>
        <a:bodyPr/>
        <a:lstStyle/>
        <a:p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Batabyal, D. and Das, D.K. (eds) (2019) </a:t>
          </a:r>
          <a:r>
            <a:rPr lang="en-GB" sz="1050" i="1">
              <a:latin typeface="Arial" panose="020B0604020202020204" pitchFamily="34" charset="0"/>
              <a:cs typeface="Arial" panose="020B0604020202020204" pitchFamily="34" charset="0"/>
            </a:rPr>
            <a:t>Global trends, practices, and challenges in contemporary tourism and hospitality management.</a:t>
          </a:r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 Hershey, Pennsylvania: Business Science Reference, an imprint of IGI Global.</a:t>
          </a:r>
          <a:endParaRPr lang="en-US" sz="105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D8BDC0-A5FC-4CAD-8D2A-AD9ABAECFAE9}" type="parTrans" cxnId="{0F8943AD-7542-4F2E-97D3-C69323F47B59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1A0CDE1-1698-4C45-B052-F60EF06E8FD2}" type="sibTrans" cxnId="{0F8943AD-7542-4F2E-97D3-C69323F47B59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7DC3F8-0F10-4EE2-87F4-5BC5197EE8E4}">
      <dgm:prSet custT="1"/>
      <dgm:spPr/>
      <dgm:t>
        <a:bodyPr/>
        <a:lstStyle/>
        <a:p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Bradshaw, C. and Wentworth, J. (2024) </a:t>
          </a:r>
          <a:r>
            <a:rPr lang="en-GB" sz="1050" i="1">
              <a:latin typeface="Arial" panose="020B0604020202020204" pitchFamily="34" charset="0"/>
              <a:cs typeface="Arial" panose="020B0604020202020204" pitchFamily="34" charset="0"/>
            </a:rPr>
            <a:t>Food waste.</a:t>
          </a:r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 [online] doi:</a:t>
          </a:r>
          <a:r>
            <a:rPr lang="en-GB" sz="105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https://doi.org/10.58248/pb60</a:t>
          </a:r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05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0BEE2E0-CD94-477B-B94C-41611A754D28}" type="parTrans" cxnId="{F469385F-56F3-462C-A9A3-5542275C7145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F338A6-514C-4A39-8338-0F8AEE959EEF}" type="sibTrans" cxnId="{F469385F-56F3-462C-A9A3-5542275C7145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EB1D1CA-330F-4016-A132-65236BD4AC03}">
      <dgm:prSet custT="1"/>
      <dgm:spPr/>
      <dgm:t>
        <a:bodyPr/>
        <a:lstStyle/>
        <a:p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Brotherton, B. (2015) </a:t>
          </a:r>
          <a:r>
            <a:rPr lang="en-GB" sz="1050" i="1">
              <a:latin typeface="Arial" panose="020B0604020202020204" pitchFamily="34" charset="0"/>
              <a:cs typeface="Arial" panose="020B0604020202020204" pitchFamily="34" charset="0"/>
            </a:rPr>
            <a:t>Researching Hospitality &amp; Tourism.</a:t>
          </a:r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 2nd edn. Sage.</a:t>
          </a:r>
          <a:endParaRPr lang="en-US" sz="105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B2F3A8-96C6-4C59-A5BA-D7AF3C92E68C}" type="parTrans" cxnId="{572515F8-70C4-47BF-A053-9B1EAD768646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EE2BC8-3D94-444D-9BDF-BE430318D80C}" type="sibTrans" cxnId="{572515F8-70C4-47BF-A053-9B1EAD768646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4066397-9744-4558-8C6E-9846F6E48DA3}">
      <dgm:prSet custT="1"/>
      <dgm:spPr/>
      <dgm:t>
        <a:bodyPr/>
        <a:lstStyle/>
        <a:p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Costa, V. and Costa, C. (eds) (2022) </a:t>
          </a:r>
          <a:r>
            <a:rPr lang="en-GB" sz="1050" i="1">
              <a:latin typeface="Arial" panose="020B0604020202020204" pitchFamily="34" charset="0"/>
              <a:cs typeface="Arial" panose="020B0604020202020204" pitchFamily="34" charset="0"/>
            </a:rPr>
            <a:t>Sustainability and competitiveness in the hospitality industry.</a:t>
          </a:r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 Hershey, Pennsylvania: Business Science Reference.</a:t>
          </a:r>
          <a:endParaRPr lang="en-US" sz="105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B0B05D-1AF2-4A49-89B6-A12A48056B0E}" type="parTrans" cxnId="{F9A1BB7F-E37E-47BA-9857-C8A84275286F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245CB4-D3BE-42CE-9C77-042BA6EDF988}" type="sibTrans" cxnId="{F9A1BB7F-E37E-47BA-9857-C8A84275286F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F5DBDD2-B38D-4B69-8A5E-957BDE52E9B8}">
      <dgm:prSet custT="1"/>
      <dgm:spPr/>
      <dgm:t>
        <a:bodyPr/>
        <a:lstStyle/>
        <a:p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Cozzio, C., Tokarchuk, O. and Maurer, O. (2021) ‘Minimising plate waste at hotel breakfast buffets: an experimental approach through persuasive messages,’ </a:t>
          </a:r>
          <a:r>
            <a:rPr lang="en-GB" sz="1050" i="1">
              <a:latin typeface="Arial" panose="020B0604020202020204" pitchFamily="34" charset="0"/>
              <a:cs typeface="Arial" panose="020B0604020202020204" pitchFamily="34" charset="0"/>
            </a:rPr>
            <a:t>British Food Journal,</a:t>
          </a:r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 123(9), pp. 3208–3227.</a:t>
          </a:r>
          <a:endParaRPr lang="en-US" sz="105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9E99F6-BED3-4491-99D7-1E34D8F02EFC}" type="parTrans" cxnId="{03E6AFF5-1BCE-4FB3-833D-FB1462FAD75E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DB53520-AA9E-449C-904A-43288641592F}" type="sibTrans" cxnId="{03E6AFF5-1BCE-4FB3-833D-FB1462FAD75E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DC27185-A984-4B76-A9E2-49DB53A87EFF}">
      <dgm:prSet custT="1"/>
      <dgm:spPr/>
      <dgm:t>
        <a:bodyPr/>
        <a:lstStyle/>
        <a:p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DEFRA (2024) </a:t>
          </a:r>
          <a:r>
            <a:rPr lang="en-GB" sz="1050" i="1">
              <a:latin typeface="Arial" panose="020B0604020202020204" pitchFamily="34" charset="0"/>
              <a:cs typeface="Arial" panose="020B0604020202020204" pitchFamily="34" charset="0"/>
            </a:rPr>
            <a:t>Simpler recycling: workplace recycling in England.</a:t>
          </a:r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 [online] GOV.UK. Available at: </a:t>
          </a:r>
          <a:r>
            <a:rPr lang="en-GB" sz="105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https://www.gov.uk/guidance/simpler-recycling-workplace-recycling-in-england</a:t>
          </a:r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05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A15EDE-F027-47E7-97C7-C74D9E1B2DF1}" type="parTrans" cxnId="{6B81FF52-8F2C-45E7-9ABE-EAF9211B48AB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2C15D62-EE60-47F9-96F1-240313311459}" type="sibTrans" cxnId="{6B81FF52-8F2C-45E7-9ABE-EAF9211B48AB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0CCB4B-1441-4BF3-B59D-79123396BAEA}">
      <dgm:prSet custT="1"/>
      <dgm:spPr/>
      <dgm:t>
        <a:bodyPr/>
        <a:lstStyle/>
        <a:p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Dhir, A., Talwar, S., Kaur, P. and Malibari, A. (2020) ‘Food waste in hospitality and food services: A systematic literature review and framework development approach,’ </a:t>
          </a:r>
          <a:r>
            <a:rPr lang="en-GB" sz="1050" i="1">
              <a:latin typeface="Arial" panose="020B0604020202020204" pitchFamily="34" charset="0"/>
              <a:cs typeface="Arial" panose="020B0604020202020204" pitchFamily="34" charset="0"/>
            </a:rPr>
            <a:t>Journal of Cleaner Production,</a:t>
          </a:r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 270, p.122861.</a:t>
          </a:r>
          <a:endParaRPr lang="en-US" sz="105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E29B995-4816-4DE8-AB50-AB7CFC4641E2}" type="parTrans" cxnId="{0B443038-21B2-4C76-8918-A868D29CABBA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5F886B-D9C8-45D0-AED1-F44064C0E2DC}" type="sibTrans" cxnId="{0B443038-21B2-4C76-8918-A868D29CABBA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D68806-B237-452E-B46C-9987DD54CC49}">
      <dgm:prSet custT="1"/>
      <dgm:spPr/>
      <dgm:t>
        <a:bodyPr/>
        <a:lstStyle/>
        <a:p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Dolnicar, S., Juvan, E. and Grün, B. (2020) ‘Reducing the plate waste of families at hotel buffets – A quasi-experimental field study,’ </a:t>
          </a:r>
          <a:r>
            <a:rPr lang="en-GB" sz="1050" i="1">
              <a:latin typeface="Arial" panose="020B0604020202020204" pitchFamily="34" charset="0"/>
              <a:cs typeface="Arial" panose="020B0604020202020204" pitchFamily="34" charset="0"/>
            </a:rPr>
            <a:t>Tourism Management,</a:t>
          </a:r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 80, p.104103.</a:t>
          </a:r>
          <a:endParaRPr lang="en-US" sz="105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FDFA8D-FCFB-4FD0-9518-D96D5F7BA9E2}" type="parTrans" cxnId="{B2D8AE3A-CF52-4373-A187-E22EF461C772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93033E-C8A7-408E-96A2-BFFF1F88384A}" type="sibTrans" cxnId="{B2D8AE3A-CF52-4373-A187-E22EF461C772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EACB4BD-9D40-446E-886E-BAA3D2D18F78}">
      <dgm:prSet custT="1"/>
      <dgm:spPr/>
      <dgm:t>
        <a:bodyPr/>
        <a:lstStyle/>
        <a:p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Ford, R.C. and Sturman, M.C. (2020) </a:t>
          </a:r>
          <a:r>
            <a:rPr lang="en-GB" sz="1050" i="1">
              <a:latin typeface="Arial" panose="020B0604020202020204" pitchFamily="34" charset="0"/>
              <a:cs typeface="Arial" panose="020B0604020202020204" pitchFamily="34" charset="0"/>
            </a:rPr>
            <a:t>Managing Hospitality Organizations.</a:t>
          </a:r>
          <a:r>
            <a:rPr lang="en-GB" sz="1050">
              <a:latin typeface="Arial" panose="020B0604020202020204" pitchFamily="34" charset="0"/>
              <a:cs typeface="Arial" panose="020B0604020202020204" pitchFamily="34" charset="0"/>
            </a:rPr>
            <a:t> 2nd edn. Sage, London.</a:t>
          </a:r>
          <a:endParaRPr lang="en-US" sz="105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CB5A713-9E1D-457F-AD53-68519CAD7269}" type="parTrans" cxnId="{EC63E0AD-F66C-4849-8D30-6A787C0B722C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D5BD06-62F2-4313-8428-20A5076009CF}" type="sibTrans" cxnId="{EC63E0AD-F66C-4849-8D30-6A787C0B722C}">
      <dgm:prSet/>
      <dgm:spPr/>
      <dgm:t>
        <a:bodyPr/>
        <a:lstStyle/>
        <a:p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DBE1C38-0C39-407D-96CD-1AD9C94853A3}" type="pres">
      <dgm:prSet presAssocID="{1DC473FE-BC47-4853-BD11-7933CFBA853D}" presName="vert0" presStyleCnt="0">
        <dgm:presLayoutVars>
          <dgm:dir/>
          <dgm:animOne val="branch"/>
          <dgm:animLvl val="lvl"/>
        </dgm:presLayoutVars>
      </dgm:prSet>
      <dgm:spPr/>
    </dgm:pt>
    <dgm:pt modelId="{A95892E0-8330-4E65-A4CD-67659933C9E3}" type="pres">
      <dgm:prSet presAssocID="{267A05F0-57C9-46E0-8AF8-7BDE5DFA472E}" presName="thickLine" presStyleLbl="alignNode1" presStyleIdx="0" presStyleCnt="9"/>
      <dgm:spPr/>
    </dgm:pt>
    <dgm:pt modelId="{387D34B4-7159-4B0D-9C35-E8D469BA4F8C}" type="pres">
      <dgm:prSet presAssocID="{267A05F0-57C9-46E0-8AF8-7BDE5DFA472E}" presName="horz1" presStyleCnt="0"/>
      <dgm:spPr/>
    </dgm:pt>
    <dgm:pt modelId="{EF29B495-3631-49BA-8873-0A502107BDD5}" type="pres">
      <dgm:prSet presAssocID="{267A05F0-57C9-46E0-8AF8-7BDE5DFA472E}" presName="tx1" presStyleLbl="revTx" presStyleIdx="0" presStyleCnt="9"/>
      <dgm:spPr/>
    </dgm:pt>
    <dgm:pt modelId="{A8DE2BE0-7CE1-4576-A041-AB7505F4AF67}" type="pres">
      <dgm:prSet presAssocID="{267A05F0-57C9-46E0-8AF8-7BDE5DFA472E}" presName="vert1" presStyleCnt="0"/>
      <dgm:spPr/>
    </dgm:pt>
    <dgm:pt modelId="{2C2B144E-641D-4C9E-AD0D-CEE0F7A8837D}" type="pres">
      <dgm:prSet presAssocID="{A37DC3F8-0F10-4EE2-87F4-5BC5197EE8E4}" presName="thickLine" presStyleLbl="alignNode1" presStyleIdx="1" presStyleCnt="9"/>
      <dgm:spPr/>
    </dgm:pt>
    <dgm:pt modelId="{B0477E6D-63F1-42EC-BD90-5432FF5D7361}" type="pres">
      <dgm:prSet presAssocID="{A37DC3F8-0F10-4EE2-87F4-5BC5197EE8E4}" presName="horz1" presStyleCnt="0"/>
      <dgm:spPr/>
    </dgm:pt>
    <dgm:pt modelId="{C5F52280-DF28-4874-8278-DAA1751F852C}" type="pres">
      <dgm:prSet presAssocID="{A37DC3F8-0F10-4EE2-87F4-5BC5197EE8E4}" presName="tx1" presStyleLbl="revTx" presStyleIdx="1" presStyleCnt="9"/>
      <dgm:spPr/>
    </dgm:pt>
    <dgm:pt modelId="{A3817BB6-E976-4037-9D83-5AD189C1EF7B}" type="pres">
      <dgm:prSet presAssocID="{A37DC3F8-0F10-4EE2-87F4-5BC5197EE8E4}" presName="vert1" presStyleCnt="0"/>
      <dgm:spPr/>
    </dgm:pt>
    <dgm:pt modelId="{1F6422EA-4A0F-4F83-9FA9-335157E92882}" type="pres">
      <dgm:prSet presAssocID="{FEB1D1CA-330F-4016-A132-65236BD4AC03}" presName="thickLine" presStyleLbl="alignNode1" presStyleIdx="2" presStyleCnt="9"/>
      <dgm:spPr/>
    </dgm:pt>
    <dgm:pt modelId="{902E74BC-1861-4EC7-9C66-F7FC6DD27F0B}" type="pres">
      <dgm:prSet presAssocID="{FEB1D1CA-330F-4016-A132-65236BD4AC03}" presName="horz1" presStyleCnt="0"/>
      <dgm:spPr/>
    </dgm:pt>
    <dgm:pt modelId="{0F5425C2-68D0-4262-BCB0-4E10F7808B41}" type="pres">
      <dgm:prSet presAssocID="{FEB1D1CA-330F-4016-A132-65236BD4AC03}" presName="tx1" presStyleLbl="revTx" presStyleIdx="2" presStyleCnt="9"/>
      <dgm:spPr/>
    </dgm:pt>
    <dgm:pt modelId="{9BF7720F-8499-4874-8077-466FE2F0B435}" type="pres">
      <dgm:prSet presAssocID="{FEB1D1CA-330F-4016-A132-65236BD4AC03}" presName="vert1" presStyleCnt="0"/>
      <dgm:spPr/>
    </dgm:pt>
    <dgm:pt modelId="{4ECFE34D-D9BA-4E3E-B579-0DB8FDA00A46}" type="pres">
      <dgm:prSet presAssocID="{D4066397-9744-4558-8C6E-9846F6E48DA3}" presName="thickLine" presStyleLbl="alignNode1" presStyleIdx="3" presStyleCnt="9"/>
      <dgm:spPr/>
    </dgm:pt>
    <dgm:pt modelId="{21040DE6-C6AA-49D5-8C7A-CFF1441C18D4}" type="pres">
      <dgm:prSet presAssocID="{D4066397-9744-4558-8C6E-9846F6E48DA3}" presName="horz1" presStyleCnt="0"/>
      <dgm:spPr/>
    </dgm:pt>
    <dgm:pt modelId="{5F5DF4E6-E2A3-41F1-AA44-2BB0FAEE8526}" type="pres">
      <dgm:prSet presAssocID="{D4066397-9744-4558-8C6E-9846F6E48DA3}" presName="tx1" presStyleLbl="revTx" presStyleIdx="3" presStyleCnt="9"/>
      <dgm:spPr/>
    </dgm:pt>
    <dgm:pt modelId="{2790725E-C8E3-458E-B1D1-761A69977517}" type="pres">
      <dgm:prSet presAssocID="{D4066397-9744-4558-8C6E-9846F6E48DA3}" presName="vert1" presStyleCnt="0"/>
      <dgm:spPr/>
    </dgm:pt>
    <dgm:pt modelId="{A26F16FA-1940-4F7C-9DC0-68B03669CD13}" type="pres">
      <dgm:prSet presAssocID="{DF5DBDD2-B38D-4B69-8A5E-957BDE52E9B8}" presName="thickLine" presStyleLbl="alignNode1" presStyleIdx="4" presStyleCnt="9"/>
      <dgm:spPr/>
    </dgm:pt>
    <dgm:pt modelId="{8B7F8336-7050-486F-A092-B99901539EFF}" type="pres">
      <dgm:prSet presAssocID="{DF5DBDD2-B38D-4B69-8A5E-957BDE52E9B8}" presName="horz1" presStyleCnt="0"/>
      <dgm:spPr/>
    </dgm:pt>
    <dgm:pt modelId="{11B81160-86E0-4F7B-9493-6959216D3D7C}" type="pres">
      <dgm:prSet presAssocID="{DF5DBDD2-B38D-4B69-8A5E-957BDE52E9B8}" presName="tx1" presStyleLbl="revTx" presStyleIdx="4" presStyleCnt="9"/>
      <dgm:spPr/>
    </dgm:pt>
    <dgm:pt modelId="{C369CFEF-8CCC-4822-AF1D-2A72B4BE031C}" type="pres">
      <dgm:prSet presAssocID="{DF5DBDD2-B38D-4B69-8A5E-957BDE52E9B8}" presName="vert1" presStyleCnt="0"/>
      <dgm:spPr/>
    </dgm:pt>
    <dgm:pt modelId="{48DF3CAB-A82F-4695-916B-A7E48C98BF15}" type="pres">
      <dgm:prSet presAssocID="{BDC27185-A984-4B76-A9E2-49DB53A87EFF}" presName="thickLine" presStyleLbl="alignNode1" presStyleIdx="5" presStyleCnt="9"/>
      <dgm:spPr/>
    </dgm:pt>
    <dgm:pt modelId="{D750119E-7A08-4C96-960F-EDC9FF877890}" type="pres">
      <dgm:prSet presAssocID="{BDC27185-A984-4B76-A9E2-49DB53A87EFF}" presName="horz1" presStyleCnt="0"/>
      <dgm:spPr/>
    </dgm:pt>
    <dgm:pt modelId="{E5390C3A-D46A-4491-A816-73A968924AFA}" type="pres">
      <dgm:prSet presAssocID="{BDC27185-A984-4B76-A9E2-49DB53A87EFF}" presName="tx1" presStyleLbl="revTx" presStyleIdx="5" presStyleCnt="9"/>
      <dgm:spPr/>
    </dgm:pt>
    <dgm:pt modelId="{0C4161E3-5E77-405F-8ED8-17F999799242}" type="pres">
      <dgm:prSet presAssocID="{BDC27185-A984-4B76-A9E2-49DB53A87EFF}" presName="vert1" presStyleCnt="0"/>
      <dgm:spPr/>
    </dgm:pt>
    <dgm:pt modelId="{DA8DA439-8190-4ECA-964B-BA988BBB773B}" type="pres">
      <dgm:prSet presAssocID="{E00CCB4B-1441-4BF3-B59D-79123396BAEA}" presName="thickLine" presStyleLbl="alignNode1" presStyleIdx="6" presStyleCnt="9"/>
      <dgm:spPr/>
    </dgm:pt>
    <dgm:pt modelId="{D74C3484-72FE-4DE4-8CB3-4302E642A3A8}" type="pres">
      <dgm:prSet presAssocID="{E00CCB4B-1441-4BF3-B59D-79123396BAEA}" presName="horz1" presStyleCnt="0"/>
      <dgm:spPr/>
    </dgm:pt>
    <dgm:pt modelId="{67CD68FF-4FEF-4AED-8A48-6097C0CF55F1}" type="pres">
      <dgm:prSet presAssocID="{E00CCB4B-1441-4BF3-B59D-79123396BAEA}" presName="tx1" presStyleLbl="revTx" presStyleIdx="6" presStyleCnt="9"/>
      <dgm:spPr/>
    </dgm:pt>
    <dgm:pt modelId="{4DEE798C-240C-4905-B1CA-58C351BA1325}" type="pres">
      <dgm:prSet presAssocID="{E00CCB4B-1441-4BF3-B59D-79123396BAEA}" presName="vert1" presStyleCnt="0"/>
      <dgm:spPr/>
    </dgm:pt>
    <dgm:pt modelId="{0870D82B-8762-4ADF-A336-327002A25F3A}" type="pres">
      <dgm:prSet presAssocID="{A3D68806-B237-452E-B46C-9987DD54CC49}" presName="thickLine" presStyleLbl="alignNode1" presStyleIdx="7" presStyleCnt="9"/>
      <dgm:spPr/>
    </dgm:pt>
    <dgm:pt modelId="{12BC4CBB-2AE1-4106-B8AA-8F32FEE0BD50}" type="pres">
      <dgm:prSet presAssocID="{A3D68806-B237-452E-B46C-9987DD54CC49}" presName="horz1" presStyleCnt="0"/>
      <dgm:spPr/>
    </dgm:pt>
    <dgm:pt modelId="{E3C51240-791F-4CD2-AAAE-74D1092E5D29}" type="pres">
      <dgm:prSet presAssocID="{A3D68806-B237-452E-B46C-9987DD54CC49}" presName="tx1" presStyleLbl="revTx" presStyleIdx="7" presStyleCnt="9"/>
      <dgm:spPr/>
    </dgm:pt>
    <dgm:pt modelId="{5EC8C89C-7D25-4A90-A4A6-A4C92AA84D62}" type="pres">
      <dgm:prSet presAssocID="{A3D68806-B237-452E-B46C-9987DD54CC49}" presName="vert1" presStyleCnt="0"/>
      <dgm:spPr/>
    </dgm:pt>
    <dgm:pt modelId="{D6A0FB05-9805-4470-AE9D-C6E6D142F5AC}" type="pres">
      <dgm:prSet presAssocID="{0EACB4BD-9D40-446E-886E-BAA3D2D18F78}" presName="thickLine" presStyleLbl="alignNode1" presStyleIdx="8" presStyleCnt="9"/>
      <dgm:spPr/>
    </dgm:pt>
    <dgm:pt modelId="{AF94C160-369F-4636-9F5A-43220AA9580D}" type="pres">
      <dgm:prSet presAssocID="{0EACB4BD-9D40-446E-886E-BAA3D2D18F78}" presName="horz1" presStyleCnt="0"/>
      <dgm:spPr/>
    </dgm:pt>
    <dgm:pt modelId="{4C191AD9-4DB9-46A4-9BCB-214E721AA03B}" type="pres">
      <dgm:prSet presAssocID="{0EACB4BD-9D40-446E-886E-BAA3D2D18F78}" presName="tx1" presStyleLbl="revTx" presStyleIdx="8" presStyleCnt="9"/>
      <dgm:spPr/>
    </dgm:pt>
    <dgm:pt modelId="{28EC48C0-C9B6-4102-9EEA-C11E830B3FDB}" type="pres">
      <dgm:prSet presAssocID="{0EACB4BD-9D40-446E-886E-BAA3D2D18F78}" presName="vert1" presStyleCnt="0"/>
      <dgm:spPr/>
    </dgm:pt>
  </dgm:ptLst>
  <dgm:cxnLst>
    <dgm:cxn modelId="{D1598402-B8D0-4BC0-89C2-F7D3384B3B70}" type="presOf" srcId="{0EACB4BD-9D40-446E-886E-BAA3D2D18F78}" destId="{4C191AD9-4DB9-46A4-9BCB-214E721AA03B}" srcOrd="0" destOrd="0" presId="urn:microsoft.com/office/officeart/2008/layout/LinedList"/>
    <dgm:cxn modelId="{0B443038-21B2-4C76-8918-A868D29CABBA}" srcId="{1DC473FE-BC47-4853-BD11-7933CFBA853D}" destId="{E00CCB4B-1441-4BF3-B59D-79123396BAEA}" srcOrd="6" destOrd="0" parTransId="{CE29B995-4816-4DE8-AB50-AB7CFC4641E2}" sibTransId="{E05F886B-D9C8-45D0-AED1-F44064C0E2DC}"/>
    <dgm:cxn modelId="{B2D8AE3A-CF52-4373-A187-E22EF461C772}" srcId="{1DC473FE-BC47-4853-BD11-7933CFBA853D}" destId="{A3D68806-B237-452E-B46C-9987DD54CC49}" srcOrd="7" destOrd="0" parTransId="{28FDFA8D-FCFB-4FD0-9518-D96D5F7BA9E2}" sibTransId="{4C93033E-C8A7-408E-96A2-BFFF1F88384A}"/>
    <dgm:cxn modelId="{F8F1BB3D-CB76-4083-845D-F1B28D7FA75B}" type="presOf" srcId="{FEB1D1CA-330F-4016-A132-65236BD4AC03}" destId="{0F5425C2-68D0-4262-BCB0-4E10F7808B41}" srcOrd="0" destOrd="0" presId="urn:microsoft.com/office/officeart/2008/layout/LinedList"/>
    <dgm:cxn modelId="{2631EA5B-6F20-405A-91C8-F1CFF6611D3E}" type="presOf" srcId="{A37DC3F8-0F10-4EE2-87F4-5BC5197EE8E4}" destId="{C5F52280-DF28-4874-8278-DAA1751F852C}" srcOrd="0" destOrd="0" presId="urn:microsoft.com/office/officeart/2008/layout/LinedList"/>
    <dgm:cxn modelId="{F469385F-56F3-462C-A9A3-5542275C7145}" srcId="{1DC473FE-BC47-4853-BD11-7933CFBA853D}" destId="{A37DC3F8-0F10-4EE2-87F4-5BC5197EE8E4}" srcOrd="1" destOrd="0" parTransId="{60BEE2E0-CD94-477B-B94C-41611A754D28}" sibTransId="{97F338A6-514C-4A39-8338-0F8AEE959EEF}"/>
    <dgm:cxn modelId="{4824616C-E801-40FB-8F1C-BC66B652622B}" type="presOf" srcId="{1DC473FE-BC47-4853-BD11-7933CFBA853D}" destId="{ADBE1C38-0C39-407D-96CD-1AD9C94853A3}" srcOrd="0" destOrd="0" presId="urn:microsoft.com/office/officeart/2008/layout/LinedList"/>
    <dgm:cxn modelId="{6B81FF52-8F2C-45E7-9ABE-EAF9211B48AB}" srcId="{1DC473FE-BC47-4853-BD11-7933CFBA853D}" destId="{BDC27185-A984-4B76-A9E2-49DB53A87EFF}" srcOrd="5" destOrd="0" parTransId="{42A15EDE-F027-47E7-97C7-C74D9E1B2DF1}" sibTransId="{72C15D62-EE60-47F9-96F1-240313311459}"/>
    <dgm:cxn modelId="{46CD1259-ED26-4469-8BBE-9A7FB68C02E0}" type="presOf" srcId="{A3D68806-B237-452E-B46C-9987DD54CC49}" destId="{E3C51240-791F-4CD2-AAAE-74D1092E5D29}" srcOrd="0" destOrd="0" presId="urn:microsoft.com/office/officeart/2008/layout/LinedList"/>
    <dgm:cxn modelId="{B28C3B7A-AF23-41C0-8D9F-1D6FB9AEA459}" type="presOf" srcId="{E00CCB4B-1441-4BF3-B59D-79123396BAEA}" destId="{67CD68FF-4FEF-4AED-8A48-6097C0CF55F1}" srcOrd="0" destOrd="0" presId="urn:microsoft.com/office/officeart/2008/layout/LinedList"/>
    <dgm:cxn modelId="{F9A1BB7F-E37E-47BA-9857-C8A84275286F}" srcId="{1DC473FE-BC47-4853-BD11-7933CFBA853D}" destId="{D4066397-9744-4558-8C6E-9846F6E48DA3}" srcOrd="3" destOrd="0" parTransId="{DDB0B05D-1AF2-4A49-89B6-A12A48056B0E}" sibTransId="{E7245CB4-D3BE-42CE-9C77-042BA6EDF988}"/>
    <dgm:cxn modelId="{31F5F786-1DF5-4400-9112-641639F3CC2F}" type="presOf" srcId="{267A05F0-57C9-46E0-8AF8-7BDE5DFA472E}" destId="{EF29B495-3631-49BA-8873-0A502107BDD5}" srcOrd="0" destOrd="0" presId="urn:microsoft.com/office/officeart/2008/layout/LinedList"/>
    <dgm:cxn modelId="{74D207A0-410B-4057-940B-5081852E41CD}" type="presOf" srcId="{BDC27185-A984-4B76-A9E2-49DB53A87EFF}" destId="{E5390C3A-D46A-4491-A816-73A968924AFA}" srcOrd="0" destOrd="0" presId="urn:microsoft.com/office/officeart/2008/layout/LinedList"/>
    <dgm:cxn modelId="{0F8943AD-7542-4F2E-97D3-C69323F47B59}" srcId="{1DC473FE-BC47-4853-BD11-7933CFBA853D}" destId="{267A05F0-57C9-46E0-8AF8-7BDE5DFA472E}" srcOrd="0" destOrd="0" parTransId="{7DD8BDC0-A5FC-4CAD-8D2A-AD9ABAECFAE9}" sibTransId="{B1A0CDE1-1698-4C45-B052-F60EF06E8FD2}"/>
    <dgm:cxn modelId="{EC63E0AD-F66C-4849-8D30-6A787C0B722C}" srcId="{1DC473FE-BC47-4853-BD11-7933CFBA853D}" destId="{0EACB4BD-9D40-446E-886E-BAA3D2D18F78}" srcOrd="8" destOrd="0" parTransId="{DCB5A713-9E1D-457F-AD53-68519CAD7269}" sibTransId="{52D5BD06-62F2-4313-8428-20A5076009CF}"/>
    <dgm:cxn modelId="{49E1A3D4-DEAA-47BC-8449-44784AC3BB0D}" type="presOf" srcId="{DF5DBDD2-B38D-4B69-8A5E-957BDE52E9B8}" destId="{11B81160-86E0-4F7B-9493-6959216D3D7C}" srcOrd="0" destOrd="0" presId="urn:microsoft.com/office/officeart/2008/layout/LinedList"/>
    <dgm:cxn modelId="{A6AAC6DF-28AC-4718-A195-514485DFAE32}" type="presOf" srcId="{D4066397-9744-4558-8C6E-9846F6E48DA3}" destId="{5F5DF4E6-E2A3-41F1-AA44-2BB0FAEE8526}" srcOrd="0" destOrd="0" presId="urn:microsoft.com/office/officeart/2008/layout/LinedList"/>
    <dgm:cxn modelId="{03E6AFF5-1BCE-4FB3-833D-FB1462FAD75E}" srcId="{1DC473FE-BC47-4853-BD11-7933CFBA853D}" destId="{DF5DBDD2-B38D-4B69-8A5E-957BDE52E9B8}" srcOrd="4" destOrd="0" parTransId="{2C9E99F6-BED3-4491-99D7-1E34D8F02EFC}" sibTransId="{8DB53520-AA9E-449C-904A-43288641592F}"/>
    <dgm:cxn modelId="{572515F8-70C4-47BF-A053-9B1EAD768646}" srcId="{1DC473FE-BC47-4853-BD11-7933CFBA853D}" destId="{FEB1D1CA-330F-4016-A132-65236BD4AC03}" srcOrd="2" destOrd="0" parTransId="{72B2F3A8-96C6-4C59-A5BA-D7AF3C92E68C}" sibTransId="{E7EE2BC8-3D94-444D-9BDF-BE430318D80C}"/>
    <dgm:cxn modelId="{17FDFAF3-5D56-4F52-BAEF-1C634CE529F9}" type="presParOf" srcId="{ADBE1C38-0C39-407D-96CD-1AD9C94853A3}" destId="{A95892E0-8330-4E65-A4CD-67659933C9E3}" srcOrd="0" destOrd="0" presId="urn:microsoft.com/office/officeart/2008/layout/LinedList"/>
    <dgm:cxn modelId="{B473F4B3-E3E9-4E19-A737-B1EE97296E0F}" type="presParOf" srcId="{ADBE1C38-0C39-407D-96CD-1AD9C94853A3}" destId="{387D34B4-7159-4B0D-9C35-E8D469BA4F8C}" srcOrd="1" destOrd="0" presId="urn:microsoft.com/office/officeart/2008/layout/LinedList"/>
    <dgm:cxn modelId="{B18D675F-D0F1-429B-9E14-29AD78AA907F}" type="presParOf" srcId="{387D34B4-7159-4B0D-9C35-E8D469BA4F8C}" destId="{EF29B495-3631-49BA-8873-0A502107BDD5}" srcOrd="0" destOrd="0" presId="urn:microsoft.com/office/officeart/2008/layout/LinedList"/>
    <dgm:cxn modelId="{2565C036-58A7-4B58-98EB-11D71A089448}" type="presParOf" srcId="{387D34B4-7159-4B0D-9C35-E8D469BA4F8C}" destId="{A8DE2BE0-7CE1-4576-A041-AB7505F4AF67}" srcOrd="1" destOrd="0" presId="urn:microsoft.com/office/officeart/2008/layout/LinedList"/>
    <dgm:cxn modelId="{1BF684A7-B4C5-4F81-A927-041324F83543}" type="presParOf" srcId="{ADBE1C38-0C39-407D-96CD-1AD9C94853A3}" destId="{2C2B144E-641D-4C9E-AD0D-CEE0F7A8837D}" srcOrd="2" destOrd="0" presId="urn:microsoft.com/office/officeart/2008/layout/LinedList"/>
    <dgm:cxn modelId="{AE119321-0AEF-4982-9B71-93E1B651CF46}" type="presParOf" srcId="{ADBE1C38-0C39-407D-96CD-1AD9C94853A3}" destId="{B0477E6D-63F1-42EC-BD90-5432FF5D7361}" srcOrd="3" destOrd="0" presId="urn:microsoft.com/office/officeart/2008/layout/LinedList"/>
    <dgm:cxn modelId="{15408E00-EDFE-49B1-AE6F-67ABFA6CB69B}" type="presParOf" srcId="{B0477E6D-63F1-42EC-BD90-5432FF5D7361}" destId="{C5F52280-DF28-4874-8278-DAA1751F852C}" srcOrd="0" destOrd="0" presId="urn:microsoft.com/office/officeart/2008/layout/LinedList"/>
    <dgm:cxn modelId="{B00CE298-BE29-4BA8-9A02-F61608911C02}" type="presParOf" srcId="{B0477E6D-63F1-42EC-BD90-5432FF5D7361}" destId="{A3817BB6-E976-4037-9D83-5AD189C1EF7B}" srcOrd="1" destOrd="0" presId="urn:microsoft.com/office/officeart/2008/layout/LinedList"/>
    <dgm:cxn modelId="{B4AD582A-F4D2-4383-815C-E8ED6831C364}" type="presParOf" srcId="{ADBE1C38-0C39-407D-96CD-1AD9C94853A3}" destId="{1F6422EA-4A0F-4F83-9FA9-335157E92882}" srcOrd="4" destOrd="0" presId="urn:microsoft.com/office/officeart/2008/layout/LinedList"/>
    <dgm:cxn modelId="{2B732C01-AC4D-44A4-B310-F82CB2EC0626}" type="presParOf" srcId="{ADBE1C38-0C39-407D-96CD-1AD9C94853A3}" destId="{902E74BC-1861-4EC7-9C66-F7FC6DD27F0B}" srcOrd="5" destOrd="0" presId="urn:microsoft.com/office/officeart/2008/layout/LinedList"/>
    <dgm:cxn modelId="{1111AE96-BFE0-4438-8348-45DA27ACFC7E}" type="presParOf" srcId="{902E74BC-1861-4EC7-9C66-F7FC6DD27F0B}" destId="{0F5425C2-68D0-4262-BCB0-4E10F7808B41}" srcOrd="0" destOrd="0" presId="urn:microsoft.com/office/officeart/2008/layout/LinedList"/>
    <dgm:cxn modelId="{39388756-D806-46D4-A71C-E5A3A5239C0E}" type="presParOf" srcId="{902E74BC-1861-4EC7-9C66-F7FC6DD27F0B}" destId="{9BF7720F-8499-4874-8077-466FE2F0B435}" srcOrd="1" destOrd="0" presId="urn:microsoft.com/office/officeart/2008/layout/LinedList"/>
    <dgm:cxn modelId="{2713AB62-938C-459E-B9F4-DD73CD2CD7D2}" type="presParOf" srcId="{ADBE1C38-0C39-407D-96CD-1AD9C94853A3}" destId="{4ECFE34D-D9BA-4E3E-B579-0DB8FDA00A46}" srcOrd="6" destOrd="0" presId="urn:microsoft.com/office/officeart/2008/layout/LinedList"/>
    <dgm:cxn modelId="{01AA2D19-C919-4A71-BE5C-C9B8054F90CA}" type="presParOf" srcId="{ADBE1C38-0C39-407D-96CD-1AD9C94853A3}" destId="{21040DE6-C6AA-49D5-8C7A-CFF1441C18D4}" srcOrd="7" destOrd="0" presId="urn:microsoft.com/office/officeart/2008/layout/LinedList"/>
    <dgm:cxn modelId="{00082DC2-1ED0-4C92-88C8-C8596552E3FE}" type="presParOf" srcId="{21040DE6-C6AA-49D5-8C7A-CFF1441C18D4}" destId="{5F5DF4E6-E2A3-41F1-AA44-2BB0FAEE8526}" srcOrd="0" destOrd="0" presId="urn:microsoft.com/office/officeart/2008/layout/LinedList"/>
    <dgm:cxn modelId="{34DD25A4-E520-414E-A198-4E576B52390A}" type="presParOf" srcId="{21040DE6-C6AA-49D5-8C7A-CFF1441C18D4}" destId="{2790725E-C8E3-458E-B1D1-761A69977517}" srcOrd="1" destOrd="0" presId="urn:microsoft.com/office/officeart/2008/layout/LinedList"/>
    <dgm:cxn modelId="{0638B84C-220F-457A-9A34-EC14D7A420F2}" type="presParOf" srcId="{ADBE1C38-0C39-407D-96CD-1AD9C94853A3}" destId="{A26F16FA-1940-4F7C-9DC0-68B03669CD13}" srcOrd="8" destOrd="0" presId="urn:microsoft.com/office/officeart/2008/layout/LinedList"/>
    <dgm:cxn modelId="{6CABE519-75E1-4203-92D1-7478B885905A}" type="presParOf" srcId="{ADBE1C38-0C39-407D-96CD-1AD9C94853A3}" destId="{8B7F8336-7050-486F-A092-B99901539EFF}" srcOrd="9" destOrd="0" presId="urn:microsoft.com/office/officeart/2008/layout/LinedList"/>
    <dgm:cxn modelId="{AF605AD6-3EED-4309-A707-299C6CFDA55C}" type="presParOf" srcId="{8B7F8336-7050-486F-A092-B99901539EFF}" destId="{11B81160-86E0-4F7B-9493-6959216D3D7C}" srcOrd="0" destOrd="0" presId="urn:microsoft.com/office/officeart/2008/layout/LinedList"/>
    <dgm:cxn modelId="{9A0D89C3-EA80-4790-A5D7-6BBE0D3060DA}" type="presParOf" srcId="{8B7F8336-7050-486F-A092-B99901539EFF}" destId="{C369CFEF-8CCC-4822-AF1D-2A72B4BE031C}" srcOrd="1" destOrd="0" presId="urn:microsoft.com/office/officeart/2008/layout/LinedList"/>
    <dgm:cxn modelId="{66DAEC31-6264-4EF2-B93B-2E2C47DE5241}" type="presParOf" srcId="{ADBE1C38-0C39-407D-96CD-1AD9C94853A3}" destId="{48DF3CAB-A82F-4695-916B-A7E48C98BF15}" srcOrd="10" destOrd="0" presId="urn:microsoft.com/office/officeart/2008/layout/LinedList"/>
    <dgm:cxn modelId="{CF1BDBED-C777-4E58-B177-20084A1D7449}" type="presParOf" srcId="{ADBE1C38-0C39-407D-96CD-1AD9C94853A3}" destId="{D750119E-7A08-4C96-960F-EDC9FF877890}" srcOrd="11" destOrd="0" presId="urn:microsoft.com/office/officeart/2008/layout/LinedList"/>
    <dgm:cxn modelId="{23623A7E-2043-442B-AC02-100B6D6CB949}" type="presParOf" srcId="{D750119E-7A08-4C96-960F-EDC9FF877890}" destId="{E5390C3A-D46A-4491-A816-73A968924AFA}" srcOrd="0" destOrd="0" presId="urn:microsoft.com/office/officeart/2008/layout/LinedList"/>
    <dgm:cxn modelId="{C50BF5BF-AD30-4AEC-87E3-18CAC8634977}" type="presParOf" srcId="{D750119E-7A08-4C96-960F-EDC9FF877890}" destId="{0C4161E3-5E77-405F-8ED8-17F999799242}" srcOrd="1" destOrd="0" presId="urn:microsoft.com/office/officeart/2008/layout/LinedList"/>
    <dgm:cxn modelId="{C2E851AC-DE0E-427E-9559-C1537A932CAA}" type="presParOf" srcId="{ADBE1C38-0C39-407D-96CD-1AD9C94853A3}" destId="{DA8DA439-8190-4ECA-964B-BA988BBB773B}" srcOrd="12" destOrd="0" presId="urn:microsoft.com/office/officeart/2008/layout/LinedList"/>
    <dgm:cxn modelId="{D0B15179-BDDB-40DF-A9F4-47F75BCBDB08}" type="presParOf" srcId="{ADBE1C38-0C39-407D-96CD-1AD9C94853A3}" destId="{D74C3484-72FE-4DE4-8CB3-4302E642A3A8}" srcOrd="13" destOrd="0" presId="urn:microsoft.com/office/officeart/2008/layout/LinedList"/>
    <dgm:cxn modelId="{768FF7DF-E8AD-455B-A6B6-1BCE01133F08}" type="presParOf" srcId="{D74C3484-72FE-4DE4-8CB3-4302E642A3A8}" destId="{67CD68FF-4FEF-4AED-8A48-6097C0CF55F1}" srcOrd="0" destOrd="0" presId="urn:microsoft.com/office/officeart/2008/layout/LinedList"/>
    <dgm:cxn modelId="{05BCC200-3D85-4A64-AC7D-63E5AD987FB8}" type="presParOf" srcId="{D74C3484-72FE-4DE4-8CB3-4302E642A3A8}" destId="{4DEE798C-240C-4905-B1CA-58C351BA1325}" srcOrd="1" destOrd="0" presId="urn:microsoft.com/office/officeart/2008/layout/LinedList"/>
    <dgm:cxn modelId="{4D617DCD-314A-4622-B465-F9AEFEFF4D94}" type="presParOf" srcId="{ADBE1C38-0C39-407D-96CD-1AD9C94853A3}" destId="{0870D82B-8762-4ADF-A336-327002A25F3A}" srcOrd="14" destOrd="0" presId="urn:microsoft.com/office/officeart/2008/layout/LinedList"/>
    <dgm:cxn modelId="{29591B42-902B-423B-97E4-CF1ADC3630E1}" type="presParOf" srcId="{ADBE1C38-0C39-407D-96CD-1AD9C94853A3}" destId="{12BC4CBB-2AE1-4106-B8AA-8F32FEE0BD50}" srcOrd="15" destOrd="0" presId="urn:microsoft.com/office/officeart/2008/layout/LinedList"/>
    <dgm:cxn modelId="{F1C39171-6C9D-4360-88AA-3A12CD5B680B}" type="presParOf" srcId="{12BC4CBB-2AE1-4106-B8AA-8F32FEE0BD50}" destId="{E3C51240-791F-4CD2-AAAE-74D1092E5D29}" srcOrd="0" destOrd="0" presId="urn:microsoft.com/office/officeart/2008/layout/LinedList"/>
    <dgm:cxn modelId="{CD12B709-D321-422B-AC8E-63B8E938D9C9}" type="presParOf" srcId="{12BC4CBB-2AE1-4106-B8AA-8F32FEE0BD50}" destId="{5EC8C89C-7D25-4A90-A4A6-A4C92AA84D62}" srcOrd="1" destOrd="0" presId="urn:microsoft.com/office/officeart/2008/layout/LinedList"/>
    <dgm:cxn modelId="{FCABC0E9-CD3A-4DE7-B378-A2751024C669}" type="presParOf" srcId="{ADBE1C38-0C39-407D-96CD-1AD9C94853A3}" destId="{D6A0FB05-9805-4470-AE9D-C6E6D142F5AC}" srcOrd="16" destOrd="0" presId="urn:microsoft.com/office/officeart/2008/layout/LinedList"/>
    <dgm:cxn modelId="{2735CF34-ACBB-4EEE-B49F-0A4D84ECDC61}" type="presParOf" srcId="{ADBE1C38-0C39-407D-96CD-1AD9C94853A3}" destId="{AF94C160-369F-4636-9F5A-43220AA9580D}" srcOrd="17" destOrd="0" presId="urn:microsoft.com/office/officeart/2008/layout/LinedList"/>
    <dgm:cxn modelId="{80FA3CED-A71F-4724-BA93-319F4885C725}" type="presParOf" srcId="{AF94C160-369F-4636-9F5A-43220AA9580D}" destId="{4C191AD9-4DB9-46A4-9BCB-214E721AA03B}" srcOrd="0" destOrd="0" presId="urn:microsoft.com/office/officeart/2008/layout/LinedList"/>
    <dgm:cxn modelId="{568BC62E-6735-404D-B0D3-A1E8D4DC38D0}" type="presParOf" srcId="{AF94C160-369F-4636-9F5A-43220AA9580D}" destId="{28EC48C0-C9B6-4102-9EEA-C11E830B3FD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6F7B40-4E13-4154-A6C5-106787707E33}">
      <dsp:nvSpPr>
        <dsp:cNvPr id="0" name=""/>
        <dsp:cNvSpPr/>
      </dsp:nvSpPr>
      <dsp:spPr>
        <a:xfrm>
          <a:off x="255116" y="522"/>
          <a:ext cx="2841919" cy="170515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According to Salama and Abdelsalam (2021), 75% of food waste in UK hotels can be avoided.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116" y="522"/>
        <a:ext cx="2841919" cy="1705151"/>
      </dsp:txXfrm>
    </dsp:sp>
    <dsp:sp modelId="{8A4A7903-CE5B-48A3-9288-C3EA37B009BE}">
      <dsp:nvSpPr>
        <dsp:cNvPr id="0" name=""/>
        <dsp:cNvSpPr/>
      </dsp:nvSpPr>
      <dsp:spPr>
        <a:xfrm>
          <a:off x="3381227" y="522"/>
          <a:ext cx="2841919" cy="170515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£3.2 billion loss in the sector each year (Talukder et al., 2024).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81227" y="522"/>
        <a:ext cx="2841919" cy="1705151"/>
      </dsp:txXfrm>
    </dsp:sp>
    <dsp:sp modelId="{B27280EB-C670-4CE1-B01F-FCBD309CBEFA}">
      <dsp:nvSpPr>
        <dsp:cNvPr id="0" name=""/>
        <dsp:cNvSpPr/>
      </dsp:nvSpPr>
      <dsp:spPr>
        <a:xfrm>
          <a:off x="6507339" y="522"/>
          <a:ext cx="2841919" cy="170515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According to Vinay Jalla (2023), 70% of hotels get back the money they spend on waste reduction within a year.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507339" y="522"/>
        <a:ext cx="2841919" cy="1705151"/>
      </dsp:txXfrm>
    </dsp:sp>
    <dsp:sp modelId="{1892B3B0-C8A0-4A75-BF67-6F7FD4CCEFDA}">
      <dsp:nvSpPr>
        <dsp:cNvPr id="0" name=""/>
        <dsp:cNvSpPr/>
      </dsp:nvSpPr>
      <dsp:spPr>
        <a:xfrm>
          <a:off x="255116" y="1989865"/>
          <a:ext cx="2841919" cy="170515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25 million tonnes of CO₂ from food waste every year (Malik et al., 2024).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116" y="1989865"/>
        <a:ext cx="2841919" cy="1705151"/>
      </dsp:txXfrm>
    </dsp:sp>
    <dsp:sp modelId="{D642C520-C6FA-415B-9447-F64A11F4CF2D}">
      <dsp:nvSpPr>
        <dsp:cNvPr id="0" name=""/>
        <dsp:cNvSpPr/>
      </dsp:nvSpPr>
      <dsp:spPr>
        <a:xfrm>
          <a:off x="3381227" y="1989865"/>
          <a:ext cx="2841919" cy="170515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AI systems have helped cut down on waste by 62% (Bradshaw and Wentworth, 2024).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381227" y="1989865"/>
        <a:ext cx="2841919" cy="1705151"/>
      </dsp:txXfrm>
    </dsp:sp>
    <dsp:sp modelId="{4CD138EF-EB0A-434F-9886-9D01BC82F4B4}">
      <dsp:nvSpPr>
        <dsp:cNvPr id="0" name=""/>
        <dsp:cNvSpPr/>
      </dsp:nvSpPr>
      <dsp:spPr>
        <a:xfrm>
          <a:off x="6507339" y="1989865"/>
          <a:ext cx="2841919" cy="170515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By 2023, Premier Inn will have cut its waste by 10% (Salama and Abdelsalam, 2021).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507339" y="1989865"/>
        <a:ext cx="2841919" cy="170515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F5BF29-A9A7-4681-9122-D8C13F8626C7}">
      <dsp:nvSpPr>
        <dsp:cNvPr id="0" name=""/>
        <dsp:cNvSpPr/>
      </dsp:nvSpPr>
      <dsp:spPr>
        <a:xfrm>
          <a:off x="2719390" y="572928"/>
          <a:ext cx="4404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0455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27842" y="616291"/>
        <a:ext cx="23552" cy="4715"/>
      </dsp:txXfrm>
    </dsp:sp>
    <dsp:sp modelId="{5404812D-CBAC-4970-8BC1-43B133DB56C4}">
      <dsp:nvSpPr>
        <dsp:cNvPr id="0" name=""/>
        <dsp:cNvSpPr/>
      </dsp:nvSpPr>
      <dsp:spPr>
        <a:xfrm>
          <a:off x="673124" y="4228"/>
          <a:ext cx="2048066" cy="1228839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357" tIns="105342" rIns="100357" bIns="10534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Set goals for cutting down on waste that can be measured (Principato et al., 2023).</a:t>
          </a:r>
          <a:endParaRPr lang="en-US" sz="16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3124" y="4228"/>
        <a:ext cx="2048066" cy="1228839"/>
      </dsp:txXfrm>
    </dsp:sp>
    <dsp:sp modelId="{C06F3187-4133-48B0-B198-1834DE18E5B9}">
      <dsp:nvSpPr>
        <dsp:cNvPr id="0" name=""/>
        <dsp:cNvSpPr/>
      </dsp:nvSpPr>
      <dsp:spPr>
        <a:xfrm>
          <a:off x="1697157" y="1231268"/>
          <a:ext cx="2519121" cy="440455"/>
        </a:xfrm>
        <a:custGeom>
          <a:avLst/>
          <a:gdLst/>
          <a:ahLst/>
          <a:cxnLst/>
          <a:rect l="0" t="0" r="0" b="0"/>
          <a:pathLst>
            <a:path>
              <a:moveTo>
                <a:pt x="2519121" y="0"/>
              </a:moveTo>
              <a:lnTo>
                <a:pt x="2519121" y="237327"/>
              </a:lnTo>
              <a:lnTo>
                <a:pt x="0" y="237327"/>
              </a:lnTo>
              <a:lnTo>
                <a:pt x="0" y="440455"/>
              </a:lnTo>
            </a:path>
          </a:pathLst>
        </a:custGeom>
        <a:noFill/>
        <a:ln w="9525" cap="flat" cmpd="sng" algn="ctr">
          <a:solidFill>
            <a:schemeClr val="accent2">
              <a:hueOff val="-330843"/>
              <a:satOff val="373"/>
              <a:lumOff val="882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92648" y="1449138"/>
        <a:ext cx="128139" cy="4715"/>
      </dsp:txXfrm>
    </dsp:sp>
    <dsp:sp modelId="{38182388-4B2C-4447-AEEB-9EC9804BD1F3}">
      <dsp:nvSpPr>
        <dsp:cNvPr id="0" name=""/>
        <dsp:cNvSpPr/>
      </dsp:nvSpPr>
      <dsp:spPr>
        <a:xfrm>
          <a:off x="3192246" y="4228"/>
          <a:ext cx="2048066" cy="1228839"/>
        </a:xfrm>
        <a:prstGeom prst="rect">
          <a:avLst/>
        </a:prstGeom>
        <a:gradFill rotWithShape="0">
          <a:gsLst>
            <a:gs pos="0">
              <a:schemeClr val="accent2">
                <a:hueOff val="-264675"/>
                <a:satOff val="298"/>
                <a:lumOff val="706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264675"/>
                <a:satOff val="298"/>
                <a:lumOff val="706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264675"/>
                <a:satOff val="298"/>
                <a:lumOff val="706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357" tIns="105342" rIns="100357" bIns="10534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Use logs or spreadsheets to keep track of your daily trash.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92246" y="4228"/>
        <a:ext cx="2048066" cy="1228839"/>
      </dsp:txXfrm>
    </dsp:sp>
    <dsp:sp modelId="{EBA4DC90-5961-4F7B-8AA8-AAB0D601FE82}">
      <dsp:nvSpPr>
        <dsp:cNvPr id="0" name=""/>
        <dsp:cNvSpPr/>
      </dsp:nvSpPr>
      <dsp:spPr>
        <a:xfrm>
          <a:off x="2719390" y="2272823"/>
          <a:ext cx="4404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0455" y="45720"/>
              </a:lnTo>
            </a:path>
          </a:pathLst>
        </a:custGeom>
        <a:noFill/>
        <a:ln w="9525" cap="flat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27842" y="2316186"/>
        <a:ext cx="23552" cy="4715"/>
      </dsp:txXfrm>
    </dsp:sp>
    <dsp:sp modelId="{FEBBC9CE-25F0-4BDE-A066-CDC80C4A5816}">
      <dsp:nvSpPr>
        <dsp:cNvPr id="0" name=""/>
        <dsp:cNvSpPr/>
      </dsp:nvSpPr>
      <dsp:spPr>
        <a:xfrm>
          <a:off x="673124" y="1704124"/>
          <a:ext cx="2048066" cy="1228839"/>
        </a:xfrm>
        <a:prstGeom prst="rect">
          <a:avLst/>
        </a:prstGeom>
        <a:gradFill rotWithShape="0">
          <a:gsLst>
            <a:gs pos="0">
              <a:schemeClr val="accent2">
                <a:hueOff val="-529349"/>
                <a:satOff val="597"/>
                <a:lumOff val="1412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529349"/>
                <a:satOff val="597"/>
                <a:lumOff val="1412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529349"/>
                <a:satOff val="597"/>
                <a:lumOff val="1412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357" tIns="105342" rIns="100357" bIns="10534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Teach employees how to store, portion, and reuse (Ford and Sturman, 2020).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3124" y="1704124"/>
        <a:ext cx="2048066" cy="1228839"/>
      </dsp:txXfrm>
    </dsp:sp>
    <dsp:sp modelId="{A99CDD98-3799-4CB1-BDEC-DEAEF61C2D40}">
      <dsp:nvSpPr>
        <dsp:cNvPr id="0" name=""/>
        <dsp:cNvSpPr/>
      </dsp:nvSpPr>
      <dsp:spPr>
        <a:xfrm>
          <a:off x="1697157" y="2931163"/>
          <a:ext cx="2519121" cy="440455"/>
        </a:xfrm>
        <a:custGeom>
          <a:avLst/>
          <a:gdLst/>
          <a:ahLst/>
          <a:cxnLst/>
          <a:rect l="0" t="0" r="0" b="0"/>
          <a:pathLst>
            <a:path>
              <a:moveTo>
                <a:pt x="2519121" y="0"/>
              </a:moveTo>
              <a:lnTo>
                <a:pt x="2519121" y="237327"/>
              </a:lnTo>
              <a:lnTo>
                <a:pt x="0" y="237327"/>
              </a:lnTo>
              <a:lnTo>
                <a:pt x="0" y="440455"/>
              </a:lnTo>
            </a:path>
          </a:pathLst>
        </a:custGeom>
        <a:noFill/>
        <a:ln w="9525" cap="flat" cmpd="sng" algn="ctr">
          <a:solidFill>
            <a:schemeClr val="accent2">
              <a:hueOff val="-992530"/>
              <a:satOff val="1119"/>
              <a:lumOff val="2647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92648" y="3149034"/>
        <a:ext cx="128139" cy="4715"/>
      </dsp:txXfrm>
    </dsp:sp>
    <dsp:sp modelId="{89F65E1E-5C4F-40F3-A904-6C8D071FA4B4}">
      <dsp:nvSpPr>
        <dsp:cNvPr id="0" name=""/>
        <dsp:cNvSpPr/>
      </dsp:nvSpPr>
      <dsp:spPr>
        <a:xfrm>
          <a:off x="3192246" y="1704124"/>
          <a:ext cx="2048066" cy="1228839"/>
        </a:xfrm>
        <a:prstGeom prst="rect">
          <a:avLst/>
        </a:prstGeom>
        <a:gradFill rotWithShape="0">
          <a:gsLst>
            <a:gs pos="0">
              <a:schemeClr val="accent2">
                <a:hueOff val="-794024"/>
                <a:satOff val="895"/>
                <a:lumOff val="2118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794024"/>
                <a:satOff val="895"/>
                <a:lumOff val="2118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794024"/>
                <a:satOff val="895"/>
                <a:lumOff val="2118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357" tIns="105342" rIns="100357" bIns="10534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Nominate a "green champion" to keep people motivated (Costa and Costa, 2022).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92246" y="1704124"/>
        <a:ext cx="2048066" cy="1228839"/>
      </dsp:txXfrm>
    </dsp:sp>
    <dsp:sp modelId="{2101B057-A025-460E-AE1F-88897E8C3B43}">
      <dsp:nvSpPr>
        <dsp:cNvPr id="0" name=""/>
        <dsp:cNvSpPr/>
      </dsp:nvSpPr>
      <dsp:spPr>
        <a:xfrm>
          <a:off x="2719390" y="3972719"/>
          <a:ext cx="440455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40455" y="45720"/>
              </a:lnTo>
            </a:path>
          </a:pathLst>
        </a:custGeom>
        <a:noFill/>
        <a:ln w="9525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927842" y="4016081"/>
        <a:ext cx="23552" cy="4715"/>
      </dsp:txXfrm>
    </dsp:sp>
    <dsp:sp modelId="{335E1574-5C1C-4604-9408-6C71342720D6}">
      <dsp:nvSpPr>
        <dsp:cNvPr id="0" name=""/>
        <dsp:cNvSpPr/>
      </dsp:nvSpPr>
      <dsp:spPr>
        <a:xfrm>
          <a:off x="673124" y="3404019"/>
          <a:ext cx="2048066" cy="1228839"/>
        </a:xfrm>
        <a:prstGeom prst="rect">
          <a:avLst/>
        </a:prstGeom>
        <a:gradFill rotWithShape="0">
          <a:gsLst>
            <a:gs pos="0">
              <a:schemeClr val="accent2">
                <a:hueOff val="-1058698"/>
                <a:satOff val="1194"/>
                <a:lumOff val="2824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058698"/>
                <a:satOff val="1194"/>
                <a:lumOff val="2824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058698"/>
                <a:satOff val="1194"/>
                <a:lumOff val="2824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357" tIns="105342" rIns="100357" bIns="10534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Make the buffet smaller and give people the choice of à la carte (Dolnicar et al., 2020).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73124" y="3404019"/>
        <a:ext cx="2048066" cy="1228839"/>
      </dsp:txXfrm>
    </dsp:sp>
    <dsp:sp modelId="{C5DF9AD3-B075-4F2E-B673-BC7C866DFF78}">
      <dsp:nvSpPr>
        <dsp:cNvPr id="0" name=""/>
        <dsp:cNvSpPr/>
      </dsp:nvSpPr>
      <dsp:spPr>
        <a:xfrm>
          <a:off x="3192246" y="3404019"/>
          <a:ext cx="2048066" cy="1228839"/>
        </a:xfrm>
        <a:prstGeom prst="rect">
          <a:avLst/>
        </a:prstGeom>
        <a:gradFill rotWithShape="0">
          <a:gsLst>
            <a:gs pos="0">
              <a:schemeClr val="accent2">
                <a:hueOff val="-1323373"/>
                <a:satOff val="1492"/>
                <a:lumOff val="353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323373"/>
                <a:satOff val="1492"/>
                <a:lumOff val="353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323373"/>
                <a:satOff val="1492"/>
                <a:lumOff val="353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0357" tIns="105342" rIns="100357" bIns="10534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Arial" panose="020B0604020202020204" pitchFamily="34" charset="0"/>
              <a:cs typeface="Arial" panose="020B0604020202020204" pitchFamily="34" charset="0"/>
            </a:rPr>
            <a:t>Use digital tools and apps for resale like Too Good To Go (Brotherton, 2015).</a:t>
          </a:r>
          <a:endParaRPr lang="en-US" sz="16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92246" y="3404019"/>
        <a:ext cx="2048066" cy="122883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95892E0-8330-4E65-A4CD-67659933C9E3}">
      <dsp:nvSpPr>
        <dsp:cNvPr id="0" name=""/>
        <dsp:cNvSpPr/>
      </dsp:nvSpPr>
      <dsp:spPr>
        <a:xfrm>
          <a:off x="0" y="566"/>
          <a:ext cx="5913437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0"/>
                <a:satOff val="0"/>
                <a:lumOff val="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29B495-3631-49BA-8873-0A502107BDD5}">
      <dsp:nvSpPr>
        <dsp:cNvPr id="0" name=""/>
        <dsp:cNvSpPr/>
      </dsp:nvSpPr>
      <dsp:spPr>
        <a:xfrm>
          <a:off x="0" y="566"/>
          <a:ext cx="5913437" cy="515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Batabyal, D. and Das, D.K. (eds) (2019) </a:t>
          </a:r>
          <a:r>
            <a:rPr lang="en-GB" sz="1050" i="1" kern="1200">
              <a:latin typeface="Arial" panose="020B0604020202020204" pitchFamily="34" charset="0"/>
              <a:cs typeface="Arial" panose="020B0604020202020204" pitchFamily="34" charset="0"/>
            </a:rPr>
            <a:t>Global trends, practices, and challenges in contemporary tourism and hospitality management.</a:t>
          </a: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 Hershey, Pennsylvania: Business Science Reference, an imprint of IGI Global.</a:t>
          </a:r>
          <a:endParaRPr lang="en-US" sz="105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66"/>
        <a:ext cx="5913437" cy="515106"/>
      </dsp:txXfrm>
    </dsp:sp>
    <dsp:sp modelId="{2C2B144E-641D-4C9E-AD0D-CEE0F7A8837D}">
      <dsp:nvSpPr>
        <dsp:cNvPr id="0" name=""/>
        <dsp:cNvSpPr/>
      </dsp:nvSpPr>
      <dsp:spPr>
        <a:xfrm>
          <a:off x="0" y="515672"/>
          <a:ext cx="5913437" cy="0"/>
        </a:xfrm>
        <a:prstGeom prst="line">
          <a:avLst/>
        </a:prstGeom>
        <a:gradFill rotWithShape="0">
          <a:gsLst>
            <a:gs pos="0">
              <a:schemeClr val="accent2">
                <a:hueOff val="-165422"/>
                <a:satOff val="186"/>
                <a:lumOff val="441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65422"/>
                <a:satOff val="186"/>
                <a:lumOff val="441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65422"/>
                <a:satOff val="186"/>
                <a:lumOff val="441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65422"/>
              <a:satOff val="186"/>
              <a:lumOff val="441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5F52280-DF28-4874-8278-DAA1751F852C}">
      <dsp:nvSpPr>
        <dsp:cNvPr id="0" name=""/>
        <dsp:cNvSpPr/>
      </dsp:nvSpPr>
      <dsp:spPr>
        <a:xfrm>
          <a:off x="0" y="515672"/>
          <a:ext cx="5913437" cy="515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Bradshaw, C. and Wentworth, J. (2024) </a:t>
          </a:r>
          <a:r>
            <a:rPr lang="en-GB" sz="1050" i="1" kern="1200">
              <a:latin typeface="Arial" panose="020B0604020202020204" pitchFamily="34" charset="0"/>
              <a:cs typeface="Arial" panose="020B0604020202020204" pitchFamily="34" charset="0"/>
            </a:rPr>
            <a:t>Food waste.</a:t>
          </a: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 [online] doi:</a:t>
          </a: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1"/>
            </a:rPr>
            <a:t>https://doi.org/10.58248/pb60</a:t>
          </a: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05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15672"/>
        <a:ext cx="5913437" cy="515106"/>
      </dsp:txXfrm>
    </dsp:sp>
    <dsp:sp modelId="{1F6422EA-4A0F-4F83-9FA9-335157E92882}">
      <dsp:nvSpPr>
        <dsp:cNvPr id="0" name=""/>
        <dsp:cNvSpPr/>
      </dsp:nvSpPr>
      <dsp:spPr>
        <a:xfrm>
          <a:off x="0" y="1030778"/>
          <a:ext cx="5913437" cy="0"/>
        </a:xfrm>
        <a:prstGeom prst="line">
          <a:avLst/>
        </a:prstGeom>
        <a:gradFill rotWithShape="0">
          <a:gsLst>
            <a:gs pos="0">
              <a:schemeClr val="accent2">
                <a:hueOff val="-330843"/>
                <a:satOff val="373"/>
                <a:lumOff val="882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330843"/>
                <a:satOff val="373"/>
                <a:lumOff val="882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330843"/>
                <a:satOff val="373"/>
                <a:lumOff val="882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330843"/>
              <a:satOff val="373"/>
              <a:lumOff val="882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F5425C2-68D0-4262-BCB0-4E10F7808B41}">
      <dsp:nvSpPr>
        <dsp:cNvPr id="0" name=""/>
        <dsp:cNvSpPr/>
      </dsp:nvSpPr>
      <dsp:spPr>
        <a:xfrm>
          <a:off x="0" y="1030778"/>
          <a:ext cx="5913437" cy="515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Brotherton, B. (2015) </a:t>
          </a:r>
          <a:r>
            <a:rPr lang="en-GB" sz="1050" i="1" kern="1200">
              <a:latin typeface="Arial" panose="020B0604020202020204" pitchFamily="34" charset="0"/>
              <a:cs typeface="Arial" panose="020B0604020202020204" pitchFamily="34" charset="0"/>
            </a:rPr>
            <a:t>Researching Hospitality &amp; Tourism.</a:t>
          </a: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 2nd edn. Sage.</a:t>
          </a:r>
          <a:endParaRPr lang="en-US" sz="105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030778"/>
        <a:ext cx="5913437" cy="515106"/>
      </dsp:txXfrm>
    </dsp:sp>
    <dsp:sp modelId="{4ECFE34D-D9BA-4E3E-B579-0DB8FDA00A46}">
      <dsp:nvSpPr>
        <dsp:cNvPr id="0" name=""/>
        <dsp:cNvSpPr/>
      </dsp:nvSpPr>
      <dsp:spPr>
        <a:xfrm>
          <a:off x="0" y="1545884"/>
          <a:ext cx="5913437" cy="0"/>
        </a:xfrm>
        <a:prstGeom prst="line">
          <a:avLst/>
        </a:prstGeom>
        <a:gradFill rotWithShape="0">
          <a:gsLst>
            <a:gs pos="0">
              <a:schemeClr val="accent2">
                <a:hueOff val="-496265"/>
                <a:satOff val="559"/>
                <a:lumOff val="1324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496265"/>
                <a:satOff val="559"/>
                <a:lumOff val="1324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496265"/>
                <a:satOff val="559"/>
                <a:lumOff val="1324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496265"/>
              <a:satOff val="559"/>
              <a:lumOff val="1324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F5DF4E6-E2A3-41F1-AA44-2BB0FAEE8526}">
      <dsp:nvSpPr>
        <dsp:cNvPr id="0" name=""/>
        <dsp:cNvSpPr/>
      </dsp:nvSpPr>
      <dsp:spPr>
        <a:xfrm>
          <a:off x="0" y="1545884"/>
          <a:ext cx="5913437" cy="515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Costa, V. and Costa, C. (eds) (2022) </a:t>
          </a:r>
          <a:r>
            <a:rPr lang="en-GB" sz="1050" i="1" kern="1200">
              <a:latin typeface="Arial" panose="020B0604020202020204" pitchFamily="34" charset="0"/>
              <a:cs typeface="Arial" panose="020B0604020202020204" pitchFamily="34" charset="0"/>
            </a:rPr>
            <a:t>Sustainability and competitiveness in the hospitality industry.</a:t>
          </a: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 Hershey, Pennsylvania: Business Science Reference.</a:t>
          </a:r>
          <a:endParaRPr lang="en-US" sz="105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545884"/>
        <a:ext cx="5913437" cy="515106"/>
      </dsp:txXfrm>
    </dsp:sp>
    <dsp:sp modelId="{A26F16FA-1940-4F7C-9DC0-68B03669CD13}">
      <dsp:nvSpPr>
        <dsp:cNvPr id="0" name=""/>
        <dsp:cNvSpPr/>
      </dsp:nvSpPr>
      <dsp:spPr>
        <a:xfrm>
          <a:off x="0" y="2060990"/>
          <a:ext cx="5913437" cy="0"/>
        </a:xfrm>
        <a:prstGeom prst="line">
          <a:avLst/>
        </a:prstGeom>
        <a:gradFill rotWithShape="0">
          <a:gsLst>
            <a:gs pos="0">
              <a:schemeClr val="accent2">
                <a:hueOff val="-661686"/>
                <a:satOff val="746"/>
                <a:lumOff val="1765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661686"/>
                <a:satOff val="746"/>
                <a:lumOff val="1765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661686"/>
                <a:satOff val="746"/>
                <a:lumOff val="1765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661686"/>
              <a:satOff val="746"/>
              <a:lumOff val="1765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1B81160-86E0-4F7B-9493-6959216D3D7C}">
      <dsp:nvSpPr>
        <dsp:cNvPr id="0" name=""/>
        <dsp:cNvSpPr/>
      </dsp:nvSpPr>
      <dsp:spPr>
        <a:xfrm>
          <a:off x="0" y="2060990"/>
          <a:ext cx="5913437" cy="515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Cozzio, C., Tokarchuk, O. and Maurer, O. (2021) ‘Minimising plate waste at hotel breakfast buffets: an experimental approach through persuasive messages,’ </a:t>
          </a:r>
          <a:r>
            <a:rPr lang="en-GB" sz="1050" i="1" kern="1200">
              <a:latin typeface="Arial" panose="020B0604020202020204" pitchFamily="34" charset="0"/>
              <a:cs typeface="Arial" panose="020B0604020202020204" pitchFamily="34" charset="0"/>
            </a:rPr>
            <a:t>British Food Journal,</a:t>
          </a: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 123(9), pp. 3208–3227.</a:t>
          </a:r>
          <a:endParaRPr lang="en-US" sz="105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060990"/>
        <a:ext cx="5913437" cy="515106"/>
      </dsp:txXfrm>
    </dsp:sp>
    <dsp:sp modelId="{48DF3CAB-A82F-4695-916B-A7E48C98BF15}">
      <dsp:nvSpPr>
        <dsp:cNvPr id="0" name=""/>
        <dsp:cNvSpPr/>
      </dsp:nvSpPr>
      <dsp:spPr>
        <a:xfrm>
          <a:off x="0" y="2576097"/>
          <a:ext cx="5913437" cy="0"/>
        </a:xfrm>
        <a:prstGeom prst="line">
          <a:avLst/>
        </a:prstGeom>
        <a:gradFill rotWithShape="0">
          <a:gsLst>
            <a:gs pos="0">
              <a:schemeClr val="accent2">
                <a:hueOff val="-827108"/>
                <a:satOff val="932"/>
                <a:lumOff val="2206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827108"/>
                <a:satOff val="932"/>
                <a:lumOff val="2206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827108"/>
                <a:satOff val="932"/>
                <a:lumOff val="2206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827108"/>
              <a:satOff val="932"/>
              <a:lumOff val="2206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390C3A-D46A-4491-A816-73A968924AFA}">
      <dsp:nvSpPr>
        <dsp:cNvPr id="0" name=""/>
        <dsp:cNvSpPr/>
      </dsp:nvSpPr>
      <dsp:spPr>
        <a:xfrm>
          <a:off x="0" y="2576097"/>
          <a:ext cx="5913437" cy="515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DEFRA (2024) </a:t>
          </a:r>
          <a:r>
            <a:rPr lang="en-GB" sz="1050" i="1" kern="1200">
              <a:latin typeface="Arial" panose="020B0604020202020204" pitchFamily="34" charset="0"/>
              <a:cs typeface="Arial" panose="020B0604020202020204" pitchFamily="34" charset="0"/>
            </a:rPr>
            <a:t>Simpler recycling: workplace recycling in England.</a:t>
          </a: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 [online] GOV.UK. Available at: </a:t>
          </a: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  <a:hlinkClick xmlns:r="http://schemas.openxmlformats.org/officeDocument/2006/relationships" r:id="rId2"/>
            </a:rPr>
            <a:t>https://www.gov.uk/guidance/simpler-recycling-workplace-recycling-in-england</a:t>
          </a: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05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76097"/>
        <a:ext cx="5913437" cy="515106"/>
      </dsp:txXfrm>
    </dsp:sp>
    <dsp:sp modelId="{DA8DA439-8190-4ECA-964B-BA988BBB773B}">
      <dsp:nvSpPr>
        <dsp:cNvPr id="0" name=""/>
        <dsp:cNvSpPr/>
      </dsp:nvSpPr>
      <dsp:spPr>
        <a:xfrm>
          <a:off x="0" y="3091203"/>
          <a:ext cx="5913437" cy="0"/>
        </a:xfrm>
        <a:prstGeom prst="line">
          <a:avLst/>
        </a:prstGeom>
        <a:gradFill rotWithShape="0">
          <a:gsLst>
            <a:gs pos="0">
              <a:schemeClr val="accent2">
                <a:hueOff val="-992530"/>
                <a:satOff val="1119"/>
                <a:lumOff val="2647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992530"/>
                <a:satOff val="1119"/>
                <a:lumOff val="2647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992530"/>
                <a:satOff val="1119"/>
                <a:lumOff val="2647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992530"/>
              <a:satOff val="1119"/>
              <a:lumOff val="2647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7CD68FF-4FEF-4AED-8A48-6097C0CF55F1}">
      <dsp:nvSpPr>
        <dsp:cNvPr id="0" name=""/>
        <dsp:cNvSpPr/>
      </dsp:nvSpPr>
      <dsp:spPr>
        <a:xfrm>
          <a:off x="0" y="3091203"/>
          <a:ext cx="5913437" cy="515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Dhir, A., Talwar, S., Kaur, P. and Malibari, A. (2020) ‘Food waste in hospitality and food services: A systematic literature review and framework development approach,’ </a:t>
          </a:r>
          <a:r>
            <a:rPr lang="en-GB" sz="1050" i="1" kern="1200">
              <a:latin typeface="Arial" panose="020B0604020202020204" pitchFamily="34" charset="0"/>
              <a:cs typeface="Arial" panose="020B0604020202020204" pitchFamily="34" charset="0"/>
            </a:rPr>
            <a:t>Journal of Cleaner Production,</a:t>
          </a: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 270, p.122861.</a:t>
          </a:r>
          <a:endParaRPr lang="en-US" sz="105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091203"/>
        <a:ext cx="5913437" cy="515106"/>
      </dsp:txXfrm>
    </dsp:sp>
    <dsp:sp modelId="{0870D82B-8762-4ADF-A336-327002A25F3A}">
      <dsp:nvSpPr>
        <dsp:cNvPr id="0" name=""/>
        <dsp:cNvSpPr/>
      </dsp:nvSpPr>
      <dsp:spPr>
        <a:xfrm>
          <a:off x="0" y="3606309"/>
          <a:ext cx="5913437" cy="0"/>
        </a:xfrm>
        <a:prstGeom prst="line">
          <a:avLst/>
        </a:prstGeom>
        <a:gradFill rotWithShape="0">
          <a:gsLst>
            <a:gs pos="0">
              <a:schemeClr val="accent2">
                <a:hueOff val="-1157951"/>
                <a:satOff val="1305"/>
                <a:lumOff val="3089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157951"/>
                <a:satOff val="1305"/>
                <a:lumOff val="3089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157951"/>
                <a:satOff val="1305"/>
                <a:lumOff val="3089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157951"/>
              <a:satOff val="1305"/>
              <a:lumOff val="3089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3C51240-791F-4CD2-AAAE-74D1092E5D29}">
      <dsp:nvSpPr>
        <dsp:cNvPr id="0" name=""/>
        <dsp:cNvSpPr/>
      </dsp:nvSpPr>
      <dsp:spPr>
        <a:xfrm>
          <a:off x="0" y="3606309"/>
          <a:ext cx="5913437" cy="515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Dolnicar, S., Juvan, E. and Grün, B. (2020) ‘Reducing the plate waste of families at hotel buffets – A quasi-experimental field study,’ </a:t>
          </a:r>
          <a:r>
            <a:rPr lang="en-GB" sz="1050" i="1" kern="1200">
              <a:latin typeface="Arial" panose="020B0604020202020204" pitchFamily="34" charset="0"/>
              <a:cs typeface="Arial" panose="020B0604020202020204" pitchFamily="34" charset="0"/>
            </a:rPr>
            <a:t>Tourism Management,</a:t>
          </a: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 80, p.104103.</a:t>
          </a:r>
          <a:endParaRPr lang="en-US" sz="105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606309"/>
        <a:ext cx="5913437" cy="515106"/>
      </dsp:txXfrm>
    </dsp:sp>
    <dsp:sp modelId="{D6A0FB05-9805-4470-AE9D-C6E6D142F5AC}">
      <dsp:nvSpPr>
        <dsp:cNvPr id="0" name=""/>
        <dsp:cNvSpPr/>
      </dsp:nvSpPr>
      <dsp:spPr>
        <a:xfrm>
          <a:off x="0" y="4121415"/>
          <a:ext cx="5913437" cy="0"/>
        </a:xfrm>
        <a:prstGeom prst="line">
          <a:avLst/>
        </a:prstGeom>
        <a:gradFill rotWithShape="0">
          <a:gsLst>
            <a:gs pos="0">
              <a:schemeClr val="accent2">
                <a:hueOff val="-1323373"/>
                <a:satOff val="1492"/>
                <a:lumOff val="3530"/>
                <a:alphaOff val="0"/>
                <a:tint val="98000"/>
                <a:satMod val="110000"/>
                <a:lumMod val="104000"/>
              </a:schemeClr>
            </a:gs>
            <a:gs pos="69000">
              <a:schemeClr val="accent2">
                <a:hueOff val="-1323373"/>
                <a:satOff val="1492"/>
                <a:lumOff val="3530"/>
                <a:alphaOff val="0"/>
                <a:shade val="88000"/>
                <a:satMod val="130000"/>
                <a:lumMod val="92000"/>
              </a:schemeClr>
            </a:gs>
            <a:gs pos="100000">
              <a:schemeClr val="accent2">
                <a:hueOff val="-1323373"/>
                <a:satOff val="1492"/>
                <a:lumOff val="3530"/>
                <a:alphaOff val="0"/>
                <a:shade val="78000"/>
                <a:satMod val="130000"/>
                <a:lumMod val="92000"/>
              </a:schemeClr>
            </a:gs>
          </a:gsLst>
          <a:lin ang="5400000" scaled="0"/>
        </a:gradFill>
        <a:ln w="9525" cap="flat" cmpd="sng" algn="ctr">
          <a:solidFill>
            <a:schemeClr val="accent2">
              <a:hueOff val="-1323373"/>
              <a:satOff val="1492"/>
              <a:lumOff val="353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191AD9-4DB9-46A4-9BCB-214E721AA03B}">
      <dsp:nvSpPr>
        <dsp:cNvPr id="0" name=""/>
        <dsp:cNvSpPr/>
      </dsp:nvSpPr>
      <dsp:spPr>
        <a:xfrm>
          <a:off x="0" y="4121415"/>
          <a:ext cx="5913437" cy="5151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t" anchorCtr="0">
          <a:noAutofit/>
        </a:bodyPr>
        <a:lstStyle/>
        <a:p>
          <a:pPr marL="0" lvl="0" indent="0" algn="l" defTabSz="466725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Ford, R.C. and Sturman, M.C. (2020) </a:t>
          </a:r>
          <a:r>
            <a:rPr lang="en-GB" sz="1050" i="1" kern="1200">
              <a:latin typeface="Arial" panose="020B0604020202020204" pitchFamily="34" charset="0"/>
              <a:cs typeface="Arial" panose="020B0604020202020204" pitchFamily="34" charset="0"/>
            </a:rPr>
            <a:t>Managing Hospitality Organizations.</a:t>
          </a:r>
          <a:r>
            <a:rPr lang="en-GB" sz="1050" kern="1200">
              <a:latin typeface="Arial" panose="020B0604020202020204" pitchFamily="34" charset="0"/>
              <a:cs typeface="Arial" panose="020B0604020202020204" pitchFamily="34" charset="0"/>
            </a:rPr>
            <a:t> 2nd edn. Sage, London.</a:t>
          </a:r>
          <a:endParaRPr lang="en-US" sz="105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121415"/>
        <a:ext cx="5913437" cy="5151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3F65B-7165-40AD-AE94-3F42309565C9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0C87C757-0088-4AF3-BF1F-40E37FC99B9F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08879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E8B3F65B-7165-40AD-AE94-3F42309565C9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7C757-0088-4AF3-BF1F-40E37FC99B9F}" type="slidenum">
              <a:rPr lang="en-GB" smtClean="0"/>
              <a:t>‹#›</a:t>
            </a:fld>
            <a:endParaRPr lang="en-GB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83532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3F65B-7165-40AD-AE94-3F42309565C9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7C757-0088-4AF3-BF1F-40E37FC99B9F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1403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3F65B-7165-40AD-AE94-3F42309565C9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7C757-0088-4AF3-BF1F-40E37FC99B9F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321007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3F65B-7165-40AD-AE94-3F42309565C9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7C757-0088-4AF3-BF1F-40E37FC99B9F}" type="slidenum">
              <a:rPr lang="en-GB" smtClean="0"/>
              <a:t>‹#›</a:t>
            </a:fld>
            <a:endParaRPr lang="en-GB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231242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3F65B-7165-40AD-AE94-3F42309565C9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7C757-0088-4AF3-BF1F-40E37FC99B9F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180932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3F65B-7165-40AD-AE94-3F42309565C9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7C757-0088-4AF3-BF1F-40E37FC99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9173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3F65B-7165-40AD-AE94-3F42309565C9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7C757-0088-4AF3-BF1F-40E37FC99B9F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41822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E8B3F65B-7165-40AD-AE94-3F42309565C9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0C87C757-0088-4AF3-BF1F-40E37FC99B9F}" type="slidenum">
              <a:rPr lang="en-GB" smtClean="0"/>
              <a:t>‹#›</a:t>
            </a:fld>
            <a:endParaRPr lang="en-GB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2756687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3F65B-7165-40AD-AE94-3F42309565C9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7C757-0088-4AF3-BF1F-40E37FC99B9F}" type="slidenum">
              <a:rPr lang="en-GB" smtClean="0"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447609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B3F65B-7165-40AD-AE94-3F42309565C9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87C757-0088-4AF3-BF1F-40E37FC99B9F}" type="slidenum">
              <a:rPr lang="en-GB" smtClean="0"/>
              <a:t>‹#›</a:t>
            </a:fld>
            <a:endParaRPr lang="en-GB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685838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B3F65B-7165-40AD-AE94-3F42309565C9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0C87C757-0088-4AF3-BF1F-40E37FC99B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54255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6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cdn.whitbread.co.uk/media/2025/05/Whitbread-PLC-Environmental-Social-and-Governance-Report-2024-25.pdf" TargetMode="External"/><Relationship Id="rId3" Type="http://schemas.openxmlformats.org/officeDocument/2006/relationships/hyperlink" Target="https://stories.hilton.com/apac/releases/savoring-sustainability-hotels-in-asia-pacific-tackling-food-waste" TargetMode="External"/><Relationship Id="rId7" Type="http://schemas.openxmlformats.org/officeDocument/2006/relationships/hyperlink" Target="https://keenanrecycling.co.uk/food-retailers-could-save-7000-by-recycling-food-waste/" TargetMode="External"/><Relationship Id="rId12" Type="http://schemas.openxmlformats.org/officeDocument/2006/relationships/hyperlink" Target="https://www.wrap.ngo/take-action/guardians-grub" TargetMode="External"/><Relationship Id="rId2" Type="http://schemas.openxmlformats.org/officeDocument/2006/relationships/hyperlink" Target="https://www.businesswaste.co.uk/news/britains-hospitality-sector-generates-920k-tonnes-of-food-waste-annuall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ustainability-beat.co.uk/2024/07/09/travelodge-sustainable/" TargetMode="External"/><Relationship Id="rId11" Type="http://schemas.openxmlformats.org/officeDocument/2006/relationships/hyperlink" Target="https://www.wrap.ngo/resources/report/courtauld-commitment-milestone-report-2023" TargetMode="External"/><Relationship Id="rId5" Type="http://schemas.openxmlformats.org/officeDocument/2006/relationships/hyperlink" Target="https://doi.org/10.3390/su13063094" TargetMode="External"/><Relationship Id="rId10" Type="http://schemas.openxmlformats.org/officeDocument/2006/relationships/hyperlink" Target="https://doi.org/10.1177/0734242x231178025" TargetMode="External"/><Relationship Id="rId4" Type="http://schemas.openxmlformats.org/officeDocument/2006/relationships/hyperlink" Target="https://researchbriefings.files.parliament.uk/documents/CBP-7552/CBP-7552.pdf" TargetMode="External"/><Relationship Id="rId9" Type="http://schemas.openxmlformats.org/officeDocument/2006/relationships/hyperlink" Target="https://cdn.whitbread.co.uk/media/2024/05/Whitbread-PLC-ESG-Report-2023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FE7A0-BB6C-6321-296C-C0B0A51910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89418" y="640930"/>
            <a:ext cx="6251110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5000" b="1" dirty="0">
                <a:latin typeface="Arial" panose="020B0604020202020204" pitchFamily="34" charset="0"/>
                <a:cs typeface="Arial" panose="020B0604020202020204" pitchFamily="34" charset="0"/>
              </a:rPr>
              <a:t>Contemporary Themes In the Hotel and Hospitality Sector</a:t>
            </a:r>
            <a:br>
              <a:rPr lang="en-GB" sz="5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5000" b="1" dirty="0">
                <a:latin typeface="Arial" panose="020B0604020202020204" pitchFamily="34" charset="0"/>
                <a:cs typeface="Arial" panose="020B0604020202020204" pitchFamily="34" charset="0"/>
              </a:rPr>
              <a:t> BMIH6001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592971-AB3C-2B0E-A1B3-6F3067BB55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97761" y="4433990"/>
            <a:ext cx="6251111" cy="2221992"/>
          </a:xfrm>
        </p:spPr>
        <p:txBody>
          <a:bodyPr>
            <a:normAutofit lnSpcReduction="10000"/>
          </a:bodyPr>
          <a:lstStyle/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Assignment Two </a:t>
            </a:r>
          </a:p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Conference Presentation </a:t>
            </a:r>
          </a:p>
          <a:p>
            <a:pPr algn="l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Lecturer: Natalie Brailsford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id: 2219073 </a:t>
            </a:r>
          </a:p>
          <a:p>
            <a:pPr algn="l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Student name: Roxana Mihaela Panainte</a:t>
            </a:r>
          </a:p>
        </p:txBody>
      </p:sp>
      <p:pic>
        <p:nvPicPr>
          <p:cNvPr id="5" name="Picture 4" descr="Tables in a restaurant">
            <a:extLst>
              <a:ext uri="{FF2B5EF4-FFF2-40B4-BE49-F238E27FC236}">
                <a16:creationId xmlns:a16="http://schemas.microsoft.com/office/drawing/2014/main" id="{C8D8D44D-3408-3DA2-D113-05457DECAF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518" r="27151" b="-1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720820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urgers and milkshakes">
            <a:extLst>
              <a:ext uri="{FF2B5EF4-FFF2-40B4-BE49-F238E27FC236}">
                <a16:creationId xmlns:a16="http://schemas.microsoft.com/office/drawing/2014/main" id="{4E763AD2-4BC0-C49B-54AE-2A806BD49EC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grayscl/>
          </a:blip>
          <a:srcRect t="15728" r="-1" b="-1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C5389F-C5C2-155C-A987-100E14D20C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7438D12-0AE8-484F-B876-9E855987D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66353" b="36564"/>
          <a:stretch/>
        </p:blipFill>
        <p:spPr>
          <a:xfrm rot="16200000">
            <a:off x="2735573" y="3465576"/>
            <a:ext cx="3849624" cy="15544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C67AA-C0E7-A581-97DC-99599693B7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pPr algn="just"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Every year, hotels in the UK throw away 920,000 tonnes of food (Hall, 2020).</a:t>
            </a:r>
          </a:p>
          <a:p>
            <a:pPr algn="just">
              <a:lnSpc>
                <a:spcPct val="11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This trash could be prevented around 75% of the time.</a:t>
            </a:r>
          </a:p>
          <a:p>
            <a:pPr algn="just">
              <a:lnSpc>
                <a:spcPct val="11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Food waste costs the sector roughly £3.2 billion a year (Malik et al., 2024).</a:t>
            </a:r>
          </a:p>
          <a:p>
            <a:pPr algn="just">
              <a:lnSpc>
                <a:spcPct val="11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The most affected hotels are budget ones like Premier Inn and Travelodge.</a:t>
            </a:r>
          </a:p>
          <a:p>
            <a:pPr algn="just">
              <a:lnSpc>
                <a:spcPct val="110000"/>
              </a:lnSpc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Cutting down on food waste is good for the environment and saves you money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Velaoras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et al., 2021).</a:t>
            </a:r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2939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ruits and vegetables in bags">
            <a:extLst>
              <a:ext uri="{FF2B5EF4-FFF2-40B4-BE49-F238E27FC236}">
                <a16:creationId xmlns:a16="http://schemas.microsoft.com/office/drawing/2014/main" id="{984D6CAD-808B-53D3-E4B7-526F88297D5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-1" b="15728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D9DCC6-17B9-97C7-7C66-21A1C51633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33AC32D-5F44-45F7-A0BD-7C11A86BE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200"/>
            <a:ext cx="0" cy="3657600"/>
          </a:xfrm>
          <a:prstGeom prst="line">
            <a:avLst/>
          </a:prstGeom>
          <a:ln w="317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FCB1D-03A9-5135-C5C0-07E34B50B0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 fontScale="92500" lnSpcReduction="10000"/>
          </a:bodyPr>
          <a:lstStyle/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Kitchen, buffet, and plate waste are all examples of hospitality waste (Singh et al., 2024).</a:t>
            </a: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Better management can stop up to 75% of food waste in UK hotels (Salama and Abdelsalam, 2021).</a:t>
            </a: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Food waste is a big source of carbon emissions and money loss (Juvan et al., 2023).</a:t>
            </a: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Hotels may save £7 for every £1 they spend on cutting down on waste (Vinay Jalla, 2023).</a:t>
            </a: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Key reasons are making too much and not being able to predict it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Cozzio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et al., 2021).</a:t>
            </a: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Guests' behaviour has a big effect on plate waste 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Batabyal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and Das, 2019).</a:t>
            </a: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Menu redesign and smaller portions cut down on waste (Martin-Rios et al., 2018).</a:t>
            </a: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Training staff and raising awareness about waste cut it by more than 60% (Bradshaw and Wentworth, 2024).</a:t>
            </a: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Budget hotels have problems because they don't have enough money and their workforce keeps leaving (Dhir et al., 2020).</a:t>
            </a:r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0153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F2B985F-E839-44D5-9DD8-BC9DEE3438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E008BC-D668-70EC-BA33-485E68596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Method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2D73AC3-7DF7-43FB-9D67-3CE387E94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30874" y="1996645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B965CCFE-3123-4C5E-BA80-B081F41E6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4162AE-C4DA-2B04-877B-FB884B2CBF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48455185"/>
              </p:ext>
            </p:extLst>
          </p:nvPr>
        </p:nvGraphicFramePr>
        <p:xfrm>
          <a:off x="1130270" y="2502076"/>
          <a:ext cx="9604375" cy="36955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 descr="Long-distance water and fines for breakfast waste: a tale of two hotels |  The Independent">
            <a:extLst>
              <a:ext uri="{FF2B5EF4-FFF2-40B4-BE49-F238E27FC236}">
                <a16:creationId xmlns:a16="http://schemas.microsoft.com/office/drawing/2014/main" id="{75005F00-A717-A31A-2EFB-41416C1009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6522" y="209311"/>
            <a:ext cx="2176130" cy="1632381"/>
          </a:xfrm>
          <a:prstGeom prst="rect">
            <a:avLst/>
          </a:prstGeom>
          <a:noFill/>
          <a:ln>
            <a:noFill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Front" fov="2700000">
              <a:rot lat="20376000" lon="1938000" rev="20112001"/>
            </a:camera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E747EF7-EB20-7302-6B85-042EF70000CB}"/>
              </a:ext>
            </a:extLst>
          </p:cNvPr>
          <p:cNvSpPr txBox="1"/>
          <p:nvPr/>
        </p:nvSpPr>
        <p:spPr>
          <a:xfrm>
            <a:off x="7428615" y="6541716"/>
            <a:ext cx="610308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Calder, S. (2022). Long-distance water and fines for breakfast waste</a:t>
            </a:r>
          </a:p>
        </p:txBody>
      </p:sp>
    </p:spTree>
    <p:extLst>
      <p:ext uri="{BB962C8B-B14F-4D97-AF65-F5344CB8AC3E}">
        <p14:creationId xmlns:p14="http://schemas.microsoft.com/office/powerpoint/2010/main" val="1697119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urgers and milkshakes">
            <a:extLst>
              <a:ext uri="{FF2B5EF4-FFF2-40B4-BE49-F238E27FC236}">
                <a16:creationId xmlns:a16="http://schemas.microsoft.com/office/drawing/2014/main" id="{DEC49E68-C212-5ACD-6EA9-F6F7613CE81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grayscl/>
          </a:blip>
          <a:srcRect t="15728" r="-1" b="-1"/>
          <a:stretch>
            <a:fillRect/>
          </a:stretch>
        </p:blipFill>
        <p:spPr>
          <a:xfrm>
            <a:off x="305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7AFDF1-85BF-95AD-52BC-8588646A6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1" y="119380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Political and Legal factors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7438D12-0AE8-484F-B876-9E855987D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66353" b="36564"/>
          <a:stretch/>
        </p:blipFill>
        <p:spPr>
          <a:xfrm rot="16200000">
            <a:off x="2735573" y="3465576"/>
            <a:ext cx="3849624" cy="15544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D64CA-B837-53B0-99B3-A7A4CF58DD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 lnSpcReduction="10000"/>
          </a:bodyPr>
          <a:lstStyle/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The UK backs the UN's objective of cutting food waste in half by 2030 (WRAP, 2023).</a:t>
            </a:r>
          </a:p>
          <a:p>
            <a:pPr algn="just"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 2030, the Environment Act 2021 will make it illegal to throw away food in landfills.</a:t>
            </a:r>
          </a:p>
          <a:p>
            <a:pPr algn="just"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DEFRA wants hotels and restaurants to keep track of their trash (DEFRA, 2024).</a:t>
            </a:r>
          </a:p>
          <a:p>
            <a:pPr algn="just"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In some areas, food trash must be picked up separately.</a:t>
            </a:r>
          </a:p>
          <a:p>
            <a:pPr algn="just"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WRAP's Guardians of Grub and other programs offer free training to small hotels (WRAP, 2025).</a:t>
            </a:r>
          </a:p>
          <a:p>
            <a:pPr algn="just"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Whitbread, a big chain, shares ESG waste data (Whitbread, 2025).</a:t>
            </a:r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1663FEF-FFEA-7E3D-A295-4B61BB01648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359" y="158489"/>
            <a:ext cx="3037602" cy="138326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F725E8-B612-85EE-7B4A-FD03E0DC52CC}"/>
              </a:ext>
            </a:extLst>
          </p:cNvPr>
          <p:cNvSpPr txBox="1"/>
          <p:nvPr/>
        </p:nvSpPr>
        <p:spPr>
          <a:xfrm>
            <a:off x="0" y="6565747"/>
            <a:ext cx="62040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Eu-refresh.org. (2015). SDGs Call for a Reduction of Global Food Waste by 50% by 2030 </a:t>
            </a:r>
          </a:p>
        </p:txBody>
      </p:sp>
    </p:spTree>
    <p:extLst>
      <p:ext uri="{BB962C8B-B14F-4D97-AF65-F5344CB8AC3E}">
        <p14:creationId xmlns:p14="http://schemas.microsoft.com/office/powerpoint/2010/main" val="36981073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Hotel bell">
            <a:extLst>
              <a:ext uri="{FF2B5EF4-FFF2-40B4-BE49-F238E27FC236}">
                <a16:creationId xmlns:a16="http://schemas.microsoft.com/office/drawing/2014/main" id="{4B8F8AC7-111E-6F48-874B-047AFAA6BC0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grayscl/>
          </a:blip>
          <a:srcRect t="15728" r="-1" b="-1"/>
          <a:stretch>
            <a:fillRect/>
          </a:stretch>
        </p:blipFill>
        <p:spPr>
          <a:xfrm>
            <a:off x="305" y="-9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78E065-33E1-A381-F1DB-969EF6BE1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808" y="-9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Economic factors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7438D12-0AE8-484F-B876-9E855987D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66353" b="36564"/>
          <a:stretch/>
        </p:blipFill>
        <p:spPr>
          <a:xfrm rot="16200000">
            <a:off x="2735573" y="3465576"/>
            <a:ext cx="3849624" cy="15544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E1865-DE30-E95C-8B42-DC8C90A316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 fontScale="92500" lnSpcReduction="10000"/>
          </a:bodyPr>
          <a:lstStyle/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Each hotel in the UK loses roughly £10,000 a year because of food waste (Talukder et al., 2024).</a:t>
            </a:r>
          </a:p>
          <a:p>
            <a:pPr algn="just"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Cutting down on waste makes businesses more profitable and efficient (Sharma et al., 2024).</a:t>
            </a:r>
          </a:p>
          <a:p>
            <a:pPr algn="just"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Budget hotels save money by controlling portions and educating their staff.</a:t>
            </a:r>
          </a:p>
          <a:p>
            <a:pPr algn="just"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Hotels make £7 for every £1 they spend on cutting down on waste (Vinay Jalla, 2023).</a:t>
            </a:r>
          </a:p>
          <a:p>
            <a:pPr algn="just"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By 2030, Premier Inn wants to cut food waste in half (Salama and Abdelsalam, 2021).</a:t>
            </a:r>
          </a:p>
          <a:p>
            <a:pPr algn="just"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Travelodge employs applications like Too Good To Go to recycle and sell garbage.</a:t>
            </a:r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F78620A-69F6-C845-997B-9A82649B95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9624" y="3321415"/>
            <a:ext cx="3684148" cy="214669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9844517-2469-F792-FDF0-EB4D169C08E2}"/>
              </a:ext>
            </a:extLst>
          </p:cNvPr>
          <p:cNvSpPr txBox="1"/>
          <p:nvPr/>
        </p:nvSpPr>
        <p:spPr>
          <a:xfrm>
            <a:off x="0" y="6549607"/>
            <a:ext cx="677559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Nezha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Mejjad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Meryem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Moustakim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and Samira El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Aouidi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(2023). Tourism-Related Food Waste</a:t>
            </a:r>
          </a:p>
        </p:txBody>
      </p:sp>
    </p:spTree>
    <p:extLst>
      <p:ext uri="{BB962C8B-B14F-4D97-AF65-F5344CB8AC3E}">
        <p14:creationId xmlns:p14="http://schemas.microsoft.com/office/powerpoint/2010/main" val="116430296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6870151-9189-4C3A-8379-EF3D95827A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lue wall clock showing the time 11:59">
            <a:extLst>
              <a:ext uri="{FF2B5EF4-FFF2-40B4-BE49-F238E27FC236}">
                <a16:creationId xmlns:a16="http://schemas.microsoft.com/office/drawing/2014/main" id="{9A314624-ED1B-6D22-CAE3-179D462278A6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grayscl/>
          </a:blip>
          <a:srcRect t="7707" r="-1" b="7704"/>
          <a:stretch>
            <a:fillRect/>
          </a:stretch>
        </p:blipFill>
        <p:spPr>
          <a:xfrm>
            <a:off x="-84755" y="10"/>
            <a:ext cx="12191695" cy="6857990"/>
          </a:xfrm>
          <a:prstGeom prst="rect">
            <a:avLst/>
          </a:prstGeom>
        </p:spPr>
      </p:pic>
      <p:sp>
        <p:nvSpPr>
          <p:cNvPr id="11" name="Slide Number Placeholder 7">
            <a:extLst>
              <a:ext uri="{FF2B5EF4-FFF2-40B4-BE49-F238E27FC236}">
                <a16:creationId xmlns:a16="http://schemas.microsoft.com/office/drawing/2014/main" id="{123EA69C-102A-4DD0-9547-05DCD271D1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12301" y="443732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defPPr>
              <a:defRPr lang="en-US"/>
            </a:defPPr>
            <a:lvl1pPr marL="0" algn="r" defTabSz="457200" rtl="0" eaLnBrk="1" latinLnBrk="0" hangingPunct="1">
              <a:defRPr sz="2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6A862265-5CA3-4C40-8582-7534C3B0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76636" y="540921"/>
            <a:ext cx="49739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00EF80B-0391-4082-9AF5-F15B091B4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93800"/>
            <a:ext cx="12192000" cy="566419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87000"/>
                  <a:alpha val="4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368315-4CD6-4F99-2121-BF1C9D250D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747" y="-507410"/>
            <a:ext cx="3193050" cy="4699000"/>
          </a:xfrm>
        </p:spPr>
        <p:txBody>
          <a:bodyPr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Social factors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7438D12-0AE8-484F-B876-9E855987DC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66353" b="36564"/>
          <a:stretch/>
        </p:blipFill>
        <p:spPr>
          <a:xfrm rot="16200000">
            <a:off x="2735573" y="3465576"/>
            <a:ext cx="3849624" cy="15544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9730C-7CF4-3D85-45E2-4AD38C9952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636" y="1193800"/>
            <a:ext cx="6085091" cy="4699000"/>
          </a:xfrm>
        </p:spPr>
        <p:txBody>
          <a:bodyPr anchor="ctr">
            <a:normAutofit/>
          </a:bodyPr>
          <a:lstStyle/>
          <a:p>
            <a:pPr algn="just"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Half of adults in the UK like hotels that are good for the environment (Sustainability Beat, 2024).</a:t>
            </a:r>
          </a:p>
          <a:p>
            <a:pPr algn="just">
              <a:lnSpc>
                <a:spcPct val="110000"/>
              </a:lnSpc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Visible trash hurts the brand image.</a:t>
            </a:r>
          </a:p>
          <a:p>
            <a:pPr algn="just">
              <a:lnSpc>
                <a:spcPct val="110000"/>
              </a:lnSpc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Staff awareness cuts down on waste in the kitchen (</a:t>
            </a:r>
            <a:r>
              <a:rPr lang="en-GB" sz="1300" dirty="0" err="1">
                <a:latin typeface="Arial" panose="020B0604020202020204" pitchFamily="34" charset="0"/>
                <a:cs typeface="Arial" panose="020B0604020202020204" pitchFamily="34" charset="0"/>
              </a:rPr>
              <a:t>Hennchen</a:t>
            </a: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, 2019).</a:t>
            </a:r>
          </a:p>
          <a:p>
            <a:pPr algn="just">
              <a:lnSpc>
                <a:spcPct val="110000"/>
              </a:lnSpc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Staff-led tracking helped the Kimpton Clocktower Hotel minimise waste by 11% (Wilson, 2023).</a:t>
            </a:r>
          </a:p>
          <a:p>
            <a:pPr algn="just">
              <a:lnSpc>
                <a:spcPct val="110000"/>
              </a:lnSpc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Giving food to people makes them feel good about their neighbourhood (Whitbread PLC, 2024).</a:t>
            </a:r>
          </a:p>
          <a:p>
            <a:pPr algn="just">
              <a:lnSpc>
                <a:spcPct val="110000"/>
              </a:lnSpc>
            </a:pP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Fake "green" claims could hurt brand reputation.</a:t>
            </a:r>
          </a:p>
        </p:txBody>
      </p:sp>
      <p:sp>
        <p:nvSpPr>
          <p:cNvPr id="19" name="Date Placeholder 1">
            <a:extLst>
              <a:ext uri="{FF2B5EF4-FFF2-40B4-BE49-F238E27FC236}">
                <a16:creationId xmlns:a16="http://schemas.microsoft.com/office/drawing/2014/main" id="{3FBF03E8-C602-4192-9C52-F84B29FDCC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23229" y="6007878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C25C6F-B96B-3B64-803E-732BCC910CF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8532" y="2662004"/>
            <a:ext cx="2709067" cy="272337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65ABB63-89A7-02E5-0668-401B1EF4ED42}"/>
              </a:ext>
            </a:extLst>
          </p:cNvPr>
          <p:cNvSpPr txBox="1"/>
          <p:nvPr/>
        </p:nvSpPr>
        <p:spPr>
          <a:xfrm>
            <a:off x="0" y="6370244"/>
            <a:ext cx="620409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Srijuntrapun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Sukwong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 and Marshall, A. (2022). The role of food waste hierarchy as Thai hotels seek to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fulfill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their corporate social responsibility.</a:t>
            </a:r>
          </a:p>
        </p:txBody>
      </p:sp>
    </p:spTree>
    <p:extLst>
      <p:ext uri="{BB962C8B-B14F-4D97-AF65-F5344CB8AC3E}">
        <p14:creationId xmlns:p14="http://schemas.microsoft.com/office/powerpoint/2010/main" val="24719545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E17B6C-CEFD-0816-A5D1-95383654A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Technological factors</a:t>
            </a:r>
          </a:p>
        </p:txBody>
      </p:sp>
      <p:pic>
        <p:nvPicPr>
          <p:cNvPr id="7" name="Graphic 6" descr="Robot">
            <a:extLst>
              <a:ext uri="{FF2B5EF4-FFF2-40B4-BE49-F238E27FC236}">
                <a16:creationId xmlns:a16="http://schemas.microsoft.com/office/drawing/2014/main" id="{5766E85E-55FD-4A41-FB9C-6F116F9B94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30270" y="2344598"/>
            <a:ext cx="2944302" cy="294430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4A5915-3345-221F-8B1B-F7E16549B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909" y="1931769"/>
            <a:ext cx="6182324" cy="3904040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AI technologies like Winnow keep track of food waste and help with ordering (Hilton, 2024).</a:t>
            </a:r>
          </a:p>
          <a:p>
            <a:pPr algn="just"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AI tracking helped Hilton hotels cut down on breakfast waste by 60%.</a:t>
            </a:r>
          </a:p>
          <a:p>
            <a:pPr algn="just"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Food digesters break down trash into compost or water (Joubert and Jokonya, 2021).</a:t>
            </a:r>
          </a:p>
          <a:p>
            <a:pPr algn="just"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Digital stock tools stop people from ordering too much.</a:t>
            </a:r>
          </a:p>
          <a:p>
            <a:pPr algn="just"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For technology to work, it needs to be trained and managed properly.</a:t>
            </a:r>
          </a:p>
          <a:p>
            <a:pPr algn="just">
              <a:lnSpc>
                <a:spcPct val="110000"/>
              </a:lnSpc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1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Simple records or spreadsheets work well for smaller motels.</a:t>
            </a:r>
          </a:p>
        </p:txBody>
      </p:sp>
    </p:spTree>
    <p:extLst>
      <p:ext uri="{BB962C8B-B14F-4D97-AF65-F5344CB8AC3E}">
        <p14:creationId xmlns:p14="http://schemas.microsoft.com/office/powerpoint/2010/main" val="29282555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6439F-D033-0143-ED36-95867552DA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</p:spPr>
        <p:txBody>
          <a:bodyPr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pic>
        <p:nvPicPr>
          <p:cNvPr id="8" name="Graphic 7" descr="Sustainability">
            <a:extLst>
              <a:ext uri="{FF2B5EF4-FFF2-40B4-BE49-F238E27FC236}">
                <a16:creationId xmlns:a16="http://schemas.microsoft.com/office/drawing/2014/main" id="{1EFD18BD-87D3-69FB-F2C2-BD89D89BD5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30270" y="2344598"/>
            <a:ext cx="2944302" cy="2944302"/>
          </a:xfrm>
          <a:prstGeom prst="rect">
            <a:avLst/>
          </a:prstGeom>
        </p:spPr>
      </p:pic>
      <p:sp>
        <p:nvSpPr>
          <p:cNvPr id="4" name="Rectangle 1">
            <a:extLst>
              <a:ext uri="{FF2B5EF4-FFF2-40B4-BE49-F238E27FC236}">
                <a16:creationId xmlns:a16="http://schemas.microsoft.com/office/drawing/2014/main" id="{32D96212-A53A-A579-F32E-96FE14FA5AA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382143" y="2167151"/>
            <a:ext cx="7470574" cy="329919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To be sustainable and make profit, it</a:t>
            </a:r>
            <a:r>
              <a:rPr lang="en-US" altLang="en-US" sz="1800" dirty="0">
                <a:latin typeface="Arial" panose="020B0604020202020204" pitchFamily="34" charset="0"/>
              </a:rPr>
              <a:t> is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 important to cut down on food waste.</a:t>
            </a:r>
            <a:endParaRPr lang="en-US" altLang="en-US" sz="1800" dirty="0">
              <a:latin typeface="Arial" panose="020B0604020202020204" pitchFamily="34" charset="0"/>
            </a:endParaRP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Hotels in the UK are becoming more conscious and making improvements.</a:t>
            </a:r>
            <a:endParaRPr lang="en-US" altLang="en-US" sz="1800" dirty="0">
              <a:latin typeface="Arial" panose="020B0604020202020204" pitchFamily="34" charset="0"/>
            </a:endParaRP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Political backing and financial rewards push for change.</a:t>
            </a:r>
            <a:endParaRPr lang="en-US" altLang="en-US" sz="1800" dirty="0">
              <a:latin typeface="Arial" panose="020B0604020202020204" pitchFamily="34" charset="0"/>
            </a:endParaRP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Strategies work better when people are involved and technology is used.</a:t>
            </a:r>
            <a:endParaRPr lang="en-US" altLang="en-US" sz="1800" dirty="0">
              <a:latin typeface="Arial" panose="020B0604020202020204" pitchFamily="34" charset="0"/>
            </a:endParaRPr>
          </a:p>
          <a:p>
            <a:pPr marR="0" lvl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Wingdings" panose="05000000000000000000" pitchFamily="2" charset="2"/>
              <a:buChar char="ü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  <a:latin typeface="Arial" panose="020B0604020202020204" pitchFamily="34" charset="0"/>
              </a:rPr>
              <a:t>There are still problems with how guests act and how tiny hotels are used.</a:t>
            </a:r>
          </a:p>
        </p:txBody>
      </p:sp>
    </p:spTree>
    <p:extLst>
      <p:ext uri="{BB962C8B-B14F-4D97-AF65-F5344CB8AC3E}">
        <p14:creationId xmlns:p14="http://schemas.microsoft.com/office/powerpoint/2010/main" val="30957149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545E06B-29C0-4F08-9F61-140CD1A7A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6E54A31-B091-4774-BDD5-9F726783E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B637DF-3904-A281-ADA4-5F754D9F0E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sz="2700" b="1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24E0E46-9D8A-46BA-8EF9-FC43A7EE7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565909D0-D2D2-46A8-8332-49E6173A4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3D2EAFB-E46A-4A8C-9E83-AF5286317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AFEA4BCF-1CF9-4959-A2D8-A97926D25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F527AAB-B187-11D0-290B-DD98372013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15102651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796745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545E06B-29C0-4F08-9F61-140CD1A7A7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6E54A31-B091-4774-BDD5-9F726783E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5A5C73-D5C7-9A17-DF6A-1660C2DC7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2303047"/>
            <a:ext cx="3272093" cy="2674198"/>
          </a:xfrm>
        </p:spPr>
        <p:txBody>
          <a:bodyPr anchor="t">
            <a:normAutofit/>
          </a:bodyPr>
          <a:lstStyle/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24E0E46-9D8A-46BA-8EF9-FC43A7EE7A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2146542"/>
            <a:ext cx="327209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5" name="Title 1">
            <a:extLst>
              <a:ext uri="{FF2B5EF4-FFF2-40B4-BE49-F238E27FC236}">
                <a16:creationId xmlns:a16="http://schemas.microsoft.com/office/drawing/2014/main" id="{565909D0-D2D2-46A8-8332-49E6173A4B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3D2EAFB-E46A-4A8C-9E83-AF5286317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18">
            <a:extLst>
              <a:ext uri="{FF2B5EF4-FFF2-40B4-BE49-F238E27FC236}">
                <a16:creationId xmlns:a16="http://schemas.microsoft.com/office/drawing/2014/main" id="{AFEA4BCF-1CF9-4959-A2D8-A97926D25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A911BD-AE28-1C72-0ABE-7F375B4290F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69464987"/>
              </p:ext>
            </p:extLst>
          </p:nvPr>
        </p:nvGraphicFramePr>
        <p:xfrm>
          <a:off x="5141913" y="803275"/>
          <a:ext cx="5913437" cy="46370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6582349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26AFE-EEAA-88FD-2554-3E30AC997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7712" y="999460"/>
            <a:ext cx="11759608" cy="5167424"/>
          </a:xfrm>
        </p:spPr>
        <p:txBody>
          <a:bodyPr>
            <a:normAutofit fontScale="25000" lnSpcReduction="20000"/>
          </a:bodyPr>
          <a:lstStyle/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Hall, M. (2020) ‘Britain’s Hospitality Sector Generates 920K Tonnes of Food Waste Annually.’ [online]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Business Waste.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https://www.businesswaste.co.uk/news/britains-hospitality-sector-generates-920k-tonnes-of-food-waste-annually/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Hennchen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, B. (2019) ‘Knowing the kitchen: Applying practice theory to issues of food waste in the food service sector,’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225, pp. 675–683.</a:t>
            </a:r>
          </a:p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Hilton (2024)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Hotels in Asia Pacific Tackling Food Waste – Stories From Hilton – APAC.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https://stories.hilton.com/apac/releases/savoring-sustainability-hotels-in-asia-pacific-tackling-food-waste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Joubert, R.L. and Jokonya, O. (2021) ‘A systematic literature review of factors affecting the adoption of technologies in food waste management,’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Procedia Computer Science,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181, pp.1034–1040.</a:t>
            </a:r>
          </a:p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Juvan, E., Grün, B. and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Dolnicar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, S. (2023) ‘Waste production patterns in hotels and restaurants: An intra-sectoral segmentation approach,’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Annals of Tourism Research Empirical Insights,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4(1), p.100090.</a:t>
            </a:r>
          </a:p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Malik, X., Smith, L., Stewart, I. and Burnett, N. (2024)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Food waste in the UK.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[online]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Parliament.uk.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https://researchbriefings.files.parliament.uk/documents/CBP-7552/CBP-7552.pdf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Martin-Rios, C.,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Demen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-Meier, C.,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Gössling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, S. and Cornuz, C. (2018) ‘Food waste management innovations in the foodservice industry,’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Waste Management,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79, pp.196–206.</a:t>
            </a:r>
          </a:p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Salama, W. and Abdelsalam, E. (2021) ‘Impact of Hotel Guests’ Trends to Recycle Food Waste to Obtain Bioenergy,’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13(6), p.3094.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doi: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://doi.org/10.3390/su13063094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Sharma, M., Singh, A.K. and Tyagi, P. (2024)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Proceedings of the International Conference on Innovation and Regenerative Trends in Tourism and Hospitality Industry (IRTTHI 2024).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1st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 Dordrecht: Atlantis Press Zeger Karssen.</a:t>
            </a:r>
          </a:p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Singh, A., Tyagi, P.K. and Garg, A. (eds) (2024)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Sustainable disposal methods of food wastes in hospitality operations.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IGI Global.</a:t>
            </a:r>
          </a:p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Sustainability Beat (2024)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Travelodge CEO: the secrets of a sustainable stay.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https://www.sustainability-beat.co.uk/2024/07/09/travelodge-sustainable/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Talukder, M.B., Kumar, S. and Das, I.R. (2024) ‘Food wastage on the economic outcome: Evidence from the hotel industry.’ In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Sustainable disposal methods of food wastes in hospitality operations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(pp.68–80). IGI Global Scientific Publishing.</a:t>
            </a:r>
          </a:p>
          <a:p>
            <a:pPr algn="just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Velaoras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, K.,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Menegaki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, A.N., Polyzos, S. and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Gotzamani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, K. (2025) ‘The role of environmental certification in the hospitality industry: Assessing sustainability, consumer preferences, and the economic impact,’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Sustainability,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17(2), p.650.</a:t>
            </a:r>
          </a:p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Vinay Jalla (2023)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Food retailers could save £7,000 by recycling food waste.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[online] Keenan Recycling. Available at: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https://keenanrecycling.co.uk/food-retailers-could-save-7000-by-recycling-food-waste/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Whitbread (2025)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Environmental, Social and Governance Report 2024/25 Enabling.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https://cdn.whitbread.co.uk/media/2025/05/Whitbread-PLC-Environmental-Social-and-Governance-Report-2024-25.pdf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Whitbread PLC (2024)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Environmental, Social and Governance Report 2023/24.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https://cdn.whitbread.co.uk/media/2024/05/Whitbread-PLC-ESG-Report-2023.pdf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Wilson, D.C. (2023) ‘Learning from the past to plan for the future: An historical review of the evolution of waste and resource management 1970–2020 and reflections on priorities 2020–2030,’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Waste Management &amp; Research,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41(12). 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doi:</a:t>
            </a:r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://doi.org/10.1177/0734242x231178025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WRAP (2023)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The Courtauld Commitment 2030 Milestone Report 2023.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https://www.wrap.ngo/resources/report/courtauld-commitment-milestone-report-2023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WRAP (2025)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The Waste and Resources Action Programme. Guardians of Grub.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[online] Available at: 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https://www.wrap.ngo/take-action/guardians-grub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867037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32</TotalTime>
  <Words>2179</Words>
  <Application>Microsoft Office PowerPoint</Application>
  <PresentationFormat>Widescreen</PresentationFormat>
  <Paragraphs>127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Century Gothic</vt:lpstr>
      <vt:lpstr>Wingdings</vt:lpstr>
      <vt:lpstr>Gallery</vt:lpstr>
      <vt:lpstr>Contemporary Themes In the Hotel and Hospitality Sector  BMIH6001 </vt:lpstr>
      <vt:lpstr>Introduction</vt:lpstr>
      <vt:lpstr>Literature Review</vt:lpstr>
      <vt:lpstr>Method</vt:lpstr>
      <vt:lpstr>Political and Legal factors</vt:lpstr>
      <vt:lpstr>Economic factors</vt:lpstr>
      <vt:lpstr>Social factors</vt:lpstr>
      <vt:lpstr>Technological factors</vt:lpstr>
      <vt:lpstr>Conclusion</vt:lpstr>
      <vt:lpstr>Recommendations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4</cp:revision>
  <dcterms:created xsi:type="dcterms:W3CDTF">2025-10-28T17:34:25Z</dcterms:created>
  <dcterms:modified xsi:type="dcterms:W3CDTF">2025-10-28T18:17:31Z</dcterms:modified>
</cp:coreProperties>
</file>