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3" r:id="rId6"/>
    <p:sldId id="387" r:id="rId7"/>
    <p:sldId id="394" r:id="rId8"/>
    <p:sldId id="395" r:id="rId9"/>
    <p:sldId id="396" r:id="rId10"/>
    <p:sldId id="402" r:id="rId11"/>
    <p:sldId id="398" r:id="rId12"/>
    <p:sldId id="399" r:id="rId13"/>
    <p:sldId id="400" r:id="rId14"/>
    <p:sldId id="40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55" d="100"/>
          <a:sy n="55" d="100"/>
        </p:scale>
        <p:origin x="1072" y="2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27/07/2026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27/07/2026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27/07/2026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27/07/2026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27/07/2026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27/07/2026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27/07/2026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27/07/2026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27/07/2026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27/07/2026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27/07/2026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27/07/2026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27/07/2026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Lisa Bailey</a:t>
            </a:r>
          </a:p>
          <a:p>
            <a:r>
              <a:rPr lang="en-GB" altLang="en-US" u="sng" dirty="0"/>
              <a:t>Student ID:           </a:t>
            </a:r>
            <a:r>
              <a:rPr lang="en-GB" altLang="en-US" b="1" u="sng" dirty="0"/>
              <a:t>2515480 </a:t>
            </a:r>
            <a:endParaRPr lang="en-GB" altLang="en-US" b="1" i="1" dirty="0"/>
          </a:p>
          <a:p>
            <a:r>
              <a:rPr lang="en-GB" altLang="en-US" u="sng" dirty="0"/>
              <a:t>Lecturer’s Name</a:t>
            </a:r>
            <a:r>
              <a:rPr lang="en-GB" altLang="en-US" b="1" i="1" dirty="0"/>
              <a:t>:    </a:t>
            </a:r>
            <a:r>
              <a:rPr lang="en-GB" altLang="en-US" b="1" i="1" dirty="0" err="1"/>
              <a:t>Dilhara</a:t>
            </a:r>
            <a:r>
              <a:rPr lang="en-GB" altLang="en-US" b="1" i="1" dirty="0"/>
              <a:t> </a:t>
            </a:r>
            <a:r>
              <a:rPr lang="en-GB" altLang="en-US" b="1" i="1" dirty="0" err="1"/>
              <a:t>Nadeeshani</a:t>
            </a:r>
            <a:r>
              <a:rPr lang="en-GB" altLang="en-US" b="1" i="1" dirty="0"/>
              <a:t> </a:t>
            </a:r>
            <a:r>
              <a:rPr lang="en-GB" altLang="en-US" b="1" i="1" dirty="0" err="1"/>
              <a:t>Mampitiya</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On this page state whether you have or have not used AI. Include the AI source if you have!</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27/07/2026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27/07/2026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600201"/>
            <a:ext cx="8229600" cy="3916363"/>
          </a:xfrm>
        </p:spPr>
        <p:txBody>
          <a:bodyPr/>
          <a:lstStyle/>
          <a:p>
            <a:pPr marL="0" indent="0">
              <a:buNone/>
              <a:defRPr/>
            </a:pPr>
            <a:r>
              <a:rPr lang="en-GB" sz="2400" dirty="0"/>
              <a:t>This presentation will explore the importance of effective communication within health and social </a:t>
            </a:r>
            <a:r>
              <a:rPr lang="en-GB" sz="2400"/>
              <a:t>care.</a:t>
            </a:r>
          </a:p>
          <a:p>
            <a:pPr marL="0" indent="0">
              <a:buNone/>
              <a:defRPr/>
            </a:pPr>
            <a:r>
              <a:rPr lang="en-GB" sz="2400"/>
              <a:t> </a:t>
            </a:r>
            <a:r>
              <a:rPr lang="en-GB" sz="2400" dirty="0"/>
              <a:t>It will discuss how effective communication supports professional practice and reflect on my own experiences using Gibbs’ Reflective cycle(1988)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altLang="en-US" sz="2800" b="1" i="1" dirty="0">
                <a:solidFill>
                  <a:srgbClr val="FF0000"/>
                </a:solidFill>
              </a:rPr>
              <a:t>communication</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27/07/2026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239485" y="928315"/>
            <a:ext cx="11342915" cy="10248960"/>
          </a:xfrm>
          <a:prstGeom prst="rect">
            <a:avLst/>
          </a:prstGeom>
          <a:noFill/>
        </p:spPr>
        <p:txBody>
          <a:bodyPr wrap="square">
            <a:spAutoFit/>
          </a:bodyPr>
          <a:lstStyle/>
          <a:p>
            <a:pPr lvl="1"/>
            <a:endParaRPr lang="en-GB" dirty="0"/>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r>
              <a:rPr lang="en-GB" dirty="0"/>
              <a:t>Communication is an exchange of information and ideas between a sender and a receiver; it is the act of using words, sounds, signs or behaviour (</a:t>
            </a:r>
            <a:r>
              <a:rPr lang="en-GB" dirty="0" err="1"/>
              <a:t>Kourkouta</a:t>
            </a:r>
            <a:r>
              <a:rPr lang="en-GB" dirty="0"/>
              <a:t> and Papathanasiou,2014).</a:t>
            </a:r>
          </a:p>
          <a:p>
            <a:pPr lvl="1"/>
            <a:r>
              <a:rPr lang="en-GB" sz="3600" dirty="0"/>
              <a:t>.  </a:t>
            </a:r>
            <a:r>
              <a:rPr lang="en-GB" dirty="0"/>
              <a:t>It is an essential part of human behaviour and forms the foundation of safe, effective relationships in </a:t>
            </a:r>
          </a:p>
          <a:p>
            <a:pPr lvl="1"/>
            <a:r>
              <a:rPr lang="en-GB" dirty="0"/>
              <a:t>       health and social care.(Health and Care Professional Council,2024)</a:t>
            </a:r>
          </a:p>
          <a:p>
            <a:pPr lvl="1"/>
            <a:endParaRPr lang="en-GB" dirty="0"/>
          </a:p>
          <a:p>
            <a:pPr marL="742950" lvl="1" indent="-285750">
              <a:buFont typeface="Arial" panose="020B0604020202020204" pitchFamily="34" charset="0"/>
              <a:buChar char="•"/>
            </a:pPr>
            <a:r>
              <a:rPr lang="en-GB" dirty="0"/>
              <a:t>Communication skills continue to develop throughout a career in health and social care, as every individual receives and delivers information differently; each experience helps you to become a more effective communicator.</a:t>
            </a:r>
          </a:p>
          <a:p>
            <a:pPr marL="742950" lvl="1" indent="-285750">
              <a:buFont typeface="Arial" panose="020B0604020202020204" pitchFamily="34" charset="0"/>
              <a:buChar char="•"/>
            </a:pPr>
            <a:endParaRPr lang="en-GB" dirty="0"/>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I have personally developed and adapted my communication skills, working with vulnerable individuals with a wide range of social, emotional and physical needs. </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sz="1600" dirty="0"/>
          </a:p>
          <a:p>
            <a:pPr marL="742950" lvl="1" indent="-285750">
              <a:buFont typeface="Arial" panose="020B0604020202020204" pitchFamily="34" charset="0"/>
              <a:buChar char="•"/>
            </a:pPr>
            <a:endParaRPr lang="en-GB" sz="1600" dirty="0"/>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endParaRPr lang="en-GB" sz="2400" dirty="0"/>
          </a:p>
          <a:p>
            <a:pPr marL="742950" lvl="1" indent="-285750">
              <a:buFont typeface="Arial" panose="020B0604020202020204" pitchFamily="34" charset="0"/>
              <a:buChar char="•"/>
            </a:pPr>
            <a:endParaRPr lang="en-GB" sz="1100" dirty="0"/>
          </a:p>
          <a:p>
            <a:r>
              <a:rPr lang="en-GB" sz="2400" dirty="0"/>
              <a:t>Briefly explain:</a:t>
            </a:r>
          </a:p>
          <a:p>
            <a:pPr marL="742950" lvl="1" indent="-285750">
              <a:buFont typeface="Arial" panose="020B0604020202020204" pitchFamily="34" charset="0"/>
              <a:buChar char="•"/>
            </a:pPr>
            <a:r>
              <a:rPr lang="en-GB" sz="2400" dirty="0"/>
              <a:t>What does this skill mean (definition)?</a:t>
            </a:r>
          </a:p>
          <a:p>
            <a:pPr marL="742950" lvl="1" indent="-285750">
              <a:buFont typeface="Arial" panose="020B0604020202020204" pitchFamily="34" charset="0"/>
              <a:buChar char="•"/>
            </a:pPr>
            <a:r>
              <a:rPr lang="en-GB" sz="2400" dirty="0"/>
              <a:t>What does it involve in everyday practice?</a:t>
            </a:r>
          </a:p>
          <a:p>
            <a:pPr marL="742950" lvl="1" indent="-285750">
              <a:buFont typeface="Arial" panose="020B0604020202020204" pitchFamily="34" charset="0"/>
              <a:buChar char="•"/>
            </a:pPr>
            <a:r>
              <a:rPr lang="en-GB" sz="2400" dirty="0"/>
              <a:t>Where and how you have developed this skill </a:t>
            </a:r>
          </a:p>
          <a:p>
            <a:endParaRPr lang="en-GB" sz="1100" b="1" i="1" dirty="0"/>
          </a:p>
          <a:p>
            <a:pPr>
              <a:buNone/>
            </a:pPr>
            <a:r>
              <a:rPr lang="en-GB" sz="2400" i="1" dirty="0"/>
              <a:t>Keep this clear and simple – imagine explaining it to someone outside health and social care.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27/07/2026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a:t>
            </a:r>
            <a:r>
              <a:rPr lang="en-GB" sz="2800" b="1" i="1" dirty="0"/>
              <a:t>communication </a:t>
            </a:r>
            <a:r>
              <a:rPr lang="en-GB" sz="2800" b="1" dirty="0"/>
              <a:t>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11041484"/>
          </a:xfrm>
          <a:prstGeom prst="rect">
            <a:avLst/>
          </a:prstGeom>
          <a:noFill/>
        </p:spPr>
        <p:txBody>
          <a:bodyPr wrap="square">
            <a:spAutoFit/>
          </a:bodyPr>
          <a:lstStyle/>
          <a:p>
            <a:r>
              <a:rPr kumimoji="0" lang="en-GB" sz="2400" b="0" i="0" u="none" strike="noStrike" kern="1200" cap="none" spc="0" normalizeH="0" baseline="0" noProof="0" dirty="0">
                <a:ln>
                  <a:noFill/>
                </a:ln>
                <a:solidFill>
                  <a:prstClr val="black"/>
                </a:solidFill>
                <a:effectLst/>
                <a:uLnTx/>
                <a:uFillTx/>
                <a:latin typeface="Myriad Pro"/>
                <a:ea typeface="+mn-ea"/>
                <a:cs typeface="+mn-cs"/>
              </a:rPr>
              <a:t> </a:t>
            </a:r>
            <a:r>
              <a:rPr kumimoji="0" lang="en-GB" b="0" i="0" u="none" strike="noStrike" kern="1200" cap="none" spc="0" normalizeH="0" baseline="0" noProof="0" dirty="0">
                <a:ln>
                  <a:noFill/>
                </a:ln>
                <a:solidFill>
                  <a:prstClr val="black"/>
                </a:solidFill>
                <a:effectLst/>
                <a:uLnTx/>
                <a:uFillTx/>
                <a:latin typeface="Myriad Pro"/>
                <a:ea typeface="+mn-ea"/>
                <a:cs typeface="+mn-cs"/>
              </a:rPr>
              <a:t>Within health and social care, effective communication enables professionals to build trusting relationships, accurately share information, maintain clear records, and work collaboratively with colleagues, ultimately improving outcomes for patients and service users</a:t>
            </a:r>
          </a:p>
          <a:p>
            <a:r>
              <a:rPr lang="en-GB" dirty="0">
                <a:solidFill>
                  <a:prstClr val="black"/>
                </a:solidFill>
                <a:latin typeface="Myriad Pro"/>
              </a:rPr>
              <a:t> (Health and Care Professions Council, 2024)</a:t>
            </a:r>
            <a:endParaRPr kumimoji="0" lang="en-GB" b="0" i="0" u="none" strike="noStrike" kern="1200" cap="none" spc="0" normalizeH="0" baseline="0" noProof="0" dirty="0">
              <a:ln>
                <a:noFill/>
              </a:ln>
              <a:solidFill>
                <a:prstClr val="black"/>
              </a:solidFill>
              <a:effectLst/>
              <a:uLnTx/>
              <a:uFillTx/>
              <a:latin typeface="Myriad Pro"/>
              <a:ea typeface="+mn-ea"/>
              <a:cs typeface="+mn-cs"/>
            </a:endParaRPr>
          </a:p>
          <a:p>
            <a:r>
              <a:rPr lang="en-GB" dirty="0">
                <a:solidFill>
                  <a:prstClr val="black"/>
                </a:solidFill>
                <a:latin typeface="Myriad Pro"/>
              </a:rPr>
              <a:t>                                                     </a:t>
            </a:r>
          </a:p>
          <a:p>
            <a:r>
              <a:rPr lang="en-GB" dirty="0">
                <a:solidFill>
                  <a:prstClr val="black"/>
                </a:solidFill>
                <a:latin typeface="Myriad Pro"/>
              </a:rPr>
              <a:t>                                                         </a:t>
            </a:r>
            <a:r>
              <a:rPr lang="en-GB" b="1" dirty="0">
                <a:solidFill>
                  <a:prstClr val="black"/>
                </a:solidFill>
                <a:latin typeface="Myriad Pro"/>
              </a:rPr>
              <a:t>This promotes;</a:t>
            </a:r>
          </a:p>
          <a:p>
            <a:endParaRPr lang="en-GB" b="1" dirty="0">
              <a:solidFill>
                <a:prstClr val="black"/>
              </a:solidFill>
              <a:latin typeface="Myriad Pro"/>
            </a:endParaRPr>
          </a:p>
          <a:p>
            <a:r>
              <a:rPr lang="en-GB" dirty="0">
                <a:solidFill>
                  <a:prstClr val="black"/>
                </a:solidFill>
                <a:latin typeface="Myriad Pro"/>
              </a:rPr>
              <a:t> person-centred care through active listening, reducing misunderstandings.</a:t>
            </a:r>
          </a:p>
          <a:p>
            <a:endParaRPr lang="en-GB" dirty="0">
              <a:solidFill>
                <a:prstClr val="black"/>
              </a:solidFill>
              <a:latin typeface="Myriad Pro"/>
            </a:endParaRPr>
          </a:p>
          <a:p>
            <a:r>
              <a:rPr lang="en-GB" dirty="0">
                <a:solidFill>
                  <a:prstClr val="black"/>
                </a:solidFill>
                <a:latin typeface="Myriad Pro"/>
              </a:rPr>
              <a:t>Helps professionals make informed decisions by sharing clear and accurate information.</a:t>
            </a:r>
          </a:p>
          <a:p>
            <a:endParaRPr lang="en-GB" dirty="0">
              <a:solidFill>
                <a:prstClr val="black"/>
              </a:solidFill>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Myriad Pro"/>
              </a:rPr>
              <a:t>Supports positive</a:t>
            </a:r>
            <a:r>
              <a:rPr kumimoji="0" lang="en-GB" sz="1800" b="0" i="0" u="none" strike="noStrike" kern="1200" cap="none" spc="0" normalizeH="0" baseline="0" noProof="0" dirty="0">
                <a:ln>
                  <a:noFill/>
                </a:ln>
                <a:solidFill>
                  <a:prstClr val="black"/>
                </a:solidFill>
                <a:effectLst/>
                <a:uLnTx/>
                <a:uFillTx/>
                <a:latin typeface="Myriad Pro"/>
                <a:ea typeface="+mn-ea"/>
                <a:cs typeface="+mn-cs"/>
              </a:rPr>
              <a:t> teamwork and clear handovers between professionals.</a:t>
            </a:r>
          </a:p>
          <a:p>
            <a:endParaRPr lang="en-GB" dirty="0">
              <a:solidFill>
                <a:prstClr val="black"/>
              </a:solidFill>
              <a:latin typeface="Myriad Pro"/>
            </a:endParaRPr>
          </a:p>
          <a:p>
            <a:r>
              <a:rPr lang="en-GB" dirty="0">
                <a:solidFill>
                  <a:prstClr val="black"/>
                </a:solidFill>
                <a:latin typeface="Myriad Pro"/>
              </a:rPr>
              <a:t> Builds trust and encourages individuals to express their needs and concerns.</a:t>
            </a:r>
          </a:p>
          <a:p>
            <a:endParaRPr lang="en-GB" dirty="0">
              <a:solidFill>
                <a:prstClr val="black"/>
              </a:solidFill>
              <a:latin typeface="Myriad Pro"/>
            </a:endParaRPr>
          </a:p>
          <a:p>
            <a:r>
              <a:rPr lang="en-GB" dirty="0">
                <a:solidFill>
                  <a:prstClr val="black"/>
                </a:solidFill>
              </a:rPr>
              <a:t>Encourages individuals to participate in decisions about their care.</a:t>
            </a:r>
            <a:endParaRPr lang="en-GB" dirty="0">
              <a:solidFill>
                <a:prstClr val="black"/>
              </a:solidFill>
              <a:latin typeface="Myriad Pro"/>
            </a:endParaRPr>
          </a:p>
          <a:p>
            <a:endParaRPr lang="en-GB" dirty="0">
              <a:solidFill>
                <a:prstClr val="black"/>
              </a:solidFill>
              <a:latin typeface="Myriad Pro"/>
            </a:endParaRPr>
          </a:p>
          <a:p>
            <a:endParaRPr lang="en-GB" dirty="0">
              <a:solidFill>
                <a:prstClr val="black"/>
              </a:solidFill>
              <a:latin typeface="Myriad Pro"/>
            </a:endParaRPr>
          </a:p>
          <a:p>
            <a:endParaRPr lang="en-GB" dirty="0">
              <a:solidFill>
                <a:prstClr val="black"/>
              </a:solidFill>
              <a:latin typeface="Myriad Pro"/>
            </a:endParaRPr>
          </a:p>
          <a:p>
            <a:endParaRPr lang="en-GB" dirty="0">
              <a:solidFill>
                <a:prstClr val="black"/>
              </a:solidFill>
              <a:latin typeface="Myriad Pro"/>
            </a:endParaRPr>
          </a:p>
          <a:p>
            <a:endParaRPr lang="en-GB" dirty="0">
              <a:solidFill>
                <a:prstClr val="black"/>
              </a:solidFill>
              <a:latin typeface="Myriad Pro"/>
            </a:endParaRPr>
          </a:p>
          <a:p>
            <a:endParaRPr lang="en-GB" dirty="0">
              <a:solidFill>
                <a:prstClr val="black"/>
              </a:solidFill>
              <a:latin typeface="Myriad Pro"/>
            </a:endParaRPr>
          </a:p>
          <a:p>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endParaRPr lang="en-GB" sz="2000" dirty="0"/>
          </a:p>
          <a:p>
            <a:endParaRPr lang="en-GB" sz="1200" dirty="0"/>
          </a:p>
          <a:p>
            <a:r>
              <a:rPr lang="en-GB" sz="2000" dirty="0"/>
              <a:t>How does it support:</a:t>
            </a:r>
          </a:p>
          <a:p>
            <a:pPr marL="800100" lvl="1" indent="-342900">
              <a:buFont typeface="Arial" panose="020B0604020202020204" pitchFamily="34" charset="0"/>
              <a:buChar char="•"/>
            </a:pPr>
            <a:r>
              <a:rPr lang="en-GB" sz="2000" dirty="0"/>
              <a:t>Safe and effective care</a:t>
            </a:r>
          </a:p>
          <a:p>
            <a:pPr marL="800100" lvl="1" indent="-342900">
              <a:buFont typeface="Arial" panose="020B0604020202020204" pitchFamily="34" charset="0"/>
              <a:buChar char="•"/>
            </a:pPr>
            <a:r>
              <a:rPr lang="en-GB" sz="2000" dirty="0"/>
              <a:t>Good quality outcomes for service users</a:t>
            </a:r>
          </a:p>
          <a:p>
            <a:endParaRPr lang="en-GB" sz="1050" i="1" dirty="0"/>
          </a:p>
          <a:p>
            <a:r>
              <a:rPr lang="en-GB" sz="2000" dirty="0"/>
              <a:t>Explain how your chosen skill benefits:</a:t>
            </a:r>
          </a:p>
          <a:p>
            <a:pPr marL="342900" indent="-342900">
              <a:buFont typeface="Arial" panose="020B0604020202020204" pitchFamily="34" charset="0"/>
              <a:buChar char="•"/>
            </a:pPr>
            <a:r>
              <a:rPr lang="en-GB" sz="2000" dirty="0"/>
              <a:t>Service users / patients</a:t>
            </a:r>
          </a:p>
          <a:p>
            <a:pPr marL="342900" indent="-342900">
              <a:buFont typeface="Arial" panose="020B0604020202020204" pitchFamily="34" charset="0"/>
              <a:buChar char="•"/>
            </a:pPr>
            <a:r>
              <a:rPr lang="en-GB" sz="2000" dirty="0"/>
              <a:t>Staff and colleagues</a:t>
            </a:r>
          </a:p>
          <a:p>
            <a:pPr marL="342900" indent="-342900">
              <a:buFont typeface="Arial" panose="020B0604020202020204" pitchFamily="34" charset="0"/>
              <a:buChar char="•"/>
            </a:pPr>
            <a:r>
              <a:rPr lang="en-GB" sz="2000" dirty="0"/>
              <a:t>The organisation </a:t>
            </a:r>
          </a:p>
          <a:p>
            <a:endParaRPr lang="en-GB" sz="1100" dirty="0"/>
          </a:p>
          <a:p>
            <a:r>
              <a:rPr lang="en-GB" sz="2000" dirty="0"/>
              <a:t>You may also consider:</a:t>
            </a:r>
          </a:p>
          <a:p>
            <a:r>
              <a:rPr lang="en-GB" sz="2000" dirty="0"/>
              <a:t>What problems could occur if this skill is not used effectively?</a:t>
            </a:r>
          </a:p>
          <a:p>
            <a:r>
              <a:rPr lang="en-GB" sz="2000" i="1" dirty="0"/>
              <a:t>Example focus:</a:t>
            </a:r>
            <a:r>
              <a:rPr lang="en-GB" sz="2000" dirty="0"/>
              <a:t> Patient safety, teamwork, communication errors, quality of care.</a:t>
            </a:r>
          </a:p>
          <a:p>
            <a:pPr marL="800100" lvl="1" indent="-342900">
              <a:buFont typeface="Arial" panose="020B0604020202020204" pitchFamily="34" charset="0"/>
              <a:buChar char="•"/>
            </a:pPr>
            <a:endParaRPr lang="en-GB" sz="1200" dirty="0"/>
          </a:p>
          <a:p>
            <a:r>
              <a:rPr lang="en-GB" sz="2000" i="1" dirty="0"/>
              <a:t>Link your answer to real work situations, not just theory – support this slide with reference(s).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Gibbs Model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783771" y="576943"/>
            <a:ext cx="11048999" cy="5804808"/>
          </a:xfrm>
        </p:spPr>
        <p:txBody>
          <a:bodyPr/>
          <a:lstStyle/>
          <a:p>
            <a:pPr marL="0" indent="0">
              <a:buNone/>
            </a:pPr>
            <a:endParaRPr lang="en-GB" sz="2400" dirty="0"/>
          </a:p>
          <a:p>
            <a:r>
              <a:rPr lang="en-GB" sz="1800" dirty="0"/>
              <a:t>Gibbs Reflective model (1988) is a six-stage framework that helps individuals reflect on experiences in a structured way to improve future practice and learning (University of Cumbria, n.d.)</a:t>
            </a:r>
          </a:p>
          <a:p>
            <a:r>
              <a:rPr lang="en-GB" sz="1800" dirty="0"/>
              <a:t>The stages include</a:t>
            </a:r>
          </a:p>
          <a:p>
            <a:r>
              <a:rPr lang="en-GB" sz="1800" dirty="0"/>
              <a:t> Description – what happened?</a:t>
            </a:r>
          </a:p>
          <a:p>
            <a:r>
              <a:rPr lang="en-GB" sz="1800" dirty="0"/>
              <a:t>Feelings-what were you feeling and thinking</a:t>
            </a:r>
          </a:p>
          <a:p>
            <a:r>
              <a:rPr lang="en-GB" sz="1800" dirty="0"/>
              <a:t>Evaluation- what went well or what didn’t go well</a:t>
            </a:r>
          </a:p>
          <a:p>
            <a:r>
              <a:rPr lang="en-GB" sz="1800" dirty="0"/>
              <a:t>Analysis- reflecting and making sense of the situation</a:t>
            </a:r>
          </a:p>
          <a:p>
            <a:r>
              <a:rPr lang="en-GB" sz="1800" dirty="0"/>
              <a:t>Conclusion – what has been learnt </a:t>
            </a:r>
          </a:p>
          <a:p>
            <a:r>
              <a:rPr lang="en-GB" sz="1800" dirty="0"/>
              <a:t>Action plan- what can be done differently in the future</a:t>
            </a:r>
          </a:p>
          <a:p>
            <a:endParaRPr lang="en-GB" sz="1800" dirty="0"/>
          </a:p>
          <a:p>
            <a:pPr marL="0" indent="0">
              <a:buNone/>
            </a:pPr>
            <a:r>
              <a:rPr lang="en-GB" sz="1800" dirty="0"/>
              <a:t>     Gibbs reflective model is useful for health and social care professionals as it encourages them to reflect on their communication with service users and patients, identifying strengths and areas for improvement and how to apply these lessons in the future.</a:t>
            </a:r>
          </a:p>
          <a:p>
            <a:pPr marL="0" indent="0">
              <a:buNone/>
            </a:pPr>
            <a:endParaRPr lang="en-GB" sz="2400" i="1"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27/07/2026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588272" y="255475"/>
            <a:ext cx="7904071" cy="869269"/>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pPr marL="0" indent="0">
              <a:buNone/>
            </a:pPr>
            <a:r>
              <a:rPr lang="en-GB" sz="2000" b="1" dirty="0"/>
              <a:t>Example of applying this skill in practice;</a:t>
            </a:r>
          </a:p>
          <a:p>
            <a:pPr marL="0" indent="0">
              <a:buNone/>
            </a:pPr>
            <a:endParaRPr lang="en-GB" sz="2000" dirty="0"/>
          </a:p>
          <a:p>
            <a:pPr marL="0" indent="0">
              <a:buNone/>
            </a:pPr>
            <a:r>
              <a:rPr lang="en-GB" sz="2000" b="1" dirty="0"/>
              <a:t>Job role </a:t>
            </a:r>
          </a:p>
          <a:p>
            <a:pPr marL="0" indent="0">
              <a:buNone/>
            </a:pPr>
            <a:r>
              <a:rPr lang="en-GB" sz="1400" b="1" dirty="0"/>
              <a:t>.</a:t>
            </a:r>
            <a:r>
              <a:rPr lang="en-GB" sz="2000" dirty="0"/>
              <a:t> Outreach support worker- community homeless service.</a:t>
            </a:r>
          </a:p>
          <a:p>
            <a:pPr marL="0" indent="0">
              <a:buNone/>
            </a:pPr>
            <a:r>
              <a:rPr lang="en-GB" sz="2000" b="1" dirty="0"/>
              <a:t>.</a:t>
            </a:r>
            <a:r>
              <a:rPr lang="en-GB" sz="2000" dirty="0"/>
              <a:t> Communicating with a rough sleeper who is reluctant to engage with support services.</a:t>
            </a:r>
          </a:p>
          <a:p>
            <a:pPr marL="0" indent="0">
              <a:buNone/>
            </a:pPr>
            <a:r>
              <a:rPr lang="en-GB" sz="2000" b="1" dirty="0"/>
              <a:t>. </a:t>
            </a:r>
            <a:r>
              <a:rPr lang="en-GB" sz="2000" dirty="0"/>
              <a:t>How would I use this skill</a:t>
            </a:r>
          </a:p>
          <a:p>
            <a:pPr marL="0" indent="0">
              <a:buNone/>
            </a:pPr>
            <a:r>
              <a:rPr lang="en-GB" sz="2000" dirty="0"/>
              <a:t>.Using active listening, empathy, and open-ended questions to build trust and have a better understanding of the individual’s needs.</a:t>
            </a:r>
          </a:p>
          <a:p>
            <a:pPr marL="0" indent="0">
              <a:buNone/>
            </a:pPr>
            <a:r>
              <a:rPr lang="en-GB" sz="2000" dirty="0"/>
              <a:t>After the interaction, the Gibbs model can be used to reflect on the success of the conversation. Evaluate what went well or what was difficult.</a:t>
            </a:r>
          </a:p>
          <a:p>
            <a:pPr marL="0" indent="0">
              <a:buNone/>
            </a:pPr>
            <a:r>
              <a:rPr lang="en-GB" sz="2000" dirty="0"/>
              <a:t>Then identify changes that could be made for future conversions.</a:t>
            </a:r>
          </a:p>
          <a:p>
            <a:pPr marL="0" indent="0">
              <a:buNone/>
            </a:pPr>
            <a:r>
              <a:rPr lang="en-GB" sz="2000" dirty="0"/>
              <a:t>This will result in building trust and communication, and encourage engagement with support services.</a:t>
            </a:r>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27/07/2026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pPr marL="0" indent="0">
              <a:buNone/>
            </a:pPr>
            <a:r>
              <a:rPr lang="en-GB" sz="2400" dirty="0"/>
              <a:t> Effective Communication is an essential skill for any health and social care professional. It helps support making positive and trusting relationships, informed decision-making, and better outcomes for service users ( Author et al.,2024)</a:t>
            </a:r>
          </a:p>
          <a:p>
            <a:pPr marL="0" indent="0">
              <a:buNone/>
            </a:pPr>
            <a:r>
              <a:rPr lang="en-GB" sz="2400" dirty="0"/>
              <a:t>I have developed strong communication skills through my experience working with people experiencing homelessness.</a:t>
            </a:r>
          </a:p>
          <a:p>
            <a:pPr marL="0" indent="0">
              <a:buNone/>
            </a:pPr>
            <a:r>
              <a:rPr lang="en-GB" sz="2400" dirty="0"/>
              <a:t> Communication is a skill that can be continually developed. Using the Gibbs reflective cycle and adapting my communication to meet different individuals’ needs will help me provide effective and compassionate care.</a:t>
            </a:r>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890158" y="1730829"/>
            <a:ext cx="6172200" cy="2937272"/>
          </a:xfrm>
        </p:spPr>
        <p:txBody>
          <a:bodyPr/>
          <a:lstStyle/>
          <a:p>
            <a:pPr marL="0" indent="0" algn="ctr">
              <a:buNone/>
            </a:pPr>
            <a:r>
              <a:rPr lang="en-GB" altLang="en-US" sz="2400" dirty="0"/>
              <a:t>This presentation has explored the importance of effective communication in health and social care and demonstrated how Gibbs reflective Cycle can help professionals identify their strengths in communication while recognising areas for improvement and development. Reflection leads to better professional practice and improves care and outcomes for service users and patients.</a:t>
            </a:r>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27/07/2026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96685" y="-345848"/>
            <a:ext cx="10972800" cy="1143000"/>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096985" y="390102"/>
            <a:ext cx="6172200" cy="3038898"/>
          </a:xfrm>
        </p:spPr>
        <p:txBody>
          <a:bodyPr/>
          <a:lstStyle/>
          <a:p>
            <a:pPr marL="457200" indent="-457200">
              <a:lnSpc>
                <a:spcPct val="200000"/>
              </a:lnSpc>
              <a:buNone/>
            </a:pPr>
            <a:r>
              <a:rPr lang="en-GB" sz="1400" dirty="0">
                <a:latin typeface="Times New Roman" panose="02020603050405020304" pitchFamily="18" charset="0"/>
              </a:rPr>
              <a:t>Health and Care Professions Council. </a:t>
            </a:r>
            <a:r>
              <a:rPr lang="en-GB" sz="1400" i="1" dirty="0">
                <a:latin typeface="Times New Roman" panose="02020603050405020304" pitchFamily="18" charset="0"/>
              </a:rPr>
              <a:t>Standards of Conduct, Performance and Ethics Contents</a:t>
            </a:r>
            <a:r>
              <a:rPr lang="en-GB" sz="1400" dirty="0">
                <a:latin typeface="Times New Roman" panose="02020603050405020304" pitchFamily="18" charset="0"/>
              </a:rPr>
              <a:t>. 2024, https://www.hcpc-uk.org/globalassets/resources/standards/standards-of-conduct-performance-and-ethics-2024.pdf. Accessed 24 July 2026.</a:t>
            </a:r>
          </a:p>
          <a:p>
            <a:pPr marL="457200" indent="-457200">
              <a:lnSpc>
                <a:spcPct val="200000"/>
              </a:lnSpc>
              <a:buNone/>
            </a:pPr>
            <a:r>
              <a:rPr lang="en-GB" sz="1400" dirty="0" err="1">
                <a:latin typeface="Times New Roman" panose="02020603050405020304" pitchFamily="18" charset="0"/>
              </a:rPr>
              <a:t>Kourkouta</a:t>
            </a:r>
            <a:r>
              <a:rPr lang="en-GB" sz="1400" dirty="0">
                <a:latin typeface="Times New Roman" panose="02020603050405020304" pitchFamily="18" charset="0"/>
              </a:rPr>
              <a:t>, Lambrini, and Ioanna Papathanasiou. “Communication in Nursing Practice.” </a:t>
            </a:r>
            <a:r>
              <a:rPr lang="en-GB" sz="1400" i="1" dirty="0">
                <a:latin typeface="Times New Roman" panose="02020603050405020304" pitchFamily="18" charset="0"/>
              </a:rPr>
              <a:t>Materia Socio Medica</a:t>
            </a:r>
            <a:r>
              <a:rPr lang="en-GB" sz="1400" dirty="0">
                <a:latin typeface="Times New Roman" panose="02020603050405020304" pitchFamily="18" charset="0"/>
              </a:rPr>
              <a:t>, vol. 26, no. 1, 20 Feb. 2014, pp. 65–67. </a:t>
            </a:r>
            <a:r>
              <a:rPr lang="en-GB" sz="1400" i="1" dirty="0">
                <a:latin typeface="Times New Roman" panose="02020603050405020304" pitchFamily="18" charset="0"/>
              </a:rPr>
              <a:t>NCBI</a:t>
            </a:r>
            <a:r>
              <a:rPr lang="en-GB" sz="1400" dirty="0">
                <a:latin typeface="Times New Roman" panose="02020603050405020304" pitchFamily="18" charset="0"/>
              </a:rPr>
              <a:t>, https://pmc.ncbi.nlm.nih.gov/articles/PMC3990376/, 10.5455/msm.2014.26.65-67. Accessed 24 July 2026.</a:t>
            </a:r>
          </a:p>
          <a:p>
            <a:pPr marL="457200" indent="-457200">
              <a:lnSpc>
                <a:spcPct val="200000"/>
              </a:lnSpc>
              <a:buNone/>
            </a:pPr>
            <a:r>
              <a:rPr lang="en-GB" sz="1400" dirty="0">
                <a:latin typeface="Times New Roman" panose="02020603050405020304" pitchFamily="18" charset="0"/>
              </a:rPr>
              <a:t>University of Cumbria. “Gibbs’ Reflective Cycle.” </a:t>
            </a:r>
            <a:r>
              <a:rPr lang="en-GB" sz="1400" i="1" dirty="0">
                <a:latin typeface="Times New Roman" panose="02020603050405020304" pitchFamily="18" charset="0"/>
              </a:rPr>
              <a:t>University of Cumbria</a:t>
            </a:r>
            <a:r>
              <a:rPr lang="en-GB" sz="1400" dirty="0">
                <a:latin typeface="Times New Roman" panose="02020603050405020304" pitchFamily="18" charset="0"/>
              </a:rPr>
              <a:t>, University of Cumbria, June 2020, pp. 1–4, https://my.cumbria.ac.uk/media/MyCumbria/Documents/ReflectiveCycleGibbs.pdf. Accessed 23 July 2026.</a:t>
            </a:r>
          </a:p>
          <a:p>
            <a:pPr marL="0" indent="0" algn="ctr">
              <a:buNone/>
            </a:pPr>
            <a:endParaRPr lang="en-GB" altLang="en-US" sz="14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27/07/2026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27/07/2026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23d8bdbfc27cf1d678e8f90cd926cabe">
  <xsd:schema xmlns:xsd="http://www.w3.org/2001/XMLSchema" xmlns:xs="http://www.w3.org/2001/XMLSchema" xmlns:p="http://schemas.microsoft.com/office/2006/metadata/properties" xmlns:ns3="716bca3a-9bc9-4129-a185-7ea87f9d73cc" targetNamespace="http://schemas.microsoft.com/office/2006/metadata/properties" ma:root="true" ma:fieldsID="fa280c3edf2be6bdc5f54409edb6ee89"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AE06A5-2DBE-4530-A64F-D5C5D2F224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8D6220-6A66-46CF-867D-2DD2B178D0FC}">
  <ds:schemaRefs>
    <ds:schemaRef ds:uri="http://schemas.microsoft.com/office/2006/documentManagement/types"/>
    <ds:schemaRef ds:uri="http://schemas.microsoft.com/office/2006/metadata/properties"/>
    <ds:schemaRef ds:uri="716bca3a-9bc9-4129-a185-7ea87f9d73cc"/>
    <ds:schemaRef ds:uri="http://schemas.microsoft.com/office/infopath/2007/PartnerControls"/>
    <ds:schemaRef ds:uri="http://purl.org/dc/elements/1.1/"/>
    <ds:schemaRef ds:uri="http://purl.org/dc/dcmitype/"/>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1F7F121F-DE3A-41C1-807A-5B1F40F6DE8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911</TotalTime>
  <Words>1247</Words>
  <Application>Microsoft Office PowerPoint</Application>
  <PresentationFormat>Widescreen</PresentationFormat>
  <Paragraphs>148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Times New Roman</vt:lpstr>
      <vt:lpstr>20140311PresentationUWTSDTemplate</vt:lpstr>
      <vt:lpstr>PowerPoint Presentation</vt:lpstr>
      <vt:lpstr>Acknowledge use of AI</vt:lpstr>
      <vt:lpstr>Introduction</vt:lpstr>
      <vt:lpstr>communication</vt:lpstr>
      <vt:lpstr>Importance of communication in professional practice</vt:lpstr>
      <vt:lpstr>Gibbs Model</vt:lpstr>
      <vt:lpstr>Applying this skill in practice </vt:lpstr>
      <vt:lpstr>How does this skill support my future career? </vt:lpstr>
      <vt:lpstr>Conclusion</vt:lpstr>
      <vt:lpstr>References List</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lisa Bailey</cp:lastModifiedBy>
  <cp:revision>27</cp:revision>
  <dcterms:created xsi:type="dcterms:W3CDTF">2025-02-21T18:28:54Z</dcterms:created>
  <dcterms:modified xsi:type="dcterms:W3CDTF">2026-07-27T12:05:45Z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