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05"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21674138"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FBC8C4-2223-47D9-B27C-C1804259D6FC}" v="794" dt="2026-07-12T11:05:57.7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33" d="100"/>
          <a:sy n="33" d="100"/>
        </p:scale>
        <p:origin x="97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6C2AC2-7AA0-43A2-A15B-F7FD641321F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C60919A-A42C-404C-8063-27EE97AAF9C7}">
      <dgm:prSet/>
      <dgm:spPr/>
      <dgm:t>
        <a:bodyPr/>
        <a:lstStyle/>
        <a:p>
          <a:r>
            <a:rPr lang="en-US" dirty="0"/>
            <a:t>The NHS App improves access to appointments, repeat prescriptions and electronic health records, supporting the NHS ambition for efficient service delivery especially for non-urgent appointments (NHS England, 2019).</a:t>
          </a:r>
        </a:p>
      </dgm:t>
    </dgm:pt>
    <dgm:pt modelId="{2D1A49F0-6F9F-4D0B-A4FB-FDA4DB49EB4D}" type="parTrans" cxnId="{81DFD77D-186E-43BF-A537-B679FAF9410A}">
      <dgm:prSet/>
      <dgm:spPr/>
      <dgm:t>
        <a:bodyPr/>
        <a:lstStyle/>
        <a:p>
          <a:endParaRPr lang="en-US"/>
        </a:p>
      </dgm:t>
    </dgm:pt>
    <dgm:pt modelId="{5DD2030B-CD4D-4E93-AE69-751464F42D28}" type="sibTrans" cxnId="{81DFD77D-186E-43BF-A537-B679FAF9410A}">
      <dgm:prSet/>
      <dgm:spPr/>
      <dgm:t>
        <a:bodyPr/>
        <a:lstStyle/>
        <a:p>
          <a:endParaRPr lang="en-US"/>
        </a:p>
      </dgm:t>
    </dgm:pt>
    <dgm:pt modelId="{262C169D-A437-4C2B-A7AF-2F43DAFD83D9}">
      <dgm:prSet/>
      <dgm:spPr/>
      <dgm:t>
        <a:bodyPr/>
        <a:lstStyle/>
        <a:p>
          <a:r>
            <a:rPr lang="en-US"/>
            <a:t>It enhances service efficiency by enabling patients to manage routine healthcare needs independently, potentially reducing unnecessary administrative demand (Department of Health and Social Care, 2022).</a:t>
          </a:r>
        </a:p>
      </dgm:t>
    </dgm:pt>
    <dgm:pt modelId="{2D12A2D9-BC53-4A0D-B677-14C994C159FE}" type="parTrans" cxnId="{07C6B4A1-84EE-4D4E-A2F4-61B4644457A1}">
      <dgm:prSet/>
      <dgm:spPr/>
      <dgm:t>
        <a:bodyPr/>
        <a:lstStyle/>
        <a:p>
          <a:endParaRPr lang="en-US"/>
        </a:p>
      </dgm:t>
    </dgm:pt>
    <dgm:pt modelId="{957383FA-059E-481C-90B0-B2FD9370FBCC}" type="sibTrans" cxnId="{07C6B4A1-84EE-4D4E-A2F4-61B4644457A1}">
      <dgm:prSet/>
      <dgm:spPr/>
      <dgm:t>
        <a:bodyPr/>
        <a:lstStyle/>
        <a:p>
          <a:endParaRPr lang="en-US"/>
        </a:p>
      </dgm:t>
    </dgm:pt>
    <dgm:pt modelId="{04FB41A7-04D3-4E59-A8FD-C5BD0DA0B5CE}">
      <dgm:prSet/>
      <dgm:spPr/>
      <dgm:t>
        <a:bodyPr/>
        <a:lstStyle/>
        <a:p>
          <a:r>
            <a:rPr lang="en-US" dirty="0"/>
            <a:t>Workforce access to digital information supports more informed clinical decision-making and reflects the competencies identified within the Topol Review (Topol, 2019).</a:t>
          </a:r>
        </a:p>
      </dgm:t>
    </dgm:pt>
    <dgm:pt modelId="{92057E75-31C4-4BDB-9409-8A7FCA85D62A}" type="parTrans" cxnId="{D7BE0809-8699-41E6-BD68-B185E1986F72}">
      <dgm:prSet/>
      <dgm:spPr/>
      <dgm:t>
        <a:bodyPr/>
        <a:lstStyle/>
        <a:p>
          <a:endParaRPr lang="en-US"/>
        </a:p>
      </dgm:t>
    </dgm:pt>
    <dgm:pt modelId="{CE52240D-53A1-42DD-994A-E5A82AD236CC}" type="sibTrans" cxnId="{D7BE0809-8699-41E6-BD68-B185E1986F72}">
      <dgm:prSet/>
      <dgm:spPr/>
      <dgm:t>
        <a:bodyPr/>
        <a:lstStyle/>
        <a:p>
          <a:endParaRPr lang="en-US"/>
        </a:p>
      </dgm:t>
    </dgm:pt>
    <dgm:pt modelId="{CD239DE5-9A2D-4F1A-88F5-230BB32AC589}">
      <dgm:prSet/>
      <dgm:spPr/>
      <dgm:t>
        <a:bodyPr/>
        <a:lstStyle/>
        <a:p>
          <a:r>
            <a:rPr lang="en-US"/>
            <a:t>However, evidence indicates that these benefits are most evident within organisations possessing mature digital infrastructure and sufficient workforce capability (Reidy </a:t>
          </a:r>
          <a:r>
            <a:rPr lang="en-US" i="1"/>
            <a:t>et al.</a:t>
          </a:r>
          <a:r>
            <a:rPr lang="en-US"/>
            <a:t>, 2025).</a:t>
          </a:r>
        </a:p>
      </dgm:t>
    </dgm:pt>
    <dgm:pt modelId="{BEB6933D-CBF5-429E-BE8A-FF2BB9D363C0}" type="parTrans" cxnId="{6B2C867B-9E7B-4BA7-9A89-D28B882CBBB6}">
      <dgm:prSet/>
      <dgm:spPr/>
      <dgm:t>
        <a:bodyPr/>
        <a:lstStyle/>
        <a:p>
          <a:endParaRPr lang="en-US"/>
        </a:p>
      </dgm:t>
    </dgm:pt>
    <dgm:pt modelId="{506871AC-6C12-4C7A-B834-24FED3A036EC}" type="sibTrans" cxnId="{6B2C867B-9E7B-4BA7-9A89-D28B882CBBB6}">
      <dgm:prSet/>
      <dgm:spPr/>
      <dgm:t>
        <a:bodyPr/>
        <a:lstStyle/>
        <a:p>
          <a:endParaRPr lang="en-US"/>
        </a:p>
      </dgm:t>
    </dgm:pt>
    <dgm:pt modelId="{5FDC3A44-4708-4112-BE01-7676D76D48CB}">
      <dgm:prSet/>
      <dgm:spPr/>
      <dgm:t>
        <a:bodyPr/>
        <a:lstStyle/>
        <a:p>
          <a:r>
            <a:rPr lang="en-US"/>
            <a:t>The NHS App has strengthened healthcare accessibility, however its benefits remain dependent upon organisational digital maturity and workforce digital knowledge.</a:t>
          </a:r>
        </a:p>
      </dgm:t>
    </dgm:pt>
    <dgm:pt modelId="{E7567DBE-57FE-45C5-8ED4-861B5FB1C5B4}" type="parTrans" cxnId="{FC4FE746-010F-4712-A012-88A69AA7EB81}">
      <dgm:prSet/>
      <dgm:spPr/>
      <dgm:t>
        <a:bodyPr/>
        <a:lstStyle/>
        <a:p>
          <a:endParaRPr lang="en-US"/>
        </a:p>
      </dgm:t>
    </dgm:pt>
    <dgm:pt modelId="{75EDA6D8-BCEC-4D20-96AA-258ACD14A2BC}" type="sibTrans" cxnId="{FC4FE746-010F-4712-A012-88A69AA7EB81}">
      <dgm:prSet/>
      <dgm:spPr/>
      <dgm:t>
        <a:bodyPr/>
        <a:lstStyle/>
        <a:p>
          <a:endParaRPr lang="en-US"/>
        </a:p>
      </dgm:t>
    </dgm:pt>
    <dgm:pt modelId="{48A5A81A-A573-499E-BB89-5B0CCD74746B}">
      <dgm:prSet/>
      <dgm:spPr/>
      <dgm:t>
        <a:bodyPr/>
        <a:lstStyle/>
        <a:p>
          <a:r>
            <a:rPr lang="en-US"/>
            <a:t>According to the NHS Digital (2026), implementation evidence supports improvements in patient convenience and engagement, especially with increasing use of digital services across England (Healthwatch England, 2025).</a:t>
          </a:r>
        </a:p>
      </dgm:t>
    </dgm:pt>
    <dgm:pt modelId="{C5DC868A-AD21-4BD2-A77D-FA3F0BF6A374}" type="parTrans" cxnId="{CCB3BE71-DC5B-41F5-93BC-ACAB15EA7A30}">
      <dgm:prSet/>
      <dgm:spPr/>
      <dgm:t>
        <a:bodyPr/>
        <a:lstStyle/>
        <a:p>
          <a:endParaRPr lang="en-US"/>
        </a:p>
      </dgm:t>
    </dgm:pt>
    <dgm:pt modelId="{29605FFF-3FC8-42B3-AFBF-E1E56475A1E0}" type="sibTrans" cxnId="{CCB3BE71-DC5B-41F5-93BC-ACAB15EA7A30}">
      <dgm:prSet/>
      <dgm:spPr/>
      <dgm:t>
        <a:bodyPr/>
        <a:lstStyle/>
        <a:p>
          <a:endParaRPr lang="en-US"/>
        </a:p>
      </dgm:t>
    </dgm:pt>
    <dgm:pt modelId="{85C0BE27-5914-43F6-A2FE-D4ED6CCD9D9F}" type="pres">
      <dgm:prSet presAssocID="{E16C2AC2-7AA0-43A2-A15B-F7FD641321F7}" presName="linear" presStyleCnt="0">
        <dgm:presLayoutVars>
          <dgm:animLvl val="lvl"/>
          <dgm:resizeHandles val="exact"/>
        </dgm:presLayoutVars>
      </dgm:prSet>
      <dgm:spPr/>
    </dgm:pt>
    <dgm:pt modelId="{341806A3-309E-4337-8726-73B92828C45A}" type="pres">
      <dgm:prSet presAssocID="{AC60919A-A42C-404C-8063-27EE97AAF9C7}" presName="parentText" presStyleLbl="node1" presStyleIdx="0" presStyleCnt="6">
        <dgm:presLayoutVars>
          <dgm:chMax val="0"/>
          <dgm:bulletEnabled val="1"/>
        </dgm:presLayoutVars>
      </dgm:prSet>
      <dgm:spPr/>
    </dgm:pt>
    <dgm:pt modelId="{CE7D7268-C95C-48A4-84EA-E541FFC62203}" type="pres">
      <dgm:prSet presAssocID="{5DD2030B-CD4D-4E93-AE69-751464F42D28}" presName="spacer" presStyleCnt="0"/>
      <dgm:spPr/>
    </dgm:pt>
    <dgm:pt modelId="{ECD360C2-0762-476A-AB49-0774C24C7EBA}" type="pres">
      <dgm:prSet presAssocID="{262C169D-A437-4C2B-A7AF-2F43DAFD83D9}" presName="parentText" presStyleLbl="node1" presStyleIdx="1" presStyleCnt="6">
        <dgm:presLayoutVars>
          <dgm:chMax val="0"/>
          <dgm:bulletEnabled val="1"/>
        </dgm:presLayoutVars>
      </dgm:prSet>
      <dgm:spPr/>
    </dgm:pt>
    <dgm:pt modelId="{6A808558-77CD-427C-9302-5AC9B6253B4D}" type="pres">
      <dgm:prSet presAssocID="{957383FA-059E-481C-90B0-B2FD9370FBCC}" presName="spacer" presStyleCnt="0"/>
      <dgm:spPr/>
    </dgm:pt>
    <dgm:pt modelId="{FBE58C09-D544-4C4E-8ED7-49ADB1AEC612}" type="pres">
      <dgm:prSet presAssocID="{04FB41A7-04D3-4E59-A8FD-C5BD0DA0B5CE}" presName="parentText" presStyleLbl="node1" presStyleIdx="2" presStyleCnt="6">
        <dgm:presLayoutVars>
          <dgm:chMax val="0"/>
          <dgm:bulletEnabled val="1"/>
        </dgm:presLayoutVars>
      </dgm:prSet>
      <dgm:spPr/>
    </dgm:pt>
    <dgm:pt modelId="{9F5BD36B-7442-47E3-B7D9-86DF5C7CB9FF}" type="pres">
      <dgm:prSet presAssocID="{CE52240D-53A1-42DD-994A-E5A82AD236CC}" presName="spacer" presStyleCnt="0"/>
      <dgm:spPr/>
    </dgm:pt>
    <dgm:pt modelId="{EAAA72C0-89BA-4052-A1F2-2BD6C4065FEC}" type="pres">
      <dgm:prSet presAssocID="{CD239DE5-9A2D-4F1A-88F5-230BB32AC589}" presName="parentText" presStyleLbl="node1" presStyleIdx="3" presStyleCnt="6">
        <dgm:presLayoutVars>
          <dgm:chMax val="0"/>
          <dgm:bulletEnabled val="1"/>
        </dgm:presLayoutVars>
      </dgm:prSet>
      <dgm:spPr/>
    </dgm:pt>
    <dgm:pt modelId="{C00F415F-1CB1-46F8-80C2-079702E5BB15}" type="pres">
      <dgm:prSet presAssocID="{506871AC-6C12-4C7A-B834-24FED3A036EC}" presName="spacer" presStyleCnt="0"/>
      <dgm:spPr/>
    </dgm:pt>
    <dgm:pt modelId="{68704618-5484-4EE9-AB19-6C449AD10DB7}" type="pres">
      <dgm:prSet presAssocID="{5FDC3A44-4708-4112-BE01-7676D76D48CB}" presName="parentText" presStyleLbl="node1" presStyleIdx="4" presStyleCnt="6">
        <dgm:presLayoutVars>
          <dgm:chMax val="0"/>
          <dgm:bulletEnabled val="1"/>
        </dgm:presLayoutVars>
      </dgm:prSet>
      <dgm:spPr/>
    </dgm:pt>
    <dgm:pt modelId="{5210C3D4-B3A2-4403-ADD9-E825BC9B1034}" type="pres">
      <dgm:prSet presAssocID="{75EDA6D8-BCEC-4D20-96AA-258ACD14A2BC}" presName="spacer" presStyleCnt="0"/>
      <dgm:spPr/>
    </dgm:pt>
    <dgm:pt modelId="{3341E6DB-4D21-42C6-B4C3-755F1E46710F}" type="pres">
      <dgm:prSet presAssocID="{48A5A81A-A573-499E-BB89-5B0CCD74746B}" presName="parentText" presStyleLbl="node1" presStyleIdx="5" presStyleCnt="6">
        <dgm:presLayoutVars>
          <dgm:chMax val="0"/>
          <dgm:bulletEnabled val="1"/>
        </dgm:presLayoutVars>
      </dgm:prSet>
      <dgm:spPr/>
    </dgm:pt>
  </dgm:ptLst>
  <dgm:cxnLst>
    <dgm:cxn modelId="{D7BE0809-8699-41E6-BD68-B185E1986F72}" srcId="{E16C2AC2-7AA0-43A2-A15B-F7FD641321F7}" destId="{04FB41A7-04D3-4E59-A8FD-C5BD0DA0B5CE}" srcOrd="2" destOrd="0" parTransId="{92057E75-31C4-4BDB-9409-8A7FCA85D62A}" sibTransId="{CE52240D-53A1-42DD-994A-E5A82AD236CC}"/>
    <dgm:cxn modelId="{FC4FE746-010F-4712-A012-88A69AA7EB81}" srcId="{E16C2AC2-7AA0-43A2-A15B-F7FD641321F7}" destId="{5FDC3A44-4708-4112-BE01-7676D76D48CB}" srcOrd="4" destOrd="0" parTransId="{E7567DBE-57FE-45C5-8ED4-861B5FB1C5B4}" sibTransId="{75EDA6D8-BCEC-4D20-96AA-258ACD14A2BC}"/>
    <dgm:cxn modelId="{CCB3BE71-DC5B-41F5-93BC-ACAB15EA7A30}" srcId="{E16C2AC2-7AA0-43A2-A15B-F7FD641321F7}" destId="{48A5A81A-A573-499E-BB89-5B0CCD74746B}" srcOrd="5" destOrd="0" parTransId="{C5DC868A-AD21-4BD2-A77D-FA3F0BF6A374}" sibTransId="{29605FFF-3FC8-42B3-AFBF-E1E56475A1E0}"/>
    <dgm:cxn modelId="{129E4559-7F4B-47C3-8ECB-85C9627BC2F0}" type="presOf" srcId="{AC60919A-A42C-404C-8063-27EE97AAF9C7}" destId="{341806A3-309E-4337-8726-73B92828C45A}" srcOrd="0" destOrd="0" presId="urn:microsoft.com/office/officeart/2005/8/layout/vList2"/>
    <dgm:cxn modelId="{E73AF779-3BAF-4B3B-99B3-1F059C8D872C}" type="presOf" srcId="{04FB41A7-04D3-4E59-A8FD-C5BD0DA0B5CE}" destId="{FBE58C09-D544-4C4E-8ED7-49ADB1AEC612}" srcOrd="0" destOrd="0" presId="urn:microsoft.com/office/officeart/2005/8/layout/vList2"/>
    <dgm:cxn modelId="{6B2C867B-9E7B-4BA7-9A89-D28B882CBBB6}" srcId="{E16C2AC2-7AA0-43A2-A15B-F7FD641321F7}" destId="{CD239DE5-9A2D-4F1A-88F5-230BB32AC589}" srcOrd="3" destOrd="0" parTransId="{BEB6933D-CBF5-429E-BE8A-FF2BB9D363C0}" sibTransId="{506871AC-6C12-4C7A-B834-24FED3A036EC}"/>
    <dgm:cxn modelId="{459DD97B-1EF3-45BC-8CB3-A9EDB9903330}" type="presOf" srcId="{48A5A81A-A573-499E-BB89-5B0CCD74746B}" destId="{3341E6DB-4D21-42C6-B4C3-755F1E46710F}" srcOrd="0" destOrd="0" presId="urn:microsoft.com/office/officeart/2005/8/layout/vList2"/>
    <dgm:cxn modelId="{F013F27B-6B97-4B5D-98B4-2F23380C4312}" type="presOf" srcId="{262C169D-A437-4C2B-A7AF-2F43DAFD83D9}" destId="{ECD360C2-0762-476A-AB49-0774C24C7EBA}" srcOrd="0" destOrd="0" presId="urn:microsoft.com/office/officeart/2005/8/layout/vList2"/>
    <dgm:cxn modelId="{81DFD77D-186E-43BF-A537-B679FAF9410A}" srcId="{E16C2AC2-7AA0-43A2-A15B-F7FD641321F7}" destId="{AC60919A-A42C-404C-8063-27EE97AAF9C7}" srcOrd="0" destOrd="0" parTransId="{2D1A49F0-6F9F-4D0B-A4FB-FDA4DB49EB4D}" sibTransId="{5DD2030B-CD4D-4E93-AE69-751464F42D28}"/>
    <dgm:cxn modelId="{07C6B4A1-84EE-4D4E-A2F4-61B4644457A1}" srcId="{E16C2AC2-7AA0-43A2-A15B-F7FD641321F7}" destId="{262C169D-A437-4C2B-A7AF-2F43DAFD83D9}" srcOrd="1" destOrd="0" parTransId="{2D12A2D9-BC53-4A0D-B677-14C994C159FE}" sibTransId="{957383FA-059E-481C-90B0-B2FD9370FBCC}"/>
    <dgm:cxn modelId="{B96883A8-57F4-4891-A4C6-B78DE31F915B}" type="presOf" srcId="{CD239DE5-9A2D-4F1A-88F5-230BB32AC589}" destId="{EAAA72C0-89BA-4052-A1F2-2BD6C4065FEC}" srcOrd="0" destOrd="0" presId="urn:microsoft.com/office/officeart/2005/8/layout/vList2"/>
    <dgm:cxn modelId="{4C0EE7D6-2A28-4ED5-9B37-6D6A966C4BBC}" type="presOf" srcId="{E16C2AC2-7AA0-43A2-A15B-F7FD641321F7}" destId="{85C0BE27-5914-43F6-A2FE-D4ED6CCD9D9F}" srcOrd="0" destOrd="0" presId="urn:microsoft.com/office/officeart/2005/8/layout/vList2"/>
    <dgm:cxn modelId="{6940A0E5-BFF6-4273-97A6-94FE531E8C54}" type="presOf" srcId="{5FDC3A44-4708-4112-BE01-7676D76D48CB}" destId="{68704618-5484-4EE9-AB19-6C449AD10DB7}" srcOrd="0" destOrd="0" presId="urn:microsoft.com/office/officeart/2005/8/layout/vList2"/>
    <dgm:cxn modelId="{B3A66EAD-ECFA-4D6D-93D9-FD8435A3B283}" type="presParOf" srcId="{85C0BE27-5914-43F6-A2FE-D4ED6CCD9D9F}" destId="{341806A3-309E-4337-8726-73B92828C45A}" srcOrd="0" destOrd="0" presId="urn:microsoft.com/office/officeart/2005/8/layout/vList2"/>
    <dgm:cxn modelId="{A5F7E4D7-7E7A-405C-B9B3-6C4044E74C0B}" type="presParOf" srcId="{85C0BE27-5914-43F6-A2FE-D4ED6CCD9D9F}" destId="{CE7D7268-C95C-48A4-84EA-E541FFC62203}" srcOrd="1" destOrd="0" presId="urn:microsoft.com/office/officeart/2005/8/layout/vList2"/>
    <dgm:cxn modelId="{0BCD11E9-4ABE-4A07-AB77-775BB67CAB90}" type="presParOf" srcId="{85C0BE27-5914-43F6-A2FE-D4ED6CCD9D9F}" destId="{ECD360C2-0762-476A-AB49-0774C24C7EBA}" srcOrd="2" destOrd="0" presId="urn:microsoft.com/office/officeart/2005/8/layout/vList2"/>
    <dgm:cxn modelId="{18AA32FC-64BF-4DE3-940E-193FCB6C7E3C}" type="presParOf" srcId="{85C0BE27-5914-43F6-A2FE-D4ED6CCD9D9F}" destId="{6A808558-77CD-427C-9302-5AC9B6253B4D}" srcOrd="3" destOrd="0" presId="urn:microsoft.com/office/officeart/2005/8/layout/vList2"/>
    <dgm:cxn modelId="{6297F07C-9F44-430C-BBE8-9B3913793165}" type="presParOf" srcId="{85C0BE27-5914-43F6-A2FE-D4ED6CCD9D9F}" destId="{FBE58C09-D544-4C4E-8ED7-49ADB1AEC612}" srcOrd="4" destOrd="0" presId="urn:microsoft.com/office/officeart/2005/8/layout/vList2"/>
    <dgm:cxn modelId="{425788BB-2FF9-4BC7-8234-F4BBD813DEA4}" type="presParOf" srcId="{85C0BE27-5914-43F6-A2FE-D4ED6CCD9D9F}" destId="{9F5BD36B-7442-47E3-B7D9-86DF5C7CB9FF}" srcOrd="5" destOrd="0" presId="urn:microsoft.com/office/officeart/2005/8/layout/vList2"/>
    <dgm:cxn modelId="{F3215641-0FC9-496C-B6DF-38C600A346EC}" type="presParOf" srcId="{85C0BE27-5914-43F6-A2FE-D4ED6CCD9D9F}" destId="{EAAA72C0-89BA-4052-A1F2-2BD6C4065FEC}" srcOrd="6" destOrd="0" presId="urn:microsoft.com/office/officeart/2005/8/layout/vList2"/>
    <dgm:cxn modelId="{22836DF0-3AEF-429C-9863-6A9A0AFC6406}" type="presParOf" srcId="{85C0BE27-5914-43F6-A2FE-D4ED6CCD9D9F}" destId="{C00F415F-1CB1-46F8-80C2-079702E5BB15}" srcOrd="7" destOrd="0" presId="urn:microsoft.com/office/officeart/2005/8/layout/vList2"/>
    <dgm:cxn modelId="{E5B5BE4C-1FF7-455A-9EF1-A10997B4B7F4}" type="presParOf" srcId="{85C0BE27-5914-43F6-A2FE-D4ED6CCD9D9F}" destId="{68704618-5484-4EE9-AB19-6C449AD10DB7}" srcOrd="8" destOrd="0" presId="urn:microsoft.com/office/officeart/2005/8/layout/vList2"/>
    <dgm:cxn modelId="{9AA8AFA8-59F7-4AD8-8DDD-0DD19BB6558C}" type="presParOf" srcId="{85C0BE27-5914-43F6-A2FE-D4ED6CCD9D9F}" destId="{5210C3D4-B3A2-4403-ADD9-E825BC9B1034}" srcOrd="9" destOrd="0" presId="urn:microsoft.com/office/officeart/2005/8/layout/vList2"/>
    <dgm:cxn modelId="{C535C7F2-CEEB-4A3A-AE05-4DCF461F88E5}" type="presParOf" srcId="{85C0BE27-5914-43F6-A2FE-D4ED6CCD9D9F}" destId="{3341E6DB-4D21-42C6-B4C3-755F1E46710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E1C220-CEC7-4264-835A-1461E013E29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68C83CF9-280E-45F1-B6C3-F901CDE03393}">
      <dgm:prSet/>
      <dgm:spPr/>
      <dgm:t>
        <a:bodyPr/>
        <a:lstStyle/>
        <a:p>
          <a:pPr>
            <a:lnSpc>
              <a:spcPct val="100000"/>
            </a:lnSpc>
          </a:pPr>
          <a:r>
            <a:rPr lang="en-GB" dirty="0"/>
            <a:t>According to the Department of Health and Social care (2022), National Policy anticipates that digital innovation will reduce administrative burden however, implementation evidence indicates that the NHS App has largely redistributed  workload rather than decreasing workforce workload (Reidy </a:t>
          </a:r>
          <a:r>
            <a:rPr lang="en-GB" i="1" dirty="0"/>
            <a:t>et al.</a:t>
          </a:r>
          <a:r>
            <a:rPr lang="en-GB" dirty="0"/>
            <a:t>, 2025).</a:t>
          </a:r>
          <a:endParaRPr lang="en-US" dirty="0"/>
        </a:p>
      </dgm:t>
    </dgm:pt>
    <dgm:pt modelId="{6CF55007-8F5E-47EE-95CB-38B171568DB2}" type="parTrans" cxnId="{CA3CA035-1DEB-4D0C-925E-C7EF03737612}">
      <dgm:prSet/>
      <dgm:spPr/>
      <dgm:t>
        <a:bodyPr/>
        <a:lstStyle/>
        <a:p>
          <a:endParaRPr lang="en-US"/>
        </a:p>
      </dgm:t>
    </dgm:pt>
    <dgm:pt modelId="{885CFB55-7D61-4817-B6F9-D06916BF8999}" type="sibTrans" cxnId="{CA3CA035-1DEB-4D0C-925E-C7EF03737612}">
      <dgm:prSet/>
      <dgm:spPr/>
      <dgm:t>
        <a:bodyPr/>
        <a:lstStyle/>
        <a:p>
          <a:endParaRPr lang="en-US"/>
        </a:p>
      </dgm:t>
    </dgm:pt>
    <dgm:pt modelId="{7200AAF1-D5A3-460C-B574-35FC05D87958}">
      <dgm:prSet/>
      <dgm:spPr/>
      <dgm:t>
        <a:bodyPr/>
        <a:lstStyle/>
        <a:p>
          <a:pPr>
            <a:lnSpc>
              <a:spcPct val="100000"/>
            </a:lnSpc>
          </a:pPr>
          <a:r>
            <a:rPr lang="en-GB" dirty="0"/>
            <a:t>Healthcare professionals now manage digital appointments, online messaging and identity verification alongside existing clinical responsibilities, elevating cognitive demand (British Medical Association, 2022).</a:t>
          </a:r>
          <a:endParaRPr lang="en-US" dirty="0"/>
        </a:p>
      </dgm:t>
    </dgm:pt>
    <dgm:pt modelId="{9A87FD85-CFE5-4A2C-82BA-21F296C4275E}" type="parTrans" cxnId="{8071BCBD-B1D4-439A-9553-95D0692834F6}">
      <dgm:prSet/>
      <dgm:spPr/>
      <dgm:t>
        <a:bodyPr/>
        <a:lstStyle/>
        <a:p>
          <a:endParaRPr lang="en-US"/>
        </a:p>
      </dgm:t>
    </dgm:pt>
    <dgm:pt modelId="{02698FFE-6107-4A53-B82B-891EADC48C65}" type="sibTrans" cxnId="{8071BCBD-B1D4-439A-9553-95D0692834F6}">
      <dgm:prSet/>
      <dgm:spPr/>
      <dgm:t>
        <a:bodyPr/>
        <a:lstStyle/>
        <a:p>
          <a:endParaRPr lang="en-US"/>
        </a:p>
      </dgm:t>
    </dgm:pt>
    <dgm:pt modelId="{F1BEBA35-027C-46A4-9403-CD690A4A2514}">
      <dgm:prSet/>
      <dgm:spPr/>
      <dgm:t>
        <a:bodyPr/>
        <a:lstStyle/>
        <a:p>
          <a:pPr>
            <a:lnSpc>
              <a:spcPct val="100000"/>
            </a:lnSpc>
          </a:pPr>
          <a:r>
            <a:rPr lang="en-GB" dirty="0"/>
            <a:t>Workforce digital literacy and confidence remain inconsistent, reflecting variations in organisational training and leadership rather than national policy ambitions (House of Commons Health and Social Care Committee, 2023),</a:t>
          </a:r>
          <a:endParaRPr lang="en-US" dirty="0"/>
        </a:p>
      </dgm:t>
    </dgm:pt>
    <dgm:pt modelId="{2F7A3BC0-D82F-470C-8E33-BCA2DFA5DE08}" type="parTrans" cxnId="{984B181D-D81C-4287-A3E6-BBF4A6001200}">
      <dgm:prSet/>
      <dgm:spPr/>
      <dgm:t>
        <a:bodyPr/>
        <a:lstStyle/>
        <a:p>
          <a:endParaRPr lang="en-US"/>
        </a:p>
      </dgm:t>
    </dgm:pt>
    <dgm:pt modelId="{CA3A0B71-179F-4F0A-B718-2484F6914D82}" type="sibTrans" cxnId="{984B181D-D81C-4287-A3E6-BBF4A6001200}">
      <dgm:prSet/>
      <dgm:spPr/>
      <dgm:t>
        <a:bodyPr/>
        <a:lstStyle/>
        <a:p>
          <a:endParaRPr lang="en-US"/>
        </a:p>
      </dgm:t>
    </dgm:pt>
    <dgm:pt modelId="{20673237-AE13-4A73-8336-CFD736A709BE}">
      <dgm:prSet/>
      <dgm:spPr/>
      <dgm:t>
        <a:bodyPr/>
        <a:lstStyle/>
        <a:p>
          <a:pPr>
            <a:lnSpc>
              <a:spcPct val="100000"/>
            </a:lnSpc>
          </a:pPr>
          <a:r>
            <a:rPr lang="en-GB" dirty="0"/>
            <a:t>Consequently, implementation demonstrates that technological innovation alone cannot deliver workforce efficiency without sustained investment in people and organisational capacity. (Topol, 2019).</a:t>
          </a:r>
          <a:endParaRPr lang="en-US" dirty="0"/>
        </a:p>
      </dgm:t>
    </dgm:pt>
    <dgm:pt modelId="{91F0041B-0C53-4FFB-91E8-898D4A40E191}" type="parTrans" cxnId="{864D75EA-9BA3-4A97-B46C-0FCC5C4B5ADE}">
      <dgm:prSet/>
      <dgm:spPr/>
      <dgm:t>
        <a:bodyPr/>
        <a:lstStyle/>
        <a:p>
          <a:endParaRPr lang="en-US"/>
        </a:p>
      </dgm:t>
    </dgm:pt>
    <dgm:pt modelId="{A14B3F66-3E90-4A81-B3DD-BFA8D770C105}" type="sibTrans" cxnId="{864D75EA-9BA3-4A97-B46C-0FCC5C4B5ADE}">
      <dgm:prSet/>
      <dgm:spPr/>
      <dgm:t>
        <a:bodyPr/>
        <a:lstStyle/>
        <a:p>
          <a:endParaRPr lang="en-US"/>
        </a:p>
      </dgm:t>
    </dgm:pt>
    <dgm:pt modelId="{6C87AF6B-9B4F-4019-8C8E-A3FB6C0C4A4D}" type="pres">
      <dgm:prSet presAssocID="{F3E1C220-CEC7-4264-835A-1461E013E298}" presName="diagram" presStyleCnt="0">
        <dgm:presLayoutVars>
          <dgm:dir/>
          <dgm:resizeHandles val="exact"/>
        </dgm:presLayoutVars>
      </dgm:prSet>
      <dgm:spPr/>
    </dgm:pt>
    <dgm:pt modelId="{A492AE0B-D64D-47FE-84E2-1488C951DC8C}" type="pres">
      <dgm:prSet presAssocID="{68C83CF9-280E-45F1-B6C3-F901CDE03393}" presName="node" presStyleLbl="node1" presStyleIdx="0" presStyleCnt="4" custLinFactNeighborX="-19253" custLinFactNeighborY="16520">
        <dgm:presLayoutVars>
          <dgm:bulletEnabled val="1"/>
        </dgm:presLayoutVars>
      </dgm:prSet>
      <dgm:spPr/>
    </dgm:pt>
    <dgm:pt modelId="{9A8A348B-6C3F-4DC6-86D7-4FDB328B9FBA}" type="pres">
      <dgm:prSet presAssocID="{885CFB55-7D61-4817-B6F9-D06916BF8999}" presName="sibTrans" presStyleLbl="sibTrans2D1" presStyleIdx="0" presStyleCnt="3"/>
      <dgm:spPr/>
    </dgm:pt>
    <dgm:pt modelId="{F9228C01-8975-4573-9F7E-AB20344FAFD7}" type="pres">
      <dgm:prSet presAssocID="{885CFB55-7D61-4817-B6F9-D06916BF8999}" presName="connectorText" presStyleLbl="sibTrans2D1" presStyleIdx="0" presStyleCnt="3"/>
      <dgm:spPr/>
    </dgm:pt>
    <dgm:pt modelId="{9510A3B7-405A-48D6-9F92-EE68301325E6}" type="pres">
      <dgm:prSet presAssocID="{7200AAF1-D5A3-460C-B574-35FC05D87958}" presName="node" presStyleLbl="node1" presStyleIdx="1" presStyleCnt="4" custLinFactNeighborX="10077" custLinFactNeighborY="16118">
        <dgm:presLayoutVars>
          <dgm:bulletEnabled val="1"/>
        </dgm:presLayoutVars>
      </dgm:prSet>
      <dgm:spPr/>
    </dgm:pt>
    <dgm:pt modelId="{6010EA17-A1D1-45DA-94C1-04DE7BBAA03C}" type="pres">
      <dgm:prSet presAssocID="{02698FFE-6107-4A53-B82B-891EADC48C65}" presName="sibTrans" presStyleLbl="sibTrans2D1" presStyleIdx="1" presStyleCnt="3"/>
      <dgm:spPr/>
    </dgm:pt>
    <dgm:pt modelId="{00653BFE-3063-4745-A6A4-42E5DBBF948F}" type="pres">
      <dgm:prSet presAssocID="{02698FFE-6107-4A53-B82B-891EADC48C65}" presName="connectorText" presStyleLbl="sibTrans2D1" presStyleIdx="1" presStyleCnt="3"/>
      <dgm:spPr/>
    </dgm:pt>
    <dgm:pt modelId="{C58DC1BF-5BCF-4AC1-AED9-5170EBE694B5}" type="pres">
      <dgm:prSet presAssocID="{F1BEBA35-027C-46A4-9403-CD690A4A2514}" presName="node" presStyleLbl="node1" presStyleIdx="2" presStyleCnt="4" custLinFactNeighborX="5802" custLinFactNeighborY="-12894">
        <dgm:presLayoutVars>
          <dgm:bulletEnabled val="1"/>
        </dgm:presLayoutVars>
      </dgm:prSet>
      <dgm:spPr/>
    </dgm:pt>
    <dgm:pt modelId="{0FBC41CE-3128-425F-B38E-E573C27E9896}" type="pres">
      <dgm:prSet presAssocID="{CA3A0B71-179F-4F0A-B718-2484F6914D82}" presName="sibTrans" presStyleLbl="sibTrans2D1" presStyleIdx="2" presStyleCnt="3"/>
      <dgm:spPr/>
    </dgm:pt>
    <dgm:pt modelId="{A691C420-B37D-4BC8-8B49-64CB84C0037E}" type="pres">
      <dgm:prSet presAssocID="{CA3A0B71-179F-4F0A-B718-2484F6914D82}" presName="connectorText" presStyleLbl="sibTrans2D1" presStyleIdx="2" presStyleCnt="3"/>
      <dgm:spPr/>
    </dgm:pt>
    <dgm:pt modelId="{DCAB4A6F-D03A-4889-88DD-2305086F333E}" type="pres">
      <dgm:prSet presAssocID="{20673237-AE13-4A73-8336-CFD736A709BE}" presName="node" presStyleLbl="node1" presStyleIdx="3" presStyleCnt="4" custLinFactNeighborX="-19253" custLinFactNeighborY="-38886">
        <dgm:presLayoutVars>
          <dgm:bulletEnabled val="1"/>
        </dgm:presLayoutVars>
      </dgm:prSet>
      <dgm:spPr/>
    </dgm:pt>
  </dgm:ptLst>
  <dgm:cxnLst>
    <dgm:cxn modelId="{1DADD701-BA57-49BA-82F4-D3A339E16401}" type="presOf" srcId="{68C83CF9-280E-45F1-B6C3-F901CDE03393}" destId="{A492AE0B-D64D-47FE-84E2-1488C951DC8C}" srcOrd="0" destOrd="0" presId="urn:microsoft.com/office/officeart/2005/8/layout/process5"/>
    <dgm:cxn modelId="{D6B91B05-F4C2-4C51-8604-B94C78C65A9F}" type="presOf" srcId="{CA3A0B71-179F-4F0A-B718-2484F6914D82}" destId="{0FBC41CE-3128-425F-B38E-E573C27E9896}" srcOrd="0" destOrd="0" presId="urn:microsoft.com/office/officeart/2005/8/layout/process5"/>
    <dgm:cxn modelId="{2740EC1C-4A78-4776-95D1-13DB2F10F5FF}" type="presOf" srcId="{20673237-AE13-4A73-8336-CFD736A709BE}" destId="{DCAB4A6F-D03A-4889-88DD-2305086F333E}" srcOrd="0" destOrd="0" presId="urn:microsoft.com/office/officeart/2005/8/layout/process5"/>
    <dgm:cxn modelId="{984B181D-D81C-4287-A3E6-BBF4A6001200}" srcId="{F3E1C220-CEC7-4264-835A-1461E013E298}" destId="{F1BEBA35-027C-46A4-9403-CD690A4A2514}" srcOrd="2" destOrd="0" parTransId="{2F7A3BC0-D82F-470C-8E33-BCA2DFA5DE08}" sibTransId="{CA3A0B71-179F-4F0A-B718-2484F6914D82}"/>
    <dgm:cxn modelId="{3EFF6828-7C70-47F3-8104-58B4555EA9B2}" type="presOf" srcId="{F1BEBA35-027C-46A4-9403-CD690A4A2514}" destId="{C58DC1BF-5BCF-4AC1-AED9-5170EBE694B5}" srcOrd="0" destOrd="0" presId="urn:microsoft.com/office/officeart/2005/8/layout/process5"/>
    <dgm:cxn modelId="{DE05CE2F-52FB-4722-8D6B-6356EFA950BF}" type="presOf" srcId="{7200AAF1-D5A3-460C-B574-35FC05D87958}" destId="{9510A3B7-405A-48D6-9F92-EE68301325E6}" srcOrd="0" destOrd="0" presId="urn:microsoft.com/office/officeart/2005/8/layout/process5"/>
    <dgm:cxn modelId="{CA3CA035-1DEB-4D0C-925E-C7EF03737612}" srcId="{F3E1C220-CEC7-4264-835A-1461E013E298}" destId="{68C83CF9-280E-45F1-B6C3-F901CDE03393}" srcOrd="0" destOrd="0" parTransId="{6CF55007-8F5E-47EE-95CB-38B171568DB2}" sibTransId="{885CFB55-7D61-4817-B6F9-D06916BF8999}"/>
    <dgm:cxn modelId="{79B0143B-5EB5-4C01-B8D8-C6AE8C6B7E37}" type="presOf" srcId="{F3E1C220-CEC7-4264-835A-1461E013E298}" destId="{6C87AF6B-9B4F-4019-8C8E-A3FB6C0C4A4D}" srcOrd="0" destOrd="0" presId="urn:microsoft.com/office/officeart/2005/8/layout/process5"/>
    <dgm:cxn modelId="{687BEC4A-8624-4262-84D5-E022D701FFE4}" type="presOf" srcId="{885CFB55-7D61-4817-B6F9-D06916BF8999}" destId="{9A8A348B-6C3F-4DC6-86D7-4FDB328B9FBA}" srcOrd="0" destOrd="0" presId="urn:microsoft.com/office/officeart/2005/8/layout/process5"/>
    <dgm:cxn modelId="{53B3989D-E2C4-42E0-AE5C-5164C44C3724}" type="presOf" srcId="{02698FFE-6107-4A53-B82B-891EADC48C65}" destId="{6010EA17-A1D1-45DA-94C1-04DE7BBAA03C}" srcOrd="0" destOrd="0" presId="urn:microsoft.com/office/officeart/2005/8/layout/process5"/>
    <dgm:cxn modelId="{8071BCBD-B1D4-439A-9553-95D0692834F6}" srcId="{F3E1C220-CEC7-4264-835A-1461E013E298}" destId="{7200AAF1-D5A3-460C-B574-35FC05D87958}" srcOrd="1" destOrd="0" parTransId="{9A87FD85-CFE5-4A2C-82BA-21F296C4275E}" sibTransId="{02698FFE-6107-4A53-B82B-891EADC48C65}"/>
    <dgm:cxn modelId="{517D64C7-0298-430C-B832-DC53F9B43287}" type="presOf" srcId="{CA3A0B71-179F-4F0A-B718-2484F6914D82}" destId="{A691C420-B37D-4BC8-8B49-64CB84C0037E}" srcOrd="1" destOrd="0" presId="urn:microsoft.com/office/officeart/2005/8/layout/process5"/>
    <dgm:cxn modelId="{A996E4DF-A098-4781-AF9E-B9D13FC74A83}" type="presOf" srcId="{02698FFE-6107-4A53-B82B-891EADC48C65}" destId="{00653BFE-3063-4745-A6A4-42E5DBBF948F}" srcOrd="1" destOrd="0" presId="urn:microsoft.com/office/officeart/2005/8/layout/process5"/>
    <dgm:cxn modelId="{864D75EA-9BA3-4A97-B46C-0FCC5C4B5ADE}" srcId="{F3E1C220-CEC7-4264-835A-1461E013E298}" destId="{20673237-AE13-4A73-8336-CFD736A709BE}" srcOrd="3" destOrd="0" parTransId="{91F0041B-0C53-4FFB-91E8-898D4A40E191}" sibTransId="{A14B3F66-3E90-4A81-B3DD-BFA8D770C105}"/>
    <dgm:cxn modelId="{CCF4DAF2-DB4F-44A1-8542-3B442FF39D08}" type="presOf" srcId="{885CFB55-7D61-4817-B6F9-D06916BF8999}" destId="{F9228C01-8975-4573-9F7E-AB20344FAFD7}" srcOrd="1" destOrd="0" presId="urn:microsoft.com/office/officeart/2005/8/layout/process5"/>
    <dgm:cxn modelId="{E8FAD0D3-588C-4FF1-BD3C-19600DA61AAC}" type="presParOf" srcId="{6C87AF6B-9B4F-4019-8C8E-A3FB6C0C4A4D}" destId="{A492AE0B-D64D-47FE-84E2-1488C951DC8C}" srcOrd="0" destOrd="0" presId="urn:microsoft.com/office/officeart/2005/8/layout/process5"/>
    <dgm:cxn modelId="{42A9447E-A89E-47BB-ACD0-B892D37579D6}" type="presParOf" srcId="{6C87AF6B-9B4F-4019-8C8E-A3FB6C0C4A4D}" destId="{9A8A348B-6C3F-4DC6-86D7-4FDB328B9FBA}" srcOrd="1" destOrd="0" presId="urn:microsoft.com/office/officeart/2005/8/layout/process5"/>
    <dgm:cxn modelId="{4DAC7DAD-8E75-4C23-8B42-C1A23C467925}" type="presParOf" srcId="{9A8A348B-6C3F-4DC6-86D7-4FDB328B9FBA}" destId="{F9228C01-8975-4573-9F7E-AB20344FAFD7}" srcOrd="0" destOrd="0" presId="urn:microsoft.com/office/officeart/2005/8/layout/process5"/>
    <dgm:cxn modelId="{E4DEE837-9A6A-4EEF-BF81-B57243805430}" type="presParOf" srcId="{6C87AF6B-9B4F-4019-8C8E-A3FB6C0C4A4D}" destId="{9510A3B7-405A-48D6-9F92-EE68301325E6}" srcOrd="2" destOrd="0" presId="urn:microsoft.com/office/officeart/2005/8/layout/process5"/>
    <dgm:cxn modelId="{22CEA0ED-3EC6-4549-8D19-AF2AC79366A8}" type="presParOf" srcId="{6C87AF6B-9B4F-4019-8C8E-A3FB6C0C4A4D}" destId="{6010EA17-A1D1-45DA-94C1-04DE7BBAA03C}" srcOrd="3" destOrd="0" presId="urn:microsoft.com/office/officeart/2005/8/layout/process5"/>
    <dgm:cxn modelId="{03F2245D-9BD4-4065-BF67-BF54B415BB3D}" type="presParOf" srcId="{6010EA17-A1D1-45DA-94C1-04DE7BBAA03C}" destId="{00653BFE-3063-4745-A6A4-42E5DBBF948F}" srcOrd="0" destOrd="0" presId="urn:microsoft.com/office/officeart/2005/8/layout/process5"/>
    <dgm:cxn modelId="{0AD7A7AB-2B25-4D51-BF44-E38764E7EB7A}" type="presParOf" srcId="{6C87AF6B-9B4F-4019-8C8E-A3FB6C0C4A4D}" destId="{C58DC1BF-5BCF-4AC1-AED9-5170EBE694B5}" srcOrd="4" destOrd="0" presId="urn:microsoft.com/office/officeart/2005/8/layout/process5"/>
    <dgm:cxn modelId="{C3E82409-E1B1-4914-B15F-ADFE6F2EF4EA}" type="presParOf" srcId="{6C87AF6B-9B4F-4019-8C8E-A3FB6C0C4A4D}" destId="{0FBC41CE-3128-425F-B38E-E573C27E9896}" srcOrd="5" destOrd="0" presId="urn:microsoft.com/office/officeart/2005/8/layout/process5"/>
    <dgm:cxn modelId="{0B3BEE90-8227-448B-B91C-1AAB6B98F680}" type="presParOf" srcId="{0FBC41CE-3128-425F-B38E-E573C27E9896}" destId="{A691C420-B37D-4BC8-8B49-64CB84C0037E}" srcOrd="0" destOrd="0" presId="urn:microsoft.com/office/officeart/2005/8/layout/process5"/>
    <dgm:cxn modelId="{E1FE04A5-4852-4B44-BCC6-5E609CA7A09B}" type="presParOf" srcId="{6C87AF6B-9B4F-4019-8C8E-A3FB6C0C4A4D}" destId="{DCAB4A6F-D03A-4889-88DD-2305086F333E}"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3E770A-3764-4ABB-8A60-A13BF8F3E95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16464E1-4590-41EC-BA33-A3867B3DF92A}">
      <dgm:prSet/>
      <dgm:spPr/>
      <dgm:t>
        <a:bodyPr/>
        <a:lstStyle/>
        <a:p>
          <a:r>
            <a:rPr lang="en-GB" dirty="0"/>
            <a:t>The NHS App has successfully advanced digital transformation by improving access, convenience and patient engagement (NHS England Digital, 2026).</a:t>
          </a:r>
          <a:endParaRPr lang="en-US" dirty="0"/>
        </a:p>
      </dgm:t>
    </dgm:pt>
    <dgm:pt modelId="{22DDF320-04E8-412D-858E-B726A7E8BA55}" type="parTrans" cxnId="{176B69F9-62C4-4F81-A9BE-F2B69D15CB27}">
      <dgm:prSet/>
      <dgm:spPr/>
      <dgm:t>
        <a:bodyPr/>
        <a:lstStyle/>
        <a:p>
          <a:endParaRPr lang="en-US"/>
        </a:p>
      </dgm:t>
    </dgm:pt>
    <dgm:pt modelId="{BF1CC9EE-BCF6-40F0-8E7F-89CB396202A1}" type="sibTrans" cxnId="{176B69F9-62C4-4F81-A9BE-F2B69D15CB27}">
      <dgm:prSet/>
      <dgm:spPr/>
      <dgm:t>
        <a:bodyPr/>
        <a:lstStyle/>
        <a:p>
          <a:endParaRPr lang="en-US"/>
        </a:p>
      </dgm:t>
    </dgm:pt>
    <dgm:pt modelId="{4CC60949-56A5-4235-81DF-B5E0A08FCD6F}">
      <dgm:prSet/>
      <dgm:spPr/>
      <dgm:t>
        <a:bodyPr/>
        <a:lstStyle/>
        <a:p>
          <a:r>
            <a:rPr lang="en-GB"/>
            <a:t>However, the evidence demonstrates that technology alone cannot deliver sustainable improvements because workforce capability, infrastructure and digital inclusion remain significant barriers (Department of Health and Social Care, 2022).</a:t>
          </a:r>
          <a:endParaRPr lang="en-US"/>
        </a:p>
      </dgm:t>
    </dgm:pt>
    <dgm:pt modelId="{7048FD23-1A80-4DD2-B303-1C86085F69A6}" type="parTrans" cxnId="{983F1D79-5AD1-41A3-AD51-84944131091F}">
      <dgm:prSet/>
      <dgm:spPr/>
      <dgm:t>
        <a:bodyPr/>
        <a:lstStyle/>
        <a:p>
          <a:endParaRPr lang="en-US"/>
        </a:p>
      </dgm:t>
    </dgm:pt>
    <dgm:pt modelId="{E9EE7935-2BE1-4454-8863-CCBFF8F9B66D}" type="sibTrans" cxnId="{983F1D79-5AD1-41A3-AD51-84944131091F}">
      <dgm:prSet/>
      <dgm:spPr/>
      <dgm:t>
        <a:bodyPr/>
        <a:lstStyle/>
        <a:p>
          <a:endParaRPr lang="en-US"/>
        </a:p>
      </dgm:t>
    </dgm:pt>
    <dgm:pt modelId="{EC3D6B32-620F-438F-BB46-2FC71ACFAE6A}">
      <dgm:prSet/>
      <dgm:spPr/>
      <dgm:t>
        <a:bodyPr/>
        <a:lstStyle/>
        <a:p>
          <a:r>
            <a:rPr lang="en-GB"/>
            <a:t>Overall, continued investment is justified only when accompanied by equal investment in people, compatible digital systems and reducing health inequalities (Good Things Foundation, 2025).</a:t>
          </a:r>
          <a:endParaRPr lang="en-US"/>
        </a:p>
      </dgm:t>
    </dgm:pt>
    <dgm:pt modelId="{2CEBF321-3610-4C03-B9F3-E1F25A8EAEA0}" type="parTrans" cxnId="{17193810-6EB5-4B81-B343-2CB1532E69A1}">
      <dgm:prSet/>
      <dgm:spPr/>
      <dgm:t>
        <a:bodyPr/>
        <a:lstStyle/>
        <a:p>
          <a:endParaRPr lang="en-US"/>
        </a:p>
      </dgm:t>
    </dgm:pt>
    <dgm:pt modelId="{CCFDC365-76DF-49EB-9661-F44B4E723160}" type="sibTrans" cxnId="{17193810-6EB5-4B81-B343-2CB1532E69A1}">
      <dgm:prSet/>
      <dgm:spPr/>
      <dgm:t>
        <a:bodyPr/>
        <a:lstStyle/>
        <a:p>
          <a:endParaRPr lang="en-US"/>
        </a:p>
      </dgm:t>
    </dgm:pt>
    <dgm:pt modelId="{8FADD2D6-7E90-43B7-94FF-E5BC137B586D}">
      <dgm:prSet/>
      <dgm:spPr/>
      <dgm:t>
        <a:bodyPr/>
        <a:lstStyle/>
        <a:p>
          <a:r>
            <a:rPr lang="en-GB"/>
            <a:t>Furthermore, the NHS App should continue to be expanded, but implementation must remain evidence-based, inclusive and strategically supported to achieve long-term sustainability (NHS Digital, 2022).</a:t>
          </a:r>
          <a:endParaRPr lang="en-US"/>
        </a:p>
      </dgm:t>
    </dgm:pt>
    <dgm:pt modelId="{19C71C27-DD06-4DEC-83CC-5BF95963A3AD}" type="parTrans" cxnId="{76CCAF95-2511-4360-BCB1-9E8B428412C5}">
      <dgm:prSet/>
      <dgm:spPr/>
      <dgm:t>
        <a:bodyPr/>
        <a:lstStyle/>
        <a:p>
          <a:endParaRPr lang="en-US"/>
        </a:p>
      </dgm:t>
    </dgm:pt>
    <dgm:pt modelId="{9E14A848-2932-451A-BB65-C6C01E09726B}" type="sibTrans" cxnId="{76CCAF95-2511-4360-BCB1-9E8B428412C5}">
      <dgm:prSet/>
      <dgm:spPr/>
      <dgm:t>
        <a:bodyPr/>
        <a:lstStyle/>
        <a:p>
          <a:endParaRPr lang="en-US"/>
        </a:p>
      </dgm:t>
    </dgm:pt>
    <dgm:pt modelId="{F341C90C-F8A7-4EB9-A783-502D121902BF}" type="pres">
      <dgm:prSet presAssocID="{7B3E770A-3764-4ABB-8A60-A13BF8F3E95B}" presName="root" presStyleCnt="0">
        <dgm:presLayoutVars>
          <dgm:dir/>
          <dgm:resizeHandles val="exact"/>
        </dgm:presLayoutVars>
      </dgm:prSet>
      <dgm:spPr/>
    </dgm:pt>
    <dgm:pt modelId="{BAFFBE62-1E60-45B8-A068-8EE841D843B8}" type="pres">
      <dgm:prSet presAssocID="{116464E1-4590-41EC-BA33-A3867B3DF92A}" presName="compNode" presStyleCnt="0"/>
      <dgm:spPr/>
    </dgm:pt>
    <dgm:pt modelId="{04FAFDBC-9589-4033-86C4-9327D8A483D6}" type="pres">
      <dgm:prSet presAssocID="{116464E1-4590-41EC-BA33-A3867B3DF92A}" presName="bgRect" presStyleLbl="bgShp" presStyleIdx="0" presStyleCnt="4"/>
      <dgm:spPr/>
    </dgm:pt>
    <dgm:pt modelId="{F72EB958-4EA1-46E6-A32A-E0A5C4DC3C2F}" type="pres">
      <dgm:prSet presAssocID="{116464E1-4590-41EC-BA33-A3867B3DF92A}"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E016E8A5-E970-4FA2-B5C7-FA456F5F2A5E}" type="pres">
      <dgm:prSet presAssocID="{116464E1-4590-41EC-BA33-A3867B3DF92A}" presName="spaceRect" presStyleCnt="0"/>
      <dgm:spPr/>
    </dgm:pt>
    <dgm:pt modelId="{11DE6C3A-E127-48C2-B271-00605B0AA26A}" type="pres">
      <dgm:prSet presAssocID="{116464E1-4590-41EC-BA33-A3867B3DF92A}" presName="parTx" presStyleLbl="revTx" presStyleIdx="0" presStyleCnt="4">
        <dgm:presLayoutVars>
          <dgm:chMax val="0"/>
          <dgm:chPref val="0"/>
        </dgm:presLayoutVars>
      </dgm:prSet>
      <dgm:spPr/>
    </dgm:pt>
    <dgm:pt modelId="{E25D640D-1BD9-4E8D-8323-A7D190C05381}" type="pres">
      <dgm:prSet presAssocID="{BF1CC9EE-BCF6-40F0-8E7F-89CB396202A1}" presName="sibTrans" presStyleCnt="0"/>
      <dgm:spPr/>
    </dgm:pt>
    <dgm:pt modelId="{60D3BBA7-D5F2-47DF-83C2-0D90D028DDB0}" type="pres">
      <dgm:prSet presAssocID="{4CC60949-56A5-4235-81DF-B5E0A08FCD6F}" presName="compNode" presStyleCnt="0"/>
      <dgm:spPr/>
    </dgm:pt>
    <dgm:pt modelId="{48C61B8C-BD4B-477E-A58C-E7C0300A7485}" type="pres">
      <dgm:prSet presAssocID="{4CC60949-56A5-4235-81DF-B5E0A08FCD6F}" presName="bgRect" presStyleLbl="bgShp" presStyleIdx="1" presStyleCnt="4"/>
      <dgm:spPr/>
    </dgm:pt>
    <dgm:pt modelId="{399B5EED-B7D8-49B2-94D0-A434A51EC631}" type="pres">
      <dgm:prSet presAssocID="{4CC60949-56A5-4235-81DF-B5E0A08FCD6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7EB5F1F7-1909-43D3-B250-005C0C4F452F}" type="pres">
      <dgm:prSet presAssocID="{4CC60949-56A5-4235-81DF-B5E0A08FCD6F}" presName="spaceRect" presStyleCnt="0"/>
      <dgm:spPr/>
    </dgm:pt>
    <dgm:pt modelId="{EC0844A0-81D3-4D32-8088-466BC8D8017D}" type="pres">
      <dgm:prSet presAssocID="{4CC60949-56A5-4235-81DF-B5E0A08FCD6F}" presName="parTx" presStyleLbl="revTx" presStyleIdx="1" presStyleCnt="4">
        <dgm:presLayoutVars>
          <dgm:chMax val="0"/>
          <dgm:chPref val="0"/>
        </dgm:presLayoutVars>
      </dgm:prSet>
      <dgm:spPr/>
    </dgm:pt>
    <dgm:pt modelId="{B3BE18A7-E5C5-48B5-8EE7-676AA8F3EC8A}" type="pres">
      <dgm:prSet presAssocID="{E9EE7935-2BE1-4454-8863-CCBFF8F9B66D}" presName="sibTrans" presStyleCnt="0"/>
      <dgm:spPr/>
    </dgm:pt>
    <dgm:pt modelId="{F7528B7D-2D79-42B8-B455-6B1FC917078C}" type="pres">
      <dgm:prSet presAssocID="{EC3D6B32-620F-438F-BB46-2FC71ACFAE6A}" presName="compNode" presStyleCnt="0"/>
      <dgm:spPr/>
    </dgm:pt>
    <dgm:pt modelId="{F6F5F24A-DED3-4D5E-85FF-2B77AF737433}" type="pres">
      <dgm:prSet presAssocID="{EC3D6B32-620F-438F-BB46-2FC71ACFAE6A}" presName="bgRect" presStyleLbl="bgShp" presStyleIdx="2" presStyleCnt="4"/>
      <dgm:spPr/>
    </dgm:pt>
    <dgm:pt modelId="{34ADC4CF-1AD5-409E-BBD8-9D798FAA39AC}" type="pres">
      <dgm:prSet presAssocID="{EC3D6B32-620F-438F-BB46-2FC71ACFAE6A}"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uro"/>
        </a:ext>
      </dgm:extLst>
    </dgm:pt>
    <dgm:pt modelId="{F78794EF-147B-48CB-8318-335F5F541386}" type="pres">
      <dgm:prSet presAssocID="{EC3D6B32-620F-438F-BB46-2FC71ACFAE6A}" presName="spaceRect" presStyleCnt="0"/>
      <dgm:spPr/>
    </dgm:pt>
    <dgm:pt modelId="{E365D0AF-A18B-47BD-9858-F1D03E6739BE}" type="pres">
      <dgm:prSet presAssocID="{EC3D6B32-620F-438F-BB46-2FC71ACFAE6A}" presName="parTx" presStyleLbl="revTx" presStyleIdx="2" presStyleCnt="4">
        <dgm:presLayoutVars>
          <dgm:chMax val="0"/>
          <dgm:chPref val="0"/>
        </dgm:presLayoutVars>
      </dgm:prSet>
      <dgm:spPr/>
    </dgm:pt>
    <dgm:pt modelId="{A0BF25B8-5406-40BE-AA18-658F34A8405B}" type="pres">
      <dgm:prSet presAssocID="{CCFDC365-76DF-49EB-9661-F44B4E723160}" presName="sibTrans" presStyleCnt="0"/>
      <dgm:spPr/>
    </dgm:pt>
    <dgm:pt modelId="{08ACD9D4-DAB3-4C6F-9819-9D01D99AA6B6}" type="pres">
      <dgm:prSet presAssocID="{8FADD2D6-7E90-43B7-94FF-E5BC137B586D}" presName="compNode" presStyleCnt="0"/>
      <dgm:spPr/>
    </dgm:pt>
    <dgm:pt modelId="{36668E9E-07CC-4FBD-AAB1-D18FD1FE356C}" type="pres">
      <dgm:prSet presAssocID="{8FADD2D6-7E90-43B7-94FF-E5BC137B586D}" presName="bgRect" presStyleLbl="bgShp" presStyleIdx="3" presStyleCnt="4"/>
      <dgm:spPr/>
    </dgm:pt>
    <dgm:pt modelId="{043CA305-F047-4696-BA75-D6C7D3E66DFF}" type="pres">
      <dgm:prSet presAssocID="{8FADD2D6-7E90-43B7-94FF-E5BC137B586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C76D88F0-E0F0-42F9-9BA9-7990BC0CD7EA}" type="pres">
      <dgm:prSet presAssocID="{8FADD2D6-7E90-43B7-94FF-E5BC137B586D}" presName="spaceRect" presStyleCnt="0"/>
      <dgm:spPr/>
    </dgm:pt>
    <dgm:pt modelId="{E90C5480-3CE6-40FD-AD76-74093CCEF627}" type="pres">
      <dgm:prSet presAssocID="{8FADD2D6-7E90-43B7-94FF-E5BC137B586D}" presName="parTx" presStyleLbl="revTx" presStyleIdx="3" presStyleCnt="4">
        <dgm:presLayoutVars>
          <dgm:chMax val="0"/>
          <dgm:chPref val="0"/>
        </dgm:presLayoutVars>
      </dgm:prSet>
      <dgm:spPr/>
    </dgm:pt>
  </dgm:ptLst>
  <dgm:cxnLst>
    <dgm:cxn modelId="{17193810-6EB5-4B81-B343-2CB1532E69A1}" srcId="{7B3E770A-3764-4ABB-8A60-A13BF8F3E95B}" destId="{EC3D6B32-620F-438F-BB46-2FC71ACFAE6A}" srcOrd="2" destOrd="0" parTransId="{2CEBF321-3610-4C03-B9F3-E1F25A8EAEA0}" sibTransId="{CCFDC365-76DF-49EB-9661-F44B4E723160}"/>
    <dgm:cxn modelId="{7F1D8848-2FAD-4612-BA60-3411CFF39753}" type="presOf" srcId="{116464E1-4590-41EC-BA33-A3867B3DF92A}" destId="{11DE6C3A-E127-48C2-B271-00605B0AA26A}" srcOrd="0" destOrd="0" presId="urn:microsoft.com/office/officeart/2018/2/layout/IconVerticalSolidList"/>
    <dgm:cxn modelId="{983F1D79-5AD1-41A3-AD51-84944131091F}" srcId="{7B3E770A-3764-4ABB-8A60-A13BF8F3E95B}" destId="{4CC60949-56A5-4235-81DF-B5E0A08FCD6F}" srcOrd="1" destOrd="0" parTransId="{7048FD23-1A80-4DD2-B303-1C86085F69A6}" sibTransId="{E9EE7935-2BE1-4454-8863-CCBFF8F9B66D}"/>
    <dgm:cxn modelId="{A1876359-8443-449A-9237-13CF34275CBA}" type="presOf" srcId="{EC3D6B32-620F-438F-BB46-2FC71ACFAE6A}" destId="{E365D0AF-A18B-47BD-9858-F1D03E6739BE}" srcOrd="0" destOrd="0" presId="urn:microsoft.com/office/officeart/2018/2/layout/IconVerticalSolidList"/>
    <dgm:cxn modelId="{76CCAF95-2511-4360-BCB1-9E8B428412C5}" srcId="{7B3E770A-3764-4ABB-8A60-A13BF8F3E95B}" destId="{8FADD2D6-7E90-43B7-94FF-E5BC137B586D}" srcOrd="3" destOrd="0" parTransId="{19C71C27-DD06-4DEC-83CC-5BF95963A3AD}" sibTransId="{9E14A848-2932-451A-BB65-C6C01E09726B}"/>
    <dgm:cxn modelId="{DA4F74A5-405D-4CF5-B9CF-C36353E0000A}" type="presOf" srcId="{8FADD2D6-7E90-43B7-94FF-E5BC137B586D}" destId="{E90C5480-3CE6-40FD-AD76-74093CCEF627}" srcOrd="0" destOrd="0" presId="urn:microsoft.com/office/officeart/2018/2/layout/IconVerticalSolidList"/>
    <dgm:cxn modelId="{335B23DE-7FF7-4F34-9ABF-A93C7DD1A2A6}" type="presOf" srcId="{7B3E770A-3764-4ABB-8A60-A13BF8F3E95B}" destId="{F341C90C-F8A7-4EB9-A783-502D121902BF}" srcOrd="0" destOrd="0" presId="urn:microsoft.com/office/officeart/2018/2/layout/IconVerticalSolidList"/>
    <dgm:cxn modelId="{2C06C1F6-07E5-4EF5-9E00-015830D25681}" type="presOf" srcId="{4CC60949-56A5-4235-81DF-B5E0A08FCD6F}" destId="{EC0844A0-81D3-4D32-8088-466BC8D8017D}" srcOrd="0" destOrd="0" presId="urn:microsoft.com/office/officeart/2018/2/layout/IconVerticalSolidList"/>
    <dgm:cxn modelId="{176B69F9-62C4-4F81-A9BE-F2B69D15CB27}" srcId="{7B3E770A-3764-4ABB-8A60-A13BF8F3E95B}" destId="{116464E1-4590-41EC-BA33-A3867B3DF92A}" srcOrd="0" destOrd="0" parTransId="{22DDF320-04E8-412D-858E-B726A7E8BA55}" sibTransId="{BF1CC9EE-BCF6-40F0-8E7F-89CB396202A1}"/>
    <dgm:cxn modelId="{F30C0F7F-7CA2-438D-BA32-6C80F60DBD75}" type="presParOf" srcId="{F341C90C-F8A7-4EB9-A783-502D121902BF}" destId="{BAFFBE62-1E60-45B8-A068-8EE841D843B8}" srcOrd="0" destOrd="0" presId="urn:microsoft.com/office/officeart/2018/2/layout/IconVerticalSolidList"/>
    <dgm:cxn modelId="{65C33C88-FD2C-4466-AED9-99ACD0FA3C8F}" type="presParOf" srcId="{BAFFBE62-1E60-45B8-A068-8EE841D843B8}" destId="{04FAFDBC-9589-4033-86C4-9327D8A483D6}" srcOrd="0" destOrd="0" presId="urn:microsoft.com/office/officeart/2018/2/layout/IconVerticalSolidList"/>
    <dgm:cxn modelId="{E7EAAD82-30D4-4003-AF16-05CAF2CB299C}" type="presParOf" srcId="{BAFFBE62-1E60-45B8-A068-8EE841D843B8}" destId="{F72EB958-4EA1-46E6-A32A-E0A5C4DC3C2F}" srcOrd="1" destOrd="0" presId="urn:microsoft.com/office/officeart/2018/2/layout/IconVerticalSolidList"/>
    <dgm:cxn modelId="{A943E996-48E7-4758-BD6A-D74184516025}" type="presParOf" srcId="{BAFFBE62-1E60-45B8-A068-8EE841D843B8}" destId="{E016E8A5-E970-4FA2-B5C7-FA456F5F2A5E}" srcOrd="2" destOrd="0" presId="urn:microsoft.com/office/officeart/2018/2/layout/IconVerticalSolidList"/>
    <dgm:cxn modelId="{17994E6A-D6EB-43BE-BF5D-801AF86AE86D}" type="presParOf" srcId="{BAFFBE62-1E60-45B8-A068-8EE841D843B8}" destId="{11DE6C3A-E127-48C2-B271-00605B0AA26A}" srcOrd="3" destOrd="0" presId="urn:microsoft.com/office/officeart/2018/2/layout/IconVerticalSolidList"/>
    <dgm:cxn modelId="{863B7989-9F10-4C64-9D28-A59E26B9DBBA}" type="presParOf" srcId="{F341C90C-F8A7-4EB9-A783-502D121902BF}" destId="{E25D640D-1BD9-4E8D-8323-A7D190C05381}" srcOrd="1" destOrd="0" presId="urn:microsoft.com/office/officeart/2018/2/layout/IconVerticalSolidList"/>
    <dgm:cxn modelId="{6084A40C-FCB7-480A-A045-17D9E2E41E8F}" type="presParOf" srcId="{F341C90C-F8A7-4EB9-A783-502D121902BF}" destId="{60D3BBA7-D5F2-47DF-83C2-0D90D028DDB0}" srcOrd="2" destOrd="0" presId="urn:microsoft.com/office/officeart/2018/2/layout/IconVerticalSolidList"/>
    <dgm:cxn modelId="{135E18F0-3F51-4CCC-A083-F9C27AFA01A9}" type="presParOf" srcId="{60D3BBA7-D5F2-47DF-83C2-0D90D028DDB0}" destId="{48C61B8C-BD4B-477E-A58C-E7C0300A7485}" srcOrd="0" destOrd="0" presId="urn:microsoft.com/office/officeart/2018/2/layout/IconVerticalSolidList"/>
    <dgm:cxn modelId="{11DCC63A-83D2-41DB-827C-4C010F69CC22}" type="presParOf" srcId="{60D3BBA7-D5F2-47DF-83C2-0D90D028DDB0}" destId="{399B5EED-B7D8-49B2-94D0-A434A51EC631}" srcOrd="1" destOrd="0" presId="urn:microsoft.com/office/officeart/2018/2/layout/IconVerticalSolidList"/>
    <dgm:cxn modelId="{0BFA948B-C2E2-4FB8-A707-805497FE3EC8}" type="presParOf" srcId="{60D3BBA7-D5F2-47DF-83C2-0D90D028DDB0}" destId="{7EB5F1F7-1909-43D3-B250-005C0C4F452F}" srcOrd="2" destOrd="0" presId="urn:microsoft.com/office/officeart/2018/2/layout/IconVerticalSolidList"/>
    <dgm:cxn modelId="{CDB95167-CEB5-42A0-968B-CD49F39F2E4D}" type="presParOf" srcId="{60D3BBA7-D5F2-47DF-83C2-0D90D028DDB0}" destId="{EC0844A0-81D3-4D32-8088-466BC8D8017D}" srcOrd="3" destOrd="0" presId="urn:microsoft.com/office/officeart/2018/2/layout/IconVerticalSolidList"/>
    <dgm:cxn modelId="{79058CAC-8BA4-49C6-90A4-00D8A9E935C7}" type="presParOf" srcId="{F341C90C-F8A7-4EB9-A783-502D121902BF}" destId="{B3BE18A7-E5C5-48B5-8EE7-676AA8F3EC8A}" srcOrd="3" destOrd="0" presId="urn:microsoft.com/office/officeart/2018/2/layout/IconVerticalSolidList"/>
    <dgm:cxn modelId="{70C91F89-8CC3-4260-82AA-4E6F073E2A91}" type="presParOf" srcId="{F341C90C-F8A7-4EB9-A783-502D121902BF}" destId="{F7528B7D-2D79-42B8-B455-6B1FC917078C}" srcOrd="4" destOrd="0" presId="urn:microsoft.com/office/officeart/2018/2/layout/IconVerticalSolidList"/>
    <dgm:cxn modelId="{26190523-F62A-4F9A-8778-E891004932AB}" type="presParOf" srcId="{F7528B7D-2D79-42B8-B455-6B1FC917078C}" destId="{F6F5F24A-DED3-4D5E-85FF-2B77AF737433}" srcOrd="0" destOrd="0" presId="urn:microsoft.com/office/officeart/2018/2/layout/IconVerticalSolidList"/>
    <dgm:cxn modelId="{26E58086-9206-42CE-B20D-49DA80DA7113}" type="presParOf" srcId="{F7528B7D-2D79-42B8-B455-6B1FC917078C}" destId="{34ADC4CF-1AD5-409E-BBD8-9D798FAA39AC}" srcOrd="1" destOrd="0" presId="urn:microsoft.com/office/officeart/2018/2/layout/IconVerticalSolidList"/>
    <dgm:cxn modelId="{D411CB7C-341C-4B21-B731-084B4F661220}" type="presParOf" srcId="{F7528B7D-2D79-42B8-B455-6B1FC917078C}" destId="{F78794EF-147B-48CB-8318-335F5F541386}" srcOrd="2" destOrd="0" presId="urn:microsoft.com/office/officeart/2018/2/layout/IconVerticalSolidList"/>
    <dgm:cxn modelId="{13CB42B2-CCFA-40C3-9311-86A72AFCB99B}" type="presParOf" srcId="{F7528B7D-2D79-42B8-B455-6B1FC917078C}" destId="{E365D0AF-A18B-47BD-9858-F1D03E6739BE}" srcOrd="3" destOrd="0" presId="urn:microsoft.com/office/officeart/2018/2/layout/IconVerticalSolidList"/>
    <dgm:cxn modelId="{7CBEF4FD-E8C8-48BD-B3D9-743F673C46A2}" type="presParOf" srcId="{F341C90C-F8A7-4EB9-A783-502D121902BF}" destId="{A0BF25B8-5406-40BE-AA18-658F34A8405B}" srcOrd="5" destOrd="0" presId="urn:microsoft.com/office/officeart/2018/2/layout/IconVerticalSolidList"/>
    <dgm:cxn modelId="{F5C75D50-A134-4810-BCA4-8196547F4190}" type="presParOf" srcId="{F341C90C-F8A7-4EB9-A783-502D121902BF}" destId="{08ACD9D4-DAB3-4C6F-9819-9D01D99AA6B6}" srcOrd="6" destOrd="0" presId="urn:microsoft.com/office/officeart/2018/2/layout/IconVerticalSolidList"/>
    <dgm:cxn modelId="{558923A9-D800-4F4B-A9C6-4E882D4682DB}" type="presParOf" srcId="{08ACD9D4-DAB3-4C6F-9819-9D01D99AA6B6}" destId="{36668E9E-07CC-4FBD-AAB1-D18FD1FE356C}" srcOrd="0" destOrd="0" presId="urn:microsoft.com/office/officeart/2018/2/layout/IconVerticalSolidList"/>
    <dgm:cxn modelId="{384DCF21-63AE-41BF-AB20-EEA8E8DCED2D}" type="presParOf" srcId="{08ACD9D4-DAB3-4C6F-9819-9D01D99AA6B6}" destId="{043CA305-F047-4696-BA75-D6C7D3E66DFF}" srcOrd="1" destOrd="0" presId="urn:microsoft.com/office/officeart/2018/2/layout/IconVerticalSolidList"/>
    <dgm:cxn modelId="{8C4D2D0F-E07B-4250-A354-9C1F9CDE8BFA}" type="presParOf" srcId="{08ACD9D4-DAB3-4C6F-9819-9D01D99AA6B6}" destId="{C76D88F0-E0F0-42F9-9BA9-7990BC0CD7EA}" srcOrd="2" destOrd="0" presId="urn:microsoft.com/office/officeart/2018/2/layout/IconVerticalSolidList"/>
    <dgm:cxn modelId="{2037563D-90C0-4BA9-A969-183DBB077F16}" type="presParOf" srcId="{08ACD9D4-DAB3-4C6F-9819-9D01D99AA6B6}" destId="{E90C5480-3CE6-40FD-AD76-74093CCEF62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1806A3-309E-4337-8726-73B92828C45A}">
      <dsp:nvSpPr>
        <dsp:cNvPr id="0" name=""/>
        <dsp:cNvSpPr/>
      </dsp:nvSpPr>
      <dsp:spPr>
        <a:xfrm>
          <a:off x="0" y="373895"/>
          <a:ext cx="11004992" cy="123552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The NHS App improves access to appointments, repeat prescriptions and electronic health records, supporting the NHS ambition for efficient service delivery especially for non-urgent appointments (NHS England, 2019).</a:t>
          </a:r>
        </a:p>
      </dsp:txBody>
      <dsp:txXfrm>
        <a:off x="60313" y="434208"/>
        <a:ext cx="10884366" cy="1114894"/>
      </dsp:txXfrm>
    </dsp:sp>
    <dsp:sp modelId="{ECD360C2-0762-476A-AB49-0774C24C7EBA}">
      <dsp:nvSpPr>
        <dsp:cNvPr id="0" name=""/>
        <dsp:cNvSpPr/>
      </dsp:nvSpPr>
      <dsp:spPr>
        <a:xfrm>
          <a:off x="0" y="1672775"/>
          <a:ext cx="11004992" cy="1235520"/>
        </a:xfrm>
        <a:prstGeom prst="roundRect">
          <a:avLst/>
        </a:prstGeom>
        <a:solidFill>
          <a:schemeClr val="accent2">
            <a:hueOff val="-1750886"/>
            <a:satOff val="-1580"/>
            <a:lumOff val="-35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It enhances service efficiency by enabling patients to manage routine healthcare needs independently, potentially reducing unnecessary administrative demand (Department of Health and Social Care, 2022).</a:t>
          </a:r>
        </a:p>
      </dsp:txBody>
      <dsp:txXfrm>
        <a:off x="60313" y="1733088"/>
        <a:ext cx="10884366" cy="1114894"/>
      </dsp:txXfrm>
    </dsp:sp>
    <dsp:sp modelId="{FBE58C09-D544-4C4E-8ED7-49ADB1AEC612}">
      <dsp:nvSpPr>
        <dsp:cNvPr id="0" name=""/>
        <dsp:cNvSpPr/>
      </dsp:nvSpPr>
      <dsp:spPr>
        <a:xfrm>
          <a:off x="0" y="2971655"/>
          <a:ext cx="11004992" cy="1235520"/>
        </a:xfrm>
        <a:prstGeom prst="roundRect">
          <a:avLst/>
        </a:prstGeom>
        <a:solidFill>
          <a:schemeClr val="accent2">
            <a:hueOff val="-3501772"/>
            <a:satOff val="-3160"/>
            <a:lumOff val="-70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Workforce access to digital information supports more informed clinical decision-making and reflects the competencies identified within the Topol Review (Topol, 2019).</a:t>
          </a:r>
        </a:p>
      </dsp:txBody>
      <dsp:txXfrm>
        <a:off x="60313" y="3031968"/>
        <a:ext cx="10884366" cy="1114894"/>
      </dsp:txXfrm>
    </dsp:sp>
    <dsp:sp modelId="{EAAA72C0-89BA-4052-A1F2-2BD6C4065FEC}">
      <dsp:nvSpPr>
        <dsp:cNvPr id="0" name=""/>
        <dsp:cNvSpPr/>
      </dsp:nvSpPr>
      <dsp:spPr>
        <a:xfrm>
          <a:off x="0" y="4270536"/>
          <a:ext cx="11004992" cy="1235520"/>
        </a:xfrm>
        <a:prstGeom prst="roundRect">
          <a:avLst/>
        </a:prstGeom>
        <a:solidFill>
          <a:schemeClr val="accent2">
            <a:hueOff val="-5252659"/>
            <a:satOff val="-4740"/>
            <a:lumOff val="-105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However, evidence indicates that these benefits are most evident within organisations possessing mature digital infrastructure and sufficient workforce capability (Reidy </a:t>
          </a:r>
          <a:r>
            <a:rPr lang="en-US" sz="2200" i="1" kern="1200"/>
            <a:t>et al.</a:t>
          </a:r>
          <a:r>
            <a:rPr lang="en-US" sz="2200" kern="1200"/>
            <a:t>, 2025).</a:t>
          </a:r>
        </a:p>
      </dsp:txBody>
      <dsp:txXfrm>
        <a:off x="60313" y="4330849"/>
        <a:ext cx="10884366" cy="1114894"/>
      </dsp:txXfrm>
    </dsp:sp>
    <dsp:sp modelId="{68704618-5484-4EE9-AB19-6C449AD10DB7}">
      <dsp:nvSpPr>
        <dsp:cNvPr id="0" name=""/>
        <dsp:cNvSpPr/>
      </dsp:nvSpPr>
      <dsp:spPr>
        <a:xfrm>
          <a:off x="0" y="5569416"/>
          <a:ext cx="11004992" cy="1235520"/>
        </a:xfrm>
        <a:prstGeom prst="roundRect">
          <a:avLst/>
        </a:prstGeom>
        <a:solidFill>
          <a:schemeClr val="accent2">
            <a:hueOff val="-7003545"/>
            <a:satOff val="-6320"/>
            <a:lumOff val="-141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NHS App has strengthened healthcare accessibility, however its benefits remain dependent upon organisational digital maturity and workforce digital knowledge.</a:t>
          </a:r>
        </a:p>
      </dsp:txBody>
      <dsp:txXfrm>
        <a:off x="60313" y="5629729"/>
        <a:ext cx="10884366" cy="1114894"/>
      </dsp:txXfrm>
    </dsp:sp>
    <dsp:sp modelId="{3341E6DB-4D21-42C6-B4C3-755F1E46710F}">
      <dsp:nvSpPr>
        <dsp:cNvPr id="0" name=""/>
        <dsp:cNvSpPr/>
      </dsp:nvSpPr>
      <dsp:spPr>
        <a:xfrm>
          <a:off x="0" y="6868296"/>
          <a:ext cx="11004992" cy="1235520"/>
        </a:xfrm>
        <a:prstGeom prst="roundRect">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According to the NHS Digital (2026), implementation evidence supports improvements in patient convenience and engagement, especially with increasing use of digital services across England (Healthwatch England, 2025).</a:t>
          </a:r>
        </a:p>
      </dsp:txBody>
      <dsp:txXfrm>
        <a:off x="60313" y="6928609"/>
        <a:ext cx="10884366" cy="11148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92AE0B-D64D-47FE-84E2-1488C951DC8C}">
      <dsp:nvSpPr>
        <dsp:cNvPr id="0" name=""/>
        <dsp:cNvSpPr/>
      </dsp:nvSpPr>
      <dsp:spPr>
        <a:xfrm>
          <a:off x="0" y="804590"/>
          <a:ext cx="8047434" cy="482846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100000"/>
            </a:lnSpc>
            <a:spcBef>
              <a:spcPct val="0"/>
            </a:spcBef>
            <a:spcAft>
              <a:spcPct val="35000"/>
            </a:spcAft>
            <a:buNone/>
          </a:pPr>
          <a:r>
            <a:rPr lang="en-GB" sz="3000" kern="1200" dirty="0"/>
            <a:t>According to the Department of Health and Social care (2022), National Policy anticipates that digital innovation will reduce administrative burden however, implementation evidence indicates that the NHS App has largely redistributed  workload rather than decreasing workforce workload (Reidy </a:t>
          </a:r>
          <a:r>
            <a:rPr lang="en-GB" sz="3000" i="1" kern="1200" dirty="0"/>
            <a:t>et al.</a:t>
          </a:r>
          <a:r>
            <a:rPr lang="en-GB" sz="3000" kern="1200" dirty="0"/>
            <a:t>, 2025).</a:t>
          </a:r>
          <a:endParaRPr lang="en-US" sz="3000" kern="1200" dirty="0"/>
        </a:p>
      </dsp:txBody>
      <dsp:txXfrm>
        <a:off x="141421" y="946011"/>
        <a:ext cx="7764592" cy="4545618"/>
      </dsp:txXfrm>
    </dsp:sp>
    <dsp:sp modelId="{9A8A348B-6C3F-4DC6-86D7-4FDB328B9FBA}">
      <dsp:nvSpPr>
        <dsp:cNvPr id="0" name=""/>
        <dsp:cNvSpPr/>
      </dsp:nvSpPr>
      <dsp:spPr>
        <a:xfrm rot="21595018">
          <a:off x="9223507" y="2211350"/>
          <a:ext cx="2833273" cy="199576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223507" y="2610937"/>
        <a:ext cx="2234544" cy="1197457"/>
      </dsp:txXfrm>
    </dsp:sp>
    <dsp:sp modelId="{9510A3B7-405A-48D6-9F92-EE68301325E6}">
      <dsp:nvSpPr>
        <dsp:cNvPr id="0" name=""/>
        <dsp:cNvSpPr/>
      </dsp:nvSpPr>
      <dsp:spPr>
        <a:xfrm>
          <a:off x="13393227" y="785180"/>
          <a:ext cx="8047434" cy="482846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100000"/>
            </a:lnSpc>
            <a:spcBef>
              <a:spcPct val="0"/>
            </a:spcBef>
            <a:spcAft>
              <a:spcPct val="35000"/>
            </a:spcAft>
            <a:buNone/>
          </a:pPr>
          <a:r>
            <a:rPr lang="en-GB" sz="3000" kern="1200" dirty="0"/>
            <a:t>Healthcare professionals now manage digital appointments, online messaging and identity verification alongside existing clinical responsibilities, elevating cognitive demand (British Medical Association, 2022).</a:t>
          </a:r>
          <a:endParaRPr lang="en-US" sz="3000" kern="1200" dirty="0"/>
        </a:p>
      </dsp:txBody>
      <dsp:txXfrm>
        <a:off x="13534648" y="926601"/>
        <a:ext cx="7764592" cy="4545618"/>
      </dsp:txXfrm>
    </dsp:sp>
    <dsp:sp modelId="{6010EA17-A1D1-45DA-94C1-04DE7BBAA03C}">
      <dsp:nvSpPr>
        <dsp:cNvPr id="0" name=""/>
        <dsp:cNvSpPr/>
      </dsp:nvSpPr>
      <dsp:spPr>
        <a:xfrm rot="5577779">
          <a:off x="16763890" y="5497557"/>
          <a:ext cx="964904" cy="199576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16655095" y="6013180"/>
        <a:ext cx="1197457" cy="675433"/>
      </dsp:txXfrm>
    </dsp:sp>
    <dsp:sp modelId="{C58DC1BF-5BCF-4AC1-AED9-5170EBE694B5}">
      <dsp:nvSpPr>
        <dsp:cNvPr id="0" name=""/>
        <dsp:cNvSpPr/>
      </dsp:nvSpPr>
      <dsp:spPr>
        <a:xfrm>
          <a:off x="13049199" y="7431782"/>
          <a:ext cx="8047434" cy="482846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100000"/>
            </a:lnSpc>
            <a:spcBef>
              <a:spcPct val="0"/>
            </a:spcBef>
            <a:spcAft>
              <a:spcPct val="35000"/>
            </a:spcAft>
            <a:buNone/>
          </a:pPr>
          <a:r>
            <a:rPr lang="en-GB" sz="3000" kern="1200" dirty="0"/>
            <a:t>Workforce digital literacy and confidence remain inconsistent, reflecting variations in organisational training and leadership rather than national policy ambitions (House of Commons Health and Social Care Committee, 2023),</a:t>
          </a:r>
          <a:endParaRPr lang="en-US" sz="3000" kern="1200" dirty="0"/>
        </a:p>
      </dsp:txBody>
      <dsp:txXfrm>
        <a:off x="13190620" y="7573203"/>
        <a:ext cx="7764592" cy="4545618"/>
      </dsp:txXfrm>
    </dsp:sp>
    <dsp:sp modelId="{0FBC41CE-3128-425F-B38E-E573C27E9896}">
      <dsp:nvSpPr>
        <dsp:cNvPr id="0" name=""/>
        <dsp:cNvSpPr/>
      </dsp:nvSpPr>
      <dsp:spPr>
        <a:xfrm rot="11129613">
          <a:off x="9291759" y="8227839"/>
          <a:ext cx="2663167" cy="199576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10800000">
        <a:off x="9889113" y="8655651"/>
        <a:ext cx="2064438" cy="1197457"/>
      </dsp:txXfrm>
    </dsp:sp>
    <dsp:sp modelId="{DCAB4A6F-D03A-4889-88DD-2305086F333E}">
      <dsp:nvSpPr>
        <dsp:cNvPr id="0" name=""/>
        <dsp:cNvSpPr/>
      </dsp:nvSpPr>
      <dsp:spPr>
        <a:xfrm>
          <a:off x="0" y="6176768"/>
          <a:ext cx="8047434" cy="482846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100000"/>
            </a:lnSpc>
            <a:spcBef>
              <a:spcPct val="0"/>
            </a:spcBef>
            <a:spcAft>
              <a:spcPct val="35000"/>
            </a:spcAft>
            <a:buNone/>
          </a:pPr>
          <a:r>
            <a:rPr lang="en-GB" sz="3000" kern="1200" dirty="0"/>
            <a:t>Consequently, implementation demonstrates that technological innovation alone cannot deliver workforce efficiency without sustained investment in people and organisational capacity. (Topol, 2019).</a:t>
          </a:r>
          <a:endParaRPr lang="en-US" sz="3000" kern="1200" dirty="0"/>
        </a:p>
      </dsp:txBody>
      <dsp:txXfrm>
        <a:off x="141421" y="6318189"/>
        <a:ext cx="7764592" cy="45456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FAFDBC-9589-4033-86C4-9327D8A483D6}">
      <dsp:nvSpPr>
        <dsp:cNvPr id="0" name=""/>
        <dsp:cNvSpPr/>
      </dsp:nvSpPr>
      <dsp:spPr>
        <a:xfrm>
          <a:off x="0" y="3518"/>
          <a:ext cx="11004992" cy="17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2EB958-4EA1-46E6-A32A-E0A5C4DC3C2F}">
      <dsp:nvSpPr>
        <dsp:cNvPr id="0" name=""/>
        <dsp:cNvSpPr/>
      </dsp:nvSpPr>
      <dsp:spPr>
        <a:xfrm>
          <a:off x="539448" y="404761"/>
          <a:ext cx="980814" cy="980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DE6C3A-E127-48C2-B271-00605B0AA26A}">
      <dsp:nvSpPr>
        <dsp:cNvPr id="0" name=""/>
        <dsp:cNvSpPr/>
      </dsp:nvSpPr>
      <dsp:spPr>
        <a:xfrm>
          <a:off x="2059711" y="3518"/>
          <a:ext cx="8945280" cy="17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733" tIns="188733" rIns="188733" bIns="188733" numCol="1" spcCol="1270" anchor="ctr" anchorCtr="0">
          <a:noAutofit/>
        </a:bodyPr>
        <a:lstStyle/>
        <a:p>
          <a:pPr marL="0" lvl="0" indent="0" algn="l" defTabSz="977900">
            <a:lnSpc>
              <a:spcPct val="90000"/>
            </a:lnSpc>
            <a:spcBef>
              <a:spcPct val="0"/>
            </a:spcBef>
            <a:spcAft>
              <a:spcPct val="35000"/>
            </a:spcAft>
            <a:buNone/>
          </a:pPr>
          <a:r>
            <a:rPr lang="en-GB" sz="2200" kern="1200" dirty="0"/>
            <a:t>The NHS App has successfully advanced digital transformation by improving access, convenience and patient engagement (NHS England Digital, 2026).</a:t>
          </a:r>
          <a:endParaRPr lang="en-US" sz="2200" kern="1200" dirty="0"/>
        </a:p>
      </dsp:txBody>
      <dsp:txXfrm>
        <a:off x="2059711" y="3518"/>
        <a:ext cx="8945280" cy="1783299"/>
      </dsp:txXfrm>
    </dsp:sp>
    <dsp:sp modelId="{48C61B8C-BD4B-477E-A58C-E7C0300A7485}">
      <dsp:nvSpPr>
        <dsp:cNvPr id="0" name=""/>
        <dsp:cNvSpPr/>
      </dsp:nvSpPr>
      <dsp:spPr>
        <a:xfrm>
          <a:off x="0" y="2232643"/>
          <a:ext cx="11004992" cy="17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9B5EED-B7D8-49B2-94D0-A434A51EC631}">
      <dsp:nvSpPr>
        <dsp:cNvPr id="0" name=""/>
        <dsp:cNvSpPr/>
      </dsp:nvSpPr>
      <dsp:spPr>
        <a:xfrm>
          <a:off x="539448" y="2633886"/>
          <a:ext cx="980814" cy="980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C0844A0-81D3-4D32-8088-466BC8D8017D}">
      <dsp:nvSpPr>
        <dsp:cNvPr id="0" name=""/>
        <dsp:cNvSpPr/>
      </dsp:nvSpPr>
      <dsp:spPr>
        <a:xfrm>
          <a:off x="2059711" y="2232643"/>
          <a:ext cx="8945280" cy="17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733" tIns="188733" rIns="188733" bIns="188733" numCol="1" spcCol="1270" anchor="ctr" anchorCtr="0">
          <a:noAutofit/>
        </a:bodyPr>
        <a:lstStyle/>
        <a:p>
          <a:pPr marL="0" lvl="0" indent="0" algn="l" defTabSz="977900">
            <a:lnSpc>
              <a:spcPct val="90000"/>
            </a:lnSpc>
            <a:spcBef>
              <a:spcPct val="0"/>
            </a:spcBef>
            <a:spcAft>
              <a:spcPct val="35000"/>
            </a:spcAft>
            <a:buNone/>
          </a:pPr>
          <a:r>
            <a:rPr lang="en-GB" sz="2200" kern="1200"/>
            <a:t>However, the evidence demonstrates that technology alone cannot deliver sustainable improvements because workforce capability, infrastructure and digital inclusion remain significant barriers (Department of Health and Social Care, 2022).</a:t>
          </a:r>
          <a:endParaRPr lang="en-US" sz="2200" kern="1200"/>
        </a:p>
      </dsp:txBody>
      <dsp:txXfrm>
        <a:off x="2059711" y="2232643"/>
        <a:ext cx="8945280" cy="1783299"/>
      </dsp:txXfrm>
    </dsp:sp>
    <dsp:sp modelId="{F6F5F24A-DED3-4D5E-85FF-2B77AF737433}">
      <dsp:nvSpPr>
        <dsp:cNvPr id="0" name=""/>
        <dsp:cNvSpPr/>
      </dsp:nvSpPr>
      <dsp:spPr>
        <a:xfrm>
          <a:off x="0" y="4461768"/>
          <a:ext cx="11004992" cy="17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ADC4CF-1AD5-409E-BBD8-9D798FAA39AC}">
      <dsp:nvSpPr>
        <dsp:cNvPr id="0" name=""/>
        <dsp:cNvSpPr/>
      </dsp:nvSpPr>
      <dsp:spPr>
        <a:xfrm>
          <a:off x="539448" y="4863010"/>
          <a:ext cx="980814" cy="980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365D0AF-A18B-47BD-9858-F1D03E6739BE}">
      <dsp:nvSpPr>
        <dsp:cNvPr id="0" name=""/>
        <dsp:cNvSpPr/>
      </dsp:nvSpPr>
      <dsp:spPr>
        <a:xfrm>
          <a:off x="2059711" y="4461768"/>
          <a:ext cx="8945280" cy="17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733" tIns="188733" rIns="188733" bIns="188733" numCol="1" spcCol="1270" anchor="ctr" anchorCtr="0">
          <a:noAutofit/>
        </a:bodyPr>
        <a:lstStyle/>
        <a:p>
          <a:pPr marL="0" lvl="0" indent="0" algn="l" defTabSz="977900">
            <a:lnSpc>
              <a:spcPct val="90000"/>
            </a:lnSpc>
            <a:spcBef>
              <a:spcPct val="0"/>
            </a:spcBef>
            <a:spcAft>
              <a:spcPct val="35000"/>
            </a:spcAft>
            <a:buNone/>
          </a:pPr>
          <a:r>
            <a:rPr lang="en-GB" sz="2200" kern="1200"/>
            <a:t>Overall, continued investment is justified only when accompanied by equal investment in people, compatible digital systems and reducing health inequalities (Good Things Foundation, 2025).</a:t>
          </a:r>
          <a:endParaRPr lang="en-US" sz="2200" kern="1200"/>
        </a:p>
      </dsp:txBody>
      <dsp:txXfrm>
        <a:off x="2059711" y="4461768"/>
        <a:ext cx="8945280" cy="1783299"/>
      </dsp:txXfrm>
    </dsp:sp>
    <dsp:sp modelId="{36668E9E-07CC-4FBD-AAB1-D18FD1FE356C}">
      <dsp:nvSpPr>
        <dsp:cNvPr id="0" name=""/>
        <dsp:cNvSpPr/>
      </dsp:nvSpPr>
      <dsp:spPr>
        <a:xfrm>
          <a:off x="0" y="6690893"/>
          <a:ext cx="11004992" cy="17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3CA305-F047-4696-BA75-D6C7D3E66DFF}">
      <dsp:nvSpPr>
        <dsp:cNvPr id="0" name=""/>
        <dsp:cNvSpPr/>
      </dsp:nvSpPr>
      <dsp:spPr>
        <a:xfrm>
          <a:off x="539448" y="7092135"/>
          <a:ext cx="980814" cy="980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90C5480-3CE6-40FD-AD76-74093CCEF627}">
      <dsp:nvSpPr>
        <dsp:cNvPr id="0" name=""/>
        <dsp:cNvSpPr/>
      </dsp:nvSpPr>
      <dsp:spPr>
        <a:xfrm>
          <a:off x="2059711" y="6690893"/>
          <a:ext cx="8945280" cy="17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733" tIns="188733" rIns="188733" bIns="188733" numCol="1" spcCol="1270" anchor="ctr" anchorCtr="0">
          <a:noAutofit/>
        </a:bodyPr>
        <a:lstStyle/>
        <a:p>
          <a:pPr marL="0" lvl="0" indent="0" algn="l" defTabSz="977900">
            <a:lnSpc>
              <a:spcPct val="90000"/>
            </a:lnSpc>
            <a:spcBef>
              <a:spcPct val="0"/>
            </a:spcBef>
            <a:spcAft>
              <a:spcPct val="35000"/>
            </a:spcAft>
            <a:buNone/>
          </a:pPr>
          <a:r>
            <a:rPr lang="en-GB" sz="2200" kern="1200"/>
            <a:t>Furthermore, the NHS App should continue to be expanded, but implementation must remain evidence-based, inclusive and strategically supported to achieve long-term sustainability (NHS Digital, 2022).</a:t>
          </a:r>
          <a:endParaRPr lang="en-US" sz="2200" kern="1200"/>
        </a:p>
      </dsp:txBody>
      <dsp:txXfrm>
        <a:off x="2059711" y="6690893"/>
        <a:ext cx="8945280" cy="178329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E02177-5F86-4F57-BB67-EF2C90BDDAE4}"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2B864E-E98C-42EB-B08E-7ECF1CF8EAEE}" type="slidenum">
              <a:rPr lang="en-GB" smtClean="0"/>
              <a:t>‹#›</a:t>
            </a:fld>
            <a:endParaRPr lang="en-GB"/>
          </a:p>
        </p:txBody>
      </p:sp>
    </p:spTree>
    <p:extLst>
      <p:ext uri="{BB962C8B-B14F-4D97-AF65-F5344CB8AC3E}">
        <p14:creationId xmlns:p14="http://schemas.microsoft.com/office/powerpoint/2010/main" val="648831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2B864E-E98C-42EB-B08E-7ECF1CF8EAEE}" type="slidenum">
              <a:rPr lang="en-GB" smtClean="0"/>
              <a:t>8</a:t>
            </a:fld>
            <a:endParaRPr lang="en-GB"/>
          </a:p>
        </p:txBody>
      </p:sp>
    </p:spTree>
    <p:extLst>
      <p:ext uri="{BB962C8B-B14F-4D97-AF65-F5344CB8AC3E}">
        <p14:creationId xmlns:p14="http://schemas.microsoft.com/office/powerpoint/2010/main" val="2594065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16347" y="1219199"/>
            <a:ext cx="14223653" cy="5283202"/>
          </a:xfrm>
        </p:spPr>
        <p:txBody>
          <a:bodyPr anchor="b">
            <a:normAutofit/>
          </a:bodyPr>
          <a:lstStyle>
            <a:lvl1pPr algn="l">
              <a:defRPr sz="8533">
                <a:effectLst/>
              </a:defRPr>
            </a:lvl1pPr>
          </a:lstStyle>
          <a:p>
            <a:r>
              <a:rPr lang="en-GB"/>
              <a:t>Click to edit Master title style</a:t>
            </a:r>
            <a:endParaRPr lang="en-US" dirty="0"/>
          </a:p>
        </p:txBody>
      </p:sp>
      <p:sp>
        <p:nvSpPr>
          <p:cNvPr id="3" name="Subtitle 2"/>
          <p:cNvSpPr>
            <a:spLocks noGrp="1"/>
          </p:cNvSpPr>
          <p:nvPr>
            <p:ph type="subTitle" idx="1"/>
          </p:nvPr>
        </p:nvSpPr>
        <p:spPr>
          <a:xfrm>
            <a:off x="1216347" y="6833542"/>
            <a:ext cx="11378922" cy="3461925"/>
          </a:xfrm>
        </p:spPr>
        <p:txBody>
          <a:bodyPr anchor="t">
            <a:normAutofit/>
          </a:bodyPr>
          <a:lstStyle>
            <a:lvl1pPr marL="0" indent="0" algn="l">
              <a:buNone/>
              <a:defRPr sz="3733">
                <a:solidFill>
                  <a:schemeClr val="bg2">
                    <a:lumMod val="75000"/>
                  </a:schemeClr>
                </a:solidFill>
              </a:defRPr>
            </a:lvl1pPr>
            <a:lvl2pPr marL="812764" indent="0" algn="ctr">
              <a:buNone/>
              <a:defRPr>
                <a:solidFill>
                  <a:schemeClr val="tx1">
                    <a:tint val="75000"/>
                  </a:schemeClr>
                </a:solidFill>
              </a:defRPr>
            </a:lvl2pPr>
            <a:lvl3pPr marL="1625529" indent="0" algn="ctr">
              <a:buNone/>
              <a:defRPr>
                <a:solidFill>
                  <a:schemeClr val="tx1">
                    <a:tint val="75000"/>
                  </a:schemeClr>
                </a:solidFill>
              </a:defRPr>
            </a:lvl3pPr>
            <a:lvl4pPr marL="2438293" indent="0" algn="ctr">
              <a:buNone/>
              <a:defRPr>
                <a:solidFill>
                  <a:schemeClr val="tx1">
                    <a:tint val="75000"/>
                  </a:schemeClr>
                </a:solidFill>
              </a:defRPr>
            </a:lvl4pPr>
            <a:lvl5pPr marL="3251058" indent="0" algn="ctr">
              <a:buNone/>
              <a:defRPr>
                <a:solidFill>
                  <a:schemeClr val="tx1">
                    <a:tint val="75000"/>
                  </a:schemeClr>
                </a:solidFill>
              </a:defRPr>
            </a:lvl5pPr>
            <a:lvl6pPr marL="4063822" indent="0" algn="ctr">
              <a:buNone/>
              <a:defRPr>
                <a:solidFill>
                  <a:schemeClr val="tx1">
                    <a:tint val="75000"/>
                  </a:schemeClr>
                </a:solidFill>
              </a:defRPr>
            </a:lvl6pPr>
            <a:lvl7pPr marL="4876587" indent="0" algn="ctr">
              <a:buNone/>
              <a:defRPr>
                <a:solidFill>
                  <a:schemeClr val="tx1">
                    <a:tint val="75000"/>
                  </a:schemeClr>
                </a:solidFill>
              </a:defRPr>
            </a:lvl7pPr>
            <a:lvl8pPr marL="5689351" indent="0" algn="ctr">
              <a:buNone/>
              <a:defRPr>
                <a:solidFill>
                  <a:schemeClr val="tx1">
                    <a:tint val="75000"/>
                  </a:schemeClr>
                </a:solidFill>
              </a:defRPr>
            </a:lvl8pPr>
            <a:lvl9pPr marL="6502116"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7/12/2026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cxnSp>
        <p:nvCxnSpPr>
          <p:cNvPr id="16" name="Straight Connector 15"/>
          <p:cNvCxnSpPr/>
          <p:nvPr/>
        </p:nvCxnSpPr>
        <p:spPr>
          <a:xfrm flipH="1">
            <a:off x="14627220" y="15053"/>
            <a:ext cx="6773168" cy="6773333"/>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10858705" y="162748"/>
            <a:ext cx="10809790" cy="10810053"/>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12863375" y="406400"/>
            <a:ext cx="8805119" cy="8805333"/>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13041171" y="57384"/>
            <a:ext cx="8627326" cy="8627536"/>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13947085" y="1083736"/>
            <a:ext cx="7721410" cy="7721598"/>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5366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7/12/2026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76020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6347" y="3567289"/>
            <a:ext cx="15171898" cy="4056178"/>
          </a:xfrm>
        </p:spPr>
        <p:txBody>
          <a:bodyPr anchor="b">
            <a:normAutofit/>
          </a:bodyPr>
          <a:lstStyle>
            <a:lvl1pPr algn="l">
              <a:defRPr sz="6400" b="0" cap="all"/>
            </a:lvl1pPr>
          </a:lstStyle>
          <a:p>
            <a:r>
              <a:rPr lang="en-GB"/>
              <a:t>Click to edit Master title style</a:t>
            </a:r>
            <a:endParaRPr lang="en-US" dirty="0"/>
          </a:p>
        </p:txBody>
      </p:sp>
      <p:sp>
        <p:nvSpPr>
          <p:cNvPr id="3" name="Text Placeholder 2"/>
          <p:cNvSpPr>
            <a:spLocks noGrp="1"/>
          </p:cNvSpPr>
          <p:nvPr>
            <p:ph type="body" idx="1"/>
          </p:nvPr>
        </p:nvSpPr>
        <p:spPr>
          <a:xfrm>
            <a:off x="1216349" y="7992533"/>
            <a:ext cx="15171897" cy="2664178"/>
          </a:xfrm>
        </p:spPr>
        <p:txBody>
          <a:bodyPr anchor="t">
            <a:normAutofit/>
          </a:bodyPr>
          <a:lstStyle>
            <a:lvl1pPr marL="0" indent="0" algn="l">
              <a:buNone/>
              <a:defRPr sz="3200">
                <a:solidFill>
                  <a:schemeClr val="bg2">
                    <a:lumMod val="75000"/>
                  </a:schemeClr>
                </a:solidFill>
              </a:defRPr>
            </a:lvl1pPr>
            <a:lvl2pPr marL="812764" indent="0">
              <a:buNone/>
              <a:defRPr sz="3200">
                <a:solidFill>
                  <a:schemeClr val="tx1">
                    <a:tint val="75000"/>
                  </a:schemeClr>
                </a:solidFill>
              </a:defRPr>
            </a:lvl2pPr>
            <a:lvl3pPr marL="1625529" indent="0">
              <a:buNone/>
              <a:defRPr sz="2844">
                <a:solidFill>
                  <a:schemeClr val="tx1">
                    <a:tint val="75000"/>
                  </a:schemeClr>
                </a:solidFill>
              </a:defRPr>
            </a:lvl3pPr>
            <a:lvl4pPr marL="2438293" indent="0">
              <a:buNone/>
              <a:defRPr sz="2489">
                <a:solidFill>
                  <a:schemeClr val="tx1">
                    <a:tint val="75000"/>
                  </a:schemeClr>
                </a:solidFill>
              </a:defRPr>
            </a:lvl4pPr>
            <a:lvl5pPr marL="3251058" indent="0">
              <a:buNone/>
              <a:defRPr sz="2489">
                <a:solidFill>
                  <a:schemeClr val="tx1">
                    <a:tint val="75000"/>
                  </a:schemeClr>
                </a:solidFill>
              </a:defRPr>
            </a:lvl5pPr>
            <a:lvl6pPr marL="4063822" indent="0">
              <a:buNone/>
              <a:defRPr sz="2489">
                <a:solidFill>
                  <a:schemeClr val="tx1">
                    <a:tint val="75000"/>
                  </a:schemeClr>
                </a:solidFill>
              </a:defRPr>
            </a:lvl6pPr>
            <a:lvl7pPr marL="4876587" indent="0">
              <a:buNone/>
              <a:defRPr sz="2489">
                <a:solidFill>
                  <a:schemeClr val="tx1">
                    <a:tint val="75000"/>
                  </a:schemeClr>
                </a:solidFill>
              </a:defRPr>
            </a:lvl7pPr>
            <a:lvl8pPr marL="5689351" indent="0">
              <a:buNone/>
              <a:defRPr sz="2489">
                <a:solidFill>
                  <a:schemeClr val="tx1">
                    <a:tint val="75000"/>
                  </a:schemeClr>
                </a:solidFill>
              </a:defRPr>
            </a:lvl8pPr>
            <a:lvl9pPr marL="6502116" indent="0">
              <a:buNone/>
              <a:defRPr sz="2489">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7/12/2026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50125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16346" y="1219201"/>
            <a:ext cx="8777839" cy="642714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325319" y="1219202"/>
            <a:ext cx="8772193" cy="642714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7/12/2026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8112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28101" y="1219200"/>
            <a:ext cx="8266086" cy="1024466"/>
          </a:xfrm>
        </p:spPr>
        <p:txBody>
          <a:bodyPr anchor="b">
            <a:noAutofit/>
          </a:bodyPr>
          <a:lstStyle>
            <a:lvl1pPr marL="0" indent="0">
              <a:buNone/>
              <a:defRPr sz="4978" b="0">
                <a:solidFill>
                  <a:schemeClr val="tx1"/>
                </a:solidFill>
              </a:defRPr>
            </a:lvl1pPr>
            <a:lvl2pPr marL="812764" indent="0">
              <a:buNone/>
              <a:defRPr sz="3555" b="1"/>
            </a:lvl2pPr>
            <a:lvl3pPr marL="1625529" indent="0">
              <a:buNone/>
              <a:defRPr sz="3200" b="1"/>
            </a:lvl3pPr>
            <a:lvl4pPr marL="2438293" indent="0">
              <a:buNone/>
              <a:defRPr sz="2844" b="1"/>
            </a:lvl4pPr>
            <a:lvl5pPr marL="3251058" indent="0">
              <a:buNone/>
              <a:defRPr sz="2844" b="1"/>
            </a:lvl5pPr>
            <a:lvl6pPr marL="4063822" indent="0">
              <a:buNone/>
              <a:defRPr sz="2844" b="1"/>
            </a:lvl6pPr>
            <a:lvl7pPr marL="4876587" indent="0">
              <a:buNone/>
              <a:defRPr sz="2844" b="1"/>
            </a:lvl7pPr>
            <a:lvl8pPr marL="5689351" indent="0">
              <a:buNone/>
              <a:defRPr sz="2844" b="1"/>
            </a:lvl8pPr>
            <a:lvl9pPr marL="6502116" indent="0">
              <a:buNone/>
              <a:defRPr sz="2844" b="1"/>
            </a:lvl9pPr>
          </a:lstStyle>
          <a:p>
            <a:pPr lvl="0"/>
            <a:r>
              <a:rPr lang="en-GB"/>
              <a:t>Click to edit Master text styles</a:t>
            </a:r>
          </a:p>
        </p:txBody>
      </p:sp>
      <p:sp>
        <p:nvSpPr>
          <p:cNvPr id="4" name="Content Placeholder 3"/>
          <p:cNvSpPr>
            <a:spLocks noGrp="1"/>
          </p:cNvSpPr>
          <p:nvPr>
            <p:ph sz="half" idx="2"/>
          </p:nvPr>
        </p:nvSpPr>
        <p:spPr>
          <a:xfrm>
            <a:off x="1216346" y="2258718"/>
            <a:ext cx="8777839" cy="538762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06965" y="1219200"/>
            <a:ext cx="8293369" cy="1024466"/>
          </a:xfrm>
        </p:spPr>
        <p:txBody>
          <a:bodyPr anchor="b">
            <a:noAutofit/>
          </a:bodyPr>
          <a:lstStyle>
            <a:lvl1pPr marL="0" indent="0">
              <a:buNone/>
              <a:defRPr sz="4978" b="0">
                <a:solidFill>
                  <a:schemeClr val="tx1"/>
                </a:solidFill>
              </a:defRPr>
            </a:lvl1pPr>
            <a:lvl2pPr marL="812764" indent="0">
              <a:buNone/>
              <a:defRPr sz="3555" b="1"/>
            </a:lvl2pPr>
            <a:lvl3pPr marL="1625529" indent="0">
              <a:buNone/>
              <a:defRPr sz="3200" b="1"/>
            </a:lvl3pPr>
            <a:lvl4pPr marL="2438293" indent="0">
              <a:buNone/>
              <a:defRPr sz="2844" b="1"/>
            </a:lvl4pPr>
            <a:lvl5pPr marL="3251058" indent="0">
              <a:buNone/>
              <a:defRPr sz="2844" b="1"/>
            </a:lvl5pPr>
            <a:lvl6pPr marL="4063822" indent="0">
              <a:buNone/>
              <a:defRPr sz="2844" b="1"/>
            </a:lvl6pPr>
            <a:lvl7pPr marL="4876587" indent="0">
              <a:buNone/>
              <a:defRPr sz="2844" b="1"/>
            </a:lvl7pPr>
            <a:lvl8pPr marL="5689351" indent="0">
              <a:buNone/>
              <a:defRPr sz="2844" b="1"/>
            </a:lvl8pPr>
            <a:lvl9pPr marL="6502116" indent="0">
              <a:buNone/>
              <a:defRPr sz="2844" b="1"/>
            </a:lvl9pPr>
          </a:lstStyle>
          <a:p>
            <a:pPr lvl="0"/>
            <a:r>
              <a:rPr lang="en-GB"/>
              <a:t>Click to edit Master text styles</a:t>
            </a:r>
          </a:p>
        </p:txBody>
      </p:sp>
      <p:sp>
        <p:nvSpPr>
          <p:cNvPr id="6" name="Content Placeholder 5"/>
          <p:cNvSpPr>
            <a:spLocks noGrp="1"/>
          </p:cNvSpPr>
          <p:nvPr>
            <p:ph sz="quarter" idx="4"/>
          </p:nvPr>
        </p:nvSpPr>
        <p:spPr>
          <a:xfrm>
            <a:off x="10322495" y="2243666"/>
            <a:ext cx="8762787" cy="538762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7/12/2026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837073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7/12/2026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27391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7/12/2026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93449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5270" y="1219200"/>
            <a:ext cx="6502241" cy="2438400"/>
          </a:xfrm>
        </p:spPr>
        <p:txBody>
          <a:bodyPr anchor="b">
            <a:normAutofit/>
          </a:bodyPr>
          <a:lstStyle>
            <a:lvl1pPr algn="l">
              <a:defRPr sz="4266" b="0"/>
            </a:lvl1pPr>
          </a:lstStyle>
          <a:p>
            <a:r>
              <a:rPr lang="en-GB"/>
              <a:t>Click to edit Master title style</a:t>
            </a:r>
            <a:endParaRPr lang="en-US" dirty="0"/>
          </a:p>
        </p:txBody>
      </p:sp>
      <p:sp>
        <p:nvSpPr>
          <p:cNvPr id="3" name="Content Placeholder 2"/>
          <p:cNvSpPr>
            <a:spLocks noGrp="1"/>
          </p:cNvSpPr>
          <p:nvPr>
            <p:ph idx="1"/>
          </p:nvPr>
        </p:nvSpPr>
        <p:spPr>
          <a:xfrm>
            <a:off x="1216348" y="1219200"/>
            <a:ext cx="10566144" cy="9437511"/>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595270" y="3928532"/>
            <a:ext cx="6502241" cy="3717808"/>
          </a:xfrm>
        </p:spPr>
        <p:txBody>
          <a:bodyPr anchor="t">
            <a:normAutofit/>
          </a:bodyPr>
          <a:lstStyle>
            <a:lvl1pPr marL="0" indent="0">
              <a:buNone/>
              <a:defRPr sz="2844"/>
            </a:lvl1pPr>
            <a:lvl2pPr marL="812764" indent="0">
              <a:buNone/>
              <a:defRPr sz="2133"/>
            </a:lvl2pPr>
            <a:lvl3pPr marL="1625529" indent="0">
              <a:buNone/>
              <a:defRPr sz="1778"/>
            </a:lvl3pPr>
            <a:lvl4pPr marL="2438293" indent="0">
              <a:buNone/>
              <a:defRPr sz="1600"/>
            </a:lvl4pPr>
            <a:lvl5pPr marL="3251058" indent="0">
              <a:buNone/>
              <a:defRPr sz="1600"/>
            </a:lvl5pPr>
            <a:lvl6pPr marL="4063822" indent="0">
              <a:buNone/>
              <a:defRPr sz="1600"/>
            </a:lvl6pPr>
            <a:lvl7pPr marL="4876587" indent="0">
              <a:buNone/>
              <a:defRPr sz="1600"/>
            </a:lvl7pPr>
            <a:lvl8pPr marL="5689351" indent="0">
              <a:buNone/>
              <a:defRPr sz="1600"/>
            </a:lvl8pPr>
            <a:lvl9pPr marL="6502116" indent="0">
              <a:buNone/>
              <a:defRPr sz="1600"/>
            </a:lvl9pPr>
          </a:lstStyle>
          <a:p>
            <a:pPr lvl="0"/>
            <a:r>
              <a:rPr lang="en-GB"/>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7/12/2026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48895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5905" y="2573867"/>
            <a:ext cx="10701606" cy="2032000"/>
          </a:xfrm>
        </p:spPr>
        <p:txBody>
          <a:bodyPr anchor="b">
            <a:normAutofit/>
          </a:bodyPr>
          <a:lstStyle>
            <a:lvl1pPr algn="l">
              <a:defRPr sz="4978"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1758201" y="1625600"/>
            <a:ext cx="5832700" cy="8128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844"/>
            </a:lvl1pPr>
            <a:lvl2pPr marL="812764" indent="0">
              <a:buNone/>
              <a:defRPr sz="2844"/>
            </a:lvl2pPr>
            <a:lvl3pPr marL="1625529" indent="0">
              <a:buNone/>
              <a:defRPr sz="2844"/>
            </a:lvl3pPr>
            <a:lvl4pPr marL="2438293" indent="0">
              <a:buNone/>
              <a:defRPr sz="2844"/>
            </a:lvl4pPr>
            <a:lvl5pPr marL="3251058" indent="0">
              <a:buNone/>
              <a:defRPr sz="2844"/>
            </a:lvl5pPr>
            <a:lvl6pPr marL="4063822" indent="0">
              <a:buNone/>
              <a:defRPr sz="2844"/>
            </a:lvl6pPr>
            <a:lvl7pPr marL="4876587" indent="0">
              <a:buNone/>
              <a:defRPr sz="2844"/>
            </a:lvl7pPr>
            <a:lvl8pPr marL="5689351" indent="0">
              <a:buNone/>
              <a:defRPr sz="2844"/>
            </a:lvl8pPr>
            <a:lvl9pPr marL="6502116" indent="0">
              <a:buNone/>
              <a:defRPr sz="2844"/>
            </a:lvl9pPr>
          </a:lstStyle>
          <a:p>
            <a:r>
              <a:rPr lang="en-GB"/>
              <a:t>Click icon to add picture</a:t>
            </a:r>
            <a:endParaRPr lang="en-US" dirty="0"/>
          </a:p>
        </p:txBody>
      </p:sp>
      <p:sp>
        <p:nvSpPr>
          <p:cNvPr id="4" name="Text Placeholder 3"/>
          <p:cNvSpPr>
            <a:spLocks noGrp="1"/>
          </p:cNvSpPr>
          <p:nvPr>
            <p:ph type="body" sz="half" idx="2"/>
          </p:nvPr>
        </p:nvSpPr>
        <p:spPr>
          <a:xfrm>
            <a:off x="8395905" y="4937007"/>
            <a:ext cx="10704429" cy="3642548"/>
          </a:xfrm>
        </p:spPr>
        <p:txBody>
          <a:bodyPr anchor="t">
            <a:normAutofit/>
          </a:bodyPr>
          <a:lstStyle>
            <a:lvl1pPr marL="0" indent="0">
              <a:buNone/>
              <a:defRPr sz="3200"/>
            </a:lvl1pPr>
            <a:lvl2pPr marL="812764" indent="0">
              <a:buNone/>
              <a:defRPr sz="2133"/>
            </a:lvl2pPr>
            <a:lvl3pPr marL="1625529" indent="0">
              <a:buNone/>
              <a:defRPr sz="1778"/>
            </a:lvl3pPr>
            <a:lvl4pPr marL="2438293" indent="0">
              <a:buNone/>
              <a:defRPr sz="1600"/>
            </a:lvl4pPr>
            <a:lvl5pPr marL="3251058" indent="0">
              <a:buNone/>
              <a:defRPr sz="1600"/>
            </a:lvl5pPr>
            <a:lvl6pPr marL="4063822" indent="0">
              <a:buNone/>
              <a:defRPr sz="1600"/>
            </a:lvl6pPr>
            <a:lvl7pPr marL="4876587" indent="0">
              <a:buNone/>
              <a:defRPr sz="1600"/>
            </a:lvl7pPr>
            <a:lvl8pPr marL="5689351" indent="0">
              <a:buNone/>
              <a:defRPr sz="1600"/>
            </a:lvl8pPr>
            <a:lvl9pPr marL="6502116" indent="0">
              <a:buNone/>
              <a:defRPr sz="1600"/>
            </a:lvl9pPr>
          </a:lstStyle>
          <a:p>
            <a:pPr lvl="0"/>
            <a:r>
              <a:rPr lang="en-GB"/>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7/12/2026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739857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1219170" y="948267"/>
            <a:ext cx="19232974" cy="5554133"/>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844"/>
            </a:lvl1pPr>
            <a:lvl2pPr marL="812764" indent="0">
              <a:buNone/>
              <a:defRPr sz="2844"/>
            </a:lvl2pPr>
            <a:lvl3pPr marL="1625529" indent="0">
              <a:buNone/>
              <a:defRPr sz="2844"/>
            </a:lvl3pPr>
            <a:lvl4pPr marL="2438293" indent="0">
              <a:buNone/>
              <a:defRPr sz="2844"/>
            </a:lvl4pPr>
            <a:lvl5pPr marL="3251058" indent="0">
              <a:buNone/>
              <a:defRPr sz="2844"/>
            </a:lvl5pPr>
            <a:lvl6pPr marL="4063822" indent="0">
              <a:buNone/>
              <a:defRPr sz="2844"/>
            </a:lvl6pPr>
            <a:lvl7pPr marL="4876587" indent="0">
              <a:buNone/>
              <a:defRPr sz="2844"/>
            </a:lvl7pPr>
            <a:lvl8pPr marL="5689351" indent="0">
              <a:buNone/>
              <a:defRPr sz="2844"/>
            </a:lvl8pPr>
            <a:lvl9pPr marL="6502116" indent="0">
              <a:buNone/>
              <a:defRPr sz="2844"/>
            </a:lvl9pPr>
          </a:lstStyle>
          <a:p>
            <a:r>
              <a:rPr lang="en-GB"/>
              <a:t>Click icon to add picture</a:t>
            </a:r>
            <a:endParaRPr lang="en-US" dirty="0"/>
          </a:p>
        </p:txBody>
      </p:sp>
      <p:sp>
        <p:nvSpPr>
          <p:cNvPr id="16" name="Text Placeholder 9"/>
          <p:cNvSpPr>
            <a:spLocks noGrp="1"/>
          </p:cNvSpPr>
          <p:nvPr>
            <p:ph type="body" sz="quarter" idx="14"/>
          </p:nvPr>
        </p:nvSpPr>
        <p:spPr>
          <a:xfrm>
            <a:off x="1625564" y="6833541"/>
            <a:ext cx="14762680" cy="812800"/>
          </a:xfrm>
        </p:spPr>
        <p:txBody>
          <a:bodyPr anchor="t">
            <a:normAutofit/>
          </a:bodyPr>
          <a:lstStyle>
            <a:lvl1pPr marL="0" indent="0">
              <a:buFontTx/>
              <a:buNone/>
              <a:defRPr sz="2844"/>
            </a:lvl1pPr>
            <a:lvl2pPr marL="812764" indent="0">
              <a:buFontTx/>
              <a:buNone/>
              <a:defRPr/>
            </a:lvl2pPr>
            <a:lvl3pPr marL="1625529" indent="0">
              <a:buFontTx/>
              <a:buNone/>
              <a:defRPr/>
            </a:lvl3pPr>
            <a:lvl4pPr marL="2438293" indent="0">
              <a:buFontTx/>
              <a:buNone/>
              <a:defRPr/>
            </a:lvl4pPr>
            <a:lvl5pPr marL="3251058"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E31BA835-12AC-4E8F-955A-EA3F4DE2791F}" type="datetime1">
              <a:rPr lang="en-US" smtClean="0"/>
              <a:t>7/12/2026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4403762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216349" y="1219200"/>
            <a:ext cx="17881164" cy="4876800"/>
          </a:xfrm>
        </p:spPr>
        <p:txBody>
          <a:bodyPr anchor="ctr">
            <a:normAutofit/>
          </a:bodyPr>
          <a:lstStyle>
            <a:lvl1pPr algn="l">
              <a:defRPr sz="5689" b="0" cap="all"/>
            </a:lvl1pPr>
          </a:lstStyle>
          <a:p>
            <a:r>
              <a:rPr lang="en-GB"/>
              <a:t>Click to edit Master title style</a:t>
            </a:r>
            <a:endParaRPr lang="en-US" dirty="0"/>
          </a:p>
        </p:txBody>
      </p:sp>
      <p:sp>
        <p:nvSpPr>
          <p:cNvPr id="3" name="Text Placeholder 2"/>
          <p:cNvSpPr>
            <a:spLocks noGrp="1"/>
          </p:cNvSpPr>
          <p:nvPr>
            <p:ph type="body" idx="1"/>
          </p:nvPr>
        </p:nvSpPr>
        <p:spPr>
          <a:xfrm>
            <a:off x="1216347" y="7315200"/>
            <a:ext cx="15174720" cy="3341511"/>
          </a:xfrm>
        </p:spPr>
        <p:txBody>
          <a:bodyPr anchor="ctr">
            <a:normAutofit/>
          </a:bodyPr>
          <a:lstStyle>
            <a:lvl1pPr marL="0" indent="0" algn="l">
              <a:buNone/>
              <a:defRPr sz="3555">
                <a:solidFill>
                  <a:schemeClr val="bg2">
                    <a:lumMod val="75000"/>
                  </a:schemeClr>
                </a:solidFill>
              </a:defRPr>
            </a:lvl1pPr>
            <a:lvl2pPr marL="812764" indent="0">
              <a:buNone/>
              <a:defRPr sz="3200">
                <a:solidFill>
                  <a:schemeClr val="tx1">
                    <a:tint val="75000"/>
                  </a:schemeClr>
                </a:solidFill>
              </a:defRPr>
            </a:lvl2pPr>
            <a:lvl3pPr marL="1625529" indent="0">
              <a:buNone/>
              <a:defRPr sz="2844">
                <a:solidFill>
                  <a:schemeClr val="tx1">
                    <a:tint val="75000"/>
                  </a:schemeClr>
                </a:solidFill>
              </a:defRPr>
            </a:lvl3pPr>
            <a:lvl4pPr marL="2438293" indent="0">
              <a:buNone/>
              <a:defRPr sz="2489">
                <a:solidFill>
                  <a:schemeClr val="tx1">
                    <a:tint val="75000"/>
                  </a:schemeClr>
                </a:solidFill>
              </a:defRPr>
            </a:lvl4pPr>
            <a:lvl5pPr marL="3251058" indent="0">
              <a:buNone/>
              <a:defRPr sz="2489">
                <a:solidFill>
                  <a:schemeClr val="tx1">
                    <a:tint val="75000"/>
                  </a:schemeClr>
                </a:solidFill>
              </a:defRPr>
            </a:lvl5pPr>
            <a:lvl6pPr marL="4063822" indent="0">
              <a:buNone/>
              <a:defRPr sz="2489">
                <a:solidFill>
                  <a:schemeClr val="tx1">
                    <a:tint val="75000"/>
                  </a:schemeClr>
                </a:solidFill>
              </a:defRPr>
            </a:lvl6pPr>
            <a:lvl7pPr marL="4876587" indent="0">
              <a:buNone/>
              <a:defRPr sz="2489">
                <a:solidFill>
                  <a:schemeClr val="tx1">
                    <a:tint val="75000"/>
                  </a:schemeClr>
                </a:solidFill>
              </a:defRPr>
            </a:lvl7pPr>
            <a:lvl8pPr marL="5689351" indent="0">
              <a:buNone/>
              <a:defRPr sz="2489">
                <a:solidFill>
                  <a:schemeClr val="tx1">
                    <a:tint val="75000"/>
                  </a:schemeClr>
                </a:solidFill>
              </a:defRPr>
            </a:lvl8pPr>
            <a:lvl9pPr marL="6502116" indent="0">
              <a:buNone/>
              <a:defRPr sz="2489">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7/12/2026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0832919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29127" y="1219200"/>
            <a:ext cx="16255605" cy="4876800"/>
          </a:xfrm>
        </p:spPr>
        <p:txBody>
          <a:bodyPr anchor="ctr">
            <a:normAutofit/>
          </a:bodyPr>
          <a:lstStyle>
            <a:lvl1pPr algn="l">
              <a:defRPr sz="5689"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570981" y="6096000"/>
            <a:ext cx="15171897" cy="677333"/>
          </a:xfrm>
        </p:spPr>
        <p:txBody>
          <a:bodyPr anchor="ctr"/>
          <a:lstStyle>
            <a:lvl1pPr marL="0" indent="0">
              <a:buFontTx/>
              <a:buNone/>
              <a:defRPr/>
            </a:lvl1pPr>
            <a:lvl2pPr marL="812764" indent="0">
              <a:buFontTx/>
              <a:buNone/>
              <a:defRPr/>
            </a:lvl2pPr>
            <a:lvl3pPr marL="1625529" indent="0">
              <a:buFontTx/>
              <a:buNone/>
              <a:defRPr/>
            </a:lvl3pPr>
            <a:lvl4pPr marL="2438293" indent="0">
              <a:buFontTx/>
              <a:buNone/>
              <a:defRPr/>
            </a:lvl4pPr>
            <a:lvl5pPr marL="3251058" indent="0">
              <a:buFontTx/>
              <a:buNone/>
              <a:defRPr/>
            </a:lvl5pPr>
          </a:lstStyle>
          <a:p>
            <a:pPr lvl="0"/>
            <a:r>
              <a:rPr lang="en-GB"/>
              <a:t>Click to edit Master text styles</a:t>
            </a:r>
          </a:p>
        </p:txBody>
      </p:sp>
      <p:sp>
        <p:nvSpPr>
          <p:cNvPr id="3" name="Text Placeholder 2"/>
          <p:cNvSpPr>
            <a:spLocks noGrp="1"/>
          </p:cNvSpPr>
          <p:nvPr>
            <p:ph type="body" idx="1"/>
          </p:nvPr>
        </p:nvSpPr>
        <p:spPr>
          <a:xfrm>
            <a:off x="1216349" y="7646342"/>
            <a:ext cx="15171897" cy="2995316"/>
          </a:xfrm>
        </p:spPr>
        <p:txBody>
          <a:bodyPr anchor="ctr">
            <a:normAutofit/>
          </a:bodyPr>
          <a:lstStyle>
            <a:lvl1pPr marL="0" indent="0" algn="l">
              <a:buNone/>
              <a:defRPr sz="3555">
                <a:solidFill>
                  <a:schemeClr val="bg2">
                    <a:lumMod val="75000"/>
                  </a:schemeClr>
                </a:solidFill>
              </a:defRPr>
            </a:lvl1pPr>
            <a:lvl2pPr marL="812764" indent="0">
              <a:buNone/>
              <a:defRPr sz="3200">
                <a:solidFill>
                  <a:schemeClr val="tx1">
                    <a:tint val="75000"/>
                  </a:schemeClr>
                </a:solidFill>
              </a:defRPr>
            </a:lvl2pPr>
            <a:lvl3pPr marL="1625529" indent="0">
              <a:buNone/>
              <a:defRPr sz="2844">
                <a:solidFill>
                  <a:schemeClr val="tx1">
                    <a:tint val="75000"/>
                  </a:schemeClr>
                </a:solidFill>
              </a:defRPr>
            </a:lvl3pPr>
            <a:lvl4pPr marL="2438293" indent="0">
              <a:buNone/>
              <a:defRPr sz="2489">
                <a:solidFill>
                  <a:schemeClr val="tx1">
                    <a:tint val="75000"/>
                  </a:schemeClr>
                </a:solidFill>
              </a:defRPr>
            </a:lvl4pPr>
            <a:lvl5pPr marL="3251058" indent="0">
              <a:buNone/>
              <a:defRPr sz="2489">
                <a:solidFill>
                  <a:schemeClr val="tx1">
                    <a:tint val="75000"/>
                  </a:schemeClr>
                </a:solidFill>
              </a:defRPr>
            </a:lvl5pPr>
            <a:lvl6pPr marL="4063822" indent="0">
              <a:buNone/>
              <a:defRPr sz="2489">
                <a:solidFill>
                  <a:schemeClr val="tx1">
                    <a:tint val="75000"/>
                  </a:schemeClr>
                </a:solidFill>
              </a:defRPr>
            </a:lvl6pPr>
            <a:lvl7pPr marL="4876587" indent="0">
              <a:buNone/>
              <a:defRPr sz="2489">
                <a:solidFill>
                  <a:schemeClr val="tx1">
                    <a:tint val="75000"/>
                  </a:schemeClr>
                </a:solidFill>
              </a:defRPr>
            </a:lvl7pPr>
            <a:lvl8pPr marL="5689351" indent="0">
              <a:buNone/>
              <a:defRPr sz="2489">
                <a:solidFill>
                  <a:schemeClr val="tx1">
                    <a:tint val="75000"/>
                  </a:schemeClr>
                </a:solidFill>
              </a:defRPr>
            </a:lvl8pPr>
            <a:lvl9pPr marL="6502116" indent="0">
              <a:buNone/>
              <a:defRPr sz="2489">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7/12/2026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
        <p:nvSpPr>
          <p:cNvPr id="14" name="TextBox 13"/>
          <p:cNvSpPr txBox="1"/>
          <p:nvPr/>
        </p:nvSpPr>
        <p:spPr>
          <a:xfrm>
            <a:off x="945420" y="1443950"/>
            <a:ext cx="1083707" cy="1039602"/>
          </a:xfrm>
          <a:prstGeom prst="rect">
            <a:avLst/>
          </a:prstGeom>
        </p:spPr>
        <p:txBody>
          <a:bodyPr vert="horz" lIns="162556" tIns="81278" rIns="162556" bIns="81278" rtlCol="0" anchor="ctr">
            <a:noAutofit/>
          </a:bodyPr>
          <a:lstStyle/>
          <a:p>
            <a:pPr lvl="0"/>
            <a:r>
              <a:rPr lang="en-US" sz="14222" dirty="0">
                <a:solidFill>
                  <a:schemeClr val="tx1"/>
                </a:solidFill>
                <a:effectLst/>
              </a:rPr>
              <a:t>“</a:t>
            </a:r>
          </a:p>
        </p:txBody>
      </p:sp>
      <p:sp>
        <p:nvSpPr>
          <p:cNvPr id="15" name="TextBox 14"/>
          <p:cNvSpPr txBox="1"/>
          <p:nvPr/>
        </p:nvSpPr>
        <p:spPr>
          <a:xfrm>
            <a:off x="18284731" y="4921957"/>
            <a:ext cx="1083707" cy="1039602"/>
          </a:xfrm>
          <a:prstGeom prst="rect">
            <a:avLst/>
          </a:prstGeom>
        </p:spPr>
        <p:txBody>
          <a:bodyPr vert="horz" lIns="162556" tIns="81278" rIns="162556" bIns="81278" rtlCol="0" anchor="ctr">
            <a:noAutofit/>
          </a:bodyPr>
          <a:lstStyle/>
          <a:p>
            <a:pPr lvl="0" algn="r"/>
            <a:r>
              <a:rPr lang="en-US" sz="14222" dirty="0">
                <a:solidFill>
                  <a:schemeClr val="tx1"/>
                </a:solidFill>
                <a:effectLst/>
              </a:rPr>
              <a:t>”</a:t>
            </a:r>
          </a:p>
        </p:txBody>
      </p:sp>
    </p:spTree>
    <p:extLst>
      <p:ext uri="{BB962C8B-B14F-4D97-AF65-F5344CB8AC3E}">
        <p14:creationId xmlns:p14="http://schemas.microsoft.com/office/powerpoint/2010/main" val="70407923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16347" y="6096000"/>
            <a:ext cx="15171897" cy="3017600"/>
          </a:xfrm>
        </p:spPr>
        <p:txBody>
          <a:bodyPr anchor="b">
            <a:normAutofit/>
          </a:bodyPr>
          <a:lstStyle>
            <a:lvl1pPr algn="l">
              <a:defRPr sz="5689" b="0" cap="all"/>
            </a:lvl1pPr>
          </a:lstStyle>
          <a:p>
            <a:r>
              <a:rPr lang="en-GB"/>
              <a:t>Click to edit Master title style</a:t>
            </a:r>
            <a:endParaRPr lang="en-US" dirty="0"/>
          </a:p>
        </p:txBody>
      </p:sp>
      <p:sp>
        <p:nvSpPr>
          <p:cNvPr id="3" name="Text Placeholder 2"/>
          <p:cNvSpPr>
            <a:spLocks noGrp="1"/>
          </p:cNvSpPr>
          <p:nvPr>
            <p:ph type="body" idx="1"/>
          </p:nvPr>
        </p:nvSpPr>
        <p:spPr>
          <a:xfrm>
            <a:off x="1216346" y="9125300"/>
            <a:ext cx="15174723" cy="1529600"/>
          </a:xfrm>
        </p:spPr>
        <p:txBody>
          <a:bodyPr anchor="t">
            <a:normAutofit/>
          </a:bodyPr>
          <a:lstStyle>
            <a:lvl1pPr marL="0" indent="0" algn="l">
              <a:buNone/>
              <a:defRPr sz="3555">
                <a:solidFill>
                  <a:schemeClr val="bg2">
                    <a:lumMod val="75000"/>
                  </a:schemeClr>
                </a:solidFill>
              </a:defRPr>
            </a:lvl1pPr>
            <a:lvl2pPr marL="812764" indent="0">
              <a:buNone/>
              <a:defRPr sz="3200">
                <a:solidFill>
                  <a:schemeClr val="tx1">
                    <a:tint val="75000"/>
                  </a:schemeClr>
                </a:solidFill>
              </a:defRPr>
            </a:lvl2pPr>
            <a:lvl3pPr marL="1625529" indent="0">
              <a:buNone/>
              <a:defRPr sz="2844">
                <a:solidFill>
                  <a:schemeClr val="tx1">
                    <a:tint val="75000"/>
                  </a:schemeClr>
                </a:solidFill>
              </a:defRPr>
            </a:lvl3pPr>
            <a:lvl4pPr marL="2438293" indent="0">
              <a:buNone/>
              <a:defRPr sz="2489">
                <a:solidFill>
                  <a:schemeClr val="tx1">
                    <a:tint val="75000"/>
                  </a:schemeClr>
                </a:solidFill>
              </a:defRPr>
            </a:lvl4pPr>
            <a:lvl5pPr marL="3251058" indent="0">
              <a:buNone/>
              <a:defRPr sz="2489">
                <a:solidFill>
                  <a:schemeClr val="tx1">
                    <a:tint val="75000"/>
                  </a:schemeClr>
                </a:solidFill>
              </a:defRPr>
            </a:lvl5pPr>
            <a:lvl6pPr marL="4063822" indent="0">
              <a:buNone/>
              <a:defRPr sz="2489">
                <a:solidFill>
                  <a:schemeClr val="tx1">
                    <a:tint val="75000"/>
                  </a:schemeClr>
                </a:solidFill>
              </a:defRPr>
            </a:lvl6pPr>
            <a:lvl7pPr marL="4876587" indent="0">
              <a:buNone/>
              <a:defRPr sz="2489">
                <a:solidFill>
                  <a:schemeClr val="tx1">
                    <a:tint val="75000"/>
                  </a:schemeClr>
                </a:solidFill>
              </a:defRPr>
            </a:lvl7pPr>
            <a:lvl8pPr marL="5689351" indent="0">
              <a:buNone/>
              <a:defRPr sz="2489">
                <a:solidFill>
                  <a:schemeClr val="tx1">
                    <a:tint val="75000"/>
                  </a:schemeClr>
                </a:solidFill>
              </a:defRPr>
            </a:lvl8pPr>
            <a:lvl9pPr marL="6502116" indent="0">
              <a:buNone/>
              <a:defRPr sz="2489">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7/12/2026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588036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029129" y="1219200"/>
            <a:ext cx="16255604" cy="4876800"/>
          </a:xfrm>
        </p:spPr>
        <p:txBody>
          <a:bodyPr anchor="ctr">
            <a:normAutofit/>
          </a:bodyPr>
          <a:lstStyle>
            <a:lvl1pPr algn="l">
              <a:defRPr sz="5689"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216348" y="6984061"/>
            <a:ext cx="15171898" cy="1866428"/>
          </a:xfrm>
        </p:spPr>
        <p:txBody>
          <a:bodyPr vert="horz" lIns="91440" tIns="45720" rIns="91440" bIns="45720" rtlCol="0" anchor="b">
            <a:normAutofit/>
          </a:bodyPr>
          <a:lstStyle>
            <a:lvl1pPr>
              <a:buNone/>
              <a:defRPr lang="en-US" sz="4266"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216347" y="8850489"/>
            <a:ext cx="15171898" cy="1806222"/>
          </a:xfrm>
        </p:spPr>
        <p:txBody>
          <a:bodyPr anchor="t">
            <a:normAutofit/>
          </a:bodyPr>
          <a:lstStyle>
            <a:lvl1pPr marL="0" indent="0" algn="l">
              <a:buNone/>
              <a:defRPr sz="3200">
                <a:solidFill>
                  <a:schemeClr val="bg2">
                    <a:lumMod val="75000"/>
                  </a:schemeClr>
                </a:solidFill>
              </a:defRPr>
            </a:lvl1pPr>
            <a:lvl2pPr marL="812764" indent="0">
              <a:buNone/>
              <a:defRPr sz="3200">
                <a:solidFill>
                  <a:schemeClr val="tx1">
                    <a:tint val="75000"/>
                  </a:schemeClr>
                </a:solidFill>
              </a:defRPr>
            </a:lvl2pPr>
            <a:lvl3pPr marL="1625529" indent="0">
              <a:buNone/>
              <a:defRPr sz="2844">
                <a:solidFill>
                  <a:schemeClr val="tx1">
                    <a:tint val="75000"/>
                  </a:schemeClr>
                </a:solidFill>
              </a:defRPr>
            </a:lvl3pPr>
            <a:lvl4pPr marL="2438293" indent="0">
              <a:buNone/>
              <a:defRPr sz="2489">
                <a:solidFill>
                  <a:schemeClr val="tx1">
                    <a:tint val="75000"/>
                  </a:schemeClr>
                </a:solidFill>
              </a:defRPr>
            </a:lvl4pPr>
            <a:lvl5pPr marL="3251058" indent="0">
              <a:buNone/>
              <a:defRPr sz="2489">
                <a:solidFill>
                  <a:schemeClr val="tx1">
                    <a:tint val="75000"/>
                  </a:schemeClr>
                </a:solidFill>
              </a:defRPr>
            </a:lvl5pPr>
            <a:lvl6pPr marL="4063822" indent="0">
              <a:buNone/>
              <a:defRPr sz="2489">
                <a:solidFill>
                  <a:schemeClr val="tx1">
                    <a:tint val="75000"/>
                  </a:schemeClr>
                </a:solidFill>
              </a:defRPr>
            </a:lvl6pPr>
            <a:lvl7pPr marL="4876587" indent="0">
              <a:buNone/>
              <a:defRPr sz="2489">
                <a:solidFill>
                  <a:schemeClr val="tx1">
                    <a:tint val="75000"/>
                  </a:schemeClr>
                </a:solidFill>
              </a:defRPr>
            </a:lvl7pPr>
            <a:lvl8pPr marL="5689351" indent="0">
              <a:buNone/>
              <a:defRPr sz="2489">
                <a:solidFill>
                  <a:schemeClr val="tx1">
                    <a:tint val="75000"/>
                  </a:schemeClr>
                </a:solidFill>
              </a:defRPr>
            </a:lvl8pPr>
            <a:lvl9pPr marL="6502116" indent="0">
              <a:buNone/>
              <a:defRPr sz="2489">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7/12/2026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
        <p:nvSpPr>
          <p:cNvPr id="11" name="TextBox 10"/>
          <p:cNvSpPr txBox="1"/>
          <p:nvPr/>
        </p:nvSpPr>
        <p:spPr>
          <a:xfrm>
            <a:off x="945420" y="1443950"/>
            <a:ext cx="1083707" cy="1039602"/>
          </a:xfrm>
          <a:prstGeom prst="rect">
            <a:avLst/>
          </a:prstGeom>
        </p:spPr>
        <p:txBody>
          <a:bodyPr vert="horz" lIns="162556" tIns="81278" rIns="162556" bIns="81278" rtlCol="0" anchor="ctr">
            <a:noAutofit/>
          </a:bodyPr>
          <a:lstStyle/>
          <a:p>
            <a:pPr lvl="0"/>
            <a:r>
              <a:rPr lang="en-US" sz="14222" dirty="0">
                <a:solidFill>
                  <a:schemeClr val="tx1"/>
                </a:solidFill>
                <a:effectLst/>
              </a:rPr>
              <a:t>“</a:t>
            </a:r>
          </a:p>
        </p:txBody>
      </p:sp>
      <p:sp>
        <p:nvSpPr>
          <p:cNvPr id="12" name="TextBox 11"/>
          <p:cNvSpPr txBox="1"/>
          <p:nvPr/>
        </p:nvSpPr>
        <p:spPr>
          <a:xfrm>
            <a:off x="18284731" y="4921957"/>
            <a:ext cx="1083707" cy="1039602"/>
          </a:xfrm>
          <a:prstGeom prst="rect">
            <a:avLst/>
          </a:prstGeom>
        </p:spPr>
        <p:txBody>
          <a:bodyPr vert="horz" lIns="162556" tIns="81278" rIns="162556" bIns="81278" rtlCol="0" anchor="ctr">
            <a:noAutofit/>
          </a:bodyPr>
          <a:lstStyle/>
          <a:p>
            <a:pPr lvl="0" algn="r"/>
            <a:r>
              <a:rPr lang="en-US" sz="14222" dirty="0">
                <a:solidFill>
                  <a:schemeClr val="tx1"/>
                </a:solidFill>
                <a:effectLst/>
              </a:rPr>
              <a:t>”</a:t>
            </a:r>
          </a:p>
        </p:txBody>
      </p:sp>
    </p:spTree>
    <p:extLst>
      <p:ext uri="{BB962C8B-B14F-4D97-AF65-F5344CB8AC3E}">
        <p14:creationId xmlns:p14="http://schemas.microsoft.com/office/powerpoint/2010/main" val="84141339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16349" y="1219200"/>
            <a:ext cx="17881164" cy="48768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216347" y="6984061"/>
            <a:ext cx="15171897" cy="1490133"/>
          </a:xfrm>
        </p:spPr>
        <p:txBody>
          <a:bodyPr vert="horz" lIns="91440" tIns="45720" rIns="91440" bIns="45720" rtlCol="0" anchor="b">
            <a:normAutofit/>
          </a:bodyPr>
          <a:lstStyle>
            <a:lvl1pPr>
              <a:buNone/>
              <a:defRPr lang="en-US" sz="4266"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216347" y="8474191"/>
            <a:ext cx="15171898" cy="2182519"/>
          </a:xfrm>
        </p:spPr>
        <p:txBody>
          <a:bodyPr anchor="t">
            <a:normAutofit/>
          </a:bodyPr>
          <a:lstStyle>
            <a:lvl1pPr marL="0" indent="0" algn="l">
              <a:buNone/>
              <a:defRPr sz="3200">
                <a:solidFill>
                  <a:schemeClr val="bg2">
                    <a:lumMod val="75000"/>
                  </a:schemeClr>
                </a:solidFill>
              </a:defRPr>
            </a:lvl1pPr>
            <a:lvl2pPr marL="812764" indent="0">
              <a:buNone/>
              <a:defRPr sz="3200">
                <a:solidFill>
                  <a:schemeClr val="tx1">
                    <a:tint val="75000"/>
                  </a:schemeClr>
                </a:solidFill>
              </a:defRPr>
            </a:lvl2pPr>
            <a:lvl3pPr marL="1625529" indent="0">
              <a:buNone/>
              <a:defRPr sz="2844">
                <a:solidFill>
                  <a:schemeClr val="tx1">
                    <a:tint val="75000"/>
                  </a:schemeClr>
                </a:solidFill>
              </a:defRPr>
            </a:lvl3pPr>
            <a:lvl4pPr marL="2438293" indent="0">
              <a:buNone/>
              <a:defRPr sz="2489">
                <a:solidFill>
                  <a:schemeClr val="tx1">
                    <a:tint val="75000"/>
                  </a:schemeClr>
                </a:solidFill>
              </a:defRPr>
            </a:lvl4pPr>
            <a:lvl5pPr marL="3251058" indent="0">
              <a:buNone/>
              <a:defRPr sz="2489">
                <a:solidFill>
                  <a:schemeClr val="tx1">
                    <a:tint val="75000"/>
                  </a:schemeClr>
                </a:solidFill>
              </a:defRPr>
            </a:lvl5pPr>
            <a:lvl6pPr marL="4063822" indent="0">
              <a:buNone/>
              <a:defRPr sz="2489">
                <a:solidFill>
                  <a:schemeClr val="tx1">
                    <a:tint val="75000"/>
                  </a:schemeClr>
                </a:solidFill>
              </a:defRPr>
            </a:lvl6pPr>
            <a:lvl7pPr marL="4876587" indent="0">
              <a:buNone/>
              <a:defRPr sz="2489">
                <a:solidFill>
                  <a:schemeClr val="tx1">
                    <a:tint val="75000"/>
                  </a:schemeClr>
                </a:solidFill>
              </a:defRPr>
            </a:lvl7pPr>
            <a:lvl8pPr marL="5689351" indent="0">
              <a:buNone/>
              <a:defRPr sz="2489">
                <a:solidFill>
                  <a:schemeClr val="tx1">
                    <a:tint val="75000"/>
                  </a:schemeClr>
                </a:solidFill>
              </a:defRPr>
            </a:lvl8pPr>
            <a:lvl9pPr marL="6502116" indent="0">
              <a:buNone/>
              <a:defRPr sz="2489">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7/12/2026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4243089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7/12/2026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061076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440000" y="1219200"/>
            <a:ext cx="3657511" cy="8128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19170" y="1219200"/>
            <a:ext cx="13907572" cy="9437511"/>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7/12/2026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41793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16367545" y="5268149"/>
            <a:ext cx="5300952" cy="5704652"/>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1216347" y="7977480"/>
            <a:ext cx="15171897" cy="2679230"/>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16347" y="1219201"/>
            <a:ext cx="15171897" cy="642714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7607414" y="10972801"/>
            <a:ext cx="2844731" cy="649111"/>
          </a:xfrm>
          <a:prstGeom prst="rect">
            <a:avLst/>
          </a:prstGeom>
        </p:spPr>
        <p:txBody>
          <a:bodyPr vert="horz" lIns="91440" tIns="45720" rIns="91440" bIns="45720" rtlCol="0" anchor="t"/>
          <a:lstStyle>
            <a:lvl1pPr algn="r">
              <a:defRPr sz="1778" b="0" i="0">
                <a:solidFill>
                  <a:schemeClr val="bg2">
                    <a:lumMod val="50000"/>
                  </a:schemeClr>
                </a:solidFill>
                <a:effectLst/>
                <a:latin typeface="+mn-lt"/>
              </a:defRPr>
            </a:lvl1pPr>
          </a:lstStyle>
          <a:p>
            <a:fld id="{E31BA835-12AC-4E8F-955A-EA3F4DE2791F}" type="datetime1">
              <a:rPr lang="en-US" smtClean="0"/>
              <a:t>7/12/2026</a:t>
            </a:fld>
            <a:endParaRPr lang="en-US"/>
          </a:p>
        </p:txBody>
      </p:sp>
      <p:sp>
        <p:nvSpPr>
          <p:cNvPr id="5" name="Footer Placeholder 4"/>
          <p:cNvSpPr>
            <a:spLocks noGrp="1"/>
          </p:cNvSpPr>
          <p:nvPr>
            <p:ph type="ftr" sz="quarter" idx="3"/>
          </p:nvPr>
        </p:nvSpPr>
        <p:spPr>
          <a:xfrm>
            <a:off x="1216347" y="10972801"/>
            <a:ext cx="13410873" cy="649111"/>
          </a:xfrm>
          <a:prstGeom prst="rect">
            <a:avLst/>
          </a:prstGeom>
        </p:spPr>
        <p:txBody>
          <a:bodyPr vert="horz" lIns="91440" tIns="45720" rIns="91440" bIns="45720" rtlCol="0" anchor="t"/>
          <a:lstStyle>
            <a:lvl1pPr algn="l">
              <a:defRPr sz="1778"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8423018" y="9917290"/>
            <a:ext cx="2030608" cy="1190978"/>
          </a:xfrm>
          <a:prstGeom prst="rect">
            <a:avLst/>
          </a:prstGeom>
        </p:spPr>
        <p:txBody>
          <a:bodyPr vert="horz" lIns="91440" tIns="45720" rIns="91440" bIns="45720" rtlCol="0" anchor="b"/>
          <a:lstStyle>
            <a:lvl1pPr algn="r">
              <a:defRPr sz="5689" b="0" i="0">
                <a:solidFill>
                  <a:schemeClr val="bg2">
                    <a:lumMod val="50000"/>
                  </a:schemeClr>
                </a:solidFill>
                <a:effectLst/>
                <a:latin typeface="+mn-lt"/>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1540242111"/>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Lst>
  <p:hf sldNum="0" hdr="0" ftr="0" dt="0"/>
  <p:txStyles>
    <p:titleStyle>
      <a:lvl1pPr algn="l" defTabSz="812764" rtl="0" eaLnBrk="1" latinLnBrk="0" hangingPunct="1">
        <a:spcBef>
          <a:spcPct val="0"/>
        </a:spcBef>
        <a:buNone/>
        <a:defRPr sz="64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07978" indent="-507978" algn="l" defTabSz="812764" rtl="0" eaLnBrk="1" latinLnBrk="0" hangingPunct="1">
        <a:spcBef>
          <a:spcPct val="20000"/>
        </a:spcBef>
        <a:spcAft>
          <a:spcPts val="1067"/>
        </a:spcAft>
        <a:buClr>
          <a:schemeClr val="tx1"/>
        </a:buClr>
        <a:buSzPct val="80000"/>
        <a:buFont typeface="Wingdings 3" panose="05040102010807070707" pitchFamily="18" charset="2"/>
        <a:buChar char=""/>
        <a:defRPr sz="3555" kern="1200" cap="none">
          <a:solidFill>
            <a:schemeClr val="bg2">
              <a:lumMod val="75000"/>
            </a:schemeClr>
          </a:solidFill>
          <a:effectLst/>
          <a:latin typeface="+mn-lt"/>
          <a:ea typeface="+mn-ea"/>
          <a:cs typeface="+mn-cs"/>
        </a:defRPr>
      </a:lvl1pPr>
      <a:lvl2pPr marL="1320742" indent="-507978" algn="l" defTabSz="812764" rtl="0" eaLnBrk="1" latinLnBrk="0" hangingPunct="1">
        <a:spcBef>
          <a:spcPct val="20000"/>
        </a:spcBef>
        <a:spcAft>
          <a:spcPts val="1067"/>
        </a:spcAft>
        <a:buClr>
          <a:schemeClr val="tx1"/>
        </a:buClr>
        <a:buSzPct val="80000"/>
        <a:buFont typeface="Wingdings 3" panose="05040102010807070707" pitchFamily="18" charset="2"/>
        <a:buChar char=""/>
        <a:defRPr sz="3200" kern="1200" cap="none">
          <a:solidFill>
            <a:schemeClr val="bg2">
              <a:lumMod val="75000"/>
            </a:schemeClr>
          </a:solidFill>
          <a:effectLst/>
          <a:latin typeface="+mn-lt"/>
          <a:ea typeface="+mn-ea"/>
          <a:cs typeface="+mn-cs"/>
        </a:defRPr>
      </a:lvl2pPr>
      <a:lvl3pPr marL="2133507" indent="-507978" algn="l" defTabSz="812764" rtl="0" eaLnBrk="1" latinLnBrk="0" hangingPunct="1">
        <a:spcBef>
          <a:spcPct val="20000"/>
        </a:spcBef>
        <a:spcAft>
          <a:spcPts val="1067"/>
        </a:spcAft>
        <a:buClr>
          <a:schemeClr val="tx1"/>
        </a:buClr>
        <a:buSzPct val="80000"/>
        <a:buFont typeface="Wingdings 3" panose="05040102010807070707" pitchFamily="18" charset="2"/>
        <a:buChar char=""/>
        <a:defRPr sz="2844" kern="1200" cap="none">
          <a:solidFill>
            <a:schemeClr val="bg2">
              <a:lumMod val="75000"/>
            </a:schemeClr>
          </a:solidFill>
          <a:effectLst/>
          <a:latin typeface="+mn-lt"/>
          <a:ea typeface="+mn-ea"/>
          <a:cs typeface="+mn-cs"/>
        </a:defRPr>
      </a:lvl3pPr>
      <a:lvl4pPr marL="2743080" indent="-304787" algn="l" defTabSz="812764" rtl="0" eaLnBrk="1" latinLnBrk="0" hangingPunct="1">
        <a:spcBef>
          <a:spcPct val="20000"/>
        </a:spcBef>
        <a:spcAft>
          <a:spcPts val="1067"/>
        </a:spcAft>
        <a:buClr>
          <a:schemeClr val="tx1"/>
        </a:buClr>
        <a:buSzPct val="80000"/>
        <a:buFont typeface="Wingdings 3" panose="05040102010807070707" pitchFamily="18" charset="2"/>
        <a:buChar char=""/>
        <a:defRPr sz="2489" kern="1200" cap="none">
          <a:solidFill>
            <a:schemeClr val="bg2">
              <a:lumMod val="75000"/>
            </a:schemeClr>
          </a:solidFill>
          <a:effectLst/>
          <a:latin typeface="+mn-lt"/>
          <a:ea typeface="+mn-ea"/>
          <a:cs typeface="+mn-cs"/>
        </a:defRPr>
      </a:lvl4pPr>
      <a:lvl5pPr marL="3555844" indent="-304787" algn="l" defTabSz="812764" rtl="0" eaLnBrk="1" latinLnBrk="0" hangingPunct="1">
        <a:spcBef>
          <a:spcPct val="20000"/>
        </a:spcBef>
        <a:spcAft>
          <a:spcPts val="1067"/>
        </a:spcAft>
        <a:buClr>
          <a:schemeClr val="tx1"/>
        </a:buClr>
        <a:buSzPct val="80000"/>
        <a:buFont typeface="Wingdings 3" panose="05040102010807070707" pitchFamily="18" charset="2"/>
        <a:buChar char=""/>
        <a:defRPr sz="2489" kern="1200" cap="none">
          <a:solidFill>
            <a:schemeClr val="bg2">
              <a:lumMod val="75000"/>
            </a:schemeClr>
          </a:solidFill>
          <a:effectLst/>
          <a:latin typeface="+mn-lt"/>
          <a:ea typeface="+mn-ea"/>
          <a:cs typeface="+mn-cs"/>
        </a:defRPr>
      </a:lvl5pPr>
      <a:lvl6pPr marL="4470204" indent="-406382" algn="l" defTabSz="812764" rtl="0" eaLnBrk="1" latinLnBrk="0" hangingPunct="1">
        <a:spcBef>
          <a:spcPct val="20000"/>
        </a:spcBef>
        <a:spcAft>
          <a:spcPts val="1067"/>
        </a:spcAft>
        <a:buClr>
          <a:schemeClr val="tx1"/>
        </a:buClr>
        <a:buSzPct val="80000"/>
        <a:buFont typeface="Wingdings 3" panose="05040102010807070707" pitchFamily="18" charset="2"/>
        <a:buChar char=""/>
        <a:defRPr sz="2489" kern="1200" cap="none">
          <a:solidFill>
            <a:schemeClr val="bg2">
              <a:lumMod val="75000"/>
            </a:schemeClr>
          </a:solidFill>
          <a:effectLst/>
          <a:latin typeface="+mn-lt"/>
          <a:ea typeface="+mn-ea"/>
          <a:cs typeface="+mn-cs"/>
        </a:defRPr>
      </a:lvl6pPr>
      <a:lvl7pPr marL="5282969" indent="-406382" algn="l" defTabSz="812764" rtl="0" eaLnBrk="1" latinLnBrk="0" hangingPunct="1">
        <a:spcBef>
          <a:spcPct val="20000"/>
        </a:spcBef>
        <a:spcAft>
          <a:spcPts val="1067"/>
        </a:spcAft>
        <a:buClr>
          <a:schemeClr val="tx1"/>
        </a:buClr>
        <a:buSzPct val="80000"/>
        <a:buFont typeface="Wingdings 3" panose="05040102010807070707" pitchFamily="18" charset="2"/>
        <a:buChar char=""/>
        <a:defRPr sz="2489" kern="1200" cap="none">
          <a:solidFill>
            <a:schemeClr val="bg2">
              <a:lumMod val="75000"/>
            </a:schemeClr>
          </a:solidFill>
          <a:effectLst/>
          <a:latin typeface="+mn-lt"/>
          <a:ea typeface="+mn-ea"/>
          <a:cs typeface="+mn-cs"/>
        </a:defRPr>
      </a:lvl7pPr>
      <a:lvl8pPr marL="6095733" indent="-406382" algn="l" defTabSz="812764" rtl="0" eaLnBrk="1" latinLnBrk="0" hangingPunct="1">
        <a:spcBef>
          <a:spcPct val="20000"/>
        </a:spcBef>
        <a:spcAft>
          <a:spcPts val="1067"/>
        </a:spcAft>
        <a:buClr>
          <a:schemeClr val="tx1"/>
        </a:buClr>
        <a:buSzPct val="80000"/>
        <a:buFont typeface="Wingdings 3" panose="05040102010807070707" pitchFamily="18" charset="2"/>
        <a:buChar char=""/>
        <a:defRPr sz="2489" kern="1200" cap="none">
          <a:solidFill>
            <a:schemeClr val="bg2">
              <a:lumMod val="75000"/>
            </a:schemeClr>
          </a:solidFill>
          <a:effectLst/>
          <a:latin typeface="+mn-lt"/>
          <a:ea typeface="+mn-ea"/>
          <a:cs typeface="+mn-cs"/>
        </a:defRPr>
      </a:lvl8pPr>
      <a:lvl9pPr marL="6908498" indent="-406382" algn="l" defTabSz="812764" rtl="0" eaLnBrk="1" latinLnBrk="0" hangingPunct="1">
        <a:spcBef>
          <a:spcPct val="20000"/>
        </a:spcBef>
        <a:spcAft>
          <a:spcPts val="1067"/>
        </a:spcAft>
        <a:buClr>
          <a:schemeClr val="tx1"/>
        </a:buClr>
        <a:buSzPct val="80000"/>
        <a:buFont typeface="Wingdings 3" panose="05040102010807070707" pitchFamily="18" charset="2"/>
        <a:buChar char=""/>
        <a:defRPr sz="2489" kern="1200" cap="none">
          <a:solidFill>
            <a:schemeClr val="bg2">
              <a:lumMod val="75000"/>
            </a:schemeClr>
          </a:solidFill>
          <a:effectLst/>
          <a:latin typeface="+mn-lt"/>
          <a:ea typeface="+mn-ea"/>
          <a:cs typeface="+mn-cs"/>
        </a:defRPr>
      </a:lvl9pPr>
    </p:bodyStyle>
    <p:otherStyle>
      <a:defPPr>
        <a:defRPr lang="en-US"/>
      </a:defPPr>
      <a:lvl1pPr marL="0" algn="l" defTabSz="812764" rtl="0" eaLnBrk="1" latinLnBrk="0" hangingPunct="1">
        <a:defRPr sz="3200" kern="1200">
          <a:solidFill>
            <a:schemeClr val="tx1"/>
          </a:solidFill>
          <a:latin typeface="+mn-lt"/>
          <a:ea typeface="+mn-ea"/>
          <a:cs typeface="+mn-cs"/>
        </a:defRPr>
      </a:lvl1pPr>
      <a:lvl2pPr marL="812764" algn="l" defTabSz="812764" rtl="0" eaLnBrk="1" latinLnBrk="0" hangingPunct="1">
        <a:defRPr sz="3200" kern="1200">
          <a:solidFill>
            <a:schemeClr val="tx1"/>
          </a:solidFill>
          <a:latin typeface="+mn-lt"/>
          <a:ea typeface="+mn-ea"/>
          <a:cs typeface="+mn-cs"/>
        </a:defRPr>
      </a:lvl2pPr>
      <a:lvl3pPr marL="1625529" algn="l" defTabSz="812764" rtl="0" eaLnBrk="1" latinLnBrk="0" hangingPunct="1">
        <a:defRPr sz="3200" kern="1200">
          <a:solidFill>
            <a:schemeClr val="tx1"/>
          </a:solidFill>
          <a:latin typeface="+mn-lt"/>
          <a:ea typeface="+mn-ea"/>
          <a:cs typeface="+mn-cs"/>
        </a:defRPr>
      </a:lvl3pPr>
      <a:lvl4pPr marL="2438293" algn="l" defTabSz="812764" rtl="0" eaLnBrk="1" latinLnBrk="0" hangingPunct="1">
        <a:defRPr sz="3200" kern="1200">
          <a:solidFill>
            <a:schemeClr val="tx1"/>
          </a:solidFill>
          <a:latin typeface="+mn-lt"/>
          <a:ea typeface="+mn-ea"/>
          <a:cs typeface="+mn-cs"/>
        </a:defRPr>
      </a:lvl4pPr>
      <a:lvl5pPr marL="3251058" algn="l" defTabSz="812764" rtl="0" eaLnBrk="1" latinLnBrk="0" hangingPunct="1">
        <a:defRPr sz="3200" kern="1200">
          <a:solidFill>
            <a:schemeClr val="tx1"/>
          </a:solidFill>
          <a:latin typeface="+mn-lt"/>
          <a:ea typeface="+mn-ea"/>
          <a:cs typeface="+mn-cs"/>
        </a:defRPr>
      </a:lvl5pPr>
      <a:lvl6pPr marL="4063822" algn="l" defTabSz="812764" rtl="0" eaLnBrk="1" latinLnBrk="0" hangingPunct="1">
        <a:defRPr sz="3200" kern="1200">
          <a:solidFill>
            <a:schemeClr val="tx1"/>
          </a:solidFill>
          <a:latin typeface="+mn-lt"/>
          <a:ea typeface="+mn-ea"/>
          <a:cs typeface="+mn-cs"/>
        </a:defRPr>
      </a:lvl6pPr>
      <a:lvl7pPr marL="4876587" algn="l" defTabSz="812764" rtl="0" eaLnBrk="1" latinLnBrk="0" hangingPunct="1">
        <a:defRPr sz="3200" kern="1200">
          <a:solidFill>
            <a:schemeClr val="tx1"/>
          </a:solidFill>
          <a:latin typeface="+mn-lt"/>
          <a:ea typeface="+mn-ea"/>
          <a:cs typeface="+mn-cs"/>
        </a:defRPr>
      </a:lvl7pPr>
      <a:lvl8pPr marL="5689351" algn="l" defTabSz="812764" rtl="0" eaLnBrk="1" latinLnBrk="0" hangingPunct="1">
        <a:defRPr sz="3200" kern="1200">
          <a:solidFill>
            <a:schemeClr val="tx1"/>
          </a:solidFill>
          <a:latin typeface="+mn-lt"/>
          <a:ea typeface="+mn-ea"/>
          <a:cs typeface="+mn-cs"/>
        </a:defRPr>
      </a:lvl8pPr>
      <a:lvl9pPr marL="6502116" algn="l" defTabSz="812764" rtl="0" eaLnBrk="1" latinLnBrk="0" hangingPunct="1">
        <a:defRPr sz="3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8" Type="http://schemas.openxmlformats.org/officeDocument/2006/relationships/hyperlink" Target="https://www.legislation.gov.uk/ukpga/2022/31/contents" TargetMode="External"/><Relationship Id="rId3" Type="http://schemas.openxmlformats.org/officeDocument/2006/relationships/hyperlink" Target="https://www.legislation.gov.uk/ukpga/2018/12/content" TargetMode="External"/><Relationship Id="rId7" Type="http://schemas.openxmlformats.org/officeDocument/2006/relationships/hyperlink" Target="https://doi.org/10.2196/jmir.8775" TargetMode="External"/><Relationship Id="rId2" Type="http://schemas.openxmlformats.org/officeDocument/2006/relationships/hyperlink" Target="https://www.legislation.gov.uk/ukpga/2014/23/contents" TargetMode="External"/><Relationship Id="rId1" Type="http://schemas.openxmlformats.org/officeDocument/2006/relationships/slideLayout" Target="../slideLayouts/slideLayout7.xml"/><Relationship Id="rId6" Type="http://schemas.openxmlformats.org/officeDocument/2006/relationships/hyperlink" Target="https://www.legislation.gov.uk/ukpga/2010/15/contents" TargetMode="External"/><Relationship Id="rId5" Type="http://schemas.openxmlformats.org/officeDocument/2006/relationships/hyperlink" Target="https://data.parliament.uk/DepositedPapers/Files/DEP2022-0485/Data_saves_lives_Reshaping_health_and_social_care_with_data.pd" TargetMode="External"/><Relationship Id="rId4" Type="http://schemas.openxmlformats.org/officeDocument/2006/relationships/hyperlink" Target="https://www.gov.uk/government/publications/a-plan-for-digital-health-and-social-care"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legislation.gov.uk/eur/2016/679/contents" TargetMode="External"/><Relationship Id="rId3" Type="http://schemas.openxmlformats.org/officeDocument/2006/relationships/hyperlink" Target="https://www.nao.org.uk/press-releases/the-use-of-digital-technology-in-the-nhs" TargetMode="External"/><Relationship Id="rId7" Type="http://schemas.openxmlformats.org/officeDocument/2006/relationships/hyperlink" Target="https://topol.hee.nhs.uk/" TargetMode="External"/><Relationship Id="rId2" Type="http://schemas.openxmlformats.org/officeDocument/2006/relationships/hyperlink" Target="https://nds.healthwatch.co.uk/reports-library/nhs-app-and-independent-feedback-report" TargetMode="External"/><Relationship Id="rId1" Type="http://schemas.openxmlformats.org/officeDocument/2006/relationships/slideLayout" Target="../slideLayouts/slideLayout7.xml"/><Relationship Id="rId6" Type="http://schemas.openxmlformats.org/officeDocument/2006/relationships/hyperlink" Target="https://www.rcgp.org.uk/news/gp-workload" TargetMode="External"/><Relationship Id="rId5" Type="http://schemas.openxmlformats.org/officeDocument/2006/relationships/hyperlink" Target="https://pubmed.ncbi.nlm.nih.gov/39838384/" TargetMode="External"/><Relationship Id="rId4" Type="http://schemas.openxmlformats.org/officeDocument/2006/relationships/hyperlink" Target="https://www.longtermplan.nhs.uk/" TargetMode="External"/><Relationship Id="rId9" Type="http://schemas.openxmlformats.org/officeDocument/2006/relationships/hyperlink" Target="https://www.nhsrho.org/wp-content/uploads/2023/05/Digital-apps-and-reducing-ethnic-health-inequalities-January-2023-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79C7072-1C1A-061D-B80D-DF24208410B8}"/>
              </a:ext>
            </a:extLst>
          </p:cNvPr>
          <p:cNvSpPr/>
          <p:nvPr/>
        </p:nvSpPr>
        <p:spPr>
          <a:xfrm>
            <a:off x="11584700" y="1219200"/>
            <a:ext cx="8452350" cy="9618133"/>
          </a:xfrm>
          <a:prstGeom prst="rect">
            <a:avLst/>
          </a:prstGeom>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rmAutofit/>
          </a:bodyPr>
          <a:lstStyle/>
          <a:p>
            <a:pPr>
              <a:spcBef>
                <a:spcPct val="20000"/>
              </a:spcBef>
              <a:spcAft>
                <a:spcPts val="600"/>
              </a:spcAft>
              <a:buClr>
                <a:schemeClr val="tx1"/>
              </a:buClr>
              <a:buSzPct val="80000"/>
              <a:buFont typeface="Wingdings 3" panose="05040102010807070707" pitchFamily="18" charset="2"/>
              <a:buChar char=""/>
            </a:pPr>
            <a:r>
              <a:rPr lang="en-US" sz="3200">
                <a:solidFill>
                  <a:srgbClr val="FFFFFF"/>
                </a:solidFill>
              </a:rPr>
              <a:t>STUDENT NAME:</a:t>
            </a:r>
          </a:p>
          <a:p>
            <a:pPr>
              <a:spcBef>
                <a:spcPct val="20000"/>
              </a:spcBef>
              <a:spcAft>
                <a:spcPts val="600"/>
              </a:spcAft>
              <a:buClr>
                <a:schemeClr val="tx1"/>
              </a:buClr>
              <a:buSzPct val="80000"/>
              <a:buFont typeface="Wingdings 3" panose="05040102010807070707" pitchFamily="18" charset="2"/>
              <a:buChar char=""/>
            </a:pPr>
            <a:r>
              <a:rPr lang="en-US" sz="3200">
                <a:solidFill>
                  <a:srgbClr val="FFFFFF"/>
                </a:solidFill>
              </a:rPr>
              <a:t> PHUMLA PRECIOUS GASA</a:t>
            </a:r>
          </a:p>
          <a:p>
            <a:pPr>
              <a:spcBef>
                <a:spcPct val="20000"/>
              </a:spcBef>
              <a:spcAft>
                <a:spcPts val="600"/>
              </a:spcAft>
              <a:buClr>
                <a:schemeClr val="tx1"/>
              </a:buClr>
              <a:buSzPct val="80000"/>
              <a:buFont typeface="Wingdings 3" panose="05040102010807070707" pitchFamily="18" charset="2"/>
              <a:buChar char=""/>
            </a:pPr>
            <a:endParaRPr lang="en-US" sz="3200">
              <a:solidFill>
                <a:srgbClr val="FFFFFF"/>
              </a:solidFill>
            </a:endParaRPr>
          </a:p>
          <a:p>
            <a:pPr>
              <a:spcBef>
                <a:spcPct val="20000"/>
              </a:spcBef>
              <a:spcAft>
                <a:spcPts val="600"/>
              </a:spcAft>
              <a:buClr>
                <a:schemeClr val="tx1"/>
              </a:buClr>
              <a:buSzPct val="80000"/>
              <a:buFont typeface="Wingdings 3" panose="05040102010807070707" pitchFamily="18" charset="2"/>
              <a:buChar char=""/>
            </a:pPr>
            <a:r>
              <a:rPr lang="en-US" sz="3200">
                <a:solidFill>
                  <a:srgbClr val="FFFFFF"/>
                </a:solidFill>
              </a:rPr>
              <a:t>STUDENT NUMBER:</a:t>
            </a:r>
          </a:p>
          <a:p>
            <a:pPr>
              <a:spcBef>
                <a:spcPct val="20000"/>
              </a:spcBef>
              <a:spcAft>
                <a:spcPts val="600"/>
              </a:spcAft>
              <a:buClr>
                <a:schemeClr val="tx1"/>
              </a:buClr>
              <a:buSzPct val="80000"/>
              <a:buFont typeface="Wingdings 3" panose="05040102010807070707" pitchFamily="18" charset="2"/>
              <a:buChar char=""/>
            </a:pPr>
            <a:r>
              <a:rPr lang="en-US" sz="3200">
                <a:solidFill>
                  <a:srgbClr val="FFFFFF"/>
                </a:solidFill>
              </a:rPr>
              <a:t> 2236694</a:t>
            </a:r>
          </a:p>
          <a:p>
            <a:pPr>
              <a:spcBef>
                <a:spcPct val="20000"/>
              </a:spcBef>
              <a:spcAft>
                <a:spcPts val="600"/>
              </a:spcAft>
              <a:buClr>
                <a:schemeClr val="tx1"/>
              </a:buClr>
              <a:buSzPct val="80000"/>
              <a:buFont typeface="Wingdings 3" panose="05040102010807070707" pitchFamily="18" charset="2"/>
              <a:buChar char=""/>
            </a:pPr>
            <a:endParaRPr lang="en-US" sz="3200">
              <a:solidFill>
                <a:srgbClr val="FFFFFF"/>
              </a:solidFill>
            </a:endParaRPr>
          </a:p>
          <a:p>
            <a:pPr>
              <a:spcBef>
                <a:spcPct val="20000"/>
              </a:spcBef>
              <a:spcAft>
                <a:spcPts val="600"/>
              </a:spcAft>
              <a:buClr>
                <a:schemeClr val="tx1"/>
              </a:buClr>
              <a:buSzPct val="80000"/>
              <a:buFont typeface="Wingdings 3" panose="05040102010807070707" pitchFamily="18" charset="2"/>
              <a:buChar char=""/>
            </a:pPr>
            <a:r>
              <a:rPr lang="en-US" sz="3200">
                <a:solidFill>
                  <a:srgbClr val="FFFFFF"/>
                </a:solidFill>
              </a:rPr>
              <a:t>BMHP6026: </a:t>
            </a:r>
          </a:p>
          <a:p>
            <a:pPr>
              <a:spcBef>
                <a:spcPct val="20000"/>
              </a:spcBef>
              <a:spcAft>
                <a:spcPts val="600"/>
              </a:spcAft>
              <a:buClr>
                <a:schemeClr val="tx1"/>
              </a:buClr>
              <a:buSzPct val="80000"/>
              <a:buFont typeface="Wingdings 3" panose="05040102010807070707" pitchFamily="18" charset="2"/>
              <a:buChar char=""/>
            </a:pPr>
            <a:r>
              <a:rPr lang="en-US" sz="3200">
                <a:solidFill>
                  <a:srgbClr val="FFFFFF"/>
                </a:solidFill>
              </a:rPr>
              <a:t>COMPONENT 2 – NHS APP CRITICAL </a:t>
            </a:r>
          </a:p>
          <a:p>
            <a:pPr>
              <a:spcBef>
                <a:spcPct val="20000"/>
              </a:spcBef>
              <a:spcAft>
                <a:spcPts val="600"/>
              </a:spcAft>
              <a:buClr>
                <a:schemeClr val="tx1"/>
              </a:buClr>
              <a:buSzPct val="80000"/>
              <a:buFont typeface="Wingdings 3" panose="05040102010807070707" pitchFamily="18" charset="2"/>
              <a:buChar char=""/>
            </a:pPr>
            <a:r>
              <a:rPr lang="en-US" sz="3200">
                <a:solidFill>
                  <a:srgbClr val="FFFFFF"/>
                </a:solidFill>
              </a:rPr>
              <a:t>SWOT  ANAYLISIS </a:t>
            </a:r>
          </a:p>
          <a:p>
            <a:pPr>
              <a:spcBef>
                <a:spcPct val="20000"/>
              </a:spcBef>
              <a:spcAft>
                <a:spcPts val="600"/>
              </a:spcAft>
              <a:buClr>
                <a:schemeClr val="tx1"/>
              </a:buClr>
              <a:buSzPct val="80000"/>
              <a:buFont typeface="Wingdings 3" panose="05040102010807070707" pitchFamily="18" charset="2"/>
              <a:buChar char=""/>
            </a:pPr>
            <a:endParaRPr lang="en-US" sz="3200">
              <a:solidFill>
                <a:srgbClr val="FFFFFF"/>
              </a:solidFill>
            </a:endParaRPr>
          </a:p>
          <a:p>
            <a:pPr>
              <a:spcBef>
                <a:spcPct val="20000"/>
              </a:spcBef>
              <a:spcAft>
                <a:spcPts val="600"/>
              </a:spcAft>
              <a:buClr>
                <a:schemeClr val="tx1"/>
              </a:buClr>
              <a:buSzPct val="80000"/>
              <a:buFont typeface="Wingdings 3" panose="05040102010807070707" pitchFamily="18" charset="2"/>
              <a:buChar char=""/>
            </a:pPr>
            <a:r>
              <a:rPr lang="en-US" sz="3200">
                <a:solidFill>
                  <a:srgbClr val="FFFFFF"/>
                </a:solidFill>
              </a:rPr>
              <a:t>TUTOR: </a:t>
            </a:r>
          </a:p>
          <a:p>
            <a:pPr>
              <a:spcBef>
                <a:spcPct val="20000"/>
              </a:spcBef>
              <a:spcAft>
                <a:spcPts val="600"/>
              </a:spcAft>
              <a:buClr>
                <a:schemeClr val="tx1"/>
              </a:buClr>
              <a:buSzPct val="80000"/>
              <a:buFont typeface="Wingdings 3" panose="05040102010807070707" pitchFamily="18" charset="2"/>
              <a:buChar char=""/>
            </a:pPr>
            <a:r>
              <a:rPr lang="en-US" sz="3200">
                <a:solidFill>
                  <a:srgbClr val="FFFFFF"/>
                </a:solidFill>
              </a:rPr>
              <a:t>MARTIN SVEJDA</a:t>
            </a:r>
          </a:p>
          <a:p>
            <a:pPr>
              <a:spcBef>
                <a:spcPct val="20000"/>
              </a:spcBef>
              <a:spcAft>
                <a:spcPts val="600"/>
              </a:spcAft>
              <a:buClr>
                <a:schemeClr val="tx1"/>
              </a:buClr>
              <a:buSzPct val="80000"/>
              <a:buFont typeface="Wingdings 3" panose="05040102010807070707" pitchFamily="18" charset="2"/>
              <a:buChar char=""/>
            </a:pPr>
            <a:endParaRPr lang="en-US" sz="3200">
              <a:solidFill>
                <a:srgbClr val="FFFFFF"/>
              </a:solidFill>
            </a:endParaRPr>
          </a:p>
        </p:txBody>
      </p:sp>
    </p:spTree>
    <p:extLst>
      <p:ext uri="{BB962C8B-B14F-4D97-AF65-F5344CB8AC3E}">
        <p14:creationId xmlns:p14="http://schemas.microsoft.com/office/powerpoint/2010/main" val="282375693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64393">
              <a:srgbClr val="2B89B4"/>
            </a:gs>
            <a:gs pos="23590">
              <a:srgbClr val="56C1E0"/>
            </a:gs>
            <a:gs pos="6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7027169-C10E-BE9C-74D4-41E7F2813522}"/>
              </a:ext>
            </a:extLst>
          </p:cNvPr>
          <p:cNvSpPr/>
          <p:nvPr/>
        </p:nvSpPr>
        <p:spPr>
          <a:xfrm>
            <a:off x="1731523" y="0"/>
            <a:ext cx="14280205" cy="1070043"/>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latin typeface="Arial Black" panose="020B0A04020102020204" pitchFamily="34" charset="0"/>
              </a:rPr>
              <a:t>A CRITICAL EVALUATION OF THE NHS APP: SWOT ANALYSIS</a:t>
            </a:r>
          </a:p>
        </p:txBody>
      </p:sp>
      <p:sp>
        <p:nvSpPr>
          <p:cNvPr id="5" name="TextBox 4">
            <a:extLst>
              <a:ext uri="{FF2B5EF4-FFF2-40B4-BE49-F238E27FC236}">
                <a16:creationId xmlns:a16="http://schemas.microsoft.com/office/drawing/2014/main" id="{5CD850D4-4040-0F6F-5727-359AC9FDA064}"/>
              </a:ext>
            </a:extLst>
          </p:cNvPr>
          <p:cNvSpPr txBox="1"/>
          <p:nvPr/>
        </p:nvSpPr>
        <p:spPr>
          <a:xfrm>
            <a:off x="486383" y="1750977"/>
            <a:ext cx="20739369" cy="8414804"/>
          </a:xfrm>
          <a:prstGeom prst="rect">
            <a:avLst/>
          </a:prstGeom>
          <a:noFill/>
        </p:spPr>
        <p:txBody>
          <a:bodyPr wrap="square" rtlCol="0">
            <a:spAutoFit/>
          </a:bodyPr>
          <a:lstStyle/>
          <a:p>
            <a:pPr fontAlgn="auto">
              <a:lnSpc>
                <a:spcPct val="150000"/>
              </a:lnSpc>
            </a:pPr>
            <a:endParaRPr lang="en-GB" sz="2800" dirty="0">
              <a:latin typeface="Arial Black" panose="020B0A04020102020204" pitchFamily="34" charset="0"/>
              <a:cs typeface="Arial" panose="020B0604020202020204" pitchFamily="34" charset="0"/>
            </a:endParaRPr>
          </a:p>
          <a:p>
            <a:pPr fontAlgn="auto">
              <a:lnSpc>
                <a:spcPct val="150000"/>
              </a:lnSpc>
            </a:pPr>
            <a:r>
              <a:rPr lang="en-GB" sz="2800" dirty="0">
                <a:latin typeface="Arial" panose="020B0604020202020204" pitchFamily="34" charset="0"/>
                <a:cs typeface="Arial" panose="020B0604020202020204" pitchFamily="34" charset="0"/>
              </a:rPr>
              <a:t>INTRODUCTION:</a:t>
            </a:r>
          </a:p>
          <a:p>
            <a:pPr fontAlgn="auto">
              <a:lnSpc>
                <a:spcPct val="150000"/>
              </a:lnSpc>
            </a:pPr>
            <a:endParaRPr lang="en-GB" sz="2800" dirty="0">
              <a:latin typeface="Arial" panose="020B0604020202020204" pitchFamily="34" charset="0"/>
              <a:cs typeface="Arial" panose="020B0604020202020204" pitchFamily="34" charset="0"/>
            </a:endParaRPr>
          </a:p>
          <a:p>
            <a:pPr marL="457200" indent="-457200" fontAlgn="auto">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The NHS App launched in 2019, and it is a key digital innovation designed to improve healthcare accessibility, efficiency and person-centred care through a single digital platform (NHS England, 2019).</a:t>
            </a:r>
          </a:p>
          <a:p>
            <a:pPr marL="457200" indent="-457200" fontAlgn="auto">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National strategies, including </a:t>
            </a:r>
            <a:r>
              <a:rPr lang="en-GB" sz="2800" i="1" dirty="0">
                <a:latin typeface="Arial" panose="020B0604020202020204" pitchFamily="34" charset="0"/>
                <a:cs typeface="Arial" panose="020B0604020202020204" pitchFamily="34" charset="0"/>
              </a:rPr>
              <a:t>The NHS Long Term Plan</a:t>
            </a:r>
            <a:r>
              <a:rPr lang="en-GB" sz="2800" dirty="0">
                <a:latin typeface="Arial" panose="020B0604020202020204" pitchFamily="34" charset="0"/>
                <a:cs typeface="Arial" panose="020B0604020202020204" pitchFamily="34" charset="0"/>
              </a:rPr>
              <a:t> and </a:t>
            </a:r>
            <a:r>
              <a:rPr lang="en-GB" sz="2800" i="1" dirty="0">
                <a:latin typeface="Arial" panose="020B0604020202020204" pitchFamily="34" charset="0"/>
                <a:cs typeface="Arial" panose="020B0604020202020204" pitchFamily="34" charset="0"/>
              </a:rPr>
              <a:t>Data Saves Lives</a:t>
            </a:r>
            <a:r>
              <a:rPr lang="en-GB" sz="2800" dirty="0">
                <a:latin typeface="Arial" panose="020B0604020202020204" pitchFamily="34" charset="0"/>
                <a:cs typeface="Arial" panose="020B0604020202020204" pitchFamily="34" charset="0"/>
              </a:rPr>
              <a:t>, position digital transformation as an essential for delivering sustainable, integrated health and social care servicers, (NHS England, 2019).</a:t>
            </a:r>
          </a:p>
          <a:p>
            <a:pPr marL="457200" indent="-457200" fontAlgn="auto">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However, implementation evidence demonstrates that digital transformation is influenced by workforce capability, organisational readiness and digital inclusion, rather than technological innovation alone, (Reidy </a:t>
            </a:r>
            <a:r>
              <a:rPr lang="en-GB" sz="2800" i="1" dirty="0">
                <a:latin typeface="Arial" panose="020B0604020202020204" pitchFamily="34" charset="0"/>
                <a:cs typeface="Arial" panose="020B0604020202020204" pitchFamily="34" charset="0"/>
              </a:rPr>
              <a:t>et al.</a:t>
            </a:r>
            <a:r>
              <a:rPr lang="en-GB" sz="2800" dirty="0">
                <a:latin typeface="Arial" panose="020B0604020202020204" pitchFamily="34" charset="0"/>
                <a:cs typeface="Arial" panose="020B0604020202020204" pitchFamily="34" charset="0"/>
              </a:rPr>
              <a:t>, 2025).</a:t>
            </a:r>
          </a:p>
          <a:p>
            <a:pPr marL="457200" indent="-457200" fontAlgn="auto">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This presentation critically evaluates whether the NHS App has achieved its intended objectives using a SWOT Analysis, focusing on workforce, service delivery and community impact. (Greenhalgh et al., 2017)</a:t>
            </a:r>
          </a:p>
          <a:p>
            <a:pPr marL="457200" indent="-457200" fontAlgn="auto">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Furthermore</a:t>
            </a:r>
            <a:r>
              <a:rPr lang="en-GB" sz="2800" b="1" dirty="0">
                <a:latin typeface="Arial" panose="020B0604020202020204" pitchFamily="34" charset="0"/>
                <a:cs typeface="Arial" panose="020B0604020202020204" pitchFamily="34" charset="0"/>
              </a:rPr>
              <a:t>, t</a:t>
            </a:r>
            <a:r>
              <a:rPr lang="en-GB" sz="2800" dirty="0">
                <a:latin typeface="Arial" panose="020B0604020202020204" pitchFamily="34" charset="0"/>
                <a:cs typeface="Arial" panose="020B0604020202020204" pitchFamily="34" charset="0"/>
              </a:rPr>
              <a:t>he NHS App demonstrates considerable strategic value, however  its long-term success depends on effective implementation rather than policy ambition alone.</a:t>
            </a:r>
          </a:p>
        </p:txBody>
      </p:sp>
      <p:pic>
        <p:nvPicPr>
          <p:cNvPr id="7" name="Picture 6" descr="Doctor using digital tablet in a hospital corridor">
            <a:extLst>
              <a:ext uri="{FF2B5EF4-FFF2-40B4-BE49-F238E27FC236}">
                <a16:creationId xmlns:a16="http://schemas.microsoft.com/office/drawing/2014/main" id="{13DDF66C-BDE7-942D-FD94-159C8E8FC9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240538" y="0"/>
            <a:ext cx="5433599" cy="3339548"/>
          </a:xfrm>
          <a:prstGeom prst="rect">
            <a:avLst/>
          </a:prstGeom>
        </p:spPr>
      </p:pic>
    </p:spTree>
    <p:extLst>
      <p:ext uri="{BB962C8B-B14F-4D97-AF65-F5344CB8AC3E}">
        <p14:creationId xmlns:p14="http://schemas.microsoft.com/office/powerpoint/2010/main" val="286296212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6" name="Picture 5" descr="Smartphone with chart graphic">
            <a:extLst>
              <a:ext uri="{FF2B5EF4-FFF2-40B4-BE49-F238E27FC236}">
                <a16:creationId xmlns:a16="http://schemas.microsoft.com/office/drawing/2014/main" id="{BF53B5CF-C3CB-9787-7222-8F7F08C588F8}"/>
              </a:ext>
            </a:extLst>
          </p:cNvPr>
          <p:cNvPicPr>
            <a:picLocks noChangeAspect="1"/>
          </p:cNvPicPr>
          <p:nvPr/>
        </p:nvPicPr>
        <p:blipFill>
          <a:blip r:embed="rId2">
            <a:alphaModFix amt="25000"/>
            <a:extLst>
              <a:ext uri="{28A0092B-C50C-407E-A947-70E740481C1C}">
                <a14:useLocalDpi xmlns:a14="http://schemas.microsoft.com/office/drawing/2010/main" val="0"/>
              </a:ext>
            </a:extLst>
          </a:blip>
          <a:srcRect t="8433" r="-1" b="23997"/>
          <a:stretch>
            <a:fillRect/>
          </a:stretch>
        </p:blipFill>
        <p:spPr>
          <a:xfrm>
            <a:off x="20" y="10"/>
            <a:ext cx="21674117" cy="12191990"/>
          </a:xfrm>
          <a:prstGeom prst="rect">
            <a:avLst/>
          </a:prstGeom>
        </p:spPr>
      </p:pic>
      <p:sp>
        <p:nvSpPr>
          <p:cNvPr id="2" name="Rectangle 1">
            <a:extLst>
              <a:ext uri="{FF2B5EF4-FFF2-40B4-BE49-F238E27FC236}">
                <a16:creationId xmlns:a16="http://schemas.microsoft.com/office/drawing/2014/main" id="{F49CC372-65A7-5F05-841A-E2753A7AC2E5}"/>
              </a:ext>
            </a:extLst>
          </p:cNvPr>
          <p:cNvSpPr/>
          <p:nvPr/>
        </p:nvSpPr>
        <p:spPr>
          <a:xfrm>
            <a:off x="5410660" y="-629808"/>
            <a:ext cx="15171896" cy="267923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vert="horz" lIns="91440" tIns="45720" rIns="91440" bIns="45720" rtlCol="0" anchor="ctr" anchorCtr="0">
            <a:normAutofit/>
          </a:bodyPr>
          <a:lstStyle/>
          <a:p>
            <a:pPr>
              <a:spcBef>
                <a:spcPct val="0"/>
              </a:spcBef>
              <a:spcAft>
                <a:spcPts val="600"/>
              </a:spcAft>
            </a:pPr>
            <a:r>
              <a:rPr lang="en-US" sz="3600" b="1" cap="all">
                <a:ln w="3175" cmpd="sng">
                  <a:noFill/>
                </a:ln>
                <a:solidFill>
                  <a:schemeClr val="tx1"/>
                </a:solidFill>
                <a:latin typeface="+mj-lt"/>
                <a:ea typeface="+mj-ea"/>
                <a:cs typeface="+mj-cs"/>
              </a:rPr>
              <a:t>OVERVIEW OF THE INNOVATION:</a:t>
            </a:r>
          </a:p>
        </p:txBody>
      </p:sp>
      <p:sp>
        <p:nvSpPr>
          <p:cNvPr id="4" name="TextBox 3">
            <a:extLst>
              <a:ext uri="{FF2B5EF4-FFF2-40B4-BE49-F238E27FC236}">
                <a16:creationId xmlns:a16="http://schemas.microsoft.com/office/drawing/2014/main" id="{EB989CE1-A3D7-178D-3DA3-3322336F09C2}"/>
              </a:ext>
            </a:extLst>
          </p:cNvPr>
          <p:cNvSpPr txBox="1"/>
          <p:nvPr/>
        </p:nvSpPr>
        <p:spPr>
          <a:xfrm>
            <a:off x="218660" y="2345634"/>
            <a:ext cx="21150469" cy="9521687"/>
          </a:xfrm>
          <a:prstGeom prst="rect">
            <a:avLst/>
          </a:prstGeom>
        </p:spPr>
        <p:txBody>
          <a:bodyPr vert="horz" lIns="91440" tIns="45720" rIns="91440" bIns="45720" rtlCol="0" anchor="ctr">
            <a:normAutofit/>
          </a:bodyPr>
          <a:lstStyle/>
          <a:p>
            <a:pPr marL="457200" indent="-457200" fontAlgn="auto">
              <a:spcBef>
                <a:spcPct val="20000"/>
              </a:spcBef>
              <a:spcAft>
                <a:spcPts val="600"/>
              </a:spcAft>
              <a:buClr>
                <a:schemeClr val="tx1"/>
              </a:buClr>
              <a:buSzPct val="80000"/>
              <a:buFont typeface="Wingdings 3" panose="05040102010807070707" pitchFamily="18" charset="2"/>
              <a:buChar char=""/>
            </a:pPr>
            <a:r>
              <a:rPr lang="en-US" sz="2400" dirty="0">
                <a:latin typeface="Arial" panose="020B0604020202020204" pitchFamily="34" charset="0"/>
                <a:cs typeface="Arial" panose="020B0604020202020204" pitchFamily="34" charset="0"/>
              </a:rPr>
              <a:t>The NHS App enables patients to book appointments, request repeat prescriptions, access health records, communicate with NHS services and supports greater patient autonomy (NHS England Digital, 2026).</a:t>
            </a:r>
          </a:p>
          <a:p>
            <a:pPr marL="457200" indent="-457200" fontAlgn="auto">
              <a:spcBef>
                <a:spcPct val="20000"/>
              </a:spcBef>
              <a:spcAft>
                <a:spcPts val="600"/>
              </a:spcAft>
              <a:buClr>
                <a:schemeClr val="tx1"/>
              </a:buClr>
              <a:buSzPct val="80000"/>
              <a:buFont typeface="Wingdings 3" panose="05040102010807070707" pitchFamily="18" charset="2"/>
              <a:buChar char=""/>
            </a:pPr>
            <a:endParaRPr lang="en-US" sz="2400" dirty="0">
              <a:latin typeface="Arial" panose="020B0604020202020204" pitchFamily="34" charset="0"/>
              <a:cs typeface="Arial" panose="020B0604020202020204" pitchFamily="34" charset="0"/>
            </a:endParaRPr>
          </a:p>
          <a:p>
            <a:pPr marL="457200" indent="-457200" fontAlgn="auto">
              <a:spcBef>
                <a:spcPct val="20000"/>
              </a:spcBef>
              <a:spcAft>
                <a:spcPts val="600"/>
              </a:spcAft>
              <a:buClr>
                <a:schemeClr val="tx1"/>
              </a:buClr>
              <a:buSzPct val="80000"/>
              <a:buFont typeface="Wingdings 3" panose="05040102010807070707" pitchFamily="18" charset="2"/>
              <a:buChar char=""/>
            </a:pPr>
            <a:r>
              <a:rPr lang="en-US" sz="2400" dirty="0">
                <a:latin typeface="Arial" panose="020B0604020202020204" pitchFamily="34" charset="0"/>
                <a:cs typeface="Arial" panose="020B0604020202020204" pitchFamily="34" charset="0"/>
              </a:rPr>
              <a:t>During the COVID-19 pandemic rapid implementation demonstrated the NHS App’s scalability and strengthened its role within the NHS digital transformation agenda (NHS England, 2019).</a:t>
            </a:r>
          </a:p>
          <a:p>
            <a:pPr marL="457200" indent="-457200" fontAlgn="auto">
              <a:spcBef>
                <a:spcPct val="20000"/>
              </a:spcBef>
              <a:spcAft>
                <a:spcPts val="600"/>
              </a:spcAft>
              <a:buClr>
                <a:schemeClr val="tx1"/>
              </a:buClr>
              <a:buSzPct val="80000"/>
              <a:buFont typeface="Wingdings 3" panose="05040102010807070707" pitchFamily="18" charset="2"/>
              <a:buChar char=""/>
            </a:pPr>
            <a:endParaRPr lang="en-US" sz="2400" dirty="0">
              <a:latin typeface="Arial" panose="020B0604020202020204" pitchFamily="34" charset="0"/>
              <a:cs typeface="Arial" panose="020B0604020202020204" pitchFamily="34" charset="0"/>
            </a:endParaRPr>
          </a:p>
          <a:p>
            <a:pPr marL="457200" indent="-457200" fontAlgn="auto">
              <a:spcBef>
                <a:spcPct val="20000"/>
              </a:spcBef>
              <a:spcAft>
                <a:spcPts val="600"/>
              </a:spcAft>
              <a:buClr>
                <a:schemeClr val="tx1"/>
              </a:buClr>
              <a:buSzPct val="80000"/>
              <a:buFont typeface="Wingdings 3" panose="05040102010807070707" pitchFamily="18" charset="2"/>
              <a:buChar char=""/>
            </a:pPr>
            <a:r>
              <a:rPr lang="en-US" sz="2400" dirty="0">
                <a:latin typeface="Arial" panose="020B0604020202020204" pitchFamily="34" charset="0"/>
                <a:cs typeface="Arial" panose="020B0604020202020204" pitchFamily="34" charset="0"/>
              </a:rPr>
              <a:t>However, despite its adoption evidence suggests that high usage does not necessarily translate into improved clinical outcomes, service efficiency or equitable access across all healthcare settings (Yau </a:t>
            </a:r>
            <a:r>
              <a:rPr lang="en-US" sz="2400" i="1" dirty="0">
                <a:latin typeface="Arial" panose="020B0604020202020204" pitchFamily="34" charset="0"/>
                <a:cs typeface="Arial" panose="020B0604020202020204" pitchFamily="34" charset="0"/>
              </a:rPr>
              <a:t>et al.</a:t>
            </a:r>
            <a:r>
              <a:rPr lang="en-US" sz="2400" dirty="0">
                <a:latin typeface="Arial" panose="020B0604020202020204" pitchFamily="34" charset="0"/>
                <a:cs typeface="Arial" panose="020B0604020202020204" pitchFamily="34" charset="0"/>
              </a:rPr>
              <a:t>, 2023).</a:t>
            </a:r>
          </a:p>
          <a:p>
            <a:pPr marL="457200" indent="-457200" fontAlgn="auto">
              <a:spcBef>
                <a:spcPct val="20000"/>
              </a:spcBef>
              <a:spcAft>
                <a:spcPts val="600"/>
              </a:spcAft>
              <a:buClr>
                <a:schemeClr val="tx1"/>
              </a:buClr>
              <a:buSzPct val="80000"/>
              <a:buFont typeface="Wingdings 3" panose="05040102010807070707" pitchFamily="18" charset="2"/>
              <a:buChar char=""/>
            </a:pPr>
            <a:endParaRPr lang="en-US" sz="2400" dirty="0">
              <a:latin typeface="Arial" panose="020B0604020202020204" pitchFamily="34" charset="0"/>
              <a:cs typeface="Arial" panose="020B0604020202020204" pitchFamily="34" charset="0"/>
            </a:endParaRPr>
          </a:p>
          <a:p>
            <a:pPr marL="457200" indent="-457200" fontAlgn="auto">
              <a:spcBef>
                <a:spcPct val="20000"/>
              </a:spcBef>
              <a:spcAft>
                <a:spcPts val="600"/>
              </a:spcAft>
              <a:buClr>
                <a:schemeClr val="tx1"/>
              </a:buClr>
              <a:buSzPct val="80000"/>
              <a:buFont typeface="Wingdings 3" panose="05040102010807070707" pitchFamily="18" charset="2"/>
              <a:buChar char=""/>
            </a:pPr>
            <a:r>
              <a:rPr lang="en-US" sz="2400" dirty="0">
                <a:latin typeface="Arial" panose="020B0604020202020204" pitchFamily="34" charset="0"/>
                <a:cs typeface="Arial" panose="020B0604020202020204" pitchFamily="34" charset="0"/>
              </a:rPr>
              <a:t>Consequently, evaluating the NHS App requires consideration of </a:t>
            </a:r>
            <a:r>
              <a:rPr lang="en-US" sz="2400" dirty="0" err="1">
                <a:latin typeface="Arial" panose="020B0604020202020204" pitchFamily="34" charset="0"/>
                <a:cs typeface="Arial" panose="020B0604020202020204" pitchFamily="34" charset="0"/>
              </a:rPr>
              <a:t>organisational</a:t>
            </a:r>
            <a:r>
              <a:rPr lang="en-US" sz="2400" dirty="0">
                <a:latin typeface="Arial" panose="020B0604020202020204" pitchFamily="34" charset="0"/>
                <a:cs typeface="Arial" panose="020B0604020202020204" pitchFamily="34" charset="0"/>
              </a:rPr>
              <a:t> capability, workforce readiness and patient or an individual’s experience alongside technological performance.</a:t>
            </a:r>
          </a:p>
          <a:p>
            <a:pPr marL="457200" indent="-457200" fontAlgn="auto">
              <a:spcBef>
                <a:spcPct val="20000"/>
              </a:spcBef>
              <a:spcAft>
                <a:spcPts val="600"/>
              </a:spcAft>
              <a:buClr>
                <a:schemeClr val="tx1"/>
              </a:buClr>
              <a:buSzPct val="80000"/>
              <a:buFont typeface="Wingdings 3" panose="05040102010807070707" pitchFamily="18" charset="2"/>
              <a:buChar char=""/>
            </a:pPr>
            <a:endParaRPr lang="en-US" sz="2400" dirty="0">
              <a:latin typeface="Arial" panose="020B0604020202020204" pitchFamily="34" charset="0"/>
              <a:cs typeface="Arial" panose="020B0604020202020204" pitchFamily="34" charset="0"/>
            </a:endParaRPr>
          </a:p>
          <a:p>
            <a:pPr marL="457200" indent="-457200" fontAlgn="auto">
              <a:spcBef>
                <a:spcPct val="20000"/>
              </a:spcBef>
              <a:spcAft>
                <a:spcPts val="600"/>
              </a:spcAft>
              <a:buClr>
                <a:schemeClr val="tx1"/>
              </a:buClr>
              <a:buSzPct val="80000"/>
              <a:buFont typeface="Wingdings 3" panose="05040102010807070707" pitchFamily="18" charset="2"/>
              <a:buChar char=""/>
            </a:pPr>
            <a:r>
              <a:rPr lang="en-US" sz="2400" dirty="0">
                <a:latin typeface="Arial" panose="020B0604020202020204" pitchFamily="34" charset="0"/>
                <a:cs typeface="Arial" panose="020B0604020202020204" pitchFamily="34" charset="0"/>
              </a:rPr>
              <a:t>Adoption demonstrates potential, but successful digital transformation should be measured by sustainable healthcare improvements rather than uptake alone. (Royal Colleges of General Practitioners, 2026)</a:t>
            </a:r>
          </a:p>
          <a:p>
            <a:pPr>
              <a:spcBef>
                <a:spcPct val="20000"/>
              </a:spcBef>
              <a:spcAft>
                <a:spcPts val="600"/>
              </a:spcAft>
              <a:buClr>
                <a:schemeClr val="tx1"/>
              </a:buClr>
              <a:buSzPct val="80000"/>
              <a:buFont typeface="Wingdings 3" panose="05040102010807070707" pitchFamily="18" charset="2"/>
              <a:buChar char=""/>
            </a:pP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668511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257E14F-1426-3A01-935A-2D27983E03D6}"/>
              </a:ext>
            </a:extLst>
          </p:cNvPr>
          <p:cNvSpPr/>
          <p:nvPr/>
        </p:nvSpPr>
        <p:spPr>
          <a:xfrm>
            <a:off x="15268357" y="1673642"/>
            <a:ext cx="5411239" cy="5775309"/>
          </a:xfrm>
          <a:prstGeom prst="rect">
            <a:avLst/>
          </a:prstGeom>
        </p:spPr>
        <p:style>
          <a:lnRef idx="1">
            <a:schemeClr val="accent2"/>
          </a:lnRef>
          <a:fillRef idx="2">
            <a:schemeClr val="accent2"/>
          </a:fillRef>
          <a:effectRef idx="1">
            <a:schemeClr val="accent2"/>
          </a:effectRef>
          <a:fontRef idx="minor">
            <a:schemeClr val="dk1"/>
          </a:fontRef>
        </p:style>
        <p:txBody>
          <a:bodyPr vert="horz" lIns="91440" tIns="45720" rIns="91440" bIns="45720" rtlCol="0" anchor="ctr">
            <a:normAutofit/>
          </a:bodyPr>
          <a:lstStyle/>
          <a:p>
            <a:pPr>
              <a:spcBef>
                <a:spcPct val="0"/>
              </a:spcBef>
              <a:spcAft>
                <a:spcPts val="600"/>
              </a:spcAft>
            </a:pPr>
            <a:r>
              <a:rPr lang="en-US" sz="3600" kern="1200" cap="all">
                <a:ln w="3175" cmpd="sng">
                  <a:noFill/>
                </a:ln>
                <a:solidFill>
                  <a:srgbClr val="FFFFFF"/>
                </a:solidFill>
                <a:effectLst/>
                <a:latin typeface="+mj-lt"/>
                <a:ea typeface="+mj-ea"/>
                <a:cs typeface="+mj-cs"/>
              </a:rPr>
              <a:t>STRENGTHS OF THE NHS APP:</a:t>
            </a:r>
          </a:p>
        </p:txBody>
      </p:sp>
      <p:graphicFrame>
        <p:nvGraphicFramePr>
          <p:cNvPr id="19" name="TextBox 2">
            <a:extLst>
              <a:ext uri="{FF2B5EF4-FFF2-40B4-BE49-F238E27FC236}">
                <a16:creationId xmlns:a16="http://schemas.microsoft.com/office/drawing/2014/main" id="{48E75463-B714-D6B9-69EE-4A063A2314DC}"/>
              </a:ext>
            </a:extLst>
          </p:cNvPr>
          <p:cNvGraphicFramePr/>
          <p:nvPr>
            <p:extLst>
              <p:ext uri="{D42A27DB-BD31-4B8C-83A1-F6EECF244321}">
                <p14:modId xmlns:p14="http://schemas.microsoft.com/office/powerpoint/2010/main" val="1818321791"/>
              </p:ext>
            </p:extLst>
          </p:nvPr>
        </p:nvGraphicFramePr>
        <p:xfrm>
          <a:off x="1731851" y="2766946"/>
          <a:ext cx="11004992" cy="8477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179577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26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F6F8250-78E8-C3B3-7D4A-5EA3CE23893E}"/>
              </a:ext>
            </a:extLst>
          </p:cNvPr>
          <p:cNvSpPr/>
          <p:nvPr/>
        </p:nvSpPr>
        <p:spPr>
          <a:xfrm>
            <a:off x="778214" y="-1"/>
            <a:ext cx="20019522" cy="963039"/>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3200">
                <a:latin typeface="Arial Black" panose="020B0A04020102020204" pitchFamily="34" charset="0"/>
              </a:rPr>
              <a:t>WEAKNESSES OF THE NHS APP:</a:t>
            </a:r>
            <a:endParaRPr lang="en-GB" sz="3200" dirty="0">
              <a:latin typeface="Arial Black" panose="020B0A04020102020204" pitchFamily="34" charset="0"/>
            </a:endParaRPr>
          </a:p>
        </p:txBody>
      </p:sp>
      <p:graphicFrame>
        <p:nvGraphicFramePr>
          <p:cNvPr id="34" name="TextBox 3">
            <a:extLst>
              <a:ext uri="{FF2B5EF4-FFF2-40B4-BE49-F238E27FC236}">
                <a16:creationId xmlns:a16="http://schemas.microsoft.com/office/drawing/2014/main" id="{3BB6018F-AC00-0EE2-A1EE-EE055F4E5C3E}"/>
              </a:ext>
            </a:extLst>
          </p:cNvPr>
          <p:cNvGraphicFramePr/>
          <p:nvPr>
            <p:extLst>
              <p:ext uri="{D42A27DB-BD31-4B8C-83A1-F6EECF244321}">
                <p14:modId xmlns:p14="http://schemas.microsoft.com/office/powerpoint/2010/main" val="237059680"/>
              </p:ext>
            </p:extLst>
          </p:nvPr>
        </p:nvGraphicFramePr>
        <p:xfrm>
          <a:off x="233463" y="136188"/>
          <a:ext cx="21945601" cy="128897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9631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9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72F42B8-71AF-39E8-8658-23E4BA2E5298}"/>
              </a:ext>
            </a:extLst>
          </p:cNvPr>
          <p:cNvSpPr/>
          <p:nvPr/>
        </p:nvSpPr>
        <p:spPr>
          <a:xfrm>
            <a:off x="291830" y="0"/>
            <a:ext cx="19572051" cy="1186775"/>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3200">
                <a:latin typeface="Arial Black" panose="020B0A04020102020204" pitchFamily="34" charset="0"/>
              </a:rPr>
              <a:t>OPPORTUNITIES: </a:t>
            </a:r>
            <a:endParaRPr lang="en-GB" sz="3200" dirty="0">
              <a:latin typeface="Arial Black" panose="020B0A04020102020204" pitchFamily="34" charset="0"/>
            </a:endParaRPr>
          </a:p>
        </p:txBody>
      </p:sp>
      <p:sp>
        <p:nvSpPr>
          <p:cNvPr id="6" name="TextBox 5">
            <a:extLst>
              <a:ext uri="{FF2B5EF4-FFF2-40B4-BE49-F238E27FC236}">
                <a16:creationId xmlns:a16="http://schemas.microsoft.com/office/drawing/2014/main" id="{3C6CFE4E-B76E-E419-B4DB-C1C99F9683CB}"/>
              </a:ext>
            </a:extLst>
          </p:cNvPr>
          <p:cNvSpPr txBox="1"/>
          <p:nvPr/>
        </p:nvSpPr>
        <p:spPr>
          <a:xfrm>
            <a:off x="0" y="1303506"/>
            <a:ext cx="21459217" cy="10888494"/>
          </a:xfrm>
          <a:prstGeom prst="rect">
            <a:avLst/>
          </a:prstGeom>
          <a:noFill/>
        </p:spPr>
        <p:txBody>
          <a:bodyPr wrap="square" rtlCol="0">
            <a:no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According to the Health and Care Act (2022), National policy continues to prioritise digital transformation, creating opportunities to expand integrated and preventative models of care (Department of Health and Social Care, 2022).</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Investment in compatible digital infrastructure could improve communication between primary, secondary and community care, reducing duplication and improving continuity of care (National Audit Office, 2020).</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Strengthening workforce digital capability through nationally consistent education and continuing professional development could improve implementation and patient safety (Topol, 2019).</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Collaboration with stakeholders, patients, carers and communities offers opportunities to improve accessibility, trust and long-term adoption of digital healthcare (NHS England, 2023).</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NHS App has considerable potential to support future healthcare transformation; however, these opportunities require sustained investment beyond technological development alone. (Greenhalgh et al., 2017)</a:t>
            </a:r>
          </a:p>
          <a:p>
            <a:pPr marL="342900" indent="-342900">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NHS App supports greater patient independence by enabling individuals to manage aspects of their healthcare remotely, aligning with the NHS ambition to strengthen community-based care (Department of Health and Social Care, 2022).</a:t>
            </a:r>
          </a:p>
          <a:p>
            <a:pPr marL="342900" indent="-342900">
              <a:lnSpc>
                <a:spcPct val="150000"/>
              </a:lnSpc>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504368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55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3208E30-0DAF-4856-55B0-E44629A38804}"/>
              </a:ext>
            </a:extLst>
          </p:cNvPr>
          <p:cNvSpPr/>
          <p:nvPr/>
        </p:nvSpPr>
        <p:spPr>
          <a:xfrm>
            <a:off x="330740" y="1"/>
            <a:ext cx="20175166" cy="1031131"/>
          </a:xfrm>
          <a:prstGeom prst="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4000" dirty="0">
                <a:latin typeface="Arial Black" panose="020B0A04020102020204" pitchFamily="34" charset="0"/>
              </a:rPr>
              <a:t>THREATS:</a:t>
            </a:r>
          </a:p>
        </p:txBody>
      </p:sp>
      <p:sp>
        <p:nvSpPr>
          <p:cNvPr id="4" name="TextBox 3">
            <a:extLst>
              <a:ext uri="{FF2B5EF4-FFF2-40B4-BE49-F238E27FC236}">
                <a16:creationId xmlns:a16="http://schemas.microsoft.com/office/drawing/2014/main" id="{09E3EBC9-597A-31CC-6439-887AA51B079D}"/>
              </a:ext>
            </a:extLst>
          </p:cNvPr>
          <p:cNvSpPr txBox="1"/>
          <p:nvPr/>
        </p:nvSpPr>
        <p:spPr>
          <a:xfrm>
            <a:off x="0" y="1031132"/>
            <a:ext cx="21674138" cy="10914434"/>
          </a:xfrm>
          <a:prstGeom prst="rect">
            <a:avLst/>
          </a:prstGeom>
          <a:noFill/>
        </p:spPr>
        <p:txBody>
          <a:bodyPr wrap="square" rtlCol="0">
            <a:noAutofit/>
          </a:bodyPr>
          <a:lstStyle/>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The Good Things Foundation (2025) , suggests that despite policy commitments to reduce health inequalities, digital exclusion continues to affect older adults, deprived communities and some ethnic minority populations restricting access to digital healthcare  (NHS Race and Health Observatory, 2024).</a:t>
            </a:r>
          </a:p>
          <a:p>
            <a:pPr marL="457200" indent="-457200">
              <a:lnSpc>
                <a:spcPct val="150000"/>
              </a:lnSpc>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Public confidence depends upon effective cybersecurity and information governance, requiring compliance with the UK GDPR and the Data Protection Act 2018 (Data Protection Act, 2018). To protect sensitive patient information (UK General Data Protection Regulation, 2021).</a:t>
            </a:r>
          </a:p>
          <a:p>
            <a:pPr marL="457200" indent="-457200">
              <a:lnSpc>
                <a:spcPct val="150000"/>
              </a:lnSpc>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Resistance to organisational change and variable digital capability may slow implementation and reduce workforce engagement with digital innovation (Greenhalgh et al., 2017).</a:t>
            </a:r>
          </a:p>
          <a:p>
            <a:pPr marL="457200" indent="-457200">
              <a:lnSpc>
                <a:spcPct val="150000"/>
              </a:lnSpc>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Therefore, maintaining telephone and face-to-face alternatives remains essential to ensure digital transformation does not unintentionally widen existing health inequalities (Equality Act 2010).</a:t>
            </a:r>
          </a:p>
          <a:p>
            <a:pPr marL="457200" indent="-457200">
              <a:lnSpc>
                <a:spcPct val="150000"/>
              </a:lnSpc>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The greatest threat to the NHS App is not technological failure, but unequal implementation that risks excluding vulnerable populations and undermining public trust.</a:t>
            </a:r>
          </a:p>
        </p:txBody>
      </p:sp>
    </p:spTree>
    <p:extLst>
      <p:ext uri="{BB962C8B-B14F-4D97-AF65-F5344CB8AC3E}">
        <p14:creationId xmlns:p14="http://schemas.microsoft.com/office/powerpoint/2010/main" val="3761970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8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3DF2BAF-101D-9E40-B6F8-D4A7623AC671}"/>
              </a:ext>
            </a:extLst>
          </p:cNvPr>
          <p:cNvSpPr/>
          <p:nvPr/>
        </p:nvSpPr>
        <p:spPr>
          <a:xfrm>
            <a:off x="6245157" y="0"/>
            <a:ext cx="6361889" cy="196498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3600">
                <a:latin typeface="Arial Black" panose="020B0A04020102020204" pitchFamily="34" charset="0"/>
              </a:rPr>
              <a:t>RECMMENDATIONS:</a:t>
            </a:r>
            <a:endParaRPr lang="en-GB" sz="3600" dirty="0">
              <a:latin typeface="Arial Black" panose="020B0A04020102020204" pitchFamily="34" charset="0"/>
            </a:endParaRPr>
          </a:p>
        </p:txBody>
      </p:sp>
      <p:sp>
        <p:nvSpPr>
          <p:cNvPr id="3" name="TextBox 2">
            <a:extLst>
              <a:ext uri="{FF2B5EF4-FFF2-40B4-BE49-F238E27FC236}">
                <a16:creationId xmlns:a16="http://schemas.microsoft.com/office/drawing/2014/main" id="{FAF3CD13-8059-09E0-C744-A65DAF8A9CE0}"/>
              </a:ext>
            </a:extLst>
          </p:cNvPr>
          <p:cNvSpPr txBox="1"/>
          <p:nvPr/>
        </p:nvSpPr>
        <p:spPr>
          <a:xfrm>
            <a:off x="0" y="2042809"/>
            <a:ext cx="21498128" cy="6555641"/>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Reduce digital exclusion through community partnerships, digital literacy programmes and maintaining telephone and face-to-face alternatives (Good Things Foundation, 2025).</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Embed continuous evaluation and collaboration with stakeholders to ensure the future NHS App developments reflect workforce and community needs (Reidy et al., 2025). </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Strengthen workforce capability through nationally standardised digital training and protected continuing professional development to improves </a:t>
            </a:r>
            <a:r>
              <a:rPr lang="en-GB" sz="3200" dirty="0">
                <a:latin typeface="Arial" panose="020B0604020202020204" pitchFamily="34" charset="0"/>
                <a:cs typeface="Arial" panose="020B0604020202020204" pitchFamily="34" charset="0"/>
              </a:rPr>
              <a:t>implementation</a:t>
            </a:r>
            <a:r>
              <a:rPr lang="en-GB" sz="2800" dirty="0">
                <a:latin typeface="Arial" panose="020B0604020202020204" pitchFamily="34" charset="0"/>
                <a:cs typeface="Arial" panose="020B0604020202020204" pitchFamily="34" charset="0"/>
              </a:rPr>
              <a:t> and digital confidence (Topol, 2019).</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 Reduce digital exclusion by expanding digital literacy programmes, working with local authorities and voluntary organisations, and maintaining accessible non-digital routes to care (Good Things Foundation, 2025).</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Future investment should prioritise organisational capability, digital inclusion and continuous evaluation to ensure the NHS App delivers equitable and sustainable healthcare transformation.</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8291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4AADD353-BC00-736A-0630-5EF8D926F378}"/>
              </a:ext>
            </a:extLst>
          </p:cNvPr>
          <p:cNvSpPr/>
          <p:nvPr/>
        </p:nvSpPr>
        <p:spPr>
          <a:xfrm>
            <a:off x="15268357" y="1673642"/>
            <a:ext cx="5411239" cy="577530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spcBef>
                <a:spcPct val="0"/>
              </a:spcBef>
              <a:spcAft>
                <a:spcPts val="600"/>
              </a:spcAft>
            </a:pPr>
            <a:r>
              <a:rPr lang="en-US" sz="3600" kern="1200" cap="all">
                <a:ln w="3175" cmpd="sng">
                  <a:noFill/>
                </a:ln>
                <a:solidFill>
                  <a:srgbClr val="FFFFFF"/>
                </a:solidFill>
                <a:effectLst/>
                <a:latin typeface="+mj-lt"/>
                <a:ea typeface="+mj-ea"/>
                <a:cs typeface="+mj-cs"/>
              </a:rPr>
              <a:t>CONCLUSION:</a:t>
            </a:r>
          </a:p>
        </p:txBody>
      </p:sp>
      <p:graphicFrame>
        <p:nvGraphicFramePr>
          <p:cNvPr id="5" name="TextBox 2">
            <a:extLst>
              <a:ext uri="{FF2B5EF4-FFF2-40B4-BE49-F238E27FC236}">
                <a16:creationId xmlns:a16="http://schemas.microsoft.com/office/drawing/2014/main" id="{579FFE4C-C88E-413A-3FB6-903A8F9F9956}"/>
              </a:ext>
            </a:extLst>
          </p:cNvPr>
          <p:cNvGraphicFramePr/>
          <p:nvPr>
            <p:extLst>
              <p:ext uri="{D42A27DB-BD31-4B8C-83A1-F6EECF244321}">
                <p14:modId xmlns:p14="http://schemas.microsoft.com/office/powerpoint/2010/main" val="3550903627"/>
              </p:ext>
            </p:extLst>
          </p:nvPr>
        </p:nvGraphicFramePr>
        <p:xfrm>
          <a:off x="1672216" y="1673642"/>
          <a:ext cx="11004992" cy="8477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0820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6FC980-83FF-992B-91C9-A7D803972C3E}"/>
              </a:ext>
            </a:extLst>
          </p:cNvPr>
          <p:cNvSpPr txBox="1"/>
          <p:nvPr/>
        </p:nvSpPr>
        <p:spPr>
          <a:xfrm>
            <a:off x="0" y="0"/>
            <a:ext cx="6225701" cy="1205911"/>
          </a:xfrm>
          <a:prstGeom prst="rect">
            <a:avLst/>
          </a:prstGeom>
          <a:noFill/>
        </p:spPr>
        <p:txBody>
          <a:bodyPr wrap="square" rtlCol="0">
            <a:noAutofit/>
          </a:bodyPr>
          <a:lstStyle/>
          <a:p>
            <a:r>
              <a:rPr lang="en-GB" sz="4400" dirty="0">
                <a:latin typeface="Arial Black" panose="020B0A04020102020204" pitchFamily="34" charset="0"/>
              </a:rPr>
              <a:t>REFERENCES:</a:t>
            </a:r>
          </a:p>
        </p:txBody>
      </p:sp>
      <p:sp>
        <p:nvSpPr>
          <p:cNvPr id="4" name="TextBox 3">
            <a:extLst>
              <a:ext uri="{FF2B5EF4-FFF2-40B4-BE49-F238E27FC236}">
                <a16:creationId xmlns:a16="http://schemas.microsoft.com/office/drawing/2014/main" id="{7A7DF5FD-4622-B950-137C-292DF3863B23}"/>
              </a:ext>
            </a:extLst>
          </p:cNvPr>
          <p:cNvSpPr txBox="1"/>
          <p:nvPr/>
        </p:nvSpPr>
        <p:spPr>
          <a:xfrm>
            <a:off x="0" y="778213"/>
            <a:ext cx="21674137" cy="11167353"/>
          </a:xfrm>
          <a:prstGeom prst="rect">
            <a:avLst/>
          </a:prstGeom>
          <a:noFill/>
        </p:spPr>
        <p:txBody>
          <a:bodyPr wrap="square" rtlCol="0">
            <a:no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1. British Medical Association (2022) GP access to records programme – GPC England statement. Available at: </a:t>
            </a:r>
          </a:p>
          <a:p>
            <a:r>
              <a:rPr lang="en-GB" sz="2400" dirty="0">
                <a:latin typeface="Arial" panose="020B0604020202020204" pitchFamily="34" charset="0"/>
                <a:cs typeface="Arial" panose="020B0604020202020204" pitchFamily="34" charset="0"/>
              </a:rPr>
              <a:t>https://www.bma.org.uk/news-and-opinion/gp-access-to-records-programme-gpc-england-statement  (Accessed: 18 June 2026).</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2. Care Act 2014, c. 23. Available at: </a:t>
            </a:r>
            <a:r>
              <a:rPr lang="en-GB" sz="2400" dirty="0">
                <a:latin typeface="Arial" panose="020B0604020202020204" pitchFamily="34" charset="0"/>
                <a:cs typeface="Arial" panose="020B0604020202020204" pitchFamily="34" charset="0"/>
                <a:hlinkClick r:id="rId2"/>
              </a:rPr>
              <a:t>https://www.legislation.gov.uk/ukpga/2014/23/contents</a:t>
            </a:r>
            <a:r>
              <a:rPr lang="en-GB" sz="2400" dirty="0">
                <a:latin typeface="Arial" panose="020B0604020202020204" pitchFamily="34" charset="0"/>
                <a:cs typeface="Arial" panose="020B0604020202020204" pitchFamily="34" charset="0"/>
              </a:rPr>
              <a:t>  (Accessed: 18 June 2026).</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3. Data Protection Act 2018, c. 12. Available at: </a:t>
            </a:r>
            <a:r>
              <a:rPr lang="en-GB" sz="2400" dirty="0">
                <a:latin typeface="Arial" panose="020B0604020202020204" pitchFamily="34" charset="0"/>
                <a:cs typeface="Arial" panose="020B0604020202020204" pitchFamily="34" charset="0"/>
                <a:hlinkClick r:id="rId3"/>
              </a:rPr>
              <a:t>https://www.legislation.gov.uk/ukpga/2018/12/content</a:t>
            </a:r>
            <a:r>
              <a:rPr lang="en-GB" sz="2400" dirty="0">
                <a:latin typeface="Arial" panose="020B0604020202020204" pitchFamily="34" charset="0"/>
                <a:cs typeface="Arial" panose="020B0604020202020204" pitchFamily="34" charset="0"/>
              </a:rPr>
              <a:t>  (Accessed: 12 July 2026).</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4. Department of Health and Social Care (2022) A plan for digital health and social care. Available at</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hlinkClick r:id="rId4"/>
              </a:rPr>
              <a:t>https://www.gov.uk/government/publications/a-plan-for-digital-health-and-social-care</a:t>
            </a:r>
            <a:r>
              <a:rPr lang="en-GB" sz="2400" dirty="0">
                <a:latin typeface="Arial" panose="020B0604020202020204" pitchFamily="34" charset="0"/>
                <a:cs typeface="Arial" panose="020B0604020202020204" pitchFamily="34" charset="0"/>
              </a:rPr>
              <a:t> (Accessed: 12 July 2026).</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5.Department of Health and Social Care (2022) Data saves lives: reshaping health and social care with data. Available at: </a:t>
            </a:r>
            <a:r>
              <a:rPr lang="en-GB" sz="2400" dirty="0">
                <a:latin typeface="Arial" panose="020B0604020202020204" pitchFamily="34" charset="0"/>
                <a:cs typeface="Arial" panose="020B0604020202020204" pitchFamily="34" charset="0"/>
                <a:hlinkClick r:id="rId5"/>
              </a:rPr>
              <a:t>https://data.parliament.uk/DepositedPapers/Files/DEP2022-0485/Data_saves_lives_Reshaping_health_and_social_care_with_data.pd</a:t>
            </a:r>
            <a:r>
              <a:rPr lang="en-GB" sz="2400" dirty="0">
                <a:latin typeface="Arial" panose="020B0604020202020204" pitchFamily="34" charset="0"/>
                <a:cs typeface="Arial" panose="020B0604020202020204" pitchFamily="34" charset="0"/>
              </a:rPr>
              <a:t> f (Accessed: 18 June 2026).</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6.Equality Act 2010, c. 15. Available at: </a:t>
            </a:r>
            <a:r>
              <a:rPr lang="en-GB" sz="2400" dirty="0">
                <a:latin typeface="Arial" panose="020B0604020202020204" pitchFamily="34" charset="0"/>
                <a:cs typeface="Arial" panose="020B0604020202020204" pitchFamily="34" charset="0"/>
                <a:hlinkClick r:id="rId6"/>
              </a:rPr>
              <a:t>https://www.legislation.gov.uk/ukpga/2010/15/contents</a:t>
            </a:r>
            <a:r>
              <a:rPr lang="en-GB" sz="2400" dirty="0">
                <a:latin typeface="Arial" panose="020B0604020202020204" pitchFamily="34" charset="0"/>
                <a:cs typeface="Arial" panose="020B0604020202020204" pitchFamily="34" charset="0"/>
              </a:rPr>
              <a:t> (Accessed: 18 June 2026).</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7. Greenhalgh, T., </a:t>
            </a:r>
            <a:r>
              <a:rPr lang="en-GB" sz="2400" dirty="0" err="1">
                <a:latin typeface="Arial" panose="020B0604020202020204" pitchFamily="34" charset="0"/>
                <a:cs typeface="Arial" panose="020B0604020202020204" pitchFamily="34" charset="0"/>
              </a:rPr>
              <a:t>Wherton</a:t>
            </a:r>
            <a:r>
              <a:rPr lang="en-GB" sz="2400" dirty="0">
                <a:latin typeface="Arial" panose="020B0604020202020204" pitchFamily="34" charset="0"/>
                <a:cs typeface="Arial" panose="020B0604020202020204" pitchFamily="34" charset="0"/>
              </a:rPr>
              <a:t>, J., Papoutsi, C., Lynch, J., Hughes, G., A’Court, C., Hinder, S., Fahy, N., Procter, R. and Shaw, S. (2017) ‘Beyond adoption: a new framework for theorising and evaluating non-adoption, abandonment, scale-up, spread and sustainability (NASSS) of health and care technologies’, Journal of Medical Internet Research, 19(11), e367. Available at: </a:t>
            </a:r>
            <a:r>
              <a:rPr lang="en-GB" sz="2400" dirty="0">
                <a:latin typeface="Arial" panose="020B0604020202020204" pitchFamily="34" charset="0"/>
                <a:cs typeface="Arial" panose="020B0604020202020204" pitchFamily="34" charset="0"/>
                <a:hlinkClick r:id="rId7"/>
              </a:rPr>
              <a:t>https://doi.org/10.2196/jmir.8775</a:t>
            </a:r>
            <a:r>
              <a:rPr lang="en-GB" sz="2400" dirty="0">
                <a:latin typeface="Arial" panose="020B0604020202020204" pitchFamily="34" charset="0"/>
                <a:cs typeface="Arial" panose="020B0604020202020204" pitchFamily="34" charset="0"/>
              </a:rPr>
              <a:t>  (Accessed: 19 June 2026).</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8.Health and Care Act 2022, c. 31. Available at: </a:t>
            </a:r>
            <a:r>
              <a:rPr lang="en-GB" sz="2400" dirty="0">
                <a:latin typeface="Arial" panose="020B0604020202020204" pitchFamily="34" charset="0"/>
                <a:cs typeface="Arial" panose="020B0604020202020204" pitchFamily="34" charset="0"/>
                <a:hlinkClick r:id="rId8"/>
              </a:rPr>
              <a:t>https://www.legislation.gov.uk/ukpga/2022/31/contents</a:t>
            </a:r>
            <a:r>
              <a:rPr lang="en-GB" sz="2400" dirty="0">
                <a:latin typeface="Arial" panose="020B0604020202020204" pitchFamily="34" charset="0"/>
                <a:cs typeface="Arial" panose="020B0604020202020204" pitchFamily="34" charset="0"/>
              </a:rPr>
              <a:t>  (Accessed: 20 June 2026).</a:t>
            </a:r>
          </a:p>
        </p:txBody>
      </p:sp>
    </p:spTree>
    <p:extLst>
      <p:ext uri="{BB962C8B-B14F-4D97-AF65-F5344CB8AC3E}">
        <p14:creationId xmlns:p14="http://schemas.microsoft.com/office/powerpoint/2010/main" val="20784912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AE9FE41-BE85-6AF1-1A4D-2EFDB7B93097}"/>
              </a:ext>
            </a:extLst>
          </p:cNvPr>
          <p:cNvSpPr txBox="1"/>
          <p:nvPr/>
        </p:nvSpPr>
        <p:spPr>
          <a:xfrm>
            <a:off x="1" y="0"/>
            <a:ext cx="7003914" cy="769441"/>
          </a:xfrm>
          <a:prstGeom prst="rect">
            <a:avLst/>
          </a:prstGeom>
          <a:noFill/>
        </p:spPr>
        <p:txBody>
          <a:bodyPr wrap="square" rtlCol="0">
            <a:spAutoFit/>
          </a:bodyPr>
          <a:lstStyle/>
          <a:p>
            <a:r>
              <a:rPr lang="en-GB" sz="4400" dirty="0">
                <a:latin typeface="Arial Black" panose="020B0A04020102020204" pitchFamily="34" charset="0"/>
              </a:rPr>
              <a:t>REFERENCES:</a:t>
            </a:r>
          </a:p>
        </p:txBody>
      </p:sp>
      <p:sp>
        <p:nvSpPr>
          <p:cNvPr id="4" name="TextBox 3">
            <a:extLst>
              <a:ext uri="{FF2B5EF4-FFF2-40B4-BE49-F238E27FC236}">
                <a16:creationId xmlns:a16="http://schemas.microsoft.com/office/drawing/2014/main" id="{0E83CADC-0A82-D486-569B-DCECCB881D7D}"/>
              </a:ext>
            </a:extLst>
          </p:cNvPr>
          <p:cNvSpPr txBox="1"/>
          <p:nvPr/>
        </p:nvSpPr>
        <p:spPr>
          <a:xfrm>
            <a:off x="0" y="642027"/>
            <a:ext cx="21439762" cy="11322994"/>
          </a:xfrm>
          <a:prstGeom prst="rect">
            <a:avLst/>
          </a:prstGeom>
          <a:noFill/>
        </p:spPr>
        <p:txBody>
          <a:bodyPr wrap="square" rtlCol="0">
            <a:no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9. Healthwatch Lambeth (2026) NHS App and independent feedback report. Available at: </a:t>
            </a:r>
            <a:r>
              <a:rPr lang="en-GB" sz="2800" dirty="0">
                <a:latin typeface="Arial" panose="020B0604020202020204" pitchFamily="34" charset="0"/>
                <a:cs typeface="Arial" panose="020B0604020202020204" pitchFamily="34" charset="0"/>
                <a:hlinkClick r:id="rId2"/>
              </a:rPr>
              <a:t>https://nds.healthwatch.co.uk/reports-library/nhs-app-and-independent-feedback-report</a:t>
            </a:r>
            <a:r>
              <a:rPr lang="en-GB" sz="2800" dirty="0">
                <a:latin typeface="Arial" panose="020B0604020202020204" pitchFamily="34" charset="0"/>
                <a:cs typeface="Arial" panose="020B0604020202020204" pitchFamily="34" charset="0"/>
              </a:rPr>
              <a:t>  (Accessed: 21 June 2026).</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10. National Audit Office (2020) Digital transformation in the NHS. Available at: </a:t>
            </a:r>
            <a:r>
              <a:rPr lang="en-GB" sz="2800" dirty="0">
                <a:latin typeface="Arial" panose="020B0604020202020204" pitchFamily="34" charset="0"/>
                <a:cs typeface="Arial" panose="020B0604020202020204" pitchFamily="34" charset="0"/>
                <a:hlinkClick r:id="rId3"/>
              </a:rPr>
              <a:t>https://www.nao.org.uk/press-releases/the-use-of-digital-technology-in-the-nhs</a:t>
            </a:r>
            <a:r>
              <a:rPr lang="en-GB" sz="2800" dirty="0">
                <a:latin typeface="Arial" panose="020B0604020202020204" pitchFamily="34" charset="0"/>
                <a:cs typeface="Arial" panose="020B0604020202020204" pitchFamily="34" charset="0"/>
              </a:rPr>
              <a:t> /(Accessed: 21 June 2026).</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11. NHS England (2019) The NHS Long Term Plan. Available at: </a:t>
            </a:r>
            <a:r>
              <a:rPr lang="en-GB" sz="2800" dirty="0">
                <a:latin typeface="Arial" panose="020B0604020202020204" pitchFamily="34" charset="0"/>
                <a:cs typeface="Arial" panose="020B0604020202020204" pitchFamily="34" charset="0"/>
                <a:hlinkClick r:id="rId4"/>
              </a:rPr>
              <a:t>https://www.longtermplan.nhs.uk</a:t>
            </a:r>
            <a:r>
              <a:rPr lang="en-GB" sz="2800" dirty="0">
                <a:latin typeface="Arial" panose="020B0604020202020204" pitchFamily="34" charset="0"/>
                <a:cs typeface="Arial" panose="020B0604020202020204" pitchFamily="34" charset="0"/>
              </a:rPr>
              <a:t>  (Accessed: 21 June 2026).</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12. Reidy, C., Papoutsi, C., Kc, S., </a:t>
            </a:r>
            <a:r>
              <a:rPr lang="en-GB" sz="2800" dirty="0" err="1">
                <a:latin typeface="Arial" panose="020B0604020202020204" pitchFamily="34" charset="0"/>
                <a:cs typeface="Arial" panose="020B0604020202020204" pitchFamily="34" charset="0"/>
              </a:rPr>
              <a:t>Gudgin</a:t>
            </a:r>
            <a:r>
              <a:rPr lang="en-GB" sz="2800" dirty="0">
                <a:latin typeface="Arial" panose="020B0604020202020204" pitchFamily="34" charset="0"/>
                <a:cs typeface="Arial" panose="020B0604020202020204" pitchFamily="34" charset="0"/>
              </a:rPr>
              <a:t>, B., Laverty, A.A., Greaves, F. and Powell, J. (2025) ‘Qualitative evaluation of the implementation and national roll-out of the NHS App in England’, BMC Medicine, 23(1), 20. Available at: </a:t>
            </a:r>
            <a:r>
              <a:rPr lang="en-GB" sz="2800" dirty="0">
                <a:latin typeface="Arial" panose="020B0604020202020204" pitchFamily="34" charset="0"/>
                <a:cs typeface="Arial" panose="020B0604020202020204" pitchFamily="34" charset="0"/>
                <a:hlinkClick r:id="rId5"/>
              </a:rPr>
              <a:t>https://pubmed.ncbi.nlm.nih.gov/39838384/</a:t>
            </a:r>
            <a:r>
              <a:rPr lang="en-GB" sz="2800" dirty="0">
                <a:latin typeface="Arial" panose="020B0604020202020204" pitchFamily="34" charset="0"/>
                <a:cs typeface="Arial" panose="020B0604020202020204" pitchFamily="34" charset="0"/>
              </a:rPr>
              <a:t>  (Accessed: 21 June 2026).</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13. Royal College of General Practitioners (2026) GPs losing £400 worth of time a day to avoidable workload. Available at: </a:t>
            </a:r>
            <a:r>
              <a:rPr lang="en-GB" sz="2800" dirty="0">
                <a:latin typeface="Arial" panose="020B0604020202020204" pitchFamily="34" charset="0"/>
                <a:cs typeface="Arial" panose="020B0604020202020204" pitchFamily="34" charset="0"/>
                <a:hlinkClick r:id="rId6"/>
              </a:rPr>
              <a:t>https://www.rcgp.org.uk/news/gp-workload</a:t>
            </a:r>
            <a:r>
              <a:rPr lang="en-GB" sz="2800" dirty="0">
                <a:latin typeface="Arial" panose="020B0604020202020204" pitchFamily="34" charset="0"/>
                <a:cs typeface="Arial" panose="020B0604020202020204" pitchFamily="34" charset="0"/>
              </a:rPr>
              <a:t>  (Accessed: 20 June 2026).</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14. The Topol Review (2019) Preparing the healthcare workforce to deliver the digital future. Available at: </a:t>
            </a:r>
            <a:r>
              <a:rPr lang="en-GB" sz="2800" dirty="0">
                <a:latin typeface="Arial" panose="020B0604020202020204" pitchFamily="34" charset="0"/>
                <a:cs typeface="Arial" panose="020B0604020202020204" pitchFamily="34" charset="0"/>
                <a:hlinkClick r:id="rId7"/>
              </a:rPr>
              <a:t>https://topol.hee.nhs.uk</a:t>
            </a:r>
            <a:r>
              <a:rPr lang="en-GB" sz="2800" dirty="0">
                <a:latin typeface="Arial" panose="020B0604020202020204" pitchFamily="34" charset="0"/>
                <a:cs typeface="Arial" panose="020B0604020202020204" pitchFamily="34" charset="0"/>
              </a:rPr>
              <a:t> (Accessed: 30 June 2026).</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15. UK General Data Protection Regulation (UK GDPR) (Regulation (EU) 2016/679) (2016) Available at: </a:t>
            </a:r>
            <a:r>
              <a:rPr lang="en-GB" sz="2800" dirty="0">
                <a:latin typeface="Arial" panose="020B0604020202020204" pitchFamily="34" charset="0"/>
                <a:cs typeface="Arial" panose="020B0604020202020204" pitchFamily="34" charset="0"/>
                <a:hlinkClick r:id="rId8"/>
              </a:rPr>
              <a:t>https://www.legislation.gov.uk/eur/2016/679/contents</a:t>
            </a:r>
            <a:r>
              <a:rPr lang="en-GB" sz="2800" dirty="0">
                <a:latin typeface="Arial" panose="020B0604020202020204" pitchFamily="34" charset="0"/>
                <a:cs typeface="Arial" panose="020B0604020202020204" pitchFamily="34" charset="0"/>
              </a:rPr>
              <a:t>  (Accessed: 12 July 2026).</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16. Wadhawan, M., Nguyen Vu, Z., Linden, B., Barry, C. and Abiola, A. (2023) Digital apps and reducing ethnic health inequalities. London: </a:t>
            </a:r>
            <a:r>
              <a:rPr lang="en-GB" sz="2800" dirty="0" err="1">
                <a:latin typeface="Arial" panose="020B0604020202020204" pitchFamily="34" charset="0"/>
                <a:cs typeface="Arial" panose="020B0604020202020204" pitchFamily="34" charset="0"/>
              </a:rPr>
              <a:t>TPXimpact</a:t>
            </a:r>
            <a:r>
              <a:rPr lang="en-GB" sz="2800" dirty="0">
                <a:latin typeface="Arial" panose="020B0604020202020204" pitchFamily="34" charset="0"/>
                <a:cs typeface="Arial" panose="020B0604020202020204" pitchFamily="34" charset="0"/>
              </a:rPr>
              <a:t>/NHS Race and Health Observatory. Available at: </a:t>
            </a:r>
            <a:r>
              <a:rPr lang="en-GB" sz="2800" dirty="0">
                <a:latin typeface="Arial" panose="020B0604020202020204" pitchFamily="34" charset="0"/>
                <a:cs typeface="Arial" panose="020B0604020202020204" pitchFamily="34" charset="0"/>
                <a:hlinkClick r:id="rId9"/>
              </a:rPr>
              <a:t>https://www.nhsrho.org/wp-content/uploads/2023/05/Digital-apps-and-reducing-ethnic-health-inequalities-January-2023-1.pdf</a:t>
            </a:r>
            <a:r>
              <a:rPr lang="en-GB" sz="2800" dirty="0">
                <a:latin typeface="Arial" panose="020B0604020202020204" pitchFamily="34" charset="0"/>
                <a:cs typeface="Arial" panose="020B0604020202020204" pitchFamily="34" charset="0"/>
              </a:rPr>
              <a:t>  (Accessed: 21 June 2026).</a:t>
            </a:r>
          </a:p>
        </p:txBody>
      </p:sp>
    </p:spTree>
    <p:extLst>
      <p:ext uri="{BB962C8B-B14F-4D97-AF65-F5344CB8AC3E}">
        <p14:creationId xmlns:p14="http://schemas.microsoft.com/office/powerpoint/2010/main" val="373742841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319</TotalTime>
  <Words>2070</Words>
  <Application>Microsoft Office PowerPoint</Application>
  <PresentationFormat>Custom</PresentationFormat>
  <Paragraphs>116</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Arial Black</vt:lpstr>
      <vt:lpstr>Century Gothic</vt:lpstr>
      <vt:lpstr>Wingdings 3</vt:lpstr>
      <vt:lpstr>Slice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Pearl Jiyane</dc:creator>
  <cp:lastModifiedBy>Pearl Jiyane</cp:lastModifiedBy>
  <cp:revision>2</cp:revision>
  <dcterms:created xsi:type="dcterms:W3CDTF">2026-07-12T06:00:37Z</dcterms:created>
  <dcterms:modified xsi:type="dcterms:W3CDTF">2026-07-12T11:19:39Z</dcterms:modified>
</cp:coreProperties>
</file>