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Default Extension="jpeg" ContentType="image/jpeg"/>
  <Default Extension="xml" ContentType="application/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0" r:id="rId7"/>
    <p:sldId id="265" r:id="rId8"/>
    <p:sldId id="263" r:id="rId9"/>
    <p:sldId id="266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>
          <a:srgbClr val="FF0000"/>
        </p14:laserClr>
      </p:ext>
      <p:ext uri="{2FDB2607-1784-4EEB-B798-7EB5836EED8A}">
        <p14:showMediaCtrls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"/>
      </p:ext>
    </p:extLst>
  </p:showPr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767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987" autoAdjust="0"/>
    <p:restoredTop sz="96357" autoAdjust="0"/>
  </p:normalViewPr>
  <p:slideViewPr>
    <p:cSldViewPr snapToGrid="0">
      <p:cViewPr varScale="1">
        <p:scale>
          <a:sx n="94" d="100"/>
          <a:sy n="94" d="100"/>
        </p:scale>
        <p:origin x="-128" y="-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3095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2544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63764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61743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37709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3562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57012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5664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17593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80977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45895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682006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77211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61550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06960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583339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34536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ADC9FB0-E955-489B-A5BB-1B5DD7BF8EDB}" type="datetimeFigureOut">
              <a:rPr lang="en-GB" smtClean="0"/>
              <a:pPr/>
              <a:t>3/10/20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EBBE3-BE30-4016-B6C8-FCCB71DCE3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061898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bCPau5YL0g" TargetMode="External"/><Relationship Id="rId4" Type="http://schemas.openxmlformats.org/officeDocument/2006/relationships/image" Target="../media/image10.jpeg"/><Relationship Id="rId1" Type="http://schemas.openxmlformats.org/officeDocument/2006/relationships/video" Target="file:///\\localhost\https\::www.youtube.com:embed:gbCPau5YL0g" TargetMode="External"/><Relationship Id="rId2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1BB67F3-B083-4841-BFCC-CA927FF138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/>
              <a:t>Cyfathrebu a Gweithio Integredig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A5EAF1E-A743-4018-BDBA-D7F6BF6140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WYTHNOS 1 - CYFLWYNIAD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52774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46127D1-1947-472E-8E2D-92F2B489D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3577300" cy="1641986"/>
          </a:xfrm>
        </p:spPr>
        <p:txBody>
          <a:bodyPr>
            <a:normAutofit/>
          </a:bodyPr>
          <a:lstStyle/>
          <a:p>
            <a:r>
              <a:rPr lang="cy-GB" sz="3900" noProof="0" dirty="0"/>
              <a:t>Cyflwyniadau</a:t>
            </a:r>
          </a:p>
        </p:txBody>
      </p:sp>
      <p:pic>
        <p:nvPicPr>
          <p:cNvPr id="1026" name="Picture 2" descr="Image result for meeting new students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989BAF4-39FF-41AF-A749-FB549218D6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0908" r="7910"/>
          <a:stretch/>
        </p:blipFill>
        <p:spPr bwMode="auto">
          <a:xfrm flipH="1">
            <a:off x="4634680" y="10"/>
            <a:ext cx="75601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26E2FAE-FA60-497B-B2CB-7702C6FF3A3F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6C83C10-6D97-4C89-AE9E-4280EA4FB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1736036"/>
            <a:ext cx="4174434" cy="4512364"/>
          </a:xfrm>
        </p:spPr>
        <p:txBody>
          <a:bodyPr>
            <a:normAutofit/>
          </a:bodyPr>
          <a:lstStyle/>
          <a:p>
            <a:pPr marL="0" lvl="0" indent="0">
              <a:lnSpc>
                <a:spcPct val="90000"/>
              </a:lnSpc>
              <a:buNone/>
            </a:pPr>
            <a:r>
              <a:rPr lang="cy-GB" noProof="0" dirty="0"/>
              <a:t>Dod i adnabod eich gilydd:</a:t>
            </a:r>
          </a:p>
          <a:p>
            <a:pPr marL="0" lvl="0" indent="0">
              <a:lnSpc>
                <a:spcPct val="90000"/>
              </a:lnSpc>
              <a:buNone/>
            </a:pPr>
            <a:endParaRPr lang="cy-GB" noProof="0" dirty="0"/>
          </a:p>
          <a:p>
            <a:pPr>
              <a:lnSpc>
                <a:spcPct val="90000"/>
              </a:lnSpc>
            </a:pPr>
            <a:r>
              <a:rPr lang="cy-GB" noProof="0" dirty="0"/>
              <a:t>Beth fuoch chi’n ei wneud cyn nawr? </a:t>
            </a:r>
          </a:p>
          <a:p>
            <a:pPr>
              <a:lnSpc>
                <a:spcPct val="90000"/>
              </a:lnSpc>
            </a:pPr>
            <a:r>
              <a:rPr lang="cy-GB" noProof="0" dirty="0"/>
              <a:t>Pam gwnaethoch chi ddewis dilyn y cwrs hwn? </a:t>
            </a:r>
          </a:p>
          <a:p>
            <a:pPr>
              <a:lnSpc>
                <a:spcPct val="90000"/>
              </a:lnSpc>
            </a:pPr>
            <a:r>
              <a:rPr lang="cy-GB" noProof="0" dirty="0"/>
              <a:t>Pa rôl hoffech chi ei chwarae yn y dyfodol?</a:t>
            </a:r>
          </a:p>
          <a:p>
            <a:pPr marL="0" indent="0">
              <a:lnSpc>
                <a:spcPct val="90000"/>
              </a:lnSpc>
              <a:buNone/>
            </a:pPr>
            <a:endParaRPr lang="cy-GB" noProof="0" dirty="0"/>
          </a:p>
          <a:p>
            <a:pPr marL="0" indent="0">
              <a:lnSpc>
                <a:spcPct val="90000"/>
              </a:lnSpc>
              <a:buNone/>
            </a:pPr>
            <a:r>
              <a:rPr lang="cy-GB" noProof="0" dirty="0"/>
              <a:t>Meddyliwch am y cwestiynau hyn ac yna gallwch rannu eich atebion â’r grŵp.</a:t>
            </a:r>
          </a:p>
          <a:p>
            <a:pPr marL="0" indent="0">
              <a:lnSpc>
                <a:spcPct val="90000"/>
              </a:lnSpc>
              <a:buNone/>
            </a:pPr>
            <a:endParaRPr lang="cy-GB" sz="1600" noProof="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85389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476E912-6951-498B-84B3-8C4106E85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Deilliannau Dysgu’r Modwl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C97257B-E61C-47A8-B9AB-94BA32C05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78" y="2052918"/>
            <a:ext cx="10681252" cy="43523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400" noProof="0" dirty="0"/>
              <a:t>Ar ôl cwblhau’r modwl hwn yn llwyddiannus dylai’r myfyriwr allu:</a:t>
            </a:r>
          </a:p>
          <a:p>
            <a:endParaRPr lang="cy-GB" sz="2400" noProof="0" dirty="0"/>
          </a:p>
          <a:p>
            <a:r>
              <a:rPr lang="cy-GB" sz="2400" noProof="0" dirty="0"/>
              <a:t>Deall a chymhwyso ystod o egwyddorion a sgiliau cyfathrebu rhyngbersonol priodol er mwyn darparu gofal effeithiol anwahaniaethol a sensitif sy’n canolbwyntio ar yr unigolyn i bobl ag amrywiaeth o anghenion.</a:t>
            </a:r>
          </a:p>
          <a:p>
            <a:endParaRPr lang="cy-GB" sz="2400" noProof="0" dirty="0"/>
          </a:p>
          <a:p>
            <a:r>
              <a:rPr lang="cy-GB" sz="2400" dirty="0"/>
              <a:t>Archwilio a dangos gwybodaeth a hyder i gyfrannu’n effeithiol ac yn rhagweithiol mewn tîm amlddisgyblaethol a/neu ryngddisgyblaethol</a:t>
            </a:r>
            <a:endParaRPr lang="cy-GB" sz="2400" noProof="0" dirty="0"/>
          </a:p>
          <a:p>
            <a:endParaRPr lang="cy-GB" sz="2400" noProof="0" dirty="0"/>
          </a:p>
          <a:p>
            <a:r>
              <a:rPr lang="cy-GB" sz="2400" dirty="0"/>
              <a:t>Deall a chymhwyso egwyddorion partneriaeth, cydweithredu a gweithio rhyngasiantaethol ar draws sectorau perthnasol</a:t>
            </a:r>
            <a:r>
              <a:rPr lang="cy-GB" sz="2400" noProof="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23925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460B7EC-43F0-478D-85CC-B2C83088C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900" noProof="0" dirty="0"/>
              <a:t>Beth ydyn ni’n ei ddeall am gyfathrebu?</a:t>
            </a:r>
          </a:p>
        </p:txBody>
      </p:sp>
      <p:pic>
        <p:nvPicPr>
          <p:cNvPr id="3076" name="Picture 4" descr="Image result for what is communication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C60E850-E502-44DE-BACF-89C16CD48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 bwMode="auto">
          <a:xfrm>
            <a:off x="636915" y="2623850"/>
            <a:ext cx="5451627" cy="305291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DCE3736-E83B-42D6-9C8B-7ECBA67AA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729" y="2052214"/>
            <a:ext cx="4415293" cy="419618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cy-GB" noProof="0" dirty="0"/>
          </a:p>
          <a:p>
            <a:pPr>
              <a:lnSpc>
                <a:spcPct val="90000"/>
              </a:lnSpc>
            </a:pPr>
            <a:r>
              <a:rPr lang="cy-GB" noProof="0" dirty="0"/>
              <a:t>Trefnwch eich hunain yn grwpiau o dri neu bedwar.</a:t>
            </a:r>
          </a:p>
          <a:p>
            <a:pPr marL="0" indent="0">
              <a:lnSpc>
                <a:spcPct val="90000"/>
              </a:lnSpc>
              <a:buNone/>
            </a:pPr>
            <a:endParaRPr lang="cy-GB" noProof="0" dirty="0"/>
          </a:p>
          <a:p>
            <a:pPr>
              <a:lnSpc>
                <a:spcPct val="90000"/>
              </a:lnSpc>
            </a:pPr>
            <a:r>
              <a:rPr lang="cy-GB" noProof="0" dirty="0"/>
              <a:t>Trafodwch yr hyn mae’r term “cyfathrebu” yn cyfeirio ato a chofnodwch rai syniadau ar bapur.</a:t>
            </a:r>
          </a:p>
          <a:p>
            <a:pPr>
              <a:lnSpc>
                <a:spcPct val="90000"/>
              </a:lnSpc>
            </a:pPr>
            <a:endParaRPr lang="cy-GB" noProof="0" dirty="0"/>
          </a:p>
          <a:p>
            <a:pPr>
              <a:lnSpc>
                <a:spcPct val="90000"/>
              </a:lnSpc>
            </a:pPr>
            <a:r>
              <a:rPr lang="cy-GB" noProof="0" dirty="0"/>
              <a:t>Fe gewch beth amser i weithio yn eich grwpiau ac yna byddwn ni’n adrodd yn ôl i’r grŵp ac yn trafod.</a:t>
            </a:r>
          </a:p>
          <a:p>
            <a:pPr>
              <a:lnSpc>
                <a:spcPct val="90000"/>
              </a:lnSpc>
            </a:pPr>
            <a:endParaRPr lang="cy-GB" sz="1900" noProof="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24244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7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B4AAD3FD-83A5-4B89-9F8F-01B8870865BE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886C907-575E-4C52-B1F6-54DFB07B1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cy-GB" sz="3900" noProof="0" dirty="0">
                <a:solidFill>
                  <a:srgbClr val="EBEBEB"/>
                </a:solidFill>
              </a:rPr>
              <a:t>Diffiniadau o Gyfathrebu</a:t>
            </a:r>
          </a:p>
        </p:txBody>
      </p:sp>
      <p:sp>
        <p:nvSpPr>
          <p:cNvPr id="73" name="Freeform 3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1752F1D-FC0F-4103-9584-630E643CCDA6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0151CB7-E7DE-4917-B831-01DF9CE01306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098" name="Picture 2" descr="Image result for student nurses talking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44D9497-DDF8-4ABE-89D3-E54D15D44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 bwMode="auto">
          <a:xfrm>
            <a:off x="6093992" y="1610098"/>
            <a:ext cx="5449889" cy="36378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92A1116-1C84-41DF-B803-1F7B0883EC82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B663AA65-5398-477E-A0A6-35BD2D902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>
                <a:solidFill>
                  <a:srgbClr val="EBEBEB"/>
                </a:solidFill>
              </a:rPr>
              <a:t>“Cyfnewid, rhannu, neu ledaenu (newyddion, gwybodaeth, &amp;c.) neu gyfleu (teimlad, &amp;c.) ar lafar, yn ysgrifenedig, neu heb ddefnyddio geiriau” </a:t>
            </a:r>
          </a:p>
          <a:p>
            <a:pPr marL="0" indent="0">
              <a:buNone/>
            </a:pPr>
            <a:r>
              <a:rPr lang="cy-GB" dirty="0">
                <a:solidFill>
                  <a:srgbClr val="EBEBEB"/>
                </a:solidFill>
              </a:rPr>
              <a:t>Geiriadur Prifysgol Cymru </a:t>
            </a:r>
            <a:endParaRPr lang="cy-GB" noProof="0" dirty="0">
              <a:solidFill>
                <a:srgbClr val="EBEBEB"/>
              </a:solidFill>
            </a:endParaRPr>
          </a:p>
          <a:p>
            <a:pPr marL="0" indent="0">
              <a:buNone/>
            </a:pPr>
            <a:endParaRPr lang="cy-GB" b="1" dirty="0">
              <a:solidFill>
                <a:srgbClr val="EBEBEB"/>
              </a:solidFill>
            </a:endParaRPr>
          </a:p>
          <a:p>
            <a:pPr marL="0" indent="0">
              <a:buNone/>
            </a:pPr>
            <a:r>
              <a:rPr lang="cy-GB" b="1" noProof="0" dirty="0">
                <a:solidFill>
                  <a:srgbClr val="EBEBEB"/>
                </a:solidFill>
              </a:rPr>
              <a:t>‘’</a:t>
            </a:r>
            <a:r>
              <a:rPr lang="cy-GB" noProof="0" dirty="0">
                <a:solidFill>
                  <a:srgbClr val="EBEBEB"/>
                </a:solidFill>
              </a:rPr>
              <a:t> The </a:t>
            </a:r>
            <a:r>
              <a:rPr lang="cy-GB" noProof="0" dirty="0" err="1">
                <a:solidFill>
                  <a:srgbClr val="EBEBEB"/>
                </a:solidFill>
              </a:rPr>
              <a:t>imparting</a:t>
            </a:r>
            <a:r>
              <a:rPr lang="cy-GB" noProof="0" dirty="0">
                <a:solidFill>
                  <a:srgbClr val="EBEBEB"/>
                </a:solidFill>
              </a:rPr>
              <a:t> or </a:t>
            </a:r>
            <a:r>
              <a:rPr lang="cy-GB" noProof="0" dirty="0" err="1">
                <a:solidFill>
                  <a:srgbClr val="EBEBEB"/>
                </a:solidFill>
              </a:rPr>
              <a:t>exchanging</a:t>
            </a:r>
            <a:r>
              <a:rPr lang="cy-GB" noProof="0" dirty="0">
                <a:solidFill>
                  <a:srgbClr val="EBEBEB"/>
                </a:solidFill>
              </a:rPr>
              <a:t> of </a:t>
            </a:r>
            <a:r>
              <a:rPr lang="cy-GB" noProof="0" dirty="0" err="1">
                <a:solidFill>
                  <a:srgbClr val="EBEBEB"/>
                </a:solidFill>
              </a:rPr>
              <a:t>information</a:t>
            </a:r>
            <a:r>
              <a:rPr lang="cy-GB" noProof="0" dirty="0">
                <a:solidFill>
                  <a:srgbClr val="EBEBEB"/>
                </a:solidFill>
              </a:rPr>
              <a:t> by </a:t>
            </a:r>
            <a:r>
              <a:rPr lang="cy-GB" noProof="0" dirty="0" err="1">
                <a:solidFill>
                  <a:srgbClr val="EBEBEB"/>
                </a:solidFill>
              </a:rPr>
              <a:t>speaking</a:t>
            </a:r>
            <a:r>
              <a:rPr lang="cy-GB" noProof="0" dirty="0">
                <a:solidFill>
                  <a:srgbClr val="EBEBEB"/>
                </a:solidFill>
              </a:rPr>
              <a:t>, </a:t>
            </a:r>
            <a:r>
              <a:rPr lang="cy-GB" noProof="0" dirty="0" err="1">
                <a:solidFill>
                  <a:srgbClr val="EBEBEB"/>
                </a:solidFill>
              </a:rPr>
              <a:t>writing</a:t>
            </a:r>
            <a:r>
              <a:rPr lang="cy-GB" noProof="0" dirty="0">
                <a:solidFill>
                  <a:srgbClr val="EBEBEB"/>
                </a:solidFill>
              </a:rPr>
              <a:t>, or </a:t>
            </a:r>
            <a:r>
              <a:rPr lang="cy-GB" noProof="0" dirty="0" err="1">
                <a:solidFill>
                  <a:srgbClr val="EBEBEB"/>
                </a:solidFill>
              </a:rPr>
              <a:t>using</a:t>
            </a:r>
            <a:r>
              <a:rPr lang="cy-GB" noProof="0" dirty="0">
                <a:solidFill>
                  <a:srgbClr val="EBEBEB"/>
                </a:solidFill>
              </a:rPr>
              <a:t> </a:t>
            </a:r>
            <a:r>
              <a:rPr lang="cy-GB" noProof="0" dirty="0" err="1">
                <a:solidFill>
                  <a:srgbClr val="EBEBEB"/>
                </a:solidFill>
              </a:rPr>
              <a:t>some</a:t>
            </a:r>
            <a:r>
              <a:rPr lang="cy-GB" noProof="0" dirty="0">
                <a:solidFill>
                  <a:srgbClr val="EBEBEB"/>
                </a:solidFill>
              </a:rPr>
              <a:t> </a:t>
            </a:r>
            <a:r>
              <a:rPr lang="cy-GB" noProof="0" dirty="0" err="1">
                <a:solidFill>
                  <a:srgbClr val="EBEBEB"/>
                </a:solidFill>
              </a:rPr>
              <a:t>other</a:t>
            </a:r>
            <a:r>
              <a:rPr lang="cy-GB" noProof="0" dirty="0">
                <a:solidFill>
                  <a:srgbClr val="EBEBEB"/>
                </a:solidFill>
              </a:rPr>
              <a:t> </a:t>
            </a:r>
            <a:r>
              <a:rPr lang="cy-GB" noProof="0" dirty="0" err="1">
                <a:solidFill>
                  <a:srgbClr val="EBEBEB"/>
                </a:solidFill>
              </a:rPr>
              <a:t>medium</a:t>
            </a:r>
            <a:r>
              <a:rPr lang="cy-GB" noProof="0" dirty="0">
                <a:solidFill>
                  <a:srgbClr val="EBEBEB"/>
                </a:solidFill>
              </a:rPr>
              <a:t>.’’</a:t>
            </a:r>
          </a:p>
          <a:p>
            <a:pPr marL="0" indent="0">
              <a:buNone/>
            </a:pPr>
            <a:endParaRPr lang="cy-GB" noProof="0" dirty="0">
              <a:solidFill>
                <a:srgbClr val="EBEBEB"/>
              </a:solidFill>
            </a:endParaRPr>
          </a:p>
          <a:p>
            <a:pPr marL="0" indent="0">
              <a:buNone/>
            </a:pPr>
            <a:r>
              <a:rPr lang="cy-GB" noProof="0" dirty="0" err="1">
                <a:solidFill>
                  <a:srgbClr val="EBEBEB"/>
                </a:solidFill>
              </a:rPr>
              <a:t>Oxford</a:t>
            </a:r>
            <a:r>
              <a:rPr lang="cy-GB" noProof="0" dirty="0">
                <a:solidFill>
                  <a:srgbClr val="EBEBEB"/>
                </a:solidFill>
              </a:rPr>
              <a:t> </a:t>
            </a:r>
            <a:r>
              <a:rPr lang="cy-GB" noProof="0" dirty="0" err="1">
                <a:solidFill>
                  <a:srgbClr val="EBEBEB"/>
                </a:solidFill>
              </a:rPr>
              <a:t>Dictionary</a:t>
            </a:r>
            <a:r>
              <a:rPr lang="cy-GB" noProof="0" dirty="0">
                <a:solidFill>
                  <a:srgbClr val="EBEBEB"/>
                </a:solidFill>
              </a:rPr>
              <a:t> (2019)</a:t>
            </a:r>
          </a:p>
          <a:p>
            <a:endParaRPr lang="cy-GB" noProof="0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809737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Picture 7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F19BAF3-7E20-4B9D-B544-BABAEEA1FA75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50648F4-ABCD-4DF0-8641-76CFB2354721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9" name="Oval 7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89BE678-777B-482A-A616-FEDC47B162E5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F1EB4BD-9C7E-4AA3-9681-C7EB0DA6250B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4AAE3AA-3759-4D28-B0EF-575F25A5146C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28BE0C3-2102-4820-B88B-A448B1840D14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4322390-8B58-46BE-88EB-D9FD30C08743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4" name="Picture 6" descr="Image result for human knot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E98541C-F4E9-476C-8A18-2757B9CD33A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3136" r="9091" b="2025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DBA4DEB-D608-4A45-8D55-463A8CF94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7200" noProof="0" dirty="0">
                <a:solidFill>
                  <a:schemeClr val="tx1"/>
                </a:solidFill>
              </a:rPr>
              <a:t>Y Cwlwm Dynol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885E190-58DD-42DD-A4A8-401E15C92A52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85925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E11F4C1-FA77-436B-BCEA-CA6E03C7A68D}"/>
              </a:ext>
            </a:extLst>
          </p:cNvPr>
          <p:cNvSpPr/>
          <p:nvPr/>
        </p:nvSpPr>
        <p:spPr>
          <a:xfrm>
            <a:off x="3109445" y="6029737"/>
            <a:ext cx="5973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https://www.youtube.com/watch?v=gbCPau5YL0g</a:t>
            </a:r>
            <a:endParaRPr lang="en-GB" dirty="0"/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B59C8AB-5782-4F80-B8CB-5EAF3E0DDECD}"/>
              </a:ext>
            </a:extLst>
          </p:cNvPr>
          <p:cNvPicPr/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86242" y="961438"/>
            <a:ext cx="8419515" cy="473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44818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152A6CC-39CF-48B8-951F-F6AAF6D2D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   Adborth ar y Cwlwm Dynol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BDFEB8B-DDBB-4CAA-82B9-3DCE6A9DA9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2" y="1512711"/>
            <a:ext cx="4853540" cy="51251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000" noProof="0" dirty="0"/>
              <a:t>Yn eich grwpiau trafodwch y canlynol:</a:t>
            </a:r>
          </a:p>
          <a:p>
            <a:r>
              <a:rPr lang="cy-GB" sz="2000" noProof="0" dirty="0"/>
              <a:t>Pa ddulliau cyfathrebu wnaethoch chi eu defnyddio?</a:t>
            </a:r>
          </a:p>
          <a:p>
            <a:r>
              <a:rPr lang="cy-GB" sz="2000" noProof="0" dirty="0"/>
              <a:t>Pa mor dda wnaethoch chi weithio gyda’ch gilydd?</a:t>
            </a:r>
          </a:p>
          <a:p>
            <a:r>
              <a:rPr lang="cy-GB" sz="2000" noProof="0" dirty="0"/>
              <a:t>A oedd pob aelod o’r grŵp yn </a:t>
            </a:r>
            <a:r>
              <a:rPr lang="cy-GB" sz="2000" dirty="0"/>
              <a:t>teimlo eu bod wedi cyfleu eu barn</a:t>
            </a:r>
            <a:r>
              <a:rPr lang="cy-GB" sz="2000" noProof="0" dirty="0"/>
              <a:t>?</a:t>
            </a:r>
          </a:p>
          <a:p>
            <a:r>
              <a:rPr lang="cy-GB" sz="2000" noProof="0" dirty="0"/>
              <a:t>A oedd pob aelod o’r grŵp yn teimlo bod pobl wedi gwrando arnynt? </a:t>
            </a:r>
          </a:p>
          <a:p>
            <a:r>
              <a:rPr lang="cy-GB" sz="2000" noProof="0" dirty="0"/>
              <a:t>A oes unrhyw beth y gallech fod wedi’i wneud i wella eich cyfathrebu? </a:t>
            </a:r>
          </a:p>
        </p:txBody>
      </p:sp>
      <p:pic>
        <p:nvPicPr>
          <p:cNvPr id="5122" name="Picture 2" descr="Image result for feedback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B95086C-0211-4FB5-BA8E-D18E06E98A1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4675" y="2433476"/>
            <a:ext cx="4395788" cy="344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8365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ommunication]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1BA93E9-C1AD-465D-837C-FC68AAC768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600200"/>
            <a:ext cx="73152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13624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7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F19BAF3-7E20-4B9D-B544-BABAEEA1FA75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3" name="Picture 7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50648F4-ABCD-4DF0-8641-76CFB2354721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4" name="Oval 7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89BE678-777B-482A-A616-FEDC47B162E5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5" name="Picture 7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F1EB4BD-9C7E-4AA3-9681-C7EB0DA6250B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56" name="Picture 7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4AAE3AA-3759-4D28-B0EF-575F25A5146C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57" name="Rectangle 8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28BE0C3-2102-4820-B88B-A448B1840D14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8A3C342-1D03-412F-8DD3-BF519E8E0AE9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7518D7D-918E-4931-AD40-32ABBE1F7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300" noProof="0" dirty="0"/>
              <a:t>Cyfathrebu mewn lleoliad gofal iechyd</a:t>
            </a:r>
          </a:p>
        </p:txBody>
      </p:sp>
      <p:sp>
        <p:nvSpPr>
          <p:cNvPr id="85" name="Freeform 3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1CC9B02-E087-4350-AEBD-2C3CF001AF01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staff nurse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08593A4-D855-4528-8562-54C8948893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44495" r="11995"/>
          <a:stretch/>
        </p:blipFill>
        <p:spPr bwMode="auto">
          <a:xfrm>
            <a:off x="3" y="10"/>
            <a:ext cx="4973099" cy="6857991"/>
          </a:xfrm>
          <a:custGeom>
            <a:avLst/>
            <a:gdLst>
              <a:gd name="connsiteX0" fmla="*/ 3628384 w 4973099"/>
              <a:gd name="connsiteY0" fmla="*/ 0 h 6858001"/>
              <a:gd name="connsiteX1" fmla="*/ 4971922 w 4973099"/>
              <a:gd name="connsiteY1" fmla="*/ 0 h 6858001"/>
              <a:gd name="connsiteX2" fmla="*/ 4946877 w 4973099"/>
              <a:gd name="connsiteY2" fmla="*/ 155677 h 6858001"/>
              <a:gd name="connsiteX3" fmla="*/ 4923008 w 4973099"/>
              <a:gd name="connsiteY3" fmla="*/ 310668 h 6858001"/>
              <a:gd name="connsiteX4" fmla="*/ 4899644 w 4973099"/>
              <a:gd name="connsiteY4" fmla="*/ 466344 h 6858001"/>
              <a:gd name="connsiteX5" fmla="*/ 4879641 w 4973099"/>
              <a:gd name="connsiteY5" fmla="*/ 622707 h 6858001"/>
              <a:gd name="connsiteX6" fmla="*/ 4859470 w 4973099"/>
              <a:gd name="connsiteY6" fmla="*/ 778383 h 6858001"/>
              <a:gd name="connsiteX7" fmla="*/ 4840644 w 4973099"/>
              <a:gd name="connsiteY7" fmla="*/ 934746 h 6858001"/>
              <a:gd name="connsiteX8" fmla="*/ 4824508 w 4973099"/>
              <a:gd name="connsiteY8" fmla="*/ 1089051 h 6858001"/>
              <a:gd name="connsiteX9" fmla="*/ 4809212 w 4973099"/>
              <a:gd name="connsiteY9" fmla="*/ 1245413 h 6858001"/>
              <a:gd name="connsiteX10" fmla="*/ 4795260 w 4973099"/>
              <a:gd name="connsiteY10" fmla="*/ 1401090 h 6858001"/>
              <a:gd name="connsiteX11" fmla="*/ 4783158 w 4973099"/>
              <a:gd name="connsiteY11" fmla="*/ 1554023 h 6858001"/>
              <a:gd name="connsiteX12" fmla="*/ 4771055 w 4973099"/>
              <a:gd name="connsiteY12" fmla="*/ 1709014 h 6858001"/>
              <a:gd name="connsiteX13" fmla="*/ 4760970 w 4973099"/>
              <a:gd name="connsiteY13" fmla="*/ 1861947 h 6858001"/>
              <a:gd name="connsiteX14" fmla="*/ 4753070 w 4973099"/>
              <a:gd name="connsiteY14" fmla="*/ 2014881 h 6858001"/>
              <a:gd name="connsiteX15" fmla="*/ 4744833 w 4973099"/>
              <a:gd name="connsiteY15" fmla="*/ 2167128 h 6858001"/>
              <a:gd name="connsiteX16" fmla="*/ 4737942 w 4973099"/>
              <a:gd name="connsiteY16" fmla="*/ 2318004 h 6858001"/>
              <a:gd name="connsiteX17" fmla="*/ 4733067 w 4973099"/>
              <a:gd name="connsiteY17" fmla="*/ 2467509 h 6858001"/>
              <a:gd name="connsiteX18" fmla="*/ 4728865 w 4973099"/>
              <a:gd name="connsiteY18" fmla="*/ 2617013 h 6858001"/>
              <a:gd name="connsiteX19" fmla="*/ 4724831 w 4973099"/>
              <a:gd name="connsiteY19" fmla="*/ 2765146 h 6858001"/>
              <a:gd name="connsiteX20" fmla="*/ 4722982 w 4973099"/>
              <a:gd name="connsiteY20" fmla="*/ 2911221 h 6858001"/>
              <a:gd name="connsiteX21" fmla="*/ 4720965 w 4973099"/>
              <a:gd name="connsiteY21" fmla="*/ 3057297 h 6858001"/>
              <a:gd name="connsiteX22" fmla="*/ 4719956 w 4973099"/>
              <a:gd name="connsiteY22" fmla="*/ 3201315 h 6858001"/>
              <a:gd name="connsiteX23" fmla="*/ 4720965 w 4973099"/>
              <a:gd name="connsiteY23" fmla="*/ 3343961 h 6858001"/>
              <a:gd name="connsiteX24" fmla="*/ 4720965 w 4973099"/>
              <a:gd name="connsiteY24" fmla="*/ 3485236 h 6858001"/>
              <a:gd name="connsiteX25" fmla="*/ 4722982 w 4973099"/>
              <a:gd name="connsiteY25" fmla="*/ 3625139 h 6858001"/>
              <a:gd name="connsiteX26" fmla="*/ 4726007 w 4973099"/>
              <a:gd name="connsiteY26" fmla="*/ 3762299 h 6858001"/>
              <a:gd name="connsiteX27" fmla="*/ 4728865 w 4973099"/>
              <a:gd name="connsiteY27" fmla="*/ 3898087 h 6858001"/>
              <a:gd name="connsiteX28" fmla="*/ 4732059 w 4973099"/>
              <a:gd name="connsiteY28" fmla="*/ 4031133 h 6858001"/>
              <a:gd name="connsiteX29" fmla="*/ 4736933 w 4973099"/>
              <a:gd name="connsiteY29" fmla="*/ 4163492 h 6858001"/>
              <a:gd name="connsiteX30" fmla="*/ 4742144 w 4973099"/>
              <a:gd name="connsiteY30" fmla="*/ 4293793 h 6858001"/>
              <a:gd name="connsiteX31" fmla="*/ 4746850 w 4973099"/>
              <a:gd name="connsiteY31" fmla="*/ 4421352 h 6858001"/>
              <a:gd name="connsiteX32" fmla="*/ 4760130 w 4973099"/>
              <a:gd name="connsiteY32" fmla="*/ 4670298 h 6858001"/>
              <a:gd name="connsiteX33" fmla="*/ 4774249 w 4973099"/>
              <a:gd name="connsiteY33" fmla="*/ 4908956 h 6858001"/>
              <a:gd name="connsiteX34" fmla="*/ 4789041 w 4973099"/>
              <a:gd name="connsiteY34" fmla="*/ 5138013 h 6858001"/>
              <a:gd name="connsiteX35" fmla="*/ 4805346 w 4973099"/>
              <a:gd name="connsiteY35" fmla="*/ 5354726 h 6858001"/>
              <a:gd name="connsiteX36" fmla="*/ 4822323 w 4973099"/>
              <a:gd name="connsiteY36" fmla="*/ 5561838 h 6858001"/>
              <a:gd name="connsiteX37" fmla="*/ 4840644 w 4973099"/>
              <a:gd name="connsiteY37" fmla="*/ 5753862 h 6858001"/>
              <a:gd name="connsiteX38" fmla="*/ 4858630 w 4973099"/>
              <a:gd name="connsiteY38" fmla="*/ 5934227 h 6858001"/>
              <a:gd name="connsiteX39" fmla="*/ 4876615 w 4973099"/>
              <a:gd name="connsiteY39" fmla="*/ 6100191 h 6858001"/>
              <a:gd name="connsiteX40" fmla="*/ 4893592 w 4973099"/>
              <a:gd name="connsiteY40" fmla="*/ 6252438 h 6858001"/>
              <a:gd name="connsiteX41" fmla="*/ 4909729 w 4973099"/>
              <a:gd name="connsiteY41" fmla="*/ 6387541 h 6858001"/>
              <a:gd name="connsiteX42" fmla="*/ 4925025 w 4973099"/>
              <a:gd name="connsiteY42" fmla="*/ 6509613 h 6858001"/>
              <a:gd name="connsiteX43" fmla="*/ 4937800 w 4973099"/>
              <a:gd name="connsiteY43" fmla="*/ 6612483 h 6858001"/>
              <a:gd name="connsiteX44" fmla="*/ 4949902 w 4973099"/>
              <a:gd name="connsiteY44" fmla="*/ 6698894 h 6858001"/>
              <a:gd name="connsiteX45" fmla="*/ 4967216 w 4973099"/>
              <a:gd name="connsiteY45" fmla="*/ 6817538 h 6858001"/>
              <a:gd name="connsiteX46" fmla="*/ 4973099 w 4973099"/>
              <a:gd name="connsiteY46" fmla="*/ 6858000 h 6858001"/>
              <a:gd name="connsiteX47" fmla="*/ 4075210 w 4973099"/>
              <a:gd name="connsiteY47" fmla="*/ 6858000 h 6858001"/>
              <a:gd name="connsiteX48" fmla="*/ 4075210 w 4973099"/>
              <a:gd name="connsiteY48" fmla="*/ 6858001 h 6858001"/>
              <a:gd name="connsiteX49" fmla="*/ 0 w 4973099"/>
              <a:gd name="connsiteY49" fmla="*/ 6858001 h 6858001"/>
              <a:gd name="connsiteX50" fmla="*/ 0 w 4973099"/>
              <a:gd name="connsiteY50" fmla="*/ 1 h 6858001"/>
              <a:gd name="connsiteX51" fmla="*/ 3628384 w 4973099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6F18ACE-6E82-4ADC-8A2F-A1771B309B16}"/>
              </a:ext>
              <a:ext uri="{C183D7F6-B498-43B3-948B-1728B52AA6E4}">
                <adec:decorative xmlns:adec="http://schemas.microsoft.com/office/drawing/2017/decorative" xmlns:p="http://schemas.openxmlformats.org/presentationml/2006/main" xmlns:r="http://schemas.openxmlformats.org/officeDocument/2006/relationships" xmlns:a="http://schemas.openxmlformats.org/drawingml/2006/main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:p="http://schemas.openxmlformats.org/presentationml/2006/main" xmlns:r="http://schemas.openxmlformats.org/officeDocument/2006/relationships" xmlns:a="http://schemas.openxmlformats.org/drawingml/2006/main" xmlns="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E158D41-E675-4A17-9D7E-90627DDC3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7372" y="1795624"/>
            <a:ext cx="6208964" cy="4558897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y-GB" sz="2400" dirty="0"/>
              <a:t>Meddyliwch am rôl nyrs staff yn un o ysbytai'r GIG ac atebwch y cwestiynau canlynol:
</a:t>
            </a:r>
            <a:endParaRPr lang="cy-GB" sz="2400" noProof="0" dirty="0"/>
          </a:p>
          <a:p>
            <a:pPr>
              <a:lnSpc>
                <a:spcPct val="90000"/>
              </a:lnSpc>
            </a:pPr>
            <a:r>
              <a:rPr lang="cy-GB" sz="2400" noProof="0" dirty="0"/>
              <a:t>Â phwy y mae angen i nyrs staff gyfathrebu? </a:t>
            </a:r>
          </a:p>
          <a:p>
            <a:pPr marL="0" indent="0">
              <a:lnSpc>
                <a:spcPct val="90000"/>
              </a:lnSpc>
            </a:pPr>
            <a:endParaRPr lang="cy-GB" sz="2400" noProof="0" dirty="0"/>
          </a:p>
          <a:p>
            <a:pPr>
              <a:lnSpc>
                <a:spcPct val="90000"/>
              </a:lnSpc>
            </a:pPr>
            <a:r>
              <a:rPr lang="cy-GB" sz="2400" noProof="0" dirty="0"/>
              <a:t>Rhowch rai enghreifftiau o’r wybodaeth y gallai fod angen iddynt ei chyfathrebu? </a:t>
            </a:r>
          </a:p>
          <a:p>
            <a:pPr>
              <a:lnSpc>
                <a:spcPct val="90000"/>
              </a:lnSpc>
            </a:pPr>
            <a:endParaRPr lang="cy-GB" sz="2400" noProof="0" dirty="0"/>
          </a:p>
          <a:p>
            <a:pPr lvl="0">
              <a:lnSpc>
                <a:spcPct val="90000"/>
              </a:lnSpc>
            </a:pPr>
            <a:r>
              <a:rPr lang="cy-GB" sz="2400" noProof="0" dirty="0"/>
              <a:t>Pa ddull cyfathrebu </a:t>
            </a:r>
            <a:r>
              <a:rPr lang="cy-GB" sz="2400" noProof="0" dirty="0" err="1"/>
              <a:t>gallen</a:t>
            </a:r>
            <a:r>
              <a:rPr lang="cy-GB" sz="2400" noProof="0" dirty="0"/>
              <a:t> nhw ei ddefnyddio?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36308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2CD734B-2BBD-4807-AF48-95801A08E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Eich Profiadau Chi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6E5955C-4770-46B2-9F3D-1CA93D034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5379" y="2056092"/>
            <a:ext cx="9215456" cy="4200245"/>
          </a:xfrm>
        </p:spPr>
        <p:txBody>
          <a:bodyPr>
            <a:normAutofit/>
          </a:bodyPr>
          <a:lstStyle/>
          <a:p>
            <a:r>
              <a:rPr lang="cy-GB" sz="3200" dirty="0"/>
              <a:t>Mewn parau meddyliwch am eich profiadau chi naill ai fel aelod o staff neu glaf.  Meddyliwch am enghraifft o sefyllfa lle rydych wedi cael profiad o gyfathrebu da neu wael gan weithiwr iechyd proffesiynol</a:t>
            </a:r>
            <a:endParaRPr lang="cy-GB" sz="3200" noProof="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801974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440</Words>
  <Application>Microsoft Macintosh PowerPoint</Application>
  <PresentationFormat>Custom</PresentationFormat>
  <Paragraphs>50</Paragraphs>
  <Slides>11</Slides>
  <Notes>0</Notes>
  <HiddenSlides>0</HiddenSlides>
  <MMClips>1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Cyfathrebu a Gweithio Integredig</vt:lpstr>
      <vt:lpstr>Cyflwyniadau</vt:lpstr>
      <vt:lpstr>Deilliannau Dysgu’r Modwl</vt:lpstr>
      <vt:lpstr>Beth ydyn ni’n ei ddeall am gyfathrebu?</vt:lpstr>
      <vt:lpstr>Diffiniadau o Gyfathrebu</vt:lpstr>
      <vt:lpstr>Y Cwlwm Dynol</vt:lpstr>
      <vt:lpstr>Slide 7</vt:lpstr>
      <vt:lpstr>   Adborth ar y Cwlwm Dynol</vt:lpstr>
      <vt:lpstr>Slide 9</vt:lpstr>
      <vt:lpstr>Cyfathrebu mewn lleoliad gofal iechyd</vt:lpstr>
      <vt:lpstr>Eich Profiadau Chi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Integrated Working</dc:title>
  <dc:creator>Katie hapgood</dc:creator>
  <cp:lastModifiedBy>swwcte</cp:lastModifiedBy>
  <cp:revision>25</cp:revision>
  <dcterms:created xsi:type="dcterms:W3CDTF">2020-03-10T17:09:42Z</dcterms:created>
  <dcterms:modified xsi:type="dcterms:W3CDTF">2020-03-10T17:10:22Z</dcterms:modified>
</cp:coreProperties>
</file>