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35" r:id="rId1"/>
  </p:sldMasterIdLst>
  <p:notesMasterIdLst>
    <p:notesMasterId r:id="rId18"/>
  </p:notesMasterIdLst>
  <p:sldIdLst>
    <p:sldId id="256" r:id="rId2"/>
    <p:sldId id="269" r:id="rId3"/>
    <p:sldId id="257" r:id="rId4"/>
    <p:sldId id="258" r:id="rId5"/>
    <p:sldId id="259" r:id="rId6"/>
    <p:sldId id="260" r:id="rId7"/>
    <p:sldId id="261" r:id="rId8"/>
    <p:sldId id="262" r:id="rId9"/>
    <p:sldId id="270" r:id="rId10"/>
    <p:sldId id="263" r:id="rId11"/>
    <p:sldId id="271" r:id="rId12"/>
    <p:sldId id="264" r:id="rId13"/>
    <p:sldId id="265" r:id="rId14"/>
    <p:sldId id="266" r:id="rId15"/>
    <p:sldId id="267" r:id="rId16"/>
    <p:sldId id="268"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464" autoAdjust="0"/>
    <p:restoredTop sz="94660"/>
  </p:normalViewPr>
  <p:slideViewPr>
    <p:cSldViewPr snapToGrid="0">
      <p:cViewPr>
        <p:scale>
          <a:sx n="60" d="100"/>
          <a:sy n="60" d="100"/>
        </p:scale>
        <p:origin x="852" y="2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3B45CDE-7F50-40F3-93F7-9674A0E2B9E5}" type="doc">
      <dgm:prSet loTypeId="urn:microsoft.com/office/officeart/2008/layout/HalfCircleOrganizationChart" loCatId="hierarchy" qsTypeId="urn:microsoft.com/office/officeart/2005/8/quickstyle/simple4" qsCatId="simple" csTypeId="urn:microsoft.com/office/officeart/2005/8/colors/accent2_1" csCatId="accent2" phldr="1"/>
      <dgm:spPr/>
      <dgm:t>
        <a:bodyPr/>
        <a:lstStyle/>
        <a:p>
          <a:endParaRPr lang="en-GB"/>
        </a:p>
      </dgm:t>
    </dgm:pt>
    <dgm:pt modelId="{8D44CA2E-3E38-4BDE-95A2-3945A1B293F0}">
      <dgm:prSet phldrT="[Text]"/>
      <dgm:spPr/>
      <dgm:t>
        <a:bodyPr/>
        <a:lstStyle/>
        <a:p>
          <a:r>
            <a:rPr lang="en-GB" b="1" dirty="0"/>
            <a:t>Founder</a:t>
          </a:r>
        </a:p>
      </dgm:t>
    </dgm:pt>
    <dgm:pt modelId="{6CB6B24E-DB67-4EB9-8038-D6195DD5BA5A}" type="parTrans" cxnId="{6500593E-ADE7-4236-BE1E-102388FB3BCE}">
      <dgm:prSet/>
      <dgm:spPr/>
      <dgm:t>
        <a:bodyPr/>
        <a:lstStyle/>
        <a:p>
          <a:endParaRPr lang="en-GB"/>
        </a:p>
      </dgm:t>
    </dgm:pt>
    <dgm:pt modelId="{A43559CF-D4D5-476B-836C-64A9A97F7AA1}" type="sibTrans" cxnId="{6500593E-ADE7-4236-BE1E-102388FB3BCE}">
      <dgm:prSet/>
      <dgm:spPr/>
      <dgm:t>
        <a:bodyPr/>
        <a:lstStyle/>
        <a:p>
          <a:endParaRPr lang="en-GB"/>
        </a:p>
      </dgm:t>
    </dgm:pt>
    <dgm:pt modelId="{05358CD5-DDFA-4938-BE8B-0F44BF4FF875}">
      <dgm:prSet phldrT="[Text]"/>
      <dgm:spPr/>
      <dgm:t>
        <a:bodyPr/>
        <a:lstStyle/>
        <a:p>
          <a:r>
            <a:rPr lang="en-GB" b="1" dirty="0"/>
            <a:t>Head Chef</a:t>
          </a:r>
        </a:p>
      </dgm:t>
    </dgm:pt>
    <dgm:pt modelId="{93910D03-D867-43BE-A4CE-DDF7A8AC2776}" type="parTrans" cxnId="{D05114B5-8E70-44C2-8FBB-FAC568AB66C8}">
      <dgm:prSet/>
      <dgm:spPr/>
      <dgm:t>
        <a:bodyPr/>
        <a:lstStyle/>
        <a:p>
          <a:endParaRPr lang="en-GB"/>
        </a:p>
      </dgm:t>
    </dgm:pt>
    <dgm:pt modelId="{D77C6441-32BA-4C09-9443-49160E2B6F2C}" type="sibTrans" cxnId="{D05114B5-8E70-44C2-8FBB-FAC568AB66C8}">
      <dgm:prSet/>
      <dgm:spPr/>
      <dgm:t>
        <a:bodyPr/>
        <a:lstStyle/>
        <a:p>
          <a:endParaRPr lang="en-GB"/>
        </a:p>
      </dgm:t>
    </dgm:pt>
    <dgm:pt modelId="{CCDBC0A7-E9D8-423E-B5E3-43E50ABAC30B}">
      <dgm:prSet phldrT="[Text]"/>
      <dgm:spPr/>
      <dgm:t>
        <a:bodyPr/>
        <a:lstStyle/>
        <a:p>
          <a:r>
            <a:rPr lang="en-GB" b="1" dirty="0"/>
            <a:t>Marketing Manager</a:t>
          </a:r>
        </a:p>
      </dgm:t>
    </dgm:pt>
    <dgm:pt modelId="{450D361B-9CE0-4BEE-B79E-42761B2E7B67}" type="parTrans" cxnId="{953523AA-FFA0-42FC-9B99-DB1001FB6DE0}">
      <dgm:prSet/>
      <dgm:spPr/>
      <dgm:t>
        <a:bodyPr/>
        <a:lstStyle/>
        <a:p>
          <a:endParaRPr lang="en-GB"/>
        </a:p>
      </dgm:t>
    </dgm:pt>
    <dgm:pt modelId="{56BFB1DA-CFE8-43B3-85C9-9BE0486FA934}" type="sibTrans" cxnId="{953523AA-FFA0-42FC-9B99-DB1001FB6DE0}">
      <dgm:prSet/>
      <dgm:spPr/>
      <dgm:t>
        <a:bodyPr/>
        <a:lstStyle/>
        <a:p>
          <a:endParaRPr lang="en-GB"/>
        </a:p>
      </dgm:t>
    </dgm:pt>
    <dgm:pt modelId="{8E45A8E1-DFF6-443F-A424-289A88AC3BD1}">
      <dgm:prSet phldrT="[Text]"/>
      <dgm:spPr/>
      <dgm:t>
        <a:bodyPr/>
        <a:lstStyle/>
        <a:p>
          <a:r>
            <a:rPr lang="en-GB" b="1" dirty="0"/>
            <a:t>Customer Support Manager</a:t>
          </a:r>
        </a:p>
      </dgm:t>
    </dgm:pt>
    <dgm:pt modelId="{AB146816-171D-49E5-B54C-E0D7565E03DF}" type="parTrans" cxnId="{336CC69C-5A84-4B37-9DC4-D1F69B221742}">
      <dgm:prSet/>
      <dgm:spPr/>
      <dgm:t>
        <a:bodyPr/>
        <a:lstStyle/>
        <a:p>
          <a:endParaRPr lang="en-GB"/>
        </a:p>
      </dgm:t>
    </dgm:pt>
    <dgm:pt modelId="{EDD2EB85-3AD3-4D08-9BA2-2D97B791911F}" type="sibTrans" cxnId="{336CC69C-5A84-4B37-9DC4-D1F69B221742}">
      <dgm:prSet/>
      <dgm:spPr/>
      <dgm:t>
        <a:bodyPr/>
        <a:lstStyle/>
        <a:p>
          <a:endParaRPr lang="en-GB"/>
        </a:p>
      </dgm:t>
    </dgm:pt>
    <dgm:pt modelId="{3DDBB051-A0D9-48A1-BA3B-F178BD4DAAE1}">
      <dgm:prSet phldrT="[Text]"/>
      <dgm:spPr/>
      <dgm:t>
        <a:bodyPr/>
        <a:lstStyle/>
        <a:p>
          <a:r>
            <a:rPr lang="en-GB" b="1" dirty="0"/>
            <a:t>Nutritionist</a:t>
          </a:r>
        </a:p>
      </dgm:t>
    </dgm:pt>
    <dgm:pt modelId="{9CBB3978-1FFB-4EC7-80A8-676B54C22C36}" type="parTrans" cxnId="{B0E99BCE-A45E-4F10-962B-7E87FC2BA7B2}">
      <dgm:prSet/>
      <dgm:spPr/>
      <dgm:t>
        <a:bodyPr/>
        <a:lstStyle/>
        <a:p>
          <a:endParaRPr lang="en-GB"/>
        </a:p>
      </dgm:t>
    </dgm:pt>
    <dgm:pt modelId="{E46DCF11-7BE1-4759-9E14-644A94DD00D9}" type="sibTrans" cxnId="{B0E99BCE-A45E-4F10-962B-7E87FC2BA7B2}">
      <dgm:prSet/>
      <dgm:spPr/>
      <dgm:t>
        <a:bodyPr/>
        <a:lstStyle/>
        <a:p>
          <a:endParaRPr lang="en-GB"/>
        </a:p>
      </dgm:t>
    </dgm:pt>
    <dgm:pt modelId="{F4F2BB27-97E1-4215-9110-91B61FCF8F2F}">
      <dgm:prSet phldrT="[Text]"/>
      <dgm:spPr/>
      <dgm:t>
        <a:bodyPr/>
        <a:lstStyle/>
        <a:p>
          <a:r>
            <a:rPr lang="en-GB" b="1" dirty="0"/>
            <a:t>Logistic manager</a:t>
          </a:r>
        </a:p>
      </dgm:t>
    </dgm:pt>
    <dgm:pt modelId="{CFB4900B-A814-4F7D-BE43-ADF57056A29A}" type="parTrans" cxnId="{8F793DA6-E3F5-429C-BDB0-9F0F35B5DA29}">
      <dgm:prSet/>
      <dgm:spPr/>
      <dgm:t>
        <a:bodyPr/>
        <a:lstStyle/>
        <a:p>
          <a:endParaRPr lang="en-GB"/>
        </a:p>
      </dgm:t>
    </dgm:pt>
    <dgm:pt modelId="{0118551D-E5BA-4E48-B745-00BC2BA5B82F}" type="sibTrans" cxnId="{8F793DA6-E3F5-429C-BDB0-9F0F35B5DA29}">
      <dgm:prSet/>
      <dgm:spPr/>
      <dgm:t>
        <a:bodyPr/>
        <a:lstStyle/>
        <a:p>
          <a:endParaRPr lang="en-GB"/>
        </a:p>
      </dgm:t>
    </dgm:pt>
    <dgm:pt modelId="{3AF76F13-B87E-432E-8D70-66F17D8ADD3D}" type="pres">
      <dgm:prSet presAssocID="{63B45CDE-7F50-40F3-93F7-9674A0E2B9E5}" presName="Name0" presStyleCnt="0">
        <dgm:presLayoutVars>
          <dgm:orgChart val="1"/>
          <dgm:chPref val="1"/>
          <dgm:dir/>
          <dgm:animOne val="branch"/>
          <dgm:animLvl val="lvl"/>
          <dgm:resizeHandles/>
        </dgm:presLayoutVars>
      </dgm:prSet>
      <dgm:spPr/>
    </dgm:pt>
    <dgm:pt modelId="{221ABE08-D058-423A-9129-A6AF06482ACB}" type="pres">
      <dgm:prSet presAssocID="{8D44CA2E-3E38-4BDE-95A2-3945A1B293F0}" presName="hierRoot1" presStyleCnt="0">
        <dgm:presLayoutVars>
          <dgm:hierBranch val="init"/>
        </dgm:presLayoutVars>
      </dgm:prSet>
      <dgm:spPr/>
    </dgm:pt>
    <dgm:pt modelId="{411D22F2-EED3-4F2C-8987-B0650F610295}" type="pres">
      <dgm:prSet presAssocID="{8D44CA2E-3E38-4BDE-95A2-3945A1B293F0}" presName="rootComposite1" presStyleCnt="0"/>
      <dgm:spPr/>
    </dgm:pt>
    <dgm:pt modelId="{EBEABDE6-B382-476B-B9A2-5D4BDDD6741E}" type="pres">
      <dgm:prSet presAssocID="{8D44CA2E-3E38-4BDE-95A2-3945A1B293F0}" presName="rootText1" presStyleLbl="alignAcc1" presStyleIdx="0" presStyleCnt="0">
        <dgm:presLayoutVars>
          <dgm:chPref val="3"/>
        </dgm:presLayoutVars>
      </dgm:prSet>
      <dgm:spPr/>
    </dgm:pt>
    <dgm:pt modelId="{BD98ECD5-7D3D-48A8-8769-7DAD03939C81}" type="pres">
      <dgm:prSet presAssocID="{8D44CA2E-3E38-4BDE-95A2-3945A1B293F0}" presName="topArc1" presStyleLbl="parChTrans1D1" presStyleIdx="0" presStyleCnt="12"/>
      <dgm:spPr/>
    </dgm:pt>
    <dgm:pt modelId="{D0FF298E-860F-4071-84C5-570B4971D6C9}" type="pres">
      <dgm:prSet presAssocID="{8D44CA2E-3E38-4BDE-95A2-3945A1B293F0}" presName="bottomArc1" presStyleLbl="parChTrans1D1" presStyleIdx="1" presStyleCnt="12"/>
      <dgm:spPr/>
    </dgm:pt>
    <dgm:pt modelId="{A5111A54-7529-4B80-B72A-74964D5BAC1B}" type="pres">
      <dgm:prSet presAssocID="{8D44CA2E-3E38-4BDE-95A2-3945A1B293F0}" presName="topConnNode1" presStyleLbl="node1" presStyleIdx="0" presStyleCnt="0"/>
      <dgm:spPr/>
    </dgm:pt>
    <dgm:pt modelId="{0E122999-671A-4D3E-8F8A-1A186F9A521F}" type="pres">
      <dgm:prSet presAssocID="{8D44CA2E-3E38-4BDE-95A2-3945A1B293F0}" presName="hierChild2" presStyleCnt="0"/>
      <dgm:spPr/>
    </dgm:pt>
    <dgm:pt modelId="{36D458CF-4C4F-4785-BC48-52E961682C8D}" type="pres">
      <dgm:prSet presAssocID="{93910D03-D867-43BE-A4CE-DDF7A8AC2776}" presName="Name28" presStyleLbl="parChTrans1D2" presStyleIdx="0" presStyleCnt="2"/>
      <dgm:spPr/>
    </dgm:pt>
    <dgm:pt modelId="{2D47CCF5-C69C-44E6-8EB8-43C007A397CB}" type="pres">
      <dgm:prSet presAssocID="{05358CD5-DDFA-4938-BE8B-0F44BF4FF875}" presName="hierRoot2" presStyleCnt="0">
        <dgm:presLayoutVars>
          <dgm:hierBranch val="init"/>
        </dgm:presLayoutVars>
      </dgm:prSet>
      <dgm:spPr/>
    </dgm:pt>
    <dgm:pt modelId="{F8267A66-7F5F-4C52-8DCA-CCF8F05D0B16}" type="pres">
      <dgm:prSet presAssocID="{05358CD5-DDFA-4938-BE8B-0F44BF4FF875}" presName="rootComposite2" presStyleCnt="0"/>
      <dgm:spPr/>
    </dgm:pt>
    <dgm:pt modelId="{FFE85562-4F05-4166-9035-EB132CDD2E22}" type="pres">
      <dgm:prSet presAssocID="{05358CD5-DDFA-4938-BE8B-0F44BF4FF875}" presName="rootText2" presStyleLbl="alignAcc1" presStyleIdx="0" presStyleCnt="0">
        <dgm:presLayoutVars>
          <dgm:chPref val="3"/>
        </dgm:presLayoutVars>
      </dgm:prSet>
      <dgm:spPr/>
    </dgm:pt>
    <dgm:pt modelId="{EBD0C9BC-F7B5-45FF-A2AC-21C30B57E5BB}" type="pres">
      <dgm:prSet presAssocID="{05358CD5-DDFA-4938-BE8B-0F44BF4FF875}" presName="topArc2" presStyleLbl="parChTrans1D1" presStyleIdx="2" presStyleCnt="12"/>
      <dgm:spPr/>
    </dgm:pt>
    <dgm:pt modelId="{913485BB-3710-46AD-9E62-A2B60DCDF108}" type="pres">
      <dgm:prSet presAssocID="{05358CD5-DDFA-4938-BE8B-0F44BF4FF875}" presName="bottomArc2" presStyleLbl="parChTrans1D1" presStyleIdx="3" presStyleCnt="12"/>
      <dgm:spPr/>
    </dgm:pt>
    <dgm:pt modelId="{22900E04-87D2-4A93-8A1B-EB5DF7D9B959}" type="pres">
      <dgm:prSet presAssocID="{05358CD5-DDFA-4938-BE8B-0F44BF4FF875}" presName="topConnNode2" presStyleLbl="node2" presStyleIdx="0" presStyleCnt="0"/>
      <dgm:spPr/>
    </dgm:pt>
    <dgm:pt modelId="{0470C3F6-4F9A-4632-A434-BC0AA12C4398}" type="pres">
      <dgm:prSet presAssocID="{05358CD5-DDFA-4938-BE8B-0F44BF4FF875}" presName="hierChild4" presStyleCnt="0"/>
      <dgm:spPr/>
    </dgm:pt>
    <dgm:pt modelId="{A9E58F7E-E8B8-4C47-9E31-DD81D7185CCA}" type="pres">
      <dgm:prSet presAssocID="{450D361B-9CE0-4BEE-B79E-42761B2E7B67}" presName="Name28" presStyleLbl="parChTrans1D3" presStyleIdx="0" presStyleCnt="3"/>
      <dgm:spPr/>
    </dgm:pt>
    <dgm:pt modelId="{D68ADACA-2EDA-4B43-8351-9ADEDC5035FF}" type="pres">
      <dgm:prSet presAssocID="{CCDBC0A7-E9D8-423E-B5E3-43E50ABAC30B}" presName="hierRoot2" presStyleCnt="0">
        <dgm:presLayoutVars>
          <dgm:hierBranch val="init"/>
        </dgm:presLayoutVars>
      </dgm:prSet>
      <dgm:spPr/>
    </dgm:pt>
    <dgm:pt modelId="{38595E98-DDC3-4833-8316-71E3CB8BE06E}" type="pres">
      <dgm:prSet presAssocID="{CCDBC0A7-E9D8-423E-B5E3-43E50ABAC30B}" presName="rootComposite2" presStyleCnt="0"/>
      <dgm:spPr/>
    </dgm:pt>
    <dgm:pt modelId="{3562D3B3-6805-43E8-95FE-AAEF309A4E56}" type="pres">
      <dgm:prSet presAssocID="{CCDBC0A7-E9D8-423E-B5E3-43E50ABAC30B}" presName="rootText2" presStyleLbl="alignAcc1" presStyleIdx="0" presStyleCnt="0">
        <dgm:presLayoutVars>
          <dgm:chPref val="3"/>
        </dgm:presLayoutVars>
      </dgm:prSet>
      <dgm:spPr/>
    </dgm:pt>
    <dgm:pt modelId="{43D3B9A4-B05A-4C34-84A7-7904E872BBDD}" type="pres">
      <dgm:prSet presAssocID="{CCDBC0A7-E9D8-423E-B5E3-43E50ABAC30B}" presName="topArc2" presStyleLbl="parChTrans1D1" presStyleIdx="4" presStyleCnt="12"/>
      <dgm:spPr/>
    </dgm:pt>
    <dgm:pt modelId="{09A6FFF0-858A-4B3C-A06A-264A4A6C541F}" type="pres">
      <dgm:prSet presAssocID="{CCDBC0A7-E9D8-423E-B5E3-43E50ABAC30B}" presName="bottomArc2" presStyleLbl="parChTrans1D1" presStyleIdx="5" presStyleCnt="12"/>
      <dgm:spPr/>
    </dgm:pt>
    <dgm:pt modelId="{C05A4CB7-3586-41D7-8CAD-204177029BEC}" type="pres">
      <dgm:prSet presAssocID="{CCDBC0A7-E9D8-423E-B5E3-43E50ABAC30B}" presName="topConnNode2" presStyleLbl="node3" presStyleIdx="0" presStyleCnt="0"/>
      <dgm:spPr/>
    </dgm:pt>
    <dgm:pt modelId="{AEFBDD84-944A-44BF-B448-0694E67AA19B}" type="pres">
      <dgm:prSet presAssocID="{CCDBC0A7-E9D8-423E-B5E3-43E50ABAC30B}" presName="hierChild4" presStyleCnt="0"/>
      <dgm:spPr/>
    </dgm:pt>
    <dgm:pt modelId="{7E3F3ADE-0501-45B0-BDCE-FAC4277FED9B}" type="pres">
      <dgm:prSet presAssocID="{CCDBC0A7-E9D8-423E-B5E3-43E50ABAC30B}" presName="hierChild5" presStyleCnt="0"/>
      <dgm:spPr/>
    </dgm:pt>
    <dgm:pt modelId="{53B43A3F-1446-4B1E-8D5F-8C7588F04ADF}" type="pres">
      <dgm:prSet presAssocID="{AB146816-171D-49E5-B54C-E0D7565E03DF}" presName="Name28" presStyleLbl="parChTrans1D3" presStyleIdx="1" presStyleCnt="3"/>
      <dgm:spPr/>
    </dgm:pt>
    <dgm:pt modelId="{60CFEA19-D445-45CE-BD4F-0FF912D2601F}" type="pres">
      <dgm:prSet presAssocID="{8E45A8E1-DFF6-443F-A424-289A88AC3BD1}" presName="hierRoot2" presStyleCnt="0">
        <dgm:presLayoutVars>
          <dgm:hierBranch val="init"/>
        </dgm:presLayoutVars>
      </dgm:prSet>
      <dgm:spPr/>
    </dgm:pt>
    <dgm:pt modelId="{D5CB6656-0588-48B2-BA64-9A8AA20183A7}" type="pres">
      <dgm:prSet presAssocID="{8E45A8E1-DFF6-443F-A424-289A88AC3BD1}" presName="rootComposite2" presStyleCnt="0"/>
      <dgm:spPr/>
    </dgm:pt>
    <dgm:pt modelId="{7785A72F-A111-4A8D-AFE4-7DE27F375A94}" type="pres">
      <dgm:prSet presAssocID="{8E45A8E1-DFF6-443F-A424-289A88AC3BD1}" presName="rootText2" presStyleLbl="alignAcc1" presStyleIdx="0" presStyleCnt="0">
        <dgm:presLayoutVars>
          <dgm:chPref val="3"/>
        </dgm:presLayoutVars>
      </dgm:prSet>
      <dgm:spPr/>
    </dgm:pt>
    <dgm:pt modelId="{434F115F-1371-42BC-B424-A135B62E936A}" type="pres">
      <dgm:prSet presAssocID="{8E45A8E1-DFF6-443F-A424-289A88AC3BD1}" presName="topArc2" presStyleLbl="parChTrans1D1" presStyleIdx="6" presStyleCnt="12"/>
      <dgm:spPr/>
    </dgm:pt>
    <dgm:pt modelId="{01E5595B-062B-4F04-A85E-52E7BC228805}" type="pres">
      <dgm:prSet presAssocID="{8E45A8E1-DFF6-443F-A424-289A88AC3BD1}" presName="bottomArc2" presStyleLbl="parChTrans1D1" presStyleIdx="7" presStyleCnt="12"/>
      <dgm:spPr/>
    </dgm:pt>
    <dgm:pt modelId="{4778C2BF-C82C-4A33-B169-8C7C519A7423}" type="pres">
      <dgm:prSet presAssocID="{8E45A8E1-DFF6-443F-A424-289A88AC3BD1}" presName="topConnNode2" presStyleLbl="node3" presStyleIdx="0" presStyleCnt="0"/>
      <dgm:spPr/>
    </dgm:pt>
    <dgm:pt modelId="{1B07AB44-8464-42D2-8ACA-25D14741F43F}" type="pres">
      <dgm:prSet presAssocID="{8E45A8E1-DFF6-443F-A424-289A88AC3BD1}" presName="hierChild4" presStyleCnt="0"/>
      <dgm:spPr/>
    </dgm:pt>
    <dgm:pt modelId="{491067C2-83D1-4EE0-8D7E-67854F80DD3F}" type="pres">
      <dgm:prSet presAssocID="{8E45A8E1-DFF6-443F-A424-289A88AC3BD1}" presName="hierChild5" presStyleCnt="0"/>
      <dgm:spPr/>
    </dgm:pt>
    <dgm:pt modelId="{68A8081C-E6E7-4A63-8B2B-01EA49762BED}" type="pres">
      <dgm:prSet presAssocID="{05358CD5-DDFA-4938-BE8B-0F44BF4FF875}" presName="hierChild5" presStyleCnt="0"/>
      <dgm:spPr/>
    </dgm:pt>
    <dgm:pt modelId="{6F593582-6A96-4C41-ADD0-33AE18307D14}" type="pres">
      <dgm:prSet presAssocID="{9CBB3978-1FFB-4EC7-80A8-676B54C22C36}" presName="Name28" presStyleLbl="parChTrans1D2" presStyleIdx="1" presStyleCnt="2"/>
      <dgm:spPr/>
    </dgm:pt>
    <dgm:pt modelId="{A1CE6C40-86B9-407D-A256-7C18FF2DC99C}" type="pres">
      <dgm:prSet presAssocID="{3DDBB051-A0D9-48A1-BA3B-F178BD4DAAE1}" presName="hierRoot2" presStyleCnt="0">
        <dgm:presLayoutVars>
          <dgm:hierBranch val="init"/>
        </dgm:presLayoutVars>
      </dgm:prSet>
      <dgm:spPr/>
    </dgm:pt>
    <dgm:pt modelId="{F908D2BA-0526-4DC9-9802-E388C40BD720}" type="pres">
      <dgm:prSet presAssocID="{3DDBB051-A0D9-48A1-BA3B-F178BD4DAAE1}" presName="rootComposite2" presStyleCnt="0"/>
      <dgm:spPr/>
    </dgm:pt>
    <dgm:pt modelId="{E369A69C-02C1-4546-A6B2-BEFCEEFB6FE3}" type="pres">
      <dgm:prSet presAssocID="{3DDBB051-A0D9-48A1-BA3B-F178BD4DAAE1}" presName="rootText2" presStyleLbl="alignAcc1" presStyleIdx="0" presStyleCnt="0">
        <dgm:presLayoutVars>
          <dgm:chPref val="3"/>
        </dgm:presLayoutVars>
      </dgm:prSet>
      <dgm:spPr/>
    </dgm:pt>
    <dgm:pt modelId="{C91D108B-B914-4857-8607-0B7E027805AB}" type="pres">
      <dgm:prSet presAssocID="{3DDBB051-A0D9-48A1-BA3B-F178BD4DAAE1}" presName="topArc2" presStyleLbl="parChTrans1D1" presStyleIdx="8" presStyleCnt="12"/>
      <dgm:spPr/>
    </dgm:pt>
    <dgm:pt modelId="{E38DA09F-E9A2-4A4B-A96B-06DB9C10D0B0}" type="pres">
      <dgm:prSet presAssocID="{3DDBB051-A0D9-48A1-BA3B-F178BD4DAAE1}" presName="bottomArc2" presStyleLbl="parChTrans1D1" presStyleIdx="9" presStyleCnt="12"/>
      <dgm:spPr/>
    </dgm:pt>
    <dgm:pt modelId="{48CF6A6A-99F4-4F6D-9863-073A958C65A1}" type="pres">
      <dgm:prSet presAssocID="{3DDBB051-A0D9-48A1-BA3B-F178BD4DAAE1}" presName="topConnNode2" presStyleLbl="node2" presStyleIdx="0" presStyleCnt="0"/>
      <dgm:spPr/>
    </dgm:pt>
    <dgm:pt modelId="{1BF126DA-B015-447D-BB9F-E127FB86DDD7}" type="pres">
      <dgm:prSet presAssocID="{3DDBB051-A0D9-48A1-BA3B-F178BD4DAAE1}" presName="hierChild4" presStyleCnt="0"/>
      <dgm:spPr/>
    </dgm:pt>
    <dgm:pt modelId="{B25584EA-5210-4DAE-90B2-45E1BE5B1FAD}" type="pres">
      <dgm:prSet presAssocID="{CFB4900B-A814-4F7D-BE43-ADF57056A29A}" presName="Name28" presStyleLbl="parChTrans1D3" presStyleIdx="2" presStyleCnt="3"/>
      <dgm:spPr/>
    </dgm:pt>
    <dgm:pt modelId="{B2FC7DD9-8491-4B81-BE06-0F694B189EAE}" type="pres">
      <dgm:prSet presAssocID="{F4F2BB27-97E1-4215-9110-91B61FCF8F2F}" presName="hierRoot2" presStyleCnt="0">
        <dgm:presLayoutVars>
          <dgm:hierBranch val="init"/>
        </dgm:presLayoutVars>
      </dgm:prSet>
      <dgm:spPr/>
    </dgm:pt>
    <dgm:pt modelId="{45D5161B-6E00-416A-8C95-40CA959B3481}" type="pres">
      <dgm:prSet presAssocID="{F4F2BB27-97E1-4215-9110-91B61FCF8F2F}" presName="rootComposite2" presStyleCnt="0"/>
      <dgm:spPr/>
    </dgm:pt>
    <dgm:pt modelId="{E6DFFFBA-4F82-4FBF-BAB4-981707C6CFA2}" type="pres">
      <dgm:prSet presAssocID="{F4F2BB27-97E1-4215-9110-91B61FCF8F2F}" presName="rootText2" presStyleLbl="alignAcc1" presStyleIdx="0" presStyleCnt="0">
        <dgm:presLayoutVars>
          <dgm:chPref val="3"/>
        </dgm:presLayoutVars>
      </dgm:prSet>
      <dgm:spPr/>
    </dgm:pt>
    <dgm:pt modelId="{2EB6C49B-D7CD-43EB-A498-BF81448CA943}" type="pres">
      <dgm:prSet presAssocID="{F4F2BB27-97E1-4215-9110-91B61FCF8F2F}" presName="topArc2" presStyleLbl="parChTrans1D1" presStyleIdx="10" presStyleCnt="12"/>
      <dgm:spPr/>
    </dgm:pt>
    <dgm:pt modelId="{1C21DA60-A4F5-4023-BA68-6C9B42AC6013}" type="pres">
      <dgm:prSet presAssocID="{F4F2BB27-97E1-4215-9110-91B61FCF8F2F}" presName="bottomArc2" presStyleLbl="parChTrans1D1" presStyleIdx="11" presStyleCnt="12"/>
      <dgm:spPr/>
    </dgm:pt>
    <dgm:pt modelId="{9E197E80-C378-47FF-9207-451D02ED4A96}" type="pres">
      <dgm:prSet presAssocID="{F4F2BB27-97E1-4215-9110-91B61FCF8F2F}" presName="topConnNode2" presStyleLbl="node3" presStyleIdx="0" presStyleCnt="0"/>
      <dgm:spPr/>
    </dgm:pt>
    <dgm:pt modelId="{C9FDB9E5-DACA-48C9-9101-870C3106747D}" type="pres">
      <dgm:prSet presAssocID="{F4F2BB27-97E1-4215-9110-91B61FCF8F2F}" presName="hierChild4" presStyleCnt="0"/>
      <dgm:spPr/>
    </dgm:pt>
    <dgm:pt modelId="{19FFCD1B-E67C-4D74-A8E9-8F08B3AF20F9}" type="pres">
      <dgm:prSet presAssocID="{F4F2BB27-97E1-4215-9110-91B61FCF8F2F}" presName="hierChild5" presStyleCnt="0"/>
      <dgm:spPr/>
    </dgm:pt>
    <dgm:pt modelId="{DD66137A-C10E-49D6-8736-01EDDDED1AA1}" type="pres">
      <dgm:prSet presAssocID="{3DDBB051-A0D9-48A1-BA3B-F178BD4DAAE1}" presName="hierChild5" presStyleCnt="0"/>
      <dgm:spPr/>
    </dgm:pt>
    <dgm:pt modelId="{FD771AF9-E8A7-4283-B2A7-A0F19051B588}" type="pres">
      <dgm:prSet presAssocID="{8D44CA2E-3E38-4BDE-95A2-3945A1B293F0}" presName="hierChild3" presStyleCnt="0"/>
      <dgm:spPr/>
    </dgm:pt>
  </dgm:ptLst>
  <dgm:cxnLst>
    <dgm:cxn modelId="{30AD921C-9852-4901-ACE3-0B7FB09A2F20}" type="presOf" srcId="{3DDBB051-A0D9-48A1-BA3B-F178BD4DAAE1}" destId="{E369A69C-02C1-4546-A6B2-BEFCEEFB6FE3}" srcOrd="0" destOrd="0" presId="urn:microsoft.com/office/officeart/2008/layout/HalfCircleOrganizationChart"/>
    <dgm:cxn modelId="{E46AF322-8CED-46CD-8D8D-F47F4636966F}" type="presOf" srcId="{3DDBB051-A0D9-48A1-BA3B-F178BD4DAAE1}" destId="{48CF6A6A-99F4-4F6D-9863-073A958C65A1}" srcOrd="1" destOrd="0" presId="urn:microsoft.com/office/officeart/2008/layout/HalfCircleOrganizationChart"/>
    <dgm:cxn modelId="{8EAC8525-B2AE-4F87-8119-01CFBED63E70}" type="presOf" srcId="{CFB4900B-A814-4F7D-BE43-ADF57056A29A}" destId="{B25584EA-5210-4DAE-90B2-45E1BE5B1FAD}" srcOrd="0" destOrd="0" presId="urn:microsoft.com/office/officeart/2008/layout/HalfCircleOrganizationChart"/>
    <dgm:cxn modelId="{A964042F-78DF-4A4A-B5C1-2E357AB20F5E}" type="presOf" srcId="{9CBB3978-1FFB-4EC7-80A8-676B54C22C36}" destId="{6F593582-6A96-4C41-ADD0-33AE18307D14}" srcOrd="0" destOrd="0" presId="urn:microsoft.com/office/officeart/2008/layout/HalfCircleOrganizationChart"/>
    <dgm:cxn modelId="{6500593E-ADE7-4236-BE1E-102388FB3BCE}" srcId="{63B45CDE-7F50-40F3-93F7-9674A0E2B9E5}" destId="{8D44CA2E-3E38-4BDE-95A2-3945A1B293F0}" srcOrd="0" destOrd="0" parTransId="{6CB6B24E-DB67-4EB9-8038-D6195DD5BA5A}" sibTransId="{A43559CF-D4D5-476B-836C-64A9A97F7AA1}"/>
    <dgm:cxn modelId="{7A130744-F8C9-49AE-94B7-7D17AEC64336}" type="presOf" srcId="{F4F2BB27-97E1-4215-9110-91B61FCF8F2F}" destId="{E6DFFFBA-4F82-4FBF-BAB4-981707C6CFA2}" srcOrd="0" destOrd="0" presId="urn:microsoft.com/office/officeart/2008/layout/HalfCircleOrganizationChart"/>
    <dgm:cxn modelId="{93807349-B2C0-4B5C-821D-A62567772B6D}" type="presOf" srcId="{450D361B-9CE0-4BEE-B79E-42761B2E7B67}" destId="{A9E58F7E-E8B8-4C47-9E31-DD81D7185CCA}" srcOrd="0" destOrd="0" presId="urn:microsoft.com/office/officeart/2008/layout/HalfCircleOrganizationChart"/>
    <dgm:cxn modelId="{77552C4D-E7DE-42B8-B586-B6F5D1B32B7A}" type="presOf" srcId="{05358CD5-DDFA-4938-BE8B-0F44BF4FF875}" destId="{22900E04-87D2-4A93-8A1B-EB5DF7D9B959}" srcOrd="1" destOrd="0" presId="urn:microsoft.com/office/officeart/2008/layout/HalfCircleOrganizationChart"/>
    <dgm:cxn modelId="{879EE757-73B0-4F38-A530-275F36AA33E2}" type="presOf" srcId="{63B45CDE-7F50-40F3-93F7-9674A0E2B9E5}" destId="{3AF76F13-B87E-432E-8D70-66F17D8ADD3D}" srcOrd="0" destOrd="0" presId="urn:microsoft.com/office/officeart/2008/layout/HalfCircleOrganizationChart"/>
    <dgm:cxn modelId="{336CC69C-5A84-4B37-9DC4-D1F69B221742}" srcId="{05358CD5-DDFA-4938-BE8B-0F44BF4FF875}" destId="{8E45A8E1-DFF6-443F-A424-289A88AC3BD1}" srcOrd="1" destOrd="0" parTransId="{AB146816-171D-49E5-B54C-E0D7565E03DF}" sibTransId="{EDD2EB85-3AD3-4D08-9BA2-2D97B791911F}"/>
    <dgm:cxn modelId="{70997DA3-D787-448B-836A-2C3189BA99F9}" type="presOf" srcId="{CCDBC0A7-E9D8-423E-B5E3-43E50ABAC30B}" destId="{C05A4CB7-3586-41D7-8CAD-204177029BEC}" srcOrd="1" destOrd="0" presId="urn:microsoft.com/office/officeart/2008/layout/HalfCircleOrganizationChart"/>
    <dgm:cxn modelId="{8F793DA6-E3F5-429C-BDB0-9F0F35B5DA29}" srcId="{3DDBB051-A0D9-48A1-BA3B-F178BD4DAAE1}" destId="{F4F2BB27-97E1-4215-9110-91B61FCF8F2F}" srcOrd="0" destOrd="0" parTransId="{CFB4900B-A814-4F7D-BE43-ADF57056A29A}" sibTransId="{0118551D-E5BA-4E48-B745-00BC2BA5B82F}"/>
    <dgm:cxn modelId="{953523AA-FFA0-42FC-9B99-DB1001FB6DE0}" srcId="{05358CD5-DDFA-4938-BE8B-0F44BF4FF875}" destId="{CCDBC0A7-E9D8-423E-B5E3-43E50ABAC30B}" srcOrd="0" destOrd="0" parTransId="{450D361B-9CE0-4BEE-B79E-42761B2E7B67}" sibTransId="{56BFB1DA-CFE8-43B3-85C9-9BE0486FA934}"/>
    <dgm:cxn modelId="{2AF606B3-5193-4B0B-9828-D04372C5DBE9}" type="presOf" srcId="{8D44CA2E-3E38-4BDE-95A2-3945A1B293F0}" destId="{EBEABDE6-B382-476B-B9A2-5D4BDDD6741E}" srcOrd="0" destOrd="0" presId="urn:microsoft.com/office/officeart/2008/layout/HalfCircleOrganizationChart"/>
    <dgm:cxn modelId="{D05114B5-8E70-44C2-8FBB-FAC568AB66C8}" srcId="{8D44CA2E-3E38-4BDE-95A2-3945A1B293F0}" destId="{05358CD5-DDFA-4938-BE8B-0F44BF4FF875}" srcOrd="0" destOrd="0" parTransId="{93910D03-D867-43BE-A4CE-DDF7A8AC2776}" sibTransId="{D77C6441-32BA-4C09-9443-49160E2B6F2C}"/>
    <dgm:cxn modelId="{6A2955B5-5AEB-4548-B6DB-E71C9E970FA5}" type="presOf" srcId="{F4F2BB27-97E1-4215-9110-91B61FCF8F2F}" destId="{9E197E80-C378-47FF-9207-451D02ED4A96}" srcOrd="1" destOrd="0" presId="urn:microsoft.com/office/officeart/2008/layout/HalfCircleOrganizationChart"/>
    <dgm:cxn modelId="{C768D2B8-DDA4-45EB-97C1-E1DF0738C540}" type="presOf" srcId="{8E45A8E1-DFF6-443F-A424-289A88AC3BD1}" destId="{7785A72F-A111-4A8D-AFE4-7DE27F375A94}" srcOrd="0" destOrd="0" presId="urn:microsoft.com/office/officeart/2008/layout/HalfCircleOrganizationChart"/>
    <dgm:cxn modelId="{B0E99BCE-A45E-4F10-962B-7E87FC2BA7B2}" srcId="{8D44CA2E-3E38-4BDE-95A2-3945A1B293F0}" destId="{3DDBB051-A0D9-48A1-BA3B-F178BD4DAAE1}" srcOrd="1" destOrd="0" parTransId="{9CBB3978-1FFB-4EC7-80A8-676B54C22C36}" sibTransId="{E46DCF11-7BE1-4759-9E14-644A94DD00D9}"/>
    <dgm:cxn modelId="{D89A19D4-084C-4178-A452-E71C8ED51D9D}" type="presOf" srcId="{8D44CA2E-3E38-4BDE-95A2-3945A1B293F0}" destId="{A5111A54-7529-4B80-B72A-74964D5BAC1B}" srcOrd="1" destOrd="0" presId="urn:microsoft.com/office/officeart/2008/layout/HalfCircleOrganizationChart"/>
    <dgm:cxn modelId="{CC0B81E6-74D0-48F6-BE94-47DEAEBBA233}" type="presOf" srcId="{05358CD5-DDFA-4938-BE8B-0F44BF4FF875}" destId="{FFE85562-4F05-4166-9035-EB132CDD2E22}" srcOrd="0" destOrd="0" presId="urn:microsoft.com/office/officeart/2008/layout/HalfCircleOrganizationChart"/>
    <dgm:cxn modelId="{35DAA8F2-7252-4328-8044-A2A9BE4696BE}" type="presOf" srcId="{CCDBC0A7-E9D8-423E-B5E3-43E50ABAC30B}" destId="{3562D3B3-6805-43E8-95FE-AAEF309A4E56}" srcOrd="0" destOrd="0" presId="urn:microsoft.com/office/officeart/2008/layout/HalfCircleOrganizationChart"/>
    <dgm:cxn modelId="{99E458F6-E07F-4ECA-89D6-E53C76A10B94}" type="presOf" srcId="{8E45A8E1-DFF6-443F-A424-289A88AC3BD1}" destId="{4778C2BF-C82C-4A33-B169-8C7C519A7423}" srcOrd="1" destOrd="0" presId="urn:microsoft.com/office/officeart/2008/layout/HalfCircleOrganizationChart"/>
    <dgm:cxn modelId="{EE1CEFF7-4DCF-4C38-A871-268AA9555638}" type="presOf" srcId="{AB146816-171D-49E5-B54C-E0D7565E03DF}" destId="{53B43A3F-1446-4B1E-8D5F-8C7588F04ADF}" srcOrd="0" destOrd="0" presId="urn:microsoft.com/office/officeart/2008/layout/HalfCircleOrganizationChart"/>
    <dgm:cxn modelId="{734D3EFA-0F4F-4DB5-8E3F-852B90A5F9E2}" type="presOf" srcId="{93910D03-D867-43BE-A4CE-DDF7A8AC2776}" destId="{36D458CF-4C4F-4785-BC48-52E961682C8D}" srcOrd="0" destOrd="0" presId="urn:microsoft.com/office/officeart/2008/layout/HalfCircleOrganizationChart"/>
    <dgm:cxn modelId="{76C76343-D6E5-4C26-A632-4521B11DB5B5}" type="presParOf" srcId="{3AF76F13-B87E-432E-8D70-66F17D8ADD3D}" destId="{221ABE08-D058-423A-9129-A6AF06482ACB}" srcOrd="0" destOrd="0" presId="urn:microsoft.com/office/officeart/2008/layout/HalfCircleOrganizationChart"/>
    <dgm:cxn modelId="{4C7D6116-F81E-4C0B-947D-4A649212AE5A}" type="presParOf" srcId="{221ABE08-D058-423A-9129-A6AF06482ACB}" destId="{411D22F2-EED3-4F2C-8987-B0650F610295}" srcOrd="0" destOrd="0" presId="urn:microsoft.com/office/officeart/2008/layout/HalfCircleOrganizationChart"/>
    <dgm:cxn modelId="{AEC51454-0A92-4B7B-A7EE-86B968810151}" type="presParOf" srcId="{411D22F2-EED3-4F2C-8987-B0650F610295}" destId="{EBEABDE6-B382-476B-B9A2-5D4BDDD6741E}" srcOrd="0" destOrd="0" presId="urn:microsoft.com/office/officeart/2008/layout/HalfCircleOrganizationChart"/>
    <dgm:cxn modelId="{0695F06A-BF1E-46E0-9C52-1BD9826A05BF}" type="presParOf" srcId="{411D22F2-EED3-4F2C-8987-B0650F610295}" destId="{BD98ECD5-7D3D-48A8-8769-7DAD03939C81}" srcOrd="1" destOrd="0" presId="urn:microsoft.com/office/officeart/2008/layout/HalfCircleOrganizationChart"/>
    <dgm:cxn modelId="{36E42F39-B279-49E3-8A1E-A4B0CB70BD64}" type="presParOf" srcId="{411D22F2-EED3-4F2C-8987-B0650F610295}" destId="{D0FF298E-860F-4071-84C5-570B4971D6C9}" srcOrd="2" destOrd="0" presId="urn:microsoft.com/office/officeart/2008/layout/HalfCircleOrganizationChart"/>
    <dgm:cxn modelId="{B74A5051-75E4-43CE-AC3B-EEED5F12095C}" type="presParOf" srcId="{411D22F2-EED3-4F2C-8987-B0650F610295}" destId="{A5111A54-7529-4B80-B72A-74964D5BAC1B}" srcOrd="3" destOrd="0" presId="urn:microsoft.com/office/officeart/2008/layout/HalfCircleOrganizationChart"/>
    <dgm:cxn modelId="{8EE67DE6-7B0E-46C6-BB49-F9E1C3C5D9DC}" type="presParOf" srcId="{221ABE08-D058-423A-9129-A6AF06482ACB}" destId="{0E122999-671A-4D3E-8F8A-1A186F9A521F}" srcOrd="1" destOrd="0" presId="urn:microsoft.com/office/officeart/2008/layout/HalfCircleOrganizationChart"/>
    <dgm:cxn modelId="{B3FFD3BD-7490-4F2D-95CC-309216841601}" type="presParOf" srcId="{0E122999-671A-4D3E-8F8A-1A186F9A521F}" destId="{36D458CF-4C4F-4785-BC48-52E961682C8D}" srcOrd="0" destOrd="0" presId="urn:microsoft.com/office/officeart/2008/layout/HalfCircleOrganizationChart"/>
    <dgm:cxn modelId="{E71522B3-9039-4011-86C9-62411F4B2C71}" type="presParOf" srcId="{0E122999-671A-4D3E-8F8A-1A186F9A521F}" destId="{2D47CCF5-C69C-44E6-8EB8-43C007A397CB}" srcOrd="1" destOrd="0" presId="urn:microsoft.com/office/officeart/2008/layout/HalfCircleOrganizationChart"/>
    <dgm:cxn modelId="{99F812C0-94E6-41E6-92D8-236B0F7F1CEB}" type="presParOf" srcId="{2D47CCF5-C69C-44E6-8EB8-43C007A397CB}" destId="{F8267A66-7F5F-4C52-8DCA-CCF8F05D0B16}" srcOrd="0" destOrd="0" presId="urn:microsoft.com/office/officeart/2008/layout/HalfCircleOrganizationChart"/>
    <dgm:cxn modelId="{4AB5A3CC-1F78-45B1-A8A8-E78A66C6B65C}" type="presParOf" srcId="{F8267A66-7F5F-4C52-8DCA-CCF8F05D0B16}" destId="{FFE85562-4F05-4166-9035-EB132CDD2E22}" srcOrd="0" destOrd="0" presId="urn:microsoft.com/office/officeart/2008/layout/HalfCircleOrganizationChart"/>
    <dgm:cxn modelId="{B9A55E0C-2514-4679-9EA7-E55EBC1EB8C3}" type="presParOf" srcId="{F8267A66-7F5F-4C52-8DCA-CCF8F05D0B16}" destId="{EBD0C9BC-F7B5-45FF-A2AC-21C30B57E5BB}" srcOrd="1" destOrd="0" presId="urn:microsoft.com/office/officeart/2008/layout/HalfCircleOrganizationChart"/>
    <dgm:cxn modelId="{B49E5BA1-6DA4-4756-B876-55E712686FC0}" type="presParOf" srcId="{F8267A66-7F5F-4C52-8DCA-CCF8F05D0B16}" destId="{913485BB-3710-46AD-9E62-A2B60DCDF108}" srcOrd="2" destOrd="0" presId="urn:microsoft.com/office/officeart/2008/layout/HalfCircleOrganizationChart"/>
    <dgm:cxn modelId="{252D0A97-6EA1-4097-955E-B6D32B1A9EF1}" type="presParOf" srcId="{F8267A66-7F5F-4C52-8DCA-CCF8F05D0B16}" destId="{22900E04-87D2-4A93-8A1B-EB5DF7D9B959}" srcOrd="3" destOrd="0" presId="urn:microsoft.com/office/officeart/2008/layout/HalfCircleOrganizationChart"/>
    <dgm:cxn modelId="{AC0AB1D6-9541-439C-B2B3-21080CDD733C}" type="presParOf" srcId="{2D47CCF5-C69C-44E6-8EB8-43C007A397CB}" destId="{0470C3F6-4F9A-4632-A434-BC0AA12C4398}" srcOrd="1" destOrd="0" presId="urn:microsoft.com/office/officeart/2008/layout/HalfCircleOrganizationChart"/>
    <dgm:cxn modelId="{CE228ED5-4CF2-4400-8921-680926681C12}" type="presParOf" srcId="{0470C3F6-4F9A-4632-A434-BC0AA12C4398}" destId="{A9E58F7E-E8B8-4C47-9E31-DD81D7185CCA}" srcOrd="0" destOrd="0" presId="urn:microsoft.com/office/officeart/2008/layout/HalfCircleOrganizationChart"/>
    <dgm:cxn modelId="{78376F88-B80E-4958-A6A1-F3EDEBAD07E5}" type="presParOf" srcId="{0470C3F6-4F9A-4632-A434-BC0AA12C4398}" destId="{D68ADACA-2EDA-4B43-8351-9ADEDC5035FF}" srcOrd="1" destOrd="0" presId="urn:microsoft.com/office/officeart/2008/layout/HalfCircleOrganizationChart"/>
    <dgm:cxn modelId="{3BFCE928-9D8F-4B32-A1AF-7640AA910A60}" type="presParOf" srcId="{D68ADACA-2EDA-4B43-8351-9ADEDC5035FF}" destId="{38595E98-DDC3-4833-8316-71E3CB8BE06E}" srcOrd="0" destOrd="0" presId="urn:microsoft.com/office/officeart/2008/layout/HalfCircleOrganizationChart"/>
    <dgm:cxn modelId="{A21CD30D-09BD-4F3F-B71C-D93071F7334E}" type="presParOf" srcId="{38595E98-DDC3-4833-8316-71E3CB8BE06E}" destId="{3562D3B3-6805-43E8-95FE-AAEF309A4E56}" srcOrd="0" destOrd="0" presId="urn:microsoft.com/office/officeart/2008/layout/HalfCircleOrganizationChart"/>
    <dgm:cxn modelId="{354141D5-3C42-434D-9793-1BF2384085DD}" type="presParOf" srcId="{38595E98-DDC3-4833-8316-71E3CB8BE06E}" destId="{43D3B9A4-B05A-4C34-84A7-7904E872BBDD}" srcOrd="1" destOrd="0" presId="urn:microsoft.com/office/officeart/2008/layout/HalfCircleOrganizationChart"/>
    <dgm:cxn modelId="{8B99A130-2FCC-441A-92FA-8E120296F3D2}" type="presParOf" srcId="{38595E98-DDC3-4833-8316-71E3CB8BE06E}" destId="{09A6FFF0-858A-4B3C-A06A-264A4A6C541F}" srcOrd="2" destOrd="0" presId="urn:microsoft.com/office/officeart/2008/layout/HalfCircleOrganizationChart"/>
    <dgm:cxn modelId="{9C23488D-33FF-4EAC-9F76-3CC296DB7E6A}" type="presParOf" srcId="{38595E98-DDC3-4833-8316-71E3CB8BE06E}" destId="{C05A4CB7-3586-41D7-8CAD-204177029BEC}" srcOrd="3" destOrd="0" presId="urn:microsoft.com/office/officeart/2008/layout/HalfCircleOrganizationChart"/>
    <dgm:cxn modelId="{F6ABC1B5-77FA-42C5-A645-B83046FFA546}" type="presParOf" srcId="{D68ADACA-2EDA-4B43-8351-9ADEDC5035FF}" destId="{AEFBDD84-944A-44BF-B448-0694E67AA19B}" srcOrd="1" destOrd="0" presId="urn:microsoft.com/office/officeart/2008/layout/HalfCircleOrganizationChart"/>
    <dgm:cxn modelId="{BAE341E9-2271-476B-9607-EB08D8124C27}" type="presParOf" srcId="{D68ADACA-2EDA-4B43-8351-9ADEDC5035FF}" destId="{7E3F3ADE-0501-45B0-BDCE-FAC4277FED9B}" srcOrd="2" destOrd="0" presId="urn:microsoft.com/office/officeart/2008/layout/HalfCircleOrganizationChart"/>
    <dgm:cxn modelId="{EDD97CFA-B9E8-4D05-9247-B04F5FC8BAB5}" type="presParOf" srcId="{0470C3F6-4F9A-4632-A434-BC0AA12C4398}" destId="{53B43A3F-1446-4B1E-8D5F-8C7588F04ADF}" srcOrd="2" destOrd="0" presId="urn:microsoft.com/office/officeart/2008/layout/HalfCircleOrganizationChart"/>
    <dgm:cxn modelId="{08A0FED0-1DE6-4446-ABA9-CB8CBEE44328}" type="presParOf" srcId="{0470C3F6-4F9A-4632-A434-BC0AA12C4398}" destId="{60CFEA19-D445-45CE-BD4F-0FF912D2601F}" srcOrd="3" destOrd="0" presId="urn:microsoft.com/office/officeart/2008/layout/HalfCircleOrganizationChart"/>
    <dgm:cxn modelId="{79B21ED7-5463-4C72-B9B2-4FC85A107B6E}" type="presParOf" srcId="{60CFEA19-D445-45CE-BD4F-0FF912D2601F}" destId="{D5CB6656-0588-48B2-BA64-9A8AA20183A7}" srcOrd="0" destOrd="0" presId="urn:microsoft.com/office/officeart/2008/layout/HalfCircleOrganizationChart"/>
    <dgm:cxn modelId="{CF6DA40B-28A0-4D11-BCA4-2DA294D8C539}" type="presParOf" srcId="{D5CB6656-0588-48B2-BA64-9A8AA20183A7}" destId="{7785A72F-A111-4A8D-AFE4-7DE27F375A94}" srcOrd="0" destOrd="0" presId="urn:microsoft.com/office/officeart/2008/layout/HalfCircleOrganizationChart"/>
    <dgm:cxn modelId="{65B6A511-7428-4CB6-9F73-80F98D0FD023}" type="presParOf" srcId="{D5CB6656-0588-48B2-BA64-9A8AA20183A7}" destId="{434F115F-1371-42BC-B424-A135B62E936A}" srcOrd="1" destOrd="0" presId="urn:microsoft.com/office/officeart/2008/layout/HalfCircleOrganizationChart"/>
    <dgm:cxn modelId="{87B85A6B-64EC-4D43-985A-02EA20C29F5F}" type="presParOf" srcId="{D5CB6656-0588-48B2-BA64-9A8AA20183A7}" destId="{01E5595B-062B-4F04-A85E-52E7BC228805}" srcOrd="2" destOrd="0" presId="urn:microsoft.com/office/officeart/2008/layout/HalfCircleOrganizationChart"/>
    <dgm:cxn modelId="{FDB3E9FE-0067-40BE-AC46-2B2BD6B73A8B}" type="presParOf" srcId="{D5CB6656-0588-48B2-BA64-9A8AA20183A7}" destId="{4778C2BF-C82C-4A33-B169-8C7C519A7423}" srcOrd="3" destOrd="0" presId="urn:microsoft.com/office/officeart/2008/layout/HalfCircleOrganizationChart"/>
    <dgm:cxn modelId="{CD2DC661-D59D-4547-BBDF-3446C57360F5}" type="presParOf" srcId="{60CFEA19-D445-45CE-BD4F-0FF912D2601F}" destId="{1B07AB44-8464-42D2-8ACA-25D14741F43F}" srcOrd="1" destOrd="0" presId="urn:microsoft.com/office/officeart/2008/layout/HalfCircleOrganizationChart"/>
    <dgm:cxn modelId="{0479C37B-AB31-454E-BEC3-C3415D3FA440}" type="presParOf" srcId="{60CFEA19-D445-45CE-BD4F-0FF912D2601F}" destId="{491067C2-83D1-4EE0-8D7E-67854F80DD3F}" srcOrd="2" destOrd="0" presId="urn:microsoft.com/office/officeart/2008/layout/HalfCircleOrganizationChart"/>
    <dgm:cxn modelId="{FFCFAA07-3F91-4B37-B590-64EE04BCC806}" type="presParOf" srcId="{2D47CCF5-C69C-44E6-8EB8-43C007A397CB}" destId="{68A8081C-E6E7-4A63-8B2B-01EA49762BED}" srcOrd="2" destOrd="0" presId="urn:microsoft.com/office/officeart/2008/layout/HalfCircleOrganizationChart"/>
    <dgm:cxn modelId="{F07CFABF-E6A7-4A4A-B73E-3EDD5F530DAC}" type="presParOf" srcId="{0E122999-671A-4D3E-8F8A-1A186F9A521F}" destId="{6F593582-6A96-4C41-ADD0-33AE18307D14}" srcOrd="2" destOrd="0" presId="urn:microsoft.com/office/officeart/2008/layout/HalfCircleOrganizationChart"/>
    <dgm:cxn modelId="{58DAEB19-958F-4A88-B48C-23D13F4007BD}" type="presParOf" srcId="{0E122999-671A-4D3E-8F8A-1A186F9A521F}" destId="{A1CE6C40-86B9-407D-A256-7C18FF2DC99C}" srcOrd="3" destOrd="0" presId="urn:microsoft.com/office/officeart/2008/layout/HalfCircleOrganizationChart"/>
    <dgm:cxn modelId="{A3AC95B3-314E-4436-86F0-83922CDBE136}" type="presParOf" srcId="{A1CE6C40-86B9-407D-A256-7C18FF2DC99C}" destId="{F908D2BA-0526-4DC9-9802-E388C40BD720}" srcOrd="0" destOrd="0" presId="urn:microsoft.com/office/officeart/2008/layout/HalfCircleOrganizationChart"/>
    <dgm:cxn modelId="{CD62E971-A475-4E96-BF07-DF9D3B82689C}" type="presParOf" srcId="{F908D2BA-0526-4DC9-9802-E388C40BD720}" destId="{E369A69C-02C1-4546-A6B2-BEFCEEFB6FE3}" srcOrd="0" destOrd="0" presId="urn:microsoft.com/office/officeart/2008/layout/HalfCircleOrganizationChart"/>
    <dgm:cxn modelId="{5F39963C-DE8C-4182-A919-AD41A85E9CDB}" type="presParOf" srcId="{F908D2BA-0526-4DC9-9802-E388C40BD720}" destId="{C91D108B-B914-4857-8607-0B7E027805AB}" srcOrd="1" destOrd="0" presId="urn:microsoft.com/office/officeart/2008/layout/HalfCircleOrganizationChart"/>
    <dgm:cxn modelId="{C7A87616-7006-420F-9018-94E7B2242001}" type="presParOf" srcId="{F908D2BA-0526-4DC9-9802-E388C40BD720}" destId="{E38DA09F-E9A2-4A4B-A96B-06DB9C10D0B0}" srcOrd="2" destOrd="0" presId="urn:microsoft.com/office/officeart/2008/layout/HalfCircleOrganizationChart"/>
    <dgm:cxn modelId="{DF7FDC74-688F-4FD5-938B-FD69B29D71FE}" type="presParOf" srcId="{F908D2BA-0526-4DC9-9802-E388C40BD720}" destId="{48CF6A6A-99F4-4F6D-9863-073A958C65A1}" srcOrd="3" destOrd="0" presId="urn:microsoft.com/office/officeart/2008/layout/HalfCircleOrganizationChart"/>
    <dgm:cxn modelId="{92D0F54C-B9FE-4CCF-ACA0-67D616978A43}" type="presParOf" srcId="{A1CE6C40-86B9-407D-A256-7C18FF2DC99C}" destId="{1BF126DA-B015-447D-BB9F-E127FB86DDD7}" srcOrd="1" destOrd="0" presId="urn:microsoft.com/office/officeart/2008/layout/HalfCircleOrganizationChart"/>
    <dgm:cxn modelId="{BFE0A39C-191D-4287-9B7E-EDED92910124}" type="presParOf" srcId="{1BF126DA-B015-447D-BB9F-E127FB86DDD7}" destId="{B25584EA-5210-4DAE-90B2-45E1BE5B1FAD}" srcOrd="0" destOrd="0" presId="urn:microsoft.com/office/officeart/2008/layout/HalfCircleOrganizationChart"/>
    <dgm:cxn modelId="{58E15298-2DE0-4018-9741-86B64D02A5D1}" type="presParOf" srcId="{1BF126DA-B015-447D-BB9F-E127FB86DDD7}" destId="{B2FC7DD9-8491-4B81-BE06-0F694B189EAE}" srcOrd="1" destOrd="0" presId="urn:microsoft.com/office/officeart/2008/layout/HalfCircleOrganizationChart"/>
    <dgm:cxn modelId="{42C00F20-B314-4212-AA2A-C50A4B6DE2F7}" type="presParOf" srcId="{B2FC7DD9-8491-4B81-BE06-0F694B189EAE}" destId="{45D5161B-6E00-416A-8C95-40CA959B3481}" srcOrd="0" destOrd="0" presId="urn:microsoft.com/office/officeart/2008/layout/HalfCircleOrganizationChart"/>
    <dgm:cxn modelId="{73495EA1-1B33-4662-88BD-976ED3A8C026}" type="presParOf" srcId="{45D5161B-6E00-416A-8C95-40CA959B3481}" destId="{E6DFFFBA-4F82-4FBF-BAB4-981707C6CFA2}" srcOrd="0" destOrd="0" presId="urn:microsoft.com/office/officeart/2008/layout/HalfCircleOrganizationChart"/>
    <dgm:cxn modelId="{480ED5CD-727B-4CEF-B0F5-CFB5F24055F6}" type="presParOf" srcId="{45D5161B-6E00-416A-8C95-40CA959B3481}" destId="{2EB6C49B-D7CD-43EB-A498-BF81448CA943}" srcOrd="1" destOrd="0" presId="urn:microsoft.com/office/officeart/2008/layout/HalfCircleOrganizationChart"/>
    <dgm:cxn modelId="{2A535D56-4DBF-46BF-B994-89A622454FBC}" type="presParOf" srcId="{45D5161B-6E00-416A-8C95-40CA959B3481}" destId="{1C21DA60-A4F5-4023-BA68-6C9B42AC6013}" srcOrd="2" destOrd="0" presId="urn:microsoft.com/office/officeart/2008/layout/HalfCircleOrganizationChart"/>
    <dgm:cxn modelId="{E1FEFF2C-8F0B-44CB-AA2B-C3203E613048}" type="presParOf" srcId="{45D5161B-6E00-416A-8C95-40CA959B3481}" destId="{9E197E80-C378-47FF-9207-451D02ED4A96}" srcOrd="3" destOrd="0" presId="urn:microsoft.com/office/officeart/2008/layout/HalfCircleOrganizationChart"/>
    <dgm:cxn modelId="{BFE99370-7D26-4F90-8D86-E57ED39B9845}" type="presParOf" srcId="{B2FC7DD9-8491-4B81-BE06-0F694B189EAE}" destId="{C9FDB9E5-DACA-48C9-9101-870C3106747D}" srcOrd="1" destOrd="0" presId="urn:microsoft.com/office/officeart/2008/layout/HalfCircleOrganizationChart"/>
    <dgm:cxn modelId="{5E823D01-4C12-41D8-A49E-37FBE27F0068}" type="presParOf" srcId="{B2FC7DD9-8491-4B81-BE06-0F694B189EAE}" destId="{19FFCD1B-E67C-4D74-A8E9-8F08B3AF20F9}" srcOrd="2" destOrd="0" presId="urn:microsoft.com/office/officeart/2008/layout/HalfCircleOrganizationChart"/>
    <dgm:cxn modelId="{C3117472-A883-4B08-AFA0-E8D5557B7251}" type="presParOf" srcId="{A1CE6C40-86B9-407D-A256-7C18FF2DC99C}" destId="{DD66137A-C10E-49D6-8736-01EDDDED1AA1}" srcOrd="2" destOrd="0" presId="urn:microsoft.com/office/officeart/2008/layout/HalfCircleOrganizationChart"/>
    <dgm:cxn modelId="{51943B5A-D8A9-4FB2-8EF3-9BD284559684}" type="presParOf" srcId="{221ABE08-D058-423A-9129-A6AF06482ACB}" destId="{FD771AF9-E8A7-4283-B2A7-A0F19051B588}" srcOrd="2" destOrd="0" presId="urn:microsoft.com/office/officeart/2008/layout/HalfCircleOrganizationChar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5584EA-5210-4DAE-90B2-45E1BE5B1FAD}">
      <dsp:nvSpPr>
        <dsp:cNvPr id="0" name=""/>
        <dsp:cNvSpPr/>
      </dsp:nvSpPr>
      <dsp:spPr>
        <a:xfrm>
          <a:off x="5865944" y="2507215"/>
          <a:ext cx="952793" cy="621386"/>
        </a:xfrm>
        <a:custGeom>
          <a:avLst/>
          <a:gdLst/>
          <a:ahLst/>
          <a:cxnLst/>
          <a:rect l="0" t="0" r="0" b="0"/>
          <a:pathLst>
            <a:path>
              <a:moveTo>
                <a:pt x="0" y="0"/>
              </a:moveTo>
              <a:lnTo>
                <a:pt x="0" y="621386"/>
              </a:lnTo>
              <a:lnTo>
                <a:pt x="952793" y="621386"/>
              </a:lnTo>
            </a:path>
          </a:pathLst>
        </a:custGeom>
        <a:noFill/>
        <a:ln w="6350" cap="flat" cmpd="sng" algn="ctr">
          <a:solidFill>
            <a:schemeClr val="accent2">
              <a:shade val="8000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6F593582-6A96-4C41-ADD0-33AE18307D14}">
      <dsp:nvSpPr>
        <dsp:cNvPr id="0" name=""/>
        <dsp:cNvSpPr/>
      </dsp:nvSpPr>
      <dsp:spPr>
        <a:xfrm>
          <a:off x="4612814" y="1036599"/>
          <a:ext cx="1253130" cy="434970"/>
        </a:xfrm>
        <a:custGeom>
          <a:avLst/>
          <a:gdLst/>
          <a:ahLst/>
          <a:cxnLst/>
          <a:rect l="0" t="0" r="0" b="0"/>
          <a:pathLst>
            <a:path>
              <a:moveTo>
                <a:pt x="0" y="0"/>
              </a:moveTo>
              <a:lnTo>
                <a:pt x="0" y="217485"/>
              </a:lnTo>
              <a:lnTo>
                <a:pt x="1253130" y="217485"/>
              </a:lnTo>
              <a:lnTo>
                <a:pt x="1253130" y="434970"/>
              </a:lnTo>
            </a:path>
          </a:pathLst>
        </a:custGeom>
        <a:noFill/>
        <a:ln w="6350" cap="flat" cmpd="sng" algn="ctr">
          <a:solidFill>
            <a:schemeClr val="accent2">
              <a:shade val="6000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53B43A3F-1446-4B1E-8D5F-8C7588F04ADF}">
      <dsp:nvSpPr>
        <dsp:cNvPr id="0" name=""/>
        <dsp:cNvSpPr/>
      </dsp:nvSpPr>
      <dsp:spPr>
        <a:xfrm>
          <a:off x="3359683" y="2507215"/>
          <a:ext cx="952793" cy="2092002"/>
        </a:xfrm>
        <a:custGeom>
          <a:avLst/>
          <a:gdLst/>
          <a:ahLst/>
          <a:cxnLst/>
          <a:rect l="0" t="0" r="0" b="0"/>
          <a:pathLst>
            <a:path>
              <a:moveTo>
                <a:pt x="0" y="0"/>
              </a:moveTo>
              <a:lnTo>
                <a:pt x="0" y="2092002"/>
              </a:lnTo>
              <a:lnTo>
                <a:pt x="952793" y="2092002"/>
              </a:lnTo>
            </a:path>
          </a:pathLst>
        </a:custGeom>
        <a:noFill/>
        <a:ln w="6350" cap="flat" cmpd="sng" algn="ctr">
          <a:solidFill>
            <a:schemeClr val="accent2">
              <a:shade val="8000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A9E58F7E-E8B8-4C47-9E31-DD81D7185CCA}">
      <dsp:nvSpPr>
        <dsp:cNvPr id="0" name=""/>
        <dsp:cNvSpPr/>
      </dsp:nvSpPr>
      <dsp:spPr>
        <a:xfrm>
          <a:off x="3359683" y="2507215"/>
          <a:ext cx="952793" cy="621386"/>
        </a:xfrm>
        <a:custGeom>
          <a:avLst/>
          <a:gdLst/>
          <a:ahLst/>
          <a:cxnLst/>
          <a:rect l="0" t="0" r="0" b="0"/>
          <a:pathLst>
            <a:path>
              <a:moveTo>
                <a:pt x="0" y="0"/>
              </a:moveTo>
              <a:lnTo>
                <a:pt x="0" y="621386"/>
              </a:lnTo>
              <a:lnTo>
                <a:pt x="952793" y="621386"/>
              </a:lnTo>
            </a:path>
          </a:pathLst>
        </a:custGeom>
        <a:noFill/>
        <a:ln w="6350" cap="flat" cmpd="sng" algn="ctr">
          <a:solidFill>
            <a:schemeClr val="accent2">
              <a:shade val="8000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36D458CF-4C4F-4785-BC48-52E961682C8D}">
      <dsp:nvSpPr>
        <dsp:cNvPr id="0" name=""/>
        <dsp:cNvSpPr/>
      </dsp:nvSpPr>
      <dsp:spPr>
        <a:xfrm>
          <a:off x="3359683" y="1036599"/>
          <a:ext cx="1253130" cy="434970"/>
        </a:xfrm>
        <a:custGeom>
          <a:avLst/>
          <a:gdLst/>
          <a:ahLst/>
          <a:cxnLst/>
          <a:rect l="0" t="0" r="0" b="0"/>
          <a:pathLst>
            <a:path>
              <a:moveTo>
                <a:pt x="1253130" y="0"/>
              </a:moveTo>
              <a:lnTo>
                <a:pt x="1253130" y="217485"/>
              </a:lnTo>
              <a:lnTo>
                <a:pt x="0" y="217485"/>
              </a:lnTo>
              <a:lnTo>
                <a:pt x="0" y="434970"/>
              </a:lnTo>
            </a:path>
          </a:pathLst>
        </a:custGeom>
        <a:noFill/>
        <a:ln w="6350" cap="flat" cmpd="sng" algn="ctr">
          <a:solidFill>
            <a:schemeClr val="accent2">
              <a:shade val="6000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BD98ECD5-7D3D-48A8-8769-7DAD03939C81}">
      <dsp:nvSpPr>
        <dsp:cNvPr id="0" name=""/>
        <dsp:cNvSpPr/>
      </dsp:nvSpPr>
      <dsp:spPr>
        <a:xfrm>
          <a:off x="4094991" y="954"/>
          <a:ext cx="1035644" cy="1035644"/>
        </a:xfrm>
        <a:prstGeom prst="arc">
          <a:avLst>
            <a:gd name="adj1" fmla="val 13200000"/>
            <a:gd name="adj2" fmla="val 19200000"/>
          </a:avLst>
        </a:prstGeom>
        <a:noFill/>
        <a:ln w="6350" cap="flat" cmpd="sng" algn="ctr">
          <a:solidFill>
            <a:schemeClr val="accent2">
              <a:shade val="6000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D0FF298E-860F-4071-84C5-570B4971D6C9}">
      <dsp:nvSpPr>
        <dsp:cNvPr id="0" name=""/>
        <dsp:cNvSpPr/>
      </dsp:nvSpPr>
      <dsp:spPr>
        <a:xfrm>
          <a:off x="4094991" y="954"/>
          <a:ext cx="1035644" cy="1035644"/>
        </a:xfrm>
        <a:prstGeom prst="arc">
          <a:avLst>
            <a:gd name="adj1" fmla="val 2400000"/>
            <a:gd name="adj2" fmla="val 8400000"/>
          </a:avLst>
        </a:prstGeom>
        <a:noFill/>
        <a:ln w="6350" cap="flat" cmpd="sng" algn="ctr">
          <a:solidFill>
            <a:schemeClr val="accent2">
              <a:shade val="6000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EBEABDE6-B382-476B-B9A2-5D4BDDD6741E}">
      <dsp:nvSpPr>
        <dsp:cNvPr id="0" name=""/>
        <dsp:cNvSpPr/>
      </dsp:nvSpPr>
      <dsp:spPr>
        <a:xfrm>
          <a:off x="3577169" y="187370"/>
          <a:ext cx="2071289" cy="662812"/>
        </a:xfrm>
        <a:prstGeom prst="rect">
          <a:avLst/>
        </a:prstGeom>
        <a:noFill/>
        <a:ln w="6350" cap="flat" cmpd="sng" algn="ctr">
          <a:noFill/>
          <a:prstDash val="solid"/>
          <a:miter lim="800000"/>
        </a:ln>
        <a:effectLst/>
        <a:sp3d/>
      </dsp:spPr>
      <dsp:style>
        <a:lnRef idx="1">
          <a:scrgbClr r="0" g="0" b="0"/>
        </a:lnRef>
        <a:fillRef idx="1">
          <a:scrgbClr r="0" g="0" b="0"/>
        </a:fillRef>
        <a:effectRef idx="0">
          <a:scrgbClr r="0" g="0" b="0"/>
        </a:effectRef>
        <a:fontRef idx="minor"/>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b="1" kern="1200" dirty="0"/>
            <a:t>Founder</a:t>
          </a:r>
        </a:p>
      </dsp:txBody>
      <dsp:txXfrm>
        <a:off x="3577169" y="187370"/>
        <a:ext cx="2071289" cy="662812"/>
      </dsp:txXfrm>
    </dsp:sp>
    <dsp:sp modelId="{EBD0C9BC-F7B5-45FF-A2AC-21C30B57E5BB}">
      <dsp:nvSpPr>
        <dsp:cNvPr id="0" name=""/>
        <dsp:cNvSpPr/>
      </dsp:nvSpPr>
      <dsp:spPr>
        <a:xfrm>
          <a:off x="2841861" y="1471570"/>
          <a:ext cx="1035644" cy="1035644"/>
        </a:xfrm>
        <a:prstGeom prst="arc">
          <a:avLst>
            <a:gd name="adj1" fmla="val 13200000"/>
            <a:gd name="adj2" fmla="val 19200000"/>
          </a:avLst>
        </a:prstGeom>
        <a:noFill/>
        <a:ln w="6350" cap="flat" cmpd="sng" algn="ctr">
          <a:solidFill>
            <a:schemeClr val="accent2">
              <a:shade val="6000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913485BB-3710-46AD-9E62-A2B60DCDF108}">
      <dsp:nvSpPr>
        <dsp:cNvPr id="0" name=""/>
        <dsp:cNvSpPr/>
      </dsp:nvSpPr>
      <dsp:spPr>
        <a:xfrm>
          <a:off x="2841861" y="1471570"/>
          <a:ext cx="1035644" cy="1035644"/>
        </a:xfrm>
        <a:prstGeom prst="arc">
          <a:avLst>
            <a:gd name="adj1" fmla="val 2400000"/>
            <a:gd name="adj2" fmla="val 8400000"/>
          </a:avLst>
        </a:prstGeom>
        <a:noFill/>
        <a:ln w="6350" cap="flat" cmpd="sng" algn="ctr">
          <a:solidFill>
            <a:schemeClr val="accent2">
              <a:shade val="6000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FFE85562-4F05-4166-9035-EB132CDD2E22}">
      <dsp:nvSpPr>
        <dsp:cNvPr id="0" name=""/>
        <dsp:cNvSpPr/>
      </dsp:nvSpPr>
      <dsp:spPr>
        <a:xfrm>
          <a:off x="2324038" y="1657986"/>
          <a:ext cx="2071289" cy="662812"/>
        </a:xfrm>
        <a:prstGeom prst="rect">
          <a:avLst/>
        </a:prstGeom>
        <a:noFill/>
        <a:ln w="6350" cap="flat" cmpd="sng" algn="ctr">
          <a:noFill/>
          <a:prstDash val="solid"/>
          <a:miter lim="800000"/>
        </a:ln>
        <a:effectLst/>
        <a:sp3d/>
      </dsp:spPr>
      <dsp:style>
        <a:lnRef idx="1">
          <a:scrgbClr r="0" g="0" b="0"/>
        </a:lnRef>
        <a:fillRef idx="1">
          <a:scrgbClr r="0" g="0" b="0"/>
        </a:fillRef>
        <a:effectRef idx="0">
          <a:scrgbClr r="0" g="0" b="0"/>
        </a:effectRef>
        <a:fontRef idx="minor"/>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b="1" kern="1200" dirty="0"/>
            <a:t>Head Chef</a:t>
          </a:r>
        </a:p>
      </dsp:txBody>
      <dsp:txXfrm>
        <a:off x="2324038" y="1657986"/>
        <a:ext cx="2071289" cy="662812"/>
      </dsp:txXfrm>
    </dsp:sp>
    <dsp:sp modelId="{43D3B9A4-B05A-4C34-84A7-7904E872BBDD}">
      <dsp:nvSpPr>
        <dsp:cNvPr id="0" name=""/>
        <dsp:cNvSpPr/>
      </dsp:nvSpPr>
      <dsp:spPr>
        <a:xfrm>
          <a:off x="4188199" y="2942185"/>
          <a:ext cx="1035644" cy="1035644"/>
        </a:xfrm>
        <a:prstGeom prst="arc">
          <a:avLst>
            <a:gd name="adj1" fmla="val 13200000"/>
            <a:gd name="adj2" fmla="val 19200000"/>
          </a:avLst>
        </a:prstGeom>
        <a:noFill/>
        <a:ln w="6350" cap="flat" cmpd="sng" algn="ctr">
          <a:solidFill>
            <a:schemeClr val="accent2">
              <a:shade val="6000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09A6FFF0-858A-4B3C-A06A-264A4A6C541F}">
      <dsp:nvSpPr>
        <dsp:cNvPr id="0" name=""/>
        <dsp:cNvSpPr/>
      </dsp:nvSpPr>
      <dsp:spPr>
        <a:xfrm>
          <a:off x="4188199" y="2942185"/>
          <a:ext cx="1035644" cy="1035644"/>
        </a:xfrm>
        <a:prstGeom prst="arc">
          <a:avLst>
            <a:gd name="adj1" fmla="val 2400000"/>
            <a:gd name="adj2" fmla="val 8400000"/>
          </a:avLst>
        </a:prstGeom>
        <a:noFill/>
        <a:ln w="6350" cap="flat" cmpd="sng" algn="ctr">
          <a:solidFill>
            <a:schemeClr val="accent2">
              <a:shade val="6000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3562D3B3-6805-43E8-95FE-AAEF309A4E56}">
      <dsp:nvSpPr>
        <dsp:cNvPr id="0" name=""/>
        <dsp:cNvSpPr/>
      </dsp:nvSpPr>
      <dsp:spPr>
        <a:xfrm>
          <a:off x="3670377" y="3128602"/>
          <a:ext cx="2071289" cy="662812"/>
        </a:xfrm>
        <a:prstGeom prst="rect">
          <a:avLst/>
        </a:prstGeom>
        <a:noFill/>
        <a:ln w="6350" cap="flat" cmpd="sng" algn="ctr">
          <a:noFill/>
          <a:prstDash val="solid"/>
          <a:miter lim="800000"/>
        </a:ln>
        <a:effectLst/>
        <a:sp3d/>
      </dsp:spPr>
      <dsp:style>
        <a:lnRef idx="1">
          <a:scrgbClr r="0" g="0" b="0"/>
        </a:lnRef>
        <a:fillRef idx="1">
          <a:scrgbClr r="0" g="0" b="0"/>
        </a:fillRef>
        <a:effectRef idx="0">
          <a:scrgbClr r="0" g="0" b="0"/>
        </a:effectRef>
        <a:fontRef idx="minor"/>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b="1" kern="1200" dirty="0"/>
            <a:t>Marketing Manager</a:t>
          </a:r>
        </a:p>
      </dsp:txBody>
      <dsp:txXfrm>
        <a:off x="3670377" y="3128602"/>
        <a:ext cx="2071289" cy="662812"/>
      </dsp:txXfrm>
    </dsp:sp>
    <dsp:sp modelId="{434F115F-1371-42BC-B424-A135B62E936A}">
      <dsp:nvSpPr>
        <dsp:cNvPr id="0" name=""/>
        <dsp:cNvSpPr/>
      </dsp:nvSpPr>
      <dsp:spPr>
        <a:xfrm>
          <a:off x="4188199" y="4412801"/>
          <a:ext cx="1035644" cy="1035644"/>
        </a:xfrm>
        <a:prstGeom prst="arc">
          <a:avLst>
            <a:gd name="adj1" fmla="val 13200000"/>
            <a:gd name="adj2" fmla="val 19200000"/>
          </a:avLst>
        </a:prstGeom>
        <a:noFill/>
        <a:ln w="6350" cap="flat" cmpd="sng" algn="ctr">
          <a:solidFill>
            <a:schemeClr val="accent2">
              <a:shade val="6000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01E5595B-062B-4F04-A85E-52E7BC228805}">
      <dsp:nvSpPr>
        <dsp:cNvPr id="0" name=""/>
        <dsp:cNvSpPr/>
      </dsp:nvSpPr>
      <dsp:spPr>
        <a:xfrm>
          <a:off x="4188199" y="4412801"/>
          <a:ext cx="1035644" cy="1035644"/>
        </a:xfrm>
        <a:prstGeom prst="arc">
          <a:avLst>
            <a:gd name="adj1" fmla="val 2400000"/>
            <a:gd name="adj2" fmla="val 8400000"/>
          </a:avLst>
        </a:prstGeom>
        <a:noFill/>
        <a:ln w="6350" cap="flat" cmpd="sng" algn="ctr">
          <a:solidFill>
            <a:schemeClr val="accent2">
              <a:shade val="6000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7785A72F-A111-4A8D-AFE4-7DE27F375A94}">
      <dsp:nvSpPr>
        <dsp:cNvPr id="0" name=""/>
        <dsp:cNvSpPr/>
      </dsp:nvSpPr>
      <dsp:spPr>
        <a:xfrm>
          <a:off x="3670377" y="4599217"/>
          <a:ext cx="2071289" cy="662812"/>
        </a:xfrm>
        <a:prstGeom prst="rect">
          <a:avLst/>
        </a:prstGeom>
        <a:noFill/>
        <a:ln w="6350" cap="flat" cmpd="sng" algn="ctr">
          <a:noFill/>
          <a:prstDash val="solid"/>
          <a:miter lim="800000"/>
        </a:ln>
        <a:effectLst/>
        <a:sp3d/>
      </dsp:spPr>
      <dsp:style>
        <a:lnRef idx="1">
          <a:scrgbClr r="0" g="0" b="0"/>
        </a:lnRef>
        <a:fillRef idx="1">
          <a:scrgbClr r="0" g="0" b="0"/>
        </a:fillRef>
        <a:effectRef idx="0">
          <a:scrgbClr r="0" g="0" b="0"/>
        </a:effectRef>
        <a:fontRef idx="minor"/>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b="1" kern="1200" dirty="0"/>
            <a:t>Customer Support Manager</a:t>
          </a:r>
        </a:p>
      </dsp:txBody>
      <dsp:txXfrm>
        <a:off x="3670377" y="4599217"/>
        <a:ext cx="2071289" cy="662812"/>
      </dsp:txXfrm>
    </dsp:sp>
    <dsp:sp modelId="{C91D108B-B914-4857-8607-0B7E027805AB}">
      <dsp:nvSpPr>
        <dsp:cNvPr id="0" name=""/>
        <dsp:cNvSpPr/>
      </dsp:nvSpPr>
      <dsp:spPr>
        <a:xfrm>
          <a:off x="5348122" y="1471570"/>
          <a:ext cx="1035644" cy="1035644"/>
        </a:xfrm>
        <a:prstGeom prst="arc">
          <a:avLst>
            <a:gd name="adj1" fmla="val 13200000"/>
            <a:gd name="adj2" fmla="val 19200000"/>
          </a:avLst>
        </a:prstGeom>
        <a:noFill/>
        <a:ln w="6350" cap="flat" cmpd="sng" algn="ctr">
          <a:solidFill>
            <a:schemeClr val="accent2">
              <a:shade val="6000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E38DA09F-E9A2-4A4B-A96B-06DB9C10D0B0}">
      <dsp:nvSpPr>
        <dsp:cNvPr id="0" name=""/>
        <dsp:cNvSpPr/>
      </dsp:nvSpPr>
      <dsp:spPr>
        <a:xfrm>
          <a:off x="5348122" y="1471570"/>
          <a:ext cx="1035644" cy="1035644"/>
        </a:xfrm>
        <a:prstGeom prst="arc">
          <a:avLst>
            <a:gd name="adj1" fmla="val 2400000"/>
            <a:gd name="adj2" fmla="val 8400000"/>
          </a:avLst>
        </a:prstGeom>
        <a:noFill/>
        <a:ln w="6350" cap="flat" cmpd="sng" algn="ctr">
          <a:solidFill>
            <a:schemeClr val="accent2">
              <a:shade val="6000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E369A69C-02C1-4546-A6B2-BEFCEEFB6FE3}">
      <dsp:nvSpPr>
        <dsp:cNvPr id="0" name=""/>
        <dsp:cNvSpPr/>
      </dsp:nvSpPr>
      <dsp:spPr>
        <a:xfrm>
          <a:off x="4830299" y="1657986"/>
          <a:ext cx="2071289" cy="662812"/>
        </a:xfrm>
        <a:prstGeom prst="rect">
          <a:avLst/>
        </a:prstGeom>
        <a:noFill/>
        <a:ln w="6350" cap="flat" cmpd="sng" algn="ctr">
          <a:noFill/>
          <a:prstDash val="solid"/>
          <a:miter lim="800000"/>
        </a:ln>
        <a:effectLst/>
        <a:sp3d/>
      </dsp:spPr>
      <dsp:style>
        <a:lnRef idx="1">
          <a:scrgbClr r="0" g="0" b="0"/>
        </a:lnRef>
        <a:fillRef idx="1">
          <a:scrgbClr r="0" g="0" b="0"/>
        </a:fillRef>
        <a:effectRef idx="0">
          <a:scrgbClr r="0" g="0" b="0"/>
        </a:effectRef>
        <a:fontRef idx="minor"/>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b="1" kern="1200" dirty="0"/>
            <a:t>Nutritionist</a:t>
          </a:r>
        </a:p>
      </dsp:txBody>
      <dsp:txXfrm>
        <a:off x="4830299" y="1657986"/>
        <a:ext cx="2071289" cy="662812"/>
      </dsp:txXfrm>
    </dsp:sp>
    <dsp:sp modelId="{2EB6C49B-D7CD-43EB-A498-BF81448CA943}">
      <dsp:nvSpPr>
        <dsp:cNvPr id="0" name=""/>
        <dsp:cNvSpPr/>
      </dsp:nvSpPr>
      <dsp:spPr>
        <a:xfrm>
          <a:off x="6694460" y="2942185"/>
          <a:ext cx="1035644" cy="1035644"/>
        </a:xfrm>
        <a:prstGeom prst="arc">
          <a:avLst>
            <a:gd name="adj1" fmla="val 13200000"/>
            <a:gd name="adj2" fmla="val 19200000"/>
          </a:avLst>
        </a:prstGeom>
        <a:noFill/>
        <a:ln w="6350" cap="flat" cmpd="sng" algn="ctr">
          <a:solidFill>
            <a:schemeClr val="accent2">
              <a:shade val="6000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1C21DA60-A4F5-4023-BA68-6C9B42AC6013}">
      <dsp:nvSpPr>
        <dsp:cNvPr id="0" name=""/>
        <dsp:cNvSpPr/>
      </dsp:nvSpPr>
      <dsp:spPr>
        <a:xfrm>
          <a:off x="6694460" y="2942185"/>
          <a:ext cx="1035644" cy="1035644"/>
        </a:xfrm>
        <a:prstGeom prst="arc">
          <a:avLst>
            <a:gd name="adj1" fmla="val 2400000"/>
            <a:gd name="adj2" fmla="val 8400000"/>
          </a:avLst>
        </a:prstGeom>
        <a:noFill/>
        <a:ln w="6350" cap="flat" cmpd="sng" algn="ctr">
          <a:solidFill>
            <a:schemeClr val="accent2">
              <a:shade val="6000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E6DFFFBA-4F82-4FBF-BAB4-981707C6CFA2}">
      <dsp:nvSpPr>
        <dsp:cNvPr id="0" name=""/>
        <dsp:cNvSpPr/>
      </dsp:nvSpPr>
      <dsp:spPr>
        <a:xfrm>
          <a:off x="6176638" y="3128602"/>
          <a:ext cx="2071289" cy="662812"/>
        </a:xfrm>
        <a:prstGeom prst="rect">
          <a:avLst/>
        </a:prstGeom>
        <a:noFill/>
        <a:ln w="6350" cap="flat" cmpd="sng" algn="ctr">
          <a:noFill/>
          <a:prstDash val="solid"/>
          <a:miter lim="800000"/>
        </a:ln>
        <a:effectLst/>
        <a:sp3d/>
      </dsp:spPr>
      <dsp:style>
        <a:lnRef idx="1">
          <a:scrgbClr r="0" g="0" b="0"/>
        </a:lnRef>
        <a:fillRef idx="1">
          <a:scrgbClr r="0" g="0" b="0"/>
        </a:fillRef>
        <a:effectRef idx="0">
          <a:scrgbClr r="0" g="0" b="0"/>
        </a:effectRef>
        <a:fontRef idx="minor"/>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b="1" kern="1200" dirty="0"/>
            <a:t>Logistic manager</a:t>
          </a:r>
        </a:p>
      </dsp:txBody>
      <dsp:txXfrm>
        <a:off x="6176638" y="3128602"/>
        <a:ext cx="2071289" cy="662812"/>
      </dsp:txXfrm>
    </dsp:sp>
  </dsp:spTree>
</dsp:drawing>
</file>

<file path=ppt/diagrams/layout1.xml><?xml version="1.0" encoding="utf-8"?>
<dgm:layoutDef xmlns:dgm="http://schemas.openxmlformats.org/drawingml/2006/diagram" xmlns:a="http://schemas.openxmlformats.org/drawingml/2006/main" uniqueId="urn:microsoft.com/office/officeart/2008/layout/HalfCircleOrganizationChart">
  <dgm:title val=""/>
  <dgm:desc val=""/>
  <dgm:catLst>
    <dgm:cat type="hierarchy" pri="1500"/>
  </dgm:catLst>
  <dgm:sampData>
    <dgm:dataModel>
      <dgm:ptLst>
        <dgm:pt modelId="0" type="doc"/>
        <dgm:pt modelId="1">
          <dgm:prSet phldr="1"/>
        </dgm:pt>
        <dgm:pt modelId="11" type="asst">
          <dgm:prSet phldr="1"/>
        </dgm:pt>
        <dgm:pt modelId="12">
          <dgm:prSet phldr="1"/>
        </dgm:pt>
        <dgm:pt modelId="13">
          <dgm:prSet phldr="1"/>
        </dgm:pt>
        <dgm:pt modelId="14">
          <dgm:prSet phldr="1"/>
        </dgm:pt>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type="asst">
          <dgm:prSet phldr="1"/>
        </dgm:pt>
        <dgm:pt modelId="12">
          <dgm:prSet phldr="1"/>
        </dgm:pt>
        <dgm:pt modelId="13">
          <dgm:prSet phldr="1"/>
        </dgm:pt>
        <dgm:pt modelId="14">
          <dgm:prSet phldr="1"/>
        </dgm:pt>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Name0">
    <dgm:varLst>
      <dgm:orgChart val="1"/>
      <dgm:chPref val="1"/>
      <dgm:dir/>
      <dgm:animOne val="branch"/>
      <dgm:animLvl val="lvl"/>
      <dgm:resizeHandles/>
    </dgm:varLst>
    <dgm:choose name="Name1">
      <dgm:if name="Name2" func="var" arg="dir" op="equ" val="norm">
        <dgm:alg type="hierChild">
          <dgm:param type="linDir" val="fromL"/>
        </dgm:alg>
      </dgm:if>
      <dgm:else name="Name3">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2" refType="w" fact="10"/>
      <dgm:constr type="h" for="des" forName="rootComposite2"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forEach name="Name4" axis="ch">
      <dgm:forEach name="Name5" axis="self" ptType="node">
        <dgm:layoutNode name="hierRoot1">
          <dgm:varLst>
            <dgm:hierBranch val="init"/>
          </dgm:varLst>
          <dgm:choose name="Name6">
            <dgm:if name="Name7" func="var" arg="hierBranch" op="equ" val="l">
              <dgm:alg type="hierRoot">
                <dgm:param type="hierAlign" val="tR"/>
              </dgm:alg>
              <dgm:constrLst>
                <dgm:constr type="alignOff" val="0.65"/>
              </dgm:constrLst>
            </dgm:if>
            <dgm:if name="Name8" func="var" arg="hierBranch" op="equ" val="r">
              <dgm:alg type="hierRoot">
                <dgm:param type="hierAlign" val="tL"/>
              </dgm:alg>
              <dgm:constrLst>
                <dgm:constr type="alignOff" val="0.65"/>
              </dgm:constrLst>
            </dgm:if>
            <dgm:if name="Name9" func="var" arg="hierBranch" op="equ" val="hang">
              <dgm:alg type="hierRoot"/>
              <dgm:constrLst>
                <dgm:constr type="alignOff" val="0.65"/>
              </dgm:constrLst>
            </dgm:if>
            <dgm:else name="Name10">
              <dgm:alg type="hierRoot"/>
              <dgm:constrLst>
                <dgm:constr type="alignOff"/>
                <dgm:constr type="bendDist" for="des" ptType="parTrans" refType="sp" fact="0.5"/>
              </dgm:constrLst>
            </dgm:else>
          </dgm:choose>
          <dgm:shape xmlns:r="http://schemas.openxmlformats.org/officeDocument/2006/relationships" r:blip="">
            <dgm:adjLst/>
          </dgm:shape>
          <dgm:presOf/>
          <dgm:layoutNode name="rootComposite1">
            <dgm:alg type="composite"/>
            <dgm:shape xmlns:r="http://schemas.openxmlformats.org/officeDocument/2006/relationships" r:blip="">
              <dgm:adjLst/>
            </dgm:shape>
            <dgm:presOf axis="self" ptType="node" cnt="1"/>
            <dgm:choose name="Name11">
              <dgm:if name="Name12" func="var" arg="hierBranch" op="equ" val="init">
                <dgm:constrLst>
                  <dgm:constr type="l" for="ch" forName="rootText1"/>
                  <dgm:constr type="t" for="ch" forName="rootText1" refType="h" fact="0.18"/>
                  <dgm:constr type="w" for="ch" forName="rootText1" refType="w"/>
                  <dgm:constr type="h" for="ch" forName="rootText1" refType="h" fact="0.64"/>
                  <dgm:constr type="l" for="ch" forName="topArc1" refType="w" fact="0.25"/>
                  <dgm:constr type="t" for="ch" forName="topArc1"/>
                  <dgm:constr type="w" for="ch" forName="topArc1" refType="h" refFor="ch" refForName="topArc1"/>
                  <dgm:constr type="h" for="ch" forName="topArc1" refType="h"/>
                  <dgm:constr type="l" for="ch" forName="bottomArc1" refType="w" fact="0.25"/>
                  <dgm:constr type="t" for="ch" forName="bottomArc1"/>
                  <dgm:constr type="w" for="ch" forName="bottomArc1" refType="h" refFor="ch" refForName="bottomArc1"/>
                  <dgm:constr type="h" for="ch" forName="bottomArc1" refType="h"/>
                  <dgm:constr type="ctrX" for="ch" forName="topConnNode1" refType="w" fact="0.5"/>
                  <dgm:constr type="t" for="ch" forName="topConnNode1"/>
                  <dgm:constr type="w" for="ch" forName="topConnNode1" refType="h" fact="0.76"/>
                  <dgm:constr type="b" for="ch" forName="topConnNode1" refType="t" refFor="ch" refForName="rootText1"/>
                </dgm:constrLst>
              </dgm:if>
              <dgm:if name="Name13" func="var" arg="hierBranch" op="equ" val="l">
                <dgm:constrLst>
                  <dgm:constr type="l" for="ch" forName="rootText1"/>
                  <dgm:constr type="t" for="ch" forName="rootText1" refType="h" fact="0.18"/>
                  <dgm:constr type="w" for="ch" forName="rootText1" refType="w"/>
                  <dgm:constr type="h" for="ch" forName="rootText1" refType="h" fact="0.64"/>
                  <dgm:constr type="l" for="ch" forName="topArc1" refType="w" fact="0.25"/>
                  <dgm:constr type="t" for="ch" forName="topArc1"/>
                  <dgm:constr type="w" for="ch" forName="topArc1" refType="h" refFor="ch" refForName="topArc1"/>
                  <dgm:constr type="h" for="ch" forName="topArc1" refType="h"/>
                  <dgm:constr type="l" for="ch" forName="bottomArc1" refType="w" fact="0.25"/>
                  <dgm:constr type="t" for="ch" forName="bottomArc1"/>
                  <dgm:constr type="w" for="ch" forName="bottomArc1" refType="h" refFor="ch" refForName="bottomArc1"/>
                  <dgm:constr type="h" for="ch" forName="bottomArc1" refType="h"/>
                  <dgm:constr type="ctrX" for="ch" forName="topConnNode1" refType="w" fact="0.5"/>
                  <dgm:constr type="t" for="ch" forName="topConnNode1"/>
                  <dgm:constr type="w" for="ch" forName="topConnNode1" refType="h" fact="0.76"/>
                  <dgm:constr type="b" for="ch" forName="topConnNode1" refType="t" refFor="ch" refForName="rootText1"/>
                </dgm:constrLst>
              </dgm:if>
              <dgm:if name="Name14" func="var" arg="hierBranch" op="equ" val="r">
                <dgm:constrLst>
                  <dgm:constr type="l" for="ch" forName="rootText1"/>
                  <dgm:constr type="t" for="ch" forName="rootText1" refType="h" fact="0.18"/>
                  <dgm:constr type="w" for="ch" forName="rootText1" refType="w"/>
                  <dgm:constr type="h" for="ch" forName="rootText1" refType="h" fact="0.64"/>
                  <dgm:constr type="l" for="ch" forName="topArc1" refType="w" fact="0.25"/>
                  <dgm:constr type="t" for="ch" forName="topArc1"/>
                  <dgm:constr type="w" for="ch" forName="topArc1" refType="h" refFor="ch" refForName="topArc1"/>
                  <dgm:constr type="h" for="ch" forName="topArc1" refType="h"/>
                  <dgm:constr type="l" for="ch" forName="bottomArc1" refType="w" fact="0.25"/>
                  <dgm:constr type="t" for="ch" forName="bottomArc1"/>
                  <dgm:constr type="w" for="ch" forName="bottomArc1" refType="h" refFor="ch" refForName="bottomArc1"/>
                  <dgm:constr type="h" for="ch" forName="bottomArc1" refType="h"/>
                  <dgm:constr type="ctrX" for="ch" forName="topConnNode1" refType="w" fact="0.5"/>
                  <dgm:constr type="t" for="ch" forName="topConnNode1"/>
                  <dgm:constr type="w" for="ch" forName="topConnNode1" refType="h" fact="0.76"/>
                  <dgm:constr type="b" for="ch" forName="topConnNode1" refType="t" refFor="ch" refForName="rootText1"/>
                </dgm:constrLst>
              </dgm:if>
              <dgm:else name="Name15">
                <dgm:constrLst>
                  <dgm:constr type="l" for="ch" forName="rootText1"/>
                  <dgm:constr type="t" for="ch" forName="rootText1" refType="h" fact="0.18"/>
                  <dgm:constr type="w" for="ch" forName="rootText1" refType="w"/>
                  <dgm:constr type="h" for="ch" forName="rootText1" refType="h" fact="0.64"/>
                  <dgm:constr type="l" for="ch" forName="topArc1" refType="w" fact="0.25"/>
                  <dgm:constr type="t" for="ch" forName="topArc1"/>
                  <dgm:constr type="w" for="ch" forName="topArc1" refType="h" refFor="ch" refForName="topArc1"/>
                  <dgm:constr type="h" for="ch" forName="topArc1" refType="h"/>
                  <dgm:constr type="l" for="ch" forName="bottomArc1" refType="w" fact="0.25"/>
                  <dgm:constr type="t" for="ch" forName="bottomArc1"/>
                  <dgm:constr type="w" for="ch" forName="bottomArc1" refType="h" refFor="ch" refForName="bottomArc1"/>
                  <dgm:constr type="h" for="ch" forName="bottomArc1" refType="h"/>
                  <dgm:constr type="ctrX" for="ch" forName="topConnNode1" refType="w" fact="0.5"/>
                  <dgm:constr type="t" for="ch" forName="topConnNode1"/>
                  <dgm:constr type="w" for="ch" forName="topConnNode1" refType="h" fact="0.76"/>
                  <dgm:constr type="b" for="ch" forName="topConnNode1" refType="t" refFor="ch" refForName="rootText1"/>
                </dgm:constrLst>
              </dgm:else>
            </dgm:choose>
            <dgm:layoutNode name="rootText1" styleLbl="alignAcc1">
              <dgm:varLst>
                <dgm:chPref val="3"/>
              </dgm:varLst>
              <dgm:alg type="tx"/>
              <dgm:shape xmlns:r="http://schemas.openxmlformats.org/officeDocument/2006/relationships" type="rect" r:blip="" hideGeom="1">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topArc1" styleLbl="parChTrans1D1" moveWith="rootText1">
              <dgm:alg type="sp"/>
              <dgm:shape xmlns:r="http://schemas.openxmlformats.org/officeDocument/2006/relationships" type="arc" r:blip="" zOrderOff="-2">
                <dgm:adjLst>
                  <dgm:adj idx="1" val="-140"/>
                  <dgm:adj idx="2" val="-40"/>
                </dgm:adjLst>
              </dgm:shape>
              <dgm:presOf/>
            </dgm:layoutNode>
            <dgm:layoutNode name="bottomArc1" styleLbl="parChTrans1D1" moveWith="rootText1">
              <dgm:alg type="sp"/>
              <dgm:shape xmlns:r="http://schemas.openxmlformats.org/officeDocument/2006/relationships" type="arc" r:blip="" zOrderOff="-2">
                <dgm:adjLst>
                  <dgm:adj idx="1" val="40"/>
                  <dgm:adj idx="2" val="140"/>
                </dgm:adjLst>
              </dgm:shape>
              <dgm:presOf/>
            </dgm:layoutNode>
            <dgm:layoutNode name="topConnNode1" moveWith="rootText1">
              <dgm:alg type="sp"/>
              <dgm:shape xmlns:r="http://schemas.openxmlformats.org/officeDocument/2006/relationships" type="rect" r:blip="" hideGeom="1">
                <dgm:adjLst/>
              </dgm:shape>
              <dgm:presOf axis="self" ptType="node" cnt="1"/>
            </dgm:layoutNode>
          </dgm:layoutNode>
          <dgm:layoutNode name="hierChild2">
            <dgm:choose name="Name16">
              <dgm:if name="Name17" func="var" arg="hierBranch" op="equ" val="l">
                <dgm:alg type="hierChild">
                  <dgm:param type="chAlign" val="r"/>
                  <dgm:param type="linDir" val="fromT"/>
                </dgm:alg>
              </dgm:if>
              <dgm:if name="Name18" func="var" arg="hierBranch" op="equ" val="r">
                <dgm:alg type="hierChild">
                  <dgm:param type="chAlign" val="l"/>
                  <dgm:param type="linDir" val="fromT"/>
                </dgm:alg>
              </dgm:if>
              <dgm:if name="Name19" func="var" arg="hierBranch" op="equ" val="hang">
                <dgm:choose name="Name20">
                  <dgm:if name="Name21" func="var" arg="dir" op="equ" val="norm">
                    <dgm:alg type="hierChild">
                      <dgm:param type="chAlign" val="l"/>
                      <dgm:param type="linDir" val="fromL"/>
                      <dgm:param type="secChAlign" val="t"/>
                      <dgm:param type="secLinDir" val="fromT"/>
                    </dgm:alg>
                  </dgm:if>
                  <dgm:else name="Name22">
                    <dgm:alg type="hierChild">
                      <dgm:param type="chAlign" val="l"/>
                      <dgm:param type="linDir" val="fromR"/>
                      <dgm:param type="secChAlign" val="t"/>
                      <dgm:param type="secLinDir" val="fromT"/>
                    </dgm:alg>
                  </dgm:else>
                </dgm:choose>
              </dgm:if>
              <dgm:else name="Name23">
                <dgm:choose name="Name24">
                  <dgm:if name="Name25" func="var" arg="dir" op="equ" val="norm">
                    <dgm:alg type="hierChild"/>
                  </dgm:if>
                  <dgm:else name="Name26">
                    <dgm:alg type="hierChild">
                      <dgm:param type="linDir" val="fromR"/>
                    </dgm:alg>
                  </dgm:else>
                </dgm:choose>
              </dgm:else>
            </dgm:choose>
            <dgm:shape xmlns:r="http://schemas.openxmlformats.org/officeDocument/2006/relationships" r:blip="">
              <dgm:adjLst/>
            </dgm:shape>
            <dgm:presOf/>
            <dgm:forEach name="rep2a" axis="ch" ptType="nonAsst">
              <dgm:forEach name="Name27" axis="precedSib" ptType="parTrans" st="-1" cnt="1">
                <dgm:layoutNode name="Name28">
                  <dgm:choose name="Name29">
                    <dgm:if name="Name30" func="var" arg="hierBranch" op="equ" val="std">
                      <dgm:choose name="Name31">
                        <dgm:if name="Name32" axis="self" func="depth" op="lte" val="2">
                          <dgm:alg type="conn">
                            <dgm:param type="connRout" val="bend"/>
                            <dgm:param type="dim" val="1D"/>
                            <dgm:param type="endSty" val="noArr"/>
                            <dgm:param type="begPts" val="bCtr"/>
                            <dgm:param type="endPts" val="tCtr"/>
                            <dgm:param type="bendPt" val="end"/>
                            <dgm:param type="srcNode" val="bottomArc1"/>
                            <dgm:param type="dstNode" val="topArc2"/>
                          </dgm:alg>
                        </dgm:if>
                        <dgm:if name="Name33" axis="par" ptType="asst" func="cnt" op="equ" val="1">
                          <dgm:alg type="conn">
                            <dgm:param type="connRout" val="bend"/>
                            <dgm:param type="dim" val="1D"/>
                            <dgm:param type="endSty" val="noArr"/>
                            <dgm:param type="begPts" val="bCtr"/>
                            <dgm:param type="endPts" val="tCtr"/>
                            <dgm:param type="bendPt" val="end"/>
                            <dgm:param type="srcNode" val="bottomArc3"/>
                            <dgm:param type="dstNode" val="topArc2"/>
                          </dgm:alg>
                        </dgm:if>
                        <dgm:else name="Name34">
                          <dgm:alg type="conn">
                            <dgm:param type="connRout" val="bend"/>
                            <dgm:param type="dim" val="1D"/>
                            <dgm:param type="endSty" val="noArr"/>
                            <dgm:param type="begPts" val="bCtr"/>
                            <dgm:param type="endPts" val="tCtr"/>
                            <dgm:param type="bendPt" val="end"/>
                            <dgm:param type="srcNode" val="bottomArc2"/>
                            <dgm:param type="dstNode" val="topArc2"/>
                          </dgm:alg>
                        </dgm:else>
                      </dgm:choose>
                    </dgm:if>
                    <dgm:if name="Name35" func="var" arg="hierBranch" op="equ" val="init">
                      <dgm:choose name="Name36">
                        <dgm:if name="Name37" axis="self" func="depth" op="lte" val="2">
                          <dgm:choose name="Name38">
                            <dgm:if name="Name39" axis="self" func="depth" op="lte" val="2">
                              <dgm:alg type="conn">
                                <dgm:param type="connRout" val="bend"/>
                                <dgm:param type="dim" val="1D"/>
                                <dgm:param type="endSty" val="noArr"/>
                                <dgm:param type="begPts" val="bCtr"/>
                                <dgm:param type="endPts" val="tCtr"/>
                                <dgm:param type="bendPt" val="end"/>
                                <dgm:param type="srcNode" val="bottomArc1"/>
                                <dgm:param type="dstNode" val="topArc2"/>
                              </dgm:alg>
                            </dgm:if>
                            <dgm:if name="Name40" axis="par" ptType="asst" func="cnt" op="equ" val="1">
                              <dgm:alg type="conn">
                                <dgm:param type="connRout" val="bend"/>
                                <dgm:param type="dim" val="1D"/>
                                <dgm:param type="endSty" val="noArr"/>
                                <dgm:param type="begPts" val="bCtr"/>
                                <dgm:param type="endPts" val="tCtr"/>
                                <dgm:param type="bendPt" val="end"/>
                                <dgm:param type="srcNode" val="bottomArc3"/>
                                <dgm:param type="dstNode" val="topArc2"/>
                              </dgm:alg>
                            </dgm:if>
                            <dgm:else name="Name41">
                              <dgm:alg type="conn">
                                <dgm:param type="connRout" val="bend"/>
                                <dgm:param type="dim" val="1D"/>
                                <dgm:param type="endSty" val="noArr"/>
                                <dgm:param type="begPts" val="bCtr"/>
                                <dgm:param type="endPts" val="tCtr"/>
                                <dgm:param type="bendPt" val="end"/>
                                <dgm:param type="srcNode" val="bottomArc2"/>
                                <dgm:param type="dstNode" val="topArc2"/>
                              </dgm:alg>
                            </dgm:else>
                          </dgm:choose>
                        </dgm:if>
                        <dgm:else name="Name42">
                          <dgm:choose name="Name43">
                            <dgm:if name="Name44" axis="par des" func="maxDepth" op="lte" val="1">
                              <dgm:choose name="Name45">
                                <dgm:if name="Name46" axis="self" func="depth" op="lte" val="2">
                                  <dgm:alg type="conn">
                                    <dgm:param type="connRout" val="bend"/>
                                    <dgm:param type="dim" val="1D"/>
                                    <dgm:param type="endSty" val="noArr"/>
                                    <dgm:param type="begPts" val="bCtr"/>
                                    <dgm:param type="endPts" val="bL bR"/>
                                    <dgm:param type="srcNode" val="bottomArc1"/>
                                    <dgm:param type="dstNode" val="topConnNode2"/>
                                  </dgm:alg>
                                </dgm:if>
                                <dgm:if name="Name47" axis="par" ptType="asst" func="cnt" op="equ" val="1">
                                  <dgm:alg type="conn">
                                    <dgm:param type="connRout" val="bend"/>
                                    <dgm:param type="dim" val="1D"/>
                                    <dgm:param type="endSty" val="noArr"/>
                                    <dgm:param type="begPts" val="bCtr"/>
                                    <dgm:param type="endPts" val="bL bR"/>
                                    <dgm:param type="srcNode" val="bottomArc3"/>
                                    <dgm:param type="dstNode" val="topConnNode2"/>
                                  </dgm:alg>
                                </dgm:if>
                                <dgm:else name="Name48">
                                  <dgm:alg type="conn">
                                    <dgm:param type="connRout" val="bend"/>
                                    <dgm:param type="dim" val="1D"/>
                                    <dgm:param type="endSty" val="noArr"/>
                                    <dgm:param type="begPts" val="bCtr"/>
                                    <dgm:param type="endPts" val="bL bR"/>
                                    <dgm:param type="srcNode" val="bottomArc2"/>
                                    <dgm:param type="dstNode" val="topConnNode2"/>
                                  </dgm:alg>
                                </dgm:else>
                              </dgm:choose>
                            </dgm:if>
                            <dgm:else name="Name49">
                              <dgm:choose name="Name50">
                                <dgm:if name="Name51" axis="self" func="depth" op="lte" val="2">
                                  <dgm:alg type="conn">
                                    <dgm:param type="connRout" val="bend"/>
                                    <dgm:param type="dim" val="1D"/>
                                    <dgm:param type="endSty" val="noArr"/>
                                    <dgm:param type="begPts" val="bCtr"/>
                                    <dgm:param type="endPts" val="tCtr"/>
                                    <dgm:param type="bendPt" val="end"/>
                                    <dgm:param type="srcNode" val="bottomArc1"/>
                                    <dgm:param type="dstNode" val="topArc2"/>
                                  </dgm:alg>
                                </dgm:if>
                                <dgm:if name="Name52" axis="par" ptType="asst" func="cnt" op="equ" val="1">
                                  <dgm:alg type="conn">
                                    <dgm:param type="connRout" val="bend"/>
                                    <dgm:param type="dim" val="1D"/>
                                    <dgm:param type="endSty" val="noArr"/>
                                    <dgm:param type="begPts" val="bCtr"/>
                                    <dgm:param type="endPts" val="tCtr"/>
                                    <dgm:param type="bendPt" val="end"/>
                                    <dgm:param type="srcNode" val="bottomArc3"/>
                                    <dgm:param type="dstNode" val="topArc2"/>
                                  </dgm:alg>
                                </dgm:if>
                                <dgm:else name="Name53">
                                  <dgm:alg type="conn">
                                    <dgm:param type="connRout" val="bend"/>
                                    <dgm:param type="dim" val="1D"/>
                                    <dgm:param type="endSty" val="noArr"/>
                                    <dgm:param type="begPts" val="bCtr"/>
                                    <dgm:param type="endPts" val="tCtr"/>
                                    <dgm:param type="bendPt" val="end"/>
                                    <dgm:param type="srcNode" val="bottomArc2"/>
                                    <dgm:param type="dstNode" val="topArc2"/>
                                  </dgm:alg>
                                </dgm:else>
                              </dgm:choose>
                            </dgm:else>
                          </dgm:choose>
                        </dgm:else>
                      </dgm:choose>
                    </dgm:if>
                    <dgm:else name="Name54">
                      <dgm:choose name="Name55">
                        <dgm:if name="Name56" axis="self" func="depth" op="lte" val="2">
                          <dgm:alg type="conn">
                            <dgm:param type="connRout" val="bend"/>
                            <dgm:param type="dim" val="1D"/>
                            <dgm:param type="endSty" val="noArr"/>
                            <dgm:param type="begPts" val="bCtr"/>
                            <dgm:param type="endPts" val="bL bR"/>
                            <dgm:param type="srcNode" val="bottomArc1"/>
                            <dgm:param type="dstNode" val="topConnNode2"/>
                          </dgm:alg>
                        </dgm:if>
                        <dgm:if name="Name57" axis="par" ptType="asst" func="cnt" op="equ" val="1">
                          <dgm:alg type="conn">
                            <dgm:param type="connRout" val="bend"/>
                            <dgm:param type="dim" val="1D"/>
                            <dgm:param type="endSty" val="noArr"/>
                            <dgm:param type="begPts" val="bCtr"/>
                            <dgm:param type="endPts" val="bL bR"/>
                            <dgm:param type="srcNode" val="bottomArc3"/>
                            <dgm:param type="dstNode" val="topConnNode2"/>
                          </dgm:alg>
                        </dgm:if>
                        <dgm:else name="Name58">
                          <dgm:alg type="conn">
                            <dgm:param type="connRout" val="bend"/>
                            <dgm:param type="dim" val="1D"/>
                            <dgm:param type="endSty" val="noArr"/>
                            <dgm:param type="begPts" val="bCtr"/>
                            <dgm:param type="endPts" val="bL bR"/>
                            <dgm:param type="srcNode" val="bottomArc2"/>
                            <dgm:param type="dstNode" val="topConnNode2"/>
                          </dgm:alg>
                        </dgm:else>
                      </dgm:choose>
                    </dgm:else>
                  </dgm:choose>
                  <dgm:shape xmlns:r="http://schemas.openxmlformats.org/officeDocument/2006/relationships" type="conn" r:blip="" zOrderOff="-99999">
                    <dgm:adjLst/>
                  </dgm:shape>
                  <dgm:presOf axis="self"/>
                  <dgm:constrLst>
                    <dgm:constr type="begPad"/>
                    <dgm:constr type="endPad"/>
                  </dgm:constrLst>
                </dgm:layoutNode>
              </dgm:forEach>
              <dgm:layoutNode name="hierRoot2">
                <dgm:varLst>
                  <dgm:hierBranch val="init"/>
                </dgm:varLst>
                <dgm:choose name="Name59">
                  <dgm:if name="Name60" func="var" arg="hierBranch" op="equ" val="l">
                    <dgm:alg type="hierRoot">
                      <dgm:param type="hierAlign" val="tR"/>
                    </dgm:alg>
                    <dgm:shape xmlns:r="http://schemas.openxmlformats.org/officeDocument/2006/relationships" r:blip="">
                      <dgm:adjLst/>
                    </dgm:shape>
                    <dgm:presOf/>
                    <dgm:constrLst>
                      <dgm:constr type="alignOff" val="0.65"/>
                    </dgm:constrLst>
                  </dgm:if>
                  <dgm:if name="Name61" func="var" arg="hierBranch" op="equ" val="r">
                    <dgm:alg type="hierRoot">
                      <dgm:param type="hierAlign" val="tL"/>
                    </dgm:alg>
                    <dgm:shape xmlns:r="http://schemas.openxmlformats.org/officeDocument/2006/relationships" r:blip="">
                      <dgm:adjLst/>
                    </dgm:shape>
                    <dgm:presOf/>
                    <dgm:constrLst>
                      <dgm:constr type="alignOff" val="0.65"/>
                    </dgm:constrLst>
                  </dgm:if>
                  <dgm:if name="Name62"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63" func="var" arg="hierBranch" op="equ" val="init">
                    <dgm:choose name="Name64">
                      <dgm:if name="Name65" axis="des" func="maxDepth" op="lte" val="1">
                        <dgm:alg type="hierRoot">
                          <dgm:param type="hierAlign" val="tL"/>
                        </dgm:alg>
                        <dgm:shape xmlns:r="http://schemas.openxmlformats.org/officeDocument/2006/relationships" r:blip="">
                          <dgm:adjLst/>
                        </dgm:shape>
                        <dgm:presOf/>
                        <dgm:constrLst>
                          <dgm:constr type="alignOff" val="0.65"/>
                        </dgm:constrLst>
                      </dgm:if>
                      <dgm:else name="Name6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67">
                    <dgm:alg type="hierRoot"/>
                    <dgm:shape xmlns:r="http://schemas.openxmlformats.org/officeDocument/2006/relationships" r:blip="">
                      <dgm:adjLst/>
                    </dgm:shape>
                    <dgm:presOf/>
                    <dgm:constrLst>
                      <dgm:constr type="alignOff" val="0.65"/>
                    </dgm:constrLst>
                  </dgm:else>
                </dgm:choose>
                <dgm:layoutNode name="rootComposite2">
                  <dgm:alg type="composite"/>
                  <dgm:shape xmlns:r="http://schemas.openxmlformats.org/officeDocument/2006/relationships" r:blip="">
                    <dgm:adjLst/>
                  </dgm:shape>
                  <dgm:presOf axis="self" ptType="node" cnt="1"/>
                  <dgm:choose name="Name68">
                    <dgm:if name="Name69" func="var" arg="hierBranch" op="equ" val="init">
                      <dgm:constrLst>
                        <dgm:constr type="l" for="ch" forName="rootText2"/>
                        <dgm:constr type="t" for="ch" forName="rootText2" refType="h" fact="0.18"/>
                        <dgm:constr type="w" for="ch" forName="rootText2" refType="w"/>
                        <dgm:constr type="h" for="ch" forName="rootText2" refType="h" fact="0.64"/>
                        <dgm:constr type="l" for="ch" forName="topArc2" refType="w" fact="0.25"/>
                        <dgm:constr type="t" for="ch" forName="topArc2"/>
                        <dgm:constr type="w" for="ch" forName="topArc2" refType="h" refFor="ch" refForName="topArc2"/>
                        <dgm:constr type="h" for="ch" forName="topArc2" refType="h"/>
                        <dgm:constr type="l" for="ch" forName="bottomArc2" refType="w" fact="0.25"/>
                        <dgm:constr type="t" for="ch" forName="bottomArc2"/>
                        <dgm:constr type="w" for="ch" forName="bottomArc2" refType="h" refFor="ch" refForName="bottomArc2"/>
                        <dgm:constr type="h" for="ch" forName="bottomArc2" refType="h"/>
                        <dgm:constr type="ctrX" for="ch" forName="topConnNode2" refType="w" fact="0.5"/>
                        <dgm:constr type="t" for="ch" forName="topConnNode2"/>
                        <dgm:constr type="w" for="ch" forName="topConnNode2" refType="h" fact="0.76"/>
                        <dgm:constr type="b" for="ch" forName="topConnNode2" refType="t" refFor="ch" refForName="rootText2"/>
                      </dgm:constrLst>
                    </dgm:if>
                    <dgm:if name="Name70" func="var" arg="hierBranch" op="equ" val="l">
                      <dgm:constrLst>
                        <dgm:constr type="l" for="ch" forName="rootText2"/>
                        <dgm:constr type="t" for="ch" forName="rootText2" refType="h" fact="0.18"/>
                        <dgm:constr type="w" for="ch" forName="rootText2" refType="w"/>
                        <dgm:constr type="h" for="ch" forName="rootText2" refType="h" fact="0.64"/>
                        <dgm:constr type="l" for="ch" forName="topArc2" refType="w" fact="0.25"/>
                        <dgm:constr type="t" for="ch" forName="topArc2"/>
                        <dgm:constr type="w" for="ch" forName="topArc2" refType="h" refFor="ch" refForName="topArc2"/>
                        <dgm:constr type="h" for="ch" forName="topArc2" refType="h"/>
                        <dgm:constr type="l" for="ch" forName="bottomArc2" refType="w" fact="0.25"/>
                        <dgm:constr type="t" for="ch" forName="bottomArc2"/>
                        <dgm:constr type="w" for="ch" forName="bottomArc2" refType="h" refFor="ch" refForName="bottomArc2"/>
                        <dgm:constr type="h" for="ch" forName="bottomArc2" refType="h"/>
                        <dgm:constr type="ctrX" for="ch" forName="topConnNode2" refType="w" fact="0.5"/>
                        <dgm:constr type="t" for="ch" forName="topConnNode2"/>
                        <dgm:constr type="w" for="ch" forName="topConnNode2" refType="h" fact="0.76"/>
                        <dgm:constr type="b" for="ch" forName="topConnNode2" refType="t" refFor="ch" refForName="rootText2"/>
                      </dgm:constrLst>
                    </dgm:if>
                    <dgm:if name="Name71" func="var" arg="hierBranch" op="equ" val="r">
                      <dgm:constrLst>
                        <dgm:constr type="l" for="ch" forName="rootText2"/>
                        <dgm:constr type="t" for="ch" forName="rootText2" refType="h" fact="0.18"/>
                        <dgm:constr type="w" for="ch" forName="rootText2" refType="w"/>
                        <dgm:constr type="h" for="ch" forName="rootText2" refType="h" fact="0.64"/>
                        <dgm:constr type="l" for="ch" forName="topArc2" refType="w" fact="0.25"/>
                        <dgm:constr type="t" for="ch" forName="topArc2"/>
                        <dgm:constr type="w" for="ch" forName="topArc2" refType="h" refFor="ch" refForName="topArc2"/>
                        <dgm:constr type="h" for="ch" forName="topArc2" refType="h"/>
                        <dgm:constr type="l" for="ch" forName="bottomArc2" refType="w" fact="0.25"/>
                        <dgm:constr type="t" for="ch" forName="bottomArc2"/>
                        <dgm:constr type="w" for="ch" forName="bottomArc2" refType="h" refFor="ch" refForName="bottomArc2"/>
                        <dgm:constr type="h" for="ch" forName="bottomArc2" refType="h"/>
                        <dgm:constr type="ctrX" for="ch" forName="topConnNode2" refType="w" fact="0.5"/>
                        <dgm:constr type="t" for="ch" forName="topConnNode2"/>
                        <dgm:constr type="w" for="ch" forName="topConnNode2" refType="h" fact="0.76"/>
                        <dgm:constr type="b" for="ch" forName="topConnNode2" refType="t" refFor="ch" refForName="rootText2"/>
                      </dgm:constrLst>
                    </dgm:if>
                    <dgm:else name="Name72">
                      <dgm:constrLst>
                        <dgm:constr type="l" for="ch" forName="rootText2"/>
                        <dgm:constr type="t" for="ch" forName="rootText2" refType="h" fact="0.18"/>
                        <dgm:constr type="w" for="ch" forName="rootText2" refType="w"/>
                        <dgm:constr type="h" for="ch" forName="rootText2" refType="h" fact="0.64"/>
                        <dgm:constr type="l" for="ch" forName="topArc2" refType="w" fact="0.25"/>
                        <dgm:constr type="t" for="ch" forName="topArc2"/>
                        <dgm:constr type="w" for="ch" forName="topArc2" refType="h" refFor="ch" refForName="topArc2"/>
                        <dgm:constr type="h" for="ch" forName="topArc2" refType="h"/>
                        <dgm:constr type="l" for="ch" forName="bottomArc2" refType="w" fact="0.25"/>
                        <dgm:constr type="t" for="ch" forName="bottomArc2"/>
                        <dgm:constr type="w" for="ch" forName="bottomArc2" refType="h" refFor="ch" refForName="bottomArc2"/>
                        <dgm:constr type="h" for="ch" forName="bottomArc2" refType="h"/>
                        <dgm:constr type="ctrX" for="ch" forName="topConnNode2" refType="w" fact="0.5"/>
                        <dgm:constr type="t" for="ch" forName="topConnNode2"/>
                        <dgm:constr type="w" for="ch" forName="topConnNode2" refType="h" fact="0.76"/>
                        <dgm:constr type="b" for="ch" forName="topConnNode2" refType="t" refFor="ch" refForName="rootText2"/>
                      </dgm:constrLst>
                    </dgm:else>
                  </dgm:choose>
                  <dgm:layoutNode name="rootText2" styleLbl="alignAcc1">
                    <dgm:varLst>
                      <dgm:chPref val="3"/>
                    </dgm:varLst>
                    <dgm:alg type="tx"/>
                    <dgm:shape xmlns:r="http://schemas.openxmlformats.org/officeDocument/2006/relationships" type="rect" r:blip="" hideGeom="1">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topArc2" styleLbl="parChTrans1D1" moveWith="rootText2">
                    <dgm:alg type="sp"/>
                    <dgm:shape xmlns:r="http://schemas.openxmlformats.org/officeDocument/2006/relationships" type="arc" r:blip="" zOrderOff="-2">
                      <dgm:adjLst>
                        <dgm:adj idx="1" val="-140"/>
                        <dgm:adj idx="2" val="-40"/>
                      </dgm:adjLst>
                    </dgm:shape>
                    <dgm:presOf/>
                  </dgm:layoutNode>
                  <dgm:layoutNode name="bottomArc2" styleLbl="parChTrans1D1" moveWith="rootText2">
                    <dgm:alg type="sp"/>
                    <dgm:shape xmlns:r="http://schemas.openxmlformats.org/officeDocument/2006/relationships" type="arc" r:blip="" zOrderOff="-2">
                      <dgm:adjLst>
                        <dgm:adj idx="1" val="40"/>
                        <dgm:adj idx="2" val="140"/>
                      </dgm:adjLst>
                    </dgm:shape>
                    <dgm:presOf/>
                  </dgm:layoutNode>
                  <dgm:layoutNode name="topConnNode2" moveWith="rootText2">
                    <dgm:alg type="sp"/>
                    <dgm:shape xmlns:r="http://schemas.openxmlformats.org/officeDocument/2006/relationships" type="rect" r:blip="" hideGeom="1">
                      <dgm:adjLst/>
                    </dgm:shape>
                    <dgm:presOf axis="self" ptType="node" cnt="1"/>
                  </dgm:layoutNode>
                </dgm:layoutNode>
                <dgm:layoutNode name="hierChild4">
                  <dgm:choose name="Name73">
                    <dgm:if name="Name74" func="var" arg="hierBranch" op="equ" val="l">
                      <dgm:alg type="hierChild">
                        <dgm:param type="chAlign" val="r"/>
                        <dgm:param type="linDir" val="fromT"/>
                      </dgm:alg>
                    </dgm:if>
                    <dgm:if name="Name75" func="var" arg="hierBranch" op="equ" val="r">
                      <dgm:alg type="hierChild">
                        <dgm:param type="chAlign" val="l"/>
                        <dgm:param type="linDir" val="fromT"/>
                      </dgm:alg>
                    </dgm:if>
                    <dgm:if name="Name76" func="var" arg="hierBranch" op="equ" val="hang">
                      <dgm:choose name="Name77">
                        <dgm:if name="Name78" func="var" arg="dir" op="equ" val="norm">
                          <dgm:alg type="hierChild">
                            <dgm:param type="chAlign" val="l"/>
                            <dgm:param type="linDir" val="fromL"/>
                            <dgm:param type="secChAlign" val="t"/>
                            <dgm:param type="secLinDir" val="fromT"/>
                          </dgm:alg>
                        </dgm:if>
                        <dgm:else name="Name79">
                          <dgm:alg type="hierChild">
                            <dgm:param type="chAlign" val="l"/>
                            <dgm:param type="linDir" val="fromR"/>
                            <dgm:param type="secChAlign" val="t"/>
                            <dgm:param type="secLinDir" val="fromT"/>
                          </dgm:alg>
                        </dgm:else>
                      </dgm:choose>
                    </dgm:if>
                    <dgm:if name="Name80" func="var" arg="hierBranch" op="equ" val="std">
                      <dgm:choose name="Name81">
                        <dgm:if name="Name82" func="var" arg="dir" op="equ" val="norm">
                          <dgm:alg type="hierChild"/>
                        </dgm:if>
                        <dgm:else name="Name83">
                          <dgm:alg type="hierChild">
                            <dgm:param type="linDir" val="fromR"/>
                          </dgm:alg>
                        </dgm:else>
                      </dgm:choose>
                    </dgm:if>
                    <dgm:if name="Name84" func="var" arg="hierBranch" op="equ" val="init">
                      <dgm:choose name="Name85">
                        <dgm:if name="Name86" axis="des" func="maxDepth" op="lte" val="1">
                          <dgm:alg type="hierChild">
                            <dgm:param type="chAlign" val="l"/>
                            <dgm:param type="linDir" val="fromT"/>
                          </dgm:alg>
                        </dgm:if>
                        <dgm:else name="Name87">
                          <dgm:choose name="Name88">
                            <dgm:if name="Name89" func="var" arg="dir" op="equ" val="norm">
                              <dgm:alg type="hierChild"/>
                            </dgm:if>
                            <dgm:else name="Name90">
                              <dgm:alg type="hierChild">
                                <dgm:param type="linDir" val="fromR"/>
                              </dgm:alg>
                            </dgm:else>
                          </dgm:choose>
                        </dgm:else>
                      </dgm:choose>
                    </dgm:if>
                    <dgm:else name="Name91"/>
                  </dgm:choose>
                  <dgm:shape xmlns:r="http://schemas.openxmlformats.org/officeDocument/2006/relationships" r:blip="">
                    <dgm:adjLst/>
                  </dgm:shape>
                  <dgm:presOf/>
                  <dgm:forEach name="Name92" ref="rep2a"/>
                </dgm:layoutNode>
                <dgm:layoutNode name="hierChild5">
                  <dgm:choose name="Name93">
                    <dgm:if name="Name94" func="var" arg="dir" op="equ" val="norm">
                      <dgm:alg type="hierChild">
                        <dgm:param type="chAlign" val="l"/>
                        <dgm:param type="linDir" val="fromL"/>
                        <dgm:param type="secChAlign" val="t"/>
                        <dgm:param type="secLinDir" val="fromT"/>
                      </dgm:alg>
                    </dgm:if>
                    <dgm:else name="Name95">
                      <dgm:alg type="hierChild">
                        <dgm:param type="chAlign" val="l"/>
                        <dgm:param type="linDir" val="fromR"/>
                        <dgm:param type="secChAlign" val="t"/>
                        <dgm:param type="secLinDir" val="fromT"/>
                      </dgm:alg>
                    </dgm:else>
                  </dgm:choose>
                  <dgm:shape xmlns:r="http://schemas.openxmlformats.org/officeDocument/2006/relationships" r:blip="">
                    <dgm:adjLst/>
                  </dgm:shape>
                  <dgm:presOf/>
                  <dgm:forEach name="Name96" ref="rep2b"/>
                </dgm:layoutNode>
              </dgm:layoutNode>
            </dgm:forEach>
          </dgm:layoutNode>
          <dgm:layoutNode name="hierChild3">
            <dgm:choose name="Name97">
              <dgm:if name="Name98" func="var" arg="dir" op="equ" val="norm">
                <dgm:alg type="hierChild">
                  <dgm:param type="chAlign" val="l"/>
                  <dgm:param type="linDir" val="fromL"/>
                  <dgm:param type="secChAlign" val="t"/>
                  <dgm:param type="secLinDir" val="fromT"/>
                </dgm:alg>
              </dgm:if>
              <dgm:else name="Name99">
                <dgm:alg type="hierChild">
                  <dgm:param type="chAlign" val="l"/>
                  <dgm:param type="linDir" val="fromR"/>
                  <dgm:param type="secChAlign" val="t"/>
                  <dgm:param type="secLinDir" val="fromT"/>
                </dgm:alg>
              </dgm:else>
            </dgm:choose>
            <dgm:shape xmlns:r="http://schemas.openxmlformats.org/officeDocument/2006/relationships" r:blip="">
              <dgm:adjLst/>
            </dgm:shape>
            <dgm:presOf/>
            <dgm:forEach name="rep2b" axis="ch" ptType="asst">
              <dgm:forEach name="Name100" axis="precedSib" ptType="parTrans" st="-1" cnt="1">
                <dgm:layoutNode name="Name101">
                  <dgm:choose name="Name102">
                    <dgm:if name="Name103" axis="self" func="depth" op="lte" val="2">
                      <dgm:alg type="conn">
                        <dgm:param type="connRout" val="bend"/>
                        <dgm:param type="dim" val="1D"/>
                        <dgm:param type="endSty" val="noArr"/>
                        <dgm:param type="begPts" val="bCtr"/>
                        <dgm:param type="endPts" val="bL bR"/>
                        <dgm:param type="srcNode" val="bottomArc1"/>
                        <dgm:param type="dstNode" val="topConnNode3"/>
                      </dgm:alg>
                    </dgm:if>
                    <dgm:if name="Name104" axis="par" ptType="asst" func="cnt" op="equ" val="1">
                      <dgm:alg type="conn">
                        <dgm:param type="connRout" val="bend"/>
                        <dgm:param type="dim" val="1D"/>
                        <dgm:param type="endSty" val="noArr"/>
                        <dgm:param type="begPts" val="bCtr"/>
                        <dgm:param type="endPts" val="bL bR"/>
                        <dgm:param type="srcNode" val="bottomArc3"/>
                        <dgm:param type="dstNode" val="topConnNode3"/>
                      </dgm:alg>
                    </dgm:if>
                    <dgm:else name="Name105">
                      <dgm:alg type="conn">
                        <dgm:param type="connRout" val="bend"/>
                        <dgm:param type="dim" val="1D"/>
                        <dgm:param type="endSty" val="noArr"/>
                        <dgm:param type="begPts" val="bCtr"/>
                        <dgm:param type="endPts" val="bL bR"/>
                        <dgm:param type="srcNode" val="bottomArc2"/>
                        <dgm:param type="dstNode" val="topConnNode3"/>
                      </dgm:alg>
                    </dgm:else>
                  </dgm:choose>
                  <dgm:shape xmlns:r="http://schemas.openxmlformats.org/officeDocument/2006/relationships" type="conn" r:blip="" zOrderOff="-99999">
                    <dgm:adjLst/>
                  </dgm:shape>
                  <dgm:presOf axis="self"/>
                  <dgm:constrLst>
                    <dgm:constr type="begPad"/>
                    <dgm:constr type="endPad"/>
                  </dgm:constrLst>
                </dgm:layoutNode>
              </dgm:forEach>
              <dgm:layoutNode name="hierRoot3">
                <dgm:varLst>
                  <dgm:hierBranch val="init"/>
                </dgm:varLst>
                <dgm:choose name="Name106">
                  <dgm:if name="Name107" func="var" arg="hierBranch" op="equ" val="l">
                    <dgm:alg type="hierRoot">
                      <dgm:param type="hierAlign" val="tR"/>
                    </dgm:alg>
                    <dgm:shape xmlns:r="http://schemas.openxmlformats.org/officeDocument/2006/relationships" r:blip="">
                      <dgm:adjLst/>
                    </dgm:shape>
                    <dgm:presOf/>
                    <dgm:constrLst>
                      <dgm:constr type="alignOff" val="0.65"/>
                    </dgm:constrLst>
                  </dgm:if>
                  <dgm:if name="Name108" func="var" arg="hierBranch" op="equ" val="r">
                    <dgm:alg type="hierRoot">
                      <dgm:param type="hierAlign" val="tL"/>
                    </dgm:alg>
                    <dgm:shape xmlns:r="http://schemas.openxmlformats.org/officeDocument/2006/relationships" r:blip="">
                      <dgm:adjLst/>
                    </dgm:shape>
                    <dgm:presOf/>
                    <dgm:constrLst>
                      <dgm:constr type="alignOff" val="0.65"/>
                    </dgm:constrLst>
                  </dgm:if>
                  <dgm:if name="Name109" func="var" arg="hierBranch" op="equ" val="hang">
                    <dgm:alg type="hierRoot"/>
                    <dgm:shape xmlns:r="http://schemas.openxmlformats.org/officeDocument/2006/relationships" r:blip="">
                      <dgm:adjLst/>
                    </dgm:shape>
                    <dgm:presOf/>
                    <dgm:constrLst>
                      <dgm:constr type="alignOff" val="0.65"/>
                    </dgm:constrLst>
                  </dgm:if>
                  <dgm:if name="Name110"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1" func="var" arg="hierBranch" op="equ" val="init">
                    <dgm:choose name="Name112">
                      <dgm:if name="Name113" axis="des" func="maxDepth" op="lte" val="1">
                        <dgm:alg type="hierRoot">
                          <dgm:param type="hierAlign" val="tL"/>
                        </dgm:alg>
                        <dgm:shape xmlns:r="http://schemas.openxmlformats.org/officeDocument/2006/relationships" r:blip="">
                          <dgm:adjLst/>
                        </dgm:shape>
                        <dgm:presOf/>
                        <dgm:constrLst>
                          <dgm:constr type="alignOff" val="0.65"/>
                        </dgm:constrLst>
                      </dgm:if>
                      <dgm:else name="Name114">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15"/>
                </dgm:choose>
                <dgm:layoutNode name="rootComposite3">
                  <dgm:alg type="composite"/>
                  <dgm:shape xmlns:r="http://schemas.openxmlformats.org/officeDocument/2006/relationships" r:blip="">
                    <dgm:adjLst/>
                  </dgm:shape>
                  <dgm:presOf axis="self" ptType="node" cnt="1"/>
                  <dgm:choose name="Name116">
                    <dgm:if name="Name117" func="var" arg="hierBranch" op="equ" val="init">
                      <dgm:constrLst>
                        <dgm:constr type="l" for="ch" forName="rootText3"/>
                        <dgm:constr type="t" for="ch" forName="rootText3" refType="h" fact="0.18"/>
                        <dgm:constr type="w" for="ch" forName="rootText3" refType="w"/>
                        <dgm:constr type="h" for="ch" forName="rootText3" refType="h" fact="0.64"/>
                        <dgm:constr type="l" for="ch" forName="topArc3" refType="w" fact="0.25"/>
                        <dgm:constr type="t" for="ch" forName="topArc3"/>
                        <dgm:constr type="w" for="ch" forName="topArc3" refType="h" refFor="ch" refForName="topArc3"/>
                        <dgm:constr type="h" for="ch" forName="topArc3" refType="h"/>
                        <dgm:constr type="l" for="ch" forName="bottomArc3" refType="w" fact="0.25"/>
                        <dgm:constr type="t" for="ch" forName="bottomArc3"/>
                        <dgm:constr type="w" for="ch" forName="bottomArc3" refType="h" refFor="ch" refForName="bottomArc3"/>
                        <dgm:constr type="h" for="ch" forName="bottomArc3" refType="h"/>
                        <dgm:constr type="ctrX" for="ch" forName="topConnNode3" refType="w" fact="0.5"/>
                        <dgm:constr type="t" for="ch" forName="topConnNode3"/>
                        <dgm:constr type="w" for="ch" forName="topConnNode3" refType="h" fact="0.76"/>
                        <dgm:constr type="b" for="ch" forName="topConnNode3" refType="t" refFor="ch" refForName="rootText3"/>
                      </dgm:constrLst>
                    </dgm:if>
                    <dgm:if name="Name118" func="var" arg="hierBranch" op="equ" val="l">
                      <dgm:constrLst>
                        <dgm:constr type="l" for="ch" forName="rootText3"/>
                        <dgm:constr type="t" for="ch" forName="rootText3" refType="h" fact="0.18"/>
                        <dgm:constr type="w" for="ch" forName="rootText3" refType="w"/>
                        <dgm:constr type="h" for="ch" forName="rootText3" refType="h" fact="0.64"/>
                        <dgm:constr type="l" for="ch" forName="topArc3" refType="w" fact="0.25"/>
                        <dgm:constr type="t" for="ch" forName="topArc3"/>
                        <dgm:constr type="w" for="ch" forName="topArc3" refType="h" refFor="ch" refForName="topArc3"/>
                        <dgm:constr type="h" for="ch" forName="topArc3" refType="h"/>
                        <dgm:constr type="l" for="ch" forName="bottomArc3" refType="w" fact="0.25"/>
                        <dgm:constr type="t" for="ch" forName="bottomArc3"/>
                        <dgm:constr type="w" for="ch" forName="bottomArc3" refType="h" refFor="ch" refForName="bottomArc3"/>
                        <dgm:constr type="h" for="ch" forName="bottomArc3" refType="h"/>
                        <dgm:constr type="ctrX" for="ch" forName="topConnNode3" refType="w" fact="0.5"/>
                        <dgm:constr type="t" for="ch" forName="topConnNode3"/>
                        <dgm:constr type="w" for="ch" forName="topConnNode3" refType="h" fact="0.76"/>
                        <dgm:constr type="b" for="ch" forName="topConnNode3" refType="t" refFor="ch" refForName="rootText3"/>
                      </dgm:constrLst>
                    </dgm:if>
                    <dgm:if name="Name119" func="var" arg="hierBranch" op="equ" val="r">
                      <dgm:constrLst>
                        <dgm:constr type="l" for="ch" forName="rootText3"/>
                        <dgm:constr type="t" for="ch" forName="rootText3" refType="h" fact="0.18"/>
                        <dgm:constr type="w" for="ch" forName="rootText3" refType="w"/>
                        <dgm:constr type="h" for="ch" forName="rootText3" refType="h" fact="0.64"/>
                        <dgm:constr type="l" for="ch" forName="topArc3" refType="w" fact="0.25"/>
                        <dgm:constr type="t" for="ch" forName="topArc3"/>
                        <dgm:constr type="w" for="ch" forName="topArc3" refType="h" refFor="ch" refForName="topArc3"/>
                        <dgm:constr type="h" for="ch" forName="topArc3" refType="h"/>
                        <dgm:constr type="l" for="ch" forName="bottomArc3" refType="w" fact="0.25"/>
                        <dgm:constr type="t" for="ch" forName="bottomArc3"/>
                        <dgm:constr type="w" for="ch" forName="bottomArc3" refType="h" refFor="ch" refForName="bottomArc3"/>
                        <dgm:constr type="h" for="ch" forName="bottomArc3" refType="h"/>
                        <dgm:constr type="ctrX" for="ch" forName="topConnNode3" refType="w" fact="0.5"/>
                        <dgm:constr type="t" for="ch" forName="topConnNode3"/>
                        <dgm:constr type="w" for="ch" forName="topConnNode3" refType="h" fact="0.76"/>
                        <dgm:constr type="b" for="ch" forName="topConnNode3" refType="t" refFor="ch" refForName="rootText3"/>
                      </dgm:constrLst>
                    </dgm:if>
                    <dgm:else name="Name120">
                      <dgm:constrLst>
                        <dgm:constr type="l" for="ch" forName="rootText3"/>
                        <dgm:constr type="t" for="ch" forName="rootText3" refType="h" fact="0.18"/>
                        <dgm:constr type="w" for="ch" forName="rootText3" refType="w"/>
                        <dgm:constr type="h" for="ch" forName="rootText3" refType="h" fact="0.64"/>
                        <dgm:constr type="l" for="ch" forName="topArc3" refType="w" fact="0.25"/>
                        <dgm:constr type="t" for="ch" forName="topArc3"/>
                        <dgm:constr type="w" for="ch" forName="topArc3" refType="h" refFor="ch" refForName="topArc3"/>
                        <dgm:constr type="h" for="ch" forName="topArc3" refType="h"/>
                        <dgm:constr type="l" for="ch" forName="bottomArc3" refType="w" fact="0.25"/>
                        <dgm:constr type="t" for="ch" forName="bottomArc3"/>
                        <dgm:constr type="w" for="ch" forName="bottomArc3" refType="h" refFor="ch" refForName="bottomArc3"/>
                        <dgm:constr type="h" for="ch" forName="bottomArc3" refType="h"/>
                        <dgm:constr type="ctrX" for="ch" forName="topConnNode3" refType="w" fact="0.5"/>
                        <dgm:constr type="t" for="ch" forName="topConnNode3"/>
                        <dgm:constr type="w" for="ch" forName="topConnNode3" refType="h" fact="0.76"/>
                        <dgm:constr type="b" for="ch" forName="topConnNode3" refType="t" refFor="ch" refForName="rootText3"/>
                      </dgm:constrLst>
                    </dgm:else>
                  </dgm:choose>
                  <dgm:layoutNode name="rootText3" styleLbl="alignAcc1">
                    <dgm:varLst>
                      <dgm:chPref val="3"/>
                    </dgm:varLst>
                    <dgm:alg type="tx"/>
                    <dgm:shape xmlns:r="http://schemas.openxmlformats.org/officeDocument/2006/relationships" type="rect" r:blip="" hideGeom="1">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topArc3" styleLbl="parChTrans1D1" moveWith="rootText3">
                    <dgm:alg type="sp"/>
                    <dgm:shape xmlns:r="http://schemas.openxmlformats.org/officeDocument/2006/relationships" type="arc" r:blip="" zOrderOff="-2">
                      <dgm:adjLst>
                        <dgm:adj idx="1" val="-140"/>
                        <dgm:adj idx="2" val="-40"/>
                      </dgm:adjLst>
                    </dgm:shape>
                    <dgm:presOf/>
                  </dgm:layoutNode>
                  <dgm:layoutNode name="bottomArc3" styleLbl="parChTrans1D1" moveWith="rootText3">
                    <dgm:alg type="sp"/>
                    <dgm:shape xmlns:r="http://schemas.openxmlformats.org/officeDocument/2006/relationships" type="arc" r:blip="" zOrderOff="-2">
                      <dgm:adjLst>
                        <dgm:adj idx="1" val="40"/>
                        <dgm:adj idx="2" val="140"/>
                      </dgm:adjLst>
                    </dgm:shape>
                    <dgm:presOf/>
                  </dgm:layoutNode>
                  <dgm:layoutNode name="topConnNode3" moveWith="rootText3">
                    <dgm:alg type="sp"/>
                    <dgm:shape xmlns:r="http://schemas.openxmlformats.org/officeDocument/2006/relationships" type="rect" r:blip="" hideGeom="1">
                      <dgm:adjLst/>
                    </dgm:shape>
                    <dgm:presOf axis="self" ptType="node" cnt="1"/>
                  </dgm:layoutNode>
                </dgm:layoutNode>
                <dgm:layoutNode name="hierChild6">
                  <dgm:choose name="Name121">
                    <dgm:if name="Name122" func="var" arg="hierBranch" op="equ" val="l">
                      <dgm:alg type="hierChild">
                        <dgm:param type="chAlign" val="r"/>
                        <dgm:param type="linDir" val="fromT"/>
                      </dgm:alg>
                    </dgm:if>
                    <dgm:if name="Name123" func="var" arg="hierBranch" op="equ" val="r">
                      <dgm:alg type="hierChild">
                        <dgm:param type="chAlign" val="l"/>
                        <dgm:param type="linDir" val="fromT"/>
                      </dgm:alg>
                    </dgm:if>
                    <dgm:if name="Name124" func="var" arg="hierBranch" op="equ" val="hang">
                      <dgm:choose name="Name125">
                        <dgm:if name="Name126" func="var" arg="dir" op="equ" val="norm">
                          <dgm:alg type="hierChild">
                            <dgm:param type="chAlign" val="l"/>
                            <dgm:param type="linDir" val="fromL"/>
                            <dgm:param type="secChAlign" val="t"/>
                            <dgm:param type="secLinDir" val="fromT"/>
                          </dgm:alg>
                        </dgm:if>
                        <dgm:else name="Name127">
                          <dgm:alg type="hierChild">
                            <dgm:param type="chAlign" val="l"/>
                            <dgm:param type="linDir" val="fromR"/>
                            <dgm:param type="secChAlign" val="t"/>
                            <dgm:param type="secLinDir" val="fromT"/>
                          </dgm:alg>
                        </dgm:else>
                      </dgm:choose>
                    </dgm:if>
                    <dgm:if name="Name128" func="var" arg="hierBranch" op="equ" val="std">
                      <dgm:choose name="Name129">
                        <dgm:if name="Name130" func="var" arg="dir" op="equ" val="norm">
                          <dgm:alg type="hierChild"/>
                        </dgm:if>
                        <dgm:else name="Name131">
                          <dgm:alg type="hierChild">
                            <dgm:param type="linDir" val="fromR"/>
                          </dgm:alg>
                        </dgm:else>
                      </dgm:choose>
                    </dgm:if>
                    <dgm:if name="Name132" func="var" arg="hierBranch" op="equ" val="init">
                      <dgm:choose name="Name133">
                        <dgm:if name="Name134" axis="des" func="maxDepth" op="lte" val="1">
                          <dgm:alg type="hierChild">
                            <dgm:param type="chAlign" val="l"/>
                            <dgm:param type="linDir" val="fromT"/>
                          </dgm:alg>
                        </dgm:if>
                        <dgm:else name="Name135">
                          <dgm:alg type="hierChild"/>
                        </dgm:else>
                      </dgm:choose>
                    </dgm:if>
                    <dgm:else name="Name136"/>
                  </dgm:choose>
                  <dgm:shape xmlns:r="http://schemas.openxmlformats.org/officeDocument/2006/relationships" r:blip="">
                    <dgm:adjLst/>
                  </dgm:shape>
                  <dgm:presOf/>
                  <dgm:forEach name="Name137" ref="rep2a"/>
                </dgm:layoutNode>
                <dgm:layoutNode name="hierChild7">
                  <dgm:choose name="Name138">
                    <dgm:if name="Name139" func="var" arg="dir" op="equ" val="norm">
                      <dgm:alg type="hierChild">
                        <dgm:param type="chAlign" val="l"/>
                        <dgm:param type="linDir" val="fromL"/>
                        <dgm:param type="secChAlign" val="t"/>
                        <dgm:param type="secLinDir" val="fromT"/>
                      </dgm:alg>
                    </dgm:if>
                    <dgm:else name="Name140">
                      <dgm:alg type="hierChild">
                        <dgm:param type="chAlign" val="l"/>
                        <dgm:param type="linDir" val="fromR"/>
                        <dgm:param type="secChAlign" val="t"/>
                        <dgm:param type="secLinDir" val="fromT"/>
                      </dgm:alg>
                    </dgm:else>
                  </dgm:choose>
                  <dgm:shape xmlns:r="http://schemas.openxmlformats.org/officeDocument/2006/relationships" r:blip="">
                    <dgm:adjLst/>
                  </dgm:shape>
                  <dgm:presOf/>
                  <dgm:forEach name="Name141"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96A6625-BB09-4D0B-9EBB-AF9BDAD5F764}" type="datetimeFigureOut">
              <a:rPr lang="en-US" smtClean="0"/>
              <a:t>12/2/2024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FBBAD6B-A9FA-46AB-994B-20CE08A7E459}" type="slidenum">
              <a:rPr lang="en-US" smtClean="0"/>
              <a:t>‹#›</a:t>
            </a:fld>
            <a:endParaRPr lang="en-US"/>
          </a:p>
        </p:txBody>
      </p:sp>
    </p:spTree>
    <p:extLst>
      <p:ext uri="{BB962C8B-B14F-4D97-AF65-F5344CB8AC3E}">
        <p14:creationId xmlns:p14="http://schemas.microsoft.com/office/powerpoint/2010/main" val="23028657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NutriQuick Kitchen offers customisable services for the healthy meal prep kits for the individual and families who are not getting sufficient time from their busy schedule to prepare healthy meals at home. The meal kit will be based on fresh and healthy-sourced ingredients and easy-to-follow recipes for preparation and eating. The business will keenly focus on the provision of the nutritious values without compromising on the desired flavours.</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FBBAD6B-A9FA-46AB-994B-20CE08A7E459}" type="slidenum">
              <a:rPr lang="en-US" smtClean="0"/>
              <a:t>3</a:t>
            </a:fld>
            <a:endParaRPr lang="en-US"/>
          </a:p>
        </p:txBody>
      </p:sp>
    </p:spTree>
    <p:extLst>
      <p:ext uri="{BB962C8B-B14F-4D97-AF65-F5344CB8AC3E}">
        <p14:creationId xmlns:p14="http://schemas.microsoft.com/office/powerpoint/2010/main" val="13811595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mission statement of the business is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To become leader in offering healthy prep meal kits to the busy customers and make eating effortless and enjoyable.</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FBBAD6B-A9FA-46AB-994B-20CE08A7E459}" type="slidenum">
              <a:rPr lang="en-US" smtClean="0"/>
              <a:t>4</a:t>
            </a:fld>
            <a:endParaRPr lang="en-US"/>
          </a:p>
        </p:txBody>
      </p:sp>
    </p:spTree>
    <p:extLst>
      <p:ext uri="{BB962C8B-B14F-4D97-AF65-F5344CB8AC3E}">
        <p14:creationId xmlns:p14="http://schemas.microsoft.com/office/powerpoint/2010/main" val="8590797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Aim: To empowers busy individuals and families for their healthier lifestyle by providing healthy meal prep kits.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Objectives:</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To deliver fresh and nutritious meals using healthy ingredients.</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To enhance customer services with streamlining the ordering process.</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To promote healthy eating habits by the use of definite educational content.</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FBBAD6B-A9FA-46AB-994B-20CE08A7E459}" type="slidenum">
              <a:rPr lang="en-US" smtClean="0"/>
              <a:t>5</a:t>
            </a:fld>
            <a:endParaRPr lang="en-US"/>
          </a:p>
        </p:txBody>
      </p:sp>
    </p:spTree>
    <p:extLst>
      <p:ext uri="{BB962C8B-B14F-4D97-AF65-F5344CB8AC3E}">
        <p14:creationId xmlns:p14="http://schemas.microsoft.com/office/powerpoint/2010/main" val="29663454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business NutriQuick Kitchen will offer customises meal kits that are tailored to the dietary options selected by the individual according to their preferences such as vegetarian, gluten-free. The business will emphasis on the provision of the high quality products, increase the level of convenience, and local sourcing. The delivery of the orders will be places next-day that ensures higher quality and freshness.</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FBBAD6B-A9FA-46AB-994B-20CE08A7E459}" type="slidenum">
              <a:rPr lang="en-US" smtClean="0"/>
              <a:t>6</a:t>
            </a:fld>
            <a:endParaRPr lang="en-US"/>
          </a:p>
        </p:txBody>
      </p:sp>
    </p:spTree>
    <p:extLst>
      <p:ext uri="{BB962C8B-B14F-4D97-AF65-F5344CB8AC3E}">
        <p14:creationId xmlns:p14="http://schemas.microsoft.com/office/powerpoint/2010/main" val="28029960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Legal Structure will be based on the Sole Trader as the owner of the business.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Pros: There must be a full control. It will offer definite simplicity in the management.</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Cons: There are some unlimited liability and some limited resources for efficiency in the business management.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Location: It will be the online business and reaching customers through online platforms. </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FBBAD6B-A9FA-46AB-994B-20CE08A7E459}" type="slidenum">
              <a:rPr lang="en-US" smtClean="0"/>
              <a:t>7</a:t>
            </a:fld>
            <a:endParaRPr lang="en-US"/>
          </a:p>
        </p:txBody>
      </p:sp>
    </p:spTree>
    <p:extLst>
      <p:ext uri="{BB962C8B-B14F-4D97-AF65-F5344CB8AC3E}">
        <p14:creationId xmlns:p14="http://schemas.microsoft.com/office/powerpoint/2010/main" val="10627879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Initially, the business will hire a team of 5-10 employees those are sourced from different universities and culinary schools. The employees hold a degree in similar fields as they will be appointed. The significant roles are associated with the positions of Head Chef, Nutritionist, Marketing Manager, Customer Service Manager, and Logistics Manager. The employees must focus eagerly on collaboration and successful customer engagement.</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FBBAD6B-A9FA-46AB-994B-20CE08A7E459}" type="slidenum">
              <a:rPr lang="en-US" smtClean="0"/>
              <a:t>8</a:t>
            </a:fld>
            <a:endParaRPr lang="en-US"/>
          </a:p>
        </p:txBody>
      </p:sp>
    </p:spTree>
    <p:extLst>
      <p:ext uri="{BB962C8B-B14F-4D97-AF65-F5344CB8AC3E}">
        <p14:creationId xmlns:p14="http://schemas.microsoft.com/office/powerpoint/2010/main" val="3954623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Estimated Initial Costs: There must be estimation of the initial costs like £50,000 using all types of ingredients, packaging, and marketing.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Sources of Finance: The sources will be included personal savings, provision of the small business loan, and the act of crowd funding.</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12-Month Cash Flow Forecast: there must be gradual increase in the level of income that is leading towards a positive cash flow by month 12.</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FBBAD6B-A9FA-46AB-994B-20CE08A7E459}" type="slidenum">
              <a:rPr lang="en-US" smtClean="0"/>
              <a:t>10</a:t>
            </a:fld>
            <a:endParaRPr lang="en-US"/>
          </a:p>
        </p:txBody>
      </p:sp>
    </p:spTree>
    <p:extLst>
      <p:ext uri="{BB962C8B-B14F-4D97-AF65-F5344CB8AC3E}">
        <p14:creationId xmlns:p14="http://schemas.microsoft.com/office/powerpoint/2010/main" val="32421009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There are different types of marketing strategy and branding that will be applied by the business of NutriQuick Kitchen for their start-up process such as:</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Social Media Campaigns: The posts are helpful for the engagement of customers using Facebook and Instagram by showcasing the pictures and details of meal kits.</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Community Engagement: There must be arrangements of the local events such as cooking workshops for building efficiency with the brand awareness.</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Marketing Examples: The business will offer some mock-ups for the business cards, promotional flyers, and social media posts for conveying their message to the audience efficiently. </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FBBAD6B-A9FA-46AB-994B-20CE08A7E459}" type="slidenum">
              <a:rPr lang="en-US" smtClean="0"/>
              <a:t>12</a:t>
            </a:fld>
            <a:endParaRPr lang="en-US"/>
          </a:p>
        </p:txBody>
      </p:sp>
    </p:spTree>
    <p:extLst>
      <p:ext uri="{BB962C8B-B14F-4D97-AF65-F5344CB8AC3E}">
        <p14:creationId xmlns:p14="http://schemas.microsoft.com/office/powerpoint/2010/main" val="287968639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Strengths: </a:t>
            </a:r>
            <a:r>
              <a:rPr lang="en-GB" sz="1200" kern="1200" dirty="0">
                <a:solidFill>
                  <a:schemeClr val="tx1"/>
                </a:solidFill>
                <a:effectLst/>
                <a:latin typeface="+mn-lt"/>
                <a:ea typeface="+mn-ea"/>
                <a:cs typeface="+mn-cs"/>
              </a:rPr>
              <a:t>The business will offer unique product offering to the customers with providing stronger commitment to the quality. It focuses on the management of customers to fulfil their desired needs. </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Weaknesses: </a:t>
            </a:r>
            <a:r>
              <a:rPr lang="en-GB" sz="1200" kern="1200" dirty="0">
                <a:solidFill>
                  <a:schemeClr val="tx1"/>
                </a:solidFill>
                <a:effectLst/>
                <a:latin typeface="+mn-lt"/>
                <a:ea typeface="+mn-ea"/>
                <a:cs typeface="+mn-cs"/>
              </a:rPr>
              <a:t>The weaknesses are seem in limitation of the brand recognition in the competitive market. The business also faces some struggle in the management of finances at the initial stages. There will also be some operational complexities to satisfy the customer base. </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Opportunities: </a:t>
            </a:r>
            <a:r>
              <a:rPr lang="en-GB" sz="1200" kern="1200" dirty="0">
                <a:solidFill>
                  <a:schemeClr val="tx1"/>
                </a:solidFill>
                <a:effectLst/>
                <a:latin typeface="+mn-lt"/>
                <a:ea typeface="+mn-ea"/>
                <a:cs typeface="+mn-cs"/>
              </a:rPr>
              <a:t>The business works on the growing demand of the healthy option to fulfil the desires of health-conscious customers. The business gains expansion in the competitive market with efficiency in the services and maintenance of higher quality products and services. </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Threats: </a:t>
            </a:r>
            <a:r>
              <a:rPr lang="en-GB" sz="1200" kern="1200" dirty="0">
                <a:solidFill>
                  <a:schemeClr val="tx1"/>
                </a:solidFill>
                <a:effectLst/>
                <a:latin typeface="+mn-lt"/>
                <a:ea typeface="+mn-ea"/>
                <a:cs typeface="+mn-cs"/>
              </a:rPr>
              <a:t>There is an intense competition in the market where different greater brands are also offering similar services. The business will also face some significant economic fluctuations to make a definite position in the market.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9FBBAD6B-A9FA-46AB-994B-20CE08A7E459}" type="slidenum">
              <a:rPr lang="en-US" smtClean="0"/>
              <a:t>13</a:t>
            </a:fld>
            <a:endParaRPr lang="en-US"/>
          </a:p>
        </p:txBody>
      </p:sp>
    </p:spTree>
    <p:extLst>
      <p:ext uri="{BB962C8B-B14F-4D97-AF65-F5344CB8AC3E}">
        <p14:creationId xmlns:p14="http://schemas.microsoft.com/office/powerpoint/2010/main" val="33706553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business model is considered as sustainable that will be applied to maintain increasing actions towards health-consciousness consumers. However, there is an intense competition impose from the significant challenge that needs effective and strategic marketing policies. The business needs effectiveness with the customer loyalty initiatives. Therefore, the business is presented to effectively convey the description of NutriQuick Kitchen when attracting the audience in the given timeline.</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FBBAD6B-A9FA-46AB-994B-20CE08A7E459}" type="slidenum">
              <a:rPr lang="en-US" smtClean="0"/>
              <a:t>14</a:t>
            </a:fld>
            <a:endParaRPr lang="en-US"/>
          </a:p>
        </p:txBody>
      </p:sp>
    </p:spTree>
    <p:extLst>
      <p:ext uri="{BB962C8B-B14F-4D97-AF65-F5344CB8AC3E}">
        <p14:creationId xmlns:p14="http://schemas.microsoft.com/office/powerpoint/2010/main" val="961270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smtClean="0"/>
              <a:pPr/>
              <a:t>12/2/2024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889148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smtClean="0"/>
              <a:pPr/>
              <a:t>12/2/2024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238177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12/2/2024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7262057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smtClean="0"/>
              <a:pPr/>
              <a:t>12/2/2024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2115207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smtClean="0"/>
              <a:pPr/>
              <a:t>12/2/2024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981182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smtClean="0"/>
              <a:pPr/>
              <a:t>12/2/2024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3531655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12/2/2024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628921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12/2/2024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525637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12/2/2024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594789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smtClean="0"/>
              <a:pPr/>
              <a:t>12/2/2024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4231877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smtClean="0"/>
              <a:pPr/>
              <a:t>12/2/2024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1003062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92D050">
            <a:alpha val="75000"/>
          </a:srgb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61BEF0D-F0BB-DE4B-95CE-6DB70DBA9567}" type="datetimeFigureOut">
              <a:rPr lang="en-US" smtClean="0"/>
              <a:pPr/>
              <a:t>12/2/2024</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554774259"/>
      </p:ext>
    </p:extLst>
  </p:cSld>
  <p:clrMap bg1="lt1" tx1="dk1" bg2="lt2" tx2="dk2" accent1="accent1" accent2="accent2" accent3="accent3" accent4="accent4" accent5="accent5" accent6="accent6" hlink="hlink" folHlink="folHlink"/>
  <p:sldLayoutIdLst>
    <p:sldLayoutId id="2147483736" r:id="rId1"/>
    <p:sldLayoutId id="2147483737" r:id="rId2"/>
    <p:sldLayoutId id="2147483738" r:id="rId3"/>
    <p:sldLayoutId id="2147483739" r:id="rId4"/>
    <p:sldLayoutId id="2147483740" r:id="rId5"/>
    <p:sldLayoutId id="2147483741" r:id="rId6"/>
    <p:sldLayoutId id="2147483742" r:id="rId7"/>
    <p:sldLayoutId id="2147483743" r:id="rId8"/>
    <p:sldLayoutId id="2147483744" r:id="rId9"/>
    <p:sldLayoutId id="2147483745" r:id="rId10"/>
    <p:sldLayoutId id="2147483746"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6.jpe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9.jpeg"/><Relationship Id="rId4" Type="http://schemas.openxmlformats.org/officeDocument/2006/relationships/image" Target="../media/image8.jpeg"/></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diagramLayout" Target="../diagrams/layout1.xml"/><Relationship Id="rId7" Type="http://schemas.openxmlformats.org/officeDocument/2006/relationships/image" Target="../media/image7.jpeg"/><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3.jpeg"/></Relationships>
</file>

<file path=ppt/slides/_rels/slide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4.jpeg"/></Relationships>
</file>

<file path=ppt/slides/_rels/slide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6.jpeg"/></Relationships>
</file>

<file path=ppt/slides/_rels/slide1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92818" y="3832067"/>
            <a:ext cx="9256945" cy="944310"/>
          </a:xfrm>
        </p:spPr>
        <p:txBody>
          <a:bodyPr/>
          <a:lstStyle/>
          <a:p>
            <a:r>
              <a:rPr lang="en-US" dirty="0">
                <a:solidFill>
                  <a:schemeClr val="accent6">
                    <a:lumMod val="50000"/>
                  </a:schemeClr>
                </a:solidFill>
                <a:latin typeface="Times New Roman" panose="02020603050405020304" pitchFamily="18" charset="0"/>
                <a:cs typeface="Times New Roman" panose="02020603050405020304" pitchFamily="18" charset="0"/>
              </a:rPr>
              <a:t>NUTRIQUICK Kitchen</a:t>
            </a:r>
          </a:p>
        </p:txBody>
      </p:sp>
      <p:pic>
        <p:nvPicPr>
          <p:cNvPr id="4" name="Picture 3"/>
          <p:cNvPicPr/>
          <p:nvPr/>
        </p:nvPicPr>
        <p:blipFill>
          <a:blip r:embed="rId2"/>
          <a:stretch>
            <a:fillRect/>
          </a:stretch>
        </p:blipFill>
        <p:spPr>
          <a:xfrm>
            <a:off x="6037970" y="408931"/>
            <a:ext cx="4524703" cy="3105807"/>
          </a:xfrm>
          <a:prstGeom prst="rect">
            <a:avLst/>
          </a:prstGeom>
          <a:ln>
            <a:noFill/>
          </a:ln>
          <a:effectLst>
            <a:outerShdw blurRad="292100" dist="139700" dir="2700000" algn="tl" rotWithShape="0">
              <a:srgbClr val="333333">
                <a:alpha val="65000"/>
              </a:srgbClr>
            </a:outerShdw>
          </a:effectLst>
        </p:spPr>
      </p:pic>
      <p:pic>
        <p:nvPicPr>
          <p:cNvPr id="5122" name="Picture 2" descr="Free Healthy Meal Prep Image | Download at StockCak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20766385">
            <a:off x="567781" y="847062"/>
            <a:ext cx="3967979" cy="2223813"/>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4"/>
          <a:stretch>
            <a:fillRect/>
          </a:stretch>
        </p:blipFill>
        <p:spPr>
          <a:xfrm>
            <a:off x="3215743" y="5093707"/>
            <a:ext cx="5211097" cy="1507892"/>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7845832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B154316-D404-AC91-22F6-D2446526DA18}"/>
              </a:ext>
            </a:extLst>
          </p:cNvPr>
          <p:cNvSpPr txBox="1"/>
          <p:nvPr/>
        </p:nvSpPr>
        <p:spPr>
          <a:xfrm>
            <a:off x="1358265" y="1926980"/>
            <a:ext cx="9475470" cy="3539430"/>
          </a:xfrm>
          <a:prstGeom prst="rect">
            <a:avLst/>
          </a:prstGeom>
          <a:noFill/>
        </p:spPr>
        <p:txBody>
          <a:bodyPr wrap="square" rtlCol="0">
            <a:spAutoFit/>
          </a:bodyPr>
          <a:lstStyle/>
          <a:p>
            <a:pPr marL="285750" indent="-285750">
              <a:buFont typeface="Wingdings" panose="05000000000000000000" pitchFamily="2" charset="2"/>
              <a:buChar char="v"/>
            </a:pPr>
            <a:r>
              <a:rPr lang="en-GB" sz="3200" dirty="0"/>
              <a:t> </a:t>
            </a:r>
            <a:r>
              <a:rPr lang="en-GB" sz="3200" b="1" dirty="0"/>
              <a:t>Student name</a:t>
            </a:r>
            <a:r>
              <a:rPr lang="en-GB" sz="3200" dirty="0"/>
              <a:t>: Paula Baruta</a:t>
            </a:r>
          </a:p>
          <a:p>
            <a:pPr marL="285750" indent="-285750">
              <a:buFont typeface="Wingdings" panose="05000000000000000000" pitchFamily="2" charset="2"/>
              <a:buChar char="v"/>
            </a:pPr>
            <a:endParaRPr lang="en-GB" sz="3200" dirty="0"/>
          </a:p>
          <a:p>
            <a:pPr marL="285750" indent="-285750">
              <a:buFont typeface="Wingdings" panose="05000000000000000000" pitchFamily="2" charset="2"/>
              <a:buChar char="v"/>
            </a:pPr>
            <a:r>
              <a:rPr lang="en-GB" sz="3200" b="1" dirty="0"/>
              <a:t> Student number</a:t>
            </a:r>
            <a:r>
              <a:rPr lang="en-GB" sz="3200" dirty="0"/>
              <a:t>: 2326183</a:t>
            </a:r>
          </a:p>
          <a:p>
            <a:pPr marL="285750" indent="-285750">
              <a:buFont typeface="Wingdings" panose="05000000000000000000" pitchFamily="2" charset="2"/>
              <a:buChar char="v"/>
            </a:pPr>
            <a:endParaRPr lang="en-GB" sz="3200" dirty="0"/>
          </a:p>
          <a:p>
            <a:pPr marL="285750" indent="-285750">
              <a:buFont typeface="Wingdings" panose="05000000000000000000" pitchFamily="2" charset="2"/>
              <a:buChar char="v"/>
            </a:pPr>
            <a:r>
              <a:rPr lang="en-GB" sz="3200" b="1" dirty="0"/>
              <a:t> Module name</a:t>
            </a:r>
            <a:r>
              <a:rPr lang="en-GB" sz="3200" dirty="0"/>
              <a:t>: Managing enterprise  BMSW4011</a:t>
            </a:r>
          </a:p>
          <a:p>
            <a:pPr marL="285750" indent="-285750">
              <a:buFont typeface="Wingdings" panose="05000000000000000000" pitchFamily="2" charset="2"/>
              <a:buChar char="v"/>
            </a:pPr>
            <a:endParaRPr lang="en-GB" sz="3200" dirty="0"/>
          </a:p>
          <a:p>
            <a:pPr marL="285750" indent="-285750">
              <a:buFont typeface="Wingdings" panose="05000000000000000000" pitchFamily="2" charset="2"/>
              <a:buChar char="v"/>
            </a:pPr>
            <a:r>
              <a:rPr lang="en-GB" sz="3200" b="1" dirty="0"/>
              <a:t> Lecturer</a:t>
            </a:r>
            <a:r>
              <a:rPr lang="en-GB" sz="3200" dirty="0"/>
              <a:t>: Melanie Squire</a:t>
            </a:r>
          </a:p>
        </p:txBody>
      </p:sp>
      <p:pic>
        <p:nvPicPr>
          <p:cNvPr id="3" name="Picture 2">
            <a:extLst>
              <a:ext uri="{FF2B5EF4-FFF2-40B4-BE49-F238E27FC236}">
                <a16:creationId xmlns:a16="http://schemas.microsoft.com/office/drawing/2014/main" id="{A4C8C1BC-6C93-333A-4428-B868D8F6A48B}"/>
              </a:ext>
            </a:extLst>
          </p:cNvPr>
          <p:cNvPicPr>
            <a:picLocks noChangeAspect="1"/>
          </p:cNvPicPr>
          <p:nvPr/>
        </p:nvPicPr>
        <p:blipFill>
          <a:blip r:embed="rId2"/>
          <a:stretch>
            <a:fillRect/>
          </a:stretch>
        </p:blipFill>
        <p:spPr>
          <a:xfrm>
            <a:off x="7550332" y="381818"/>
            <a:ext cx="4284616" cy="2537730"/>
          </a:xfrm>
          <a:prstGeom prst="rect">
            <a:avLst/>
          </a:prstGeom>
        </p:spPr>
      </p:pic>
    </p:spTree>
    <p:extLst>
      <p:ext uri="{BB962C8B-B14F-4D97-AF65-F5344CB8AC3E}">
        <p14:creationId xmlns:p14="http://schemas.microsoft.com/office/powerpoint/2010/main" val="7591059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80829"/>
            <a:ext cx="10515600" cy="1325563"/>
          </a:xfrm>
        </p:spPr>
        <p:txBody>
          <a:bodyPr/>
          <a:lstStyle/>
          <a:p>
            <a:pPr algn="ctr"/>
            <a:r>
              <a:rPr lang="en-GB" b="1" dirty="0">
                <a:latin typeface="Times New Roman" panose="02020603050405020304" pitchFamily="18" charset="0"/>
                <a:cs typeface="Times New Roman" panose="02020603050405020304" pitchFamily="18" charset="0"/>
              </a:rPr>
              <a:t>Business overview</a:t>
            </a:r>
            <a:endParaRPr lang="en-US"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3792732" y="1690687"/>
            <a:ext cx="4606536" cy="4993136"/>
          </a:xfrm>
        </p:spPr>
        <p:txBody>
          <a:bodyPr>
            <a:normAutofit fontScale="85000" lnSpcReduction="20000"/>
          </a:bodyPr>
          <a:lstStyle/>
          <a:p>
            <a:r>
              <a:rPr lang="en-GB" dirty="0">
                <a:latin typeface="Times New Roman" panose="02020603050405020304" pitchFamily="18" charset="0"/>
                <a:cs typeface="Times New Roman" panose="02020603050405020304" pitchFamily="18" charset="0"/>
              </a:rPr>
              <a:t>NutriQuick Kitchen offers customisable services and nutritious values.</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Offers healthy meal prep kits for individual and families.</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People not getting sufficient time for preparing meals. </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Based on fresh and healthy-sourced ingredients.</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It offers easy-to-follow recipes for preparation (Ye et al., 2019). </a:t>
            </a:r>
          </a:p>
          <a:p>
            <a:pPr marL="0" indent="0">
              <a:buNone/>
            </a:pPr>
            <a:endParaRPr lang="en-GB" dirty="0">
              <a:latin typeface="Times New Roman" panose="02020603050405020304" pitchFamily="18" charset="0"/>
              <a:cs typeface="Times New Roman" panose="02020603050405020304" pitchFamily="18" charset="0"/>
            </a:endParaRPr>
          </a:p>
        </p:txBody>
      </p:sp>
      <p:pic>
        <p:nvPicPr>
          <p:cNvPr id="4" name="Picture 3"/>
          <p:cNvPicPr/>
          <p:nvPr/>
        </p:nvPicPr>
        <p:blipFill>
          <a:blip r:embed="rId3"/>
          <a:stretch>
            <a:fillRect/>
          </a:stretch>
        </p:blipFill>
        <p:spPr>
          <a:xfrm>
            <a:off x="10667999" y="117476"/>
            <a:ext cx="1319425" cy="1179062"/>
          </a:xfrm>
          <a:prstGeom prst="rect">
            <a:avLst/>
          </a:prstGeom>
        </p:spPr>
      </p:pic>
      <p:pic>
        <p:nvPicPr>
          <p:cNvPr id="5" name="Picture 4" descr="Clean Eatz Kitchen: Healthy Meal Delivery Services &amp; Diet Meal Plans"/>
          <p:cNvPicPr/>
          <p:nvPr/>
        </p:nvPicPr>
        <p:blipFill>
          <a:blip r:embed="rId4">
            <a:extLst>
              <a:ext uri="{28A0092B-C50C-407E-A947-70E740481C1C}">
                <a14:useLocalDpi xmlns:a14="http://schemas.microsoft.com/office/drawing/2010/main" val="0"/>
              </a:ext>
            </a:extLst>
          </a:blip>
          <a:srcRect/>
          <a:stretch>
            <a:fillRect/>
          </a:stretch>
        </p:blipFill>
        <p:spPr bwMode="auto">
          <a:xfrm>
            <a:off x="362229" y="1690688"/>
            <a:ext cx="3315357" cy="4685359"/>
          </a:xfrm>
          <a:prstGeom prst="rect">
            <a:avLst/>
          </a:prstGeom>
          <a:ln>
            <a:noFill/>
          </a:ln>
          <a:effectLst>
            <a:outerShdw blurRad="292100" dist="139700" dir="2700000" algn="tl" rotWithShape="0">
              <a:srgbClr val="333333">
                <a:alpha val="65000"/>
              </a:srgbClr>
            </a:outerShdw>
          </a:effectLst>
        </p:spPr>
      </p:pic>
      <p:pic>
        <p:nvPicPr>
          <p:cNvPr id="6" name="Picture 5" descr="Healthy Meal Plans Delivered | Custom Meal Prep | Clean Eatz Kitchen"/>
          <p:cNvPicPr/>
          <p:nvPr/>
        </p:nvPicPr>
        <p:blipFill>
          <a:blip r:embed="rId5">
            <a:extLst>
              <a:ext uri="{28A0092B-C50C-407E-A947-70E740481C1C}">
                <a14:useLocalDpi xmlns:a14="http://schemas.microsoft.com/office/drawing/2010/main" val="0"/>
              </a:ext>
            </a:extLst>
          </a:blip>
          <a:srcRect/>
          <a:stretch>
            <a:fillRect/>
          </a:stretch>
        </p:blipFill>
        <p:spPr bwMode="auto">
          <a:xfrm>
            <a:off x="8514414" y="1690687"/>
            <a:ext cx="3508485" cy="4663450"/>
          </a:xfrm>
          <a:prstGeom prst="rect">
            <a:avLst/>
          </a:prstGeom>
          <a:ln>
            <a:noFill/>
          </a:ln>
          <a:effectLst>
            <a:outerShdw blurRad="292100" dist="139700" dir="2700000" algn="tl" rotWithShape="0">
              <a:srgbClr val="333333">
                <a:alpha val="65000"/>
              </a:srgbClr>
            </a:outerShdw>
          </a:effectLst>
        </p:spPr>
      </p:pic>
      <p:sp>
        <p:nvSpPr>
          <p:cNvPr id="7" name="TextBox 6"/>
          <p:cNvSpPr txBox="1"/>
          <p:nvPr/>
        </p:nvSpPr>
        <p:spPr>
          <a:xfrm>
            <a:off x="587545" y="6376047"/>
            <a:ext cx="3090041" cy="307777"/>
          </a:xfrm>
          <a:prstGeom prst="rect">
            <a:avLst/>
          </a:prstGeom>
          <a:noFill/>
        </p:spPr>
        <p:txBody>
          <a:bodyPr wrap="square" rtlCol="0">
            <a:spAutoFit/>
          </a:bodyPr>
          <a:lstStyle/>
          <a:p>
            <a:r>
              <a:rPr lang="en-US" sz="1400" dirty="0">
                <a:latin typeface="Times New Roman" panose="02020603050405020304" pitchFamily="18" charset="0"/>
                <a:cs typeface="Times New Roman" panose="02020603050405020304" pitchFamily="18" charset="0"/>
              </a:rPr>
              <a:t>Source: (</a:t>
            </a:r>
            <a:r>
              <a:rPr lang="en-GB" sz="1400" dirty="0" err="1">
                <a:latin typeface="Times New Roman" panose="02020603050405020304" pitchFamily="18" charset="0"/>
                <a:cs typeface="Times New Roman" panose="02020603050405020304" pitchFamily="18" charset="0"/>
              </a:rPr>
              <a:t>Dunthu</a:t>
            </a:r>
            <a:r>
              <a:rPr lang="en-GB" sz="1400" dirty="0">
                <a:latin typeface="Times New Roman" panose="02020603050405020304" pitchFamily="18" charset="0"/>
                <a:cs typeface="Times New Roman" panose="02020603050405020304" pitchFamily="18" charset="0"/>
              </a:rPr>
              <a:t> et al., 2021)</a:t>
            </a:r>
            <a:r>
              <a:rPr lang="en-US" sz="1400" dirty="0">
                <a:latin typeface="Times New Roman" panose="02020603050405020304" pitchFamily="18" charset="0"/>
                <a:cs typeface="Times New Roman" panose="02020603050405020304" pitchFamily="18" charset="0"/>
              </a:rPr>
              <a:t> </a:t>
            </a:r>
          </a:p>
        </p:txBody>
      </p:sp>
      <p:sp>
        <p:nvSpPr>
          <p:cNvPr id="8" name="TextBox 7"/>
          <p:cNvSpPr txBox="1"/>
          <p:nvPr/>
        </p:nvSpPr>
        <p:spPr>
          <a:xfrm>
            <a:off x="9101959" y="6376046"/>
            <a:ext cx="3090041" cy="307777"/>
          </a:xfrm>
          <a:prstGeom prst="rect">
            <a:avLst/>
          </a:prstGeom>
          <a:noFill/>
        </p:spPr>
        <p:txBody>
          <a:bodyPr wrap="square" rtlCol="0">
            <a:spAutoFit/>
          </a:bodyPr>
          <a:lstStyle/>
          <a:p>
            <a:r>
              <a:rPr lang="en-US" sz="1400" dirty="0">
                <a:latin typeface="Times New Roman" panose="02020603050405020304" pitchFamily="18" charset="0"/>
                <a:cs typeface="Times New Roman" panose="02020603050405020304" pitchFamily="18" charset="0"/>
              </a:rPr>
              <a:t>Source: (</a:t>
            </a:r>
            <a:r>
              <a:rPr lang="en-GB" sz="1400" dirty="0">
                <a:latin typeface="Times New Roman" panose="02020603050405020304" pitchFamily="18" charset="0"/>
                <a:cs typeface="Times New Roman" panose="02020603050405020304" pitchFamily="18" charset="0"/>
              </a:rPr>
              <a:t>Pride and Ferrell, 2022)</a:t>
            </a:r>
            <a:r>
              <a:rPr lang="en-US" sz="1400" dirty="0">
                <a:latin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41590525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Mission Statement</a:t>
            </a:r>
            <a:endParaRPr lang="en-US"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lstStyle/>
          <a:p>
            <a:pPr marL="0" indent="0" algn="ctr">
              <a:buNone/>
            </a:pPr>
            <a:r>
              <a:rPr lang="en-GB" i="1" dirty="0">
                <a:latin typeface="Times New Roman" panose="02020603050405020304" pitchFamily="18" charset="0"/>
                <a:cs typeface="Times New Roman" panose="02020603050405020304" pitchFamily="18" charset="0"/>
              </a:rPr>
              <a:t>To become leader in offering healthy prep meal kits to the busy customers and make eating effortless and enjoyable.</a:t>
            </a:r>
            <a:endParaRPr lang="en-US" i="1"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pic>
        <p:nvPicPr>
          <p:cNvPr id="4" name="Picture 3"/>
          <p:cNvPicPr/>
          <p:nvPr/>
        </p:nvPicPr>
        <p:blipFill>
          <a:blip r:embed="rId3"/>
          <a:stretch>
            <a:fillRect/>
          </a:stretch>
        </p:blipFill>
        <p:spPr>
          <a:xfrm>
            <a:off x="10667999" y="117476"/>
            <a:ext cx="1319425" cy="1179062"/>
          </a:xfrm>
          <a:prstGeom prst="rect">
            <a:avLst/>
          </a:prstGeom>
        </p:spPr>
      </p:pic>
      <p:pic>
        <p:nvPicPr>
          <p:cNvPr id="5" name="Picture 4" descr="Meal Boxes- What is This Rising Trend All About? Nmami Life"/>
          <p:cNvPicPr/>
          <p:nvPr/>
        </p:nvPicPr>
        <p:blipFill>
          <a:blip r:embed="rId4">
            <a:extLst>
              <a:ext uri="{28A0092B-C50C-407E-A947-70E740481C1C}">
                <a14:useLocalDpi xmlns:a14="http://schemas.microsoft.com/office/drawing/2010/main" val="0"/>
              </a:ext>
            </a:extLst>
          </a:blip>
          <a:srcRect/>
          <a:stretch>
            <a:fillRect/>
          </a:stretch>
        </p:blipFill>
        <p:spPr bwMode="auto">
          <a:xfrm>
            <a:off x="3176346" y="3262991"/>
            <a:ext cx="5177155" cy="2696845"/>
          </a:xfrm>
          <a:prstGeom prst="rect">
            <a:avLst/>
          </a:prstGeom>
          <a:ln>
            <a:noFill/>
          </a:ln>
          <a:effectLst>
            <a:outerShdw blurRad="292100" dist="139700" dir="2700000" algn="tl" rotWithShape="0">
              <a:srgbClr val="333333">
                <a:alpha val="65000"/>
              </a:srgbClr>
            </a:outerShdw>
          </a:effectLst>
        </p:spPr>
      </p:pic>
      <p:sp>
        <p:nvSpPr>
          <p:cNvPr id="6" name="TextBox 5"/>
          <p:cNvSpPr txBox="1"/>
          <p:nvPr/>
        </p:nvSpPr>
        <p:spPr>
          <a:xfrm>
            <a:off x="5949231" y="6176963"/>
            <a:ext cx="3090041" cy="307777"/>
          </a:xfrm>
          <a:prstGeom prst="rect">
            <a:avLst/>
          </a:prstGeom>
          <a:noFill/>
        </p:spPr>
        <p:txBody>
          <a:bodyPr wrap="square" rtlCol="0">
            <a:spAutoFit/>
          </a:bodyPr>
          <a:lstStyle/>
          <a:p>
            <a:r>
              <a:rPr lang="en-US" sz="1400" dirty="0">
                <a:latin typeface="Times New Roman" panose="02020603050405020304" pitchFamily="18" charset="0"/>
                <a:cs typeface="Times New Roman" panose="02020603050405020304" pitchFamily="18" charset="0"/>
              </a:rPr>
              <a:t>Source: (</a:t>
            </a:r>
            <a:r>
              <a:rPr lang="en-GB" sz="1400" dirty="0">
                <a:latin typeface="Times New Roman" panose="02020603050405020304" pitchFamily="18" charset="0"/>
                <a:cs typeface="Times New Roman" panose="02020603050405020304" pitchFamily="18" charset="0"/>
              </a:rPr>
              <a:t>Pride and Ferrell, 2022)</a:t>
            </a:r>
            <a:r>
              <a:rPr lang="en-US" sz="1400" dirty="0">
                <a:latin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13251424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85976" y="2506662"/>
            <a:ext cx="6966162" cy="4351338"/>
          </a:xfrm>
        </p:spPr>
        <p:txBody>
          <a:bodyPr>
            <a:normAutofit/>
          </a:bodyPr>
          <a:lstStyle/>
          <a:p>
            <a:pPr marL="0" indent="0">
              <a:buNone/>
            </a:pPr>
            <a:r>
              <a:rPr lang="en-GB" sz="2000" dirty="0">
                <a:latin typeface="Times New Roman" panose="02020603050405020304" pitchFamily="18" charset="0"/>
                <a:cs typeface="Times New Roman" panose="02020603050405020304" pitchFamily="18" charset="0"/>
              </a:rPr>
              <a:t>Aim: To empowers busy individuals and families for their healthier lifestyle by providing healthy meal prep kits. </a:t>
            </a:r>
            <a:endParaRPr lang="en-US" sz="2000" dirty="0">
              <a:latin typeface="Times New Roman" panose="02020603050405020304" pitchFamily="18" charset="0"/>
              <a:cs typeface="Times New Roman" panose="02020603050405020304" pitchFamily="18" charset="0"/>
            </a:endParaRPr>
          </a:p>
          <a:p>
            <a:endParaRPr lang="en-US" sz="2000" dirty="0">
              <a:latin typeface="Times New Roman" panose="02020603050405020304" pitchFamily="18" charset="0"/>
              <a:cs typeface="Times New Roman" panose="02020603050405020304" pitchFamily="18" charset="0"/>
            </a:endParaRPr>
          </a:p>
        </p:txBody>
      </p:sp>
      <p:sp>
        <p:nvSpPr>
          <p:cNvPr id="4" name="Content Placeholder 2"/>
          <p:cNvSpPr txBox="1">
            <a:spLocks/>
          </p:cNvSpPr>
          <p:nvPr/>
        </p:nvSpPr>
        <p:spPr>
          <a:xfrm>
            <a:off x="7546215" y="2506662"/>
            <a:ext cx="4593609"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000" dirty="0">
                <a:latin typeface="Times New Roman" panose="02020603050405020304" pitchFamily="18" charset="0"/>
                <a:cs typeface="Times New Roman" panose="02020603050405020304" pitchFamily="18" charset="0"/>
              </a:rPr>
              <a:t>Objectives:</a:t>
            </a:r>
          </a:p>
          <a:p>
            <a:r>
              <a:rPr lang="en-GB" sz="2000" dirty="0">
                <a:latin typeface="Times New Roman" panose="02020603050405020304" pitchFamily="18" charset="0"/>
                <a:cs typeface="Times New Roman" panose="02020603050405020304" pitchFamily="18" charset="0"/>
              </a:rPr>
              <a:t>To deliver fresh and nutritious meals using healthy ingredients.</a:t>
            </a:r>
            <a:endParaRPr lang="en-US"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To enhance customer services with streamlining the ordering process.</a:t>
            </a:r>
            <a:endParaRPr lang="en-US"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To promote healthy eating habits by the use of definite educational content.</a:t>
            </a:r>
            <a:endParaRPr lang="en-US" sz="2000" dirty="0">
              <a:latin typeface="Times New Roman" panose="02020603050405020304" pitchFamily="18" charset="0"/>
              <a:cs typeface="Times New Roman" panose="02020603050405020304" pitchFamily="18" charset="0"/>
            </a:endParaRPr>
          </a:p>
          <a:p>
            <a:endParaRPr lang="en-US" sz="2000" dirty="0">
              <a:latin typeface="Times New Roman" panose="02020603050405020304" pitchFamily="18" charset="0"/>
              <a:cs typeface="Times New Roman" panose="02020603050405020304" pitchFamily="18" charset="0"/>
            </a:endParaRPr>
          </a:p>
        </p:txBody>
      </p:sp>
      <p:pic>
        <p:nvPicPr>
          <p:cNvPr id="5" name="Picture 4"/>
          <p:cNvPicPr/>
          <p:nvPr/>
        </p:nvPicPr>
        <p:blipFill>
          <a:blip r:embed="rId3"/>
          <a:stretch>
            <a:fillRect/>
          </a:stretch>
        </p:blipFill>
        <p:spPr>
          <a:xfrm>
            <a:off x="10667999" y="117476"/>
            <a:ext cx="1319425" cy="1179062"/>
          </a:xfrm>
          <a:prstGeom prst="rect">
            <a:avLst/>
          </a:prstGeom>
        </p:spPr>
      </p:pic>
      <p:pic>
        <p:nvPicPr>
          <p:cNvPr id="6" name="Picture 5"/>
          <p:cNvPicPr/>
          <p:nvPr/>
        </p:nvPicPr>
        <p:blipFill>
          <a:blip r:embed="rId3"/>
          <a:stretch>
            <a:fillRect/>
          </a:stretch>
        </p:blipFill>
        <p:spPr>
          <a:xfrm>
            <a:off x="10820399" y="269876"/>
            <a:ext cx="1319425" cy="1179062"/>
          </a:xfrm>
          <a:prstGeom prst="rect">
            <a:avLst/>
          </a:prstGeom>
        </p:spPr>
      </p:pic>
      <p:pic>
        <p:nvPicPr>
          <p:cNvPr id="3076" name="Picture 4" descr="Aims &amp; Objectives | International chamber of media and entertainment  industry"/>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200732" y="334056"/>
            <a:ext cx="4836200" cy="1789016"/>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2050" name="Picture 2" descr="6 Best Oven-Ready Meal Delivery Services of 202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726755" y="3436883"/>
            <a:ext cx="4534014" cy="3022676"/>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8" name="TextBox 7"/>
          <p:cNvSpPr txBox="1"/>
          <p:nvPr/>
        </p:nvSpPr>
        <p:spPr>
          <a:xfrm>
            <a:off x="4309135" y="6504891"/>
            <a:ext cx="3090041" cy="307777"/>
          </a:xfrm>
          <a:prstGeom prst="rect">
            <a:avLst/>
          </a:prstGeom>
          <a:noFill/>
        </p:spPr>
        <p:txBody>
          <a:bodyPr wrap="square" rtlCol="0">
            <a:spAutoFit/>
          </a:bodyPr>
          <a:lstStyle/>
          <a:p>
            <a:r>
              <a:rPr lang="en-US" sz="1400" dirty="0">
                <a:latin typeface="Times New Roman" panose="02020603050405020304" pitchFamily="18" charset="0"/>
                <a:cs typeface="Times New Roman" panose="02020603050405020304" pitchFamily="18" charset="0"/>
              </a:rPr>
              <a:t>Source: (Ye et al., 2019)</a:t>
            </a:r>
          </a:p>
        </p:txBody>
      </p:sp>
    </p:spTree>
    <p:extLst>
      <p:ext uri="{BB962C8B-B14F-4D97-AF65-F5344CB8AC3E}">
        <p14:creationId xmlns:p14="http://schemas.microsoft.com/office/powerpoint/2010/main" val="328009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Unique Selling Proposition (USP)</a:t>
            </a:r>
            <a:endParaRPr lang="en-US"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5055326" y="2134054"/>
            <a:ext cx="6932098" cy="4598987"/>
          </a:xfrm>
        </p:spPr>
        <p:txBody>
          <a:bodyPr>
            <a:normAutofit fontScale="85000" lnSpcReduction="20000"/>
          </a:bodyPr>
          <a:lstStyle/>
          <a:p>
            <a:r>
              <a:rPr lang="en-GB" dirty="0">
                <a:latin typeface="Times New Roman" panose="02020603050405020304" pitchFamily="18" charset="0"/>
                <a:cs typeface="Times New Roman" panose="02020603050405020304" pitchFamily="18" charset="0"/>
              </a:rPr>
              <a:t>The business will offer customises meal kits.</a:t>
            </a:r>
          </a:p>
          <a:p>
            <a:r>
              <a:rPr lang="en-GB" dirty="0">
                <a:latin typeface="Times New Roman" panose="02020603050405020304" pitchFamily="18" charset="0"/>
                <a:cs typeface="Times New Roman" panose="02020603050405020304" pitchFamily="18" charset="0"/>
              </a:rPr>
              <a:t>It is tailored to the dietary options.</a:t>
            </a:r>
          </a:p>
          <a:p>
            <a:r>
              <a:rPr lang="en-GB" dirty="0">
                <a:latin typeface="Times New Roman" panose="02020603050405020304" pitchFamily="18" charset="0"/>
                <a:cs typeface="Times New Roman" panose="02020603050405020304" pitchFamily="18" charset="0"/>
              </a:rPr>
              <a:t>Selection by the individual (Stone et al., 2020).</a:t>
            </a:r>
          </a:p>
          <a:p>
            <a:r>
              <a:rPr lang="en-GB" dirty="0">
                <a:latin typeface="Times New Roman" panose="02020603050405020304" pitchFamily="18" charset="0"/>
                <a:cs typeface="Times New Roman" panose="02020603050405020304" pitchFamily="18" charset="0"/>
              </a:rPr>
              <a:t>Manages the preferences such as vegetarian, gluten-free. </a:t>
            </a:r>
          </a:p>
          <a:p>
            <a:r>
              <a:rPr lang="en-GB" dirty="0">
                <a:latin typeface="Times New Roman" panose="02020603050405020304" pitchFamily="18" charset="0"/>
                <a:cs typeface="Times New Roman" panose="02020603050405020304" pitchFamily="18" charset="0"/>
              </a:rPr>
              <a:t>The business will emphasis on the provision of the high-quality products.</a:t>
            </a:r>
          </a:p>
          <a:p>
            <a:r>
              <a:rPr lang="en-GB" dirty="0">
                <a:latin typeface="Times New Roman" panose="02020603050405020304" pitchFamily="18" charset="0"/>
                <a:cs typeface="Times New Roman" panose="02020603050405020304" pitchFamily="18" charset="0"/>
              </a:rPr>
              <a:t>Measures the increase in the level of convenience.</a:t>
            </a:r>
          </a:p>
          <a:p>
            <a:r>
              <a:rPr lang="en-GB" dirty="0">
                <a:latin typeface="Times New Roman" panose="02020603050405020304" pitchFamily="18" charset="0"/>
                <a:cs typeface="Times New Roman" panose="02020603050405020304" pitchFamily="18" charset="0"/>
              </a:rPr>
              <a:t>It will offer local sourcing. </a:t>
            </a:r>
          </a:p>
          <a:p>
            <a:r>
              <a:rPr lang="en-GB" dirty="0">
                <a:latin typeface="Times New Roman" panose="02020603050405020304" pitchFamily="18" charset="0"/>
                <a:cs typeface="Times New Roman" panose="02020603050405020304" pitchFamily="18" charset="0"/>
              </a:rPr>
              <a:t>The delivery of the orders will be places next-day.</a:t>
            </a:r>
          </a:p>
          <a:p>
            <a:r>
              <a:rPr lang="en-GB" dirty="0">
                <a:latin typeface="Times New Roman" panose="02020603050405020304" pitchFamily="18" charset="0"/>
                <a:cs typeface="Times New Roman" panose="02020603050405020304" pitchFamily="18" charset="0"/>
              </a:rPr>
              <a:t>The order ensures higher quality and freshness (</a:t>
            </a:r>
            <a:r>
              <a:rPr lang="en-GB" dirty="0" err="1">
                <a:latin typeface="Times New Roman" panose="02020603050405020304" pitchFamily="18" charset="0"/>
                <a:cs typeface="Times New Roman" panose="02020603050405020304" pitchFamily="18" charset="0"/>
              </a:rPr>
              <a:t>Terho</a:t>
            </a:r>
            <a:r>
              <a:rPr lang="en-GB" dirty="0">
                <a:latin typeface="Times New Roman" panose="02020603050405020304" pitchFamily="18" charset="0"/>
                <a:cs typeface="Times New Roman" panose="02020603050405020304" pitchFamily="18" charset="0"/>
              </a:rPr>
              <a:t> et al., 2022).</a:t>
            </a:r>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pic>
        <p:nvPicPr>
          <p:cNvPr id="4" name="Picture 3"/>
          <p:cNvPicPr/>
          <p:nvPr/>
        </p:nvPicPr>
        <p:blipFill>
          <a:blip r:embed="rId3"/>
          <a:stretch>
            <a:fillRect/>
          </a:stretch>
        </p:blipFill>
        <p:spPr>
          <a:xfrm>
            <a:off x="10667999" y="117476"/>
            <a:ext cx="1319425" cy="1179062"/>
          </a:xfrm>
          <a:prstGeom prst="rect">
            <a:avLst/>
          </a:prstGeom>
        </p:spPr>
      </p:pic>
      <p:pic>
        <p:nvPicPr>
          <p:cNvPr id="1026" name="Picture 2" descr="Pros and Cons of Meal Prep Delivery Services - Nutrition HealthWork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14383" y="2134054"/>
            <a:ext cx="4135993" cy="4151241"/>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391884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Legal Structure and Location</a:t>
            </a:r>
            <a:endParaRPr lang="en-US"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61199" y="1525327"/>
            <a:ext cx="4443484" cy="1613611"/>
          </a:xfrm>
        </p:spPr>
        <p:txBody>
          <a:bodyPr>
            <a:normAutofit/>
          </a:bodyPr>
          <a:lstStyle/>
          <a:p>
            <a:pPr marL="0" indent="0">
              <a:buNone/>
            </a:pPr>
            <a:r>
              <a:rPr lang="en-GB" sz="2000" dirty="0">
                <a:latin typeface="Times New Roman" panose="02020603050405020304" pitchFamily="18" charset="0"/>
                <a:cs typeface="Times New Roman" panose="02020603050405020304" pitchFamily="18" charset="0"/>
              </a:rPr>
              <a:t>Legal Structure will be based on the Sole Trader as the owner of the business. </a:t>
            </a:r>
            <a:endParaRPr lang="en-US" sz="2000" dirty="0">
              <a:latin typeface="Times New Roman" panose="02020603050405020304" pitchFamily="18" charset="0"/>
              <a:cs typeface="Times New Roman" panose="02020603050405020304" pitchFamily="18" charset="0"/>
            </a:endParaRPr>
          </a:p>
        </p:txBody>
      </p:sp>
      <p:sp>
        <p:nvSpPr>
          <p:cNvPr id="4" name="Content Placeholder 2"/>
          <p:cNvSpPr txBox="1">
            <a:spLocks/>
          </p:cNvSpPr>
          <p:nvPr/>
        </p:nvSpPr>
        <p:spPr>
          <a:xfrm>
            <a:off x="7297376" y="1938337"/>
            <a:ext cx="4443484" cy="3489895"/>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dirty="0">
                <a:latin typeface="Times New Roman" panose="02020603050405020304" pitchFamily="18" charset="0"/>
                <a:cs typeface="Times New Roman" panose="02020603050405020304" pitchFamily="18" charset="0"/>
              </a:rPr>
              <a:t>Pros: There must be a full control (</a:t>
            </a:r>
            <a:r>
              <a:rPr lang="en-US" sz="2000" dirty="0">
                <a:latin typeface="Times New Roman" panose="02020603050405020304" pitchFamily="18" charset="0"/>
                <a:cs typeface="Times New Roman" panose="02020603050405020304" pitchFamily="18" charset="0"/>
              </a:rPr>
              <a:t>Pride and Ferrell, 2022)</a:t>
            </a:r>
            <a:r>
              <a:rPr lang="en-GB" sz="2000" dirty="0">
                <a:latin typeface="Times New Roman" panose="02020603050405020304" pitchFamily="18" charset="0"/>
                <a:cs typeface="Times New Roman" panose="02020603050405020304" pitchFamily="18" charset="0"/>
              </a:rPr>
              <a:t>. It will offer definite simplicity in the management.</a:t>
            </a:r>
            <a:endParaRPr lang="en-US"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Cons: There are some unlimited liability and some limited resources for efficiency in the business management. </a:t>
            </a:r>
            <a:endParaRPr lang="en-US" sz="2000" dirty="0">
              <a:latin typeface="Times New Roman" panose="02020603050405020304" pitchFamily="18" charset="0"/>
              <a:cs typeface="Times New Roman" panose="02020603050405020304" pitchFamily="18" charset="0"/>
            </a:endParaRPr>
          </a:p>
          <a:p>
            <a:endParaRPr lang="en-US" sz="2000" dirty="0">
              <a:latin typeface="Times New Roman" panose="02020603050405020304" pitchFamily="18" charset="0"/>
              <a:cs typeface="Times New Roman" panose="02020603050405020304" pitchFamily="18" charset="0"/>
            </a:endParaRPr>
          </a:p>
        </p:txBody>
      </p:sp>
      <p:sp>
        <p:nvSpPr>
          <p:cNvPr id="5" name="Content Placeholder 2"/>
          <p:cNvSpPr txBox="1">
            <a:spLocks/>
          </p:cNvSpPr>
          <p:nvPr/>
        </p:nvSpPr>
        <p:spPr>
          <a:xfrm>
            <a:off x="461199" y="2234870"/>
            <a:ext cx="4443484" cy="170597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000" dirty="0">
                <a:latin typeface="Times New Roman" panose="02020603050405020304" pitchFamily="18" charset="0"/>
                <a:cs typeface="Times New Roman" panose="02020603050405020304" pitchFamily="18" charset="0"/>
              </a:rPr>
              <a:t>Location: It will be the online business and reaching customers through online platforms. </a:t>
            </a:r>
            <a:endParaRPr lang="en-US" sz="2000" dirty="0">
              <a:latin typeface="Times New Roman" panose="02020603050405020304" pitchFamily="18" charset="0"/>
              <a:cs typeface="Times New Roman" panose="02020603050405020304" pitchFamily="18" charset="0"/>
            </a:endParaRPr>
          </a:p>
          <a:p>
            <a:endParaRPr lang="en-US" sz="2000" dirty="0">
              <a:latin typeface="Times New Roman" panose="02020603050405020304" pitchFamily="18" charset="0"/>
              <a:cs typeface="Times New Roman" panose="02020603050405020304" pitchFamily="18" charset="0"/>
            </a:endParaRPr>
          </a:p>
        </p:txBody>
      </p:sp>
      <p:pic>
        <p:nvPicPr>
          <p:cNvPr id="6" name="Picture 5"/>
          <p:cNvPicPr/>
          <p:nvPr/>
        </p:nvPicPr>
        <p:blipFill>
          <a:blip r:embed="rId3"/>
          <a:stretch>
            <a:fillRect/>
          </a:stretch>
        </p:blipFill>
        <p:spPr>
          <a:xfrm>
            <a:off x="10667999" y="117476"/>
            <a:ext cx="1319425" cy="1179062"/>
          </a:xfrm>
          <a:prstGeom prst="rect">
            <a:avLst/>
          </a:prstGeom>
        </p:spPr>
      </p:pic>
      <p:pic>
        <p:nvPicPr>
          <p:cNvPr id="4098" name="Picture 2" descr="6 Steps For Starting an Online Busines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11990" y="3386587"/>
            <a:ext cx="4785386" cy="3190257"/>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8" name="TextBox 7"/>
          <p:cNvSpPr txBox="1"/>
          <p:nvPr/>
        </p:nvSpPr>
        <p:spPr>
          <a:xfrm>
            <a:off x="461199" y="6269067"/>
            <a:ext cx="3090041" cy="307777"/>
          </a:xfrm>
          <a:prstGeom prst="rect">
            <a:avLst/>
          </a:prstGeom>
          <a:noFill/>
        </p:spPr>
        <p:txBody>
          <a:bodyPr wrap="square" rtlCol="0">
            <a:spAutoFit/>
          </a:bodyPr>
          <a:lstStyle/>
          <a:p>
            <a:r>
              <a:rPr lang="en-US" sz="1400" dirty="0">
                <a:latin typeface="Times New Roman" panose="02020603050405020304" pitchFamily="18" charset="0"/>
                <a:cs typeface="Times New Roman" panose="02020603050405020304" pitchFamily="18" charset="0"/>
              </a:rPr>
              <a:t>Source: (</a:t>
            </a:r>
            <a:r>
              <a:rPr lang="en-GB" sz="1400" dirty="0">
                <a:latin typeface="Times New Roman" panose="02020603050405020304" pitchFamily="18" charset="0"/>
                <a:cs typeface="Times New Roman" panose="02020603050405020304" pitchFamily="18" charset="0"/>
              </a:rPr>
              <a:t>Ye et al., 2019)</a:t>
            </a:r>
            <a:r>
              <a:rPr lang="en-US" sz="1400" dirty="0">
                <a:latin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33531732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2601309"/>
            <a:ext cx="10515600" cy="3575653"/>
          </a:xfrm>
        </p:spPr>
        <p:txBody>
          <a:bodyPr>
            <a:normAutofit lnSpcReduction="10000"/>
          </a:bodyPr>
          <a:lstStyle/>
          <a:p>
            <a:r>
              <a:rPr lang="en-GB" dirty="0">
                <a:latin typeface="Times New Roman" panose="02020603050405020304" pitchFamily="18" charset="0"/>
                <a:cs typeface="Times New Roman" panose="02020603050405020304" pitchFamily="18" charset="0"/>
              </a:rPr>
              <a:t>The business will hire a team of 5-10 employees.</a:t>
            </a:r>
          </a:p>
          <a:p>
            <a:r>
              <a:rPr lang="en-GB" dirty="0">
                <a:latin typeface="Times New Roman" panose="02020603050405020304" pitchFamily="18" charset="0"/>
                <a:cs typeface="Times New Roman" panose="02020603050405020304" pitchFamily="18" charset="0"/>
              </a:rPr>
              <a:t>They are sourced from different universities.</a:t>
            </a:r>
          </a:p>
          <a:p>
            <a:r>
              <a:rPr lang="en-GB" dirty="0">
                <a:latin typeface="Times New Roman" panose="02020603050405020304" pitchFamily="18" charset="0"/>
                <a:cs typeface="Times New Roman" panose="02020603050405020304" pitchFamily="18" charset="0"/>
              </a:rPr>
              <a:t>Also from the culinary schools. </a:t>
            </a:r>
          </a:p>
          <a:p>
            <a:r>
              <a:rPr lang="en-GB" dirty="0">
                <a:latin typeface="Times New Roman" panose="02020603050405020304" pitchFamily="18" charset="0"/>
                <a:cs typeface="Times New Roman" panose="02020603050405020304" pitchFamily="18" charset="0"/>
              </a:rPr>
              <a:t>The employees hold a degree in similar fields (Paul, 2020).</a:t>
            </a:r>
          </a:p>
          <a:p>
            <a:r>
              <a:rPr lang="en-GB" dirty="0">
                <a:latin typeface="Times New Roman" panose="02020603050405020304" pitchFamily="18" charset="0"/>
                <a:cs typeface="Times New Roman" panose="02020603050405020304" pitchFamily="18" charset="0"/>
              </a:rPr>
              <a:t>The significant positions are Head Chef, Nutritionist, Marketing Manager, Customer Service Manager, and Logistics Manager. </a:t>
            </a:r>
          </a:p>
          <a:p>
            <a:r>
              <a:rPr lang="en-GB" dirty="0">
                <a:latin typeface="Times New Roman" panose="02020603050405020304" pitchFamily="18" charset="0"/>
                <a:cs typeface="Times New Roman" panose="02020603050405020304" pitchFamily="18" charset="0"/>
              </a:rPr>
              <a:t>The employees must focus eagerly on collaboration and successful customer engagement.</a:t>
            </a:r>
            <a:endParaRPr lang="en-US" dirty="0">
              <a:latin typeface="Times New Roman" panose="02020603050405020304" pitchFamily="18" charset="0"/>
              <a:cs typeface="Times New Roman" panose="02020603050405020304" pitchFamily="18" charset="0"/>
            </a:endParaRPr>
          </a:p>
        </p:txBody>
      </p:sp>
      <p:pic>
        <p:nvPicPr>
          <p:cNvPr id="4" name="Picture 3"/>
          <p:cNvPicPr/>
          <p:nvPr/>
        </p:nvPicPr>
        <p:blipFill>
          <a:blip r:embed="rId3"/>
          <a:stretch>
            <a:fillRect/>
          </a:stretch>
        </p:blipFill>
        <p:spPr>
          <a:xfrm>
            <a:off x="10667999" y="117476"/>
            <a:ext cx="1319425" cy="1179062"/>
          </a:xfrm>
          <a:prstGeom prst="rect">
            <a:avLst/>
          </a:prstGeom>
        </p:spPr>
      </p:pic>
      <p:pic>
        <p:nvPicPr>
          <p:cNvPr id="7" name="Picture 6"/>
          <p:cNvPicPr>
            <a:picLocks noChangeAspect="1"/>
          </p:cNvPicPr>
          <p:nvPr/>
        </p:nvPicPr>
        <p:blipFill>
          <a:blip r:embed="rId4"/>
          <a:stretch>
            <a:fillRect/>
          </a:stretch>
        </p:blipFill>
        <p:spPr>
          <a:xfrm>
            <a:off x="3767959" y="254168"/>
            <a:ext cx="3957144" cy="208474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6495709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a:extLst>
              <a:ext uri="{FF2B5EF4-FFF2-40B4-BE49-F238E27FC236}">
                <a16:creationId xmlns:a16="http://schemas.microsoft.com/office/drawing/2014/main" id="{7DB6D6E1-96BE-3863-A058-A45ED1A866C0}"/>
              </a:ext>
            </a:extLst>
          </p:cNvPr>
          <p:cNvGraphicFramePr/>
          <p:nvPr>
            <p:extLst>
              <p:ext uri="{D42A27DB-BD31-4B8C-83A1-F6EECF244321}">
                <p14:modId xmlns:p14="http://schemas.microsoft.com/office/powerpoint/2010/main" val="1257270015"/>
              </p:ext>
            </p:extLst>
          </p:nvPr>
        </p:nvGraphicFramePr>
        <p:xfrm>
          <a:off x="3610701" y="704299"/>
          <a:ext cx="10571967" cy="544940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3840F116-6FB8-8194-FFC5-466FAE6200DC}"/>
              </a:ext>
            </a:extLst>
          </p:cNvPr>
          <p:cNvSpPr txBox="1"/>
          <p:nvPr/>
        </p:nvSpPr>
        <p:spPr>
          <a:xfrm>
            <a:off x="425302" y="358782"/>
            <a:ext cx="5560828" cy="584775"/>
          </a:xfrm>
          <a:prstGeom prst="rect">
            <a:avLst/>
          </a:prstGeom>
          <a:noFill/>
        </p:spPr>
        <p:txBody>
          <a:bodyPr wrap="square" rtlCol="0">
            <a:spAutoFit/>
          </a:bodyPr>
          <a:lstStyle/>
          <a:p>
            <a:r>
              <a:rPr lang="en-GB" sz="3200" b="1" dirty="0"/>
              <a:t>Human Resource Management</a:t>
            </a:r>
          </a:p>
        </p:txBody>
      </p:sp>
      <p:pic>
        <p:nvPicPr>
          <p:cNvPr id="7" name="Picture 6" descr="Meal Boxes- What is This Rising Trend All About? Nmami Life">
            <a:extLst>
              <a:ext uri="{FF2B5EF4-FFF2-40B4-BE49-F238E27FC236}">
                <a16:creationId xmlns:a16="http://schemas.microsoft.com/office/drawing/2014/main" id="{BF66A030-7745-4595-E850-6B504EC9633D}"/>
              </a:ext>
            </a:extLst>
          </p:cNvPr>
          <p:cNvPicPr/>
          <p:nvPr/>
        </p:nvPicPr>
        <p:blipFill>
          <a:blip r:embed="rId7">
            <a:extLst>
              <a:ext uri="{28A0092B-C50C-407E-A947-70E740481C1C}">
                <a14:useLocalDpi xmlns:a14="http://schemas.microsoft.com/office/drawing/2010/main" val="0"/>
              </a:ext>
            </a:extLst>
          </a:blip>
          <a:srcRect/>
          <a:stretch>
            <a:fillRect/>
          </a:stretch>
        </p:blipFill>
        <p:spPr bwMode="auto">
          <a:xfrm>
            <a:off x="224681" y="3624498"/>
            <a:ext cx="5177155" cy="2696845"/>
          </a:xfrm>
          <a:prstGeom prst="rect">
            <a:avLst/>
          </a:prstGeom>
          <a:ln>
            <a:noFill/>
          </a:ln>
          <a:effectLst>
            <a:outerShdw blurRad="292100" dist="139700" dir="2700000" algn="tl" rotWithShape="0">
              <a:srgbClr val="333333">
                <a:alpha val="65000"/>
              </a:srgbClr>
            </a:outerShdw>
          </a:effectLst>
        </p:spPr>
      </p:pic>
      <p:pic>
        <p:nvPicPr>
          <p:cNvPr id="8" name="Picture 7">
            <a:extLst>
              <a:ext uri="{FF2B5EF4-FFF2-40B4-BE49-F238E27FC236}">
                <a16:creationId xmlns:a16="http://schemas.microsoft.com/office/drawing/2014/main" id="{6D2DAA66-DE30-5530-6B9F-8E4266DC0BD0}"/>
              </a:ext>
            </a:extLst>
          </p:cNvPr>
          <p:cNvPicPr/>
          <p:nvPr/>
        </p:nvPicPr>
        <p:blipFill>
          <a:blip r:embed="rId8"/>
          <a:stretch>
            <a:fillRect/>
          </a:stretch>
        </p:blipFill>
        <p:spPr>
          <a:xfrm>
            <a:off x="1736650" y="1446546"/>
            <a:ext cx="2845983" cy="1179062"/>
          </a:xfrm>
          <a:prstGeom prst="rect">
            <a:avLst/>
          </a:prstGeom>
        </p:spPr>
      </p:pic>
    </p:spTree>
    <p:extLst>
      <p:ext uri="{BB962C8B-B14F-4D97-AF65-F5344CB8AC3E}">
        <p14:creationId xmlns:p14="http://schemas.microsoft.com/office/powerpoint/2010/main" val="18350742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275775"/>
            <a:ext cx="10515600" cy="1325563"/>
          </a:xfrm>
        </p:spPr>
        <p:txBody>
          <a:bodyPr/>
          <a:lstStyle/>
          <a:p>
            <a:r>
              <a:rPr lang="en-GB" b="1" dirty="0">
                <a:latin typeface="Times New Roman" panose="02020603050405020304" pitchFamily="18" charset="0"/>
                <a:cs typeface="Times New Roman" panose="02020603050405020304" pitchFamily="18" charset="0"/>
              </a:rPr>
              <a:t>Financial Overview</a:t>
            </a:r>
            <a:endParaRPr lang="en-US"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838200" y="1825625"/>
            <a:ext cx="5105400" cy="4351338"/>
          </a:xfrm>
        </p:spPr>
        <p:txBody>
          <a:bodyPr/>
          <a:lstStyle/>
          <a:p>
            <a:r>
              <a:rPr lang="en-GB" dirty="0">
                <a:latin typeface="Times New Roman" panose="02020603050405020304" pitchFamily="18" charset="0"/>
                <a:cs typeface="Times New Roman" panose="02020603050405020304" pitchFamily="18" charset="0"/>
              </a:rPr>
              <a:t>Estimated Initial Costs: £50,000 for ingredients, packaging, and marketing. </a:t>
            </a:r>
            <a:endParaRPr lang="en-US"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Sources of Finance: Uses personal savings, small business loan, and crowd funding (</a:t>
            </a:r>
            <a:r>
              <a:rPr lang="en-US" dirty="0">
                <a:latin typeface="Times New Roman" panose="02020603050405020304" pitchFamily="18" charset="0"/>
                <a:cs typeface="Times New Roman" panose="02020603050405020304" pitchFamily="18" charset="0"/>
              </a:rPr>
              <a:t>Eriksson et al., 2020)</a:t>
            </a:r>
            <a:r>
              <a:rPr lang="en-GB" dirty="0">
                <a:latin typeface="Times New Roman" panose="02020603050405020304" pitchFamily="18" charset="0"/>
                <a:cs typeface="Times New Roman" panose="02020603050405020304" pitchFamily="18" charset="0"/>
              </a:rPr>
              <a:t>.</a:t>
            </a:r>
            <a:endParaRPr lang="en-US"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12-Month Cash Flow Forecast: Gradual increase in the level of income by month 12.</a:t>
            </a:r>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pic>
        <p:nvPicPr>
          <p:cNvPr id="4" name="Picture 3"/>
          <p:cNvPicPr/>
          <p:nvPr/>
        </p:nvPicPr>
        <p:blipFill>
          <a:blip r:embed="rId3"/>
          <a:stretch>
            <a:fillRect/>
          </a:stretch>
        </p:blipFill>
        <p:spPr>
          <a:xfrm>
            <a:off x="10667999" y="117476"/>
            <a:ext cx="1319425" cy="1179062"/>
          </a:xfrm>
          <a:prstGeom prst="rect">
            <a:avLst/>
          </a:prstGeom>
        </p:spPr>
      </p:pic>
      <p:pic>
        <p:nvPicPr>
          <p:cNvPr id="6146" name="Picture 2" descr="6 Ways To Improve Your Business Finance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96000" y="1938337"/>
            <a:ext cx="5788025" cy="385167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p:cNvSpPr txBox="1"/>
          <p:nvPr/>
        </p:nvSpPr>
        <p:spPr>
          <a:xfrm>
            <a:off x="8897383" y="5927833"/>
            <a:ext cx="3090041" cy="307777"/>
          </a:xfrm>
          <a:prstGeom prst="rect">
            <a:avLst/>
          </a:prstGeom>
          <a:noFill/>
        </p:spPr>
        <p:txBody>
          <a:bodyPr wrap="square" rtlCol="0">
            <a:spAutoFit/>
          </a:bodyPr>
          <a:lstStyle/>
          <a:p>
            <a:r>
              <a:rPr lang="en-US" sz="1400" dirty="0">
                <a:latin typeface="Times New Roman" panose="02020603050405020304" pitchFamily="18" charset="0"/>
                <a:cs typeface="Times New Roman" panose="02020603050405020304" pitchFamily="18" charset="0"/>
              </a:rPr>
              <a:t>Source: (</a:t>
            </a:r>
            <a:r>
              <a:rPr lang="en-GB" sz="1400" dirty="0" err="1">
                <a:latin typeface="Times New Roman" panose="02020603050405020304" pitchFamily="18" charset="0"/>
                <a:cs typeface="Times New Roman" panose="02020603050405020304" pitchFamily="18" charset="0"/>
              </a:rPr>
              <a:t>Terho</a:t>
            </a:r>
            <a:r>
              <a:rPr lang="en-GB" sz="1400" dirty="0">
                <a:latin typeface="Times New Roman" panose="02020603050405020304" pitchFamily="18" charset="0"/>
                <a:cs typeface="Times New Roman" panose="02020603050405020304" pitchFamily="18" charset="0"/>
              </a:rPr>
              <a:t> et al., 2022)</a:t>
            </a:r>
            <a:r>
              <a:rPr lang="en-US" sz="1400" dirty="0">
                <a:latin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29158246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B026615C-E16F-9B8E-4538-447C58B81587}"/>
              </a:ext>
            </a:extLst>
          </p:cNvPr>
          <p:cNvGraphicFramePr>
            <a:graphicFrameLocks noGrp="1"/>
          </p:cNvGraphicFramePr>
          <p:nvPr>
            <p:extLst>
              <p:ext uri="{D42A27DB-BD31-4B8C-83A1-F6EECF244321}">
                <p14:modId xmlns:p14="http://schemas.microsoft.com/office/powerpoint/2010/main" val="796946204"/>
              </p:ext>
            </p:extLst>
          </p:nvPr>
        </p:nvGraphicFramePr>
        <p:xfrm>
          <a:off x="5841303" y="1177447"/>
          <a:ext cx="6075035" cy="5511450"/>
        </p:xfrm>
        <a:graphic>
          <a:graphicData uri="http://schemas.openxmlformats.org/drawingml/2006/table">
            <a:tbl>
              <a:tblPr/>
              <a:tblGrid>
                <a:gridCol w="1215007">
                  <a:extLst>
                    <a:ext uri="{9D8B030D-6E8A-4147-A177-3AD203B41FA5}">
                      <a16:colId xmlns:a16="http://schemas.microsoft.com/office/drawing/2014/main" val="1137163431"/>
                    </a:ext>
                  </a:extLst>
                </a:gridCol>
                <a:gridCol w="1215007">
                  <a:extLst>
                    <a:ext uri="{9D8B030D-6E8A-4147-A177-3AD203B41FA5}">
                      <a16:colId xmlns:a16="http://schemas.microsoft.com/office/drawing/2014/main" val="1368922097"/>
                    </a:ext>
                  </a:extLst>
                </a:gridCol>
                <a:gridCol w="1215007">
                  <a:extLst>
                    <a:ext uri="{9D8B030D-6E8A-4147-A177-3AD203B41FA5}">
                      <a16:colId xmlns:a16="http://schemas.microsoft.com/office/drawing/2014/main" val="3155023478"/>
                    </a:ext>
                  </a:extLst>
                </a:gridCol>
                <a:gridCol w="1215007">
                  <a:extLst>
                    <a:ext uri="{9D8B030D-6E8A-4147-A177-3AD203B41FA5}">
                      <a16:colId xmlns:a16="http://schemas.microsoft.com/office/drawing/2014/main" val="1350908547"/>
                    </a:ext>
                  </a:extLst>
                </a:gridCol>
                <a:gridCol w="1215007">
                  <a:extLst>
                    <a:ext uri="{9D8B030D-6E8A-4147-A177-3AD203B41FA5}">
                      <a16:colId xmlns:a16="http://schemas.microsoft.com/office/drawing/2014/main" val="2932932585"/>
                    </a:ext>
                  </a:extLst>
                </a:gridCol>
              </a:tblGrid>
              <a:tr h="782691">
                <a:tc>
                  <a:txBody>
                    <a:bodyPr/>
                    <a:lstStyle/>
                    <a:p>
                      <a:pPr algn="just" rtl="0" fontAlgn="ctr"/>
                      <a:r>
                        <a:rPr lang="en-GB" sz="1200" b="1">
                          <a:solidFill>
                            <a:srgbClr val="000000"/>
                          </a:solidFill>
                          <a:effectLst/>
                          <a:latin typeface="Times New Roman" panose="02020603050405020304" pitchFamily="18" charset="0"/>
                        </a:rPr>
                        <a:t>Expected cash flow</a:t>
                      </a:r>
                      <a:endParaRPr lang="en-GB">
                        <a:effectLst/>
                      </a:endParaRPr>
                    </a:p>
                  </a:txBody>
                  <a:tcPr marL="73025" marR="7302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D965"/>
                    </a:solidFill>
                  </a:tcPr>
                </a:tc>
                <a:tc>
                  <a:txBody>
                    <a:bodyPr/>
                    <a:lstStyle/>
                    <a:p>
                      <a:pPr algn="ctr" rtl="0" fontAlgn="ctr"/>
                      <a:r>
                        <a:rPr lang="en-GB" sz="1200" b="1">
                          <a:solidFill>
                            <a:srgbClr val="000000"/>
                          </a:solidFill>
                          <a:effectLst/>
                          <a:latin typeface="Times New Roman" panose="02020603050405020304" pitchFamily="18" charset="0"/>
                        </a:rPr>
                        <a:t>Month 1-3</a:t>
                      </a:r>
                      <a:endParaRPr lang="en-GB">
                        <a:effectLst/>
                      </a:endParaRPr>
                    </a:p>
                  </a:txBody>
                  <a:tcPr marL="73025" marR="7302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D965"/>
                    </a:solidFill>
                  </a:tcPr>
                </a:tc>
                <a:tc>
                  <a:txBody>
                    <a:bodyPr/>
                    <a:lstStyle/>
                    <a:p>
                      <a:pPr algn="ctr" rtl="0" fontAlgn="ctr"/>
                      <a:r>
                        <a:rPr lang="en-GB" sz="1200" b="1" dirty="0">
                          <a:solidFill>
                            <a:srgbClr val="000000"/>
                          </a:solidFill>
                          <a:effectLst/>
                          <a:latin typeface="Times New Roman" panose="02020603050405020304" pitchFamily="18" charset="0"/>
                        </a:rPr>
                        <a:t>Month 4-6 </a:t>
                      </a:r>
                      <a:endParaRPr lang="en-GB" dirty="0">
                        <a:effectLst/>
                      </a:endParaRPr>
                    </a:p>
                  </a:txBody>
                  <a:tcPr marL="73025" marR="7302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D965"/>
                    </a:solidFill>
                  </a:tcPr>
                </a:tc>
                <a:tc>
                  <a:txBody>
                    <a:bodyPr/>
                    <a:lstStyle/>
                    <a:p>
                      <a:pPr algn="ctr" rtl="0" fontAlgn="ctr"/>
                      <a:r>
                        <a:rPr lang="en-GB" sz="1200" b="1">
                          <a:solidFill>
                            <a:srgbClr val="000000"/>
                          </a:solidFill>
                          <a:effectLst/>
                          <a:latin typeface="Times New Roman" panose="02020603050405020304" pitchFamily="18" charset="0"/>
                        </a:rPr>
                        <a:t>Month 7-9</a:t>
                      </a:r>
                      <a:endParaRPr lang="en-GB">
                        <a:effectLst/>
                      </a:endParaRPr>
                    </a:p>
                  </a:txBody>
                  <a:tcPr marL="73025" marR="7302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D965"/>
                    </a:solidFill>
                  </a:tcPr>
                </a:tc>
                <a:tc>
                  <a:txBody>
                    <a:bodyPr/>
                    <a:lstStyle/>
                    <a:p>
                      <a:pPr algn="ctr" rtl="0" fontAlgn="t"/>
                      <a:r>
                        <a:rPr lang="en-GB" sz="1200" b="1">
                          <a:solidFill>
                            <a:srgbClr val="000000"/>
                          </a:solidFill>
                          <a:effectLst/>
                          <a:latin typeface="Times New Roman" panose="02020603050405020304" pitchFamily="18" charset="0"/>
                        </a:rPr>
                        <a:t>Month 10-12</a:t>
                      </a:r>
                      <a:endParaRPr lang="en-GB">
                        <a:effectLst/>
                      </a:endParaRPr>
                    </a:p>
                  </a:txBody>
                  <a:tcPr marL="73025" marR="7302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D965"/>
                    </a:solidFill>
                  </a:tcPr>
                </a:tc>
                <a:extLst>
                  <a:ext uri="{0D108BD9-81ED-4DB2-BD59-A6C34878D82A}">
                    <a16:rowId xmlns:a16="http://schemas.microsoft.com/office/drawing/2014/main" val="633930123"/>
                  </a:ext>
                </a:extLst>
              </a:tr>
              <a:tr h="815303">
                <a:tc>
                  <a:txBody>
                    <a:bodyPr/>
                    <a:lstStyle/>
                    <a:p>
                      <a:pPr algn="just" rtl="0" fontAlgn="ctr"/>
                      <a:r>
                        <a:rPr lang="en-GB" sz="1200" b="1" dirty="0">
                          <a:solidFill>
                            <a:srgbClr val="000000"/>
                          </a:solidFill>
                          <a:effectLst/>
                          <a:latin typeface="Times New Roman" panose="02020603050405020304" pitchFamily="18" charset="0"/>
                        </a:rPr>
                        <a:t>Cash In-flows</a:t>
                      </a:r>
                      <a:endParaRPr lang="en-GB" dirty="0">
                        <a:effectLst/>
                      </a:endParaRPr>
                    </a:p>
                  </a:txBody>
                  <a:tcPr marL="73025" marR="7302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0" fontAlgn="ctr">
                        <a:spcAft>
                          <a:spcPts val="800"/>
                        </a:spcAft>
                      </a:pPr>
                      <a:r>
                        <a:rPr lang="en-GB" sz="1200">
                          <a:solidFill>
                            <a:srgbClr val="000000"/>
                          </a:solidFill>
                          <a:effectLst/>
                          <a:latin typeface="Times New Roman" panose="02020603050405020304" pitchFamily="18" charset="0"/>
                        </a:rPr>
                        <a:t>£5,000</a:t>
                      </a:r>
                      <a:endParaRPr lang="en-GB">
                        <a:effectLst/>
                      </a:endParaRPr>
                    </a:p>
                  </a:txBody>
                  <a:tcPr marL="73025" marR="7302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0" fontAlgn="b">
                        <a:spcAft>
                          <a:spcPts val="800"/>
                        </a:spcAft>
                      </a:pPr>
                      <a:r>
                        <a:rPr lang="en-GB" sz="1200">
                          <a:solidFill>
                            <a:srgbClr val="000000"/>
                          </a:solidFill>
                          <a:effectLst/>
                          <a:latin typeface="Times New Roman" panose="02020603050405020304" pitchFamily="18" charset="0"/>
                        </a:rPr>
                        <a:t>£7,000</a:t>
                      </a:r>
                      <a:endParaRPr lang="en-GB">
                        <a:effectLst/>
                      </a:endParaRPr>
                    </a:p>
                  </a:txBody>
                  <a:tcPr marL="73025" marR="73025"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0" fontAlgn="b">
                        <a:spcAft>
                          <a:spcPts val="800"/>
                        </a:spcAft>
                      </a:pPr>
                      <a:r>
                        <a:rPr lang="en-GB" sz="1200">
                          <a:solidFill>
                            <a:srgbClr val="000000"/>
                          </a:solidFill>
                          <a:effectLst/>
                          <a:latin typeface="Times New Roman" panose="02020603050405020304" pitchFamily="18" charset="0"/>
                        </a:rPr>
                        <a:t>£8,000</a:t>
                      </a:r>
                      <a:endParaRPr lang="en-GB">
                        <a:effectLst/>
                      </a:endParaRPr>
                    </a:p>
                  </a:txBody>
                  <a:tcPr marL="73025" marR="73025"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0" fontAlgn="t">
                        <a:spcAft>
                          <a:spcPts val="800"/>
                        </a:spcAft>
                      </a:pPr>
                      <a:r>
                        <a:rPr lang="en-GB" sz="1200">
                          <a:solidFill>
                            <a:srgbClr val="000000"/>
                          </a:solidFill>
                          <a:effectLst/>
                          <a:latin typeface="Times New Roman" panose="02020603050405020304" pitchFamily="18" charset="0"/>
                        </a:rPr>
                        <a:t>£10,000</a:t>
                      </a:r>
                      <a:endParaRPr lang="en-GB">
                        <a:effectLst/>
                      </a:endParaRPr>
                    </a:p>
                  </a:txBody>
                  <a:tcPr marL="73025" marR="7302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261138312"/>
                  </a:ext>
                </a:extLst>
              </a:tr>
              <a:tr h="782691">
                <a:tc>
                  <a:txBody>
                    <a:bodyPr/>
                    <a:lstStyle/>
                    <a:p>
                      <a:pPr algn="just" rtl="0" fontAlgn="ctr"/>
                      <a:r>
                        <a:rPr lang="en-GB" sz="1200" b="1" dirty="0">
                          <a:solidFill>
                            <a:srgbClr val="000000"/>
                          </a:solidFill>
                          <a:effectLst/>
                          <a:latin typeface="Times New Roman" panose="02020603050405020304" pitchFamily="18" charset="0"/>
                        </a:rPr>
                        <a:t>Cash Outflows</a:t>
                      </a:r>
                      <a:endParaRPr lang="en-GB" dirty="0">
                        <a:effectLst/>
                      </a:endParaRPr>
                    </a:p>
                  </a:txBody>
                  <a:tcPr marL="73025" marR="7302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0" fontAlgn="ctr"/>
                      <a:r>
                        <a:rPr lang="en-GB" sz="1200">
                          <a:solidFill>
                            <a:srgbClr val="000000"/>
                          </a:solidFill>
                          <a:effectLst/>
                          <a:latin typeface="Times New Roman" panose="02020603050405020304" pitchFamily="18" charset="0"/>
                        </a:rPr>
                        <a:t>£3,000</a:t>
                      </a:r>
                      <a:endParaRPr lang="en-GB">
                        <a:effectLst/>
                      </a:endParaRPr>
                    </a:p>
                  </a:txBody>
                  <a:tcPr marL="73025" marR="7302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0" fontAlgn="ctr"/>
                      <a:r>
                        <a:rPr lang="en-GB" sz="1200">
                          <a:solidFill>
                            <a:srgbClr val="000000"/>
                          </a:solidFill>
                          <a:effectLst/>
                          <a:latin typeface="Times New Roman" panose="02020603050405020304" pitchFamily="18" charset="0"/>
                        </a:rPr>
                        <a:t>£5,000</a:t>
                      </a:r>
                      <a:endParaRPr lang="en-GB">
                        <a:effectLst/>
                      </a:endParaRPr>
                    </a:p>
                  </a:txBody>
                  <a:tcPr marL="73025" marR="7302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0" fontAlgn="ctr"/>
                      <a:r>
                        <a:rPr lang="en-GB" sz="1200">
                          <a:solidFill>
                            <a:srgbClr val="000000"/>
                          </a:solidFill>
                          <a:effectLst/>
                          <a:latin typeface="Times New Roman" panose="02020603050405020304" pitchFamily="18" charset="0"/>
                        </a:rPr>
                        <a:t>£6,000</a:t>
                      </a:r>
                      <a:endParaRPr lang="en-GB">
                        <a:effectLst/>
                      </a:endParaRPr>
                    </a:p>
                  </a:txBody>
                  <a:tcPr marL="73025" marR="7302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0" fontAlgn="t"/>
                      <a:r>
                        <a:rPr lang="en-GB" sz="1200">
                          <a:solidFill>
                            <a:srgbClr val="000000"/>
                          </a:solidFill>
                          <a:effectLst/>
                          <a:latin typeface="Times New Roman" panose="02020603050405020304" pitchFamily="18" charset="0"/>
                        </a:rPr>
                        <a:t>£8,000</a:t>
                      </a:r>
                      <a:endParaRPr lang="en-GB">
                        <a:effectLst/>
                      </a:endParaRPr>
                    </a:p>
                  </a:txBody>
                  <a:tcPr marL="73025" marR="7302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967749730"/>
                  </a:ext>
                </a:extLst>
              </a:tr>
              <a:tr h="782691">
                <a:tc>
                  <a:txBody>
                    <a:bodyPr/>
                    <a:lstStyle/>
                    <a:p>
                      <a:pPr algn="just" rtl="0" fontAlgn="ctr"/>
                      <a:r>
                        <a:rPr lang="en-GB" sz="1200" b="1">
                          <a:solidFill>
                            <a:srgbClr val="000000"/>
                          </a:solidFill>
                          <a:effectLst/>
                          <a:latin typeface="Times New Roman" panose="02020603050405020304" pitchFamily="18" charset="0"/>
                        </a:rPr>
                        <a:t>Net Cash flow</a:t>
                      </a:r>
                      <a:endParaRPr lang="en-GB">
                        <a:effectLst/>
                      </a:endParaRPr>
                    </a:p>
                  </a:txBody>
                  <a:tcPr marL="73025" marR="7302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2CC"/>
                    </a:solidFill>
                  </a:tcPr>
                </a:tc>
                <a:tc>
                  <a:txBody>
                    <a:bodyPr/>
                    <a:lstStyle/>
                    <a:p>
                      <a:pPr algn="ctr" rtl="0" fontAlgn="ctr"/>
                      <a:r>
                        <a:rPr lang="en-GB" sz="1200">
                          <a:solidFill>
                            <a:srgbClr val="000000"/>
                          </a:solidFill>
                          <a:effectLst/>
                          <a:latin typeface="Times New Roman" panose="02020603050405020304" pitchFamily="18" charset="0"/>
                        </a:rPr>
                        <a:t>£2,000</a:t>
                      </a:r>
                      <a:endParaRPr lang="en-GB">
                        <a:effectLst/>
                      </a:endParaRPr>
                    </a:p>
                  </a:txBody>
                  <a:tcPr marL="73025" marR="7302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2CC"/>
                    </a:solidFill>
                  </a:tcPr>
                </a:tc>
                <a:tc>
                  <a:txBody>
                    <a:bodyPr/>
                    <a:lstStyle/>
                    <a:p>
                      <a:pPr algn="ctr" rtl="0" fontAlgn="ctr"/>
                      <a:r>
                        <a:rPr lang="en-GB" sz="1200">
                          <a:solidFill>
                            <a:srgbClr val="000000"/>
                          </a:solidFill>
                          <a:effectLst/>
                          <a:latin typeface="Times New Roman" panose="02020603050405020304" pitchFamily="18" charset="0"/>
                        </a:rPr>
                        <a:t>£2,000</a:t>
                      </a:r>
                      <a:endParaRPr lang="en-GB">
                        <a:effectLst/>
                      </a:endParaRPr>
                    </a:p>
                  </a:txBody>
                  <a:tcPr marL="73025" marR="7302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2CC"/>
                    </a:solidFill>
                  </a:tcPr>
                </a:tc>
                <a:tc>
                  <a:txBody>
                    <a:bodyPr/>
                    <a:lstStyle/>
                    <a:p>
                      <a:pPr algn="ctr" rtl="0" fontAlgn="ctr"/>
                      <a:r>
                        <a:rPr lang="en-GB" sz="1200">
                          <a:solidFill>
                            <a:srgbClr val="000000"/>
                          </a:solidFill>
                          <a:effectLst/>
                          <a:latin typeface="Times New Roman" panose="02020603050405020304" pitchFamily="18" charset="0"/>
                        </a:rPr>
                        <a:t>£2,000</a:t>
                      </a:r>
                      <a:endParaRPr lang="en-GB">
                        <a:effectLst/>
                      </a:endParaRPr>
                    </a:p>
                  </a:txBody>
                  <a:tcPr marL="73025" marR="7302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2CC"/>
                    </a:solidFill>
                  </a:tcPr>
                </a:tc>
                <a:tc>
                  <a:txBody>
                    <a:bodyPr/>
                    <a:lstStyle/>
                    <a:p>
                      <a:pPr algn="ctr" rtl="0" fontAlgn="t"/>
                      <a:r>
                        <a:rPr lang="en-GB" sz="1200" dirty="0">
                          <a:solidFill>
                            <a:srgbClr val="000000"/>
                          </a:solidFill>
                          <a:effectLst/>
                          <a:latin typeface="Times New Roman" panose="02020603050405020304" pitchFamily="18" charset="0"/>
                        </a:rPr>
                        <a:t>£2,000</a:t>
                      </a:r>
                      <a:endParaRPr lang="en-GB" dirty="0">
                        <a:effectLst/>
                      </a:endParaRPr>
                    </a:p>
                  </a:txBody>
                  <a:tcPr marL="73025" marR="7302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2CC"/>
                    </a:solidFill>
                  </a:tcPr>
                </a:tc>
                <a:extLst>
                  <a:ext uri="{0D108BD9-81ED-4DB2-BD59-A6C34878D82A}">
                    <a16:rowId xmlns:a16="http://schemas.microsoft.com/office/drawing/2014/main" val="2626335148"/>
                  </a:ext>
                </a:extLst>
              </a:tr>
              <a:tr h="1565383">
                <a:tc>
                  <a:txBody>
                    <a:bodyPr/>
                    <a:lstStyle/>
                    <a:p>
                      <a:pPr algn="just" rtl="0" fontAlgn="ctr"/>
                      <a:r>
                        <a:rPr lang="en-GB" sz="1200" b="1">
                          <a:solidFill>
                            <a:srgbClr val="000000"/>
                          </a:solidFill>
                          <a:effectLst/>
                          <a:latin typeface="Times New Roman" panose="02020603050405020304" pitchFamily="18" charset="0"/>
                        </a:rPr>
                        <a:t>Opening Cash Balances</a:t>
                      </a:r>
                      <a:endParaRPr lang="en-GB">
                        <a:effectLst/>
                      </a:endParaRPr>
                    </a:p>
                  </a:txBody>
                  <a:tcPr marL="73025" marR="7302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0" fontAlgn="ctr"/>
                      <a:r>
                        <a:rPr lang="en-GB" sz="1200">
                          <a:solidFill>
                            <a:srgbClr val="000000"/>
                          </a:solidFill>
                          <a:effectLst/>
                          <a:latin typeface="Times New Roman" panose="02020603050405020304" pitchFamily="18" charset="0"/>
                        </a:rPr>
                        <a:t>£10,000</a:t>
                      </a:r>
                      <a:endParaRPr lang="en-GB">
                        <a:effectLst/>
                      </a:endParaRPr>
                    </a:p>
                  </a:txBody>
                  <a:tcPr marL="73025" marR="7302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0" fontAlgn="ctr"/>
                      <a:r>
                        <a:rPr lang="en-GB" sz="1200">
                          <a:solidFill>
                            <a:srgbClr val="000000"/>
                          </a:solidFill>
                          <a:effectLst/>
                          <a:latin typeface="Times New Roman" panose="02020603050405020304" pitchFamily="18" charset="0"/>
                        </a:rPr>
                        <a:t>£11,000</a:t>
                      </a:r>
                      <a:endParaRPr lang="en-GB">
                        <a:effectLst/>
                      </a:endParaRPr>
                    </a:p>
                  </a:txBody>
                  <a:tcPr marL="73025" marR="7302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0" fontAlgn="ctr"/>
                      <a:r>
                        <a:rPr lang="en-GB" sz="1200">
                          <a:solidFill>
                            <a:srgbClr val="000000"/>
                          </a:solidFill>
                          <a:effectLst/>
                          <a:latin typeface="Times New Roman" panose="02020603050405020304" pitchFamily="18" charset="0"/>
                        </a:rPr>
                        <a:t>£12,000</a:t>
                      </a:r>
                      <a:endParaRPr lang="en-GB">
                        <a:effectLst/>
                      </a:endParaRPr>
                    </a:p>
                  </a:txBody>
                  <a:tcPr marL="73025" marR="7302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0" fontAlgn="t"/>
                      <a:br>
                        <a:rPr lang="en-GB">
                          <a:effectLst/>
                        </a:rPr>
                      </a:br>
                      <a:r>
                        <a:rPr lang="en-GB" sz="1200">
                          <a:solidFill>
                            <a:srgbClr val="000000"/>
                          </a:solidFill>
                          <a:effectLst/>
                          <a:latin typeface="Times New Roman" panose="02020603050405020304" pitchFamily="18" charset="0"/>
                        </a:rPr>
                        <a:t>£12,000</a:t>
                      </a:r>
                      <a:endParaRPr lang="en-GB">
                        <a:effectLst/>
                      </a:endParaRPr>
                    </a:p>
                  </a:txBody>
                  <a:tcPr marL="73025" marR="7302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821500490"/>
                  </a:ext>
                </a:extLst>
              </a:tr>
              <a:tr h="782691">
                <a:tc>
                  <a:txBody>
                    <a:bodyPr/>
                    <a:lstStyle/>
                    <a:p>
                      <a:pPr algn="just" rtl="0" fontAlgn="ctr"/>
                      <a:r>
                        <a:rPr lang="en-GB" sz="1200" b="1">
                          <a:solidFill>
                            <a:srgbClr val="000000"/>
                          </a:solidFill>
                          <a:effectLst/>
                          <a:latin typeface="Times New Roman" panose="02020603050405020304" pitchFamily="18" charset="0"/>
                        </a:rPr>
                        <a:t>Closing Cash Balances</a:t>
                      </a:r>
                      <a:endParaRPr lang="en-GB">
                        <a:effectLst/>
                      </a:endParaRPr>
                    </a:p>
                  </a:txBody>
                  <a:tcPr marL="73025" marR="7302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0" fontAlgn="ctr"/>
                      <a:r>
                        <a:rPr lang="en-GB" sz="1200">
                          <a:solidFill>
                            <a:srgbClr val="000000"/>
                          </a:solidFill>
                          <a:effectLst/>
                          <a:latin typeface="Times New Roman" panose="02020603050405020304" pitchFamily="18" charset="0"/>
                        </a:rPr>
                        <a:t>£15,000</a:t>
                      </a:r>
                      <a:endParaRPr lang="en-GB">
                        <a:effectLst/>
                      </a:endParaRPr>
                    </a:p>
                  </a:txBody>
                  <a:tcPr marL="73025" marR="7302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0" fontAlgn="ctr"/>
                      <a:r>
                        <a:rPr lang="en-GB" sz="1200">
                          <a:solidFill>
                            <a:srgbClr val="000000"/>
                          </a:solidFill>
                          <a:effectLst/>
                          <a:latin typeface="Times New Roman" panose="02020603050405020304" pitchFamily="18" charset="0"/>
                        </a:rPr>
                        <a:t>£15,000</a:t>
                      </a:r>
                      <a:endParaRPr lang="en-GB">
                        <a:effectLst/>
                      </a:endParaRPr>
                    </a:p>
                  </a:txBody>
                  <a:tcPr marL="73025" marR="7302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0" fontAlgn="ctr"/>
                      <a:r>
                        <a:rPr lang="en-GB" sz="1200">
                          <a:solidFill>
                            <a:srgbClr val="000000"/>
                          </a:solidFill>
                          <a:effectLst/>
                          <a:latin typeface="Times New Roman" panose="02020603050405020304" pitchFamily="18" charset="0"/>
                        </a:rPr>
                        <a:t>£16,000</a:t>
                      </a:r>
                      <a:endParaRPr lang="en-GB">
                        <a:effectLst/>
                      </a:endParaRPr>
                    </a:p>
                  </a:txBody>
                  <a:tcPr marL="73025" marR="7302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0" fontAlgn="t"/>
                      <a:r>
                        <a:rPr lang="en-GB" sz="1200" dirty="0">
                          <a:solidFill>
                            <a:srgbClr val="000000"/>
                          </a:solidFill>
                          <a:effectLst/>
                          <a:latin typeface="Times New Roman" panose="02020603050405020304" pitchFamily="18" charset="0"/>
                        </a:rPr>
                        <a:t>£16,000</a:t>
                      </a:r>
                      <a:endParaRPr lang="en-GB" dirty="0">
                        <a:effectLst/>
                      </a:endParaRPr>
                    </a:p>
                  </a:txBody>
                  <a:tcPr marL="73025" marR="7302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229310732"/>
                  </a:ext>
                </a:extLst>
              </a:tr>
            </a:tbl>
          </a:graphicData>
        </a:graphic>
      </p:graphicFrame>
      <p:graphicFrame>
        <p:nvGraphicFramePr>
          <p:cNvPr id="3" name="Table 2">
            <a:extLst>
              <a:ext uri="{FF2B5EF4-FFF2-40B4-BE49-F238E27FC236}">
                <a16:creationId xmlns:a16="http://schemas.microsoft.com/office/drawing/2014/main" id="{8CC20FBF-3C6A-4939-5399-6C4A08EAF22B}"/>
              </a:ext>
            </a:extLst>
          </p:cNvPr>
          <p:cNvGraphicFramePr>
            <a:graphicFrameLocks noGrp="1"/>
          </p:cNvGraphicFramePr>
          <p:nvPr>
            <p:extLst>
              <p:ext uri="{D42A27DB-BD31-4B8C-83A1-F6EECF244321}">
                <p14:modId xmlns:p14="http://schemas.microsoft.com/office/powerpoint/2010/main" val="2014443945"/>
              </p:ext>
            </p:extLst>
          </p:nvPr>
        </p:nvGraphicFramePr>
        <p:xfrm>
          <a:off x="275662" y="1177447"/>
          <a:ext cx="5265017" cy="5511451"/>
        </p:xfrm>
        <a:graphic>
          <a:graphicData uri="http://schemas.openxmlformats.org/drawingml/2006/table">
            <a:tbl>
              <a:tblPr/>
              <a:tblGrid>
                <a:gridCol w="1709861">
                  <a:extLst>
                    <a:ext uri="{9D8B030D-6E8A-4147-A177-3AD203B41FA5}">
                      <a16:colId xmlns:a16="http://schemas.microsoft.com/office/drawing/2014/main" val="4021068812"/>
                    </a:ext>
                  </a:extLst>
                </a:gridCol>
                <a:gridCol w="964971">
                  <a:extLst>
                    <a:ext uri="{9D8B030D-6E8A-4147-A177-3AD203B41FA5}">
                      <a16:colId xmlns:a16="http://schemas.microsoft.com/office/drawing/2014/main" val="1869062253"/>
                    </a:ext>
                  </a:extLst>
                </a:gridCol>
                <a:gridCol w="863395">
                  <a:extLst>
                    <a:ext uri="{9D8B030D-6E8A-4147-A177-3AD203B41FA5}">
                      <a16:colId xmlns:a16="http://schemas.microsoft.com/office/drawing/2014/main" val="1212176712"/>
                    </a:ext>
                  </a:extLst>
                </a:gridCol>
                <a:gridCol w="863395">
                  <a:extLst>
                    <a:ext uri="{9D8B030D-6E8A-4147-A177-3AD203B41FA5}">
                      <a16:colId xmlns:a16="http://schemas.microsoft.com/office/drawing/2014/main" val="1343560182"/>
                    </a:ext>
                  </a:extLst>
                </a:gridCol>
                <a:gridCol w="863395">
                  <a:extLst>
                    <a:ext uri="{9D8B030D-6E8A-4147-A177-3AD203B41FA5}">
                      <a16:colId xmlns:a16="http://schemas.microsoft.com/office/drawing/2014/main" val="781251400"/>
                    </a:ext>
                  </a:extLst>
                </a:gridCol>
              </a:tblGrid>
              <a:tr h="1127342">
                <a:tc>
                  <a:txBody>
                    <a:bodyPr/>
                    <a:lstStyle/>
                    <a:p>
                      <a:pPr algn="ctr" rtl="0" fontAlgn="ctr"/>
                      <a:r>
                        <a:rPr lang="en-GB" sz="1200" b="1" dirty="0">
                          <a:solidFill>
                            <a:srgbClr val="000000"/>
                          </a:solidFill>
                          <a:effectLst/>
                          <a:latin typeface="Times New Roman" panose="02020603050405020304" pitchFamily="18" charset="0"/>
                        </a:rPr>
                        <a:t>Start-up costs</a:t>
                      </a:r>
                      <a:endParaRPr lang="en-GB" dirty="0">
                        <a:effectLst/>
                      </a:endParaRPr>
                    </a:p>
                  </a:txBody>
                  <a:tcPr marL="73025" marR="73025"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8D08D"/>
                    </a:solidFill>
                  </a:tcPr>
                </a:tc>
                <a:tc>
                  <a:txBody>
                    <a:bodyPr/>
                    <a:lstStyle/>
                    <a:p>
                      <a:pPr algn="ctr" rtl="0" fontAlgn="ctr"/>
                      <a:r>
                        <a:rPr lang="en-GB" sz="1200" b="1">
                          <a:solidFill>
                            <a:srgbClr val="000000"/>
                          </a:solidFill>
                          <a:effectLst/>
                          <a:latin typeface="Times New Roman" panose="02020603050405020304" pitchFamily="18" charset="0"/>
                        </a:rPr>
                        <a:t>Cost (£)</a:t>
                      </a:r>
                      <a:endParaRPr lang="en-GB">
                        <a:effectLst/>
                      </a:endParaRPr>
                    </a:p>
                    <a:p>
                      <a:pPr algn="ctr" rtl="0" fontAlgn="ctr"/>
                      <a:r>
                        <a:rPr lang="en-GB" sz="1200" b="1">
                          <a:solidFill>
                            <a:srgbClr val="000000"/>
                          </a:solidFill>
                          <a:effectLst/>
                          <a:latin typeface="Times New Roman" panose="02020603050405020304" pitchFamily="18" charset="0"/>
                        </a:rPr>
                        <a:t>Month 1-3</a:t>
                      </a:r>
                      <a:endParaRPr lang="en-GB">
                        <a:effectLst/>
                      </a:endParaRPr>
                    </a:p>
                  </a:txBody>
                  <a:tcPr marL="73025" marR="73025"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8D08D"/>
                    </a:solidFill>
                  </a:tcPr>
                </a:tc>
                <a:tc>
                  <a:txBody>
                    <a:bodyPr/>
                    <a:lstStyle/>
                    <a:p>
                      <a:pPr algn="ctr" rtl="0" fontAlgn="t"/>
                      <a:r>
                        <a:rPr lang="en-GB" sz="1200" b="1" dirty="0">
                          <a:solidFill>
                            <a:srgbClr val="000000"/>
                          </a:solidFill>
                          <a:effectLst/>
                          <a:latin typeface="Times New Roman" panose="02020603050405020304" pitchFamily="18" charset="0"/>
                        </a:rPr>
                        <a:t>Cost (£)</a:t>
                      </a:r>
                      <a:endParaRPr lang="en-GB" dirty="0">
                        <a:effectLst/>
                      </a:endParaRPr>
                    </a:p>
                    <a:p>
                      <a:pPr algn="ctr" rtl="0" fontAlgn="t"/>
                      <a:r>
                        <a:rPr lang="en-GB" sz="1200" b="1" dirty="0">
                          <a:solidFill>
                            <a:srgbClr val="000000"/>
                          </a:solidFill>
                          <a:effectLst/>
                          <a:latin typeface="Times New Roman" panose="02020603050405020304" pitchFamily="18" charset="0"/>
                        </a:rPr>
                        <a:t>Month 4-6</a:t>
                      </a:r>
                      <a:endParaRPr lang="en-GB" dirty="0">
                        <a:effectLst/>
                      </a:endParaRPr>
                    </a:p>
                  </a:txBody>
                  <a:tcPr marL="73025" marR="73025">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8D08D"/>
                    </a:solidFill>
                  </a:tcPr>
                </a:tc>
                <a:tc>
                  <a:txBody>
                    <a:bodyPr/>
                    <a:lstStyle/>
                    <a:p>
                      <a:pPr algn="ctr" rtl="0" fontAlgn="t"/>
                      <a:r>
                        <a:rPr lang="en-GB" sz="1200" b="1">
                          <a:solidFill>
                            <a:srgbClr val="000000"/>
                          </a:solidFill>
                          <a:effectLst/>
                          <a:latin typeface="Times New Roman" panose="02020603050405020304" pitchFamily="18" charset="0"/>
                        </a:rPr>
                        <a:t>Cost (£)</a:t>
                      </a:r>
                      <a:endParaRPr lang="en-GB">
                        <a:effectLst/>
                      </a:endParaRPr>
                    </a:p>
                    <a:p>
                      <a:pPr algn="ctr" rtl="0" fontAlgn="t"/>
                      <a:r>
                        <a:rPr lang="en-GB" sz="1200" b="1">
                          <a:solidFill>
                            <a:srgbClr val="000000"/>
                          </a:solidFill>
                          <a:effectLst/>
                          <a:latin typeface="Times New Roman" panose="02020603050405020304" pitchFamily="18" charset="0"/>
                        </a:rPr>
                        <a:t>Month 7-9</a:t>
                      </a:r>
                      <a:endParaRPr lang="en-GB">
                        <a:effectLst/>
                      </a:endParaRPr>
                    </a:p>
                  </a:txBody>
                  <a:tcPr marL="73025" marR="73025">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8D08D"/>
                    </a:solidFill>
                  </a:tcPr>
                </a:tc>
                <a:tc>
                  <a:txBody>
                    <a:bodyPr/>
                    <a:lstStyle/>
                    <a:p>
                      <a:pPr algn="ctr" rtl="0" fontAlgn="t"/>
                      <a:r>
                        <a:rPr lang="en-GB" sz="1200" b="1">
                          <a:solidFill>
                            <a:srgbClr val="000000"/>
                          </a:solidFill>
                          <a:effectLst/>
                          <a:latin typeface="Times New Roman" panose="02020603050405020304" pitchFamily="18" charset="0"/>
                        </a:rPr>
                        <a:t>Cost (£)</a:t>
                      </a:r>
                      <a:endParaRPr lang="en-GB">
                        <a:effectLst/>
                      </a:endParaRPr>
                    </a:p>
                    <a:p>
                      <a:pPr algn="ctr" rtl="0" fontAlgn="t"/>
                      <a:r>
                        <a:rPr lang="en-GB" sz="1200" b="1">
                          <a:solidFill>
                            <a:srgbClr val="000000"/>
                          </a:solidFill>
                          <a:effectLst/>
                          <a:latin typeface="Times New Roman" panose="02020603050405020304" pitchFamily="18" charset="0"/>
                        </a:rPr>
                        <a:t>Month 10-12</a:t>
                      </a:r>
                      <a:endParaRPr lang="en-GB">
                        <a:effectLst/>
                      </a:endParaRPr>
                    </a:p>
                  </a:txBody>
                  <a:tcPr marL="73025" marR="73025">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8D08D"/>
                    </a:solidFill>
                  </a:tcPr>
                </a:tc>
                <a:extLst>
                  <a:ext uri="{0D108BD9-81ED-4DB2-BD59-A6C34878D82A}">
                    <a16:rowId xmlns:a16="http://schemas.microsoft.com/office/drawing/2014/main" val="1016162114"/>
                  </a:ext>
                </a:extLst>
              </a:tr>
              <a:tr h="626301">
                <a:tc>
                  <a:txBody>
                    <a:bodyPr/>
                    <a:lstStyle/>
                    <a:p>
                      <a:pPr algn="just" rtl="0" fontAlgn="ctr"/>
                      <a:r>
                        <a:rPr lang="en-GB" sz="1200">
                          <a:solidFill>
                            <a:srgbClr val="000000"/>
                          </a:solidFill>
                          <a:effectLst/>
                          <a:latin typeface="Times New Roman" panose="02020603050405020304" pitchFamily="18" charset="0"/>
                        </a:rPr>
                        <a:t>Food ingredients and equipment</a:t>
                      </a:r>
                      <a:endParaRPr lang="en-GB">
                        <a:effectLst/>
                      </a:endParaRPr>
                    </a:p>
                  </a:txBody>
                  <a:tcPr marL="73025" marR="73025"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rtl="0" fontAlgn="ctr"/>
                      <a:r>
                        <a:rPr lang="en-GB" sz="1200">
                          <a:solidFill>
                            <a:srgbClr val="000000"/>
                          </a:solidFill>
                          <a:effectLst/>
                          <a:latin typeface="Times New Roman" panose="02020603050405020304" pitchFamily="18" charset="0"/>
                        </a:rPr>
                        <a:t>£ 10,000</a:t>
                      </a:r>
                      <a:endParaRPr lang="en-GB">
                        <a:effectLst/>
                      </a:endParaRPr>
                    </a:p>
                  </a:txBody>
                  <a:tcPr marL="73025" marR="73025"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rtl="0" fontAlgn="t"/>
                      <a:r>
                        <a:rPr lang="en-GB" sz="1200">
                          <a:solidFill>
                            <a:srgbClr val="000000"/>
                          </a:solidFill>
                          <a:effectLst/>
                          <a:latin typeface="Times New Roman" panose="02020603050405020304" pitchFamily="18" charset="0"/>
                        </a:rPr>
                        <a:t>£10,000</a:t>
                      </a:r>
                      <a:endParaRPr lang="en-GB">
                        <a:effectLst/>
                      </a:endParaRPr>
                    </a:p>
                  </a:txBody>
                  <a:tcPr marL="73025" marR="73025">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rtl="0" fontAlgn="t"/>
                      <a:r>
                        <a:rPr lang="en-GB" sz="1200">
                          <a:solidFill>
                            <a:srgbClr val="000000"/>
                          </a:solidFill>
                          <a:effectLst/>
                          <a:latin typeface="Times New Roman" panose="02020603050405020304" pitchFamily="18" charset="0"/>
                        </a:rPr>
                        <a:t>£12,000</a:t>
                      </a:r>
                      <a:endParaRPr lang="en-GB">
                        <a:effectLst/>
                      </a:endParaRPr>
                    </a:p>
                  </a:txBody>
                  <a:tcPr marL="73025" marR="73025">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rtl="0" fontAlgn="t"/>
                      <a:r>
                        <a:rPr lang="en-GB" sz="1200">
                          <a:solidFill>
                            <a:srgbClr val="000000"/>
                          </a:solidFill>
                          <a:effectLst/>
                          <a:latin typeface="Times New Roman" panose="02020603050405020304" pitchFamily="18" charset="0"/>
                        </a:rPr>
                        <a:t>£15,000</a:t>
                      </a:r>
                      <a:endParaRPr lang="en-GB">
                        <a:effectLst/>
                      </a:endParaRPr>
                    </a:p>
                  </a:txBody>
                  <a:tcPr marL="73025" marR="73025">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548470390"/>
                  </a:ext>
                </a:extLst>
              </a:tr>
              <a:tr h="626301">
                <a:tc>
                  <a:txBody>
                    <a:bodyPr/>
                    <a:lstStyle/>
                    <a:p>
                      <a:pPr algn="just" rtl="0" fontAlgn="ctr"/>
                      <a:r>
                        <a:rPr lang="en-GB" sz="1200" dirty="0">
                          <a:solidFill>
                            <a:srgbClr val="000000"/>
                          </a:solidFill>
                          <a:effectLst/>
                          <a:latin typeface="Times New Roman" panose="02020603050405020304" pitchFamily="18" charset="0"/>
                        </a:rPr>
                        <a:t>Insurances and Charges</a:t>
                      </a:r>
                      <a:endParaRPr lang="en-GB" dirty="0">
                        <a:effectLst/>
                      </a:endParaRPr>
                    </a:p>
                  </a:txBody>
                  <a:tcPr marL="73025" marR="73025"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rtl="0" fontAlgn="ctr"/>
                      <a:r>
                        <a:rPr lang="en-GB" sz="1200" dirty="0">
                          <a:solidFill>
                            <a:srgbClr val="000000"/>
                          </a:solidFill>
                          <a:effectLst/>
                          <a:latin typeface="Times New Roman" panose="02020603050405020304" pitchFamily="18" charset="0"/>
                        </a:rPr>
                        <a:t>£ 5,000</a:t>
                      </a:r>
                      <a:endParaRPr lang="en-GB" dirty="0">
                        <a:effectLst/>
                      </a:endParaRPr>
                    </a:p>
                  </a:txBody>
                  <a:tcPr marL="73025" marR="73025"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rtl="0" fontAlgn="t"/>
                      <a:r>
                        <a:rPr lang="en-GB" sz="1200">
                          <a:solidFill>
                            <a:srgbClr val="000000"/>
                          </a:solidFill>
                          <a:effectLst/>
                          <a:latin typeface="Times New Roman" panose="02020603050405020304" pitchFamily="18" charset="0"/>
                        </a:rPr>
                        <a:t>£5,000</a:t>
                      </a:r>
                      <a:endParaRPr lang="en-GB">
                        <a:effectLst/>
                      </a:endParaRPr>
                    </a:p>
                  </a:txBody>
                  <a:tcPr marL="73025" marR="73025">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rtl="0" fontAlgn="t"/>
                      <a:r>
                        <a:rPr lang="en-GB" sz="1200">
                          <a:solidFill>
                            <a:srgbClr val="000000"/>
                          </a:solidFill>
                          <a:effectLst/>
                          <a:latin typeface="Times New Roman" panose="02020603050405020304" pitchFamily="18" charset="0"/>
                        </a:rPr>
                        <a:t>£5,000</a:t>
                      </a:r>
                      <a:endParaRPr lang="en-GB">
                        <a:effectLst/>
                      </a:endParaRPr>
                    </a:p>
                  </a:txBody>
                  <a:tcPr marL="73025" marR="73025">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rtl="0" fontAlgn="t"/>
                      <a:r>
                        <a:rPr lang="en-GB" sz="1200">
                          <a:solidFill>
                            <a:srgbClr val="000000"/>
                          </a:solidFill>
                          <a:effectLst/>
                          <a:latin typeface="Times New Roman" panose="02020603050405020304" pitchFamily="18" charset="0"/>
                        </a:rPr>
                        <a:t>£5,000</a:t>
                      </a:r>
                      <a:endParaRPr lang="en-GB">
                        <a:effectLst/>
                      </a:endParaRPr>
                    </a:p>
                  </a:txBody>
                  <a:tcPr marL="73025" marR="73025">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03763049"/>
                  </a:ext>
                </a:extLst>
              </a:tr>
              <a:tr h="375781">
                <a:tc>
                  <a:txBody>
                    <a:bodyPr/>
                    <a:lstStyle/>
                    <a:p>
                      <a:pPr algn="just" rtl="0" fontAlgn="ctr"/>
                      <a:r>
                        <a:rPr lang="en-GB" sz="1200">
                          <a:solidFill>
                            <a:srgbClr val="000000"/>
                          </a:solidFill>
                          <a:effectLst/>
                          <a:latin typeface="Times New Roman" panose="02020603050405020304" pitchFamily="18" charset="0"/>
                        </a:rPr>
                        <a:t>License Fees</a:t>
                      </a:r>
                      <a:endParaRPr lang="en-GB">
                        <a:effectLst/>
                      </a:endParaRPr>
                    </a:p>
                  </a:txBody>
                  <a:tcPr marL="73025" marR="73025"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rtl="0" fontAlgn="ctr"/>
                      <a:r>
                        <a:rPr lang="en-GB" sz="1200">
                          <a:solidFill>
                            <a:srgbClr val="000000"/>
                          </a:solidFill>
                          <a:effectLst/>
                          <a:latin typeface="Times New Roman" panose="02020603050405020304" pitchFamily="18" charset="0"/>
                        </a:rPr>
                        <a:t>£ 2,000</a:t>
                      </a:r>
                      <a:endParaRPr lang="en-GB">
                        <a:effectLst/>
                      </a:endParaRPr>
                    </a:p>
                  </a:txBody>
                  <a:tcPr marL="73025" marR="73025"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rtl="0" fontAlgn="t"/>
                      <a:r>
                        <a:rPr lang="en-GB" sz="1200">
                          <a:solidFill>
                            <a:srgbClr val="000000"/>
                          </a:solidFill>
                          <a:effectLst/>
                          <a:latin typeface="Times New Roman" panose="02020603050405020304" pitchFamily="18" charset="0"/>
                        </a:rPr>
                        <a:t>£2,000</a:t>
                      </a:r>
                      <a:endParaRPr lang="en-GB">
                        <a:effectLst/>
                      </a:endParaRPr>
                    </a:p>
                  </a:txBody>
                  <a:tcPr marL="73025" marR="73025">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rtl="0" fontAlgn="t"/>
                      <a:r>
                        <a:rPr lang="en-GB" sz="1200">
                          <a:solidFill>
                            <a:srgbClr val="000000"/>
                          </a:solidFill>
                          <a:effectLst/>
                          <a:latin typeface="Times New Roman" panose="02020603050405020304" pitchFamily="18" charset="0"/>
                        </a:rPr>
                        <a:t>£2,000</a:t>
                      </a:r>
                      <a:endParaRPr lang="en-GB">
                        <a:effectLst/>
                      </a:endParaRPr>
                    </a:p>
                  </a:txBody>
                  <a:tcPr marL="73025" marR="73025">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rtl="0" fontAlgn="t"/>
                      <a:r>
                        <a:rPr lang="en-GB" sz="1200">
                          <a:solidFill>
                            <a:srgbClr val="000000"/>
                          </a:solidFill>
                          <a:effectLst/>
                          <a:latin typeface="Times New Roman" panose="02020603050405020304" pitchFamily="18" charset="0"/>
                        </a:rPr>
                        <a:t>£2,000</a:t>
                      </a:r>
                      <a:endParaRPr lang="en-GB">
                        <a:effectLst/>
                      </a:endParaRPr>
                    </a:p>
                  </a:txBody>
                  <a:tcPr marL="73025" marR="73025">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015349338"/>
                  </a:ext>
                </a:extLst>
              </a:tr>
              <a:tr h="876822">
                <a:tc>
                  <a:txBody>
                    <a:bodyPr/>
                    <a:lstStyle/>
                    <a:p>
                      <a:pPr algn="just" rtl="0" fontAlgn="ctr"/>
                      <a:r>
                        <a:rPr lang="en-GB" sz="1200">
                          <a:solidFill>
                            <a:srgbClr val="000000"/>
                          </a:solidFill>
                          <a:effectLst/>
                          <a:latin typeface="Times New Roman" panose="02020603050405020304" pitchFamily="18" charset="0"/>
                        </a:rPr>
                        <a:t>Initial marketing costs before first sales begins</a:t>
                      </a:r>
                      <a:endParaRPr lang="en-GB">
                        <a:effectLst/>
                      </a:endParaRPr>
                    </a:p>
                  </a:txBody>
                  <a:tcPr marL="73025" marR="73025"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rtl="0" fontAlgn="ctr"/>
                      <a:r>
                        <a:rPr lang="en-GB" sz="1200">
                          <a:solidFill>
                            <a:srgbClr val="000000"/>
                          </a:solidFill>
                          <a:effectLst/>
                          <a:latin typeface="Times New Roman" panose="02020603050405020304" pitchFamily="18" charset="0"/>
                        </a:rPr>
                        <a:t>£ 2,000</a:t>
                      </a:r>
                      <a:endParaRPr lang="en-GB">
                        <a:effectLst/>
                      </a:endParaRPr>
                    </a:p>
                  </a:txBody>
                  <a:tcPr marL="73025" marR="73025"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rtl="0" fontAlgn="t"/>
                      <a:r>
                        <a:rPr lang="en-GB" sz="1200">
                          <a:solidFill>
                            <a:srgbClr val="000000"/>
                          </a:solidFill>
                          <a:effectLst/>
                          <a:latin typeface="Times New Roman" panose="02020603050405020304" pitchFamily="18" charset="0"/>
                        </a:rPr>
                        <a:t>£2,000</a:t>
                      </a:r>
                      <a:endParaRPr lang="en-GB">
                        <a:effectLst/>
                      </a:endParaRPr>
                    </a:p>
                  </a:txBody>
                  <a:tcPr marL="73025" marR="73025">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rtl="0" fontAlgn="t"/>
                      <a:r>
                        <a:rPr lang="en-GB" sz="1200">
                          <a:solidFill>
                            <a:srgbClr val="000000"/>
                          </a:solidFill>
                          <a:effectLst/>
                          <a:latin typeface="Times New Roman" panose="02020603050405020304" pitchFamily="18" charset="0"/>
                        </a:rPr>
                        <a:t>£2,500</a:t>
                      </a:r>
                      <a:endParaRPr lang="en-GB">
                        <a:effectLst/>
                      </a:endParaRPr>
                    </a:p>
                  </a:txBody>
                  <a:tcPr marL="73025" marR="73025">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rtl="0" fontAlgn="t"/>
                      <a:r>
                        <a:rPr lang="en-GB" sz="1200">
                          <a:solidFill>
                            <a:srgbClr val="000000"/>
                          </a:solidFill>
                          <a:effectLst/>
                          <a:latin typeface="Times New Roman" panose="02020603050405020304" pitchFamily="18" charset="0"/>
                        </a:rPr>
                        <a:t>£3,000</a:t>
                      </a:r>
                      <a:endParaRPr lang="en-GB">
                        <a:effectLst/>
                      </a:endParaRPr>
                    </a:p>
                  </a:txBody>
                  <a:tcPr marL="73025" marR="73025">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780509542"/>
                  </a:ext>
                </a:extLst>
              </a:tr>
              <a:tr h="876822">
                <a:tc>
                  <a:txBody>
                    <a:bodyPr/>
                    <a:lstStyle/>
                    <a:p>
                      <a:pPr algn="just" rtl="0" fontAlgn="ctr"/>
                      <a:r>
                        <a:rPr lang="en-GB" sz="1200">
                          <a:solidFill>
                            <a:srgbClr val="000000"/>
                          </a:solidFill>
                          <a:effectLst/>
                          <a:latin typeface="Times New Roman" panose="02020603050405020304" pitchFamily="18" charset="0"/>
                        </a:rPr>
                        <a:t>Salaries and wages at the start-up phase</a:t>
                      </a:r>
                      <a:endParaRPr lang="en-GB">
                        <a:effectLst/>
                      </a:endParaRPr>
                    </a:p>
                  </a:txBody>
                  <a:tcPr marL="73025" marR="73025"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rtl="0" fontAlgn="ctr"/>
                      <a:r>
                        <a:rPr lang="en-GB" sz="1200">
                          <a:solidFill>
                            <a:srgbClr val="000000"/>
                          </a:solidFill>
                          <a:effectLst/>
                          <a:latin typeface="Times New Roman" panose="02020603050405020304" pitchFamily="18" charset="0"/>
                        </a:rPr>
                        <a:t>£ 10,000</a:t>
                      </a:r>
                      <a:endParaRPr lang="en-GB">
                        <a:effectLst/>
                      </a:endParaRPr>
                    </a:p>
                  </a:txBody>
                  <a:tcPr marL="73025" marR="73025"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rtl="0" fontAlgn="t"/>
                      <a:r>
                        <a:rPr lang="en-GB" sz="1200">
                          <a:solidFill>
                            <a:srgbClr val="000000"/>
                          </a:solidFill>
                          <a:effectLst/>
                          <a:latin typeface="Times New Roman" panose="02020603050405020304" pitchFamily="18" charset="0"/>
                        </a:rPr>
                        <a:t>£10,000</a:t>
                      </a:r>
                      <a:endParaRPr lang="en-GB">
                        <a:effectLst/>
                      </a:endParaRPr>
                    </a:p>
                  </a:txBody>
                  <a:tcPr marL="73025" marR="73025">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rtl="0" fontAlgn="t"/>
                      <a:r>
                        <a:rPr lang="en-GB" sz="1200">
                          <a:solidFill>
                            <a:srgbClr val="000000"/>
                          </a:solidFill>
                          <a:effectLst/>
                          <a:latin typeface="Times New Roman" panose="02020603050405020304" pitchFamily="18" charset="0"/>
                        </a:rPr>
                        <a:t>£12,000</a:t>
                      </a:r>
                      <a:endParaRPr lang="en-GB">
                        <a:effectLst/>
                      </a:endParaRPr>
                    </a:p>
                  </a:txBody>
                  <a:tcPr marL="73025" marR="73025">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rtl="0" fontAlgn="t"/>
                      <a:r>
                        <a:rPr lang="en-GB" sz="1200">
                          <a:solidFill>
                            <a:srgbClr val="000000"/>
                          </a:solidFill>
                          <a:effectLst/>
                          <a:latin typeface="Times New Roman" panose="02020603050405020304" pitchFamily="18" charset="0"/>
                        </a:rPr>
                        <a:t>£15,000</a:t>
                      </a:r>
                      <a:endParaRPr lang="en-GB">
                        <a:effectLst/>
                      </a:endParaRPr>
                    </a:p>
                  </a:txBody>
                  <a:tcPr marL="73025" marR="73025">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905170936"/>
                  </a:ext>
                </a:extLst>
              </a:tr>
              <a:tr h="375781">
                <a:tc>
                  <a:txBody>
                    <a:bodyPr/>
                    <a:lstStyle/>
                    <a:p>
                      <a:pPr algn="just" rtl="0" fontAlgn="ctr"/>
                      <a:r>
                        <a:rPr lang="en-GB" sz="1200">
                          <a:solidFill>
                            <a:srgbClr val="000000"/>
                          </a:solidFill>
                          <a:effectLst/>
                          <a:latin typeface="Times New Roman" panose="02020603050405020304" pitchFamily="18" charset="0"/>
                        </a:rPr>
                        <a:t>Other expenses </a:t>
                      </a:r>
                      <a:endParaRPr lang="en-GB">
                        <a:effectLst/>
                      </a:endParaRPr>
                    </a:p>
                  </a:txBody>
                  <a:tcPr marL="73025" marR="73025"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rtl="0" fontAlgn="ctr"/>
                      <a:r>
                        <a:rPr lang="en-GB" sz="1200">
                          <a:solidFill>
                            <a:srgbClr val="000000"/>
                          </a:solidFill>
                          <a:effectLst/>
                          <a:latin typeface="Times New Roman" panose="02020603050405020304" pitchFamily="18" charset="0"/>
                        </a:rPr>
                        <a:t>£5,000</a:t>
                      </a:r>
                      <a:endParaRPr lang="en-GB">
                        <a:effectLst/>
                      </a:endParaRPr>
                    </a:p>
                  </a:txBody>
                  <a:tcPr marL="73025" marR="73025"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rtl="0" fontAlgn="t"/>
                      <a:r>
                        <a:rPr lang="en-GB" sz="1200">
                          <a:solidFill>
                            <a:srgbClr val="000000"/>
                          </a:solidFill>
                          <a:effectLst/>
                          <a:latin typeface="Times New Roman" panose="02020603050405020304" pitchFamily="18" charset="0"/>
                        </a:rPr>
                        <a:t>£5,000</a:t>
                      </a:r>
                      <a:endParaRPr lang="en-GB">
                        <a:effectLst/>
                      </a:endParaRPr>
                    </a:p>
                  </a:txBody>
                  <a:tcPr marL="73025" marR="73025">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rtl="0" fontAlgn="t"/>
                      <a:r>
                        <a:rPr lang="en-GB" sz="1200">
                          <a:solidFill>
                            <a:srgbClr val="000000"/>
                          </a:solidFill>
                          <a:effectLst/>
                          <a:latin typeface="Times New Roman" panose="02020603050405020304" pitchFamily="18" charset="0"/>
                        </a:rPr>
                        <a:t>£5,500</a:t>
                      </a:r>
                      <a:endParaRPr lang="en-GB">
                        <a:effectLst/>
                      </a:endParaRPr>
                    </a:p>
                  </a:txBody>
                  <a:tcPr marL="73025" marR="73025">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rtl="0" fontAlgn="t"/>
                      <a:r>
                        <a:rPr lang="en-GB" sz="1200">
                          <a:solidFill>
                            <a:srgbClr val="000000"/>
                          </a:solidFill>
                          <a:effectLst/>
                          <a:latin typeface="Times New Roman" panose="02020603050405020304" pitchFamily="18" charset="0"/>
                        </a:rPr>
                        <a:t>£6,000</a:t>
                      </a:r>
                      <a:endParaRPr lang="en-GB">
                        <a:effectLst/>
                      </a:endParaRPr>
                    </a:p>
                  </a:txBody>
                  <a:tcPr marL="73025" marR="73025">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59592131"/>
                  </a:ext>
                </a:extLst>
              </a:tr>
              <a:tr h="626301">
                <a:tc>
                  <a:txBody>
                    <a:bodyPr/>
                    <a:lstStyle/>
                    <a:p>
                      <a:pPr algn="just" rtl="0" fontAlgn="ctr"/>
                      <a:r>
                        <a:rPr lang="en-GB" sz="1200" b="1">
                          <a:solidFill>
                            <a:srgbClr val="000000"/>
                          </a:solidFill>
                          <a:effectLst/>
                          <a:latin typeface="Times New Roman" panose="02020603050405020304" pitchFamily="18" charset="0"/>
                        </a:rPr>
                        <a:t>Overall start-up cost</a:t>
                      </a:r>
                      <a:endParaRPr lang="en-GB">
                        <a:effectLst/>
                      </a:endParaRPr>
                    </a:p>
                  </a:txBody>
                  <a:tcPr marL="73025" marR="73025"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9"/>
                    </a:solidFill>
                  </a:tcPr>
                </a:tc>
                <a:tc>
                  <a:txBody>
                    <a:bodyPr/>
                    <a:lstStyle/>
                    <a:p>
                      <a:pPr algn="ctr" rtl="0" fontAlgn="ctr"/>
                      <a:r>
                        <a:rPr lang="en-GB" sz="1200" b="1">
                          <a:solidFill>
                            <a:srgbClr val="000000"/>
                          </a:solidFill>
                          <a:effectLst/>
                          <a:latin typeface="Times New Roman" panose="02020603050405020304" pitchFamily="18" charset="0"/>
                        </a:rPr>
                        <a:t>£ 34,000</a:t>
                      </a:r>
                      <a:endParaRPr lang="en-GB">
                        <a:effectLst/>
                      </a:endParaRPr>
                    </a:p>
                  </a:txBody>
                  <a:tcPr marL="73025" marR="73025"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9"/>
                    </a:solidFill>
                  </a:tcPr>
                </a:tc>
                <a:tc>
                  <a:txBody>
                    <a:bodyPr/>
                    <a:lstStyle/>
                    <a:p>
                      <a:pPr algn="ctr" rtl="0" fontAlgn="t"/>
                      <a:r>
                        <a:rPr lang="en-GB" sz="1200" b="1">
                          <a:solidFill>
                            <a:srgbClr val="000000"/>
                          </a:solidFill>
                          <a:effectLst/>
                          <a:latin typeface="Times New Roman" panose="02020603050405020304" pitchFamily="18" charset="0"/>
                        </a:rPr>
                        <a:t>£34,000</a:t>
                      </a:r>
                      <a:endParaRPr lang="en-GB">
                        <a:effectLst/>
                      </a:endParaRPr>
                    </a:p>
                  </a:txBody>
                  <a:tcPr marL="73025" marR="73025">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9"/>
                    </a:solidFill>
                  </a:tcPr>
                </a:tc>
                <a:tc>
                  <a:txBody>
                    <a:bodyPr/>
                    <a:lstStyle/>
                    <a:p>
                      <a:pPr algn="ctr" rtl="0" fontAlgn="t"/>
                      <a:r>
                        <a:rPr lang="en-GB" sz="1200" b="1">
                          <a:solidFill>
                            <a:srgbClr val="000000"/>
                          </a:solidFill>
                          <a:effectLst/>
                          <a:latin typeface="Times New Roman" panose="02020603050405020304" pitchFamily="18" charset="0"/>
                        </a:rPr>
                        <a:t>£39,000</a:t>
                      </a:r>
                      <a:endParaRPr lang="en-GB">
                        <a:effectLst/>
                      </a:endParaRPr>
                    </a:p>
                  </a:txBody>
                  <a:tcPr marL="73025" marR="73025">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9"/>
                    </a:solidFill>
                  </a:tcPr>
                </a:tc>
                <a:tc>
                  <a:txBody>
                    <a:bodyPr/>
                    <a:lstStyle/>
                    <a:p>
                      <a:pPr algn="ctr" rtl="0" fontAlgn="t"/>
                      <a:r>
                        <a:rPr lang="en-GB" sz="1200" b="1" dirty="0">
                          <a:solidFill>
                            <a:srgbClr val="000000"/>
                          </a:solidFill>
                          <a:effectLst/>
                          <a:latin typeface="Times New Roman" panose="02020603050405020304" pitchFamily="18" charset="0"/>
                        </a:rPr>
                        <a:t>£46,000</a:t>
                      </a:r>
                      <a:endParaRPr lang="en-GB" dirty="0">
                        <a:effectLst/>
                      </a:endParaRPr>
                    </a:p>
                  </a:txBody>
                  <a:tcPr marL="73025" marR="73025">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2EFD9"/>
                    </a:solidFill>
                  </a:tcPr>
                </a:tc>
                <a:extLst>
                  <a:ext uri="{0D108BD9-81ED-4DB2-BD59-A6C34878D82A}">
                    <a16:rowId xmlns:a16="http://schemas.microsoft.com/office/drawing/2014/main" val="4089467078"/>
                  </a:ext>
                </a:extLst>
              </a:tr>
            </a:tbl>
          </a:graphicData>
        </a:graphic>
      </p:graphicFrame>
      <p:sp>
        <p:nvSpPr>
          <p:cNvPr id="4" name="Rectangle 1">
            <a:extLst>
              <a:ext uri="{FF2B5EF4-FFF2-40B4-BE49-F238E27FC236}">
                <a16:creationId xmlns:a16="http://schemas.microsoft.com/office/drawing/2014/main" id="{520DC89C-301A-BEAC-E94A-C37AC15C2769}"/>
              </a:ext>
            </a:extLst>
          </p:cNvPr>
          <p:cNvSpPr>
            <a:spLocks noChangeArrowheads="1"/>
          </p:cNvSpPr>
          <p:nvPr/>
        </p:nvSpPr>
        <p:spPr bwMode="auto">
          <a:xfrm>
            <a:off x="4121150" y="1989138"/>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 name="TextBox 4">
            <a:extLst>
              <a:ext uri="{FF2B5EF4-FFF2-40B4-BE49-F238E27FC236}">
                <a16:creationId xmlns:a16="http://schemas.microsoft.com/office/drawing/2014/main" id="{E0FBF624-DC7A-4B14-D850-067CBA8774AE}"/>
              </a:ext>
            </a:extLst>
          </p:cNvPr>
          <p:cNvSpPr txBox="1"/>
          <p:nvPr/>
        </p:nvSpPr>
        <p:spPr>
          <a:xfrm>
            <a:off x="275662" y="175366"/>
            <a:ext cx="7966553" cy="646331"/>
          </a:xfrm>
          <a:prstGeom prst="rect">
            <a:avLst/>
          </a:prstGeom>
          <a:noFill/>
        </p:spPr>
        <p:txBody>
          <a:bodyPr wrap="square" rtlCol="0">
            <a:spAutoFit/>
          </a:bodyPr>
          <a:lstStyle/>
          <a:p>
            <a:r>
              <a:rPr lang="en-GB" sz="3600" b="1" dirty="0">
                <a:latin typeface="Times New Roman" panose="02020603050405020304" pitchFamily="18" charset="0"/>
                <a:cs typeface="Times New Roman" panose="02020603050405020304" pitchFamily="18" charset="0"/>
              </a:rPr>
              <a:t>Financial Overview</a:t>
            </a:r>
            <a:endParaRPr lang="en-GB" sz="3600" dirty="0"/>
          </a:p>
        </p:txBody>
      </p:sp>
      <p:pic>
        <p:nvPicPr>
          <p:cNvPr id="6" name="Picture 5">
            <a:extLst>
              <a:ext uri="{FF2B5EF4-FFF2-40B4-BE49-F238E27FC236}">
                <a16:creationId xmlns:a16="http://schemas.microsoft.com/office/drawing/2014/main" id="{AF519EEF-5D71-8455-C221-7D9750C1518D}"/>
              </a:ext>
            </a:extLst>
          </p:cNvPr>
          <p:cNvPicPr/>
          <p:nvPr/>
        </p:nvPicPr>
        <p:blipFill>
          <a:blip r:embed="rId2"/>
          <a:stretch>
            <a:fillRect/>
          </a:stretch>
        </p:blipFill>
        <p:spPr>
          <a:xfrm>
            <a:off x="8430017" y="117476"/>
            <a:ext cx="3557408" cy="959758"/>
          </a:xfrm>
          <a:prstGeom prst="rect">
            <a:avLst/>
          </a:prstGeom>
        </p:spPr>
      </p:pic>
    </p:spTree>
    <p:extLst>
      <p:ext uri="{BB962C8B-B14F-4D97-AF65-F5344CB8AC3E}">
        <p14:creationId xmlns:p14="http://schemas.microsoft.com/office/powerpoint/2010/main" val="36547965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2111" y="423628"/>
            <a:ext cx="10515600" cy="1325563"/>
          </a:xfrm>
        </p:spPr>
        <p:txBody>
          <a:bodyPr/>
          <a:lstStyle/>
          <a:p>
            <a:r>
              <a:rPr lang="en-GB" b="1" dirty="0">
                <a:latin typeface="Times New Roman" panose="02020603050405020304" pitchFamily="18" charset="0"/>
                <a:cs typeface="Times New Roman" panose="02020603050405020304" pitchFamily="18" charset="0"/>
              </a:rPr>
              <a:t>Marketing Strategy and Branding</a:t>
            </a:r>
            <a:endParaRPr lang="en-US"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522891" y="1825625"/>
            <a:ext cx="4727028" cy="4351338"/>
          </a:xfrm>
        </p:spPr>
        <p:txBody>
          <a:bodyPr>
            <a:normAutofit fontScale="92500" lnSpcReduction="20000"/>
          </a:bodyPr>
          <a:lstStyle/>
          <a:p>
            <a:pPr lvl="0"/>
            <a:r>
              <a:rPr lang="en-GB" dirty="0">
                <a:latin typeface="Times New Roman" panose="02020603050405020304" pitchFamily="18" charset="0"/>
                <a:cs typeface="Times New Roman" panose="02020603050405020304" pitchFamily="18" charset="0"/>
              </a:rPr>
              <a:t>Social Media Campaigns: Engagement of customers using Facebook and Instagram (</a:t>
            </a:r>
            <a:r>
              <a:rPr lang="en-GB" dirty="0" err="1">
                <a:latin typeface="Times New Roman" panose="02020603050405020304" pitchFamily="18" charset="0"/>
                <a:cs typeface="Times New Roman" panose="02020603050405020304" pitchFamily="18" charset="0"/>
              </a:rPr>
              <a:t>Dunthu</a:t>
            </a:r>
            <a:r>
              <a:rPr lang="en-GB" dirty="0">
                <a:latin typeface="Times New Roman" panose="02020603050405020304" pitchFamily="18" charset="0"/>
                <a:cs typeface="Times New Roman" panose="02020603050405020304" pitchFamily="18" charset="0"/>
              </a:rPr>
              <a:t> et al., 2021).</a:t>
            </a:r>
            <a:endParaRPr lang="en-US" dirty="0">
              <a:latin typeface="Times New Roman" panose="02020603050405020304" pitchFamily="18" charset="0"/>
              <a:cs typeface="Times New Roman" panose="02020603050405020304" pitchFamily="18" charset="0"/>
            </a:endParaRPr>
          </a:p>
          <a:p>
            <a:pPr lvl="0"/>
            <a:r>
              <a:rPr lang="en-GB" dirty="0">
                <a:latin typeface="Times New Roman" panose="02020603050405020304" pitchFamily="18" charset="0"/>
                <a:cs typeface="Times New Roman" panose="02020603050405020304" pitchFamily="18" charset="0"/>
              </a:rPr>
              <a:t>Community Engagement: Arrangements of the local events such as cooking workshops (Dick and Schwarz, 2020).</a:t>
            </a:r>
            <a:endParaRPr lang="en-US" dirty="0">
              <a:latin typeface="Times New Roman" panose="02020603050405020304" pitchFamily="18" charset="0"/>
              <a:cs typeface="Times New Roman" panose="02020603050405020304" pitchFamily="18" charset="0"/>
            </a:endParaRPr>
          </a:p>
          <a:p>
            <a:pPr lvl="0"/>
            <a:r>
              <a:rPr lang="en-GB" dirty="0">
                <a:latin typeface="Times New Roman" panose="02020603050405020304" pitchFamily="18" charset="0"/>
                <a:cs typeface="Times New Roman" panose="02020603050405020304" pitchFamily="18" charset="0"/>
              </a:rPr>
              <a:t>Marketing Examples: Offers some mock-ups for the business cards, promotional flyers, and social media posts (</a:t>
            </a:r>
            <a:r>
              <a:rPr lang="en-GB" dirty="0" err="1">
                <a:latin typeface="Times New Roman" panose="02020603050405020304" pitchFamily="18" charset="0"/>
                <a:cs typeface="Times New Roman" panose="02020603050405020304" pitchFamily="18" charset="0"/>
              </a:rPr>
              <a:t>Czinkota</a:t>
            </a:r>
            <a:r>
              <a:rPr lang="en-GB" dirty="0">
                <a:latin typeface="Times New Roman" panose="02020603050405020304" pitchFamily="18" charset="0"/>
                <a:cs typeface="Times New Roman" panose="02020603050405020304" pitchFamily="18" charset="0"/>
              </a:rPr>
              <a:t> et al., 2021). </a:t>
            </a:r>
            <a:endParaRPr lang="en-US" dirty="0">
              <a:latin typeface="Times New Roman" panose="02020603050405020304" pitchFamily="18" charset="0"/>
              <a:cs typeface="Times New Roman" panose="02020603050405020304" pitchFamily="18" charset="0"/>
            </a:endParaRPr>
          </a:p>
        </p:txBody>
      </p:sp>
      <p:pic>
        <p:nvPicPr>
          <p:cNvPr id="4" name="Picture 3"/>
          <p:cNvPicPr/>
          <p:nvPr/>
        </p:nvPicPr>
        <p:blipFill>
          <a:blip r:embed="rId3"/>
          <a:stretch>
            <a:fillRect/>
          </a:stretch>
        </p:blipFill>
        <p:spPr>
          <a:xfrm>
            <a:off x="10667999" y="117476"/>
            <a:ext cx="1319425" cy="1179062"/>
          </a:xfrm>
          <a:prstGeom prst="rect">
            <a:avLst/>
          </a:prstGeom>
        </p:spPr>
      </p:pic>
      <p:pic>
        <p:nvPicPr>
          <p:cNvPr id="3074" name="Picture 2" descr="Meal Kits: Convenience and Benefits, and Food Safety Challenge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439748" y="2013663"/>
            <a:ext cx="6421552" cy="3612123"/>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8897383" y="5927833"/>
            <a:ext cx="3090041" cy="307777"/>
          </a:xfrm>
          <a:prstGeom prst="rect">
            <a:avLst/>
          </a:prstGeom>
          <a:noFill/>
        </p:spPr>
        <p:txBody>
          <a:bodyPr wrap="square" rtlCol="0">
            <a:spAutoFit/>
          </a:bodyPr>
          <a:lstStyle/>
          <a:p>
            <a:r>
              <a:rPr lang="en-US" sz="1400" dirty="0">
                <a:latin typeface="Times New Roman" panose="02020603050405020304" pitchFamily="18" charset="0"/>
                <a:cs typeface="Times New Roman" panose="02020603050405020304" pitchFamily="18" charset="0"/>
              </a:rPr>
              <a:t>Source: (</a:t>
            </a:r>
            <a:r>
              <a:rPr lang="en-GB" sz="1400" dirty="0">
                <a:latin typeface="Times New Roman" panose="02020603050405020304" pitchFamily="18" charset="0"/>
                <a:cs typeface="Times New Roman" panose="02020603050405020304" pitchFamily="18" charset="0"/>
              </a:rPr>
              <a:t>Eriksson et al., 2020)</a:t>
            </a:r>
            <a:r>
              <a:rPr lang="en-US" sz="1400" dirty="0">
                <a:latin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26484235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able 5"/>
          <p:cNvGraphicFramePr>
            <a:graphicFrameLocks noGrp="1"/>
          </p:cNvGraphicFramePr>
          <p:nvPr>
            <p:extLst>
              <p:ext uri="{D42A27DB-BD31-4B8C-83A1-F6EECF244321}">
                <p14:modId xmlns:p14="http://schemas.microsoft.com/office/powerpoint/2010/main" val="35186305"/>
              </p:ext>
            </p:extLst>
          </p:nvPr>
        </p:nvGraphicFramePr>
        <p:xfrm>
          <a:off x="1157628" y="476744"/>
          <a:ext cx="5414946" cy="2655581"/>
        </p:xfrm>
        <a:graphic>
          <a:graphicData uri="http://schemas.openxmlformats.org/drawingml/2006/table">
            <a:tbl>
              <a:tblPr/>
              <a:tblGrid>
                <a:gridCol w="2707473">
                  <a:extLst>
                    <a:ext uri="{9D8B030D-6E8A-4147-A177-3AD203B41FA5}">
                      <a16:colId xmlns:a16="http://schemas.microsoft.com/office/drawing/2014/main" val="20000"/>
                    </a:ext>
                  </a:extLst>
                </a:gridCol>
                <a:gridCol w="2707473">
                  <a:extLst>
                    <a:ext uri="{9D8B030D-6E8A-4147-A177-3AD203B41FA5}">
                      <a16:colId xmlns:a16="http://schemas.microsoft.com/office/drawing/2014/main" val="20001"/>
                    </a:ext>
                  </a:extLst>
                </a:gridCol>
              </a:tblGrid>
              <a:tr h="461021">
                <a:tc>
                  <a:txBody>
                    <a:bodyPr/>
                    <a:lstStyle/>
                    <a:p>
                      <a:pPr algn="ctr" fontAlgn="b"/>
                      <a:r>
                        <a:rPr lang="en-US" b="1" dirty="0">
                          <a:effectLst/>
                          <a:latin typeface="Times New Roman" panose="02020603050405020304" pitchFamily="18" charset="0"/>
                          <a:cs typeface="Times New Roman" panose="02020603050405020304" pitchFamily="18" charset="0"/>
                        </a:rPr>
                        <a:t>Strengths</a:t>
                      </a:r>
                    </a:p>
                  </a:txBody>
                  <a:tcPr anchor="b">
                    <a:lnL w="12700" cap="flat" cmpd="sng" algn="ctr">
                      <a:solidFill>
                        <a:srgbClr val="E5E7EB"/>
                      </a:solidFill>
                      <a:prstDash val="solid"/>
                      <a:round/>
                      <a:headEnd type="none" w="med" len="med"/>
                      <a:tailEnd type="none" w="med" len="med"/>
                    </a:lnL>
                    <a:lnR w="12700" cap="flat" cmpd="sng" algn="ctr">
                      <a:solidFill>
                        <a:srgbClr val="E5E7EB"/>
                      </a:solidFill>
                      <a:prstDash val="solid"/>
                      <a:round/>
                      <a:headEnd type="none" w="med" len="med"/>
                      <a:tailEnd type="none" w="med" len="med"/>
                    </a:lnR>
                    <a:lnT w="12700" cap="flat" cmpd="sng" algn="ctr">
                      <a:solidFill>
                        <a:srgbClr val="E5E7EB"/>
                      </a:solidFill>
                      <a:prstDash val="solid"/>
                      <a:round/>
                      <a:headEnd type="none" w="med" len="med"/>
                      <a:tailEnd type="none" w="med" len="med"/>
                    </a:lnT>
                    <a:lnB w="9525" cap="flat" cmpd="sng" algn="ctr">
                      <a:solidFill>
                        <a:srgbClr val="50D7F7"/>
                      </a:solidFill>
                      <a:prstDash val="solid"/>
                      <a:round/>
                      <a:headEnd type="none" w="med" len="med"/>
                      <a:tailEnd type="none" w="med" len="med"/>
                    </a:lnB>
                  </a:tcPr>
                </a:tc>
                <a:tc>
                  <a:txBody>
                    <a:bodyPr/>
                    <a:lstStyle/>
                    <a:p>
                      <a:pPr algn="ctr" fontAlgn="b"/>
                      <a:r>
                        <a:rPr lang="en-US" b="1" dirty="0">
                          <a:effectLst/>
                          <a:latin typeface="Times New Roman" panose="02020603050405020304" pitchFamily="18" charset="0"/>
                          <a:cs typeface="Times New Roman" panose="02020603050405020304" pitchFamily="18" charset="0"/>
                        </a:rPr>
                        <a:t>Weaknesses</a:t>
                      </a:r>
                    </a:p>
                  </a:txBody>
                  <a:tcPr anchor="b">
                    <a:lnL w="12700" cap="flat" cmpd="sng" algn="ctr">
                      <a:solidFill>
                        <a:srgbClr val="E5E7EB"/>
                      </a:solidFill>
                      <a:prstDash val="solid"/>
                      <a:round/>
                      <a:headEnd type="none" w="med" len="med"/>
                      <a:tailEnd type="none" w="med" len="med"/>
                    </a:lnL>
                    <a:lnR w="12700" cap="flat" cmpd="sng" algn="ctr">
                      <a:solidFill>
                        <a:srgbClr val="E5E7EB"/>
                      </a:solidFill>
                      <a:prstDash val="solid"/>
                      <a:round/>
                      <a:headEnd type="none" w="med" len="med"/>
                      <a:tailEnd type="none" w="med" len="med"/>
                    </a:lnR>
                    <a:lnT w="12700" cap="flat" cmpd="sng" algn="ctr">
                      <a:solidFill>
                        <a:srgbClr val="E5E7EB"/>
                      </a:solidFill>
                      <a:prstDash val="solid"/>
                      <a:round/>
                      <a:headEnd type="none" w="med" len="med"/>
                      <a:tailEnd type="none" w="med" len="med"/>
                    </a:lnT>
                    <a:lnB w="9525" cap="flat" cmpd="sng" algn="ctr">
                      <a:solidFill>
                        <a:srgbClr val="88DBF7"/>
                      </a:solidFill>
                      <a:prstDash val="solid"/>
                      <a:round/>
                      <a:headEnd type="none" w="med" len="med"/>
                      <a:tailEnd type="none" w="med" len="med"/>
                    </a:lnB>
                  </a:tcPr>
                </a:tc>
                <a:extLst>
                  <a:ext uri="{0D108BD9-81ED-4DB2-BD59-A6C34878D82A}">
                    <a16:rowId xmlns:a16="http://schemas.microsoft.com/office/drawing/2014/main" val="10000"/>
                  </a:ext>
                </a:extLst>
              </a:tr>
              <a:tr h="461021">
                <a:tc>
                  <a:txBody>
                    <a:bodyPr/>
                    <a:lstStyle/>
                    <a:p>
                      <a:pPr algn="l" fontAlgn="base"/>
                      <a:r>
                        <a:rPr lang="en-US" dirty="0">
                          <a:effectLst/>
                          <a:latin typeface="Times New Roman" panose="02020603050405020304" pitchFamily="18" charset="0"/>
                          <a:cs typeface="Times New Roman" panose="02020603050405020304" pitchFamily="18" charset="0"/>
                        </a:rPr>
                        <a:t>Unique product offerings</a:t>
                      </a:r>
                    </a:p>
                  </a:txBody>
                  <a:tcPr anchor="ctr">
                    <a:lnL w="9525" cap="flat" cmpd="sng" algn="ctr">
                      <a:solidFill>
                        <a:srgbClr val="50D7F7"/>
                      </a:solidFill>
                      <a:prstDash val="solid"/>
                      <a:round/>
                      <a:headEnd type="none" w="med" len="med"/>
                      <a:tailEnd type="none" w="med" len="med"/>
                    </a:lnL>
                    <a:lnR w="9525" cap="flat" cmpd="sng" algn="ctr">
                      <a:solidFill>
                        <a:srgbClr val="88DBF7"/>
                      </a:solidFill>
                      <a:prstDash val="solid"/>
                      <a:round/>
                      <a:headEnd type="none" w="med" len="med"/>
                      <a:tailEnd type="none" w="med" len="med"/>
                    </a:lnR>
                    <a:lnT w="9525" cap="flat" cmpd="sng" algn="ctr">
                      <a:solidFill>
                        <a:srgbClr val="50D7F7"/>
                      </a:solidFill>
                      <a:prstDash val="solid"/>
                      <a:round/>
                      <a:headEnd type="none" w="med" len="med"/>
                      <a:tailEnd type="none" w="med" len="med"/>
                    </a:lnT>
                    <a:lnB w="9525" cap="flat" cmpd="sng" algn="ctr">
                      <a:solidFill>
                        <a:srgbClr val="38E0F7"/>
                      </a:solidFill>
                      <a:prstDash val="solid"/>
                      <a:round/>
                      <a:headEnd type="none" w="med" len="med"/>
                      <a:tailEnd type="none" w="med" len="med"/>
                    </a:lnB>
                  </a:tcPr>
                </a:tc>
                <a:tc>
                  <a:txBody>
                    <a:bodyPr/>
                    <a:lstStyle/>
                    <a:p>
                      <a:pPr algn="l" fontAlgn="base"/>
                      <a:r>
                        <a:rPr lang="en-US" dirty="0">
                          <a:effectLst/>
                          <a:latin typeface="Times New Roman" panose="02020603050405020304" pitchFamily="18" charset="0"/>
                          <a:cs typeface="Times New Roman" panose="02020603050405020304" pitchFamily="18" charset="0"/>
                        </a:rPr>
                        <a:t>Limitation</a:t>
                      </a:r>
                      <a:r>
                        <a:rPr lang="en-US" baseline="0" dirty="0">
                          <a:effectLst/>
                          <a:latin typeface="Times New Roman" panose="02020603050405020304" pitchFamily="18" charset="0"/>
                          <a:cs typeface="Times New Roman" panose="02020603050405020304" pitchFamily="18" charset="0"/>
                        </a:rPr>
                        <a:t> in</a:t>
                      </a:r>
                      <a:r>
                        <a:rPr lang="en-US" dirty="0">
                          <a:effectLst/>
                          <a:latin typeface="Times New Roman" panose="02020603050405020304" pitchFamily="18" charset="0"/>
                          <a:cs typeface="Times New Roman" panose="02020603050405020304" pitchFamily="18" charset="0"/>
                        </a:rPr>
                        <a:t> brand recognition</a:t>
                      </a:r>
                    </a:p>
                  </a:txBody>
                  <a:tcPr anchor="ctr">
                    <a:lnL w="9525" cap="flat" cmpd="sng" algn="ctr">
                      <a:solidFill>
                        <a:srgbClr val="88DBF7"/>
                      </a:solidFill>
                      <a:prstDash val="solid"/>
                      <a:round/>
                      <a:headEnd type="none" w="med" len="med"/>
                      <a:tailEnd type="none" w="med" len="med"/>
                    </a:lnL>
                    <a:lnR w="9525" cap="flat" cmpd="sng" algn="ctr">
                      <a:solidFill>
                        <a:srgbClr val="88DBF7"/>
                      </a:solidFill>
                      <a:prstDash val="solid"/>
                      <a:round/>
                      <a:headEnd type="none" w="med" len="med"/>
                      <a:tailEnd type="none" w="med" len="med"/>
                    </a:lnR>
                    <a:lnT w="9525" cap="flat" cmpd="sng" algn="ctr">
                      <a:solidFill>
                        <a:srgbClr val="88DBF7"/>
                      </a:solidFill>
                      <a:prstDash val="solid"/>
                      <a:round/>
                      <a:headEnd type="none" w="med" len="med"/>
                      <a:tailEnd type="none" w="med" len="med"/>
                    </a:lnT>
                    <a:lnB w="9525" cap="flat" cmpd="sng" algn="ctr">
                      <a:solidFill>
                        <a:srgbClr val="88DBF7"/>
                      </a:solidFill>
                      <a:prstDash val="solid"/>
                      <a:round/>
                      <a:headEnd type="none" w="med" len="med"/>
                      <a:tailEnd type="none" w="med" len="med"/>
                    </a:lnB>
                  </a:tcPr>
                </a:tc>
                <a:extLst>
                  <a:ext uri="{0D108BD9-81ED-4DB2-BD59-A6C34878D82A}">
                    <a16:rowId xmlns:a16="http://schemas.microsoft.com/office/drawing/2014/main" val="10001"/>
                  </a:ext>
                </a:extLst>
              </a:tr>
              <a:tr h="461021">
                <a:tc>
                  <a:txBody>
                    <a:bodyPr/>
                    <a:lstStyle/>
                    <a:p>
                      <a:pPr algn="l" fontAlgn="base"/>
                      <a:r>
                        <a:rPr lang="en-US" dirty="0">
                          <a:effectLst/>
                          <a:latin typeface="Times New Roman" panose="02020603050405020304" pitchFamily="18" charset="0"/>
                          <a:cs typeface="Times New Roman" panose="02020603050405020304" pitchFamily="18" charset="0"/>
                        </a:rPr>
                        <a:t>Stronger commitment to quality (</a:t>
                      </a:r>
                      <a:r>
                        <a:rPr lang="en-US" dirty="0" err="1">
                          <a:effectLst/>
                          <a:latin typeface="Times New Roman" panose="02020603050405020304" pitchFamily="18" charset="0"/>
                          <a:cs typeface="Times New Roman" panose="02020603050405020304" pitchFamily="18" charset="0"/>
                        </a:rPr>
                        <a:t>Catwright</a:t>
                      </a:r>
                      <a:r>
                        <a:rPr lang="en-US" dirty="0">
                          <a:effectLst/>
                          <a:latin typeface="Times New Roman" panose="02020603050405020304" pitchFamily="18" charset="0"/>
                          <a:cs typeface="Times New Roman" panose="02020603050405020304" pitchFamily="18" charset="0"/>
                        </a:rPr>
                        <a:t> et al., 2021).</a:t>
                      </a:r>
                    </a:p>
                  </a:txBody>
                  <a:tcPr anchor="ctr">
                    <a:lnL w="9525" cap="flat" cmpd="sng" algn="ctr">
                      <a:solidFill>
                        <a:srgbClr val="38E0F7"/>
                      </a:solidFill>
                      <a:prstDash val="solid"/>
                      <a:round/>
                      <a:headEnd type="none" w="med" len="med"/>
                      <a:tailEnd type="none" w="med" len="med"/>
                    </a:lnL>
                    <a:lnR w="9525" cap="flat" cmpd="sng" algn="ctr">
                      <a:solidFill>
                        <a:srgbClr val="88DBF7"/>
                      </a:solidFill>
                      <a:prstDash val="solid"/>
                      <a:round/>
                      <a:headEnd type="none" w="med" len="med"/>
                      <a:tailEnd type="none" w="med" len="med"/>
                    </a:lnR>
                    <a:lnT w="9525" cap="flat" cmpd="sng" algn="ctr">
                      <a:solidFill>
                        <a:srgbClr val="38E0F7"/>
                      </a:solidFill>
                      <a:prstDash val="solid"/>
                      <a:round/>
                      <a:headEnd type="none" w="med" len="med"/>
                      <a:tailEnd type="none" w="med" len="med"/>
                    </a:lnT>
                    <a:lnB w="9525" cap="flat" cmpd="sng" algn="ctr">
                      <a:solidFill>
                        <a:srgbClr val="60D6F7"/>
                      </a:solidFill>
                      <a:prstDash val="solid"/>
                      <a:round/>
                      <a:headEnd type="none" w="med" len="med"/>
                      <a:tailEnd type="none" w="med" len="med"/>
                    </a:lnB>
                  </a:tcPr>
                </a:tc>
                <a:tc>
                  <a:txBody>
                    <a:bodyPr/>
                    <a:lstStyle/>
                    <a:p>
                      <a:pPr algn="l" fontAlgn="base"/>
                      <a:r>
                        <a:rPr lang="en-US" dirty="0">
                          <a:effectLst/>
                          <a:latin typeface="Times New Roman" panose="02020603050405020304" pitchFamily="18" charset="0"/>
                          <a:cs typeface="Times New Roman" panose="02020603050405020304" pitchFamily="18" charset="0"/>
                        </a:rPr>
                        <a:t>Initial stages of financial constraints</a:t>
                      </a:r>
                    </a:p>
                  </a:txBody>
                  <a:tcPr anchor="ctr">
                    <a:lnL w="9525" cap="flat" cmpd="sng" algn="ctr">
                      <a:solidFill>
                        <a:srgbClr val="88DBF7"/>
                      </a:solidFill>
                      <a:prstDash val="solid"/>
                      <a:round/>
                      <a:headEnd type="none" w="med" len="med"/>
                      <a:tailEnd type="none" w="med" len="med"/>
                    </a:lnL>
                    <a:lnR w="9525" cap="flat" cmpd="sng" algn="ctr">
                      <a:solidFill>
                        <a:srgbClr val="88DBF7"/>
                      </a:solidFill>
                      <a:prstDash val="solid"/>
                      <a:round/>
                      <a:headEnd type="none" w="med" len="med"/>
                      <a:tailEnd type="none" w="med" len="med"/>
                    </a:lnR>
                    <a:lnT w="9525" cap="flat" cmpd="sng" algn="ctr">
                      <a:solidFill>
                        <a:srgbClr val="88DBF7"/>
                      </a:solidFill>
                      <a:prstDash val="solid"/>
                      <a:round/>
                      <a:headEnd type="none" w="med" len="med"/>
                      <a:tailEnd type="none" w="med" len="med"/>
                    </a:lnT>
                    <a:lnB w="9525" cap="flat" cmpd="sng" algn="ctr">
                      <a:solidFill>
                        <a:srgbClr val="38E0F7"/>
                      </a:solidFill>
                      <a:prstDash val="solid"/>
                      <a:round/>
                      <a:headEnd type="none" w="med" len="med"/>
                      <a:tailEnd type="none" w="med" len="med"/>
                    </a:lnB>
                  </a:tcPr>
                </a:tc>
                <a:extLst>
                  <a:ext uri="{0D108BD9-81ED-4DB2-BD59-A6C34878D82A}">
                    <a16:rowId xmlns:a16="http://schemas.microsoft.com/office/drawing/2014/main" val="10002"/>
                  </a:ext>
                </a:extLst>
              </a:tr>
              <a:tr h="461021">
                <a:tc>
                  <a:txBody>
                    <a:bodyPr/>
                    <a:lstStyle/>
                    <a:p>
                      <a:pPr algn="l" fontAlgn="base"/>
                      <a:r>
                        <a:rPr lang="en-US" dirty="0">
                          <a:effectLst/>
                          <a:latin typeface="Times New Roman" panose="02020603050405020304" pitchFamily="18" charset="0"/>
                          <a:cs typeface="Times New Roman" panose="02020603050405020304" pitchFamily="18" charset="0"/>
                        </a:rPr>
                        <a:t>Focus on managing customer engagement</a:t>
                      </a:r>
                    </a:p>
                  </a:txBody>
                  <a:tcPr anchor="ctr">
                    <a:lnL w="9525" cap="flat" cmpd="sng" algn="ctr">
                      <a:solidFill>
                        <a:srgbClr val="60D6F7"/>
                      </a:solidFill>
                      <a:prstDash val="solid"/>
                      <a:round/>
                      <a:headEnd type="none" w="med" len="med"/>
                      <a:tailEnd type="none" w="med" len="med"/>
                    </a:lnL>
                    <a:lnR w="9525" cap="flat" cmpd="sng" algn="ctr">
                      <a:solidFill>
                        <a:srgbClr val="38E0F7"/>
                      </a:solidFill>
                      <a:prstDash val="solid"/>
                      <a:round/>
                      <a:headEnd type="none" w="med" len="med"/>
                      <a:tailEnd type="none" w="med" len="med"/>
                    </a:lnR>
                    <a:lnT w="9525" cap="flat" cmpd="sng" algn="ctr">
                      <a:solidFill>
                        <a:srgbClr val="60D6F7"/>
                      </a:solidFill>
                      <a:prstDash val="solid"/>
                      <a:round/>
                      <a:headEnd type="none" w="med" len="med"/>
                      <a:tailEnd type="none" w="med" len="med"/>
                    </a:lnT>
                    <a:lnB w="9525" cap="flat" cmpd="sng" algn="ctr">
                      <a:solidFill>
                        <a:srgbClr val="60D6F7"/>
                      </a:solidFill>
                      <a:prstDash val="solid"/>
                      <a:round/>
                      <a:headEnd type="none" w="med" len="med"/>
                      <a:tailEnd type="none" w="med" len="med"/>
                    </a:lnB>
                  </a:tcPr>
                </a:tc>
                <a:tc>
                  <a:txBody>
                    <a:bodyPr/>
                    <a:lstStyle/>
                    <a:p>
                      <a:pPr algn="l" fontAlgn="base"/>
                      <a:r>
                        <a:rPr lang="en-US" dirty="0">
                          <a:effectLst/>
                          <a:latin typeface="Times New Roman" panose="02020603050405020304" pitchFamily="18" charset="0"/>
                          <a:cs typeface="Times New Roman" panose="02020603050405020304" pitchFamily="18" charset="0"/>
                        </a:rPr>
                        <a:t>Operational difficulties</a:t>
                      </a:r>
                    </a:p>
                  </a:txBody>
                  <a:tcPr anchor="ctr">
                    <a:lnL w="9525" cap="flat" cmpd="sng" algn="ctr">
                      <a:solidFill>
                        <a:srgbClr val="38E0F7"/>
                      </a:solidFill>
                      <a:prstDash val="solid"/>
                      <a:round/>
                      <a:headEnd type="none" w="med" len="med"/>
                      <a:tailEnd type="none" w="med" len="med"/>
                    </a:lnL>
                    <a:lnR w="9525" cap="flat" cmpd="sng" algn="ctr">
                      <a:solidFill>
                        <a:srgbClr val="38E0F7"/>
                      </a:solidFill>
                      <a:prstDash val="solid"/>
                      <a:round/>
                      <a:headEnd type="none" w="med" len="med"/>
                      <a:tailEnd type="none" w="med" len="med"/>
                    </a:lnR>
                    <a:lnT w="9525" cap="flat" cmpd="sng" algn="ctr">
                      <a:solidFill>
                        <a:srgbClr val="38E0F7"/>
                      </a:solidFill>
                      <a:prstDash val="solid"/>
                      <a:round/>
                      <a:headEnd type="none" w="med" len="med"/>
                      <a:tailEnd type="none" w="med" len="med"/>
                    </a:lnT>
                    <a:lnB w="9525" cap="flat" cmpd="sng" algn="ctr">
                      <a:solidFill>
                        <a:srgbClr val="38E0F7"/>
                      </a:solidFill>
                      <a:prstDash val="solid"/>
                      <a:round/>
                      <a:headEnd type="none" w="med" len="med"/>
                      <a:tailEnd type="none" w="med" len="med"/>
                    </a:lnB>
                  </a:tcPr>
                </a:tc>
                <a:extLst>
                  <a:ext uri="{0D108BD9-81ED-4DB2-BD59-A6C34878D82A}">
                    <a16:rowId xmlns:a16="http://schemas.microsoft.com/office/drawing/2014/main" val="10003"/>
                  </a:ext>
                </a:extLst>
              </a:tr>
            </a:tbl>
          </a:graphicData>
        </a:graphic>
      </p:graphicFrame>
      <p:graphicFrame>
        <p:nvGraphicFramePr>
          <p:cNvPr id="7" name="Table 6"/>
          <p:cNvGraphicFramePr>
            <a:graphicFrameLocks noGrp="1"/>
          </p:cNvGraphicFramePr>
          <p:nvPr>
            <p:extLst>
              <p:ext uri="{D42A27DB-BD31-4B8C-83A1-F6EECF244321}">
                <p14:modId xmlns:p14="http://schemas.microsoft.com/office/powerpoint/2010/main" val="1350837261"/>
              </p:ext>
            </p:extLst>
          </p:nvPr>
        </p:nvGraphicFramePr>
        <p:xfrm>
          <a:off x="6763406" y="3610304"/>
          <a:ext cx="4735286" cy="2538247"/>
        </p:xfrm>
        <a:graphic>
          <a:graphicData uri="http://schemas.openxmlformats.org/drawingml/2006/table">
            <a:tbl>
              <a:tblPr/>
              <a:tblGrid>
                <a:gridCol w="2367643">
                  <a:extLst>
                    <a:ext uri="{9D8B030D-6E8A-4147-A177-3AD203B41FA5}">
                      <a16:colId xmlns:a16="http://schemas.microsoft.com/office/drawing/2014/main" val="20000"/>
                    </a:ext>
                  </a:extLst>
                </a:gridCol>
                <a:gridCol w="2367643">
                  <a:extLst>
                    <a:ext uri="{9D8B030D-6E8A-4147-A177-3AD203B41FA5}">
                      <a16:colId xmlns:a16="http://schemas.microsoft.com/office/drawing/2014/main" val="20001"/>
                    </a:ext>
                  </a:extLst>
                </a:gridCol>
              </a:tblGrid>
              <a:tr h="564055">
                <a:tc>
                  <a:txBody>
                    <a:bodyPr/>
                    <a:lstStyle/>
                    <a:p>
                      <a:pPr algn="ctr" fontAlgn="b"/>
                      <a:r>
                        <a:rPr lang="en-US" b="1" dirty="0">
                          <a:effectLst/>
                          <a:latin typeface="Times New Roman" panose="02020603050405020304" pitchFamily="18" charset="0"/>
                          <a:cs typeface="Times New Roman" panose="02020603050405020304" pitchFamily="18" charset="0"/>
                        </a:rPr>
                        <a:t>Opportunities</a:t>
                      </a:r>
                    </a:p>
                  </a:txBody>
                  <a:tcPr anchor="b">
                    <a:lnL w="12700" cap="flat" cmpd="sng" algn="ctr">
                      <a:solidFill>
                        <a:srgbClr val="E5E7EB"/>
                      </a:solidFill>
                      <a:prstDash val="solid"/>
                      <a:round/>
                      <a:headEnd type="none" w="med" len="med"/>
                      <a:tailEnd type="none" w="med" len="med"/>
                    </a:lnL>
                    <a:lnR w="12700" cap="flat" cmpd="sng" algn="ctr">
                      <a:solidFill>
                        <a:srgbClr val="E5E7EB"/>
                      </a:solidFill>
                      <a:prstDash val="solid"/>
                      <a:round/>
                      <a:headEnd type="none" w="med" len="med"/>
                      <a:tailEnd type="none" w="med" len="med"/>
                    </a:lnR>
                    <a:lnT w="12700" cap="flat" cmpd="sng" algn="ctr">
                      <a:solidFill>
                        <a:srgbClr val="E5E7EB"/>
                      </a:solidFill>
                      <a:prstDash val="solid"/>
                      <a:round/>
                      <a:headEnd type="none" w="med" len="med"/>
                      <a:tailEnd type="none" w="med" len="med"/>
                    </a:lnT>
                    <a:lnB w="9525" cap="flat" cmpd="sng" algn="ctr">
                      <a:solidFill>
                        <a:srgbClr val="A8D9F7"/>
                      </a:solidFill>
                      <a:prstDash val="solid"/>
                      <a:round/>
                      <a:headEnd type="none" w="med" len="med"/>
                      <a:tailEnd type="none" w="med" len="med"/>
                    </a:lnB>
                  </a:tcPr>
                </a:tc>
                <a:tc>
                  <a:txBody>
                    <a:bodyPr/>
                    <a:lstStyle/>
                    <a:p>
                      <a:pPr algn="ctr" fontAlgn="b"/>
                      <a:r>
                        <a:rPr lang="en-US" b="1" dirty="0">
                          <a:effectLst/>
                          <a:latin typeface="Times New Roman" panose="02020603050405020304" pitchFamily="18" charset="0"/>
                          <a:cs typeface="Times New Roman" panose="02020603050405020304" pitchFamily="18" charset="0"/>
                        </a:rPr>
                        <a:t>Threats</a:t>
                      </a:r>
                    </a:p>
                  </a:txBody>
                  <a:tcPr anchor="b">
                    <a:lnL w="12700" cap="flat" cmpd="sng" algn="ctr">
                      <a:solidFill>
                        <a:srgbClr val="E5E7EB"/>
                      </a:solidFill>
                      <a:prstDash val="solid"/>
                      <a:round/>
                      <a:headEnd type="none" w="med" len="med"/>
                      <a:tailEnd type="none" w="med" len="med"/>
                    </a:lnL>
                    <a:lnR w="12700" cap="flat" cmpd="sng" algn="ctr">
                      <a:solidFill>
                        <a:srgbClr val="E5E7EB"/>
                      </a:solidFill>
                      <a:prstDash val="solid"/>
                      <a:round/>
                      <a:headEnd type="none" w="med" len="med"/>
                      <a:tailEnd type="none" w="med" len="med"/>
                    </a:lnR>
                    <a:lnT w="12700" cap="flat" cmpd="sng" algn="ctr">
                      <a:solidFill>
                        <a:srgbClr val="E5E7EB"/>
                      </a:solidFill>
                      <a:prstDash val="solid"/>
                      <a:round/>
                      <a:headEnd type="none" w="med" len="med"/>
                      <a:tailEnd type="none" w="med" len="med"/>
                    </a:lnT>
                    <a:lnB w="9525" cap="flat" cmpd="sng" algn="ctr">
                      <a:solidFill>
                        <a:srgbClr val="A0E1F7"/>
                      </a:solidFill>
                      <a:prstDash val="solid"/>
                      <a:round/>
                      <a:headEnd type="none" w="med" len="med"/>
                      <a:tailEnd type="none" w="med" len="med"/>
                    </a:lnB>
                  </a:tcPr>
                </a:tc>
                <a:extLst>
                  <a:ext uri="{0D108BD9-81ED-4DB2-BD59-A6C34878D82A}">
                    <a16:rowId xmlns:a16="http://schemas.microsoft.com/office/drawing/2014/main" val="10000"/>
                  </a:ext>
                </a:extLst>
              </a:tr>
              <a:tr h="987096">
                <a:tc>
                  <a:txBody>
                    <a:bodyPr/>
                    <a:lstStyle/>
                    <a:p>
                      <a:pPr algn="l" fontAlgn="base"/>
                      <a:r>
                        <a:rPr lang="en-US" dirty="0">
                          <a:effectLst/>
                          <a:latin typeface="Times New Roman" panose="02020603050405020304" pitchFamily="18" charset="0"/>
                          <a:cs typeface="Times New Roman" panose="02020603050405020304" pitchFamily="18" charset="0"/>
                        </a:rPr>
                        <a:t>Increasing demand for healthy options</a:t>
                      </a:r>
                    </a:p>
                  </a:txBody>
                  <a:tcPr anchor="ctr">
                    <a:lnL w="9525" cap="flat" cmpd="sng" algn="ctr">
                      <a:solidFill>
                        <a:srgbClr val="A8D9F7"/>
                      </a:solidFill>
                      <a:prstDash val="solid"/>
                      <a:round/>
                      <a:headEnd type="none" w="med" len="med"/>
                      <a:tailEnd type="none" w="med" len="med"/>
                    </a:lnL>
                    <a:lnR w="9525" cap="flat" cmpd="sng" algn="ctr">
                      <a:solidFill>
                        <a:srgbClr val="A0E1F7"/>
                      </a:solidFill>
                      <a:prstDash val="solid"/>
                      <a:round/>
                      <a:headEnd type="none" w="med" len="med"/>
                      <a:tailEnd type="none" w="med" len="med"/>
                    </a:lnR>
                    <a:lnT w="9525" cap="flat" cmpd="sng" algn="ctr">
                      <a:solidFill>
                        <a:srgbClr val="A8D9F7"/>
                      </a:solidFill>
                      <a:prstDash val="solid"/>
                      <a:round/>
                      <a:headEnd type="none" w="med" len="med"/>
                      <a:tailEnd type="none" w="med" len="med"/>
                    </a:lnT>
                    <a:lnB w="9525" cap="flat" cmpd="sng" algn="ctr">
                      <a:solidFill>
                        <a:srgbClr val="60D6F7"/>
                      </a:solidFill>
                      <a:prstDash val="solid"/>
                      <a:round/>
                      <a:headEnd type="none" w="med" len="med"/>
                      <a:tailEnd type="none" w="med" len="med"/>
                    </a:lnB>
                  </a:tcPr>
                </a:tc>
                <a:tc>
                  <a:txBody>
                    <a:bodyPr/>
                    <a:lstStyle/>
                    <a:p>
                      <a:pPr algn="l" fontAlgn="base"/>
                      <a:r>
                        <a:rPr lang="en-US" dirty="0">
                          <a:effectLst/>
                          <a:latin typeface="Times New Roman" panose="02020603050405020304" pitchFamily="18" charset="0"/>
                          <a:cs typeface="Times New Roman" panose="02020603050405020304" pitchFamily="18" charset="0"/>
                        </a:rPr>
                        <a:t>Stronger</a:t>
                      </a:r>
                      <a:r>
                        <a:rPr lang="en-US" baseline="0" dirty="0">
                          <a:effectLst/>
                          <a:latin typeface="Times New Roman" panose="02020603050405020304" pitchFamily="18" charset="0"/>
                          <a:cs typeface="Times New Roman" panose="02020603050405020304" pitchFamily="18" charset="0"/>
                        </a:rPr>
                        <a:t> </a:t>
                      </a:r>
                      <a:r>
                        <a:rPr lang="en-US" dirty="0">
                          <a:effectLst/>
                          <a:latin typeface="Times New Roman" panose="02020603050405020304" pitchFamily="18" charset="0"/>
                          <a:cs typeface="Times New Roman" panose="02020603050405020304" pitchFamily="18" charset="0"/>
                        </a:rPr>
                        <a:t>competition</a:t>
                      </a:r>
                    </a:p>
                  </a:txBody>
                  <a:tcPr anchor="ctr">
                    <a:lnL w="9525" cap="flat" cmpd="sng" algn="ctr">
                      <a:solidFill>
                        <a:srgbClr val="A0E1F7"/>
                      </a:solidFill>
                      <a:prstDash val="solid"/>
                      <a:round/>
                      <a:headEnd type="none" w="med" len="med"/>
                      <a:tailEnd type="none" w="med" len="med"/>
                    </a:lnL>
                    <a:lnR w="9525" cap="flat" cmpd="sng" algn="ctr">
                      <a:solidFill>
                        <a:srgbClr val="A0E1F7"/>
                      </a:solidFill>
                      <a:prstDash val="solid"/>
                      <a:round/>
                      <a:headEnd type="none" w="med" len="med"/>
                      <a:tailEnd type="none" w="med" len="med"/>
                    </a:lnR>
                    <a:lnT w="9525" cap="flat" cmpd="sng" algn="ctr">
                      <a:solidFill>
                        <a:srgbClr val="A0E1F7"/>
                      </a:solidFill>
                      <a:prstDash val="solid"/>
                      <a:round/>
                      <a:headEnd type="none" w="med" len="med"/>
                      <a:tailEnd type="none" w="med" len="med"/>
                    </a:lnT>
                    <a:lnB w="9525" cap="flat" cmpd="sng" algn="ctr">
                      <a:solidFill>
                        <a:srgbClr val="38E0F7"/>
                      </a:solidFill>
                      <a:prstDash val="solid"/>
                      <a:round/>
                      <a:headEnd type="none" w="med" len="med"/>
                      <a:tailEnd type="none" w="med" len="med"/>
                    </a:lnB>
                  </a:tcPr>
                </a:tc>
                <a:extLst>
                  <a:ext uri="{0D108BD9-81ED-4DB2-BD59-A6C34878D82A}">
                    <a16:rowId xmlns:a16="http://schemas.microsoft.com/office/drawing/2014/main" val="10001"/>
                  </a:ext>
                </a:extLst>
              </a:tr>
              <a:tr h="987096">
                <a:tc>
                  <a:txBody>
                    <a:bodyPr/>
                    <a:lstStyle/>
                    <a:p>
                      <a:pPr algn="l" fontAlgn="base"/>
                      <a:r>
                        <a:rPr lang="en-US" dirty="0">
                          <a:effectLst/>
                          <a:latin typeface="Times New Roman" panose="02020603050405020304" pitchFamily="18" charset="0"/>
                          <a:cs typeface="Times New Roman" panose="02020603050405020304" pitchFamily="18" charset="0"/>
                        </a:rPr>
                        <a:t>Expansion towards the underserved markets</a:t>
                      </a:r>
                    </a:p>
                  </a:txBody>
                  <a:tcPr anchor="ctr">
                    <a:lnL w="9525" cap="flat" cmpd="sng" algn="ctr">
                      <a:solidFill>
                        <a:srgbClr val="60D6F7"/>
                      </a:solidFill>
                      <a:prstDash val="solid"/>
                      <a:round/>
                      <a:headEnd type="none" w="med" len="med"/>
                      <a:tailEnd type="none" w="med" len="med"/>
                    </a:lnL>
                    <a:lnR w="9525" cap="flat" cmpd="sng" algn="ctr">
                      <a:solidFill>
                        <a:srgbClr val="38E0F7"/>
                      </a:solidFill>
                      <a:prstDash val="solid"/>
                      <a:round/>
                      <a:headEnd type="none" w="med" len="med"/>
                      <a:tailEnd type="none" w="med" len="med"/>
                    </a:lnR>
                    <a:lnT w="9525" cap="flat" cmpd="sng" algn="ctr">
                      <a:solidFill>
                        <a:srgbClr val="60D6F7"/>
                      </a:solidFill>
                      <a:prstDash val="solid"/>
                      <a:round/>
                      <a:headEnd type="none" w="med" len="med"/>
                      <a:tailEnd type="none" w="med" len="med"/>
                    </a:lnT>
                    <a:lnB w="9525" cap="flat" cmpd="sng" algn="ctr">
                      <a:solidFill>
                        <a:srgbClr val="60D6F7"/>
                      </a:solidFill>
                      <a:prstDash val="solid"/>
                      <a:round/>
                      <a:headEnd type="none" w="med" len="med"/>
                      <a:tailEnd type="none" w="med" len="med"/>
                    </a:lnB>
                  </a:tcPr>
                </a:tc>
                <a:tc>
                  <a:txBody>
                    <a:bodyPr/>
                    <a:lstStyle/>
                    <a:p>
                      <a:pPr algn="l" fontAlgn="base"/>
                      <a:r>
                        <a:rPr lang="en-US" dirty="0">
                          <a:effectLst/>
                          <a:latin typeface="Times New Roman" panose="02020603050405020304" pitchFamily="18" charset="0"/>
                          <a:cs typeface="Times New Roman" panose="02020603050405020304" pitchFamily="18" charset="0"/>
                        </a:rPr>
                        <a:t>Economic changes and fluctuations</a:t>
                      </a:r>
                    </a:p>
                  </a:txBody>
                  <a:tcPr anchor="ctr">
                    <a:lnL w="9525" cap="flat" cmpd="sng" algn="ctr">
                      <a:solidFill>
                        <a:srgbClr val="38E0F7"/>
                      </a:solidFill>
                      <a:prstDash val="solid"/>
                      <a:round/>
                      <a:headEnd type="none" w="med" len="med"/>
                      <a:tailEnd type="none" w="med" len="med"/>
                    </a:lnL>
                    <a:lnR w="9525" cap="flat" cmpd="sng" algn="ctr">
                      <a:solidFill>
                        <a:srgbClr val="38E0F7"/>
                      </a:solidFill>
                      <a:prstDash val="solid"/>
                      <a:round/>
                      <a:headEnd type="none" w="med" len="med"/>
                      <a:tailEnd type="none" w="med" len="med"/>
                    </a:lnR>
                    <a:lnT w="9525" cap="flat" cmpd="sng" algn="ctr">
                      <a:solidFill>
                        <a:srgbClr val="38E0F7"/>
                      </a:solidFill>
                      <a:prstDash val="solid"/>
                      <a:round/>
                      <a:headEnd type="none" w="med" len="med"/>
                      <a:tailEnd type="none" w="med" len="med"/>
                    </a:lnT>
                    <a:lnB w="9525" cap="flat" cmpd="sng" algn="ctr">
                      <a:solidFill>
                        <a:srgbClr val="38E0F7"/>
                      </a:solidFill>
                      <a:prstDash val="solid"/>
                      <a:round/>
                      <a:headEnd type="none" w="med" len="med"/>
                      <a:tailEnd type="none" w="med" len="med"/>
                    </a:lnB>
                  </a:tcPr>
                </a:tc>
                <a:extLst>
                  <a:ext uri="{0D108BD9-81ED-4DB2-BD59-A6C34878D82A}">
                    <a16:rowId xmlns:a16="http://schemas.microsoft.com/office/drawing/2014/main" val="10002"/>
                  </a:ext>
                </a:extLst>
              </a:tr>
            </a:tbl>
          </a:graphicData>
        </a:graphic>
      </p:graphicFrame>
      <p:pic>
        <p:nvPicPr>
          <p:cNvPr id="8" name="Picture 7"/>
          <p:cNvPicPr/>
          <p:nvPr/>
        </p:nvPicPr>
        <p:blipFill>
          <a:blip r:embed="rId3"/>
          <a:stretch>
            <a:fillRect/>
          </a:stretch>
        </p:blipFill>
        <p:spPr>
          <a:xfrm>
            <a:off x="10667999" y="117476"/>
            <a:ext cx="1319425" cy="1179062"/>
          </a:xfrm>
          <a:prstGeom prst="rect">
            <a:avLst/>
          </a:prstGeom>
        </p:spPr>
      </p:pic>
      <p:pic>
        <p:nvPicPr>
          <p:cNvPr id="1026" name="Picture 2" descr="SWOT Analysis (and TOWS Matrix) EXPLAINED with EXAMPLES | B2U"/>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33752" y="3424907"/>
            <a:ext cx="3024572" cy="3070366"/>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9" name="TextBox 8"/>
          <p:cNvSpPr txBox="1"/>
          <p:nvPr/>
        </p:nvSpPr>
        <p:spPr>
          <a:xfrm>
            <a:off x="2307396" y="6495273"/>
            <a:ext cx="3090041" cy="307777"/>
          </a:xfrm>
          <a:prstGeom prst="rect">
            <a:avLst/>
          </a:prstGeom>
          <a:noFill/>
        </p:spPr>
        <p:txBody>
          <a:bodyPr wrap="square" rtlCol="0">
            <a:spAutoFit/>
          </a:bodyPr>
          <a:lstStyle/>
          <a:p>
            <a:r>
              <a:rPr lang="en-US" sz="1400" dirty="0">
                <a:latin typeface="Times New Roman" panose="02020603050405020304" pitchFamily="18" charset="0"/>
                <a:cs typeface="Times New Roman" panose="02020603050405020304" pitchFamily="18" charset="0"/>
              </a:rPr>
              <a:t>Source: (</a:t>
            </a:r>
            <a:r>
              <a:rPr lang="en-GB" sz="1400" dirty="0">
                <a:latin typeface="Times New Roman" panose="02020603050405020304" pitchFamily="18" charset="0"/>
                <a:cs typeface="Times New Roman" panose="02020603050405020304" pitchFamily="18" charset="0"/>
              </a:rPr>
              <a:t>Eriksson et al., 2020)</a:t>
            </a:r>
            <a:r>
              <a:rPr lang="en-US" sz="1400" dirty="0">
                <a:latin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40577890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Viability and Feasibility</a:t>
            </a:r>
            <a:endParaRPr lang="en-US"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838200" y="1825625"/>
            <a:ext cx="4537841" cy="4351338"/>
          </a:xfrm>
        </p:spPr>
        <p:txBody>
          <a:bodyPr>
            <a:normAutofit fontScale="70000" lnSpcReduction="20000"/>
          </a:bodyPr>
          <a:lstStyle/>
          <a:p>
            <a:r>
              <a:rPr lang="en-GB" dirty="0">
                <a:latin typeface="Times New Roman" panose="02020603050405020304" pitchFamily="18" charset="0"/>
                <a:cs typeface="Times New Roman" panose="02020603050405020304" pitchFamily="18" charset="0"/>
              </a:rPr>
              <a:t>The business model is applied as sustainable system. </a:t>
            </a:r>
          </a:p>
          <a:p>
            <a:r>
              <a:rPr lang="en-GB" dirty="0">
                <a:latin typeface="Times New Roman" panose="02020603050405020304" pitchFamily="18" charset="0"/>
                <a:cs typeface="Times New Roman" panose="02020603050405020304" pitchFamily="18" charset="0"/>
              </a:rPr>
              <a:t>It maintains increasing actions towards health-consciousness consumers. </a:t>
            </a:r>
          </a:p>
          <a:p>
            <a:r>
              <a:rPr lang="en-GB" dirty="0">
                <a:latin typeface="Times New Roman" panose="02020603050405020304" pitchFamily="18" charset="0"/>
                <a:cs typeface="Times New Roman" panose="02020603050405020304" pitchFamily="18" charset="0"/>
              </a:rPr>
              <a:t>There is an intense competition impose from the significant challenge (Paul., 2020).</a:t>
            </a:r>
          </a:p>
          <a:p>
            <a:r>
              <a:rPr lang="en-GB" dirty="0">
                <a:latin typeface="Times New Roman" panose="02020603050405020304" pitchFamily="18" charset="0"/>
                <a:cs typeface="Times New Roman" panose="02020603050405020304" pitchFamily="18" charset="0"/>
              </a:rPr>
              <a:t>The business needs effective and strategic marketing policies. </a:t>
            </a:r>
          </a:p>
          <a:p>
            <a:r>
              <a:rPr lang="en-GB" dirty="0">
                <a:latin typeface="Times New Roman" panose="02020603050405020304" pitchFamily="18" charset="0"/>
                <a:cs typeface="Times New Roman" panose="02020603050405020304" pitchFamily="18" charset="0"/>
              </a:rPr>
              <a:t>The business needs effectiveness with the customer loyalty.</a:t>
            </a:r>
          </a:p>
          <a:p>
            <a:r>
              <a:rPr lang="en-GB" dirty="0">
                <a:latin typeface="Times New Roman" panose="02020603050405020304" pitchFamily="18" charset="0"/>
                <a:cs typeface="Times New Roman" panose="02020603050405020304" pitchFamily="18" charset="0"/>
              </a:rPr>
              <a:t>The business conveys the description of NutriQuick Kitchen.</a:t>
            </a:r>
          </a:p>
          <a:p>
            <a:r>
              <a:rPr lang="en-GB" dirty="0">
                <a:latin typeface="Times New Roman" panose="02020603050405020304" pitchFamily="18" charset="0"/>
                <a:cs typeface="Times New Roman" panose="02020603050405020304" pitchFamily="18" charset="0"/>
              </a:rPr>
              <a:t>Attracts the audience in the given timeline.</a:t>
            </a:r>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pic>
        <p:nvPicPr>
          <p:cNvPr id="4" name="Picture 3"/>
          <p:cNvPicPr/>
          <p:nvPr/>
        </p:nvPicPr>
        <p:blipFill>
          <a:blip r:embed="rId3"/>
          <a:stretch>
            <a:fillRect/>
          </a:stretch>
        </p:blipFill>
        <p:spPr>
          <a:xfrm>
            <a:off x="10667999" y="117476"/>
            <a:ext cx="1319425" cy="1179062"/>
          </a:xfrm>
          <a:prstGeom prst="rect">
            <a:avLst/>
          </a:prstGeom>
        </p:spPr>
      </p:pic>
      <p:pic>
        <p:nvPicPr>
          <p:cNvPr id="4098" name="Picture 2" descr="Top 39 Healthy Meal Prep Recipes: From Breakfast to Dinne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814623" y="2112578"/>
            <a:ext cx="6012688" cy="3379131"/>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7" name="TextBox 6"/>
          <p:cNvSpPr txBox="1"/>
          <p:nvPr/>
        </p:nvSpPr>
        <p:spPr>
          <a:xfrm>
            <a:off x="8737270" y="5759710"/>
            <a:ext cx="3090041" cy="307777"/>
          </a:xfrm>
          <a:prstGeom prst="rect">
            <a:avLst/>
          </a:prstGeom>
          <a:noFill/>
        </p:spPr>
        <p:txBody>
          <a:bodyPr wrap="square" rtlCol="0">
            <a:spAutoFit/>
          </a:bodyPr>
          <a:lstStyle/>
          <a:p>
            <a:r>
              <a:rPr lang="en-US" sz="1400" dirty="0">
                <a:latin typeface="Times New Roman" panose="02020603050405020304" pitchFamily="18" charset="0"/>
                <a:cs typeface="Times New Roman" panose="02020603050405020304" pitchFamily="18" charset="0"/>
              </a:rPr>
              <a:t>Source: (Stone</a:t>
            </a:r>
            <a:r>
              <a:rPr lang="en-GB" sz="1400" dirty="0">
                <a:latin typeface="Times New Roman" panose="02020603050405020304" pitchFamily="18" charset="0"/>
                <a:cs typeface="Times New Roman" panose="02020603050405020304" pitchFamily="18" charset="0"/>
              </a:rPr>
              <a:t> et al., 2020)</a:t>
            </a:r>
            <a:r>
              <a:rPr lang="en-US" sz="1400" dirty="0">
                <a:latin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29656752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References</a:t>
            </a:r>
          </a:p>
        </p:txBody>
      </p:sp>
      <p:sp>
        <p:nvSpPr>
          <p:cNvPr id="3" name="Content Placeholder 2"/>
          <p:cNvSpPr>
            <a:spLocks noGrp="1"/>
          </p:cNvSpPr>
          <p:nvPr>
            <p:ph idx="1"/>
          </p:nvPr>
        </p:nvSpPr>
        <p:spPr>
          <a:xfrm>
            <a:off x="204576" y="1544187"/>
            <a:ext cx="5688724" cy="5030034"/>
          </a:xfrm>
        </p:spPr>
        <p:txBody>
          <a:bodyPr>
            <a:normAutofit fontScale="62500" lnSpcReduction="20000"/>
          </a:bodyPr>
          <a:lstStyle/>
          <a:p>
            <a:r>
              <a:rPr lang="en-US" dirty="0">
                <a:latin typeface="Times New Roman" panose="02020603050405020304" pitchFamily="18" charset="0"/>
                <a:cs typeface="Times New Roman" panose="02020603050405020304" pitchFamily="18" charset="0"/>
              </a:rPr>
              <a:t>Cartwright, S., Liu, H. and </a:t>
            </a:r>
            <a:r>
              <a:rPr lang="en-US" dirty="0" err="1">
                <a:latin typeface="Times New Roman" panose="02020603050405020304" pitchFamily="18" charset="0"/>
                <a:cs typeface="Times New Roman" panose="02020603050405020304" pitchFamily="18" charset="0"/>
              </a:rPr>
              <a:t>Raddats</a:t>
            </a:r>
            <a:r>
              <a:rPr lang="en-US" dirty="0">
                <a:latin typeface="Times New Roman" panose="02020603050405020304" pitchFamily="18" charset="0"/>
                <a:cs typeface="Times New Roman" panose="02020603050405020304" pitchFamily="18" charset="0"/>
              </a:rPr>
              <a:t>, C., 2021. Strategic use of social media within business-to-business (B2B) marketing: A systematic literature review. </a:t>
            </a:r>
            <a:r>
              <a:rPr lang="en-US" i="1" dirty="0">
                <a:latin typeface="Times New Roman" panose="02020603050405020304" pitchFamily="18" charset="0"/>
                <a:cs typeface="Times New Roman" panose="02020603050405020304" pitchFamily="18" charset="0"/>
              </a:rPr>
              <a:t>Industrial Marketing Management</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97</a:t>
            </a:r>
            <a:r>
              <a:rPr lang="en-US" dirty="0">
                <a:latin typeface="Times New Roman" panose="02020603050405020304" pitchFamily="18" charset="0"/>
                <a:cs typeface="Times New Roman" panose="02020603050405020304" pitchFamily="18" charset="0"/>
              </a:rPr>
              <a:t>, pp.35-58.</a:t>
            </a:r>
          </a:p>
          <a:p>
            <a:r>
              <a:rPr lang="en-US" dirty="0" err="1">
                <a:latin typeface="Times New Roman" panose="02020603050405020304" pitchFamily="18" charset="0"/>
                <a:cs typeface="Times New Roman" panose="02020603050405020304" pitchFamily="18" charset="0"/>
              </a:rPr>
              <a:t>Czinkota</a:t>
            </a:r>
            <a:r>
              <a:rPr lang="en-US" dirty="0">
                <a:latin typeface="Times New Roman" panose="02020603050405020304" pitchFamily="18" charset="0"/>
                <a:cs typeface="Times New Roman" panose="02020603050405020304" pitchFamily="18" charset="0"/>
              </a:rPr>
              <a:t>, M.R., </a:t>
            </a:r>
            <a:r>
              <a:rPr lang="en-US" dirty="0" err="1">
                <a:latin typeface="Times New Roman" panose="02020603050405020304" pitchFamily="18" charset="0"/>
                <a:cs typeface="Times New Roman" panose="02020603050405020304" pitchFamily="18" charset="0"/>
              </a:rPr>
              <a:t>Kotabe</a:t>
            </a:r>
            <a:r>
              <a:rPr lang="en-US" dirty="0">
                <a:latin typeface="Times New Roman" panose="02020603050405020304" pitchFamily="18" charset="0"/>
                <a:cs typeface="Times New Roman" panose="02020603050405020304" pitchFamily="18" charset="0"/>
              </a:rPr>
              <a:t>, M., </a:t>
            </a:r>
            <a:r>
              <a:rPr lang="en-US" dirty="0" err="1">
                <a:latin typeface="Times New Roman" panose="02020603050405020304" pitchFamily="18" charset="0"/>
                <a:cs typeface="Times New Roman" panose="02020603050405020304" pitchFamily="18" charset="0"/>
              </a:rPr>
              <a:t>Vrontis</a:t>
            </a:r>
            <a:r>
              <a:rPr lang="en-US" dirty="0">
                <a:latin typeface="Times New Roman" panose="02020603050405020304" pitchFamily="18" charset="0"/>
                <a:cs typeface="Times New Roman" panose="02020603050405020304" pitchFamily="18" charset="0"/>
              </a:rPr>
              <a:t>, D., Shams, S.R., </a:t>
            </a:r>
            <a:r>
              <a:rPr lang="en-US" dirty="0" err="1">
                <a:latin typeface="Times New Roman" panose="02020603050405020304" pitchFamily="18" charset="0"/>
                <a:cs typeface="Times New Roman" panose="02020603050405020304" pitchFamily="18" charset="0"/>
              </a:rPr>
              <a:t>Czinkota</a:t>
            </a:r>
            <a:r>
              <a:rPr lang="en-US" dirty="0">
                <a:latin typeface="Times New Roman" panose="02020603050405020304" pitchFamily="18" charset="0"/>
                <a:cs typeface="Times New Roman" panose="02020603050405020304" pitchFamily="18" charset="0"/>
              </a:rPr>
              <a:t>, M.R., </a:t>
            </a:r>
            <a:r>
              <a:rPr lang="en-US" dirty="0" err="1">
                <a:latin typeface="Times New Roman" panose="02020603050405020304" pitchFamily="18" charset="0"/>
                <a:cs typeface="Times New Roman" panose="02020603050405020304" pitchFamily="18" charset="0"/>
              </a:rPr>
              <a:t>Kotabe</a:t>
            </a:r>
            <a:r>
              <a:rPr lang="en-US" dirty="0">
                <a:latin typeface="Times New Roman" panose="02020603050405020304" pitchFamily="18" charset="0"/>
                <a:cs typeface="Times New Roman" panose="02020603050405020304" pitchFamily="18" charset="0"/>
              </a:rPr>
              <a:t>, M., </a:t>
            </a:r>
            <a:r>
              <a:rPr lang="en-US" dirty="0" err="1">
                <a:latin typeface="Times New Roman" panose="02020603050405020304" pitchFamily="18" charset="0"/>
                <a:cs typeface="Times New Roman" panose="02020603050405020304" pitchFamily="18" charset="0"/>
              </a:rPr>
              <a:t>Vrontis</a:t>
            </a:r>
            <a:r>
              <a:rPr lang="en-US" dirty="0">
                <a:latin typeface="Times New Roman" panose="02020603050405020304" pitchFamily="18" charset="0"/>
                <a:cs typeface="Times New Roman" panose="02020603050405020304" pitchFamily="18" charset="0"/>
              </a:rPr>
              <a:t>, D. and Shams, S.R., 2021. An overview of marketing. </a:t>
            </a:r>
            <a:r>
              <a:rPr lang="en-US" i="1" dirty="0">
                <a:latin typeface="Times New Roman" panose="02020603050405020304" pitchFamily="18" charset="0"/>
                <a:cs typeface="Times New Roman" panose="02020603050405020304" pitchFamily="18" charset="0"/>
              </a:rPr>
              <a:t>Marketing Management: Past, Present and Future</a:t>
            </a:r>
            <a:r>
              <a:rPr lang="en-US" dirty="0">
                <a:latin typeface="Times New Roman" panose="02020603050405020304" pitchFamily="18" charset="0"/>
                <a:cs typeface="Times New Roman" panose="02020603050405020304" pitchFamily="18" charset="0"/>
              </a:rPr>
              <a:t>, pp.1-42.</a:t>
            </a:r>
          </a:p>
          <a:p>
            <a:r>
              <a:rPr lang="en-US" dirty="0">
                <a:latin typeface="Times New Roman" panose="02020603050405020304" pitchFamily="18" charset="0"/>
                <a:cs typeface="Times New Roman" panose="02020603050405020304" pitchFamily="18" charset="0"/>
              </a:rPr>
              <a:t>Dick, R. and Schwarz, E.C., 2020. The perceived value of marketing techniques utilized by NBA marketing directors. </a:t>
            </a:r>
            <a:r>
              <a:rPr lang="en-US" i="1" dirty="0">
                <a:latin typeface="Times New Roman" panose="02020603050405020304" pitchFamily="18" charset="0"/>
                <a:cs typeface="Times New Roman" panose="02020603050405020304" pitchFamily="18" charset="0"/>
              </a:rPr>
              <a:t>Journal of Marketing Development and Competitiveness</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14</a:t>
            </a:r>
            <a:r>
              <a:rPr lang="en-US" dirty="0">
                <a:latin typeface="Times New Roman" panose="02020603050405020304" pitchFamily="18" charset="0"/>
                <a:cs typeface="Times New Roman" panose="02020603050405020304" pitchFamily="18" charset="0"/>
              </a:rPr>
              <a:t>(1).</a:t>
            </a:r>
          </a:p>
          <a:p>
            <a:r>
              <a:rPr lang="en-US" dirty="0" err="1">
                <a:latin typeface="Times New Roman" panose="02020603050405020304" pitchFamily="18" charset="0"/>
                <a:cs typeface="Times New Roman" panose="02020603050405020304" pitchFamily="18" charset="0"/>
              </a:rPr>
              <a:t>Donthu</a:t>
            </a:r>
            <a:r>
              <a:rPr lang="en-US" dirty="0">
                <a:latin typeface="Times New Roman" panose="02020603050405020304" pitchFamily="18" charset="0"/>
                <a:cs typeface="Times New Roman" panose="02020603050405020304" pitchFamily="18" charset="0"/>
              </a:rPr>
              <a:t>, N., Kumar, S. and Pandey, N., 2021. A retrospective evaluation of Marketing Intelligence and Planning: 1983–2019. </a:t>
            </a:r>
            <a:r>
              <a:rPr lang="en-US" i="1" dirty="0">
                <a:latin typeface="Times New Roman" panose="02020603050405020304" pitchFamily="18" charset="0"/>
                <a:cs typeface="Times New Roman" panose="02020603050405020304" pitchFamily="18" charset="0"/>
              </a:rPr>
              <a:t>Marketing Intelligence &amp; Planning</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39</a:t>
            </a:r>
            <a:r>
              <a:rPr lang="en-US" dirty="0">
                <a:latin typeface="Times New Roman" panose="02020603050405020304" pitchFamily="18" charset="0"/>
                <a:cs typeface="Times New Roman" panose="02020603050405020304" pitchFamily="18" charset="0"/>
              </a:rPr>
              <a:t>(1), pp.48-73.</a:t>
            </a:r>
          </a:p>
          <a:p>
            <a:r>
              <a:rPr lang="en-US" dirty="0">
                <a:latin typeface="Times New Roman" panose="02020603050405020304" pitchFamily="18" charset="0"/>
                <a:cs typeface="Times New Roman" panose="02020603050405020304" pitchFamily="18" charset="0"/>
              </a:rPr>
              <a:t>Eriksson, T., </a:t>
            </a:r>
            <a:r>
              <a:rPr lang="en-US" dirty="0" err="1">
                <a:latin typeface="Times New Roman" panose="02020603050405020304" pitchFamily="18" charset="0"/>
                <a:cs typeface="Times New Roman" panose="02020603050405020304" pitchFamily="18" charset="0"/>
              </a:rPr>
              <a:t>Bigi</a:t>
            </a:r>
            <a:r>
              <a:rPr lang="en-US" dirty="0">
                <a:latin typeface="Times New Roman" panose="02020603050405020304" pitchFamily="18" charset="0"/>
                <a:cs typeface="Times New Roman" panose="02020603050405020304" pitchFamily="18" charset="0"/>
              </a:rPr>
              <a:t>, A. and </a:t>
            </a:r>
            <a:r>
              <a:rPr lang="en-US" dirty="0" err="1">
                <a:latin typeface="Times New Roman" panose="02020603050405020304" pitchFamily="18" charset="0"/>
                <a:cs typeface="Times New Roman" panose="02020603050405020304" pitchFamily="18" charset="0"/>
              </a:rPr>
              <a:t>Bonera</a:t>
            </a:r>
            <a:r>
              <a:rPr lang="en-US" dirty="0">
                <a:latin typeface="Times New Roman" panose="02020603050405020304" pitchFamily="18" charset="0"/>
                <a:cs typeface="Times New Roman" panose="02020603050405020304" pitchFamily="18" charset="0"/>
              </a:rPr>
              <a:t>, M., 2020. Think with me, or think for me? On the future role of artificial intelligence in marketing strategy formulation. </a:t>
            </a:r>
            <a:r>
              <a:rPr lang="en-US" i="1" dirty="0">
                <a:latin typeface="Times New Roman" panose="02020603050405020304" pitchFamily="18" charset="0"/>
                <a:cs typeface="Times New Roman" panose="02020603050405020304" pitchFamily="18" charset="0"/>
              </a:rPr>
              <a:t>The TQM Journal</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32</a:t>
            </a:r>
            <a:r>
              <a:rPr lang="en-US" dirty="0">
                <a:latin typeface="Times New Roman" panose="02020603050405020304" pitchFamily="18" charset="0"/>
                <a:cs typeface="Times New Roman" panose="02020603050405020304" pitchFamily="18" charset="0"/>
              </a:rPr>
              <a:t>(4), pp.795-814.</a:t>
            </a:r>
          </a:p>
        </p:txBody>
      </p:sp>
      <p:pic>
        <p:nvPicPr>
          <p:cNvPr id="4" name="Picture 3"/>
          <p:cNvPicPr/>
          <p:nvPr/>
        </p:nvPicPr>
        <p:blipFill>
          <a:blip r:embed="rId2"/>
          <a:stretch>
            <a:fillRect/>
          </a:stretch>
        </p:blipFill>
        <p:spPr>
          <a:xfrm>
            <a:off x="10667999" y="117476"/>
            <a:ext cx="1319425" cy="1179062"/>
          </a:xfrm>
          <a:prstGeom prst="rect">
            <a:avLst/>
          </a:prstGeom>
        </p:spPr>
      </p:pic>
      <p:sp>
        <p:nvSpPr>
          <p:cNvPr id="5" name="Content Placeholder 2"/>
          <p:cNvSpPr txBox="1">
            <a:spLocks/>
          </p:cNvSpPr>
          <p:nvPr/>
        </p:nvSpPr>
        <p:spPr>
          <a:xfrm>
            <a:off x="5981888" y="1544187"/>
            <a:ext cx="5688724" cy="5030034"/>
          </a:xfrm>
          <a:prstGeom prst="rect">
            <a:avLst/>
          </a:prstGeom>
        </p:spPr>
        <p:txBody>
          <a:bodyPr vert="horz" lIns="91440" tIns="45720" rIns="91440" bIns="45720" rtlCol="0">
            <a:normAutofit fontScale="6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latin typeface="Times New Roman" panose="02020603050405020304" pitchFamily="18" charset="0"/>
                <a:cs typeface="Times New Roman" panose="02020603050405020304" pitchFamily="18" charset="0"/>
              </a:rPr>
              <a:t>Paul, J., 2020. Marketing in emerging markets: A review, theoretical synthesis and extension. </a:t>
            </a:r>
            <a:r>
              <a:rPr lang="en-US" i="1" dirty="0">
                <a:latin typeface="Times New Roman" panose="02020603050405020304" pitchFamily="18" charset="0"/>
                <a:cs typeface="Times New Roman" panose="02020603050405020304" pitchFamily="18" charset="0"/>
              </a:rPr>
              <a:t>International Journal of Emerging Markets</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15</a:t>
            </a:r>
            <a:r>
              <a:rPr lang="en-US" dirty="0">
                <a:latin typeface="Times New Roman" panose="02020603050405020304" pitchFamily="18" charset="0"/>
                <a:cs typeface="Times New Roman" panose="02020603050405020304" pitchFamily="18" charset="0"/>
              </a:rPr>
              <a:t>(3), pp.446-468.</a:t>
            </a:r>
          </a:p>
          <a:p>
            <a:r>
              <a:rPr lang="en-US" dirty="0">
                <a:latin typeface="Times New Roman" panose="02020603050405020304" pitchFamily="18" charset="0"/>
                <a:cs typeface="Times New Roman" panose="02020603050405020304" pitchFamily="18" charset="0"/>
              </a:rPr>
              <a:t>Pride, W.M. and Ferrell, O.C., 2022. </a:t>
            </a:r>
            <a:r>
              <a:rPr lang="en-US" i="1" dirty="0">
                <a:latin typeface="Times New Roman" panose="02020603050405020304" pitchFamily="18" charset="0"/>
                <a:cs typeface="Times New Roman" panose="02020603050405020304" pitchFamily="18" charset="0"/>
              </a:rPr>
              <a:t>Foundations of marketing</a:t>
            </a:r>
            <a:r>
              <a:rPr lang="en-US" dirty="0">
                <a:latin typeface="Times New Roman" panose="02020603050405020304" pitchFamily="18" charset="0"/>
                <a:cs typeface="Times New Roman" panose="02020603050405020304" pitchFamily="18" charset="0"/>
              </a:rPr>
              <a:t>. </a:t>
            </a:r>
            <a:r>
              <a:rPr lang="en-US" dirty="0" err="1">
                <a:latin typeface="Times New Roman" panose="02020603050405020304" pitchFamily="18" charset="0"/>
                <a:cs typeface="Times New Roman" panose="02020603050405020304" pitchFamily="18" charset="0"/>
              </a:rPr>
              <a:t>Cengage</a:t>
            </a:r>
            <a:r>
              <a:rPr lang="en-US" dirty="0">
                <a:latin typeface="Times New Roman" panose="02020603050405020304" pitchFamily="18" charset="0"/>
                <a:cs typeface="Times New Roman" panose="02020603050405020304" pitchFamily="18" charset="0"/>
              </a:rPr>
              <a:t> Learning, Inc..</a:t>
            </a:r>
          </a:p>
          <a:p>
            <a:r>
              <a:rPr lang="en-US" dirty="0" err="1">
                <a:latin typeface="Times New Roman" panose="02020603050405020304" pitchFamily="18" charset="0"/>
                <a:cs typeface="Times New Roman" panose="02020603050405020304" pitchFamily="18" charset="0"/>
              </a:rPr>
              <a:t>Terho</a:t>
            </a:r>
            <a:r>
              <a:rPr lang="en-US" dirty="0">
                <a:latin typeface="Times New Roman" panose="02020603050405020304" pitchFamily="18" charset="0"/>
                <a:cs typeface="Times New Roman" panose="02020603050405020304" pitchFamily="18" charset="0"/>
              </a:rPr>
              <a:t>, H., </a:t>
            </a:r>
            <a:r>
              <a:rPr lang="en-US" dirty="0" err="1">
                <a:latin typeface="Times New Roman" panose="02020603050405020304" pitchFamily="18" charset="0"/>
                <a:cs typeface="Times New Roman" panose="02020603050405020304" pitchFamily="18" charset="0"/>
              </a:rPr>
              <a:t>Mero</a:t>
            </a:r>
            <a:r>
              <a:rPr lang="en-US" dirty="0">
                <a:latin typeface="Times New Roman" panose="02020603050405020304" pitchFamily="18" charset="0"/>
                <a:cs typeface="Times New Roman" panose="02020603050405020304" pitchFamily="18" charset="0"/>
              </a:rPr>
              <a:t>, J., </a:t>
            </a:r>
            <a:r>
              <a:rPr lang="en-US" dirty="0" err="1">
                <a:latin typeface="Times New Roman" panose="02020603050405020304" pitchFamily="18" charset="0"/>
                <a:cs typeface="Times New Roman" panose="02020603050405020304" pitchFamily="18" charset="0"/>
              </a:rPr>
              <a:t>Siutla</a:t>
            </a:r>
            <a:r>
              <a:rPr lang="en-US" dirty="0">
                <a:latin typeface="Times New Roman" panose="02020603050405020304" pitchFamily="18" charset="0"/>
                <a:cs typeface="Times New Roman" panose="02020603050405020304" pitchFamily="18" charset="0"/>
              </a:rPr>
              <a:t>, L. and </a:t>
            </a:r>
            <a:r>
              <a:rPr lang="en-US" dirty="0" err="1">
                <a:latin typeface="Times New Roman" panose="02020603050405020304" pitchFamily="18" charset="0"/>
                <a:cs typeface="Times New Roman" panose="02020603050405020304" pitchFamily="18" charset="0"/>
              </a:rPr>
              <a:t>Jaakkola</a:t>
            </a:r>
            <a:r>
              <a:rPr lang="en-US" dirty="0">
                <a:latin typeface="Times New Roman" panose="02020603050405020304" pitchFamily="18" charset="0"/>
                <a:cs typeface="Times New Roman" panose="02020603050405020304" pitchFamily="18" charset="0"/>
              </a:rPr>
              <a:t>, E., 2022. Digital content marketing in business markets: Activities, consequences, and contingencies along the customer journey. </a:t>
            </a:r>
            <a:r>
              <a:rPr lang="en-US" i="1" dirty="0">
                <a:latin typeface="Times New Roman" panose="02020603050405020304" pitchFamily="18" charset="0"/>
                <a:cs typeface="Times New Roman" panose="02020603050405020304" pitchFamily="18" charset="0"/>
              </a:rPr>
              <a:t>Industrial Marketing Management</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105</a:t>
            </a:r>
            <a:r>
              <a:rPr lang="en-US" dirty="0">
                <a:latin typeface="Times New Roman" panose="02020603050405020304" pitchFamily="18" charset="0"/>
                <a:cs typeface="Times New Roman" panose="02020603050405020304" pitchFamily="18" charset="0"/>
              </a:rPr>
              <a:t>, pp.294-310.</a:t>
            </a:r>
          </a:p>
          <a:p>
            <a:r>
              <a:rPr lang="en-US" dirty="0">
                <a:latin typeface="Times New Roman" panose="02020603050405020304" pitchFamily="18" charset="0"/>
                <a:cs typeface="Times New Roman" panose="02020603050405020304" pitchFamily="18" charset="0"/>
              </a:rPr>
              <a:t>Stone, M., </a:t>
            </a:r>
            <a:r>
              <a:rPr lang="en-US" dirty="0" err="1">
                <a:latin typeface="Times New Roman" panose="02020603050405020304" pitchFamily="18" charset="0"/>
                <a:cs typeface="Times New Roman" panose="02020603050405020304" pitchFamily="18" charset="0"/>
              </a:rPr>
              <a:t>Aravopoulou</a:t>
            </a:r>
            <a:r>
              <a:rPr lang="en-US" dirty="0">
                <a:latin typeface="Times New Roman" panose="02020603050405020304" pitchFamily="18" charset="0"/>
                <a:cs typeface="Times New Roman" panose="02020603050405020304" pitchFamily="18" charset="0"/>
              </a:rPr>
              <a:t>, E., </a:t>
            </a:r>
            <a:r>
              <a:rPr lang="en-US" dirty="0" err="1">
                <a:latin typeface="Times New Roman" panose="02020603050405020304" pitchFamily="18" charset="0"/>
                <a:cs typeface="Times New Roman" panose="02020603050405020304" pitchFamily="18" charset="0"/>
              </a:rPr>
              <a:t>Ekinci</a:t>
            </a:r>
            <a:r>
              <a:rPr lang="en-US" dirty="0">
                <a:latin typeface="Times New Roman" panose="02020603050405020304" pitchFamily="18" charset="0"/>
                <a:cs typeface="Times New Roman" panose="02020603050405020304" pitchFamily="18" charset="0"/>
              </a:rPr>
              <a:t>, Y., Evans, G., Hobbs, M., </a:t>
            </a:r>
            <a:r>
              <a:rPr lang="en-US" dirty="0" err="1">
                <a:latin typeface="Times New Roman" panose="02020603050405020304" pitchFamily="18" charset="0"/>
                <a:cs typeface="Times New Roman" panose="02020603050405020304" pitchFamily="18" charset="0"/>
              </a:rPr>
              <a:t>Labib</a:t>
            </a:r>
            <a:r>
              <a:rPr lang="en-US" dirty="0">
                <a:latin typeface="Times New Roman" panose="02020603050405020304" pitchFamily="18" charset="0"/>
                <a:cs typeface="Times New Roman" panose="02020603050405020304" pitchFamily="18" charset="0"/>
              </a:rPr>
              <a:t>, A., Laughlin, P., </a:t>
            </a:r>
            <a:r>
              <a:rPr lang="en-US" dirty="0" err="1">
                <a:latin typeface="Times New Roman" panose="02020603050405020304" pitchFamily="18" charset="0"/>
                <a:cs typeface="Times New Roman" panose="02020603050405020304" pitchFamily="18" charset="0"/>
              </a:rPr>
              <a:t>Machtynger</a:t>
            </a:r>
            <a:r>
              <a:rPr lang="en-US" dirty="0">
                <a:latin typeface="Times New Roman" panose="02020603050405020304" pitchFamily="18" charset="0"/>
                <a:cs typeface="Times New Roman" panose="02020603050405020304" pitchFamily="18" charset="0"/>
              </a:rPr>
              <a:t>, J. and </a:t>
            </a:r>
            <a:r>
              <a:rPr lang="en-US" dirty="0" err="1">
                <a:latin typeface="Times New Roman" panose="02020603050405020304" pitchFamily="18" charset="0"/>
                <a:cs typeface="Times New Roman" panose="02020603050405020304" pitchFamily="18" charset="0"/>
              </a:rPr>
              <a:t>Machtynger</a:t>
            </a:r>
            <a:r>
              <a:rPr lang="en-US" dirty="0">
                <a:latin typeface="Times New Roman" panose="02020603050405020304" pitchFamily="18" charset="0"/>
                <a:cs typeface="Times New Roman" panose="02020603050405020304" pitchFamily="18" charset="0"/>
              </a:rPr>
              <a:t>, L., 2020. Artificial intelligence (AI) in strategic marketing decision-making: a research agenda. </a:t>
            </a:r>
            <a:r>
              <a:rPr lang="en-US" i="1" dirty="0">
                <a:latin typeface="Times New Roman" panose="02020603050405020304" pitchFamily="18" charset="0"/>
                <a:cs typeface="Times New Roman" panose="02020603050405020304" pitchFamily="18" charset="0"/>
              </a:rPr>
              <a:t>The Bottom Line</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33</a:t>
            </a:r>
            <a:r>
              <a:rPr lang="en-US" dirty="0">
                <a:latin typeface="Times New Roman" panose="02020603050405020304" pitchFamily="18" charset="0"/>
                <a:cs typeface="Times New Roman" panose="02020603050405020304" pitchFamily="18" charset="0"/>
              </a:rPr>
              <a:t>(2), pp.183-200.</a:t>
            </a:r>
          </a:p>
          <a:p>
            <a:r>
              <a:rPr lang="en-US" dirty="0">
                <a:latin typeface="Times New Roman" panose="02020603050405020304" pitchFamily="18" charset="0"/>
                <a:cs typeface="Times New Roman" panose="02020603050405020304" pitchFamily="18" charset="0"/>
              </a:rPr>
              <a:t>Ye, G., </a:t>
            </a:r>
            <a:r>
              <a:rPr lang="en-US" dirty="0" err="1">
                <a:latin typeface="Times New Roman" panose="02020603050405020304" pitchFamily="18" charset="0"/>
                <a:cs typeface="Times New Roman" panose="02020603050405020304" pitchFamily="18" charset="0"/>
              </a:rPr>
              <a:t>Hudders</a:t>
            </a:r>
            <a:r>
              <a:rPr lang="en-US" dirty="0">
                <a:latin typeface="Times New Roman" panose="02020603050405020304" pitchFamily="18" charset="0"/>
                <a:cs typeface="Times New Roman" panose="02020603050405020304" pitchFamily="18" charset="0"/>
              </a:rPr>
              <a:t>, L., De </a:t>
            </a:r>
            <a:r>
              <a:rPr lang="en-US" dirty="0" err="1">
                <a:latin typeface="Times New Roman" panose="02020603050405020304" pitchFamily="18" charset="0"/>
                <a:cs typeface="Times New Roman" panose="02020603050405020304" pitchFamily="18" charset="0"/>
              </a:rPr>
              <a:t>Jans</a:t>
            </a:r>
            <a:r>
              <a:rPr lang="en-US" dirty="0">
                <a:latin typeface="Times New Roman" panose="02020603050405020304" pitchFamily="18" charset="0"/>
                <a:cs typeface="Times New Roman" panose="02020603050405020304" pitchFamily="18" charset="0"/>
              </a:rPr>
              <a:t>, S. and De </a:t>
            </a:r>
            <a:r>
              <a:rPr lang="en-US" dirty="0" err="1">
                <a:latin typeface="Times New Roman" panose="02020603050405020304" pitchFamily="18" charset="0"/>
                <a:cs typeface="Times New Roman" panose="02020603050405020304" pitchFamily="18" charset="0"/>
              </a:rPr>
              <a:t>Veirman</a:t>
            </a:r>
            <a:r>
              <a:rPr lang="en-US" dirty="0">
                <a:latin typeface="Times New Roman" panose="02020603050405020304" pitchFamily="18" charset="0"/>
                <a:cs typeface="Times New Roman" panose="02020603050405020304" pitchFamily="18" charset="0"/>
              </a:rPr>
              <a:t>, M., 2021. The value of influencer marketing for business: A </a:t>
            </a:r>
            <a:r>
              <a:rPr lang="en-US" dirty="0" err="1">
                <a:latin typeface="Times New Roman" panose="02020603050405020304" pitchFamily="18" charset="0"/>
                <a:cs typeface="Times New Roman" panose="02020603050405020304" pitchFamily="18" charset="0"/>
              </a:rPr>
              <a:t>bibliometric</a:t>
            </a:r>
            <a:r>
              <a:rPr lang="en-US" dirty="0">
                <a:latin typeface="Times New Roman" panose="02020603050405020304" pitchFamily="18" charset="0"/>
                <a:cs typeface="Times New Roman" panose="02020603050405020304" pitchFamily="18" charset="0"/>
              </a:rPr>
              <a:t> analysis and managerial implications. </a:t>
            </a:r>
            <a:r>
              <a:rPr lang="en-US" i="1" dirty="0">
                <a:latin typeface="Times New Roman" panose="02020603050405020304" pitchFamily="18" charset="0"/>
                <a:cs typeface="Times New Roman" panose="02020603050405020304" pitchFamily="18" charset="0"/>
              </a:rPr>
              <a:t>Journal of advertising</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50</a:t>
            </a:r>
            <a:r>
              <a:rPr lang="en-US" dirty="0">
                <a:latin typeface="Times New Roman" panose="02020603050405020304" pitchFamily="18" charset="0"/>
                <a:cs typeface="Times New Roman" panose="02020603050405020304" pitchFamily="18" charset="0"/>
              </a:rPr>
              <a:t>(2), pp.160-178.</a:t>
            </a:r>
          </a:p>
        </p:txBody>
      </p:sp>
    </p:spTree>
    <p:extLst>
      <p:ext uri="{BB962C8B-B14F-4D97-AF65-F5344CB8AC3E}">
        <p14:creationId xmlns:p14="http://schemas.microsoft.com/office/powerpoint/2010/main" val="13557267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What Are You Thankful For? | The Fresh Tim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76697" y="1476208"/>
            <a:ext cx="5882678" cy="3914657"/>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p:nvPr/>
        </p:nvPicPr>
        <p:blipFill>
          <a:blip r:embed="rId3"/>
          <a:stretch>
            <a:fillRect/>
          </a:stretch>
        </p:blipFill>
        <p:spPr>
          <a:xfrm>
            <a:off x="10667999" y="117476"/>
            <a:ext cx="1319425" cy="1179062"/>
          </a:xfrm>
          <a:prstGeom prst="rect">
            <a:avLst/>
          </a:prstGeom>
        </p:spPr>
      </p:pic>
    </p:spTree>
    <p:extLst>
      <p:ext uri="{BB962C8B-B14F-4D97-AF65-F5344CB8AC3E}">
        <p14:creationId xmlns:p14="http://schemas.microsoft.com/office/powerpoint/2010/main" val="9055472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205</TotalTime>
  <Words>2116</Words>
  <Application>Microsoft Office PowerPoint</Application>
  <PresentationFormat>Widescreen</PresentationFormat>
  <Paragraphs>216</Paragraphs>
  <Slides>16</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Arial</vt:lpstr>
      <vt:lpstr>Calibri</vt:lpstr>
      <vt:lpstr>Calibri Light</vt:lpstr>
      <vt:lpstr>Times New Roman</vt:lpstr>
      <vt:lpstr>Wingdings</vt:lpstr>
      <vt:lpstr>Office Theme</vt:lpstr>
      <vt:lpstr>NUTRIQUICK Kitchen</vt:lpstr>
      <vt:lpstr>PowerPoint Presentation</vt:lpstr>
      <vt:lpstr>Business overview</vt:lpstr>
      <vt:lpstr>Mission Statement</vt:lpstr>
      <vt:lpstr>PowerPoint Presentation</vt:lpstr>
      <vt:lpstr>Unique Selling Proposition (USP)</vt:lpstr>
      <vt:lpstr>Legal Structure and Location</vt:lpstr>
      <vt:lpstr>PowerPoint Presentation</vt:lpstr>
      <vt:lpstr>PowerPoint Presentation</vt:lpstr>
      <vt:lpstr>Financial Overview</vt:lpstr>
      <vt:lpstr>PowerPoint Presentation</vt:lpstr>
      <vt:lpstr>Marketing Strategy and Branding</vt:lpstr>
      <vt:lpstr>PowerPoint Presentation</vt:lpstr>
      <vt:lpstr>Viability and Feasibility</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NUTRIQUICK Kitchen</dc:title>
  <dc:creator>Windows User</dc:creator>
  <cp:lastModifiedBy>Paula Baruta (2326183)</cp:lastModifiedBy>
  <cp:revision>40</cp:revision>
  <dcterms:created xsi:type="dcterms:W3CDTF">2024-10-11T11:39:37Z</dcterms:created>
  <dcterms:modified xsi:type="dcterms:W3CDTF">2024-12-02T23:49:15Z</dcterms:modified>
</cp:coreProperties>
</file>