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3"/>
  </p:notesMasterIdLst>
  <p:sldIdLst>
    <p:sldId id="350" r:id="rId2"/>
    <p:sldId id="393" r:id="rId3"/>
    <p:sldId id="394" r:id="rId4"/>
    <p:sldId id="395" r:id="rId5"/>
    <p:sldId id="399" r:id="rId6"/>
    <p:sldId id="398" r:id="rId7"/>
    <p:sldId id="256" r:id="rId8"/>
    <p:sldId id="351" r:id="rId9"/>
    <p:sldId id="286" r:id="rId10"/>
    <p:sldId id="287" r:id="rId11"/>
    <p:sldId id="396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7" r:id="rId21"/>
    <p:sldId id="298" r:id="rId22"/>
    <p:sldId id="299" r:id="rId23"/>
    <p:sldId id="314" r:id="rId24"/>
    <p:sldId id="323" r:id="rId25"/>
    <p:sldId id="324" r:id="rId26"/>
    <p:sldId id="325" r:id="rId27"/>
    <p:sldId id="326" r:id="rId28"/>
    <p:sldId id="327" r:id="rId29"/>
    <p:sldId id="328" r:id="rId30"/>
    <p:sldId id="329" r:id="rId31"/>
    <p:sldId id="330" r:id="rId32"/>
    <p:sldId id="331" r:id="rId33"/>
    <p:sldId id="332" r:id="rId34"/>
    <p:sldId id="333" r:id="rId35"/>
    <p:sldId id="335" r:id="rId36"/>
    <p:sldId id="336" r:id="rId37"/>
    <p:sldId id="337" r:id="rId38"/>
    <p:sldId id="338" r:id="rId39"/>
    <p:sldId id="339" r:id="rId40"/>
    <p:sldId id="340" r:id="rId41"/>
    <p:sldId id="342" r:id="rId42"/>
    <p:sldId id="343" r:id="rId43"/>
    <p:sldId id="344" r:id="rId44"/>
    <p:sldId id="345" r:id="rId45"/>
    <p:sldId id="346" r:id="rId46"/>
    <p:sldId id="347" r:id="rId47"/>
    <p:sldId id="348" r:id="rId48"/>
    <p:sldId id="300" r:id="rId49"/>
    <p:sldId id="302" r:id="rId50"/>
    <p:sldId id="303" r:id="rId51"/>
    <p:sldId id="304" r:id="rId52"/>
    <p:sldId id="305" r:id="rId53"/>
    <p:sldId id="309" r:id="rId54"/>
    <p:sldId id="306" r:id="rId55"/>
    <p:sldId id="301" r:id="rId56"/>
    <p:sldId id="307" r:id="rId57"/>
    <p:sldId id="308" r:id="rId58"/>
    <p:sldId id="311" r:id="rId59"/>
    <p:sldId id="312" r:id="rId60"/>
    <p:sldId id="310" r:id="rId61"/>
    <p:sldId id="281" r:id="rId62"/>
    <p:sldId id="349" r:id="rId63"/>
    <p:sldId id="352" r:id="rId64"/>
    <p:sldId id="354" r:id="rId65"/>
    <p:sldId id="355" r:id="rId66"/>
    <p:sldId id="356" r:id="rId67"/>
    <p:sldId id="357" r:id="rId68"/>
    <p:sldId id="358" r:id="rId69"/>
    <p:sldId id="359" r:id="rId70"/>
    <p:sldId id="360" r:id="rId71"/>
    <p:sldId id="361" r:id="rId72"/>
    <p:sldId id="362" r:id="rId73"/>
    <p:sldId id="363" r:id="rId74"/>
    <p:sldId id="364" r:id="rId75"/>
    <p:sldId id="365" r:id="rId76"/>
    <p:sldId id="366" r:id="rId77"/>
    <p:sldId id="367" r:id="rId78"/>
    <p:sldId id="368" r:id="rId79"/>
    <p:sldId id="369" r:id="rId80"/>
    <p:sldId id="370" r:id="rId81"/>
    <p:sldId id="371" r:id="rId82"/>
    <p:sldId id="391" r:id="rId83"/>
    <p:sldId id="392" r:id="rId84"/>
    <p:sldId id="397" r:id="rId85"/>
    <p:sldId id="372" r:id="rId86"/>
    <p:sldId id="373" r:id="rId87"/>
    <p:sldId id="374" r:id="rId88"/>
    <p:sldId id="375" r:id="rId89"/>
    <p:sldId id="376" r:id="rId90"/>
    <p:sldId id="377" r:id="rId91"/>
    <p:sldId id="378" r:id="rId92"/>
    <p:sldId id="379" r:id="rId93"/>
    <p:sldId id="380" r:id="rId94"/>
    <p:sldId id="381" r:id="rId95"/>
    <p:sldId id="382" r:id="rId96"/>
    <p:sldId id="383" r:id="rId97"/>
    <p:sldId id="384" r:id="rId98"/>
    <p:sldId id="385" r:id="rId99"/>
    <p:sldId id="389" r:id="rId100"/>
    <p:sldId id="390" r:id="rId101"/>
    <p:sldId id="353" r:id="rId10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7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8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tableStyles" Target="tableStyles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notesMaster" Target="notesMasters/notesMaster1.xml"/><Relationship Id="rId108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38FAA5C5-E2DE-43DB-BA47-6E18B418C605}"/>
    <pc:docChg chg="undo custSel addSld modSld">
      <pc:chgData name="Ralph Haeussler" userId="a33031a8bc7a0d8c" providerId="LiveId" clId="{38FAA5C5-E2DE-43DB-BA47-6E18B418C605}" dt="2018-03-05T11:36:28.378" v="604"/>
      <pc:docMkLst>
        <pc:docMk/>
      </pc:docMkLst>
      <pc:sldChg chg="modSp">
        <pc:chgData name="Ralph Haeussler" userId="a33031a8bc7a0d8c" providerId="LiveId" clId="{38FAA5C5-E2DE-43DB-BA47-6E18B418C605}" dt="2018-03-05T10:46:25.369" v="28" actId="1440"/>
        <pc:sldMkLst>
          <pc:docMk/>
          <pc:sldMk cId="2303079402" sldId="256"/>
        </pc:sldMkLst>
        <pc:picChg chg="mod">
          <ac:chgData name="Ralph Haeussler" userId="a33031a8bc7a0d8c" providerId="LiveId" clId="{38FAA5C5-E2DE-43DB-BA47-6E18B418C605}" dt="2018-03-05T10:46:19.105" v="26" actId="1076"/>
          <ac:picMkLst>
            <pc:docMk/>
            <pc:sldMk cId="2303079402" sldId="256"/>
            <ac:picMk id="4" creationId="{00000000-0000-0000-0000-000000000000}"/>
          </ac:picMkLst>
        </pc:picChg>
        <pc:picChg chg="mod">
          <ac:chgData name="Ralph Haeussler" userId="a33031a8bc7a0d8c" providerId="LiveId" clId="{38FAA5C5-E2DE-43DB-BA47-6E18B418C605}" dt="2018-03-05T10:46:25.369" v="28" actId="1440"/>
          <ac:picMkLst>
            <pc:docMk/>
            <pc:sldMk cId="2303079402" sldId="256"/>
            <ac:picMk id="5" creationId="{00000000-0000-0000-0000-000000000000}"/>
          </ac:picMkLst>
        </pc:picChg>
      </pc:sldChg>
      <pc:sldChg chg="modSp modAnim">
        <pc:chgData name="Ralph Haeussler" userId="a33031a8bc7a0d8c" providerId="LiveId" clId="{38FAA5C5-E2DE-43DB-BA47-6E18B418C605}" dt="2018-03-05T11:06:39.564" v="378"/>
        <pc:sldMkLst>
          <pc:docMk/>
          <pc:sldMk cId="3765281098" sldId="281"/>
        </pc:sldMkLst>
        <pc:spChg chg="mod">
          <ac:chgData name="Ralph Haeussler" userId="a33031a8bc7a0d8c" providerId="LiveId" clId="{38FAA5C5-E2DE-43DB-BA47-6E18B418C605}" dt="2018-03-05T11:05:01.521" v="348" actId="20577"/>
          <ac:spMkLst>
            <pc:docMk/>
            <pc:sldMk cId="3765281098" sldId="281"/>
            <ac:spMk id="110604" creationId="{00000000-0000-0000-0000-000000000000}"/>
          </ac:spMkLst>
        </pc:spChg>
        <pc:picChg chg="mod">
          <ac:chgData name="Ralph Haeussler" userId="a33031a8bc7a0d8c" providerId="LiveId" clId="{38FAA5C5-E2DE-43DB-BA47-6E18B418C605}" dt="2018-03-05T11:03:01.418" v="105" actId="1076"/>
          <ac:picMkLst>
            <pc:docMk/>
            <pc:sldMk cId="3765281098" sldId="281"/>
            <ac:picMk id="3" creationId="{00000000-0000-0000-0000-000000000000}"/>
          </ac:picMkLst>
        </pc:picChg>
        <pc:picChg chg="mod">
          <ac:chgData name="Ralph Haeussler" userId="a33031a8bc7a0d8c" providerId="LiveId" clId="{38FAA5C5-E2DE-43DB-BA47-6E18B418C605}" dt="2018-03-05T11:02:48.653" v="100" actId="1440"/>
          <ac:picMkLst>
            <pc:docMk/>
            <pc:sldMk cId="3765281098" sldId="281"/>
            <ac:picMk id="110601" creationId="{00000000-0000-0000-0000-000000000000}"/>
          </ac:picMkLst>
        </pc:picChg>
        <pc:picChg chg="mod">
          <ac:chgData name="Ralph Haeussler" userId="a33031a8bc7a0d8c" providerId="LiveId" clId="{38FAA5C5-E2DE-43DB-BA47-6E18B418C605}" dt="2018-03-05T11:02:57.307" v="103" actId="1440"/>
          <ac:picMkLst>
            <pc:docMk/>
            <pc:sldMk cId="3765281098" sldId="281"/>
            <ac:picMk id="110602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0:49:34.529" v="36"/>
        <pc:sldMkLst>
          <pc:docMk/>
          <pc:sldMk cId="1289901023" sldId="289"/>
        </pc:sldMkLst>
        <pc:spChg chg="mod">
          <ac:chgData name="Ralph Haeussler" userId="a33031a8bc7a0d8c" providerId="LiveId" clId="{38FAA5C5-E2DE-43DB-BA47-6E18B418C605}" dt="2018-03-05T10:49:34.529" v="36"/>
          <ac:spMkLst>
            <pc:docMk/>
            <pc:sldMk cId="1289901023" sldId="289"/>
            <ac:spMk id="7" creationId="{00000000-0000-0000-0000-000000000000}"/>
          </ac:spMkLst>
        </pc:spChg>
      </pc:sldChg>
      <pc:sldChg chg="modSp">
        <pc:chgData name="Ralph Haeussler" userId="a33031a8bc7a0d8c" providerId="LiveId" clId="{38FAA5C5-E2DE-43DB-BA47-6E18B418C605}" dt="2018-03-05T10:50:25.171" v="39" actId="20577"/>
        <pc:sldMkLst>
          <pc:docMk/>
          <pc:sldMk cId="1949945968" sldId="293"/>
        </pc:sldMkLst>
        <pc:spChg chg="mod">
          <ac:chgData name="Ralph Haeussler" userId="a33031a8bc7a0d8c" providerId="LiveId" clId="{38FAA5C5-E2DE-43DB-BA47-6E18B418C605}" dt="2018-03-05T10:50:25.171" v="39" actId="20577"/>
          <ac:spMkLst>
            <pc:docMk/>
            <pc:sldMk cId="1949945968" sldId="293"/>
            <ac:spMk id="21" creationId="{00000000-0000-0000-0000-000000000000}"/>
          </ac:spMkLst>
        </pc:spChg>
      </pc:sldChg>
      <pc:sldChg chg="modSp">
        <pc:chgData name="Ralph Haeussler" userId="a33031a8bc7a0d8c" providerId="LiveId" clId="{38FAA5C5-E2DE-43DB-BA47-6E18B418C605}" dt="2018-03-05T11:01:24.163" v="89" actId="1440"/>
        <pc:sldMkLst>
          <pc:docMk/>
          <pc:sldMk cId="473304255" sldId="300"/>
        </pc:sldMkLst>
        <pc:picChg chg="mod">
          <ac:chgData name="Ralph Haeussler" userId="a33031a8bc7a0d8c" providerId="LiveId" clId="{38FAA5C5-E2DE-43DB-BA47-6E18B418C605}" dt="2018-03-05T11:01:24.163" v="89" actId="1440"/>
          <ac:picMkLst>
            <pc:docMk/>
            <pc:sldMk cId="473304255" sldId="300"/>
            <ac:picMk id="4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1:01:33.263" v="91" actId="1440"/>
        <pc:sldMkLst>
          <pc:docMk/>
          <pc:sldMk cId="4144705644" sldId="302"/>
        </pc:sldMkLst>
        <pc:picChg chg="mod">
          <ac:chgData name="Ralph Haeussler" userId="a33031a8bc7a0d8c" providerId="LiveId" clId="{38FAA5C5-E2DE-43DB-BA47-6E18B418C605}" dt="2018-03-05T11:01:33.263" v="91" actId="1440"/>
          <ac:picMkLst>
            <pc:docMk/>
            <pc:sldMk cId="4144705644" sldId="302"/>
            <ac:picMk id="5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1:01:41.796" v="93" actId="1440"/>
        <pc:sldMkLst>
          <pc:docMk/>
          <pc:sldMk cId="3570892533" sldId="303"/>
        </pc:sldMkLst>
        <pc:picChg chg="mod">
          <ac:chgData name="Ralph Haeussler" userId="a33031a8bc7a0d8c" providerId="LiveId" clId="{38FAA5C5-E2DE-43DB-BA47-6E18B418C605}" dt="2018-03-05T11:01:41.796" v="93" actId="1440"/>
          <ac:picMkLst>
            <pc:docMk/>
            <pc:sldMk cId="3570892533" sldId="303"/>
            <ac:picMk id="5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1:01:52.811" v="95" actId="1440"/>
        <pc:sldMkLst>
          <pc:docMk/>
          <pc:sldMk cId="2766903937" sldId="304"/>
        </pc:sldMkLst>
        <pc:picChg chg="mod">
          <ac:chgData name="Ralph Haeussler" userId="a33031a8bc7a0d8c" providerId="LiveId" clId="{38FAA5C5-E2DE-43DB-BA47-6E18B418C605}" dt="2018-03-05T11:01:52.811" v="95" actId="1440"/>
          <ac:picMkLst>
            <pc:docMk/>
            <pc:sldMk cId="2766903937" sldId="304"/>
            <ac:picMk id="5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0:51:58.750" v="43" actId="1440"/>
        <pc:sldMkLst>
          <pc:docMk/>
          <pc:sldMk cId="2802885846" sldId="325"/>
        </pc:sldMkLst>
        <pc:picChg chg="mod modCrop">
          <ac:chgData name="Ralph Haeussler" userId="a33031a8bc7a0d8c" providerId="LiveId" clId="{38FAA5C5-E2DE-43DB-BA47-6E18B418C605}" dt="2018-03-05T10:51:58.750" v="43" actId="1440"/>
          <ac:picMkLst>
            <pc:docMk/>
            <pc:sldMk cId="2802885846" sldId="325"/>
            <ac:picMk id="1026" creationId="{00000000-0000-0000-0000-000000000000}"/>
          </ac:picMkLst>
        </pc:picChg>
      </pc:sldChg>
      <pc:sldChg chg="addSp modSp modAnim">
        <pc:chgData name="Ralph Haeussler" userId="a33031a8bc7a0d8c" providerId="LiveId" clId="{38FAA5C5-E2DE-43DB-BA47-6E18B418C605}" dt="2018-03-05T11:00:56.667" v="88" actId="6549"/>
        <pc:sldMkLst>
          <pc:docMk/>
          <pc:sldMk cId="3617776069" sldId="344"/>
        </pc:sldMkLst>
        <pc:spChg chg="add mod">
          <ac:chgData name="Ralph Haeussler" userId="a33031a8bc7a0d8c" providerId="LiveId" clId="{38FAA5C5-E2DE-43DB-BA47-6E18B418C605}" dt="2018-03-05T11:00:56.667" v="88" actId="6549"/>
          <ac:spMkLst>
            <pc:docMk/>
            <pc:sldMk cId="3617776069" sldId="344"/>
            <ac:spMk id="2" creationId="{2F7C0426-BA15-44AB-8EFE-EEE0CCEFD961}"/>
          </ac:spMkLst>
        </pc:spChg>
        <pc:spChg chg="mod">
          <ac:chgData name="Ralph Haeussler" userId="a33031a8bc7a0d8c" providerId="LiveId" clId="{38FAA5C5-E2DE-43DB-BA47-6E18B418C605}" dt="2018-03-05T10:58:10.427" v="70" actId="13926"/>
          <ac:spMkLst>
            <pc:docMk/>
            <pc:sldMk cId="3617776069" sldId="344"/>
            <ac:spMk id="11" creationId="{00000000-0000-0000-0000-000000000000}"/>
          </ac:spMkLst>
        </pc:spChg>
      </pc:sldChg>
      <pc:sldChg chg="modSp">
        <pc:chgData name="Ralph Haeussler" userId="a33031a8bc7a0d8c" providerId="LiveId" clId="{38FAA5C5-E2DE-43DB-BA47-6E18B418C605}" dt="2018-03-05T10:45:57.103" v="25" actId="6549"/>
        <pc:sldMkLst>
          <pc:docMk/>
          <pc:sldMk cId="2408425803" sldId="350"/>
        </pc:sldMkLst>
        <pc:spChg chg="mod">
          <ac:chgData name="Ralph Haeussler" userId="a33031a8bc7a0d8c" providerId="LiveId" clId="{38FAA5C5-E2DE-43DB-BA47-6E18B418C605}" dt="2018-03-05T10:45:20.876" v="11" actId="20577"/>
          <ac:spMkLst>
            <pc:docMk/>
            <pc:sldMk cId="2408425803" sldId="350"/>
            <ac:spMk id="2" creationId="{00000000-0000-0000-0000-000000000000}"/>
          </ac:spMkLst>
        </pc:spChg>
        <pc:spChg chg="mod">
          <ac:chgData name="Ralph Haeussler" userId="a33031a8bc7a0d8c" providerId="LiveId" clId="{38FAA5C5-E2DE-43DB-BA47-6E18B418C605}" dt="2018-03-05T10:45:57.103" v="25" actId="6549"/>
          <ac:spMkLst>
            <pc:docMk/>
            <pc:sldMk cId="2408425803" sldId="350"/>
            <ac:spMk id="3" creationId="{00000000-0000-0000-0000-000000000000}"/>
          </ac:spMkLst>
        </pc:spChg>
      </pc:sldChg>
      <pc:sldChg chg="addSp modSp">
        <pc:chgData name="Ralph Haeussler" userId="a33031a8bc7a0d8c" providerId="LiveId" clId="{38FAA5C5-E2DE-43DB-BA47-6E18B418C605}" dt="2018-03-05T11:36:28.378" v="604"/>
        <pc:sldMkLst>
          <pc:docMk/>
          <pc:sldMk cId="2452631426" sldId="351"/>
        </pc:sldMkLst>
        <pc:spChg chg="mod">
          <ac:chgData name="Ralph Haeussler" userId="a33031a8bc7a0d8c" providerId="LiveId" clId="{38FAA5C5-E2DE-43DB-BA47-6E18B418C605}" dt="2018-03-05T10:47:33.745" v="35" actId="114"/>
          <ac:spMkLst>
            <pc:docMk/>
            <pc:sldMk cId="2452631426" sldId="351"/>
            <ac:spMk id="3" creationId="{00000000-0000-0000-0000-000000000000}"/>
          </ac:spMkLst>
        </pc:spChg>
        <pc:spChg chg="add mod">
          <ac:chgData name="Ralph Haeussler" userId="a33031a8bc7a0d8c" providerId="LiveId" clId="{38FAA5C5-E2DE-43DB-BA47-6E18B418C605}" dt="2018-03-05T11:36:28.378" v="604"/>
          <ac:spMkLst>
            <pc:docMk/>
            <pc:sldMk cId="2452631426" sldId="351"/>
            <ac:spMk id="5" creationId="{0BD98705-78BB-46F0-9CF2-4DF9FD5055ED}"/>
          </ac:spMkLst>
        </pc:spChg>
        <pc:picChg chg="mod">
          <ac:chgData name="Ralph Haeussler" userId="a33031a8bc7a0d8c" providerId="LiveId" clId="{38FAA5C5-E2DE-43DB-BA47-6E18B418C605}" dt="2018-03-05T10:46:35.509" v="30" actId="1440"/>
          <ac:picMkLst>
            <pc:docMk/>
            <pc:sldMk cId="2452631426" sldId="351"/>
            <ac:picMk id="4" creationId="{00000000-0000-0000-0000-000000000000}"/>
          </ac:picMkLst>
        </pc:picChg>
      </pc:sldChg>
      <pc:sldChg chg="modSp">
        <pc:chgData name="Ralph Haeussler" userId="a33031a8bc7a0d8c" providerId="LiveId" clId="{38FAA5C5-E2DE-43DB-BA47-6E18B418C605}" dt="2018-03-05T11:07:11.369" v="380" actId="20577"/>
        <pc:sldMkLst>
          <pc:docMk/>
          <pc:sldMk cId="91244712" sldId="352"/>
        </pc:sldMkLst>
        <pc:spChg chg="mod">
          <ac:chgData name="Ralph Haeussler" userId="a33031a8bc7a0d8c" providerId="LiveId" clId="{38FAA5C5-E2DE-43DB-BA47-6E18B418C605}" dt="2018-03-05T11:07:11.369" v="380" actId="20577"/>
          <ac:spMkLst>
            <pc:docMk/>
            <pc:sldMk cId="91244712" sldId="352"/>
            <ac:spMk id="6" creationId="{00000000-0000-0000-0000-000000000000}"/>
          </ac:spMkLst>
        </pc:spChg>
      </pc:sldChg>
      <pc:sldChg chg="modTransition">
        <pc:chgData name="Ralph Haeussler" userId="a33031a8bc7a0d8c" providerId="LiveId" clId="{38FAA5C5-E2DE-43DB-BA47-6E18B418C605}" dt="2018-03-05T11:07:38.377" v="386"/>
        <pc:sldMkLst>
          <pc:docMk/>
          <pc:sldMk cId="1915773095" sldId="354"/>
        </pc:sldMkLst>
      </pc:sldChg>
      <pc:sldChg chg="modSp">
        <pc:chgData name="Ralph Haeussler" userId="a33031a8bc7a0d8c" providerId="LiveId" clId="{38FAA5C5-E2DE-43DB-BA47-6E18B418C605}" dt="2018-03-05T11:07:57.888" v="387" actId="1440"/>
        <pc:sldMkLst>
          <pc:docMk/>
          <pc:sldMk cId="1863087201" sldId="356"/>
        </pc:sldMkLst>
        <pc:picChg chg="mod">
          <ac:chgData name="Ralph Haeussler" userId="a33031a8bc7a0d8c" providerId="LiveId" clId="{38FAA5C5-E2DE-43DB-BA47-6E18B418C605}" dt="2018-03-05T11:07:57.888" v="387" actId="1440"/>
          <ac:picMkLst>
            <pc:docMk/>
            <pc:sldMk cId="1863087201" sldId="356"/>
            <ac:picMk id="114691" creationId="{00000000-0000-0000-0000-000000000000}"/>
          </ac:picMkLst>
        </pc:picChg>
        <pc:picChg chg="mod">
          <ac:chgData name="Ralph Haeussler" userId="a33031a8bc7a0d8c" providerId="LiveId" clId="{38FAA5C5-E2DE-43DB-BA47-6E18B418C605}" dt="2018-03-05T11:07:57.888" v="387" actId="1440"/>
          <ac:picMkLst>
            <pc:docMk/>
            <pc:sldMk cId="1863087201" sldId="356"/>
            <ac:picMk id="114692" creationId="{00000000-0000-0000-0000-000000000000}"/>
          </ac:picMkLst>
        </pc:picChg>
        <pc:picChg chg="mod">
          <ac:chgData name="Ralph Haeussler" userId="a33031a8bc7a0d8c" providerId="LiveId" clId="{38FAA5C5-E2DE-43DB-BA47-6E18B418C605}" dt="2018-03-05T11:07:57.888" v="387" actId="1440"/>
          <ac:picMkLst>
            <pc:docMk/>
            <pc:sldMk cId="1863087201" sldId="356"/>
            <ac:picMk id="114693" creationId="{00000000-0000-0000-0000-000000000000}"/>
          </ac:picMkLst>
        </pc:picChg>
      </pc:sldChg>
      <pc:sldChg chg="delSp modSp">
        <pc:chgData name="Ralph Haeussler" userId="a33031a8bc7a0d8c" providerId="LiveId" clId="{38FAA5C5-E2DE-43DB-BA47-6E18B418C605}" dt="2018-03-05T11:08:14.826" v="391" actId="478"/>
        <pc:sldMkLst>
          <pc:docMk/>
          <pc:sldMk cId="882875345" sldId="357"/>
        </pc:sldMkLst>
        <pc:spChg chg="del mod">
          <ac:chgData name="Ralph Haeussler" userId="a33031a8bc7a0d8c" providerId="LiveId" clId="{38FAA5C5-E2DE-43DB-BA47-6E18B418C605}" dt="2018-03-05T11:08:14.826" v="391" actId="478"/>
          <ac:spMkLst>
            <pc:docMk/>
            <pc:sldMk cId="882875345" sldId="357"/>
            <ac:spMk id="2" creationId="{00000000-0000-0000-0000-000000000000}"/>
          </ac:spMkLst>
        </pc:spChg>
        <pc:picChg chg="mod">
          <ac:chgData name="Ralph Haeussler" userId="a33031a8bc7a0d8c" providerId="LiveId" clId="{38FAA5C5-E2DE-43DB-BA47-6E18B418C605}" dt="2018-03-05T11:08:06.562" v="388" actId="1440"/>
          <ac:picMkLst>
            <pc:docMk/>
            <pc:sldMk cId="882875345" sldId="357"/>
            <ac:picMk id="50185" creationId="{00000000-0000-0000-0000-000000000000}"/>
          </ac:picMkLst>
        </pc:picChg>
      </pc:sldChg>
      <pc:sldChg chg="modTransition modAnim">
        <pc:chgData name="Ralph Haeussler" userId="a33031a8bc7a0d8c" providerId="LiveId" clId="{38FAA5C5-E2DE-43DB-BA47-6E18B418C605}" dt="2018-03-05T11:25:08.330" v="500"/>
        <pc:sldMkLst>
          <pc:docMk/>
          <pc:sldMk cId="3177623327" sldId="372"/>
        </pc:sldMkLst>
      </pc:sldChg>
      <pc:sldChg chg="modSp">
        <pc:chgData name="Ralph Haeussler" userId="a33031a8bc7a0d8c" providerId="LiveId" clId="{38FAA5C5-E2DE-43DB-BA47-6E18B418C605}" dt="2018-03-05T11:25:22.750" v="501" actId="14734"/>
        <pc:sldMkLst>
          <pc:docMk/>
          <pc:sldMk cId="2824459881" sldId="378"/>
        </pc:sldMkLst>
        <pc:graphicFrameChg chg="modGraphic">
          <ac:chgData name="Ralph Haeussler" userId="a33031a8bc7a0d8c" providerId="LiveId" clId="{38FAA5C5-E2DE-43DB-BA47-6E18B418C605}" dt="2018-03-05T11:25:22.750" v="501" actId="14734"/>
          <ac:graphicFrameMkLst>
            <pc:docMk/>
            <pc:sldMk cId="2824459881" sldId="378"/>
            <ac:graphicFrameMk id="13" creationId="{00000000-0000-0000-0000-000000000000}"/>
          </ac:graphicFrameMkLst>
        </pc:graphicFrameChg>
      </pc:sldChg>
      <pc:sldChg chg="modTransition">
        <pc:chgData name="Ralph Haeussler" userId="a33031a8bc7a0d8c" providerId="LiveId" clId="{38FAA5C5-E2DE-43DB-BA47-6E18B418C605}" dt="2018-03-05T11:09:00.630" v="392"/>
        <pc:sldMkLst>
          <pc:docMk/>
          <pc:sldMk cId="1409872576" sldId="391"/>
        </pc:sldMkLst>
      </pc:sldChg>
      <pc:sldChg chg="modSp">
        <pc:chgData name="Ralph Haeussler" userId="a33031a8bc7a0d8c" providerId="LiveId" clId="{38FAA5C5-E2DE-43DB-BA47-6E18B418C605}" dt="2018-03-05T11:09:10.565" v="393" actId="14100"/>
        <pc:sldMkLst>
          <pc:docMk/>
          <pc:sldMk cId="4061766141" sldId="392"/>
        </pc:sldMkLst>
        <pc:picChg chg="mod">
          <ac:chgData name="Ralph Haeussler" userId="a33031a8bc7a0d8c" providerId="LiveId" clId="{38FAA5C5-E2DE-43DB-BA47-6E18B418C605}" dt="2018-03-05T11:09:10.565" v="393" actId="14100"/>
          <ac:picMkLst>
            <pc:docMk/>
            <pc:sldMk cId="4061766141" sldId="392"/>
            <ac:picMk id="2" creationId="{00000000-0000-0000-0000-000000000000}"/>
          </ac:picMkLst>
        </pc:picChg>
      </pc:sldChg>
      <pc:sldChg chg="addSp delSp modSp add modTransition">
        <pc:chgData name="Ralph Haeussler" userId="a33031a8bc7a0d8c" providerId="LiveId" clId="{38FAA5C5-E2DE-43DB-BA47-6E18B418C605}" dt="2018-03-05T11:12:47.254" v="421"/>
        <pc:sldMkLst>
          <pc:docMk/>
          <pc:sldMk cId="286576113" sldId="393"/>
        </pc:sldMkLst>
        <pc:spChg chg="del">
          <ac:chgData name="Ralph Haeussler" userId="a33031a8bc7a0d8c" providerId="LiveId" clId="{38FAA5C5-E2DE-43DB-BA47-6E18B418C605}" dt="2018-03-05T11:10:44.607" v="395"/>
          <ac:spMkLst>
            <pc:docMk/>
            <pc:sldMk cId="286576113" sldId="393"/>
            <ac:spMk id="3" creationId="{CFC4C5E2-F81F-45A3-88C4-FD9E9875A7FF}"/>
          </ac:spMkLst>
        </pc:spChg>
        <pc:picChg chg="add mod">
          <ac:chgData name="Ralph Haeussler" userId="a33031a8bc7a0d8c" providerId="LiveId" clId="{38FAA5C5-E2DE-43DB-BA47-6E18B418C605}" dt="2018-03-05T11:12:35.131" v="410" actId="1037"/>
          <ac:picMkLst>
            <pc:docMk/>
            <pc:sldMk cId="286576113" sldId="393"/>
            <ac:picMk id="5" creationId="{EA472D07-55D3-45D7-AD1C-FBAF8B839AA5}"/>
          </ac:picMkLst>
        </pc:picChg>
        <pc:picChg chg="add mod">
          <ac:chgData name="Ralph Haeussler" userId="a33031a8bc7a0d8c" providerId="LiveId" clId="{38FAA5C5-E2DE-43DB-BA47-6E18B418C605}" dt="2018-03-05T11:12:27.721" v="401" actId="1076"/>
          <ac:picMkLst>
            <pc:docMk/>
            <pc:sldMk cId="286576113" sldId="393"/>
            <ac:picMk id="7" creationId="{311C5788-CBAE-4228-935A-C1EEAF157380}"/>
          </ac:picMkLst>
        </pc:picChg>
      </pc:sldChg>
      <pc:sldChg chg="addSp delSp modSp add modTransition">
        <pc:chgData name="Ralph Haeussler" userId="a33031a8bc7a0d8c" providerId="LiveId" clId="{38FAA5C5-E2DE-43DB-BA47-6E18B418C605}" dt="2018-03-05T11:14:17.962" v="442"/>
        <pc:sldMkLst>
          <pc:docMk/>
          <pc:sldMk cId="2956993284" sldId="394"/>
        </pc:sldMkLst>
        <pc:spChg chg="del">
          <ac:chgData name="Ralph Haeussler" userId="a33031a8bc7a0d8c" providerId="LiveId" clId="{38FAA5C5-E2DE-43DB-BA47-6E18B418C605}" dt="2018-03-05T11:13:31.795" v="423"/>
          <ac:spMkLst>
            <pc:docMk/>
            <pc:sldMk cId="2956993284" sldId="394"/>
            <ac:spMk id="3" creationId="{FBB2B6E4-F804-4D1D-A6BC-C069A3284B77}"/>
          </ac:spMkLst>
        </pc:spChg>
        <pc:picChg chg="add mod">
          <ac:chgData name="Ralph Haeussler" userId="a33031a8bc7a0d8c" providerId="LiveId" clId="{38FAA5C5-E2DE-43DB-BA47-6E18B418C605}" dt="2018-03-05T11:13:40.858" v="426" actId="14100"/>
          <ac:picMkLst>
            <pc:docMk/>
            <pc:sldMk cId="2956993284" sldId="394"/>
            <ac:picMk id="5" creationId="{FF5A888F-AC18-42AC-941A-21BE4FE868CB}"/>
          </ac:picMkLst>
        </pc:picChg>
        <pc:picChg chg="add mod">
          <ac:chgData name="Ralph Haeussler" userId="a33031a8bc7a0d8c" providerId="LiveId" clId="{38FAA5C5-E2DE-43DB-BA47-6E18B418C605}" dt="2018-03-05T11:14:11.055" v="431" actId="1037"/>
          <ac:picMkLst>
            <pc:docMk/>
            <pc:sldMk cId="2956993284" sldId="394"/>
            <ac:picMk id="7" creationId="{734F2FE0-DA08-4C23-8392-52B02A6D1EB6}"/>
          </ac:picMkLst>
        </pc:picChg>
      </pc:sldChg>
      <pc:sldChg chg="addSp delSp modSp add">
        <pc:chgData name="Ralph Haeussler" userId="a33031a8bc7a0d8c" providerId="LiveId" clId="{38FAA5C5-E2DE-43DB-BA47-6E18B418C605}" dt="2018-03-05T11:27:03.146" v="512" actId="1038"/>
        <pc:sldMkLst>
          <pc:docMk/>
          <pc:sldMk cId="3917310118" sldId="395"/>
        </pc:sldMkLst>
        <pc:spChg chg="del">
          <ac:chgData name="Ralph Haeussler" userId="a33031a8bc7a0d8c" providerId="LiveId" clId="{38FAA5C5-E2DE-43DB-BA47-6E18B418C605}" dt="2018-03-05T11:16:24.802" v="444"/>
          <ac:spMkLst>
            <pc:docMk/>
            <pc:sldMk cId="3917310118" sldId="395"/>
            <ac:spMk id="3" creationId="{13B4BB06-CC0C-4B75-8B2E-8E71F7BC14BB}"/>
          </ac:spMkLst>
        </pc:spChg>
        <pc:picChg chg="add mod">
          <ac:chgData name="Ralph Haeussler" userId="a33031a8bc7a0d8c" providerId="LiveId" clId="{38FAA5C5-E2DE-43DB-BA47-6E18B418C605}" dt="2018-03-05T11:16:34.405" v="447" actId="14100"/>
          <ac:picMkLst>
            <pc:docMk/>
            <pc:sldMk cId="3917310118" sldId="395"/>
            <ac:picMk id="5" creationId="{6D68F852-A55D-42D1-8B65-6666522451AF}"/>
          </ac:picMkLst>
        </pc:picChg>
        <pc:picChg chg="add mod">
          <ac:chgData name="Ralph Haeussler" userId="a33031a8bc7a0d8c" providerId="LiveId" clId="{38FAA5C5-E2DE-43DB-BA47-6E18B418C605}" dt="2018-03-05T11:27:03.146" v="512" actId="1038"/>
          <ac:picMkLst>
            <pc:docMk/>
            <pc:sldMk cId="3917310118" sldId="395"/>
            <ac:picMk id="7" creationId="{3EFD5C87-B551-4637-8E90-3A3FA36696F3}"/>
          </ac:picMkLst>
        </pc:picChg>
      </pc:sldChg>
      <pc:sldChg chg="addSp delSp modSp add modAnim">
        <pc:chgData name="Ralph Haeussler" userId="a33031a8bc7a0d8c" providerId="LiveId" clId="{38FAA5C5-E2DE-43DB-BA47-6E18B418C605}" dt="2018-03-05T11:18:39.710" v="465"/>
        <pc:sldMkLst>
          <pc:docMk/>
          <pc:sldMk cId="2262844269" sldId="396"/>
        </pc:sldMkLst>
        <pc:spChg chg="del">
          <ac:chgData name="Ralph Haeussler" userId="a33031a8bc7a0d8c" providerId="LiveId" clId="{38FAA5C5-E2DE-43DB-BA47-6E18B418C605}" dt="2018-03-05T11:17:27.913" v="450"/>
          <ac:spMkLst>
            <pc:docMk/>
            <pc:sldMk cId="2262844269" sldId="396"/>
            <ac:spMk id="6" creationId="{00000000-0000-0000-0000-000000000000}"/>
          </ac:spMkLst>
        </pc:spChg>
        <pc:picChg chg="add mod ord">
          <ac:chgData name="Ralph Haeussler" userId="a33031a8bc7a0d8c" providerId="LiveId" clId="{38FAA5C5-E2DE-43DB-BA47-6E18B418C605}" dt="2018-03-05T11:18:00.208" v="458" actId="1440"/>
          <ac:picMkLst>
            <pc:docMk/>
            <pc:sldMk cId="2262844269" sldId="396"/>
            <ac:picMk id="3" creationId="{1A581263-D881-4678-8EE9-C5EF42A7D3F6}"/>
          </ac:picMkLst>
        </pc:picChg>
        <pc:picChg chg="ord">
          <ac:chgData name="Ralph Haeussler" userId="a33031a8bc7a0d8c" providerId="LiveId" clId="{38FAA5C5-E2DE-43DB-BA47-6E18B418C605}" dt="2018-03-05T11:17:36.973" v="452" actId="166"/>
          <ac:picMkLst>
            <pc:docMk/>
            <pc:sldMk cId="2262844269" sldId="396"/>
            <ac:picMk id="8" creationId="{00000000-0000-0000-0000-000000000000}"/>
          </ac:picMkLst>
        </pc:picChg>
        <pc:cxnChg chg="mod ord">
          <ac:chgData name="Ralph Haeussler" userId="a33031a8bc7a0d8c" providerId="LiveId" clId="{38FAA5C5-E2DE-43DB-BA47-6E18B418C605}" dt="2018-03-05T11:18:24.228" v="463" actId="14100"/>
          <ac:cxnSpMkLst>
            <pc:docMk/>
            <pc:sldMk cId="2262844269" sldId="396"/>
            <ac:cxnSpMk id="10" creationId="{00000000-0000-0000-0000-000000000000}"/>
          </ac:cxnSpMkLst>
        </pc:cxnChg>
      </pc:sldChg>
      <pc:sldChg chg="addSp modSp add modTransition modAnim">
        <pc:chgData name="Ralph Haeussler" userId="a33031a8bc7a0d8c" providerId="LiveId" clId="{38FAA5C5-E2DE-43DB-BA47-6E18B418C605}" dt="2018-03-05T11:24:27.321" v="498" actId="1076"/>
        <pc:sldMkLst>
          <pc:docMk/>
          <pc:sldMk cId="1029893627" sldId="397"/>
        </pc:sldMkLst>
        <pc:picChg chg="add mod">
          <ac:chgData name="Ralph Haeussler" userId="a33031a8bc7a0d8c" providerId="LiveId" clId="{38FAA5C5-E2DE-43DB-BA47-6E18B418C605}" dt="2018-03-05T11:24:27.321" v="498" actId="1076"/>
          <ac:picMkLst>
            <pc:docMk/>
            <pc:sldMk cId="1029893627" sldId="397"/>
            <ac:picMk id="3" creationId="{3049ED99-00D2-4333-8959-2B0E3C1CD086}"/>
          </ac:picMkLst>
        </pc:picChg>
        <pc:picChg chg="add mod ord modCrop">
          <ac:chgData name="Ralph Haeussler" userId="a33031a8bc7a0d8c" providerId="LiveId" clId="{38FAA5C5-E2DE-43DB-BA47-6E18B418C605}" dt="2018-03-05T11:23:39.419" v="477" actId="14100"/>
          <ac:picMkLst>
            <pc:docMk/>
            <pc:sldMk cId="1029893627" sldId="397"/>
            <ac:picMk id="5" creationId="{B76E0BD3-5F4E-496D-9EBF-B34D0E61D52D}"/>
          </ac:picMkLst>
        </pc:picChg>
      </pc:sldChg>
      <pc:sldChg chg="addSp delSp modSp add modTransition">
        <pc:chgData name="Ralph Haeussler" userId="a33031a8bc7a0d8c" providerId="LiveId" clId="{38FAA5C5-E2DE-43DB-BA47-6E18B418C605}" dt="2018-03-05T11:35:28.044" v="554"/>
        <pc:sldMkLst>
          <pc:docMk/>
          <pc:sldMk cId="603037491" sldId="398"/>
        </pc:sldMkLst>
        <pc:spChg chg="del">
          <ac:chgData name="Ralph Haeussler" userId="a33031a8bc7a0d8c" providerId="LiveId" clId="{38FAA5C5-E2DE-43DB-BA47-6E18B418C605}" dt="2018-03-05T11:28:22.019" v="516"/>
          <ac:spMkLst>
            <pc:docMk/>
            <pc:sldMk cId="603037491" sldId="398"/>
            <ac:spMk id="3" creationId="{AC8E2595-3BEE-4A22-A258-F8CC7BAF70AE}"/>
          </ac:spMkLst>
        </pc:spChg>
        <pc:graphicFrameChg chg="add del mod">
          <ac:chgData name="Ralph Haeussler" userId="a33031a8bc7a0d8c" providerId="LiveId" clId="{38FAA5C5-E2DE-43DB-BA47-6E18B418C605}" dt="2018-03-05T11:28:01.176" v="515"/>
          <ac:graphicFrameMkLst>
            <pc:docMk/>
            <pc:sldMk cId="603037491" sldId="398"/>
            <ac:graphicFrameMk id="4" creationId="{FD56F330-E2F5-423F-B3A6-307F758D9FC2}"/>
          </ac:graphicFrameMkLst>
        </pc:graphicFrameChg>
        <pc:graphicFrameChg chg="add del mod">
          <ac:chgData name="Ralph Haeussler" userId="a33031a8bc7a0d8c" providerId="LiveId" clId="{38FAA5C5-E2DE-43DB-BA47-6E18B418C605}" dt="2018-03-05T11:32:17" v="539"/>
          <ac:graphicFrameMkLst>
            <pc:docMk/>
            <pc:sldMk cId="603037491" sldId="398"/>
            <ac:graphicFrameMk id="15" creationId="{D5FD49A0-916A-4C67-ABA2-6D72623541B8}"/>
          </ac:graphicFrameMkLst>
        </pc:graphicFrameChg>
        <pc:graphicFrameChg chg="add del mod">
          <ac:chgData name="Ralph Haeussler" userId="a33031a8bc7a0d8c" providerId="LiveId" clId="{38FAA5C5-E2DE-43DB-BA47-6E18B418C605}" dt="2018-03-05T11:33:08.271" v="541"/>
          <ac:graphicFrameMkLst>
            <pc:docMk/>
            <pc:sldMk cId="603037491" sldId="398"/>
            <ac:graphicFrameMk id="16" creationId="{CC9CE3E8-83DF-45CC-AA30-54FF038EA40C}"/>
          </ac:graphicFrameMkLst>
        </pc:graphicFrameChg>
        <pc:picChg chg="add mod">
          <ac:chgData name="Ralph Haeussler" userId="a33031a8bc7a0d8c" providerId="LiveId" clId="{38FAA5C5-E2DE-43DB-BA47-6E18B418C605}" dt="2018-03-05T11:30:50.059" v="530" actId="1076"/>
          <ac:picMkLst>
            <pc:docMk/>
            <pc:sldMk cId="603037491" sldId="398"/>
            <ac:picMk id="6" creationId="{5FDC9BAB-A887-4845-975A-60B8C7A5DF7B}"/>
          </ac:picMkLst>
        </pc:picChg>
        <pc:picChg chg="add mod">
          <ac:chgData name="Ralph Haeussler" userId="a33031a8bc7a0d8c" providerId="LiveId" clId="{38FAA5C5-E2DE-43DB-BA47-6E18B418C605}" dt="2018-03-05T11:28:51.636" v="521" actId="1076"/>
          <ac:picMkLst>
            <pc:docMk/>
            <pc:sldMk cId="603037491" sldId="398"/>
            <ac:picMk id="8" creationId="{4317E18A-8225-4309-89B1-837A0E9FD959}"/>
          </ac:picMkLst>
        </pc:picChg>
        <pc:picChg chg="add mod ord">
          <ac:chgData name="Ralph Haeussler" userId="a33031a8bc7a0d8c" providerId="LiveId" clId="{38FAA5C5-E2DE-43DB-BA47-6E18B418C605}" dt="2018-03-05T11:31:00.145" v="533" actId="166"/>
          <ac:picMkLst>
            <pc:docMk/>
            <pc:sldMk cId="603037491" sldId="398"/>
            <ac:picMk id="10" creationId="{B6F2C6DB-B599-4793-9FDB-53052614AA39}"/>
          </ac:picMkLst>
        </pc:picChg>
        <pc:picChg chg="add mod">
          <ac:chgData name="Ralph Haeussler" userId="a33031a8bc7a0d8c" providerId="LiveId" clId="{38FAA5C5-E2DE-43DB-BA47-6E18B418C605}" dt="2018-03-05T11:30:53.422" v="532" actId="14100"/>
          <ac:picMkLst>
            <pc:docMk/>
            <pc:sldMk cId="603037491" sldId="398"/>
            <ac:picMk id="12" creationId="{A6AD15A5-D63D-4332-8477-69AE3EABC569}"/>
          </ac:picMkLst>
        </pc:picChg>
        <pc:picChg chg="add mod">
          <ac:chgData name="Ralph Haeussler" userId="a33031a8bc7a0d8c" providerId="LiveId" clId="{38FAA5C5-E2DE-43DB-BA47-6E18B418C605}" dt="2018-03-05T11:31:41.270" v="537" actId="14100"/>
          <ac:picMkLst>
            <pc:docMk/>
            <pc:sldMk cId="603037491" sldId="398"/>
            <ac:picMk id="14" creationId="{93EEF74B-40DC-4435-8B4D-3BED80ED1041}"/>
          </ac:picMkLst>
        </pc:picChg>
      </pc:sldChg>
      <pc:sldChg chg="addSp delSp modSp add modTransition">
        <pc:chgData name="Ralph Haeussler" userId="a33031a8bc7a0d8c" providerId="LiveId" clId="{38FAA5C5-E2DE-43DB-BA47-6E18B418C605}" dt="2018-03-05T11:35:12.108" v="553"/>
        <pc:sldMkLst>
          <pc:docMk/>
          <pc:sldMk cId="4232025422" sldId="399"/>
        </pc:sldMkLst>
        <pc:spChg chg="del">
          <ac:chgData name="Ralph Haeussler" userId="a33031a8bc7a0d8c" providerId="LiveId" clId="{38FAA5C5-E2DE-43DB-BA47-6E18B418C605}" dt="2018-03-05T11:34:14.211" v="543"/>
          <ac:spMkLst>
            <pc:docMk/>
            <pc:sldMk cId="4232025422" sldId="399"/>
            <ac:spMk id="3" creationId="{C024BD55-635B-4029-A21F-4DDEDBB633CC}"/>
          </ac:spMkLst>
        </pc:spChg>
        <pc:picChg chg="add mod">
          <ac:chgData name="Ralph Haeussler" userId="a33031a8bc7a0d8c" providerId="LiveId" clId="{38FAA5C5-E2DE-43DB-BA47-6E18B418C605}" dt="2018-03-05T11:34:53.343" v="548" actId="14100"/>
          <ac:picMkLst>
            <pc:docMk/>
            <pc:sldMk cId="4232025422" sldId="399"/>
            <ac:picMk id="5" creationId="{ABC9D6EF-1F39-44D0-8A34-9E2A942C057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22416-B5DF-4296-BC32-BD8A29013B71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76991-7791-4FB3-9FB6-E63745FFB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52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76991-7791-4FB3-9FB6-E63745FFB8B7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99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2E939D6D-39D0-4CE5-B892-8F4327022BF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9.png"/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12" Type="http://schemas.microsoft.com/office/2007/relationships/hdphoto" Target="../media/hdphoto3.wdp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microsoft.com/office/2007/relationships/hdphoto" Target="NULL"/><Relationship Id="rId4" Type="http://schemas.openxmlformats.org/officeDocument/2006/relationships/image" Target="../media/image23.jpeg"/><Relationship Id="rId9" Type="http://schemas.openxmlformats.org/officeDocument/2006/relationships/image" Target="../media/image27.png"/><Relationship Id="rId14" Type="http://schemas.microsoft.com/office/2007/relationships/hdphoto" Target="../media/hdphoto4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32.jpeg"/><Relationship Id="rId5" Type="http://schemas.openxmlformats.org/officeDocument/2006/relationships/image" Target="../media/image28.png"/><Relationship Id="rId10" Type="http://schemas.openxmlformats.org/officeDocument/2006/relationships/image" Target="../media/image31.jpeg"/><Relationship Id="rId4" Type="http://schemas.microsoft.com/office/2007/relationships/hdphoto" Target="../media/hdphoto1.wdp"/><Relationship Id="rId9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microsoft.com/office/2007/relationships/hdphoto" Target="NUL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microsoft.com/office/2007/relationships/hdphoto" Target="NUL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32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6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8.wdp"/><Relationship Id="rId3" Type="http://schemas.openxmlformats.org/officeDocument/2006/relationships/image" Target="../media/image66.jpeg"/><Relationship Id="rId7" Type="http://schemas.openxmlformats.org/officeDocument/2006/relationships/image" Target="../media/image69.png"/><Relationship Id="rId12" Type="http://schemas.openxmlformats.org/officeDocument/2006/relationships/image" Target="../media/image73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72.jpeg"/><Relationship Id="rId5" Type="http://schemas.openxmlformats.org/officeDocument/2006/relationships/image" Target="../media/image68.png"/><Relationship Id="rId10" Type="http://schemas.openxmlformats.org/officeDocument/2006/relationships/image" Target="../media/image71.jpeg"/><Relationship Id="rId4" Type="http://schemas.openxmlformats.org/officeDocument/2006/relationships/image" Target="../media/image67.jpeg"/><Relationship Id="rId9" Type="http://schemas.openxmlformats.org/officeDocument/2006/relationships/image" Target="../media/image70.jpg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8.wdp"/><Relationship Id="rId3" Type="http://schemas.openxmlformats.org/officeDocument/2006/relationships/image" Target="../media/image66.jpeg"/><Relationship Id="rId7" Type="http://schemas.openxmlformats.org/officeDocument/2006/relationships/image" Target="../media/image69.png"/><Relationship Id="rId12" Type="http://schemas.openxmlformats.org/officeDocument/2006/relationships/image" Target="../media/image73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72.jpeg"/><Relationship Id="rId5" Type="http://schemas.openxmlformats.org/officeDocument/2006/relationships/image" Target="../media/image68.png"/><Relationship Id="rId10" Type="http://schemas.openxmlformats.org/officeDocument/2006/relationships/image" Target="../media/image71.jpeg"/><Relationship Id="rId4" Type="http://schemas.openxmlformats.org/officeDocument/2006/relationships/image" Target="../media/image67.jpeg"/><Relationship Id="rId9" Type="http://schemas.openxmlformats.org/officeDocument/2006/relationships/image" Target="../media/image70.jp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77.png"/><Relationship Id="rId4" Type="http://schemas.openxmlformats.org/officeDocument/2006/relationships/image" Target="../media/image75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emf"/><Relationship Id="rId4" Type="http://schemas.openxmlformats.org/officeDocument/2006/relationships/image" Target="../media/image75.jpeg"/></Relationships>
</file>

<file path=ppt/slides/_rels/slide53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74.jpg"/><Relationship Id="rId7" Type="http://schemas.openxmlformats.org/officeDocument/2006/relationships/image" Target="../media/image8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5" Type="http://schemas.openxmlformats.org/officeDocument/2006/relationships/image" Target="../media/image79.png"/><Relationship Id="rId4" Type="http://schemas.openxmlformats.org/officeDocument/2006/relationships/image" Target="../media/image75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.jpeg"/><Relationship Id="rId4" Type="http://schemas.openxmlformats.org/officeDocument/2006/relationships/image" Target="../media/image75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3.jpg"/><Relationship Id="rId4" Type="http://schemas.openxmlformats.org/officeDocument/2006/relationships/image" Target="../media/image74.jp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2.wdp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jpeg"/><Relationship Id="rId5" Type="http://schemas.openxmlformats.org/officeDocument/2006/relationships/image" Target="../media/image61.jpeg"/><Relationship Id="rId4" Type="http://schemas.openxmlformats.org/officeDocument/2006/relationships/image" Target="../media/image87.jpeg"/></Relationships>
</file>

<file path=ppt/slides/_rels/slide62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4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7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5.jpeg"/><Relationship Id="rId4" Type="http://schemas.openxmlformats.org/officeDocument/2006/relationships/image" Target="../media/image104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8.jpe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3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5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4.jpg"/></Relationships>
</file>

<file path=ppt/slides/_rels/slide8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g"/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emf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315200" cy="1154097"/>
          </a:xfrm>
        </p:spPr>
        <p:txBody>
          <a:bodyPr/>
          <a:lstStyle/>
          <a:p>
            <a:r>
              <a:rPr lang="en-GB" dirty="0"/>
              <a:t>Reminder: Portfolio: 6</a:t>
            </a:r>
            <a:r>
              <a:rPr lang="en-GB" baseline="30000" dirty="0"/>
              <a:t>th</a:t>
            </a:r>
            <a:r>
              <a:rPr lang="en-GB" dirty="0"/>
              <a:t> April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5376"/>
            <a:ext cx="5951060" cy="4847960"/>
          </a:xfrm>
        </p:spPr>
        <p:txBody>
          <a:bodyPr>
            <a:normAutofit/>
          </a:bodyPr>
          <a:lstStyle/>
          <a:p>
            <a:r>
              <a:rPr lang="en-GB" dirty="0"/>
              <a:t>1 – Critique/review/state of research: </a:t>
            </a:r>
          </a:p>
          <a:p>
            <a:pPr lvl="1"/>
            <a:r>
              <a:rPr lang="en-GB" dirty="0"/>
              <a:t>orthopraxy, </a:t>
            </a:r>
          </a:p>
          <a:p>
            <a:pPr lvl="1"/>
            <a:r>
              <a:rPr lang="en-GB" dirty="0"/>
              <a:t>polis religion, </a:t>
            </a:r>
          </a:p>
          <a:p>
            <a:pPr lvl="1"/>
            <a:r>
              <a:rPr lang="en-GB" dirty="0"/>
              <a:t>religious individualisation</a:t>
            </a:r>
          </a:p>
          <a:p>
            <a:pPr lvl="1"/>
            <a:r>
              <a:rPr lang="en-GB" dirty="0"/>
              <a:t>And the usefulness </a:t>
            </a:r>
            <a:r>
              <a:rPr lang="en-GB" dirty="0" err="1"/>
              <a:t>ot</a:t>
            </a:r>
            <a:r>
              <a:rPr lang="en-GB" dirty="0"/>
              <a:t> these terms for </a:t>
            </a:r>
            <a:br>
              <a:rPr lang="en-GB" dirty="0"/>
            </a:br>
            <a:r>
              <a:rPr lang="en-GB" dirty="0"/>
              <a:t>the religions in the Roman empire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2 - Object analysis</a:t>
            </a:r>
          </a:p>
          <a:p>
            <a:pPr lvl="1"/>
            <a:r>
              <a:rPr lang="en-GB" dirty="0"/>
              <a:t>Artefact or Inscription (not a literary text)</a:t>
            </a:r>
          </a:p>
          <a:p>
            <a:pPr lvl="2"/>
            <a:r>
              <a:rPr lang="en-GB" dirty="0"/>
              <a:t>Something like the ‘Pillar of the Boatmen’…</a:t>
            </a:r>
          </a:p>
          <a:p>
            <a:pPr lvl="2"/>
            <a:r>
              <a:rPr lang="en-GB" dirty="0"/>
              <a:t>Greco-Roman authors, like Pliny and Tacitus, provide an external view, usually without much understanding of local cultures/religions, but you might need to discuss them as ‘complementary’ evidence…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342737"/>
            <a:ext cx="3275856" cy="20410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7362056" y="3375139"/>
            <a:ext cx="144943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/>
              <a:t>Dura </a:t>
            </a:r>
            <a:r>
              <a:rPr lang="en-GB" sz="1600" dirty="0" err="1"/>
              <a:t>Europos</a:t>
            </a:r>
            <a:endParaRPr lang="en-GB" sz="16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064" y="4152728"/>
            <a:ext cx="2085983" cy="278131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5400000">
            <a:off x="7566903" y="5561531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Jupiter-</a:t>
            </a:r>
            <a:r>
              <a:rPr lang="en-GB" sz="1600" dirty="0" err="1"/>
              <a:t>Giganten</a:t>
            </a:r>
            <a:r>
              <a:rPr lang="en-GB" sz="1600" dirty="0"/>
              <a:t>-Reiter</a:t>
            </a:r>
          </a:p>
        </p:txBody>
      </p:sp>
    </p:spTree>
    <p:extLst>
      <p:ext uri="{BB962C8B-B14F-4D97-AF65-F5344CB8AC3E}">
        <p14:creationId xmlns:p14="http://schemas.microsoft.com/office/powerpoint/2010/main" val="24084258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F1098-BAE0-43DC-A617-D77CCBDAF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sculpture, outdoor, building&#10;&#10;Description generated with high confidence">
            <a:extLst>
              <a:ext uri="{FF2B5EF4-FFF2-40B4-BE49-F238E27FC236}">
                <a16:creationId xmlns:a16="http://schemas.microsoft.com/office/drawing/2014/main" id="{EA472D07-55D3-45D7-AD1C-FBAF8B839A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44624"/>
            <a:ext cx="4536504" cy="6804758"/>
          </a:xfrm>
        </p:spPr>
      </p:pic>
      <p:pic>
        <p:nvPicPr>
          <p:cNvPr id="7" name="Picture 6" descr="A picture containing indoor, wall&#10;&#10;Description generated with high confidence">
            <a:extLst>
              <a:ext uri="{FF2B5EF4-FFF2-40B4-BE49-F238E27FC236}">
                <a16:creationId xmlns:a16="http://schemas.microsoft.com/office/drawing/2014/main" id="{311C5788-CBAE-4228-935A-C1EEAF157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8524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76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750">
        <p:randomBar dir="vert"/>
      </p:transition>
    </mc:Choice>
    <mc:Fallback>
      <p:transition spd="slow">
        <p:randomBar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682D6-40ED-49A7-8A1C-919268347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tone building&#10;&#10;Description generated with very high confidence">
            <a:extLst>
              <a:ext uri="{FF2B5EF4-FFF2-40B4-BE49-F238E27FC236}">
                <a16:creationId xmlns:a16="http://schemas.microsoft.com/office/drawing/2014/main" id="{FF5A888F-AC18-42AC-941A-21BE4FE868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6858002"/>
          </a:xfrm>
        </p:spPr>
      </p:pic>
      <p:pic>
        <p:nvPicPr>
          <p:cNvPr id="7" name="Picture 6" descr="A stone building&#10;&#10;Description generated with very high confidence">
            <a:extLst>
              <a:ext uri="{FF2B5EF4-FFF2-40B4-BE49-F238E27FC236}">
                <a16:creationId xmlns:a16="http://schemas.microsoft.com/office/drawing/2014/main" id="{734F2FE0-DA08-4C23-8392-52B02A6D1E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908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93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750">
        <p:randomBar dir="vert"/>
      </p:transition>
    </mc:Choice>
    <mc:Fallback>
      <p:transition spd="slow">
        <p:randomBar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1C56F-6D91-447E-AC7B-EEB966473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tone building&#10;&#10;Description generated with very high confidence">
            <a:extLst>
              <a:ext uri="{FF2B5EF4-FFF2-40B4-BE49-F238E27FC236}">
                <a16:creationId xmlns:a16="http://schemas.microsoft.com/office/drawing/2014/main" id="{6D68F852-A55D-42D1-8B65-666652245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09537"/>
            <a:ext cx="5225651" cy="6967537"/>
          </a:xfrm>
        </p:spPr>
      </p:pic>
      <p:pic>
        <p:nvPicPr>
          <p:cNvPr id="7" name="Picture 6" descr="A picture containing table&#10;&#10;Description generated with high confidence">
            <a:extLst>
              <a:ext uri="{FF2B5EF4-FFF2-40B4-BE49-F238E27FC236}">
                <a16:creationId xmlns:a16="http://schemas.microsoft.com/office/drawing/2014/main" id="{3EFD5C87-B551-4637-8E90-3A3FA36696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004" y="27384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310118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807CD-01E7-4F6D-96B2-0ABFFC801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 up of a rock&#10;&#10;Description generated with high confidence">
            <a:extLst>
              <a:ext uri="{FF2B5EF4-FFF2-40B4-BE49-F238E27FC236}">
                <a16:creationId xmlns:a16="http://schemas.microsoft.com/office/drawing/2014/main" id="{ABC9D6EF-1F39-44D0-8A34-9E2A942C05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6" y="0"/>
            <a:ext cx="9130414" cy="6846640"/>
          </a:xfrm>
        </p:spPr>
      </p:pic>
    </p:spTree>
    <p:extLst>
      <p:ext uri="{BB962C8B-B14F-4D97-AF65-F5344CB8AC3E}">
        <p14:creationId xmlns:p14="http://schemas.microsoft.com/office/powerpoint/2010/main" val="42320254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E0625-7041-474C-B3BE-F7FFC9A17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5FDC9BAB-A887-4845-975A-60B8C7A5DF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696" y="-99392"/>
            <a:ext cx="2823979" cy="3759477"/>
          </a:xfrm>
        </p:spPr>
      </p:pic>
      <p:pic>
        <p:nvPicPr>
          <p:cNvPr id="8" name="Picture 7" descr="A person posing for a photo&#10;&#10;Description generated with very high confidence">
            <a:extLst>
              <a:ext uri="{FF2B5EF4-FFF2-40B4-BE49-F238E27FC236}">
                <a16:creationId xmlns:a16="http://schemas.microsoft.com/office/drawing/2014/main" id="{4317E18A-8225-4309-89B1-837A0E9FD9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120" y="0"/>
            <a:ext cx="4754880" cy="6858000"/>
          </a:xfrm>
          <a:prstGeom prst="rect">
            <a:avLst/>
          </a:prstGeom>
        </p:spPr>
      </p:pic>
      <p:pic>
        <p:nvPicPr>
          <p:cNvPr id="12" name="Picture 11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6AD15A5-D63D-4332-8477-69AE3EABC5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53530"/>
            <a:ext cx="2086819" cy="3062744"/>
          </a:xfrm>
          <a:prstGeom prst="rect">
            <a:avLst/>
          </a:prstGeom>
        </p:spPr>
      </p:pic>
      <p:pic>
        <p:nvPicPr>
          <p:cNvPr id="10" name="Picture 9" descr="A picture containing photo, book, text&#10;&#10;Description generated with very high confidence">
            <a:extLst>
              <a:ext uri="{FF2B5EF4-FFF2-40B4-BE49-F238E27FC236}">
                <a16:creationId xmlns:a16="http://schemas.microsoft.com/office/drawing/2014/main" id="{B6F2C6DB-B599-4793-9FDB-53052614AA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068960"/>
            <a:ext cx="2943225" cy="3810000"/>
          </a:xfrm>
          <a:prstGeom prst="rect">
            <a:avLst/>
          </a:prstGeom>
        </p:spPr>
      </p:pic>
      <p:pic>
        <p:nvPicPr>
          <p:cNvPr id="14" name="Picture 13" descr="A picture containing text, receipt&#10;&#10;Description generated with very high confidence">
            <a:extLst>
              <a:ext uri="{FF2B5EF4-FFF2-40B4-BE49-F238E27FC236}">
                <a16:creationId xmlns:a16="http://schemas.microsoft.com/office/drawing/2014/main" id="{93EEF74B-40DC-4435-8B4D-3BED80ED10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696" y="3429000"/>
            <a:ext cx="246888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0374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Week 5: Southern Gaul</a:t>
            </a:r>
            <a:br>
              <a:rPr lang="en-GB" i="1" dirty="0"/>
            </a:br>
            <a:r>
              <a:rPr lang="en-GB" i="1" dirty="0"/>
              <a:t>some case studies…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R.H. – CLAH7017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805264"/>
            <a:ext cx="1691680" cy="665548"/>
          </a:xfrm>
          <a:prstGeom prst="rect">
            <a:avLst/>
          </a:prstGeom>
        </p:spPr>
      </p:pic>
      <p:pic>
        <p:nvPicPr>
          <p:cNvPr id="5" name="Picture 1030" descr="C:\Eigene Dateien\FERCAN\glanum067b view sanctuary.jpg"/>
          <p:cNvPicPr>
            <a:picLocks noChangeAspect="1" noChangeArrowheads="1"/>
          </p:cNvPicPr>
          <p:nvPr/>
        </p:nvPicPr>
        <p:blipFill rotWithShape="1">
          <a:blip r:embed="rId3" cstate="print"/>
          <a:srcRect t="20731" b="17038"/>
          <a:stretch/>
        </p:blipFill>
        <p:spPr bwMode="auto">
          <a:xfrm>
            <a:off x="35496" y="15376"/>
            <a:ext cx="9058971" cy="29575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03079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30" descr="C:\Eigene Dateien\FERCAN\glanum067b view sanctuary.jpg"/>
          <p:cNvPicPr>
            <a:picLocks noChangeAspect="1" noChangeArrowheads="1"/>
          </p:cNvPicPr>
          <p:nvPr/>
        </p:nvPicPr>
        <p:blipFill rotWithShape="1">
          <a:blip r:embed="rId2" cstate="print"/>
          <a:srcRect t="20731" b="17038"/>
          <a:stretch/>
        </p:blipFill>
        <p:spPr bwMode="auto">
          <a:xfrm>
            <a:off x="35496" y="15376"/>
            <a:ext cx="9058971" cy="29575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116632"/>
            <a:ext cx="7315200" cy="1154097"/>
          </a:xfrm>
        </p:spPr>
        <p:txBody>
          <a:bodyPr/>
          <a:lstStyle/>
          <a:p>
            <a:r>
              <a:rPr lang="en-GB" dirty="0"/>
              <a:t>The story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429000"/>
            <a:ext cx="8208912" cy="3168352"/>
          </a:xfrm>
        </p:spPr>
        <p:txBody>
          <a:bodyPr>
            <a:noAutofit/>
          </a:bodyPr>
          <a:lstStyle/>
          <a:p>
            <a:r>
              <a:rPr lang="en-GB" dirty="0"/>
              <a:t>Key concepts, like polis religion / embedded religion / ritualistic religion / </a:t>
            </a:r>
            <a:r>
              <a:rPr lang="en-GB" i="1" dirty="0"/>
              <a:t>do et des</a:t>
            </a:r>
            <a:r>
              <a:rPr lang="en-GB" dirty="0"/>
              <a:t>…</a:t>
            </a:r>
          </a:p>
          <a:p>
            <a:pPr lvl="1"/>
            <a:r>
              <a:rPr lang="en-GB" dirty="0"/>
              <a:t>Conservative, but open to new ideas (and deities)</a:t>
            </a:r>
          </a:p>
          <a:p>
            <a:r>
              <a:rPr lang="en-GB" dirty="0"/>
              <a:t>Spread of Roman imperial concepts</a:t>
            </a:r>
          </a:p>
          <a:p>
            <a:pPr lvl="1"/>
            <a:r>
              <a:rPr lang="en-GB" dirty="0"/>
              <a:t>E.g., the ‘imperial cult’</a:t>
            </a:r>
          </a:p>
          <a:p>
            <a:r>
              <a:rPr lang="en-GB" dirty="0"/>
              <a:t>The problem of </a:t>
            </a:r>
            <a:r>
              <a:rPr lang="en-GB" i="1" dirty="0" err="1"/>
              <a:t>interpretatio</a:t>
            </a:r>
            <a:r>
              <a:rPr lang="en-GB" i="1" dirty="0"/>
              <a:t> Romana / </a:t>
            </a:r>
            <a:r>
              <a:rPr lang="en-GB" i="1" dirty="0" err="1"/>
              <a:t>indigena</a:t>
            </a:r>
            <a:r>
              <a:rPr lang="en-GB" i="1" dirty="0"/>
              <a:t> / </a:t>
            </a:r>
            <a:r>
              <a:rPr lang="en-GB" i="1" dirty="0" err="1"/>
              <a:t>Graeca</a:t>
            </a:r>
            <a:r>
              <a:rPr lang="en-GB" i="1" dirty="0"/>
              <a:t>…</a:t>
            </a:r>
          </a:p>
          <a:p>
            <a:r>
              <a:rPr lang="en-GB" dirty="0"/>
              <a:t>Today: look at all these issues in context of a particular site</a:t>
            </a:r>
          </a:p>
          <a:p>
            <a:pPr lvl="1"/>
            <a:r>
              <a:rPr lang="en-GB" dirty="0"/>
              <a:t>How important is the imperial cult? </a:t>
            </a:r>
          </a:p>
          <a:p>
            <a:pPr lvl="1"/>
            <a:r>
              <a:rPr lang="en-GB" dirty="0"/>
              <a:t> Can we talk about polis religion…?</a:t>
            </a:r>
          </a:p>
          <a:p>
            <a:pPr lvl="1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D98705-78BB-46F0-9CF2-4DF9FD5055ED}"/>
              </a:ext>
            </a:extLst>
          </p:cNvPr>
          <p:cNvSpPr/>
          <p:nvPr/>
        </p:nvSpPr>
        <p:spPr>
          <a:xfrm rot="5400000">
            <a:off x="5712281" y="3472205"/>
            <a:ext cx="6216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  <a:lumOff val="50000"/>
                  </a:schemeClr>
                </a:solidFill>
              </a:rPr>
              <a:t>IMPACT OF THE ROMAN EMPIRE ON LOCAL PEOPLE…</a:t>
            </a:r>
          </a:p>
        </p:txBody>
      </p:sp>
    </p:spTree>
    <p:extLst>
      <p:ext uri="{BB962C8B-B14F-4D97-AF65-F5344CB8AC3E}">
        <p14:creationId xmlns:p14="http://schemas.microsoft.com/office/powerpoint/2010/main" val="24526314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157192"/>
            <a:ext cx="7315200" cy="1595311"/>
          </a:xfrm>
        </p:spPr>
        <p:txBody>
          <a:bodyPr/>
          <a:lstStyle/>
          <a:p>
            <a:r>
              <a:rPr lang="en-GB" dirty="0"/>
              <a:t>Ideal case study</a:t>
            </a:r>
          </a:p>
          <a:p>
            <a:r>
              <a:rPr lang="en-GB" dirty="0"/>
              <a:t>Well preserved site (abandoned in mid-3</a:t>
            </a:r>
            <a:r>
              <a:rPr lang="en-GB" baseline="30000" dirty="0"/>
              <a:t>rd</a:t>
            </a:r>
            <a:r>
              <a:rPr lang="en-GB" dirty="0"/>
              <a:t> c. AD)</a:t>
            </a:r>
          </a:p>
          <a:p>
            <a:r>
              <a:rPr lang="en-GB" dirty="0"/>
              <a:t>Gradual transformation between Iron Age and </a:t>
            </a:r>
            <a:r>
              <a:rPr lang="en-GB" dirty="0" err="1"/>
              <a:t>Principate</a:t>
            </a:r>
            <a:endParaRPr lang="en-GB" dirty="0"/>
          </a:p>
          <a:p>
            <a:r>
              <a:rPr lang="en-GB" dirty="0"/>
              <a:t>Local identity / Global identity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0"/>
            <a:ext cx="8388424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Location: Glanum (Saint-R</a:t>
            </a:r>
            <a:r>
              <a:rPr lang="de-DE" dirty="0"/>
              <a:t>émy)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191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0"/>
            <a:ext cx="8388424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Location: Glanum (Saint-R</a:t>
            </a:r>
            <a:r>
              <a:rPr lang="de-DE" dirty="0"/>
              <a:t>émy)</a:t>
            </a:r>
            <a:endParaRPr lang="en-GB" dirty="0"/>
          </a:p>
        </p:txBody>
      </p:sp>
      <p:pic>
        <p:nvPicPr>
          <p:cNvPr id="8" name="Picture 2" descr="C:\Eigene Dateien\FERCAN\MAP NARBONENSIS Fren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855" y="1484784"/>
            <a:ext cx="7726714" cy="469773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cxnSp>
        <p:nvCxnSpPr>
          <p:cNvPr id="10" name="Straight Arrow Connector 9"/>
          <p:cNvCxnSpPr/>
          <p:nvPr/>
        </p:nvCxnSpPr>
        <p:spPr>
          <a:xfrm flipV="1">
            <a:off x="4932040" y="4725144"/>
            <a:ext cx="216024" cy="1944216"/>
          </a:xfrm>
          <a:prstGeom prst="straightConnector1">
            <a:avLst/>
          </a:prstGeom>
          <a:ln w="139700">
            <a:solidFill>
              <a:srgbClr val="FFFF00">
                <a:alpha val="58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0788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0"/>
            <a:ext cx="8388424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Location: Glanum (Saint-R</a:t>
            </a:r>
            <a:r>
              <a:rPr lang="de-DE" dirty="0"/>
              <a:t>émy)</a:t>
            </a:r>
            <a:endParaRPr lang="en-GB" dirty="0"/>
          </a:p>
        </p:txBody>
      </p:sp>
      <p:pic>
        <p:nvPicPr>
          <p:cNvPr id="8" name="Picture 2" descr="C:\Eigene Dateien\FERCAN\MAP NARBONENSIS Fren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855" y="1484784"/>
            <a:ext cx="7726714" cy="469773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3" name="Content Placeholder 2" descr="A dog lying on the ground&#10;&#10;Description generated with very high confidence">
            <a:extLst>
              <a:ext uri="{FF2B5EF4-FFF2-40B4-BE49-F238E27FC236}">
                <a16:creationId xmlns:a16="http://schemas.microsoft.com/office/drawing/2014/main" id="{1A581263-D881-4678-8EE9-C5EF42A7D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36" y="0"/>
            <a:ext cx="3329729" cy="44396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10" name="Straight Arrow Connector 9"/>
          <p:cNvCxnSpPr>
            <a:cxnSpLocks/>
          </p:cNvCxnSpPr>
          <p:nvPr/>
        </p:nvCxnSpPr>
        <p:spPr>
          <a:xfrm flipH="1">
            <a:off x="5004048" y="2780928"/>
            <a:ext cx="2376264" cy="2056983"/>
          </a:xfrm>
          <a:prstGeom prst="straightConnector1">
            <a:avLst/>
          </a:prstGeom>
          <a:ln w="139700">
            <a:solidFill>
              <a:srgbClr val="FFFF00">
                <a:alpha val="58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28442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0" y="0"/>
            <a:ext cx="8388424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Location: Glanum (Saint-R</a:t>
            </a:r>
            <a:r>
              <a:rPr lang="de-DE" dirty="0"/>
              <a:t>émy)</a:t>
            </a:r>
            <a:endParaRPr lang="en-GB" dirty="0"/>
          </a:p>
        </p:txBody>
      </p:sp>
      <p:sp>
        <p:nvSpPr>
          <p:cNvPr id="10" name="Freeform 9"/>
          <p:cNvSpPr/>
          <p:nvPr/>
        </p:nvSpPr>
        <p:spPr>
          <a:xfrm>
            <a:off x="2928182" y="2243138"/>
            <a:ext cx="6101518" cy="3243262"/>
          </a:xfrm>
          <a:custGeom>
            <a:avLst/>
            <a:gdLst>
              <a:gd name="connsiteX0" fmla="*/ 629406 w 6101518"/>
              <a:gd name="connsiteY0" fmla="*/ 0 h 3243262"/>
              <a:gd name="connsiteX1" fmla="*/ 756 w 6101518"/>
              <a:gd name="connsiteY1" fmla="*/ 914400 h 3243262"/>
              <a:gd name="connsiteX2" fmla="*/ 515106 w 6101518"/>
              <a:gd name="connsiteY2" fmla="*/ 1328737 h 3243262"/>
              <a:gd name="connsiteX3" fmla="*/ 1129468 w 6101518"/>
              <a:gd name="connsiteY3" fmla="*/ 1571625 h 3243262"/>
              <a:gd name="connsiteX4" fmla="*/ 1943856 w 6101518"/>
              <a:gd name="connsiteY4" fmla="*/ 1457325 h 3243262"/>
              <a:gd name="connsiteX5" fmla="*/ 2786818 w 6101518"/>
              <a:gd name="connsiteY5" fmla="*/ 1957387 h 3243262"/>
              <a:gd name="connsiteX6" fmla="*/ 3986968 w 6101518"/>
              <a:gd name="connsiteY6" fmla="*/ 2371725 h 3243262"/>
              <a:gd name="connsiteX7" fmla="*/ 4644193 w 6101518"/>
              <a:gd name="connsiteY7" fmla="*/ 2628900 h 3243262"/>
              <a:gd name="connsiteX8" fmla="*/ 6101518 w 6101518"/>
              <a:gd name="connsiteY8" fmla="*/ 3243262 h 3243262"/>
              <a:gd name="connsiteX9" fmla="*/ 6101518 w 6101518"/>
              <a:gd name="connsiteY9" fmla="*/ 3243262 h 3243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01518" h="3243262">
                <a:moveTo>
                  <a:pt x="629406" y="0"/>
                </a:moveTo>
                <a:cubicBezTo>
                  <a:pt x="324606" y="346472"/>
                  <a:pt x="19806" y="692944"/>
                  <a:pt x="756" y="914400"/>
                </a:cubicBezTo>
                <a:cubicBezTo>
                  <a:pt x="-18294" y="1135856"/>
                  <a:pt x="326987" y="1219200"/>
                  <a:pt x="515106" y="1328737"/>
                </a:cubicBezTo>
                <a:cubicBezTo>
                  <a:pt x="703225" y="1438275"/>
                  <a:pt x="891343" y="1550194"/>
                  <a:pt x="1129468" y="1571625"/>
                </a:cubicBezTo>
                <a:cubicBezTo>
                  <a:pt x="1367593" y="1593056"/>
                  <a:pt x="1667631" y="1393031"/>
                  <a:pt x="1943856" y="1457325"/>
                </a:cubicBezTo>
                <a:cubicBezTo>
                  <a:pt x="2220081" y="1521619"/>
                  <a:pt x="2446299" y="1804987"/>
                  <a:pt x="2786818" y="1957387"/>
                </a:cubicBezTo>
                <a:cubicBezTo>
                  <a:pt x="3127337" y="2109787"/>
                  <a:pt x="3677406" y="2259806"/>
                  <a:pt x="3986968" y="2371725"/>
                </a:cubicBezTo>
                <a:cubicBezTo>
                  <a:pt x="4296531" y="2483644"/>
                  <a:pt x="4644193" y="2628900"/>
                  <a:pt x="4644193" y="2628900"/>
                </a:cubicBezTo>
                <a:lnTo>
                  <a:pt x="6101518" y="3243262"/>
                </a:lnTo>
                <a:lnTo>
                  <a:pt x="6101518" y="3243262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194212" y="4797151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TWIN TEMPLES</a:t>
            </a:r>
            <a:endParaRPr lang="en-GB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292080" y="3413031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</a:t>
            </a:r>
            <a:endParaRPr lang="en-GB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386653" y="256490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CURIA</a:t>
            </a:r>
            <a:endParaRPr lang="en-GB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01924" y="241039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BONA DEA</a:t>
            </a:r>
            <a:endParaRPr lang="en-GB" sz="1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019376" y="2825263"/>
            <a:ext cx="259228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1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BASILICA</a:t>
            </a:r>
            <a:endParaRPr lang="en-GB" sz="21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31178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sp>
        <p:nvSpPr>
          <p:cNvPr id="5" name="Freeform 4"/>
          <p:cNvSpPr/>
          <p:nvPr/>
        </p:nvSpPr>
        <p:spPr>
          <a:xfrm>
            <a:off x="-14288" y="2471738"/>
            <a:ext cx="7643813" cy="3471862"/>
          </a:xfrm>
          <a:custGeom>
            <a:avLst/>
            <a:gdLst>
              <a:gd name="connsiteX0" fmla="*/ 0 w 7643813"/>
              <a:gd name="connsiteY0" fmla="*/ 3471862 h 3471862"/>
              <a:gd name="connsiteX1" fmla="*/ 1800226 w 7643813"/>
              <a:gd name="connsiteY1" fmla="*/ 3128962 h 3471862"/>
              <a:gd name="connsiteX2" fmla="*/ 2657476 w 7643813"/>
              <a:gd name="connsiteY2" fmla="*/ 2714625 h 3471862"/>
              <a:gd name="connsiteX3" fmla="*/ 4300538 w 7643813"/>
              <a:gd name="connsiteY3" fmla="*/ 1828800 h 3471862"/>
              <a:gd name="connsiteX4" fmla="*/ 7643813 w 7643813"/>
              <a:gd name="connsiteY4" fmla="*/ 0 h 3471862"/>
              <a:gd name="connsiteX5" fmla="*/ 7643813 w 7643813"/>
              <a:gd name="connsiteY5" fmla="*/ 0 h 3471862"/>
              <a:gd name="connsiteX6" fmla="*/ 7643813 w 7643813"/>
              <a:gd name="connsiteY6" fmla="*/ 0 h 3471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643813" h="3471862">
                <a:moveTo>
                  <a:pt x="0" y="3471862"/>
                </a:moveTo>
                <a:cubicBezTo>
                  <a:pt x="678656" y="3363515"/>
                  <a:pt x="1357313" y="3255168"/>
                  <a:pt x="1800226" y="3128962"/>
                </a:cubicBezTo>
                <a:cubicBezTo>
                  <a:pt x="2243139" y="3002756"/>
                  <a:pt x="2240757" y="2931319"/>
                  <a:pt x="2657476" y="2714625"/>
                </a:cubicBezTo>
                <a:cubicBezTo>
                  <a:pt x="3074195" y="2497931"/>
                  <a:pt x="4300538" y="1828800"/>
                  <a:pt x="4300538" y="1828800"/>
                </a:cubicBezTo>
                <a:lnTo>
                  <a:pt x="7643813" y="0"/>
                </a:lnTo>
                <a:lnTo>
                  <a:pt x="7643813" y="0"/>
                </a:lnTo>
                <a:lnTo>
                  <a:pt x="7643813" y="0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-47452" y="501317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endParaRPr lang="en-GB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1560" y="3715226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sz="26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39752" y="3961447"/>
            <a:ext cx="2592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HERCULES</a:t>
            </a:r>
            <a:endParaRPr lang="en-GB" sz="2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292080" y="4017644"/>
            <a:ext cx="2592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ex-porticoe</a:t>
            </a:r>
            <a:endParaRPr lang="en-GB" sz="2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0748" y="5780782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 AGE</a:t>
            </a:r>
            <a:br>
              <a:rPr lang="de-DE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26768" y="5294961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800" b="1" i="1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„rock</a:t>
            </a:r>
            <a:br>
              <a:rPr lang="de-DE" sz="2800" b="1" i="1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sz="2800" b="1" i="1" dirty="0" err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sanctuary</a:t>
            </a:r>
            <a:r>
              <a:rPr lang="de-DE" sz="2800" b="1" i="1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“(?)</a:t>
            </a:r>
            <a:endParaRPr lang="en-GB" sz="2800" b="1" i="1" dirty="0">
              <a:solidFill>
                <a:schemeClr val="tx1">
                  <a:lumMod val="6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99010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5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354284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9" name="Straight Connector 8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12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607626" y="3040083"/>
            <a:ext cx="950026" cy="944088"/>
          </a:xfrm>
          <a:custGeom>
            <a:avLst/>
            <a:gdLst>
              <a:gd name="connsiteX0" fmla="*/ 261257 w 950026"/>
              <a:gd name="connsiteY0" fmla="*/ 944088 h 944088"/>
              <a:gd name="connsiteX1" fmla="*/ 540327 w 950026"/>
              <a:gd name="connsiteY1" fmla="*/ 932213 h 944088"/>
              <a:gd name="connsiteX2" fmla="*/ 789709 w 950026"/>
              <a:gd name="connsiteY2" fmla="*/ 676894 h 944088"/>
              <a:gd name="connsiteX3" fmla="*/ 944088 w 950026"/>
              <a:gd name="connsiteY3" fmla="*/ 433449 h 944088"/>
              <a:gd name="connsiteX4" fmla="*/ 950026 w 950026"/>
              <a:gd name="connsiteY4" fmla="*/ 0 h 944088"/>
              <a:gd name="connsiteX5" fmla="*/ 0 w 950026"/>
              <a:gd name="connsiteY5" fmla="*/ 17813 h 944088"/>
              <a:gd name="connsiteX6" fmla="*/ 71252 w 950026"/>
              <a:gd name="connsiteY6" fmla="*/ 243444 h 944088"/>
              <a:gd name="connsiteX7" fmla="*/ 338447 w 950026"/>
              <a:gd name="connsiteY7" fmla="*/ 255320 h 944088"/>
              <a:gd name="connsiteX8" fmla="*/ 706582 w 950026"/>
              <a:gd name="connsiteY8" fmla="*/ 261257 h 944088"/>
              <a:gd name="connsiteX9" fmla="*/ 641268 w 950026"/>
              <a:gd name="connsiteY9" fmla="*/ 605642 h 944088"/>
              <a:gd name="connsiteX10" fmla="*/ 362197 w 950026"/>
              <a:gd name="connsiteY10" fmla="*/ 635330 h 944088"/>
              <a:gd name="connsiteX11" fmla="*/ 255319 w 950026"/>
              <a:gd name="connsiteY11" fmla="*/ 314696 h 944088"/>
              <a:gd name="connsiteX12" fmla="*/ 219693 w 950026"/>
              <a:gd name="connsiteY12" fmla="*/ 290946 h 944088"/>
              <a:gd name="connsiteX13" fmla="*/ 106878 w 950026"/>
              <a:gd name="connsiteY13" fmla="*/ 213756 h 944088"/>
              <a:gd name="connsiteX14" fmla="*/ 112816 w 950026"/>
              <a:gd name="connsiteY14" fmla="*/ 296883 h 944088"/>
              <a:gd name="connsiteX15" fmla="*/ 195943 w 950026"/>
              <a:gd name="connsiteY15" fmla="*/ 540327 h 944088"/>
              <a:gd name="connsiteX16" fmla="*/ 243444 w 950026"/>
              <a:gd name="connsiteY16" fmla="*/ 730333 h 944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0026" h="944088">
                <a:moveTo>
                  <a:pt x="261257" y="944088"/>
                </a:moveTo>
                <a:lnTo>
                  <a:pt x="540327" y="932213"/>
                </a:lnTo>
                <a:lnTo>
                  <a:pt x="789709" y="676894"/>
                </a:lnTo>
                <a:lnTo>
                  <a:pt x="944088" y="433449"/>
                </a:lnTo>
                <a:cubicBezTo>
                  <a:pt x="946067" y="288966"/>
                  <a:pt x="948047" y="144483"/>
                  <a:pt x="950026" y="0"/>
                </a:cubicBezTo>
                <a:lnTo>
                  <a:pt x="0" y="17813"/>
                </a:lnTo>
                <a:lnTo>
                  <a:pt x="71252" y="243444"/>
                </a:lnTo>
                <a:lnTo>
                  <a:pt x="338447" y="255320"/>
                </a:lnTo>
                <a:lnTo>
                  <a:pt x="706582" y="261257"/>
                </a:lnTo>
                <a:lnTo>
                  <a:pt x="641268" y="605642"/>
                </a:lnTo>
                <a:lnTo>
                  <a:pt x="362197" y="635330"/>
                </a:lnTo>
                <a:lnTo>
                  <a:pt x="255319" y="314696"/>
                </a:lnTo>
                <a:lnTo>
                  <a:pt x="219693" y="290946"/>
                </a:lnTo>
                <a:lnTo>
                  <a:pt x="106878" y="213756"/>
                </a:lnTo>
                <a:lnTo>
                  <a:pt x="112816" y="296883"/>
                </a:lnTo>
                <a:lnTo>
                  <a:pt x="195943" y="540327"/>
                </a:lnTo>
                <a:lnTo>
                  <a:pt x="243444" y="730333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907704" y="526076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 AGE</a:t>
            </a:r>
            <a:endParaRPr lang="en-GB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8661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 11"/>
          <p:cNvSpPr/>
          <p:nvPr/>
        </p:nvSpPr>
        <p:spPr>
          <a:xfrm>
            <a:off x="4607626" y="3040083"/>
            <a:ext cx="950026" cy="944088"/>
          </a:xfrm>
          <a:custGeom>
            <a:avLst/>
            <a:gdLst>
              <a:gd name="connsiteX0" fmla="*/ 261257 w 950026"/>
              <a:gd name="connsiteY0" fmla="*/ 944088 h 944088"/>
              <a:gd name="connsiteX1" fmla="*/ 540327 w 950026"/>
              <a:gd name="connsiteY1" fmla="*/ 932213 h 944088"/>
              <a:gd name="connsiteX2" fmla="*/ 789709 w 950026"/>
              <a:gd name="connsiteY2" fmla="*/ 676894 h 944088"/>
              <a:gd name="connsiteX3" fmla="*/ 944088 w 950026"/>
              <a:gd name="connsiteY3" fmla="*/ 433449 h 944088"/>
              <a:gd name="connsiteX4" fmla="*/ 950026 w 950026"/>
              <a:gd name="connsiteY4" fmla="*/ 0 h 944088"/>
              <a:gd name="connsiteX5" fmla="*/ 0 w 950026"/>
              <a:gd name="connsiteY5" fmla="*/ 17813 h 944088"/>
              <a:gd name="connsiteX6" fmla="*/ 71252 w 950026"/>
              <a:gd name="connsiteY6" fmla="*/ 243444 h 944088"/>
              <a:gd name="connsiteX7" fmla="*/ 338447 w 950026"/>
              <a:gd name="connsiteY7" fmla="*/ 255320 h 944088"/>
              <a:gd name="connsiteX8" fmla="*/ 706582 w 950026"/>
              <a:gd name="connsiteY8" fmla="*/ 261257 h 944088"/>
              <a:gd name="connsiteX9" fmla="*/ 641268 w 950026"/>
              <a:gd name="connsiteY9" fmla="*/ 605642 h 944088"/>
              <a:gd name="connsiteX10" fmla="*/ 362197 w 950026"/>
              <a:gd name="connsiteY10" fmla="*/ 635330 h 944088"/>
              <a:gd name="connsiteX11" fmla="*/ 255319 w 950026"/>
              <a:gd name="connsiteY11" fmla="*/ 314696 h 944088"/>
              <a:gd name="connsiteX12" fmla="*/ 219693 w 950026"/>
              <a:gd name="connsiteY12" fmla="*/ 290946 h 944088"/>
              <a:gd name="connsiteX13" fmla="*/ 106878 w 950026"/>
              <a:gd name="connsiteY13" fmla="*/ 213756 h 944088"/>
              <a:gd name="connsiteX14" fmla="*/ 112816 w 950026"/>
              <a:gd name="connsiteY14" fmla="*/ 296883 h 944088"/>
              <a:gd name="connsiteX15" fmla="*/ 195943 w 950026"/>
              <a:gd name="connsiteY15" fmla="*/ 540327 h 944088"/>
              <a:gd name="connsiteX16" fmla="*/ 243444 w 950026"/>
              <a:gd name="connsiteY16" fmla="*/ 730333 h 944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0026" h="944088">
                <a:moveTo>
                  <a:pt x="261257" y="944088"/>
                </a:moveTo>
                <a:lnTo>
                  <a:pt x="540327" y="932213"/>
                </a:lnTo>
                <a:lnTo>
                  <a:pt x="789709" y="676894"/>
                </a:lnTo>
                <a:lnTo>
                  <a:pt x="944088" y="433449"/>
                </a:lnTo>
                <a:cubicBezTo>
                  <a:pt x="946067" y="288966"/>
                  <a:pt x="948047" y="144483"/>
                  <a:pt x="950026" y="0"/>
                </a:cubicBezTo>
                <a:lnTo>
                  <a:pt x="0" y="17813"/>
                </a:lnTo>
                <a:lnTo>
                  <a:pt x="71252" y="243444"/>
                </a:lnTo>
                <a:lnTo>
                  <a:pt x="338447" y="255320"/>
                </a:lnTo>
                <a:lnTo>
                  <a:pt x="706582" y="261257"/>
                </a:lnTo>
                <a:lnTo>
                  <a:pt x="641268" y="605642"/>
                </a:lnTo>
                <a:lnTo>
                  <a:pt x="362197" y="635330"/>
                </a:lnTo>
                <a:lnTo>
                  <a:pt x="255319" y="314696"/>
                </a:lnTo>
                <a:lnTo>
                  <a:pt x="219693" y="290946"/>
                </a:lnTo>
                <a:lnTo>
                  <a:pt x="106878" y="213756"/>
                </a:lnTo>
                <a:lnTo>
                  <a:pt x="112816" y="296883"/>
                </a:lnTo>
                <a:lnTo>
                  <a:pt x="195943" y="540327"/>
                </a:lnTo>
                <a:lnTo>
                  <a:pt x="243444" y="730333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 20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1907704" y="526076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PERIOD</a:t>
            </a:r>
            <a:endParaRPr lang="en-GB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20523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6" presetClass="entr" presetSubtype="2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750"/>
                            </p:stCondLst>
                            <p:childTnLst>
                              <p:par>
                                <p:cTn id="4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23528" y="2264857"/>
            <a:ext cx="2160240" cy="20313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de-DE" b="1" dirty="0"/>
              <a:t>LATE IRON AGE: </a:t>
            </a:r>
            <a:br>
              <a:rPr lang="de-DE" b="1" dirty="0"/>
            </a:br>
            <a:r>
              <a:rPr lang="de-DE" dirty="0"/>
              <a:t>one cult/sanctuary, but different </a:t>
            </a:r>
            <a:r>
              <a:rPr lang="de-DE" dirty="0" err="1"/>
              <a:t>activity</a:t>
            </a:r>
            <a:r>
              <a:rPr lang="de-DE" dirty="0"/>
              <a:t> </a:t>
            </a:r>
            <a:r>
              <a:rPr lang="de-DE" dirty="0" err="1"/>
              <a:t>zones</a:t>
            </a:r>
            <a:r>
              <a:rPr lang="de-DE" dirty="0"/>
              <a:t>(?)</a:t>
            </a:r>
          </a:p>
          <a:p>
            <a:r>
              <a:rPr lang="de-DE" b="1" dirty="0"/>
              <a:t>ROMAN PERIOD:</a:t>
            </a:r>
          </a:p>
          <a:p>
            <a:r>
              <a:rPr lang="de-DE" dirty="0"/>
              <a:t>more specialised cult places</a:t>
            </a:r>
            <a:endParaRPr lang="en-GB" dirty="0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459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rgbClr val="00B0F0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rgbClr val="FF0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23528" y="2264857"/>
            <a:ext cx="2160240" cy="20313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de-DE" b="1" dirty="0"/>
              <a:t>LATE IRON AGE: </a:t>
            </a:r>
            <a:br>
              <a:rPr lang="de-DE" b="1" dirty="0"/>
            </a:br>
            <a:r>
              <a:rPr lang="de-DE" dirty="0"/>
              <a:t>one cult/sanctuary, but different activity zones</a:t>
            </a:r>
          </a:p>
          <a:p>
            <a:r>
              <a:rPr lang="de-DE" b="1" dirty="0"/>
              <a:t>ROMAN PERIOD:</a:t>
            </a:r>
          </a:p>
          <a:p>
            <a:r>
              <a:rPr lang="de-DE" dirty="0"/>
              <a:t>more specialised cult places</a:t>
            </a:r>
            <a:endParaRPr lang="en-GB" dirty="0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5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558145" y="1898073"/>
            <a:ext cx="346364" cy="374072"/>
          </a:xfrm>
          <a:custGeom>
            <a:avLst/>
            <a:gdLst>
              <a:gd name="connsiteX0" fmla="*/ 0 w 346364"/>
              <a:gd name="connsiteY0" fmla="*/ 332509 h 374072"/>
              <a:gd name="connsiteX1" fmla="*/ 0 w 346364"/>
              <a:gd name="connsiteY1" fmla="*/ 0 h 374072"/>
              <a:gd name="connsiteX2" fmla="*/ 346364 w 346364"/>
              <a:gd name="connsiteY2" fmla="*/ 13854 h 374072"/>
              <a:gd name="connsiteX3" fmla="*/ 346364 w 346364"/>
              <a:gd name="connsiteY3" fmla="*/ 360218 h 374072"/>
              <a:gd name="connsiteX4" fmla="*/ 96982 w 346364"/>
              <a:gd name="connsiteY4" fmla="*/ 374072 h 37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374072">
                <a:moveTo>
                  <a:pt x="0" y="332509"/>
                </a:moveTo>
                <a:lnTo>
                  <a:pt x="0" y="0"/>
                </a:lnTo>
                <a:lnTo>
                  <a:pt x="346364" y="13854"/>
                </a:lnTo>
                <a:lnTo>
                  <a:pt x="346364" y="360218"/>
                </a:lnTo>
                <a:lnTo>
                  <a:pt x="96982" y="374072"/>
                </a:lnTo>
              </a:path>
            </a:pathLst>
          </a:custGeom>
          <a:solidFill>
            <a:schemeClr val="bg2">
              <a:lumMod val="50000"/>
              <a:lumOff val="50000"/>
            </a:schemeClr>
          </a:solidFill>
          <a:ln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24202"/>
      </p:ext>
    </p:extLst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rgbClr val="00B0F0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rgbClr val="FF0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23528" y="2264857"/>
            <a:ext cx="2160240" cy="20313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de-DE" b="1" dirty="0"/>
              <a:t>LATE IRON AGE: </a:t>
            </a:r>
            <a:br>
              <a:rPr lang="de-DE" b="1" dirty="0"/>
            </a:br>
            <a:r>
              <a:rPr lang="de-DE" dirty="0"/>
              <a:t>one cult/sanctuary, but different activity zones</a:t>
            </a:r>
          </a:p>
          <a:p>
            <a:r>
              <a:rPr lang="de-DE" b="1" dirty="0"/>
              <a:t>ROMAN PERIOD:</a:t>
            </a:r>
          </a:p>
          <a:p>
            <a:r>
              <a:rPr lang="de-DE" dirty="0"/>
              <a:t>more specialised cult places</a:t>
            </a:r>
            <a:endParaRPr lang="en-GB" dirty="0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5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558145" y="1898073"/>
            <a:ext cx="346364" cy="374072"/>
          </a:xfrm>
          <a:custGeom>
            <a:avLst/>
            <a:gdLst>
              <a:gd name="connsiteX0" fmla="*/ 0 w 346364"/>
              <a:gd name="connsiteY0" fmla="*/ 332509 h 374072"/>
              <a:gd name="connsiteX1" fmla="*/ 0 w 346364"/>
              <a:gd name="connsiteY1" fmla="*/ 0 h 374072"/>
              <a:gd name="connsiteX2" fmla="*/ 346364 w 346364"/>
              <a:gd name="connsiteY2" fmla="*/ 13854 h 374072"/>
              <a:gd name="connsiteX3" fmla="*/ 346364 w 346364"/>
              <a:gd name="connsiteY3" fmla="*/ 360218 h 374072"/>
              <a:gd name="connsiteX4" fmla="*/ 96982 w 346364"/>
              <a:gd name="connsiteY4" fmla="*/ 374072 h 37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374072">
                <a:moveTo>
                  <a:pt x="0" y="332509"/>
                </a:moveTo>
                <a:lnTo>
                  <a:pt x="0" y="0"/>
                </a:lnTo>
                <a:lnTo>
                  <a:pt x="346364" y="13854"/>
                </a:lnTo>
                <a:lnTo>
                  <a:pt x="346364" y="360218"/>
                </a:lnTo>
                <a:lnTo>
                  <a:pt x="96982" y="374072"/>
                </a:lnTo>
              </a:path>
            </a:pathLst>
          </a:custGeom>
          <a:solidFill>
            <a:schemeClr val="bg2">
              <a:lumMod val="50000"/>
              <a:lumOff val="50000"/>
            </a:schemeClr>
          </a:solidFill>
          <a:ln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3923928" y="1052736"/>
            <a:ext cx="1440160" cy="155389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 rot="20595494">
            <a:off x="3371278" y="868070"/>
            <a:ext cx="1549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FF0000"/>
                </a:solidFill>
              </a:rPr>
              <a:t>BONA DEA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 rot="20595494">
            <a:off x="4578494" y="1420523"/>
            <a:ext cx="1549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chemeClr val="bg2">
                    <a:lumMod val="75000"/>
                    <a:lumOff val="25000"/>
                  </a:schemeClr>
                </a:solidFill>
              </a:rPr>
              <a:t>SUCELLOS</a:t>
            </a:r>
            <a:endParaRPr lang="en-GB" b="1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370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/>
      <p:bldP spid="2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2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 b="54747"/>
          <a:stretch/>
        </p:blipFill>
        <p:spPr bwMode="auto">
          <a:xfrm>
            <a:off x="8028" y="0"/>
            <a:ext cx="9135972" cy="4869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6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Oval 6"/>
          <p:cNvSpPr/>
          <p:nvPr/>
        </p:nvSpPr>
        <p:spPr>
          <a:xfrm>
            <a:off x="4139952" y="2548567"/>
            <a:ext cx="1080120" cy="102444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9279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5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6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5003246"/>
      </p:ext>
    </p:extLst>
  </p:cSld>
  <p:clrMapOvr>
    <a:masterClrMapping/>
  </p:clrMapOvr>
  <p:transition spd="slow">
    <p:randomBar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5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7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8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22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436" b="96198" l="9897" r="89956">
                        <a14:foregroundMark x1="24077" y1="8238" x2="24077" y2="8238"/>
                        <a14:foregroundMark x1="16544" y1="5957" x2="16544" y2="5957"/>
                        <a14:foregroundMark x1="80355" y1="4436" x2="80355" y2="4436"/>
                        <a14:foregroundMark x1="40030" y1="96198" x2="40030" y2="961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96" y="29166"/>
            <a:ext cx="3892446" cy="4683544"/>
          </a:xfrm>
          <a:prstGeom prst="rect">
            <a:avLst/>
          </a:prstGeom>
        </p:spPr>
      </p:pic>
      <p:pic>
        <p:nvPicPr>
          <p:cNvPr id="10" name="Picture 1309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701" b="89925" l="5380" r="89981">
                        <a14:foregroundMark x1="5380" y1="62313" x2="5380" y2="62313"/>
                        <a14:foregroundMark x1="62894" y1="55224" x2="62894" y2="55224"/>
                        <a14:foregroundMark x1="55288" y1="20522" x2="55288" y2="20522"/>
                        <a14:foregroundMark x1="57143" y1="17164" x2="57143" y2="17164"/>
                        <a14:foregroundMark x1="59740" y1="72015" x2="59740" y2="72015"/>
                        <a14:foregroundMark x1="87013" y1="78731" x2="87013" y2="787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393" y="2743347"/>
            <a:ext cx="3672408" cy="1994195"/>
          </a:xfrm>
          <a:prstGeom prst="rect">
            <a:avLst/>
          </a:prstGeom>
        </p:spPr>
      </p:pic>
      <p:pic>
        <p:nvPicPr>
          <p:cNvPr id="11" name="Picture 29"/>
          <p:cNvPicPr/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305" b="95364" l="3718" r="98805">
                        <a14:foregroundMark x1="58035" y1="4387" x2="58035" y2="4387"/>
                        <a14:foregroundMark x1="96282" y1="80795" x2="96282" y2="80795"/>
                        <a14:foregroundMark x1="98805" y1="79801" x2="98805" y2="79801"/>
                        <a14:foregroundMark x1="89774" y1="95447" x2="89774" y2="95447"/>
                        <a14:foregroundMark x1="3718" y1="87997" x2="3718" y2="87997"/>
                        <a14:foregroundMark x1="90571" y1="27152" x2="90571" y2="27152"/>
                        <a14:foregroundMark x1="93360" y1="34106" x2="93360" y2="34106"/>
                        <a14:foregroundMark x1="79017" y1="14404" x2="79017" y2="14404"/>
                        <a14:foregroundMark x1="76892" y1="11010" x2="76892" y2="11010"/>
                        <a14:foregroundMark x1="74104" y1="8940" x2="74104" y2="8940"/>
                        <a14:foregroundMark x1="69588" y1="6954" x2="69588" y2="6954"/>
                        <a14:foregroundMark x1="90173" y1="31043" x2="90173" y2="31043"/>
                        <a14:foregroundMark x1="92165" y1="31788" x2="92165" y2="31788"/>
                        <a14:foregroundMark x1="86056" y1="20778" x2="86056" y2="20778"/>
                        <a14:foregroundMark x1="88446" y1="22848" x2="88446" y2="22848"/>
                        <a14:foregroundMark x1="84329" y1="20281" x2="84329" y2="20281"/>
                        <a14:foregroundMark x1="84329" y1="17467" x2="84329" y2="174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0562" y="2507673"/>
            <a:ext cx="2520280" cy="4322649"/>
          </a:xfrm>
          <a:prstGeom prst="rect">
            <a:avLst/>
          </a:prstGeom>
        </p:spPr>
      </p:pic>
      <p:pic>
        <p:nvPicPr>
          <p:cNvPr id="13" name="Picture 198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748" b="97582" l="4338" r="89805">
                        <a14:foregroundMark x1="18655" y1="6651" x2="18655" y2="6651"/>
                        <a14:foregroundMark x1="40347" y1="36034" x2="40347" y2="36034"/>
                        <a14:foregroundMark x1="52495" y1="65538" x2="52495" y2="65538"/>
                        <a14:foregroundMark x1="57267" y1="95647" x2="57267" y2="95647"/>
                        <a14:foregroundMark x1="30152" y1="97582" x2="30152" y2="97582"/>
                        <a14:foregroundMark x1="70933" y1="76663" x2="70933" y2="76663"/>
                        <a14:foregroundMark x1="73536" y1="55381" x2="73536" y2="55381"/>
                        <a14:foregroundMark x1="77007" y1="32527" x2="77007" y2="32527"/>
                        <a14:foregroundMark x1="80911" y1="16687" x2="80911" y2="16687"/>
                        <a14:foregroundMark x1="83731" y1="3869" x2="83731" y2="3869"/>
                        <a14:foregroundMark x1="57267" y1="12092" x2="57267" y2="12092"/>
                        <a14:foregroundMark x1="42299" y1="9674" x2="42299" y2="9674"/>
                        <a14:foregroundMark x1="23427" y1="15478" x2="23427" y2="15478"/>
                        <a14:foregroundMark x1="4338" y1="17412" x2="4338" y2="17412"/>
                        <a14:foregroundMark x1="85683" y1="36034" x2="85683" y2="36034"/>
                        <a14:foregroundMark x1="83080" y1="29867" x2="83080" y2="29867"/>
                        <a14:foregroundMark x1="86334" y1="16324" x2="86334" y2="16324"/>
                        <a14:foregroundMark x1="83731" y1="47279" x2="83731" y2="47279"/>
                        <a14:foregroundMark x1="84382" y1="58162" x2="84382" y2="581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9402" y="3212976"/>
            <a:ext cx="2043158" cy="357779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 rot="21257269">
            <a:off x="2247600" y="3747149"/>
            <a:ext cx="3600400" cy="2031325"/>
          </a:xfrm>
          <a:prstGeom prst="rect">
            <a:avLst/>
          </a:prstGeom>
          <a:gradFill>
            <a:gsLst>
              <a:gs pos="0">
                <a:schemeClr val="accent4">
                  <a:tint val="96000"/>
                  <a:satMod val="130000"/>
                  <a:lumMod val="114000"/>
                  <a:alpha val="69000"/>
                </a:schemeClr>
              </a:gs>
              <a:gs pos="60000">
                <a:schemeClr val="accent4">
                  <a:tint val="100000"/>
                  <a:satMod val="106000"/>
                  <a:lumMod val="110000"/>
                </a:schemeClr>
              </a:gs>
              <a:gs pos="100000">
                <a:schemeClr val="accent4"/>
              </a:gs>
            </a:gsLst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 dirty="0"/>
              <a:t>MALLET GOD </a:t>
            </a:r>
            <a:br>
              <a:rPr lang="de-DE" b="1" dirty="0"/>
            </a:br>
            <a:r>
              <a:rPr lang="de-DE" b="1" dirty="0"/>
              <a:t>SILVANUS – SUCELLOS</a:t>
            </a:r>
          </a:p>
          <a:p>
            <a:r>
              <a:rPr lang="de-DE" dirty="0"/>
              <a:t>here: chthonic god / healing deity</a:t>
            </a:r>
          </a:p>
          <a:p>
            <a:r>
              <a:rPr lang="de-DE" dirty="0"/>
              <a:t>Why in this location? </a:t>
            </a:r>
            <a:br>
              <a:rPr lang="de-DE" dirty="0"/>
            </a:br>
            <a:r>
              <a:rPr lang="de-DE" dirty="0"/>
              <a:t>The curia?</a:t>
            </a:r>
            <a:br>
              <a:rPr lang="de-DE" dirty="0"/>
            </a:br>
            <a:r>
              <a:rPr lang="de-DE" dirty="0"/>
              <a:t>Relics of late Iron Age cults...?</a:t>
            </a:r>
          </a:p>
          <a:p>
            <a:r>
              <a:rPr lang="de-DE" dirty="0"/>
              <a:t>Where is the cult place?</a:t>
            </a:r>
            <a:endParaRPr lang="en-GB" dirty="0"/>
          </a:p>
        </p:txBody>
      </p:sp>
      <p:pic>
        <p:nvPicPr>
          <p:cNvPr id="12" name="Picture 27"/>
          <p:cNvPicPr/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298" b="89845" l="9859" r="89789">
                        <a14:foregroundMark x1="43310" y1="5298" x2="43310" y2="52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03" b="11723"/>
          <a:stretch/>
        </p:blipFill>
        <p:spPr>
          <a:xfrm>
            <a:off x="35496" y="2944300"/>
            <a:ext cx="2638725" cy="394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991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7" name="Picture 6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10" name="Picture 22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436" b="96198" l="9897" r="89956">
                        <a14:foregroundMark x1="24077" y1="8238" x2="24077" y2="8238"/>
                        <a14:foregroundMark x1="16544" y1="5957" x2="16544" y2="5957"/>
                        <a14:foregroundMark x1="80355" y1="4436" x2="80355" y2="4436"/>
                        <a14:foregroundMark x1="40030" y1="96198" x2="40030" y2="961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96" y="29166"/>
            <a:ext cx="3892446" cy="4683544"/>
          </a:xfrm>
          <a:prstGeom prst="rect">
            <a:avLst/>
          </a:prstGeom>
        </p:spPr>
      </p:pic>
      <p:pic>
        <p:nvPicPr>
          <p:cNvPr id="13" name="Picture 198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48" b="97582" l="4338" r="89805">
                        <a14:foregroundMark x1="18655" y1="6651" x2="18655" y2="6651"/>
                        <a14:foregroundMark x1="40347" y1="36034" x2="40347" y2="36034"/>
                        <a14:foregroundMark x1="52495" y1="65538" x2="52495" y2="65538"/>
                        <a14:foregroundMark x1="57267" y1="95647" x2="57267" y2="95647"/>
                        <a14:foregroundMark x1="30152" y1="97582" x2="30152" y2="97582"/>
                        <a14:foregroundMark x1="70933" y1="76663" x2="70933" y2="76663"/>
                        <a14:foregroundMark x1="73536" y1="55381" x2="73536" y2="55381"/>
                        <a14:foregroundMark x1="77007" y1="32527" x2="77007" y2="32527"/>
                        <a14:foregroundMark x1="80911" y1="16687" x2="80911" y2="16687"/>
                        <a14:foregroundMark x1="83731" y1="3869" x2="83731" y2="3869"/>
                        <a14:foregroundMark x1="57267" y1="12092" x2="57267" y2="12092"/>
                        <a14:foregroundMark x1="42299" y1="9674" x2="42299" y2="9674"/>
                        <a14:foregroundMark x1="23427" y1="15478" x2="23427" y2="15478"/>
                        <a14:foregroundMark x1="4338" y1="17412" x2="4338" y2="17412"/>
                        <a14:foregroundMark x1="85683" y1="36034" x2="85683" y2="36034"/>
                        <a14:foregroundMark x1="83080" y1="29867" x2="83080" y2="29867"/>
                        <a14:foregroundMark x1="86334" y1="16324" x2="86334" y2="16324"/>
                        <a14:foregroundMark x1="83731" y1="47279" x2="83731" y2="47279"/>
                        <a14:foregroundMark x1="84382" y1="58162" x2="84382" y2="581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9402" y="3212976"/>
            <a:ext cx="2043158" cy="357779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 rot="21257269">
            <a:off x="2247600" y="3747149"/>
            <a:ext cx="3600400" cy="2031325"/>
          </a:xfrm>
          <a:prstGeom prst="rect">
            <a:avLst/>
          </a:prstGeom>
          <a:gradFill>
            <a:gsLst>
              <a:gs pos="0">
                <a:schemeClr val="accent4">
                  <a:tint val="96000"/>
                  <a:satMod val="130000"/>
                  <a:lumMod val="114000"/>
                  <a:alpha val="69000"/>
                </a:schemeClr>
              </a:gs>
              <a:gs pos="60000">
                <a:schemeClr val="accent4">
                  <a:tint val="100000"/>
                  <a:satMod val="106000"/>
                  <a:lumMod val="110000"/>
                </a:schemeClr>
              </a:gs>
              <a:gs pos="100000">
                <a:schemeClr val="accent4"/>
              </a:gs>
            </a:gsLst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 dirty="0"/>
              <a:t>MALLET GOD </a:t>
            </a:r>
            <a:br>
              <a:rPr lang="de-DE" b="1" dirty="0"/>
            </a:br>
            <a:r>
              <a:rPr lang="de-DE" b="1" dirty="0"/>
              <a:t>SILVANUS – SUCELLOS</a:t>
            </a:r>
          </a:p>
          <a:p>
            <a:r>
              <a:rPr lang="de-DE" dirty="0"/>
              <a:t>here: chthonic god / healing deity</a:t>
            </a:r>
          </a:p>
          <a:p>
            <a:r>
              <a:rPr lang="de-DE" dirty="0"/>
              <a:t>Why in this location? </a:t>
            </a:r>
            <a:br>
              <a:rPr lang="de-DE" dirty="0"/>
            </a:br>
            <a:r>
              <a:rPr lang="de-DE" dirty="0"/>
              <a:t>The curia?</a:t>
            </a:r>
            <a:br>
              <a:rPr lang="de-DE" dirty="0"/>
            </a:br>
            <a:r>
              <a:rPr lang="de-DE" dirty="0"/>
              <a:t>Relics of late Iron Age cults...?</a:t>
            </a:r>
          </a:p>
          <a:p>
            <a:r>
              <a:rPr lang="de-DE" dirty="0"/>
              <a:t>Where is the cult place?</a:t>
            </a:r>
            <a:endParaRPr lang="en-GB" dirty="0"/>
          </a:p>
        </p:txBody>
      </p:sp>
      <p:pic>
        <p:nvPicPr>
          <p:cNvPr id="15" name="Picture 27"/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298" b="89845" l="9859" r="89789">
                        <a14:foregroundMark x1="43310" y1="5298" x2="43310" y2="52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03" b="11723"/>
          <a:stretch/>
        </p:blipFill>
        <p:spPr>
          <a:xfrm>
            <a:off x="35496" y="2944300"/>
            <a:ext cx="2638725" cy="3941084"/>
          </a:xfrm>
          <a:prstGeom prst="rect">
            <a:avLst/>
          </a:prstGeom>
        </p:spPr>
      </p:pic>
      <p:pic>
        <p:nvPicPr>
          <p:cNvPr id="4" name="Picture 2" descr="http://voyages.ideoz.fr/wp-content/plugins/wp-o-matic/cache/b6d8a_Glanum09383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25647" y="2944301"/>
            <a:ext cx="5118353" cy="3833900"/>
          </a:xfrm>
          <a:prstGeom prst="rect">
            <a:avLst/>
          </a:prstGeom>
          <a:noFill/>
        </p:spPr>
      </p:pic>
      <p:pic>
        <p:nvPicPr>
          <p:cNvPr id="17" name="Picture 8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69" y="4762811"/>
            <a:ext cx="3491880" cy="2088232"/>
          </a:xfrm>
          <a:prstGeom prst="rect">
            <a:avLst/>
          </a:prstGeom>
        </p:spPr>
      </p:pic>
      <p:pic>
        <p:nvPicPr>
          <p:cNvPr id="16" name="Picture 188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3800570"/>
            <a:ext cx="3244728" cy="2152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5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17525" y="0"/>
            <a:ext cx="9155189" cy="1154097"/>
          </a:xfrm>
          <a:prstGeom prst="rect">
            <a:avLst/>
          </a:prstGeom>
          <a:solidFill>
            <a:schemeClr val="accent5">
              <a:lumMod val="75000"/>
              <a:alpha val="43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We need to go back to 2</a:t>
            </a:r>
            <a:r>
              <a:rPr lang="en-GB" baseline="30000" dirty="0"/>
              <a:t>nd</a:t>
            </a:r>
            <a:r>
              <a:rPr lang="en-GB" dirty="0"/>
              <a:t> c. BC…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997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1484784"/>
            <a:ext cx="9058971" cy="4752528"/>
          </a:xfrm>
          <a:prstGeom prst="rect">
            <a:avLst/>
          </a:prstGeom>
          <a:noFill/>
        </p:spPr>
      </p:pic>
      <p:sp>
        <p:nvSpPr>
          <p:cNvPr id="56327" name="Oval 1031"/>
          <p:cNvSpPr>
            <a:spLocks noChangeArrowheads="1"/>
          </p:cNvSpPr>
          <p:nvPr/>
        </p:nvSpPr>
        <p:spPr bwMode="auto">
          <a:xfrm>
            <a:off x="1104785" y="3134196"/>
            <a:ext cx="2953189" cy="2562134"/>
          </a:xfrm>
          <a:prstGeom prst="ellips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Rectangle 1027"/>
          <p:cNvSpPr>
            <a:spLocks noGrp="1" noChangeArrowheads="1"/>
          </p:cNvSpPr>
          <p:nvPr>
            <p:ph idx="1"/>
          </p:nvPr>
        </p:nvSpPr>
        <p:spPr>
          <a:xfrm>
            <a:off x="251520" y="404664"/>
            <a:ext cx="8892480" cy="4343400"/>
          </a:xfrm>
        </p:spPr>
        <p:txBody>
          <a:bodyPr/>
          <a:lstStyle/>
          <a:p>
            <a:r>
              <a:rPr lang="de-DE" sz="2000" dirty="0"/>
              <a:t>Iron Age </a:t>
            </a:r>
            <a:r>
              <a:rPr lang="de-DE" sz="2000" dirty="0" err="1"/>
              <a:t>sanctuary</a:t>
            </a:r>
            <a:r>
              <a:rPr lang="de-DE" sz="2000" dirty="0"/>
              <a:t>/oppidum: </a:t>
            </a:r>
            <a:r>
              <a:rPr lang="de-DE" sz="2000" dirty="0" err="1"/>
              <a:t>sacred</a:t>
            </a:r>
            <a:r>
              <a:rPr lang="de-DE" sz="2000" dirty="0"/>
              <a:t> spring</a:t>
            </a:r>
          </a:p>
          <a:p>
            <a:r>
              <a:rPr lang="de-DE" sz="2000" dirty="0" err="1"/>
              <a:t>Monumentalisation</a:t>
            </a:r>
            <a:r>
              <a:rPr lang="de-DE" sz="2000" dirty="0"/>
              <a:t> in 3rd-2nd c. B.C.</a:t>
            </a:r>
          </a:p>
          <a:p>
            <a:r>
              <a:rPr lang="de-DE" sz="2000" dirty="0" err="1"/>
              <a:t>Complete</a:t>
            </a:r>
            <a:r>
              <a:rPr lang="de-DE" sz="2000" dirty="0"/>
              <a:t> </a:t>
            </a:r>
            <a:r>
              <a:rPr lang="de-DE" sz="2000" dirty="0" err="1"/>
              <a:t>transformation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city</a:t>
            </a:r>
            <a:r>
              <a:rPr lang="de-DE" sz="2000" dirty="0"/>
              <a:t> </a:t>
            </a:r>
            <a:r>
              <a:rPr lang="de-DE" sz="2000" dirty="0" err="1"/>
              <a:t>centre</a:t>
            </a:r>
            <a:r>
              <a:rPr lang="de-DE" sz="2000" dirty="0"/>
              <a:t> in </a:t>
            </a:r>
            <a:r>
              <a:rPr lang="de-DE" sz="2000" dirty="0" err="1"/>
              <a:t>Augustan</a:t>
            </a:r>
            <a:r>
              <a:rPr lang="de-DE" sz="2000" dirty="0"/>
              <a:t> </a:t>
            </a:r>
            <a:r>
              <a:rPr lang="de-DE" sz="2000" dirty="0" err="1"/>
              <a:t>period</a:t>
            </a:r>
            <a:endParaRPr lang="de-DE" sz="2000" dirty="0"/>
          </a:p>
        </p:txBody>
      </p:sp>
    </p:spTree>
    <p:extLst>
      <p:ext uri="{BB962C8B-B14F-4D97-AF65-F5344CB8AC3E}">
        <p14:creationId xmlns:p14="http://schemas.microsoft.com/office/powerpoint/2010/main" val="32151637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1484784"/>
            <a:ext cx="9058971" cy="4752528"/>
          </a:xfrm>
          <a:prstGeom prst="rect">
            <a:avLst/>
          </a:prstGeom>
          <a:noFill/>
        </p:spPr>
      </p:pic>
      <p:sp>
        <p:nvSpPr>
          <p:cNvPr id="6" name="Oval 1031"/>
          <p:cNvSpPr>
            <a:spLocks noChangeArrowheads="1"/>
          </p:cNvSpPr>
          <p:nvPr/>
        </p:nvSpPr>
        <p:spPr bwMode="auto">
          <a:xfrm>
            <a:off x="1104785" y="3134196"/>
            <a:ext cx="2953189" cy="2562134"/>
          </a:xfrm>
          <a:prstGeom prst="ellips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1026"/>
          <p:cNvSpPr txBox="1">
            <a:spLocks noChangeArrowheads="1"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3600" b="1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Glanum</a:t>
            </a:r>
            <a:endParaRPr kumimoji="0" lang="de-DE" sz="3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Rectangle 1027"/>
          <p:cNvSpPr txBox="1">
            <a:spLocks noChangeArrowheads="1"/>
          </p:cNvSpPr>
          <p:nvPr/>
        </p:nvSpPr>
        <p:spPr>
          <a:xfrm>
            <a:off x="251520" y="404664"/>
            <a:ext cx="8892480" cy="4343400"/>
          </a:xfrm>
          <a:prstGeom prst="rect">
            <a:avLst/>
          </a:prstGeom>
        </p:spPr>
        <p:txBody>
          <a:bodyPr vert="horz" lIns="182880" tIns="91440">
            <a:normAutofit/>
          </a:bodyPr>
          <a:lstStyle/>
          <a:p>
            <a:pPr marL="265176" marR="0" lvl="0" indent="-265176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Iron Age sanctuary/oppidum: sacred spring</a:t>
            </a:r>
          </a:p>
          <a:p>
            <a:pPr marL="265176" marR="0" lvl="0" indent="-265176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Monumentalisation in 3rd-2nd c. B.C.</a:t>
            </a:r>
          </a:p>
          <a:p>
            <a:pPr marL="265176" marR="0" lvl="0" indent="-265176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de-DE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transformation of city centre in Augustan period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http://www.clg-rocherdudragon.ac-aix-marseille.fr/archives/Glanum/thermes/images/source.jpg"/>
          <p:cNvPicPr>
            <a:picLocks noChangeAspect="1" noChangeArrowheads="1"/>
          </p:cNvPicPr>
          <p:nvPr/>
        </p:nvPicPr>
        <p:blipFill rotWithShape="1">
          <a:blip r:embed="rId3" cstate="print"/>
          <a:srcRect l="1809"/>
          <a:stretch/>
        </p:blipFill>
        <p:spPr bwMode="auto">
          <a:xfrm>
            <a:off x="4355976" y="44624"/>
            <a:ext cx="4618483" cy="6453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02885846"/>
      </p:ext>
    </p:extLst>
  </p:cSld>
  <p:clrMapOvr>
    <a:masterClrMapping/>
  </p:clrMapOvr>
  <p:transition spd="slow">
    <p:randomBar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0419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60421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3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5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60428" name="Picture 12" descr="C:\Eigene Dateien\FERCAN\Glanum Warrior monument drawing (after Barbet 1991).TIF"/>
          <p:cNvPicPr>
            <a:picLocks noChangeAspect="1" noChangeArrowheads="1"/>
          </p:cNvPicPr>
          <p:nvPr/>
        </p:nvPicPr>
        <p:blipFill>
          <a:blip r:embed="rId3" cstate="print">
            <a:lum bright="-12000"/>
          </a:blip>
          <a:srcRect l="4236" t="10345" r="19505" b="20689"/>
          <a:stretch>
            <a:fillRect/>
          </a:stretch>
        </p:blipFill>
        <p:spPr bwMode="auto">
          <a:xfrm>
            <a:off x="4387850" y="4038600"/>
            <a:ext cx="2470150" cy="27432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60429" name="Picture 13" descr="C:\Eigene Dateien\FERCAN\GLANUM FigKap einheimisch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60002"/>
              </a:clrFrom>
              <a:clrTo>
                <a:srgbClr val="060002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54775" y="3733800"/>
            <a:ext cx="2613025" cy="2743200"/>
          </a:xfrm>
          <a:prstGeom prst="rect">
            <a:avLst/>
          </a:prstGeom>
          <a:noFill/>
        </p:spPr>
      </p:pic>
      <p:pic>
        <p:nvPicPr>
          <p:cNvPr id="60430" name="Picture 14" descr="C:\Eigene Dateien\FERCAN\Glanum Reco Prytaneion Templ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00" y="3355975"/>
            <a:ext cx="4114800" cy="2836863"/>
          </a:xfrm>
          <a:prstGeom prst="rect">
            <a:avLst/>
          </a:prstGeom>
          <a:noFill/>
        </p:spPr>
      </p:pic>
      <p:pic>
        <p:nvPicPr>
          <p:cNvPr id="60431" name="Picture 15" descr="C:\Eigene Dateien\FERCAN\GLANUM FigKap einheimisch 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noFill/>
        </p:spPr>
      </p:pic>
      <p:sp>
        <p:nvSpPr>
          <p:cNvPr id="60432" name="Text Box 16"/>
          <p:cNvSpPr txBox="1">
            <a:spLocks noChangeArrowheads="1"/>
          </p:cNvSpPr>
          <p:nvPr/>
        </p:nvSpPr>
        <p:spPr bwMode="auto">
          <a:xfrm>
            <a:off x="4572000" y="6172200"/>
            <a:ext cx="2667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sz="18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„accroupis“</a:t>
            </a:r>
            <a:br>
              <a:rPr lang="de-DE" sz="18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</a:br>
            <a:r>
              <a:rPr lang="de-DE" sz="18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hero-ancestor cult</a:t>
            </a:r>
          </a:p>
        </p:txBody>
      </p:sp>
    </p:spTree>
    <p:extLst>
      <p:ext uri="{BB962C8B-B14F-4D97-AF65-F5344CB8AC3E}">
        <p14:creationId xmlns:p14="http://schemas.microsoft.com/office/powerpoint/2010/main" val="33540486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0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60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0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0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0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60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32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" name="Picture 13" descr="C:\Eigene Dateien\FERCAN\GLANUM FigKap einheimisch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60002"/>
              </a:clrFrom>
              <a:clrTo>
                <a:srgbClr val="060002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54775" y="3733800"/>
            <a:ext cx="2613025" cy="2743200"/>
          </a:xfrm>
          <a:prstGeom prst="rect">
            <a:avLst/>
          </a:prstGeom>
          <a:noFill/>
        </p:spPr>
      </p:pic>
      <p:pic>
        <p:nvPicPr>
          <p:cNvPr id="10" name="Picture 14" descr="C:\Eigene Dateien\FERCAN\Glanum Reco Prytaneion Temp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" y="3355975"/>
            <a:ext cx="4114800" cy="2836863"/>
          </a:xfrm>
          <a:prstGeom prst="rect">
            <a:avLst/>
          </a:prstGeom>
          <a:noFill/>
        </p:spPr>
      </p:pic>
      <p:pic>
        <p:nvPicPr>
          <p:cNvPr id="11" name="Picture 15" descr="C:\Eigene Dateien\FERCAN\GLANUM FigKap einheimisch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noFill/>
        </p:spPr>
      </p:pic>
      <p:pic>
        <p:nvPicPr>
          <p:cNvPr id="2" name="Picture 1412"/>
          <p:cNvPicPr/>
          <p:nvPr/>
        </p:nvPicPr>
        <p:blipFill>
          <a:blip r:embed="rId6" cstate="print">
            <a:lum bright="-20000" contras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299" y="1916832"/>
            <a:ext cx="6512501" cy="43263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774800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3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6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" name="Picture 14" descr="C:\Eigene Dateien\FERCAN\Glanum Reco Prytaneion Temp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12976"/>
            <a:ext cx="5287018" cy="3645024"/>
          </a:xfrm>
          <a:prstGeom prst="rect">
            <a:avLst/>
          </a:prstGeom>
          <a:noFill/>
        </p:spPr>
      </p:pic>
      <p:pic>
        <p:nvPicPr>
          <p:cNvPr id="10" name="Picture 15" descr="C:\Eigene Dateien\FERCAN\GLANUM FigKap einheimisch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noFill/>
        </p:spPr>
      </p:pic>
      <p:pic>
        <p:nvPicPr>
          <p:cNvPr id="80898" name="Picture 2" descr="http://voyages.ideoz.fr/wp-content/plugins/wp-o-matic/cache/b6d8a_Glanum0938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812110"/>
            <a:ext cx="3995936" cy="29931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378290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08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pic>
        <p:nvPicPr>
          <p:cNvPr id="79876" name="Picture 4" descr="http://antique.mrugala.net/Rome/France,%20Glanum/Chapiteau%20a%20tete%20provenant%20du%20prytanee,%20Figure%20feminine%20%286%29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6F5F3"/>
              </a:clrFrom>
              <a:clrTo>
                <a:srgbClr val="F6F5F3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8210" y="0"/>
            <a:ext cx="2985790" cy="3816424"/>
          </a:xfrm>
          <a:prstGeom prst="rect">
            <a:avLst/>
          </a:prstGeom>
          <a:noFill/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sp>
        <p:nvSpPr>
          <p:cNvPr id="6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79874" name="Picture 2" descr="http://bcs.fltr.ucl.ac.be/fe/11/gaul/IMAG/09GlanumChapiteau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708920"/>
            <a:ext cx="4305300" cy="3448051"/>
          </a:xfrm>
          <a:prstGeom prst="rect">
            <a:avLst/>
          </a:prstGeom>
          <a:noFill/>
        </p:spPr>
      </p:pic>
      <p:pic>
        <p:nvPicPr>
          <p:cNvPr id="8" name="Picture 5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3150"/>
            <a:ext cx="2483768" cy="3534122"/>
          </a:xfrm>
          <a:prstGeom prst="rect">
            <a:avLst/>
          </a:prstGeom>
        </p:spPr>
      </p:pic>
      <p:pic>
        <p:nvPicPr>
          <p:cNvPr id="9" name="Picture 34"/>
          <p:cNvPicPr/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140968"/>
            <a:ext cx="2304256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104428"/>
      </p:ext>
    </p:extLst>
  </p:cSld>
  <p:clrMapOvr>
    <a:masterClrMapping/>
  </p:clrMapOvr>
  <p:transition spd="slow">
    <p:randomBar dir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4" name="Picture 93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477" y="3068960"/>
            <a:ext cx="2880320" cy="3789040"/>
          </a:xfrm>
          <a:prstGeom prst="rect">
            <a:avLst/>
          </a:prstGeom>
        </p:spPr>
      </p:pic>
      <p:pic>
        <p:nvPicPr>
          <p:cNvPr id="2" name="Picture 92"/>
          <p:cNvPicPr/>
          <p:nvPr/>
        </p:nvPicPr>
        <p:blipFill rotWithShape="1"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/>
          <a:stretch/>
        </p:blipFill>
        <p:spPr bwMode="auto">
          <a:xfrm>
            <a:off x="5004048" y="116632"/>
            <a:ext cx="3923928" cy="20179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1"/>
          <p:cNvPicPr/>
          <p:nvPr/>
        </p:nvPicPr>
        <p:blipFill>
          <a:blip r:embed="rId5" cstate="print">
            <a:clrChange>
              <a:clrFrom>
                <a:srgbClr val="FEFEFC"/>
              </a:clrFrom>
              <a:clrTo>
                <a:srgbClr val="FE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637" y="2305050"/>
            <a:ext cx="3275856" cy="2924150"/>
          </a:xfrm>
          <a:prstGeom prst="rect">
            <a:avLst/>
          </a:prstGeom>
        </p:spPr>
      </p:pic>
      <p:pic>
        <p:nvPicPr>
          <p:cNvPr id="7" name="Picture 957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57601"/>
            <a:ext cx="2411760" cy="32004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5516" y="6463745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Gundestrup</a:t>
            </a:r>
            <a:r>
              <a:rPr lang="en-GB" sz="1400" dirty="0"/>
              <a:t> cauldron</a:t>
            </a:r>
          </a:p>
        </p:txBody>
      </p:sp>
      <p:pic>
        <p:nvPicPr>
          <p:cNvPr id="11" name="Picture 188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24" y="1916832"/>
            <a:ext cx="2800433" cy="200494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2417885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BELENOS</a:t>
            </a:r>
            <a:br>
              <a:rPr lang="en-GB" i="1" dirty="0"/>
            </a:br>
            <a:r>
              <a:rPr lang="en-GB" i="1" dirty="0"/>
              <a:t>(Apollo </a:t>
            </a:r>
            <a:r>
              <a:rPr lang="en-GB" i="1" dirty="0" err="1"/>
              <a:t>Belenus</a:t>
            </a:r>
            <a:r>
              <a:rPr lang="en-GB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027952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1835696" y="1268760"/>
            <a:ext cx="1440160" cy="129614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" name="Picture 5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185" y="2298948"/>
            <a:ext cx="2736304" cy="378904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3" name="Picture 180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1" r="1985" b="8463"/>
          <a:stretch/>
        </p:blipFill>
        <p:spPr bwMode="auto">
          <a:xfrm>
            <a:off x="4067944" y="404664"/>
            <a:ext cx="4638833" cy="17281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5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132856"/>
            <a:ext cx="5112568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830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19" r="25676"/>
          <a:stretch/>
        </p:blipFill>
        <p:spPr bwMode="auto">
          <a:xfrm>
            <a:off x="35614" y="3873624"/>
            <a:ext cx="2221263" cy="30068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15516" y="6463745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Gundestrup</a:t>
            </a:r>
            <a:r>
              <a:rPr lang="en-GB" sz="1400" dirty="0"/>
              <a:t> cauldron</a:t>
            </a:r>
          </a:p>
        </p:txBody>
      </p:sp>
    </p:spTree>
    <p:extLst>
      <p:ext uri="{BB962C8B-B14F-4D97-AF65-F5344CB8AC3E}">
        <p14:creationId xmlns:p14="http://schemas.microsoft.com/office/powerpoint/2010/main" val="4139945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sp>
        <p:nvSpPr>
          <p:cNvPr id="5" name="Oval 9"/>
          <p:cNvSpPr>
            <a:spLocks noChangeArrowheads="1"/>
          </p:cNvSpPr>
          <p:nvPr/>
        </p:nvSpPr>
        <p:spPr bwMode="auto">
          <a:xfrm>
            <a:off x="1763688" y="2060848"/>
            <a:ext cx="1368152" cy="108012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" name="Picture 977"/>
          <p:cNvPicPr/>
          <p:nvPr/>
        </p:nvPicPr>
        <p:blipFill rotWithShape="1"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1" t="2502"/>
          <a:stretch/>
        </p:blipFill>
        <p:spPr bwMode="auto">
          <a:xfrm>
            <a:off x="1979712" y="3501008"/>
            <a:ext cx="6984776" cy="27809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255910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sp>
        <p:nvSpPr>
          <p:cNvPr id="6" name="Oval 9"/>
          <p:cNvSpPr>
            <a:spLocks noChangeArrowheads="1"/>
          </p:cNvSpPr>
          <p:nvPr/>
        </p:nvSpPr>
        <p:spPr bwMode="auto">
          <a:xfrm>
            <a:off x="1259632" y="2132856"/>
            <a:ext cx="1008112" cy="93610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1922" name="Picture 2" descr="http://www.clg-leprinceringuet.ac-aix-marseille.fr/spip/IMG/jpg/DSCF1718b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724274"/>
            <a:ext cx="4171950" cy="3133726"/>
          </a:xfrm>
          <a:prstGeom prst="rect">
            <a:avLst/>
          </a:prstGeom>
          <a:noFill/>
        </p:spPr>
      </p:pic>
      <p:sp>
        <p:nvSpPr>
          <p:cNvPr id="7" name="Textfeld 6"/>
          <p:cNvSpPr txBox="1"/>
          <p:nvPr/>
        </p:nvSpPr>
        <p:spPr>
          <a:xfrm>
            <a:off x="4860032" y="4248122"/>
            <a:ext cx="3816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native/”Celtic” god</a:t>
            </a:r>
            <a:br>
              <a:rPr lang="en-GB" dirty="0"/>
            </a:br>
            <a:r>
              <a:rPr lang="en-GB" dirty="0" err="1"/>
              <a:t>Glan</a:t>
            </a:r>
            <a:r>
              <a:rPr lang="en-GB" dirty="0"/>
              <a:t>/</a:t>
            </a:r>
            <a:r>
              <a:rPr lang="en-GB" dirty="0" err="1"/>
              <a:t>Glanis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eponymous deity, </a:t>
            </a:r>
            <a:br>
              <a:rPr lang="en-GB" dirty="0"/>
            </a:br>
            <a:r>
              <a:rPr lang="en-GB" dirty="0"/>
              <a:t>at the origin of this town?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 an invention of Roman times?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Problem: only 1 attestation…</a:t>
            </a:r>
            <a:br>
              <a:rPr lang="en-GB" dirty="0"/>
            </a:br>
            <a:r>
              <a:rPr lang="en-GB" dirty="0"/>
              <a:t>(and 2 for the </a:t>
            </a:r>
            <a:r>
              <a:rPr lang="en-GB" dirty="0" err="1"/>
              <a:t>Glanic</a:t>
            </a:r>
            <a:r>
              <a:rPr lang="en-GB" dirty="0"/>
              <a:t> mothers)</a:t>
            </a:r>
          </a:p>
        </p:txBody>
      </p:sp>
    </p:spTree>
    <p:extLst>
      <p:ext uri="{BB962C8B-B14F-4D97-AF65-F5344CB8AC3E}">
        <p14:creationId xmlns:p14="http://schemas.microsoft.com/office/powerpoint/2010/main" val="12556012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5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59397" name="Picture 5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9399" name="Oval 7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0" name="Oval 8"/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1" name="Oval 9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2" name="Oval 10"/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3" name="Oval 11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59404" name="Picture 12" descr="C:\Eigene Dateien\FERCAN\glanum060b twin temple.jpg"/>
          <p:cNvPicPr>
            <a:picLocks noChangeAspect="1" noChangeArrowheads="1"/>
          </p:cNvPicPr>
          <p:nvPr/>
        </p:nvPicPr>
        <p:blipFill>
          <a:blip r:embed="rId3" cstate="print">
            <a:lum bright="-18000" contrast="12000"/>
          </a:blip>
          <a:srcRect t="6097" b="8537"/>
          <a:stretch>
            <a:fillRect/>
          </a:stretch>
        </p:blipFill>
        <p:spPr bwMode="auto">
          <a:xfrm>
            <a:off x="6429375" y="0"/>
            <a:ext cx="271462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32054701"/>
      </p:ext>
    </p:extLst>
  </p:cSld>
  <p:clrMapOvr>
    <a:masterClrMapping/>
  </p:clrMapOvr>
  <p:transition spd="slow">
    <p:randomBar dir="vert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108547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8549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0" name="Oval 6"/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1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Oval 8"/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3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8555" name="Picture 11" descr="C:\Eigene Dateien\FERCAN\Glanum Reco Forum temples geminees.JPG"/>
          <p:cNvPicPr>
            <a:picLocks noChangeAspect="1" noChangeArrowheads="1"/>
          </p:cNvPicPr>
          <p:nvPr/>
        </p:nvPicPr>
        <p:blipFill>
          <a:blip r:embed="rId3" cstate="print"/>
          <a:srcRect l="22580"/>
          <a:stretch>
            <a:fillRect/>
          </a:stretch>
        </p:blipFill>
        <p:spPr bwMode="auto">
          <a:xfrm>
            <a:off x="409575" y="152078"/>
            <a:ext cx="4267200" cy="3489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2" descr="C:\Eigene Dateien\FERCAN\glanum060b twin temple.jpg"/>
          <p:cNvPicPr>
            <a:picLocks noChangeAspect="1" noChangeArrowheads="1"/>
          </p:cNvPicPr>
          <p:nvPr/>
        </p:nvPicPr>
        <p:blipFill>
          <a:blip r:embed="rId4" cstate="print">
            <a:lum bright="-18000" contrast="12000"/>
          </a:blip>
          <a:srcRect t="6097" b="8537"/>
          <a:stretch>
            <a:fillRect/>
          </a:stretch>
        </p:blipFill>
        <p:spPr bwMode="auto">
          <a:xfrm>
            <a:off x="6429375" y="0"/>
            <a:ext cx="271462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333164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8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78850" name="Picture 2" descr="http://4.bp.blogspot.com/-CsqoZm002q4/T1jrY09xQ_I/AAAAAAAAIfc/YxRK1vDYDko/s640/DSC_34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2168" y="116632"/>
            <a:ext cx="7031278" cy="40770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53724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3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4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Oval 8"/>
          <p:cNvSpPr>
            <a:spLocks noChangeArrowheads="1"/>
          </p:cNvSpPr>
          <p:nvPr/>
        </p:nvSpPr>
        <p:spPr bwMode="auto">
          <a:xfrm rot="1200000">
            <a:off x="2674147" y="3663529"/>
            <a:ext cx="1846663" cy="1934885"/>
          </a:xfrm>
          <a:prstGeom prst="ellipse">
            <a:avLst/>
          </a:prstGeom>
          <a:noFill/>
          <a:ln w="76200">
            <a:solidFill>
              <a:srgbClr val="00B0F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" name="Grafik 9" descr="C:\Users\Ralph\Documents\HABIL 2007\GLANUM Imp Cult Julia Augusta AE_1992_01187_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0"/>
            <a:ext cx="3528392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Grafik 10" descr="C:\Users\Ralph\Documents\HABIL 2007\GLANUM Imp Cult AE_1992_01188_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836712"/>
            <a:ext cx="3419872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3203848" y="2348880"/>
            <a:ext cx="2808312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6765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109571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109573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Oval 6"/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Oval 8"/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318" y="5648"/>
            <a:ext cx="4079682" cy="5439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9580" name="Picture 12" descr="C:\Eigene Dateien\FERCAN\Glanum Valetudo Temple.JPG"/>
          <p:cNvPicPr>
            <a:picLocks noChangeAspect="1" noChangeArrowheads="1"/>
          </p:cNvPicPr>
          <p:nvPr/>
        </p:nvPicPr>
        <p:blipFill>
          <a:blip r:embed="rId4" cstate="print">
            <a:lum bright="42000" contrast="60000"/>
            <a:grayscl/>
          </a:blip>
          <a:srcRect l="5139" t="81082" r="21625" b="1274"/>
          <a:stretch>
            <a:fillRect/>
          </a:stretch>
        </p:blipFill>
        <p:spPr bwMode="auto">
          <a:xfrm>
            <a:off x="0" y="5244175"/>
            <a:ext cx="5940152" cy="1562743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7506" y="381000"/>
            <a:ext cx="3728686" cy="49715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9582" name="Text Box 14"/>
          <p:cNvSpPr txBox="1">
            <a:spLocks noChangeArrowheads="1"/>
          </p:cNvSpPr>
          <p:nvPr/>
        </p:nvSpPr>
        <p:spPr bwMode="auto">
          <a:xfrm>
            <a:off x="32324" y="2237891"/>
            <a:ext cx="3531564" cy="1477328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Protagonists</a:t>
            </a:r>
            <a:endParaRPr lang="de-DE" dirty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285750" indent="-285750">
              <a:spcBef>
                <a:spcPct val="50000"/>
              </a:spcBef>
              <a:buFontTx/>
              <a:buChar char="-"/>
            </a:pP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Local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elites</a:t>
            </a:r>
            <a:b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</a:b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(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mausoleum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of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Iulii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: 30s BC)</a:t>
            </a:r>
          </a:p>
          <a:p>
            <a:pPr marL="285750" indent="-285750">
              <a:spcBef>
                <a:spcPct val="50000"/>
              </a:spcBef>
              <a:buFontTx/>
              <a:buChar char="-"/>
            </a:pP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Marcus Agrippa !</a:t>
            </a:r>
          </a:p>
        </p:txBody>
      </p:sp>
    </p:spTree>
    <p:extLst>
      <p:ext uri="{BB962C8B-B14F-4D97-AF65-F5344CB8AC3E}">
        <p14:creationId xmlns:p14="http://schemas.microsoft.com/office/powerpoint/2010/main" val="32776847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09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838200" y="5085184"/>
            <a:ext cx="1676400" cy="1315616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531478"/>
      </p:ext>
    </p:extLst>
  </p:cSld>
  <p:clrMapOvr>
    <a:masterClrMapping/>
  </p:clrMapOvr>
  <p:transition spd="slow">
    <p:randomBar dir="vert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2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/>
          <a:stretch/>
        </p:blipFill>
        <p:spPr bwMode="auto">
          <a:xfrm>
            <a:off x="39659" y="0"/>
            <a:ext cx="6188525" cy="69128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13" descr="C:\Eigene Dateien\FERCAN\Glanum Silvanus Altar Ico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0366" y="3429000"/>
            <a:ext cx="2878138" cy="3352800"/>
          </a:xfrm>
          <a:prstGeom prst="rect">
            <a:avLst/>
          </a:prstGeom>
          <a:noFill/>
        </p:spPr>
      </p:pic>
      <p:pic>
        <p:nvPicPr>
          <p:cNvPr id="4" name="Picture 93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107" y="1080120"/>
            <a:ext cx="3732397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60095"/>
      </p:ext>
    </p:extLst>
  </p:cSld>
  <p:clrMapOvr>
    <a:masterClrMapping/>
  </p:clrMapOvr>
  <p:transition spd="slow"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1484784"/>
            <a:ext cx="9058971" cy="4752528"/>
          </a:xfrm>
          <a:prstGeom prst="rect">
            <a:avLst/>
          </a:prstGeom>
          <a:noFill/>
        </p:spPr>
      </p:pic>
      <p:sp>
        <p:nvSpPr>
          <p:cNvPr id="6" name="Oval 1031"/>
          <p:cNvSpPr>
            <a:spLocks noChangeArrowheads="1"/>
          </p:cNvSpPr>
          <p:nvPr/>
        </p:nvSpPr>
        <p:spPr bwMode="auto">
          <a:xfrm>
            <a:off x="1104785" y="3134196"/>
            <a:ext cx="2953189" cy="2562134"/>
          </a:xfrm>
          <a:prstGeom prst="ellips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5747" y="0"/>
            <a:ext cx="7315200" cy="1154097"/>
          </a:xfrm>
        </p:spPr>
        <p:txBody>
          <a:bodyPr/>
          <a:lstStyle/>
          <a:p>
            <a:r>
              <a:rPr lang="de-DE" dirty="0"/>
              <a:t>Sacred spring...</a:t>
            </a:r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 rotWithShape="1">
          <a:blip r:embed="rId3" cstate="print"/>
          <a:srcRect t="61707" r="55730"/>
          <a:stretch/>
        </p:blipFill>
        <p:spPr bwMode="auto">
          <a:xfrm>
            <a:off x="1763688" y="1844824"/>
            <a:ext cx="7003148" cy="4763729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8" name="Freeform 7"/>
          <p:cNvSpPr/>
          <p:nvPr/>
        </p:nvSpPr>
        <p:spPr>
          <a:xfrm>
            <a:off x="4156453" y="3654378"/>
            <a:ext cx="2987297" cy="761381"/>
          </a:xfrm>
          <a:custGeom>
            <a:avLst/>
            <a:gdLst>
              <a:gd name="connsiteX0" fmla="*/ 2987297 w 2987297"/>
              <a:gd name="connsiteY0" fmla="*/ 360410 h 761381"/>
              <a:gd name="connsiteX1" fmla="*/ 2101472 w 2987297"/>
              <a:gd name="connsiteY1" fmla="*/ 731885 h 761381"/>
              <a:gd name="connsiteX2" fmla="*/ 1844297 w 2987297"/>
              <a:gd name="connsiteY2" fmla="*/ 631872 h 761381"/>
              <a:gd name="connsiteX3" fmla="*/ 1815722 w 2987297"/>
              <a:gd name="connsiteY3" fmla="*/ 346122 h 761381"/>
              <a:gd name="connsiteX4" fmla="*/ 1772860 w 2987297"/>
              <a:gd name="connsiteY4" fmla="*/ 146097 h 761381"/>
              <a:gd name="connsiteX5" fmla="*/ 1672847 w 2987297"/>
              <a:gd name="connsiteY5" fmla="*/ 131810 h 761381"/>
              <a:gd name="connsiteX6" fmla="*/ 1572835 w 2987297"/>
              <a:gd name="connsiteY6" fmla="*/ 46085 h 761381"/>
              <a:gd name="connsiteX7" fmla="*/ 1344235 w 2987297"/>
              <a:gd name="connsiteY7" fmla="*/ 3222 h 761381"/>
              <a:gd name="connsiteX8" fmla="*/ 1001335 w 2987297"/>
              <a:gd name="connsiteY8" fmla="*/ 17510 h 761381"/>
              <a:gd name="connsiteX9" fmla="*/ 687010 w 2987297"/>
              <a:gd name="connsiteY9" fmla="*/ 131810 h 761381"/>
              <a:gd name="connsiteX10" fmla="*/ 15497 w 2987297"/>
              <a:gd name="connsiteY10" fmla="*/ 260397 h 761381"/>
              <a:gd name="connsiteX11" fmla="*/ 229810 w 2987297"/>
              <a:gd name="connsiteY11" fmla="*/ 246110 h 761381"/>
              <a:gd name="connsiteX12" fmla="*/ 401260 w 2987297"/>
              <a:gd name="connsiteY12" fmla="*/ 288972 h 761381"/>
              <a:gd name="connsiteX13" fmla="*/ 444122 w 2987297"/>
              <a:gd name="connsiteY13" fmla="*/ 460422 h 761381"/>
              <a:gd name="connsiteX14" fmla="*/ 486985 w 2987297"/>
              <a:gd name="connsiteY14" fmla="*/ 717597 h 761381"/>
              <a:gd name="connsiteX15" fmla="*/ 629860 w 2987297"/>
              <a:gd name="connsiteY15" fmla="*/ 760460 h 761381"/>
              <a:gd name="connsiteX16" fmla="*/ 687010 w 2987297"/>
              <a:gd name="connsiteY16" fmla="*/ 731885 h 761381"/>
              <a:gd name="connsiteX17" fmla="*/ 687010 w 2987297"/>
              <a:gd name="connsiteY17" fmla="*/ 574722 h 761381"/>
              <a:gd name="connsiteX18" fmla="*/ 672722 w 2987297"/>
              <a:gd name="connsiteY18" fmla="*/ 517572 h 761381"/>
              <a:gd name="connsiteX19" fmla="*/ 658435 w 2987297"/>
              <a:gd name="connsiteY19" fmla="*/ 517572 h 76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987297" h="761381">
                <a:moveTo>
                  <a:pt x="2987297" y="360410"/>
                </a:moveTo>
                <a:cubicBezTo>
                  <a:pt x="2639634" y="523525"/>
                  <a:pt x="2291972" y="686641"/>
                  <a:pt x="2101472" y="731885"/>
                </a:cubicBezTo>
                <a:cubicBezTo>
                  <a:pt x="1910972" y="777129"/>
                  <a:pt x="1891922" y="696166"/>
                  <a:pt x="1844297" y="631872"/>
                </a:cubicBezTo>
                <a:cubicBezTo>
                  <a:pt x="1796672" y="567578"/>
                  <a:pt x="1827628" y="427085"/>
                  <a:pt x="1815722" y="346122"/>
                </a:cubicBezTo>
                <a:cubicBezTo>
                  <a:pt x="1803816" y="265159"/>
                  <a:pt x="1796672" y="181816"/>
                  <a:pt x="1772860" y="146097"/>
                </a:cubicBezTo>
                <a:cubicBezTo>
                  <a:pt x="1749048" y="110378"/>
                  <a:pt x="1706184" y="148479"/>
                  <a:pt x="1672847" y="131810"/>
                </a:cubicBezTo>
                <a:cubicBezTo>
                  <a:pt x="1639510" y="115141"/>
                  <a:pt x="1627604" y="67516"/>
                  <a:pt x="1572835" y="46085"/>
                </a:cubicBezTo>
                <a:cubicBezTo>
                  <a:pt x="1518066" y="24654"/>
                  <a:pt x="1439485" y="7984"/>
                  <a:pt x="1344235" y="3222"/>
                </a:cubicBezTo>
                <a:cubicBezTo>
                  <a:pt x="1248985" y="-1540"/>
                  <a:pt x="1110872" y="-3921"/>
                  <a:pt x="1001335" y="17510"/>
                </a:cubicBezTo>
                <a:cubicBezTo>
                  <a:pt x="891798" y="38941"/>
                  <a:pt x="851316" y="91329"/>
                  <a:pt x="687010" y="131810"/>
                </a:cubicBezTo>
                <a:cubicBezTo>
                  <a:pt x="522704" y="172291"/>
                  <a:pt x="91697" y="241347"/>
                  <a:pt x="15497" y="260397"/>
                </a:cubicBezTo>
                <a:cubicBezTo>
                  <a:pt x="-60703" y="279447"/>
                  <a:pt x="165516" y="241348"/>
                  <a:pt x="229810" y="246110"/>
                </a:cubicBezTo>
                <a:cubicBezTo>
                  <a:pt x="294104" y="250872"/>
                  <a:pt x="365541" y="253253"/>
                  <a:pt x="401260" y="288972"/>
                </a:cubicBezTo>
                <a:cubicBezTo>
                  <a:pt x="436979" y="324691"/>
                  <a:pt x="429834" y="388985"/>
                  <a:pt x="444122" y="460422"/>
                </a:cubicBezTo>
                <a:cubicBezTo>
                  <a:pt x="458409" y="531860"/>
                  <a:pt x="456029" y="667591"/>
                  <a:pt x="486985" y="717597"/>
                </a:cubicBezTo>
                <a:cubicBezTo>
                  <a:pt x="517941" y="767603"/>
                  <a:pt x="596523" y="758079"/>
                  <a:pt x="629860" y="760460"/>
                </a:cubicBezTo>
                <a:cubicBezTo>
                  <a:pt x="663197" y="762841"/>
                  <a:pt x="677485" y="762841"/>
                  <a:pt x="687010" y="731885"/>
                </a:cubicBezTo>
                <a:cubicBezTo>
                  <a:pt x="696535" y="700929"/>
                  <a:pt x="689391" y="610441"/>
                  <a:pt x="687010" y="574722"/>
                </a:cubicBezTo>
                <a:cubicBezTo>
                  <a:pt x="684629" y="539003"/>
                  <a:pt x="677485" y="527097"/>
                  <a:pt x="672722" y="517572"/>
                </a:cubicBezTo>
                <a:cubicBezTo>
                  <a:pt x="667959" y="508047"/>
                  <a:pt x="663197" y="512809"/>
                  <a:pt x="658435" y="517572"/>
                </a:cubicBezTo>
              </a:path>
            </a:pathLst>
          </a:custGeom>
          <a:noFill/>
          <a:ln w="114300">
            <a:solidFill>
              <a:schemeClr val="tx2">
                <a:lumMod val="75000"/>
                <a:alpha val="73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2843808" y="4869160"/>
            <a:ext cx="1080120" cy="115212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2843808" y="4869160"/>
            <a:ext cx="1214166" cy="115212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8900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 rotWithShape="1">
          <a:blip r:embed="rId2" cstate="print"/>
          <a:srcRect t="61707" r="55730"/>
          <a:stretch/>
        </p:blipFill>
        <p:spPr bwMode="auto">
          <a:xfrm>
            <a:off x="1763688" y="1844824"/>
            <a:ext cx="7003148" cy="4763729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6" name="Freeform 5"/>
          <p:cNvSpPr/>
          <p:nvPr/>
        </p:nvSpPr>
        <p:spPr>
          <a:xfrm>
            <a:off x="4156453" y="3654378"/>
            <a:ext cx="2987297" cy="761381"/>
          </a:xfrm>
          <a:custGeom>
            <a:avLst/>
            <a:gdLst>
              <a:gd name="connsiteX0" fmla="*/ 2987297 w 2987297"/>
              <a:gd name="connsiteY0" fmla="*/ 360410 h 761381"/>
              <a:gd name="connsiteX1" fmla="*/ 2101472 w 2987297"/>
              <a:gd name="connsiteY1" fmla="*/ 731885 h 761381"/>
              <a:gd name="connsiteX2" fmla="*/ 1844297 w 2987297"/>
              <a:gd name="connsiteY2" fmla="*/ 631872 h 761381"/>
              <a:gd name="connsiteX3" fmla="*/ 1815722 w 2987297"/>
              <a:gd name="connsiteY3" fmla="*/ 346122 h 761381"/>
              <a:gd name="connsiteX4" fmla="*/ 1772860 w 2987297"/>
              <a:gd name="connsiteY4" fmla="*/ 146097 h 761381"/>
              <a:gd name="connsiteX5" fmla="*/ 1672847 w 2987297"/>
              <a:gd name="connsiteY5" fmla="*/ 131810 h 761381"/>
              <a:gd name="connsiteX6" fmla="*/ 1572835 w 2987297"/>
              <a:gd name="connsiteY6" fmla="*/ 46085 h 761381"/>
              <a:gd name="connsiteX7" fmla="*/ 1344235 w 2987297"/>
              <a:gd name="connsiteY7" fmla="*/ 3222 h 761381"/>
              <a:gd name="connsiteX8" fmla="*/ 1001335 w 2987297"/>
              <a:gd name="connsiteY8" fmla="*/ 17510 h 761381"/>
              <a:gd name="connsiteX9" fmla="*/ 687010 w 2987297"/>
              <a:gd name="connsiteY9" fmla="*/ 131810 h 761381"/>
              <a:gd name="connsiteX10" fmla="*/ 15497 w 2987297"/>
              <a:gd name="connsiteY10" fmla="*/ 260397 h 761381"/>
              <a:gd name="connsiteX11" fmla="*/ 229810 w 2987297"/>
              <a:gd name="connsiteY11" fmla="*/ 246110 h 761381"/>
              <a:gd name="connsiteX12" fmla="*/ 401260 w 2987297"/>
              <a:gd name="connsiteY12" fmla="*/ 288972 h 761381"/>
              <a:gd name="connsiteX13" fmla="*/ 444122 w 2987297"/>
              <a:gd name="connsiteY13" fmla="*/ 460422 h 761381"/>
              <a:gd name="connsiteX14" fmla="*/ 486985 w 2987297"/>
              <a:gd name="connsiteY14" fmla="*/ 717597 h 761381"/>
              <a:gd name="connsiteX15" fmla="*/ 629860 w 2987297"/>
              <a:gd name="connsiteY15" fmla="*/ 760460 h 761381"/>
              <a:gd name="connsiteX16" fmla="*/ 687010 w 2987297"/>
              <a:gd name="connsiteY16" fmla="*/ 731885 h 761381"/>
              <a:gd name="connsiteX17" fmla="*/ 687010 w 2987297"/>
              <a:gd name="connsiteY17" fmla="*/ 574722 h 761381"/>
              <a:gd name="connsiteX18" fmla="*/ 672722 w 2987297"/>
              <a:gd name="connsiteY18" fmla="*/ 517572 h 761381"/>
              <a:gd name="connsiteX19" fmla="*/ 658435 w 2987297"/>
              <a:gd name="connsiteY19" fmla="*/ 517572 h 76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987297" h="761381">
                <a:moveTo>
                  <a:pt x="2987297" y="360410"/>
                </a:moveTo>
                <a:cubicBezTo>
                  <a:pt x="2639634" y="523525"/>
                  <a:pt x="2291972" y="686641"/>
                  <a:pt x="2101472" y="731885"/>
                </a:cubicBezTo>
                <a:cubicBezTo>
                  <a:pt x="1910972" y="777129"/>
                  <a:pt x="1891922" y="696166"/>
                  <a:pt x="1844297" y="631872"/>
                </a:cubicBezTo>
                <a:cubicBezTo>
                  <a:pt x="1796672" y="567578"/>
                  <a:pt x="1827628" y="427085"/>
                  <a:pt x="1815722" y="346122"/>
                </a:cubicBezTo>
                <a:cubicBezTo>
                  <a:pt x="1803816" y="265159"/>
                  <a:pt x="1796672" y="181816"/>
                  <a:pt x="1772860" y="146097"/>
                </a:cubicBezTo>
                <a:cubicBezTo>
                  <a:pt x="1749048" y="110378"/>
                  <a:pt x="1706184" y="148479"/>
                  <a:pt x="1672847" y="131810"/>
                </a:cubicBezTo>
                <a:cubicBezTo>
                  <a:pt x="1639510" y="115141"/>
                  <a:pt x="1627604" y="67516"/>
                  <a:pt x="1572835" y="46085"/>
                </a:cubicBezTo>
                <a:cubicBezTo>
                  <a:pt x="1518066" y="24654"/>
                  <a:pt x="1439485" y="7984"/>
                  <a:pt x="1344235" y="3222"/>
                </a:cubicBezTo>
                <a:cubicBezTo>
                  <a:pt x="1248985" y="-1540"/>
                  <a:pt x="1110872" y="-3921"/>
                  <a:pt x="1001335" y="17510"/>
                </a:cubicBezTo>
                <a:cubicBezTo>
                  <a:pt x="891798" y="38941"/>
                  <a:pt x="851316" y="91329"/>
                  <a:pt x="687010" y="131810"/>
                </a:cubicBezTo>
                <a:cubicBezTo>
                  <a:pt x="522704" y="172291"/>
                  <a:pt x="91697" y="241347"/>
                  <a:pt x="15497" y="260397"/>
                </a:cubicBezTo>
                <a:cubicBezTo>
                  <a:pt x="-60703" y="279447"/>
                  <a:pt x="165516" y="241348"/>
                  <a:pt x="229810" y="246110"/>
                </a:cubicBezTo>
                <a:cubicBezTo>
                  <a:pt x="294104" y="250872"/>
                  <a:pt x="365541" y="253253"/>
                  <a:pt x="401260" y="288972"/>
                </a:cubicBezTo>
                <a:cubicBezTo>
                  <a:pt x="436979" y="324691"/>
                  <a:pt x="429834" y="388985"/>
                  <a:pt x="444122" y="460422"/>
                </a:cubicBezTo>
                <a:cubicBezTo>
                  <a:pt x="458409" y="531860"/>
                  <a:pt x="456029" y="667591"/>
                  <a:pt x="486985" y="717597"/>
                </a:cubicBezTo>
                <a:cubicBezTo>
                  <a:pt x="517941" y="767603"/>
                  <a:pt x="596523" y="758079"/>
                  <a:pt x="629860" y="760460"/>
                </a:cubicBezTo>
                <a:cubicBezTo>
                  <a:pt x="663197" y="762841"/>
                  <a:pt x="677485" y="762841"/>
                  <a:pt x="687010" y="731885"/>
                </a:cubicBezTo>
                <a:cubicBezTo>
                  <a:pt x="696535" y="700929"/>
                  <a:pt x="689391" y="610441"/>
                  <a:pt x="687010" y="574722"/>
                </a:cubicBezTo>
                <a:cubicBezTo>
                  <a:pt x="684629" y="539003"/>
                  <a:pt x="677485" y="527097"/>
                  <a:pt x="672722" y="517572"/>
                </a:cubicBezTo>
                <a:cubicBezTo>
                  <a:pt x="667959" y="508047"/>
                  <a:pt x="663197" y="512809"/>
                  <a:pt x="658435" y="517572"/>
                </a:cubicBezTo>
              </a:path>
            </a:pathLst>
          </a:custGeom>
          <a:noFill/>
          <a:ln w="114300">
            <a:solidFill>
              <a:schemeClr val="tx2">
                <a:lumMod val="75000"/>
                <a:alpha val="73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2843808" y="4869160"/>
            <a:ext cx="1080120" cy="115212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2843808" y="4869160"/>
            <a:ext cx="1214166" cy="115212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5733"/>
            <a:ext cx="5109200" cy="6812267"/>
          </a:xfrm>
          <a:prstGeom prst="rect">
            <a:avLst/>
          </a:prstGeom>
        </p:spPr>
      </p:pic>
      <p:sp>
        <p:nvSpPr>
          <p:cNvPr id="9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5747" y="0"/>
            <a:ext cx="7315200" cy="1154097"/>
          </a:xfrm>
        </p:spPr>
        <p:txBody>
          <a:bodyPr/>
          <a:lstStyle/>
          <a:p>
            <a:r>
              <a:rPr lang="de-DE" dirty="0"/>
              <a:t>Sacred spring...</a:t>
            </a:r>
          </a:p>
        </p:txBody>
      </p:sp>
      <p:pic>
        <p:nvPicPr>
          <p:cNvPr id="10" name="Picture 9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232" b="97944" l="4183" r="89924">
                        <a14:foregroundMark x1="61027" y1="4474" x2="61027" y2="4474"/>
                        <a14:foregroundMark x1="61787" y1="98065" x2="61787" y2="98065"/>
                        <a14:foregroundMark x1="11027" y1="35913" x2="11027" y2="359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1" r="6223"/>
          <a:stretch/>
        </p:blipFill>
        <p:spPr bwMode="auto">
          <a:xfrm>
            <a:off x="115605" y="4002499"/>
            <a:ext cx="1621790" cy="28124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6439659" y="3304951"/>
            <a:ext cx="2721496" cy="3539527"/>
          </a:xfr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en-GB" b="1" dirty="0"/>
              <a:t>A)</a:t>
            </a:r>
            <a:r>
              <a:rPr lang="en-GB" i="1" dirty="0"/>
              <a:t> </a:t>
            </a:r>
            <a:r>
              <a:rPr lang="en-GB" b="1" i="1" dirty="0" err="1"/>
              <a:t>Roge</a:t>
            </a:r>
            <a:r>
              <a:rPr lang="en-GB" b="1" i="1" dirty="0"/>
              <a:t> </a:t>
            </a:r>
            <a:r>
              <a:rPr lang="en-GB" b="1" i="1" dirty="0" err="1"/>
              <a:t>nes</a:t>
            </a:r>
            <a:endParaRPr lang="en-GB" b="1" i="1" dirty="0"/>
          </a:p>
          <a:p>
            <a:r>
              <a:rPr lang="de-DE" dirty="0"/>
              <a:t>B) </a:t>
            </a:r>
            <a:r>
              <a:rPr lang="fr-FR" i="1" dirty="0" err="1"/>
              <a:t>Herculi</a:t>
            </a:r>
            <a:r>
              <a:rPr lang="fr-FR" i="1" dirty="0"/>
              <a:t>  </a:t>
            </a:r>
            <a:br>
              <a:rPr lang="fr-FR" i="1" dirty="0"/>
            </a:br>
            <a:r>
              <a:rPr lang="fr-FR" i="1" dirty="0"/>
              <a:t>    f(</a:t>
            </a:r>
            <a:r>
              <a:rPr lang="fr-FR" i="1" dirty="0" err="1"/>
              <a:t>ecit</a:t>
            </a:r>
            <a:r>
              <a:rPr lang="fr-FR" i="1" dirty="0"/>
              <a:t>) </a:t>
            </a:r>
            <a:r>
              <a:rPr lang="fr-FR" dirty="0"/>
              <a:t>FAI</a:t>
            </a:r>
            <a:r>
              <a:rPr lang="fr-FR" dirty="0">
                <a:highlight>
                  <a:srgbClr val="0000FF"/>
                </a:highlight>
              </a:rPr>
              <a:t>ROG</a:t>
            </a:r>
            <a:r>
              <a:rPr lang="fr-FR" i="1" dirty="0"/>
              <a:t>  </a:t>
            </a:r>
            <a:br>
              <a:rPr lang="fr-FR" i="1" dirty="0"/>
            </a:br>
            <a:r>
              <a:rPr lang="fr-FR" i="1" dirty="0"/>
              <a:t>    et </a:t>
            </a:r>
            <a:r>
              <a:rPr lang="fr-FR" b="1" i="1" dirty="0" err="1">
                <a:highlight>
                  <a:srgbClr val="0000FF"/>
                </a:highlight>
              </a:rPr>
              <a:t>rog</a:t>
            </a:r>
            <a:r>
              <a:rPr lang="fr-FR" b="1" i="1" dirty="0"/>
              <a:t>() </a:t>
            </a:r>
            <a:r>
              <a:rPr lang="fr-FR" b="1" i="1" dirty="0" err="1"/>
              <a:t>eius</a:t>
            </a:r>
            <a:r>
              <a:rPr lang="fr-FR" b="1" i="1" dirty="0"/>
              <a:t>  </a:t>
            </a:r>
            <a:br>
              <a:rPr lang="fr-FR" b="1" i="1" dirty="0"/>
            </a:br>
            <a:r>
              <a:rPr lang="fr-FR" i="1" dirty="0"/>
              <a:t>    </a:t>
            </a:r>
            <a:r>
              <a:rPr lang="fr-FR" i="1" dirty="0" err="1"/>
              <a:t>uoto</a:t>
            </a:r>
            <a:r>
              <a:rPr lang="fr-FR" i="1" dirty="0"/>
              <a:t>.</a:t>
            </a:r>
          </a:p>
          <a:p>
            <a:r>
              <a:rPr lang="en-GB" b="1" dirty="0"/>
              <a:t>C) </a:t>
            </a:r>
            <a:r>
              <a:rPr lang="fr-FR" i="1" dirty="0" err="1"/>
              <a:t>Herculi</a:t>
            </a:r>
            <a:r>
              <a:rPr lang="fr-FR" i="1" dirty="0"/>
              <a:t>  </a:t>
            </a:r>
            <a:br>
              <a:rPr lang="fr-FR" i="1" dirty="0"/>
            </a:br>
            <a:r>
              <a:rPr lang="fr-FR" i="1" dirty="0"/>
              <a:t>   L(</a:t>
            </a:r>
            <a:r>
              <a:rPr lang="fr-FR" i="1" dirty="0" err="1"/>
              <a:t>ucius</a:t>
            </a:r>
            <a:r>
              <a:rPr lang="fr-FR" i="1" dirty="0"/>
              <a:t>) C() V()  </a:t>
            </a:r>
            <a:br>
              <a:rPr lang="fr-FR" i="1" dirty="0"/>
            </a:br>
            <a:r>
              <a:rPr lang="fr-FR" i="1" dirty="0"/>
              <a:t>   et </a:t>
            </a:r>
            <a:r>
              <a:rPr lang="fr-FR" b="1" i="1" dirty="0">
                <a:highlight>
                  <a:srgbClr val="0000FF"/>
                </a:highlight>
              </a:rPr>
              <a:t>Rog</a:t>
            </a:r>
            <a:r>
              <a:rPr lang="fr-FR" b="1" i="1" dirty="0"/>
              <a:t>()  </a:t>
            </a:r>
            <a:br>
              <a:rPr lang="fr-FR" b="1" i="1" dirty="0"/>
            </a:br>
            <a:r>
              <a:rPr lang="fr-FR" i="1" dirty="0"/>
              <a:t>   </a:t>
            </a:r>
            <a:r>
              <a:rPr lang="fr-FR" i="1" dirty="0" err="1"/>
              <a:t>Valer</a:t>
            </a:r>
            <a:r>
              <a:rPr lang="fr-FR" i="1" dirty="0"/>
              <a:t>() </a:t>
            </a:r>
            <a:br>
              <a:rPr lang="fr-FR" i="1" dirty="0"/>
            </a:br>
            <a:r>
              <a:rPr lang="fr-FR" baseline="30000" dirty="0"/>
              <a:t>5</a:t>
            </a:r>
            <a:r>
              <a:rPr lang="fr-FR" i="1" dirty="0"/>
              <a:t>  ex </a:t>
            </a:r>
            <a:r>
              <a:rPr lang="fr-FR" i="1" dirty="0" err="1"/>
              <a:t>uolunta</a:t>
            </a:r>
            <a:r>
              <a:rPr lang="fr-FR" i="1" dirty="0"/>
              <a:t>- </a:t>
            </a:r>
            <a:br>
              <a:rPr lang="fr-FR" i="1" dirty="0"/>
            </a:br>
            <a:r>
              <a:rPr lang="fr-FR" i="1" dirty="0"/>
              <a:t>   </a:t>
            </a:r>
            <a:r>
              <a:rPr lang="fr-FR" dirty="0"/>
              <a:t>T P L M  </a:t>
            </a:r>
            <a:endParaRPr lang="en-GB" dirty="0"/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F7C0426-BA15-44AB-8EFE-EEE0CCEFD961}"/>
              </a:ext>
            </a:extLst>
          </p:cNvPr>
          <p:cNvSpPr/>
          <p:nvPr/>
        </p:nvSpPr>
        <p:spPr>
          <a:xfrm rot="5400000">
            <a:off x="6973527" y="4715271"/>
            <a:ext cx="414568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rogo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= to ask, question, interrogate, to propose…</a:t>
            </a:r>
          </a:p>
        </p:txBody>
      </p:sp>
    </p:spTree>
    <p:extLst>
      <p:ext uri="{BB962C8B-B14F-4D97-AF65-F5344CB8AC3E}">
        <p14:creationId xmlns:p14="http://schemas.microsoft.com/office/powerpoint/2010/main" val="36177760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25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uiExpand="1" build="p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5733"/>
            <a:ext cx="5109200" cy="6812267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232" b="97944" l="4183" r="89924">
                        <a14:foregroundMark x1="61027" y1="4474" x2="61027" y2="4474"/>
                        <a14:foregroundMark x1="61787" y1="98065" x2="61787" y2="98065"/>
                        <a14:foregroundMark x1="11027" y1="35913" x2="11027" y2="359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1" r="6223"/>
          <a:stretch/>
        </p:blipFill>
        <p:spPr bwMode="auto">
          <a:xfrm>
            <a:off x="115605" y="4002499"/>
            <a:ext cx="1621790" cy="28124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607902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8997817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4439265" y="2992616"/>
            <a:ext cx="1032495" cy="1725647"/>
          </a:xfrm>
          <a:custGeom>
            <a:avLst/>
            <a:gdLst>
              <a:gd name="connsiteX0" fmla="*/ 0 w 1032495"/>
              <a:gd name="connsiteY0" fmla="*/ 1682623 h 1725647"/>
              <a:gd name="connsiteX1" fmla="*/ 265470 w 1032495"/>
              <a:gd name="connsiteY1" fmla="*/ 1712119 h 1725647"/>
              <a:gd name="connsiteX2" fmla="*/ 457200 w 1032495"/>
              <a:gd name="connsiteY2" fmla="*/ 1490894 h 1725647"/>
              <a:gd name="connsiteX3" fmla="*/ 899651 w 1032495"/>
              <a:gd name="connsiteY3" fmla="*/ 605990 h 1725647"/>
              <a:gd name="connsiteX4" fmla="*/ 1032387 w 1032495"/>
              <a:gd name="connsiteY4" fmla="*/ 75049 h 1725647"/>
              <a:gd name="connsiteX5" fmla="*/ 884903 w 1032495"/>
              <a:gd name="connsiteY5" fmla="*/ 16055 h 1725647"/>
              <a:gd name="connsiteX6" fmla="*/ 457200 w 1032495"/>
              <a:gd name="connsiteY6" fmla="*/ 193036 h 1725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2495" h="1725647">
                <a:moveTo>
                  <a:pt x="0" y="1682623"/>
                </a:moveTo>
                <a:cubicBezTo>
                  <a:pt x="94635" y="1713348"/>
                  <a:pt x="189270" y="1744074"/>
                  <a:pt x="265470" y="1712119"/>
                </a:cubicBezTo>
                <a:cubicBezTo>
                  <a:pt x="341670" y="1680164"/>
                  <a:pt x="351503" y="1675249"/>
                  <a:pt x="457200" y="1490894"/>
                </a:cubicBezTo>
                <a:cubicBezTo>
                  <a:pt x="562897" y="1306539"/>
                  <a:pt x="803787" y="841964"/>
                  <a:pt x="899651" y="605990"/>
                </a:cubicBezTo>
                <a:cubicBezTo>
                  <a:pt x="995515" y="370016"/>
                  <a:pt x="1034845" y="173371"/>
                  <a:pt x="1032387" y="75049"/>
                </a:cubicBezTo>
                <a:cubicBezTo>
                  <a:pt x="1029929" y="-23273"/>
                  <a:pt x="980767" y="-3609"/>
                  <a:pt x="884903" y="16055"/>
                </a:cubicBezTo>
                <a:cubicBezTo>
                  <a:pt x="789039" y="35719"/>
                  <a:pt x="623119" y="114377"/>
                  <a:pt x="457200" y="193036"/>
                </a:cubicBezTo>
              </a:path>
            </a:pathLst>
          </a:custGeom>
          <a:noFill/>
          <a:ln w="114300">
            <a:solidFill>
              <a:srgbClr val="FFFF00">
                <a:alpha val="74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10"/>
          <p:cNvPicPr/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32" b="97944" l="4183" r="89924">
                        <a14:foregroundMark x1="61027" y1="4474" x2="61027" y2="4474"/>
                        <a14:foregroundMark x1="61787" y1="98065" x2="61787" y2="98065"/>
                        <a14:foregroundMark x1="11027" y1="35913" x2="11027" y2="359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1" r="6223"/>
          <a:stretch/>
        </p:blipFill>
        <p:spPr bwMode="auto">
          <a:xfrm>
            <a:off x="115605" y="4002499"/>
            <a:ext cx="1621790" cy="28124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Freeform 11"/>
          <p:cNvSpPr/>
          <p:nvPr/>
        </p:nvSpPr>
        <p:spPr>
          <a:xfrm>
            <a:off x="1430594" y="5043948"/>
            <a:ext cx="2802193" cy="1814052"/>
          </a:xfrm>
          <a:custGeom>
            <a:avLst/>
            <a:gdLst>
              <a:gd name="connsiteX0" fmla="*/ 2802193 w 2802193"/>
              <a:gd name="connsiteY0" fmla="*/ 0 h 1814052"/>
              <a:gd name="connsiteX1" fmla="*/ 2212258 w 2802193"/>
              <a:gd name="connsiteY1" fmla="*/ 766917 h 1814052"/>
              <a:gd name="connsiteX2" fmla="*/ 1637071 w 2802193"/>
              <a:gd name="connsiteY2" fmla="*/ 1076633 h 1814052"/>
              <a:gd name="connsiteX3" fmla="*/ 988141 w 2802193"/>
              <a:gd name="connsiteY3" fmla="*/ 1356852 h 1814052"/>
              <a:gd name="connsiteX4" fmla="*/ 29496 w 2802193"/>
              <a:gd name="connsiteY4" fmla="*/ 1814052 h 1814052"/>
              <a:gd name="connsiteX5" fmla="*/ 29496 w 2802193"/>
              <a:gd name="connsiteY5" fmla="*/ 1814052 h 1814052"/>
              <a:gd name="connsiteX6" fmla="*/ 0 w 2802193"/>
              <a:gd name="connsiteY6" fmla="*/ 1755058 h 1814052"/>
              <a:gd name="connsiteX7" fmla="*/ 0 w 2802193"/>
              <a:gd name="connsiteY7" fmla="*/ 1755058 h 181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02193" h="1814052">
                <a:moveTo>
                  <a:pt x="2802193" y="0"/>
                </a:moveTo>
                <a:cubicBezTo>
                  <a:pt x="2604319" y="293739"/>
                  <a:pt x="2406445" y="587478"/>
                  <a:pt x="2212258" y="766917"/>
                </a:cubicBezTo>
                <a:cubicBezTo>
                  <a:pt x="2018071" y="946356"/>
                  <a:pt x="1841090" y="978311"/>
                  <a:pt x="1637071" y="1076633"/>
                </a:cubicBezTo>
                <a:cubicBezTo>
                  <a:pt x="1433052" y="1174955"/>
                  <a:pt x="1256070" y="1233949"/>
                  <a:pt x="988141" y="1356852"/>
                </a:cubicBezTo>
                <a:cubicBezTo>
                  <a:pt x="720212" y="1479755"/>
                  <a:pt x="29496" y="1814052"/>
                  <a:pt x="29496" y="1814052"/>
                </a:cubicBezTo>
                <a:lnTo>
                  <a:pt x="29496" y="1814052"/>
                </a:lnTo>
                <a:lnTo>
                  <a:pt x="0" y="1755058"/>
                </a:lnTo>
                <a:lnTo>
                  <a:pt x="0" y="1755058"/>
                </a:lnTo>
              </a:path>
            </a:pathLst>
          </a:cu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449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8997817" cy="68580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0" t="3189" r="9701" b="9815"/>
          <a:stretch/>
        </p:blipFill>
        <p:spPr>
          <a:xfrm>
            <a:off x="7289060" y="3933056"/>
            <a:ext cx="1688861" cy="288598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Bild 47" descr="C:\Users\Ralph\Documents\Vaison-la-Romaine\156560 GLANUM Valetudo SMALL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382671">
            <a:off x="2537118" y="312634"/>
            <a:ext cx="2269567" cy="611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6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886" b="94041" l="9524" r="89881">
                        <a14:foregroundMark x1="83333" y1="4145" x2="83333" y2="4145"/>
                        <a14:foregroundMark x1="26190" y1="94041" x2="26190" y2="94041"/>
                        <a14:foregroundMark x1="14286" y1="91710" x2="14286" y2="91710"/>
                        <a14:foregroundMark x1="83929" y1="84197" x2="83929" y2="84197"/>
                        <a14:foregroundMark x1="85714" y1="81347" x2="85714" y2="81347"/>
                        <a14:foregroundMark x1="82738" y1="77202" x2="82738" y2="772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-1384"/>
            <a:ext cx="1835696" cy="3698065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 flipH="1">
            <a:off x="5471760" y="1954469"/>
            <a:ext cx="2268592" cy="322403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7627537" y="2093855"/>
            <a:ext cx="1386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/>
              <a:t>--- Apo]</a:t>
            </a:r>
            <a:r>
              <a:rPr lang="en-GB" sz="1600" i="1" dirty="0" err="1"/>
              <a:t>ll</a:t>
            </a:r>
            <a:r>
              <a:rPr lang="el-GR" sz="1600" i="1" dirty="0"/>
              <a:t>ω</a:t>
            </a:r>
            <a:r>
              <a:rPr lang="en-GB" sz="1600" i="1" dirty="0"/>
              <a:t>n</a:t>
            </a:r>
            <a:br>
              <a:rPr lang="en-GB" sz="1600" i="1" dirty="0"/>
            </a:br>
            <a:r>
              <a:rPr lang="en-GB" sz="1600" i="1" dirty="0"/>
              <a:t>[---]</a:t>
            </a:r>
            <a:r>
              <a:rPr lang="en-GB" sz="1600" i="1" dirty="0" err="1"/>
              <a:t>ratia</a:t>
            </a:r>
            <a:r>
              <a:rPr lang="el-GR" sz="1600" i="1" dirty="0"/>
              <a:t>ϛ</a:t>
            </a:r>
            <a:r>
              <a:rPr lang="en-GB" sz="1600" dirty="0"/>
              <a:t>.</a:t>
            </a:r>
          </a:p>
        </p:txBody>
      </p:sp>
      <p:pic>
        <p:nvPicPr>
          <p:cNvPr id="22" name="Picture 21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48" b="92504" l="9814" r="93739">
                        <a14:foregroundMark x1="53130" y1="4348" x2="53130" y2="4348"/>
                        <a14:foregroundMark x1="16074" y1="22039" x2="16074" y2="22039"/>
                        <a14:foregroundMark x1="12690" y1="28036" x2="12690" y2="28036"/>
                        <a14:foregroundMark x1="69036" y1="92504" x2="69036" y2="92504"/>
                        <a14:foregroundMark x1="93739" y1="74363" x2="93739" y2="74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-61885"/>
            <a:ext cx="1747946" cy="2061653"/>
          </a:xfrm>
          <a:prstGeom prst="rect">
            <a:avLst/>
          </a:prstGeom>
        </p:spPr>
      </p:pic>
      <p:pic>
        <p:nvPicPr>
          <p:cNvPr id="23" name="Picture 22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377" y="4326562"/>
            <a:ext cx="1382313" cy="2521534"/>
          </a:xfrm>
          <a:prstGeom prst="rect">
            <a:avLst/>
          </a:prstGeom>
        </p:spPr>
      </p:pic>
      <p:cxnSp>
        <p:nvCxnSpPr>
          <p:cNvPr id="24" name="Straight Arrow Connector 23"/>
          <p:cNvCxnSpPr/>
          <p:nvPr/>
        </p:nvCxnSpPr>
        <p:spPr>
          <a:xfrm flipV="1">
            <a:off x="916936" y="4094257"/>
            <a:ext cx="3708900" cy="149307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929" y="5200004"/>
            <a:ext cx="993140" cy="2038162"/>
          </a:xfrm>
          <a:prstGeom prst="rect">
            <a:avLst/>
          </a:prstGeom>
        </p:spPr>
      </p:pic>
      <p:cxnSp>
        <p:nvCxnSpPr>
          <p:cNvPr id="27" name="Straight Arrow Connector 26"/>
          <p:cNvCxnSpPr>
            <a:stCxn id="26" idx="0"/>
          </p:cNvCxnSpPr>
          <p:nvPr/>
        </p:nvCxnSpPr>
        <p:spPr>
          <a:xfrm flipH="1" flipV="1">
            <a:off x="4788024" y="4437112"/>
            <a:ext cx="1214475" cy="76289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627" y="4863175"/>
            <a:ext cx="1349406" cy="2058018"/>
          </a:xfrm>
          <a:prstGeom prst="rect">
            <a:avLst/>
          </a:prstGeom>
        </p:spPr>
      </p:pic>
      <p:pic>
        <p:nvPicPr>
          <p:cNvPr id="33" name="Picture 32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34" b="98722" l="5415" r="92555">
                        <a14:foregroundMark x1="37733" y1="7188" x2="37733" y2="7188"/>
                        <a14:foregroundMark x1="50423" y1="3834" x2="50423" y2="3834"/>
                        <a14:foregroundMark x1="92555" y1="87061" x2="92555" y2="87061"/>
                        <a14:foregroundMark x1="66159" y1="93450" x2="66159" y2="93450"/>
                        <a14:foregroundMark x1="27411" y1="89617" x2="27411" y2="89617"/>
                        <a14:foregroundMark x1="5415" y1="84824" x2="5415" y2="84824"/>
                        <a14:foregroundMark x1="25042" y1="98722" x2="25042" y2="98722"/>
                        <a14:foregroundMark x1="34687" y1="93930" x2="34687" y2="939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85" r="2990"/>
          <a:stretch/>
        </p:blipFill>
        <p:spPr bwMode="auto">
          <a:xfrm>
            <a:off x="683567" y="-1718"/>
            <a:ext cx="1817935" cy="23879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val 33"/>
          <p:cNvSpPr/>
          <p:nvPr/>
        </p:nvSpPr>
        <p:spPr>
          <a:xfrm>
            <a:off x="1160486" y="1753730"/>
            <a:ext cx="864096" cy="32947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2385104" y="1753730"/>
            <a:ext cx="1061880" cy="739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098840"/>
      </p:ext>
    </p:extLst>
  </p:cSld>
  <p:clrMapOvr>
    <a:masterClrMapping/>
  </p:clrMapOvr>
  <p:transition spd="slow">
    <p:randomBar dir="vert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7315200" cy="353952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8997817" cy="68580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0" t="3189" r="9701" b="9815"/>
          <a:stretch/>
        </p:blipFill>
        <p:spPr>
          <a:xfrm>
            <a:off x="7289060" y="3933056"/>
            <a:ext cx="1688861" cy="288598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Bild 47" descr="C:\Users\Ralph\Documents\Vaison-la-Romaine\156560 GLANUM Valetudo SMALL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382671">
            <a:off x="2537118" y="312634"/>
            <a:ext cx="2269567" cy="611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2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886" b="94041" l="9524" r="89881">
                        <a14:foregroundMark x1="83333" y1="4145" x2="83333" y2="4145"/>
                        <a14:foregroundMark x1="26190" y1="94041" x2="26190" y2="94041"/>
                        <a14:foregroundMark x1="14286" y1="91710" x2="14286" y2="91710"/>
                        <a14:foregroundMark x1="83929" y1="84197" x2="83929" y2="84197"/>
                        <a14:foregroundMark x1="85714" y1="81347" x2="85714" y2="81347"/>
                        <a14:foregroundMark x1="82738" y1="77202" x2="82738" y2="772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-1384"/>
            <a:ext cx="1835696" cy="3698065"/>
          </a:xfrm>
          <a:prstGeom prst="rect">
            <a:avLst/>
          </a:prstGeom>
        </p:spPr>
      </p:pic>
      <p:cxnSp>
        <p:nvCxnSpPr>
          <p:cNvPr id="14" name="Straight Arrow Connector 13"/>
          <p:cNvCxnSpPr/>
          <p:nvPr/>
        </p:nvCxnSpPr>
        <p:spPr>
          <a:xfrm flipH="1">
            <a:off x="5471760" y="1954469"/>
            <a:ext cx="2268592" cy="322403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7627537" y="2093855"/>
            <a:ext cx="1386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/>
              <a:t>--- Apo]</a:t>
            </a:r>
            <a:r>
              <a:rPr lang="en-GB" sz="1600" i="1" dirty="0" err="1"/>
              <a:t>ll</a:t>
            </a:r>
            <a:r>
              <a:rPr lang="el-GR" sz="1600" i="1" dirty="0"/>
              <a:t>ω</a:t>
            </a:r>
            <a:r>
              <a:rPr lang="en-GB" sz="1600" i="1" dirty="0"/>
              <a:t>n</a:t>
            </a:r>
            <a:br>
              <a:rPr lang="en-GB" sz="1600" i="1" dirty="0"/>
            </a:br>
            <a:r>
              <a:rPr lang="en-GB" sz="1600" i="1" dirty="0"/>
              <a:t>[---]</a:t>
            </a:r>
            <a:r>
              <a:rPr lang="en-GB" sz="1600" i="1" dirty="0" err="1"/>
              <a:t>ratia</a:t>
            </a:r>
            <a:r>
              <a:rPr lang="el-GR" sz="1600" i="1" dirty="0"/>
              <a:t>ϛ</a:t>
            </a:r>
            <a:r>
              <a:rPr lang="en-GB" sz="1600" dirty="0"/>
              <a:t>.</a:t>
            </a:r>
          </a:p>
        </p:txBody>
      </p:sp>
      <p:pic>
        <p:nvPicPr>
          <p:cNvPr id="16" name="Picture 15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48" b="92504" l="9814" r="93739">
                        <a14:foregroundMark x1="53130" y1="4348" x2="53130" y2="4348"/>
                        <a14:foregroundMark x1="16074" y1="22039" x2="16074" y2="22039"/>
                        <a14:foregroundMark x1="12690" y1="28036" x2="12690" y2="28036"/>
                        <a14:foregroundMark x1="69036" y1="92504" x2="69036" y2="92504"/>
                        <a14:foregroundMark x1="93739" y1="74363" x2="93739" y2="74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-61885"/>
            <a:ext cx="1747946" cy="2061653"/>
          </a:xfrm>
          <a:prstGeom prst="rect">
            <a:avLst/>
          </a:prstGeom>
        </p:spPr>
      </p:pic>
      <p:pic>
        <p:nvPicPr>
          <p:cNvPr id="17" name="Picture 16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377" y="4326562"/>
            <a:ext cx="1382313" cy="2521534"/>
          </a:xfrm>
          <a:prstGeom prst="rect">
            <a:avLst/>
          </a:prstGeom>
        </p:spPr>
      </p:pic>
      <p:cxnSp>
        <p:nvCxnSpPr>
          <p:cNvPr id="18" name="Straight Arrow Connector 17"/>
          <p:cNvCxnSpPr/>
          <p:nvPr/>
        </p:nvCxnSpPr>
        <p:spPr>
          <a:xfrm flipV="1">
            <a:off x="916936" y="4094257"/>
            <a:ext cx="3708900" cy="149307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929" y="5200004"/>
            <a:ext cx="993140" cy="2038162"/>
          </a:xfrm>
          <a:prstGeom prst="rect">
            <a:avLst/>
          </a:prstGeom>
        </p:spPr>
      </p:pic>
      <p:cxnSp>
        <p:nvCxnSpPr>
          <p:cNvPr id="20" name="Straight Arrow Connector 19"/>
          <p:cNvCxnSpPr>
            <a:stCxn id="19" idx="0"/>
          </p:cNvCxnSpPr>
          <p:nvPr/>
        </p:nvCxnSpPr>
        <p:spPr>
          <a:xfrm flipH="1" flipV="1">
            <a:off x="4788024" y="4437112"/>
            <a:ext cx="1214475" cy="76289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627" y="4863175"/>
            <a:ext cx="1349406" cy="2058018"/>
          </a:xfrm>
          <a:prstGeom prst="rect">
            <a:avLst/>
          </a:prstGeom>
        </p:spPr>
      </p:pic>
      <p:pic>
        <p:nvPicPr>
          <p:cNvPr id="22" name="Picture 21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34" b="98722" l="5415" r="92555">
                        <a14:foregroundMark x1="37733" y1="7188" x2="37733" y2="7188"/>
                        <a14:foregroundMark x1="50423" y1="3834" x2="50423" y2="3834"/>
                        <a14:foregroundMark x1="92555" y1="87061" x2="92555" y2="87061"/>
                        <a14:foregroundMark x1="66159" y1="93450" x2="66159" y2="93450"/>
                        <a14:foregroundMark x1="27411" y1="89617" x2="27411" y2="89617"/>
                        <a14:foregroundMark x1="5415" y1="84824" x2="5415" y2="84824"/>
                        <a14:foregroundMark x1="25042" y1="98722" x2="25042" y2="98722"/>
                        <a14:foregroundMark x1="34687" y1="93930" x2="34687" y2="939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85" r="2990"/>
          <a:stretch/>
        </p:blipFill>
        <p:spPr bwMode="auto">
          <a:xfrm>
            <a:off x="683567" y="-1718"/>
            <a:ext cx="1817935" cy="23879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al 23"/>
          <p:cNvSpPr/>
          <p:nvPr/>
        </p:nvSpPr>
        <p:spPr>
          <a:xfrm>
            <a:off x="1160486" y="1753730"/>
            <a:ext cx="864096" cy="32947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2385104" y="1753730"/>
            <a:ext cx="1061880" cy="739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2704432" y="2933273"/>
            <a:ext cx="4608512" cy="954107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Can we make sense of this…?</a:t>
            </a:r>
          </a:p>
        </p:txBody>
      </p:sp>
    </p:spTree>
    <p:extLst>
      <p:ext uri="{BB962C8B-B14F-4D97-AF65-F5344CB8AC3E}">
        <p14:creationId xmlns:p14="http://schemas.microsoft.com/office/powerpoint/2010/main" val="1428412623"/>
      </p:ext>
    </p:extLst>
  </p:cSld>
  <p:clrMapOvr>
    <a:masterClrMapping/>
  </p:clrMapOvr>
  <p:transition spd="slow">
    <p:randomBar dir="vert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Freeform 4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0" y="5445223"/>
            <a:ext cx="5940152" cy="1412777"/>
          </a:xfrm>
        </p:spPr>
        <p:txBody>
          <a:bodyPr/>
          <a:lstStyle/>
          <a:p>
            <a:r>
              <a:rPr lang="de-DE" dirty="0"/>
              <a:t>Identification of Bona Dea quite certain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304255"/>
      </p:ext>
    </p:extLst>
  </p:cSld>
  <p:clrMapOvr>
    <a:masterClrMapping/>
  </p:clrMapOvr>
  <p:transition spd="slow">
    <p:randomBar dir="vert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58994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0" y="5445223"/>
            <a:ext cx="5940152" cy="1412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Identification of Bona Dea quite certain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312143" y="585555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it-IT" i="1" dirty="0"/>
              <a:t>Vinicia Euty-</a:t>
            </a:r>
            <a:br>
              <a:rPr lang="it-IT" i="1" dirty="0"/>
            </a:br>
            <a:r>
              <a:rPr lang="it-IT" i="1" dirty="0"/>
              <a:t>chia Bon(a)e Dea(e).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691680" y="6491942"/>
            <a:ext cx="142699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i="1" cap="small" dirty="0"/>
              <a:t>AE</a:t>
            </a:r>
            <a:r>
              <a:rPr lang="en-GB" sz="1600" dirty="0"/>
              <a:t> 1946, 155</a:t>
            </a:r>
          </a:p>
        </p:txBody>
      </p:sp>
    </p:spTree>
    <p:extLst>
      <p:ext uri="{BB962C8B-B14F-4D97-AF65-F5344CB8AC3E}">
        <p14:creationId xmlns:p14="http://schemas.microsoft.com/office/powerpoint/2010/main" val="41447056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98322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0" y="5445223"/>
            <a:ext cx="5940152" cy="1412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Identification of Bona Dea quite certain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Bild 333" descr="C:\Users\Ralph\Documents\HABIL 2007\GLANUM ministra dedication AE_1946_00154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124" y="4765487"/>
            <a:ext cx="9075803" cy="2092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Rectangle 16"/>
          <p:cNvSpPr/>
          <p:nvPr/>
        </p:nvSpPr>
        <p:spPr>
          <a:xfrm>
            <a:off x="1259632" y="6181257"/>
            <a:ext cx="4044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i="1" dirty="0"/>
              <a:t>Attia Musa Domnae</a:t>
            </a:r>
            <a:r>
              <a:rPr lang="it-IT" dirty="0"/>
              <a:t>(!)</a:t>
            </a:r>
            <a:r>
              <a:rPr lang="it-IT" i="1" dirty="0"/>
              <a:t> ministra posuit.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8925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73742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err="1"/>
              <a:t>Auribus</a:t>
            </a:r>
            <a:r>
              <a:rPr lang="en-GB" i="1" dirty="0"/>
              <a:t>  </a:t>
            </a:r>
            <a:br>
              <a:rPr lang="en-GB" i="1" dirty="0"/>
            </a:br>
            <a:r>
              <a:rPr lang="en-GB" i="1" dirty="0" err="1"/>
              <a:t>Loreia</a:t>
            </a:r>
            <a:r>
              <a:rPr lang="en-GB" i="1" dirty="0"/>
              <a:t> Pia  </a:t>
            </a:r>
            <a:br>
              <a:rPr lang="en-GB" i="1" dirty="0"/>
            </a:br>
            <a:r>
              <a:rPr lang="en-GB" i="1" dirty="0" err="1"/>
              <a:t>ministra</a:t>
            </a:r>
            <a:r>
              <a:rPr lang="en-GB" i="1" dirty="0"/>
              <a:t>. 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 dirty="0"/>
              <a:t>AE</a:t>
            </a:r>
            <a:r>
              <a:rPr lang="fr-FR" sz="1400" dirty="0"/>
              <a:t> 1998, 887</a:t>
            </a:r>
            <a:endParaRPr lang="en-GB" sz="1400" dirty="0"/>
          </a:p>
        </p:txBody>
      </p:sp>
      <p:pic>
        <p:nvPicPr>
          <p:cNvPr id="18" name="Picture 17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5" b="98675" l="9934" r="93157">
                        <a14:foregroundMark x1="28477" y1="8278" x2="28477" y2="8278"/>
                        <a14:foregroundMark x1="36865" y1="4305" x2="36865" y2="4305"/>
                        <a14:foregroundMark x1="68653" y1="9934" x2="68653" y2="9934"/>
                        <a14:foregroundMark x1="82119" y1="9437" x2="82119" y2="9437"/>
                        <a14:foregroundMark x1="93157" y1="8444" x2="93157" y2="8444"/>
                        <a14:foregroundMark x1="30684" y1="85099" x2="30684" y2="85099"/>
                        <a14:foregroundMark x1="33333" y1="93543" x2="33333" y2="93543"/>
                        <a14:foregroundMark x1="68874" y1="94702" x2="68874" y2="94702"/>
                        <a14:foregroundMark x1="89625" y1="97682" x2="89625" y2="97682"/>
                        <a14:foregroundMark x1="90728" y1="91391" x2="90728" y2="91391"/>
                        <a14:foregroundMark x1="21413" y1="95199" x2="21413" y2="95199"/>
                        <a14:foregroundMark x1="16336" y1="98675" x2="16336" y2="98675"/>
                        <a14:foregroundMark x1="86534" y1="25828" x2="86534" y2="2582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42875" y="938449"/>
            <a:ext cx="4541659" cy="5910313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610756" y="6460916"/>
            <a:ext cx="18197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1400" i="1" dirty="0"/>
              <a:t>ARLES, CIL</a:t>
            </a:r>
            <a:r>
              <a:rPr lang="fr-FR" sz="1400" dirty="0"/>
              <a:t> XII 654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669039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err="1"/>
              <a:t>Auribus</a:t>
            </a:r>
            <a:r>
              <a:rPr lang="en-GB" i="1" dirty="0"/>
              <a:t>  </a:t>
            </a:r>
            <a:br>
              <a:rPr lang="en-GB" i="1" dirty="0"/>
            </a:br>
            <a:r>
              <a:rPr lang="en-GB" i="1" dirty="0" err="1"/>
              <a:t>Loreia</a:t>
            </a:r>
            <a:r>
              <a:rPr lang="en-GB" i="1" dirty="0"/>
              <a:t> Pia  </a:t>
            </a:r>
            <a:br>
              <a:rPr lang="en-GB" i="1" dirty="0"/>
            </a:br>
            <a:r>
              <a:rPr lang="en-GB" i="1" dirty="0" err="1"/>
              <a:t>ministra</a:t>
            </a:r>
            <a:r>
              <a:rPr lang="en-GB" i="1" dirty="0"/>
              <a:t>. 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 dirty="0"/>
              <a:t>AE</a:t>
            </a:r>
            <a:r>
              <a:rPr lang="fr-FR" sz="1400" dirty="0"/>
              <a:t> 1998, 887</a:t>
            </a:r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/>
              <a:t>Who was the Bona Dea from Glanum...?</a:t>
            </a:r>
          </a:p>
          <a:p>
            <a:endParaRPr lang="de-DE" dirty="0"/>
          </a:p>
          <a:p>
            <a:endParaRPr lang="en-GB" dirty="0"/>
          </a:p>
        </p:txBody>
      </p:sp>
      <p:pic>
        <p:nvPicPr>
          <p:cNvPr id="18" name="Picture 17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24"/>
          <a:stretch/>
        </p:blipFill>
        <p:spPr bwMode="auto">
          <a:xfrm>
            <a:off x="17124" y="2432422"/>
            <a:ext cx="2883239" cy="4368180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Rectangle 18"/>
          <p:cNvSpPr/>
          <p:nvPr/>
        </p:nvSpPr>
        <p:spPr>
          <a:xfrm>
            <a:off x="251520" y="6093296"/>
            <a:ext cx="4762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Korn</a:t>
            </a:r>
            <a:r>
              <a:rPr lang="el-G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η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Ro|klosiabo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|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bratou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dekant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findspot!!!</a:t>
            </a:r>
          </a:p>
        </p:txBody>
      </p:sp>
    </p:spTree>
    <p:extLst>
      <p:ext uri="{BB962C8B-B14F-4D97-AF65-F5344CB8AC3E}">
        <p14:creationId xmlns:p14="http://schemas.microsoft.com/office/powerpoint/2010/main" val="32967153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Auribus</a:t>
            </a:r>
            <a:r>
              <a:rPr lang="en-GB" i="1" dirty="0">
                <a:solidFill>
                  <a:schemeClr val="tx1">
                    <a:lumMod val="65000"/>
                  </a:schemeClr>
                </a:solidFill>
              </a:rPr>
              <a:t>  </a:t>
            </a:r>
            <a:br>
              <a:rPr lang="en-GB" i="1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Loreia</a:t>
            </a:r>
            <a:r>
              <a:rPr lang="en-GB" i="1" dirty="0">
                <a:solidFill>
                  <a:schemeClr val="tx1">
                    <a:lumMod val="65000"/>
                  </a:schemeClr>
                </a:solidFill>
              </a:rPr>
              <a:t> Pia  </a:t>
            </a:r>
            <a:br>
              <a:rPr lang="en-GB" i="1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ministra</a:t>
            </a:r>
            <a:r>
              <a:rPr lang="en-GB" i="1" dirty="0">
                <a:solidFill>
                  <a:schemeClr val="tx1">
                    <a:lumMod val="65000"/>
                  </a:schemeClr>
                </a:solidFill>
              </a:rPr>
              <a:t>. 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 dirty="0"/>
              <a:t>AE</a:t>
            </a:r>
            <a:r>
              <a:rPr lang="fr-FR" sz="1400" dirty="0"/>
              <a:t> 1998, 887</a:t>
            </a:r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/>
              <a:t>Who was the Bona Dea from Glanum...?</a:t>
            </a:r>
          </a:p>
          <a:p>
            <a:endParaRPr lang="de-DE" dirty="0"/>
          </a:p>
          <a:p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3419872" y="597371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i="1" dirty="0" err="1">
                <a:solidFill>
                  <a:srgbClr val="FFFF00"/>
                </a:solidFill>
              </a:rPr>
              <a:t>Opibus</a:t>
            </a:r>
            <a:r>
              <a:rPr lang="en-GB" sz="1600" i="1" dirty="0">
                <a:solidFill>
                  <a:srgbClr val="FFFF00"/>
                </a:solidFill>
              </a:rPr>
              <a:t>         </a:t>
            </a:r>
            <a:r>
              <a:rPr lang="en-GB" sz="1600" dirty="0">
                <a:solidFill>
                  <a:srgbClr val="FFFF00"/>
                </a:solidFill>
              </a:rPr>
              <a:t>(“Plenty”)</a:t>
            </a:r>
            <a:br>
              <a:rPr lang="en-GB" sz="1600" dirty="0">
                <a:solidFill>
                  <a:srgbClr val="FFFF00"/>
                </a:solidFill>
              </a:rPr>
            </a:br>
            <a:r>
              <a:rPr lang="en-GB" sz="1600" i="1" dirty="0" err="1">
                <a:solidFill>
                  <a:srgbClr val="FFFF00"/>
                </a:solidFill>
              </a:rPr>
              <a:t>Optata</a:t>
            </a:r>
            <a:r>
              <a:rPr lang="en-GB" sz="1600" i="1" dirty="0">
                <a:solidFill>
                  <a:srgbClr val="FFFF00"/>
                </a:solidFill>
              </a:rPr>
              <a:t>  </a:t>
            </a:r>
            <a:br>
              <a:rPr lang="en-GB" sz="1600" i="1" dirty="0">
                <a:solidFill>
                  <a:srgbClr val="FFFF00"/>
                </a:solidFill>
              </a:rPr>
            </a:br>
            <a:r>
              <a:rPr lang="en-GB" sz="1600" i="1" dirty="0">
                <a:solidFill>
                  <a:srgbClr val="FFFF00"/>
                </a:solidFill>
              </a:rPr>
              <a:t>u(</a:t>
            </a:r>
            <a:r>
              <a:rPr lang="en-GB" sz="1600" i="1" dirty="0" err="1">
                <a:solidFill>
                  <a:srgbClr val="FFFF00"/>
                </a:solidFill>
              </a:rPr>
              <a:t>otum</a:t>
            </a:r>
            <a:r>
              <a:rPr lang="en-GB" sz="1600" i="1" dirty="0">
                <a:solidFill>
                  <a:srgbClr val="FFFF00"/>
                </a:solidFill>
              </a:rPr>
              <a:t>) s(</a:t>
            </a:r>
            <a:r>
              <a:rPr lang="en-GB" sz="1600" i="1" dirty="0" err="1">
                <a:solidFill>
                  <a:srgbClr val="FFFF00"/>
                </a:solidFill>
              </a:rPr>
              <a:t>oluit</a:t>
            </a:r>
            <a:r>
              <a:rPr lang="en-GB" sz="1600" i="1" dirty="0">
                <a:solidFill>
                  <a:srgbClr val="FFFF00"/>
                </a:solidFill>
              </a:rPr>
              <a:t>) l(</a:t>
            </a:r>
            <a:r>
              <a:rPr lang="en-GB" sz="1600" i="1" dirty="0" err="1">
                <a:solidFill>
                  <a:srgbClr val="FFFF00"/>
                </a:solidFill>
              </a:rPr>
              <a:t>ibens</a:t>
            </a:r>
            <a:r>
              <a:rPr lang="en-GB" sz="1600" i="1" dirty="0">
                <a:solidFill>
                  <a:srgbClr val="FFFF00"/>
                </a:solidFill>
              </a:rPr>
              <a:t>) m(</a:t>
            </a:r>
            <a:r>
              <a:rPr lang="en-GB" sz="1600" i="1" dirty="0" err="1">
                <a:solidFill>
                  <a:srgbClr val="FFFF00"/>
                </a:solidFill>
              </a:rPr>
              <a:t>erito</a:t>
            </a:r>
            <a:r>
              <a:rPr lang="en-GB" sz="1600" i="1" dirty="0">
                <a:solidFill>
                  <a:srgbClr val="FFFF00"/>
                </a:solidFill>
              </a:rPr>
              <a:t>) </a:t>
            </a:r>
            <a:endParaRPr lang="en-GB" sz="1600" dirty="0">
              <a:solidFill>
                <a:srgbClr val="FFFF00"/>
              </a:solidFill>
            </a:endParaRPr>
          </a:p>
        </p:txBody>
      </p:sp>
      <p:cxnSp>
        <p:nvCxnSpPr>
          <p:cNvPr id="20" name="Straight Arrow Connector 19"/>
          <p:cNvCxnSpPr/>
          <p:nvPr/>
        </p:nvCxnSpPr>
        <p:spPr>
          <a:xfrm flipV="1">
            <a:off x="4427984" y="4941168"/>
            <a:ext cx="648072" cy="127264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/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0" b="95007" l="16244" r="80880">
                        <a14:foregroundMark x1="53638" y1="8183" x2="53638" y2="8183"/>
                        <a14:foregroundMark x1="55330" y1="4438" x2="55330" y2="4438"/>
                        <a14:foregroundMark x1="75804" y1="13176" x2="75804" y2="13176"/>
                        <a14:foregroundMark x1="76481" y1="81553" x2="76481" y2="81553"/>
                        <a14:foregroundMark x1="81049" y1="85992" x2="81049" y2="85992"/>
                        <a14:foregroundMark x1="76481" y1="86963" x2="76481" y2="86963"/>
                        <a14:foregroundMark x1="74450" y1="91956" x2="74450" y2="91956"/>
                        <a14:foregroundMark x1="54653" y1="95007" x2="54653" y2="950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24" t="3469" r="13756"/>
          <a:stretch/>
        </p:blipFill>
        <p:spPr bwMode="auto">
          <a:xfrm>
            <a:off x="-180528" y="2786729"/>
            <a:ext cx="3240360" cy="41319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320104" y="6066044"/>
            <a:ext cx="42690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MTPI . .</a:t>
            </a:r>
          </a:p>
          <a:p>
            <a:r>
              <a:rPr lang="en-GB" b="1" i="1" dirty="0"/>
              <a:t>M(a)tri[s(?)]. </a:t>
            </a:r>
            <a:endParaRPr lang="en-GB" b="1" dirty="0"/>
          </a:p>
        </p:txBody>
      </p:sp>
      <p:pic>
        <p:nvPicPr>
          <p:cNvPr id="23" name="Bild 45" descr="C:\Users\Ralph\Documents\Vaison-la-Romaine\156553 GLANUM Parcis Tribus SMALL.jpg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239" b="92844" l="9958" r="89831">
                        <a14:foregroundMark x1="35169" y1="6422" x2="35169" y2="6422"/>
                        <a14:foregroundMark x1="43008" y1="92844" x2="43008" y2="92844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454613" y="2681005"/>
            <a:ext cx="2472876" cy="2792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18515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5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5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7" name="Freeform 6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/>
              <a:t>Who was the Bona Dea from Glanum...?</a:t>
            </a:r>
          </a:p>
          <a:p>
            <a:endParaRPr lang="de-DE" dirty="0"/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" t="2922" r="2328" b="3587"/>
          <a:stretch/>
        </p:blipFill>
        <p:spPr>
          <a:xfrm>
            <a:off x="0" y="2636913"/>
            <a:ext cx="6317673" cy="420897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6932" y="5813453"/>
            <a:ext cx="4305672" cy="1032432"/>
          </a:xfrm>
        </p:spPr>
        <p:txBody>
          <a:bodyPr>
            <a:normAutofit/>
          </a:bodyPr>
          <a:lstStyle/>
          <a:p>
            <a:pPr algn="r"/>
            <a:r>
              <a:rPr lang="de-DE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Cybele &amp; Attis</a:t>
            </a:r>
          </a:p>
          <a:p>
            <a:pPr algn="r"/>
            <a:r>
              <a:rPr lang="de-DE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dendrophoroi</a:t>
            </a:r>
          </a:p>
          <a:p>
            <a:pPr algn="r"/>
            <a:r>
              <a:rPr lang="de-DE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Cybele – Bona Dea ?</a:t>
            </a:r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96150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" t="2922" r="2328" b="3587"/>
          <a:stretch/>
        </p:blipFill>
        <p:spPr>
          <a:xfrm>
            <a:off x="0" y="2636913"/>
            <a:ext cx="6317673" cy="4208972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2" t="22854" r="5979" b="14619"/>
          <a:stretch/>
        </p:blipFill>
        <p:spPr bwMode="auto">
          <a:xfrm>
            <a:off x="5436096" y="3789040"/>
            <a:ext cx="3269086" cy="2768813"/>
          </a:xfrm>
          <a:prstGeom prst="rect">
            <a:avLst/>
          </a:prstGeom>
          <a:ln w="19050">
            <a:solidFill>
              <a:srgbClr val="0070C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/>
          <a:stretch/>
        </p:blipFill>
        <p:spPr bwMode="auto">
          <a:xfrm>
            <a:off x="4067945" y="0"/>
            <a:ext cx="3113792" cy="3140968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6" name="Picture 5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1" r="5671"/>
          <a:stretch/>
        </p:blipFill>
        <p:spPr bwMode="auto">
          <a:xfrm>
            <a:off x="1043608" y="404664"/>
            <a:ext cx="3188915" cy="2664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560949" y="2227134"/>
            <a:ext cx="3387799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de-DE" dirty="0"/>
              <a:t>One or two cult places ?</a:t>
            </a:r>
          </a:p>
          <a:p>
            <a:pPr algn="r"/>
            <a:r>
              <a:rPr lang="de-DE" dirty="0"/>
              <a:t>Attis </a:t>
            </a:r>
            <a:r>
              <a:rPr lang="de-DE" dirty="0">
                <a:sym typeface="Wingdings" panose="05000000000000000000" pitchFamily="2" charset="2"/>
              </a:rPr>
              <a:t>&amp; Bona Dea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4716016" y="1831090"/>
            <a:ext cx="0" cy="9444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3491880" y="2379534"/>
            <a:ext cx="1160512" cy="396044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2638065" y="1736812"/>
            <a:ext cx="2798031" cy="205222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797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2" t="22854" r="5979" b="14619"/>
          <a:stretch/>
        </p:blipFill>
        <p:spPr bwMode="auto">
          <a:xfrm>
            <a:off x="0" y="0"/>
            <a:ext cx="8604448" cy="6858000"/>
          </a:xfrm>
          <a:prstGeom prst="rect">
            <a:avLst/>
          </a:prstGeom>
          <a:ln w="19050">
            <a:solidFill>
              <a:srgbClr val="0070C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18633720"/>
      </p:ext>
    </p:extLst>
  </p:cSld>
  <p:clrMapOvr>
    <a:masterClrMapping/>
  </p:clrMapOvr>
  <p:transition spd="slow">
    <p:randomBar dir="vert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539527"/>
          </a:xfrm>
        </p:spPr>
        <p:txBody>
          <a:bodyPr/>
          <a:lstStyle/>
          <a:p>
            <a:r>
              <a:rPr lang="en-GB" dirty="0"/>
              <a:t>Height 205 cm; width: 33 cm; depth 17 cm</a:t>
            </a:r>
          </a:p>
          <a:p>
            <a:r>
              <a:rPr lang="de-DE" dirty="0"/>
              <a:t>from house VII (Bona Dea)</a:t>
            </a:r>
          </a:p>
          <a:p>
            <a:r>
              <a:rPr lang="de-DE" dirty="0"/>
              <a:t>2 inscriptions superimposed</a:t>
            </a:r>
          </a:p>
          <a:p>
            <a:r>
              <a:rPr lang="de-DE" dirty="0"/>
              <a:t>later inscription (3rd c. ?)</a:t>
            </a:r>
          </a:p>
          <a:p>
            <a:pPr marL="45720" indent="0">
              <a:buNone/>
            </a:pPr>
            <a:endParaRPr lang="it-IT" dirty="0"/>
          </a:p>
          <a:p>
            <a:pPr marL="45720" indent="0">
              <a:buNone/>
            </a:pPr>
            <a:r>
              <a:rPr lang="it-IT" dirty="0"/>
              <a:t>IIX M IP PO </a:t>
            </a:r>
            <a:br>
              <a:rPr lang="it-IT" dirty="0"/>
            </a:br>
            <a:r>
              <a:rPr lang="it-IT" dirty="0"/>
              <a:t>L  C   VIATO  </a:t>
            </a:r>
            <a:br>
              <a:rPr lang="it-IT" dirty="0"/>
            </a:br>
            <a:r>
              <a:rPr lang="it-IT" dirty="0"/>
              <a:t>IID DIS OMN</a:t>
            </a:r>
            <a:br>
              <a:rPr lang="it-IT" dirty="0"/>
            </a:br>
            <a:r>
              <a:rPr lang="it-IT" dirty="0"/>
              <a:t>BVS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3935452"/>
            <a:ext cx="403763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i="1" dirty="0"/>
              <a:t>Ex m(onitu) (H)ippo(nae)  </a:t>
            </a:r>
            <a:br>
              <a:rPr lang="it-IT" i="1" dirty="0"/>
            </a:br>
            <a:r>
              <a:rPr lang="it-IT" i="1" dirty="0"/>
              <a:t>L(ucius) C() Viato(r)  </a:t>
            </a:r>
            <a:br>
              <a:rPr lang="it-IT" i="1" dirty="0"/>
            </a:br>
            <a:r>
              <a:rPr lang="it-IT" i="1" dirty="0"/>
              <a:t>(a)ed(ituus?) dis omn[i]-</a:t>
            </a:r>
            <a:br>
              <a:rPr lang="it-IT" i="1" dirty="0"/>
            </a:br>
            <a:r>
              <a:rPr lang="it-IT" i="1" dirty="0"/>
              <a:t>bus.</a:t>
            </a:r>
            <a:br>
              <a:rPr lang="it-IT" i="1" dirty="0"/>
            </a:br>
            <a:endParaRPr lang="en-GB" dirty="0"/>
          </a:p>
          <a:p>
            <a:r>
              <a:rPr lang="en-GB" dirty="0"/>
              <a:t>‘On instruction by </a:t>
            </a:r>
            <a:r>
              <a:rPr lang="en-GB" dirty="0">
                <a:solidFill>
                  <a:srgbClr val="FFFF00"/>
                </a:solidFill>
              </a:rPr>
              <a:t>Epona</a:t>
            </a:r>
            <a:r>
              <a:rPr lang="en-GB" dirty="0"/>
              <a:t>(?), Lucius Cornelius </a:t>
            </a:r>
            <a:r>
              <a:rPr lang="en-GB" dirty="0" err="1"/>
              <a:t>Viator</a:t>
            </a:r>
            <a:r>
              <a:rPr lang="en-GB" dirty="0"/>
              <a:t>, custodian(?), (made a donation?) to all gods.’</a:t>
            </a:r>
          </a:p>
        </p:txBody>
      </p:sp>
      <p:sp>
        <p:nvSpPr>
          <p:cNvPr id="6" name="Rectangle 5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AE</a:t>
            </a:r>
            <a:r>
              <a:rPr lang="en-GB" dirty="0"/>
              <a:t> 1946, 151; </a:t>
            </a:r>
            <a:r>
              <a:rPr lang="en-GB" i="1" cap="small" dirty="0"/>
              <a:t>CAG</a:t>
            </a:r>
            <a:r>
              <a:rPr lang="en-GB" dirty="0"/>
              <a:t> 13/2, p. 355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5097" t="3588" r="6974" b="5381"/>
          <a:stretch/>
        </p:blipFill>
        <p:spPr bwMode="auto">
          <a:xfrm>
            <a:off x="3923928" y="3789040"/>
            <a:ext cx="2448272" cy="30472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377094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926299"/>
          </a:xfrm>
        </p:spPr>
        <p:txBody>
          <a:bodyPr>
            <a:normAutofit/>
          </a:bodyPr>
          <a:lstStyle/>
          <a:p>
            <a:r>
              <a:rPr lang="en-GB" dirty="0"/>
              <a:t>Height 205 cm; width: 33 cm; depth 17 cm</a:t>
            </a:r>
          </a:p>
          <a:p>
            <a:r>
              <a:rPr lang="de-DE" dirty="0"/>
              <a:t>from house VII (Bona Dea)</a:t>
            </a:r>
          </a:p>
          <a:p>
            <a:r>
              <a:rPr lang="de-DE" dirty="0"/>
              <a:t>2 inscriptions superimposed</a:t>
            </a:r>
          </a:p>
          <a:p>
            <a:r>
              <a:rPr lang="de-DE" dirty="0"/>
              <a:t>earlier inscription (1st c. ?)</a:t>
            </a:r>
          </a:p>
          <a:p>
            <a:pPr marL="45720" indent="0">
              <a:buNone/>
            </a:pPr>
            <a:endParaRPr lang="it-IT" dirty="0"/>
          </a:p>
          <a:p>
            <a:pPr marL="45720" indent="0">
              <a:buNone/>
            </a:pPr>
            <a:r>
              <a:rPr lang="en-GB" i="1" dirty="0"/>
              <a:t>Sex(</a:t>
            </a:r>
            <a:r>
              <a:rPr lang="en-GB" i="1" dirty="0" err="1"/>
              <a:t>tus</a:t>
            </a:r>
            <a:r>
              <a:rPr lang="en-GB" i="1" dirty="0"/>
              <a:t>) </a:t>
            </a:r>
            <a:r>
              <a:rPr lang="en-GB" i="1" dirty="0" err="1"/>
              <a:t>Tib</a:t>
            </a:r>
            <a:r>
              <a:rPr lang="en-GB" i="1" dirty="0"/>
              <a:t>(</a:t>
            </a:r>
            <a:r>
              <a:rPr lang="en-GB" i="1" dirty="0" err="1"/>
              <a:t>erius</a:t>
            </a:r>
            <a:r>
              <a:rPr lang="en-GB" i="1" dirty="0"/>
              <a:t>) </a:t>
            </a:r>
            <a:r>
              <a:rPr lang="en-GB" i="1" dirty="0" err="1"/>
              <a:t>Ver</a:t>
            </a:r>
            <a:r>
              <a:rPr lang="en-GB" i="1" dirty="0"/>
              <a:t>() </a:t>
            </a:r>
            <a:r>
              <a:rPr lang="en-GB" i="1" dirty="0" err="1"/>
              <a:t>missici</a:t>
            </a:r>
            <a:r>
              <a:rPr lang="en-GB" i="1" dirty="0"/>
              <a:t>-</a:t>
            </a:r>
            <a:br>
              <a:rPr lang="en-GB" i="1" dirty="0"/>
            </a:br>
            <a:r>
              <a:rPr lang="en-GB" i="1" dirty="0"/>
              <a:t>us </a:t>
            </a:r>
            <a:r>
              <a:rPr lang="en-GB" i="1" dirty="0" err="1"/>
              <a:t>aureum</a:t>
            </a:r>
            <a:r>
              <a:rPr lang="en-GB" i="1" dirty="0"/>
              <a:t>  </a:t>
            </a:r>
            <a:br>
              <a:rPr lang="en-GB" i="1" dirty="0"/>
            </a:br>
            <a:r>
              <a:rPr lang="en-GB" i="1" dirty="0">
                <a:solidFill>
                  <a:srgbClr val="FFFF00"/>
                </a:solidFill>
              </a:rPr>
              <a:t>Marti </a:t>
            </a:r>
            <a:r>
              <a:rPr lang="en-GB" i="1" dirty="0" err="1">
                <a:solidFill>
                  <a:srgbClr val="FFFF00"/>
                </a:solidFill>
              </a:rPr>
              <a:t>pos</a:t>
            </a:r>
            <a:r>
              <a:rPr lang="en-GB" i="1" dirty="0">
                <a:solidFill>
                  <a:srgbClr val="FFFF00"/>
                </a:solidFill>
              </a:rPr>
              <a:t>[</a:t>
            </a:r>
            <a:r>
              <a:rPr lang="en-GB" i="1" dirty="0" err="1">
                <a:solidFill>
                  <a:srgbClr val="FFFF00"/>
                </a:solidFill>
              </a:rPr>
              <a:t>uit</a:t>
            </a:r>
            <a:r>
              <a:rPr lang="en-GB" i="1" dirty="0">
                <a:solidFill>
                  <a:srgbClr val="FFFF00"/>
                </a:solidFill>
              </a:rPr>
              <a:t>]  </a:t>
            </a:r>
            <a:br>
              <a:rPr lang="en-GB" i="1" dirty="0">
                <a:solidFill>
                  <a:srgbClr val="FFFF00"/>
                </a:solidFill>
              </a:rPr>
            </a:br>
            <a:r>
              <a:rPr lang="en-GB" i="1" dirty="0">
                <a:solidFill>
                  <a:srgbClr val="FFFF00"/>
                </a:solidFill>
              </a:rPr>
              <a:t> [</a:t>
            </a:r>
            <a:r>
              <a:rPr lang="en-GB" i="1" dirty="0" err="1">
                <a:solidFill>
                  <a:srgbClr val="FFFF00"/>
                </a:solidFill>
              </a:rPr>
              <a:t>i</a:t>
            </a:r>
            <a:r>
              <a:rPr lang="en-GB" i="1" dirty="0">
                <a:solidFill>
                  <a:srgbClr val="FFFF00"/>
                </a:solidFill>
              </a:rPr>
              <a:t>]n </a:t>
            </a:r>
            <a:r>
              <a:rPr lang="en-GB" i="1" dirty="0" err="1">
                <a:solidFill>
                  <a:srgbClr val="FFFF00"/>
                </a:solidFill>
              </a:rPr>
              <a:t>ara</a:t>
            </a:r>
            <a:r>
              <a:rPr lang="en-GB" i="1" dirty="0">
                <a:solidFill>
                  <a:srgbClr val="FFFF00"/>
                </a:solidFill>
              </a:rPr>
              <a:t> ad </a:t>
            </a:r>
            <a:r>
              <a:rPr lang="en-GB" i="1" dirty="0" err="1">
                <a:solidFill>
                  <a:srgbClr val="FFFF00"/>
                </a:solidFill>
              </a:rPr>
              <a:t>pri</a:t>
            </a:r>
            <a:r>
              <a:rPr lang="en-GB" i="1" dirty="0">
                <a:solidFill>
                  <a:srgbClr val="FFFF00"/>
                </a:solidFill>
              </a:rPr>
              <a:t>[m-]  </a:t>
            </a:r>
            <a:br>
              <a:rPr lang="en-GB" i="1" dirty="0">
                <a:solidFill>
                  <a:srgbClr val="FFFF00"/>
                </a:solidFill>
              </a:rPr>
            </a:br>
            <a:r>
              <a:rPr lang="en-GB" baseline="30000" dirty="0">
                <a:solidFill>
                  <a:srgbClr val="FFFF00"/>
                </a:solidFill>
              </a:rPr>
              <a:t>5</a:t>
            </a:r>
            <a:r>
              <a:rPr lang="en-GB" i="1" dirty="0">
                <a:solidFill>
                  <a:srgbClr val="FFFF00"/>
                </a:solidFill>
              </a:rPr>
              <a:t> as </a:t>
            </a:r>
            <a:r>
              <a:rPr lang="en-GB" i="1" dirty="0" err="1">
                <a:solidFill>
                  <a:srgbClr val="FFFF00"/>
                </a:solidFill>
              </a:rPr>
              <a:t>heius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dirty="0"/>
              <a:t>PICLV</a:t>
            </a:r>
            <a:r>
              <a:rPr lang="en-GB" i="1" dirty="0"/>
              <a:t>. 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3935452"/>
            <a:ext cx="4037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Sextus</a:t>
            </a:r>
            <a:r>
              <a:rPr lang="en-GB" dirty="0"/>
              <a:t> Tiberius </a:t>
            </a:r>
            <a:r>
              <a:rPr lang="en-GB" dirty="0" err="1"/>
              <a:t>Ver</a:t>
            </a:r>
            <a:r>
              <a:rPr lang="en-GB" dirty="0"/>
              <a:t>() </a:t>
            </a:r>
            <a:r>
              <a:rPr lang="en-GB" i="1" dirty="0" err="1"/>
              <a:t>missicus</a:t>
            </a:r>
            <a:r>
              <a:rPr lang="en-GB" dirty="0"/>
              <a:t> has deposited an aureus to Mars in the altar at the entry of the temple(?)’</a:t>
            </a:r>
          </a:p>
        </p:txBody>
      </p:sp>
      <p:sp>
        <p:nvSpPr>
          <p:cNvPr id="7" name="Rectangle 6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AE</a:t>
            </a:r>
            <a:r>
              <a:rPr lang="en-GB" dirty="0"/>
              <a:t> 1946, 151; </a:t>
            </a:r>
            <a:r>
              <a:rPr lang="en-GB" i="1" cap="small" dirty="0"/>
              <a:t>CAG</a:t>
            </a:r>
            <a:r>
              <a:rPr lang="en-GB" dirty="0"/>
              <a:t> 13/2, p. 355</a:t>
            </a:r>
          </a:p>
        </p:txBody>
      </p:sp>
      <p:sp>
        <p:nvSpPr>
          <p:cNvPr id="8" name="Oval 7"/>
          <p:cNvSpPr/>
          <p:nvPr/>
        </p:nvSpPr>
        <p:spPr>
          <a:xfrm>
            <a:off x="6660232" y="1916832"/>
            <a:ext cx="792088" cy="1728192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79512" y="5373216"/>
            <a:ext cx="35276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three ‘</a:t>
            </a:r>
            <a:r>
              <a:rPr lang="en-GB" i="1" dirty="0" err="1"/>
              <a:t>loculi</a:t>
            </a:r>
            <a:r>
              <a:rPr lang="en-GB" i="1" dirty="0"/>
              <a:t>’  </a:t>
            </a:r>
            <a:r>
              <a:rPr lang="en-GB" dirty="0"/>
              <a:t>to receive offerings;</a:t>
            </a:r>
          </a:p>
          <a:p>
            <a:r>
              <a:rPr lang="de-DE" dirty="0"/>
              <a:t>at the entrance to the temple?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902030"/>
      </p:ext>
    </p:extLst>
  </p:cSld>
  <p:clrMapOvr>
    <a:masterClrMapping/>
  </p:clrMapOvr>
  <p:transition spd="slow">
    <p:randomBar dir="vert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926299"/>
          </a:xfrm>
        </p:spPr>
        <p:txBody>
          <a:bodyPr>
            <a:normAutofit/>
          </a:bodyPr>
          <a:lstStyle/>
          <a:p>
            <a:r>
              <a:rPr lang="en-GB" dirty="0"/>
              <a:t>Height 205 cm; width: 33 cm; depth 17 cm</a:t>
            </a:r>
          </a:p>
          <a:p>
            <a:r>
              <a:rPr lang="de-DE" dirty="0"/>
              <a:t>from house VII (Bona Dea)</a:t>
            </a:r>
          </a:p>
          <a:p>
            <a:r>
              <a:rPr lang="de-DE" dirty="0"/>
              <a:t>2 inscriptions superimposed</a:t>
            </a:r>
          </a:p>
          <a:p>
            <a:r>
              <a:rPr lang="de-DE" dirty="0"/>
              <a:t>earlier inscription (1st c. ?)</a:t>
            </a:r>
          </a:p>
          <a:p>
            <a:pPr marL="45720" indent="0">
              <a:buNone/>
            </a:pPr>
            <a:endParaRPr lang="it-IT" dirty="0"/>
          </a:p>
          <a:p>
            <a:pPr marL="45720" indent="0">
              <a:buNone/>
            </a:pPr>
            <a:r>
              <a:rPr lang="en-GB" i="1" dirty="0"/>
              <a:t>Sex(</a:t>
            </a:r>
            <a:r>
              <a:rPr lang="en-GB" i="1" dirty="0" err="1"/>
              <a:t>tus</a:t>
            </a:r>
            <a:r>
              <a:rPr lang="en-GB" i="1" dirty="0"/>
              <a:t>) </a:t>
            </a:r>
            <a:r>
              <a:rPr lang="en-GB" i="1" dirty="0" err="1"/>
              <a:t>Tib</a:t>
            </a:r>
            <a:r>
              <a:rPr lang="en-GB" i="1" dirty="0"/>
              <a:t>(</a:t>
            </a:r>
            <a:r>
              <a:rPr lang="en-GB" i="1" dirty="0" err="1"/>
              <a:t>erius</a:t>
            </a:r>
            <a:r>
              <a:rPr lang="en-GB" i="1" dirty="0"/>
              <a:t>) </a:t>
            </a:r>
            <a:r>
              <a:rPr lang="en-GB" i="1" dirty="0" err="1"/>
              <a:t>Ver</a:t>
            </a:r>
            <a:r>
              <a:rPr lang="en-GB" i="1" dirty="0"/>
              <a:t>() </a:t>
            </a:r>
            <a:r>
              <a:rPr lang="en-GB" i="1" dirty="0" err="1"/>
              <a:t>missici</a:t>
            </a:r>
            <a:r>
              <a:rPr lang="en-GB" i="1" dirty="0"/>
              <a:t>-</a:t>
            </a:r>
            <a:br>
              <a:rPr lang="en-GB" i="1" dirty="0"/>
            </a:br>
            <a:r>
              <a:rPr lang="en-GB" i="1" dirty="0"/>
              <a:t>us </a:t>
            </a:r>
            <a:r>
              <a:rPr lang="en-GB" i="1" dirty="0" err="1"/>
              <a:t>aureum</a:t>
            </a:r>
            <a:r>
              <a:rPr lang="en-GB" i="1" dirty="0"/>
              <a:t>  </a:t>
            </a:r>
            <a:br>
              <a:rPr lang="en-GB" i="1" dirty="0"/>
            </a:br>
            <a:r>
              <a:rPr lang="en-GB" i="1" dirty="0">
                <a:solidFill>
                  <a:srgbClr val="FFFF00"/>
                </a:solidFill>
              </a:rPr>
              <a:t>Marti</a:t>
            </a:r>
            <a:r>
              <a:rPr lang="en-GB" i="1" dirty="0"/>
              <a:t> </a:t>
            </a:r>
            <a:r>
              <a:rPr lang="en-GB" i="1" dirty="0" err="1"/>
              <a:t>pos</a:t>
            </a:r>
            <a:r>
              <a:rPr lang="en-GB" i="1" dirty="0"/>
              <a:t>[</a:t>
            </a:r>
            <a:r>
              <a:rPr lang="en-GB" i="1" dirty="0" err="1"/>
              <a:t>uit</a:t>
            </a:r>
            <a:r>
              <a:rPr lang="en-GB" i="1" dirty="0"/>
              <a:t>]  </a:t>
            </a:r>
            <a:br>
              <a:rPr lang="en-GB" i="1" dirty="0"/>
            </a:br>
            <a:r>
              <a:rPr lang="en-GB" i="1" dirty="0"/>
              <a:t> [</a:t>
            </a:r>
            <a:r>
              <a:rPr lang="en-GB" i="1" dirty="0" err="1"/>
              <a:t>i</a:t>
            </a:r>
            <a:r>
              <a:rPr lang="en-GB" i="1" dirty="0"/>
              <a:t>]n </a:t>
            </a:r>
            <a:r>
              <a:rPr lang="en-GB" i="1" dirty="0" err="1"/>
              <a:t>ara</a:t>
            </a:r>
            <a:r>
              <a:rPr lang="en-GB" i="1" dirty="0"/>
              <a:t> ad </a:t>
            </a:r>
            <a:r>
              <a:rPr lang="en-GB" i="1" dirty="0" err="1"/>
              <a:t>pri</a:t>
            </a:r>
            <a:r>
              <a:rPr lang="en-GB" i="1" dirty="0"/>
              <a:t>[m-]  </a:t>
            </a:r>
            <a:br>
              <a:rPr lang="en-GB" i="1" dirty="0"/>
            </a:br>
            <a:r>
              <a:rPr lang="en-GB" baseline="30000" dirty="0"/>
              <a:t>5</a:t>
            </a:r>
            <a:r>
              <a:rPr lang="en-GB" i="1" dirty="0"/>
              <a:t> as </a:t>
            </a:r>
            <a:r>
              <a:rPr lang="en-GB" i="1" dirty="0" err="1"/>
              <a:t>heius</a:t>
            </a:r>
            <a:r>
              <a:rPr lang="en-GB" i="1" dirty="0"/>
              <a:t> </a:t>
            </a:r>
            <a:r>
              <a:rPr lang="en-GB" dirty="0"/>
              <a:t>PICLV</a:t>
            </a:r>
            <a:r>
              <a:rPr lang="en-GB" i="1" dirty="0"/>
              <a:t>. </a:t>
            </a:r>
            <a:endParaRPr lang="en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ectangle 6"/>
          <p:cNvSpPr/>
          <p:nvPr/>
        </p:nvSpPr>
        <p:spPr>
          <a:xfrm>
            <a:off x="0" y="3935452"/>
            <a:ext cx="4037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Sextus</a:t>
            </a:r>
            <a:r>
              <a:rPr lang="en-GB" dirty="0"/>
              <a:t> Tiberius </a:t>
            </a:r>
            <a:r>
              <a:rPr lang="en-GB" dirty="0" err="1"/>
              <a:t>Ver</a:t>
            </a:r>
            <a:r>
              <a:rPr lang="en-GB" dirty="0"/>
              <a:t>() </a:t>
            </a:r>
            <a:r>
              <a:rPr lang="en-GB" i="1" dirty="0" err="1"/>
              <a:t>missicus</a:t>
            </a:r>
            <a:r>
              <a:rPr lang="en-GB" dirty="0"/>
              <a:t> has deposited an aureus to Mars in the altar at the entry of the temple(?)’</a:t>
            </a:r>
          </a:p>
        </p:txBody>
      </p:sp>
      <p:sp>
        <p:nvSpPr>
          <p:cNvPr id="8" name="Rectangle 7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AE</a:t>
            </a:r>
            <a:r>
              <a:rPr lang="en-GB" dirty="0"/>
              <a:t> 1946, 151; </a:t>
            </a:r>
            <a:r>
              <a:rPr lang="en-GB" i="1" cap="small" dirty="0"/>
              <a:t>CAG</a:t>
            </a:r>
            <a:r>
              <a:rPr lang="en-GB" dirty="0"/>
              <a:t> 13/2, p. 355</a:t>
            </a:r>
          </a:p>
        </p:txBody>
      </p:sp>
      <p:sp>
        <p:nvSpPr>
          <p:cNvPr id="9" name="Oval 8"/>
          <p:cNvSpPr/>
          <p:nvPr/>
        </p:nvSpPr>
        <p:spPr>
          <a:xfrm>
            <a:off x="6660232" y="1916832"/>
            <a:ext cx="792088" cy="1728192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9512" y="5373216"/>
            <a:ext cx="35276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three ‘</a:t>
            </a:r>
            <a:r>
              <a:rPr lang="en-GB" i="1" dirty="0" err="1"/>
              <a:t>loculi</a:t>
            </a:r>
            <a:r>
              <a:rPr lang="en-GB" i="1" dirty="0"/>
              <a:t>’  </a:t>
            </a:r>
            <a:r>
              <a:rPr lang="en-GB" dirty="0"/>
              <a:t>to receive offerings;</a:t>
            </a:r>
          </a:p>
          <a:p>
            <a:r>
              <a:rPr lang="de-DE" dirty="0"/>
              <a:t>at the entrance to the temple?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929" b="98932" l="17465" r="81127">
                        <a14:foregroundMark x1="17746" y1="22776" x2="17746" y2="22776"/>
                        <a14:foregroundMark x1="33239" y1="93060" x2="33239" y2="93060"/>
                        <a14:foregroundMark x1="41690" y1="97153" x2="41690" y2="97153"/>
                        <a14:foregroundMark x1="45352" y1="96085" x2="45352" y2="96085"/>
                        <a14:foregroundMark x1="79155" y1="87722" x2="79155" y2="87722"/>
                        <a14:foregroundMark x1="65915" y1="24733" x2="65915" y2="24733"/>
                        <a14:foregroundMark x1="81690" y1="22598" x2="81690" y2="22598"/>
                        <a14:foregroundMark x1="60000" y1="23310" x2="60000" y2="23310"/>
                        <a14:foregroundMark x1="51831" y1="19929" x2="51831" y2="19929"/>
                        <a14:foregroundMark x1="47606" y1="98932" x2="47606" y2="98932"/>
                      </a14:backgroundRemoval>
                    </a14:imgEffect>
                  </a14:imgLayer>
                </a14:imgProps>
              </a:ext>
            </a:extLst>
          </a:blip>
          <a:srcRect l="14125" t="21378" r="16220" b="2876"/>
          <a:stretch/>
        </p:blipFill>
        <p:spPr bwMode="auto">
          <a:xfrm>
            <a:off x="3491880" y="0"/>
            <a:ext cx="5455652" cy="68362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1769945"/>
      </p:ext>
    </p:extLst>
  </p:cSld>
  <p:clrMapOvr>
    <a:masterClrMapping/>
  </p:clrMapOvr>
  <p:transition spd="slow">
    <p:randomBar dir="vert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6" b="54747"/>
          <a:stretch/>
        </p:blipFill>
        <p:spPr bwMode="auto">
          <a:xfrm>
            <a:off x="8028" y="0"/>
            <a:ext cx="9135972" cy="4869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8"/>
          <p:cNvSpPr/>
          <p:nvPr/>
        </p:nvSpPr>
        <p:spPr>
          <a:xfrm>
            <a:off x="611560" y="2708920"/>
            <a:ext cx="6624736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1219" r="3160" b="1404"/>
          <a:stretch/>
        </p:blipFill>
        <p:spPr bwMode="auto">
          <a:xfrm>
            <a:off x="3999950" y="2924944"/>
            <a:ext cx="3113792" cy="3096344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6" name="Picture 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1" r="5671"/>
          <a:stretch/>
        </p:blipFill>
        <p:spPr bwMode="auto">
          <a:xfrm>
            <a:off x="971600" y="3356992"/>
            <a:ext cx="3188915" cy="2664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 flipH="1" flipV="1">
            <a:off x="3563764" y="5538616"/>
            <a:ext cx="872371" cy="99011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10"/>
          <p:cNvSpPr/>
          <p:nvPr/>
        </p:nvSpPr>
        <p:spPr>
          <a:xfrm>
            <a:off x="4224536" y="3757613"/>
            <a:ext cx="985838" cy="1471612"/>
          </a:xfrm>
          <a:custGeom>
            <a:avLst/>
            <a:gdLst>
              <a:gd name="connsiteX0" fmla="*/ 28575 w 985838"/>
              <a:gd name="connsiteY0" fmla="*/ 142875 h 1471612"/>
              <a:gd name="connsiteX1" fmla="*/ 0 w 985838"/>
              <a:gd name="connsiteY1" fmla="*/ 1471612 h 1471612"/>
              <a:gd name="connsiteX2" fmla="*/ 314325 w 985838"/>
              <a:gd name="connsiteY2" fmla="*/ 1457325 h 1471612"/>
              <a:gd name="connsiteX3" fmla="*/ 971550 w 985838"/>
              <a:gd name="connsiteY3" fmla="*/ 1471612 h 1471612"/>
              <a:gd name="connsiteX4" fmla="*/ 985838 w 985838"/>
              <a:gd name="connsiteY4" fmla="*/ 500062 h 1471612"/>
              <a:gd name="connsiteX5" fmla="*/ 900113 w 985838"/>
              <a:gd name="connsiteY5" fmla="*/ 428625 h 1471612"/>
              <a:gd name="connsiteX6" fmla="*/ 700088 w 985838"/>
              <a:gd name="connsiteY6" fmla="*/ 0 h 1471612"/>
              <a:gd name="connsiteX7" fmla="*/ 300038 w 985838"/>
              <a:gd name="connsiteY7" fmla="*/ 14287 h 1471612"/>
              <a:gd name="connsiteX8" fmla="*/ 28575 w 985838"/>
              <a:gd name="connsiteY8" fmla="*/ 142875 h 1471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85838" h="1471612">
                <a:moveTo>
                  <a:pt x="28575" y="142875"/>
                </a:moveTo>
                <a:lnTo>
                  <a:pt x="0" y="1471612"/>
                </a:lnTo>
                <a:lnTo>
                  <a:pt x="314325" y="1457325"/>
                </a:lnTo>
                <a:lnTo>
                  <a:pt x="971550" y="1471612"/>
                </a:lnTo>
                <a:lnTo>
                  <a:pt x="985838" y="500062"/>
                </a:lnTo>
                <a:lnTo>
                  <a:pt x="900113" y="428625"/>
                </a:lnTo>
                <a:lnTo>
                  <a:pt x="700088" y="0"/>
                </a:lnTo>
                <a:lnTo>
                  <a:pt x="300038" y="14287"/>
                </a:lnTo>
                <a:lnTo>
                  <a:pt x="28575" y="142875"/>
                </a:lnTo>
                <a:close/>
              </a:path>
            </a:pathLst>
          </a:custGeom>
          <a:solidFill>
            <a:srgbClr val="FFC000">
              <a:alpha val="6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4572000" y="4777082"/>
            <a:ext cx="0" cy="9444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959112" y="610270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FFFF00"/>
                </a:solidFill>
              </a:rPr>
              <a:t>FEMALE DEITIES</a:t>
            </a:r>
            <a:endParaRPr lang="en-GB" b="1" dirty="0">
              <a:solidFill>
                <a:srgbClr val="FFFF00"/>
              </a:solidFill>
            </a:endParaRPr>
          </a:p>
        </p:txBody>
      </p:sp>
      <p:cxnSp>
        <p:nvCxnSpPr>
          <p:cNvPr id="15" name="Straight Arrow Connector 14"/>
          <p:cNvCxnSpPr/>
          <p:nvPr/>
        </p:nvCxnSpPr>
        <p:spPr>
          <a:xfrm flipH="1" flipV="1">
            <a:off x="4932040" y="4869160"/>
            <a:ext cx="1224136" cy="1296144"/>
          </a:xfrm>
          <a:prstGeom prst="straightConnector1">
            <a:avLst/>
          </a:prstGeom>
          <a:ln w="222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686409" y="6158978"/>
            <a:ext cx="3523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B0F0"/>
                </a:solidFill>
              </a:rPr>
              <a:t>ATTIS</a:t>
            </a:r>
            <a:endParaRPr lang="en-GB" b="1" dirty="0">
              <a:solidFill>
                <a:srgbClr val="00B0F0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2167706" y="4777082"/>
            <a:ext cx="1036142" cy="1388222"/>
          </a:xfrm>
          <a:prstGeom prst="straightConnector1">
            <a:avLst/>
          </a:prstGeom>
          <a:ln w="222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19"/>
          <p:cNvSpPr/>
          <p:nvPr/>
        </p:nvSpPr>
        <p:spPr>
          <a:xfrm>
            <a:off x="2595761" y="3929063"/>
            <a:ext cx="1585913" cy="1957387"/>
          </a:xfrm>
          <a:custGeom>
            <a:avLst/>
            <a:gdLst>
              <a:gd name="connsiteX0" fmla="*/ 0 w 1585913"/>
              <a:gd name="connsiteY0" fmla="*/ 0 h 1957387"/>
              <a:gd name="connsiteX1" fmla="*/ 871538 w 1585913"/>
              <a:gd name="connsiteY1" fmla="*/ 142875 h 1957387"/>
              <a:gd name="connsiteX2" fmla="*/ 1528763 w 1585913"/>
              <a:gd name="connsiteY2" fmla="*/ 128587 h 1957387"/>
              <a:gd name="connsiteX3" fmla="*/ 1585913 w 1585913"/>
              <a:gd name="connsiteY3" fmla="*/ 985837 h 1957387"/>
              <a:gd name="connsiteX4" fmla="*/ 714375 w 1585913"/>
              <a:gd name="connsiteY4" fmla="*/ 1000125 h 1957387"/>
              <a:gd name="connsiteX5" fmla="*/ 714375 w 1585913"/>
              <a:gd name="connsiteY5" fmla="*/ 1957387 h 1957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85913" h="1957387">
                <a:moveTo>
                  <a:pt x="0" y="0"/>
                </a:moveTo>
                <a:lnTo>
                  <a:pt x="871538" y="142875"/>
                </a:lnTo>
                <a:lnTo>
                  <a:pt x="1528763" y="128587"/>
                </a:lnTo>
                <a:lnTo>
                  <a:pt x="1585913" y="985837"/>
                </a:lnTo>
                <a:lnTo>
                  <a:pt x="714375" y="1000125"/>
                </a:lnTo>
                <a:lnTo>
                  <a:pt x="714375" y="195738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 20"/>
          <p:cNvSpPr/>
          <p:nvPr/>
        </p:nvSpPr>
        <p:spPr>
          <a:xfrm>
            <a:off x="2538611" y="4000500"/>
            <a:ext cx="1271588" cy="1485900"/>
          </a:xfrm>
          <a:custGeom>
            <a:avLst/>
            <a:gdLst>
              <a:gd name="connsiteX0" fmla="*/ 128588 w 1271588"/>
              <a:gd name="connsiteY0" fmla="*/ 457200 h 1485900"/>
              <a:gd name="connsiteX1" fmla="*/ 485775 w 1271588"/>
              <a:gd name="connsiteY1" fmla="*/ 0 h 1485900"/>
              <a:gd name="connsiteX2" fmla="*/ 971550 w 1271588"/>
              <a:gd name="connsiteY2" fmla="*/ 0 h 1485900"/>
              <a:gd name="connsiteX3" fmla="*/ 1271588 w 1271588"/>
              <a:gd name="connsiteY3" fmla="*/ 742950 h 1485900"/>
              <a:gd name="connsiteX4" fmla="*/ 1271588 w 1271588"/>
              <a:gd name="connsiteY4" fmla="*/ 1042988 h 1485900"/>
              <a:gd name="connsiteX5" fmla="*/ 814388 w 1271588"/>
              <a:gd name="connsiteY5" fmla="*/ 1485900 h 1485900"/>
              <a:gd name="connsiteX6" fmla="*/ 314325 w 1271588"/>
              <a:gd name="connsiteY6" fmla="*/ 1414463 h 1485900"/>
              <a:gd name="connsiteX7" fmla="*/ 28575 w 1271588"/>
              <a:gd name="connsiteY7" fmla="*/ 1171575 h 1485900"/>
              <a:gd name="connsiteX8" fmla="*/ 0 w 1271588"/>
              <a:gd name="connsiteY8" fmla="*/ 857250 h 148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1588" h="1485900">
                <a:moveTo>
                  <a:pt x="128588" y="457200"/>
                </a:moveTo>
                <a:lnTo>
                  <a:pt x="485775" y="0"/>
                </a:lnTo>
                <a:lnTo>
                  <a:pt x="971550" y="0"/>
                </a:lnTo>
                <a:lnTo>
                  <a:pt x="1271588" y="742950"/>
                </a:lnTo>
                <a:lnTo>
                  <a:pt x="1271588" y="1042988"/>
                </a:lnTo>
                <a:lnTo>
                  <a:pt x="814388" y="1485900"/>
                </a:lnTo>
                <a:lnTo>
                  <a:pt x="314325" y="1414463"/>
                </a:lnTo>
                <a:lnTo>
                  <a:pt x="28575" y="1171575"/>
                </a:lnTo>
                <a:lnTo>
                  <a:pt x="0" y="857250"/>
                </a:lnTo>
              </a:path>
            </a:pathLst>
          </a:custGeom>
          <a:solidFill>
            <a:srgbClr val="0070C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2987824" y="6021288"/>
            <a:ext cx="35239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MARS: street?</a:t>
            </a:r>
            <a:br>
              <a:rPr lang="de-DE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de-DE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MERCURY</a:t>
            </a:r>
            <a:br>
              <a:rPr lang="de-DE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de-DE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SILVANUS</a:t>
            </a:r>
            <a:endParaRPr lang="en-GB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0" y="6148876"/>
            <a:ext cx="3523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SILVANUS</a:t>
            </a:r>
            <a:br>
              <a:rPr lang="de-DE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SUCELLOS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236296" y="4907756"/>
            <a:ext cx="19077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dirty="0">
                <a:solidFill>
                  <a:schemeClr val="bg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male activities surrounding a ‚female‘ sanctuary</a:t>
            </a:r>
          </a:p>
          <a:p>
            <a:pPr algn="r"/>
            <a:r>
              <a:rPr lang="de-DE" dirty="0">
                <a:solidFill>
                  <a:schemeClr val="bg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also: male, non initiate interpretations</a:t>
            </a:r>
            <a:endParaRPr lang="en-GB" dirty="0">
              <a:solidFill>
                <a:schemeClr val="bg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H="1" flipV="1">
            <a:off x="5364089" y="5637627"/>
            <a:ext cx="225738" cy="465082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4717456" y="5637628"/>
            <a:ext cx="467394" cy="83942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H="1" flipV="1">
            <a:off x="3214694" y="4869160"/>
            <a:ext cx="467394" cy="380166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8803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7" grpId="0"/>
      <p:bldP spid="20" grpId="0" animBg="1"/>
      <p:bldP spid="21" grpId="0" animBg="1"/>
      <p:bldP spid="22" grpId="0"/>
      <p:bldP spid="23" grpId="0"/>
      <p:bldP spid="24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110594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dirty="0" err="1">
                <a:solidFill>
                  <a:schemeClr val="tx2"/>
                </a:solidFill>
                <a:latin typeface="Tahoma" pitchFamily="34" charset="0"/>
              </a:rPr>
              <a:t>Glanum</a:t>
            </a:r>
            <a:r>
              <a:rPr kumimoji="0" lang="de-DE" sz="3600" dirty="0">
                <a:solidFill>
                  <a:schemeClr val="tx2"/>
                </a:solidFill>
                <a:latin typeface="Tahoma" pitchFamily="34" charset="0"/>
              </a:rPr>
              <a:t> - </a:t>
            </a:r>
            <a:r>
              <a:rPr kumimoji="0" lang="de-DE" sz="3600" dirty="0" err="1">
                <a:solidFill>
                  <a:schemeClr val="tx2"/>
                </a:solidFill>
                <a:latin typeface="Tahoma" pitchFamily="34" charset="0"/>
              </a:rPr>
              <a:t>summary</a:t>
            </a:r>
            <a:endParaRPr kumimoji="0" lang="de-DE" sz="3600" dirty="0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110601" name="Picture 9" descr="C:\Eigene Dateien\FERCAN\Glanum Valetudo Temple.JPG"/>
          <p:cNvPicPr>
            <a:picLocks noChangeAspect="1" noChangeArrowheads="1"/>
          </p:cNvPicPr>
          <p:nvPr/>
        </p:nvPicPr>
        <p:blipFill>
          <a:blip r:embed="rId3" cstate="print">
            <a:lum bright="42000" contrast="60000"/>
            <a:grayscl/>
          </a:blip>
          <a:srcRect l="5139" t="81082" r="21625" b="1274"/>
          <a:stretch>
            <a:fillRect/>
          </a:stretch>
        </p:blipFill>
        <p:spPr bwMode="auto">
          <a:xfrm>
            <a:off x="3260179" y="846396"/>
            <a:ext cx="4055021" cy="1066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0602" name="Picture 10" descr="C:\Eigene Dateien\FERCAN\glanum044b mausoleum.jpg"/>
          <p:cNvPicPr>
            <a:picLocks noChangeAspect="1" noChangeArrowheads="1"/>
          </p:cNvPicPr>
          <p:nvPr/>
        </p:nvPicPr>
        <p:blipFill>
          <a:blip r:embed="rId4" cstate="print"/>
          <a:srcRect l="9839" r="11111" b="8000"/>
          <a:stretch>
            <a:fillRect/>
          </a:stretch>
        </p:blipFill>
        <p:spPr bwMode="auto">
          <a:xfrm>
            <a:off x="7108927" y="0"/>
            <a:ext cx="1944586" cy="31409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13" descr="C:\Eigene Dateien\FERCAN\Glanum Silvanus Altar Icon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349176"/>
            <a:ext cx="2088232" cy="2432623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99597" y="3416784"/>
            <a:ext cx="3967976" cy="2975982"/>
          </a:xfrm>
          <a:prstGeom prst="rect">
            <a:avLst/>
          </a:prstGeom>
        </p:spPr>
      </p:pic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1907704" y="2041908"/>
            <a:ext cx="5760640" cy="412339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Glanum‘s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identity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seems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to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be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changing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in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Roman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period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</a:t>
            </a:r>
            <a:b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</a:b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But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how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and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why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and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who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is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responsible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…?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Merely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reflecting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adoption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of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media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a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/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epigr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./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iconogr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language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…?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Self-identity of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local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imes New Roman"/>
              </a:rPr>
              <a:t>é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lites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e.g.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Iulii</a:t>
            </a:r>
            <a:endParaRPr kumimoji="0" lang="de-DE" sz="2000" dirty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Rôle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of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M. Agrippa: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Valetudo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cult</a:t>
            </a:r>
            <a:endParaRPr kumimoji="0" lang="de-DE" sz="2000" dirty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Promoting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as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healing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sanctuary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...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imes New Roman"/>
              </a:rPr>
              <a:t>‘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rôle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in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Principate</a:t>
            </a:r>
            <a:endParaRPr kumimoji="0" lang="de-DE" sz="2000" dirty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re-positioning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response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to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neighbouring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towns</a:t>
            </a:r>
            <a:r>
              <a:rPr kumimoji="0"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like Arles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developments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: e.g.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Bona</a:t>
            </a:r>
            <a:r>
              <a:rPr lang="de-DE" sz="20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Dea</a:t>
            </a:r>
            <a:endParaRPr kumimoji="0" lang="de-DE" sz="2000" dirty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2810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0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06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9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3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0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21" b="100000" l="0" r="100000">
                        <a14:foregroundMark x1="72049" y1="3962" x2="72049" y2="39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860435"/>
            <a:ext cx="6516216" cy="599756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Gallia </a:t>
            </a:r>
            <a:r>
              <a:rPr lang="en-GB" dirty="0" err="1"/>
              <a:t>Narbonensis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6AD2B31B-9AD3-4840-B13D-46BCCC9C1EE0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62</a:t>
            </a:fld>
            <a:endParaRPr lang="en-GB" dirty="0"/>
          </a:p>
        </p:txBody>
      </p:sp>
      <p:sp>
        <p:nvSpPr>
          <p:cNvPr id="6" name="Freeform 16"/>
          <p:cNvSpPr/>
          <p:nvPr/>
        </p:nvSpPr>
        <p:spPr>
          <a:xfrm>
            <a:off x="5639490" y="1146103"/>
            <a:ext cx="3094892" cy="2106016"/>
          </a:xfrm>
          <a:custGeom>
            <a:avLst/>
            <a:gdLst>
              <a:gd name="connsiteX0" fmla="*/ 405480 w 3094892"/>
              <a:gd name="connsiteY0" fmla="*/ 2048091 h 2106016"/>
              <a:gd name="connsiteX1" fmla="*/ 202740 w 3094892"/>
              <a:gd name="connsiteY1" fmla="*/ 2043953 h 2106016"/>
              <a:gd name="connsiteX2" fmla="*/ 115851 w 3094892"/>
              <a:gd name="connsiteY2" fmla="*/ 1940514 h 2106016"/>
              <a:gd name="connsiteX3" fmla="*/ 53788 w 3094892"/>
              <a:gd name="connsiteY3" fmla="*/ 1853626 h 2106016"/>
              <a:gd name="connsiteX4" fmla="*/ 16550 w 3094892"/>
              <a:gd name="connsiteY4" fmla="*/ 1700536 h 2106016"/>
              <a:gd name="connsiteX5" fmla="*/ 0 w 3094892"/>
              <a:gd name="connsiteY5" fmla="*/ 1444007 h 2106016"/>
              <a:gd name="connsiteX6" fmla="*/ 239978 w 3094892"/>
              <a:gd name="connsiteY6" fmla="*/ 1282643 h 2106016"/>
              <a:gd name="connsiteX7" fmla="*/ 426168 w 3094892"/>
              <a:gd name="connsiteY7" fmla="*/ 1141966 h 2106016"/>
              <a:gd name="connsiteX8" fmla="*/ 670284 w 3094892"/>
              <a:gd name="connsiteY8" fmla="*/ 1030252 h 2106016"/>
              <a:gd name="connsiteX9" fmla="*/ 790273 w 3094892"/>
              <a:gd name="connsiteY9" fmla="*/ 1046802 h 2106016"/>
              <a:gd name="connsiteX10" fmla="*/ 864749 w 3094892"/>
              <a:gd name="connsiteY10" fmla="*/ 1063352 h 2106016"/>
              <a:gd name="connsiteX11" fmla="*/ 959913 w 3094892"/>
              <a:gd name="connsiteY11" fmla="*/ 959913 h 2106016"/>
              <a:gd name="connsiteX12" fmla="*/ 1034389 w 3094892"/>
              <a:gd name="connsiteY12" fmla="*/ 930950 h 2106016"/>
              <a:gd name="connsiteX13" fmla="*/ 1179203 w 3094892"/>
              <a:gd name="connsiteY13" fmla="*/ 951638 h 2106016"/>
              <a:gd name="connsiteX14" fmla="*/ 1493658 w 3094892"/>
              <a:gd name="connsiteY14" fmla="*/ 690972 h 2106016"/>
              <a:gd name="connsiteX15" fmla="*/ 1828800 w 3094892"/>
              <a:gd name="connsiteY15" fmla="*/ 484094 h 2106016"/>
              <a:gd name="connsiteX16" fmla="*/ 1948789 w 3094892"/>
              <a:gd name="connsiteY16" fmla="*/ 314454 h 2106016"/>
              <a:gd name="connsiteX17" fmla="*/ 2163942 w 3094892"/>
              <a:gd name="connsiteY17" fmla="*/ 318592 h 2106016"/>
              <a:gd name="connsiteX18" fmla="*/ 2192905 w 3094892"/>
              <a:gd name="connsiteY18" fmla="*/ 318592 h 2106016"/>
              <a:gd name="connsiteX19" fmla="*/ 2275656 w 3094892"/>
              <a:gd name="connsiteY19" fmla="*/ 194465 h 2106016"/>
              <a:gd name="connsiteX20" fmla="*/ 2374957 w 3094892"/>
              <a:gd name="connsiteY20" fmla="*/ 70339 h 2106016"/>
              <a:gd name="connsiteX21" fmla="*/ 2432883 w 3094892"/>
              <a:gd name="connsiteY21" fmla="*/ 119989 h 2106016"/>
              <a:gd name="connsiteX22" fmla="*/ 2573560 w 3094892"/>
              <a:gd name="connsiteY22" fmla="*/ 37238 h 2106016"/>
              <a:gd name="connsiteX23" fmla="*/ 2660448 w 3094892"/>
              <a:gd name="connsiteY23" fmla="*/ 16550 h 2106016"/>
              <a:gd name="connsiteX24" fmla="*/ 2792850 w 3094892"/>
              <a:gd name="connsiteY24" fmla="*/ 0 h 2106016"/>
              <a:gd name="connsiteX25" fmla="*/ 2900427 w 3094892"/>
              <a:gd name="connsiteY25" fmla="*/ 0 h 2106016"/>
              <a:gd name="connsiteX26" fmla="*/ 3094892 w 3094892"/>
              <a:gd name="connsiteY26" fmla="*/ 57926 h 2106016"/>
              <a:gd name="connsiteX27" fmla="*/ 3057654 w 3094892"/>
              <a:gd name="connsiteY27" fmla="*/ 504782 h 2106016"/>
              <a:gd name="connsiteX28" fmla="*/ 2933527 w 3094892"/>
              <a:gd name="connsiteY28" fmla="*/ 993014 h 2106016"/>
              <a:gd name="connsiteX29" fmla="*/ 2643898 w 3094892"/>
              <a:gd name="connsiteY29" fmla="*/ 1261955 h 2106016"/>
              <a:gd name="connsiteX30" fmla="*/ 2283931 w 3094892"/>
              <a:gd name="connsiteY30" fmla="*/ 1584684 h 2106016"/>
              <a:gd name="connsiteX31" fmla="*/ 1998439 w 3094892"/>
              <a:gd name="connsiteY31" fmla="*/ 1911551 h 2106016"/>
              <a:gd name="connsiteX32" fmla="*/ 1820524 w 3094892"/>
              <a:gd name="connsiteY32" fmla="*/ 2052228 h 2106016"/>
              <a:gd name="connsiteX33" fmla="*/ 1613647 w 3094892"/>
              <a:gd name="connsiteY33" fmla="*/ 2101879 h 2106016"/>
              <a:gd name="connsiteX34" fmla="*/ 1390219 w 3094892"/>
              <a:gd name="connsiteY34" fmla="*/ 2106016 h 2106016"/>
              <a:gd name="connsiteX35" fmla="*/ 1088177 w 3094892"/>
              <a:gd name="connsiteY35" fmla="*/ 2077054 h 2106016"/>
              <a:gd name="connsiteX36" fmla="*/ 835786 w 3094892"/>
              <a:gd name="connsiteY36" fmla="*/ 2089466 h 2106016"/>
              <a:gd name="connsiteX37" fmla="*/ 479956 w 3094892"/>
              <a:gd name="connsiteY37" fmla="*/ 2060503 h 2106016"/>
              <a:gd name="connsiteX38" fmla="*/ 405480 w 3094892"/>
              <a:gd name="connsiteY38" fmla="*/ 2048091 h 2106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94892" h="2106016">
                <a:moveTo>
                  <a:pt x="405480" y="2048091"/>
                </a:moveTo>
                <a:lnTo>
                  <a:pt x="202740" y="2043953"/>
                </a:lnTo>
                <a:lnTo>
                  <a:pt x="115851" y="1940514"/>
                </a:lnTo>
                <a:lnTo>
                  <a:pt x="53788" y="1853626"/>
                </a:lnTo>
                <a:lnTo>
                  <a:pt x="16550" y="1700536"/>
                </a:lnTo>
                <a:lnTo>
                  <a:pt x="0" y="1444007"/>
                </a:lnTo>
                <a:lnTo>
                  <a:pt x="239978" y="1282643"/>
                </a:lnTo>
                <a:lnTo>
                  <a:pt x="426168" y="1141966"/>
                </a:lnTo>
                <a:lnTo>
                  <a:pt x="670284" y="1030252"/>
                </a:lnTo>
                <a:lnTo>
                  <a:pt x="790273" y="1046802"/>
                </a:lnTo>
                <a:lnTo>
                  <a:pt x="864749" y="1063352"/>
                </a:lnTo>
                <a:lnTo>
                  <a:pt x="959913" y="959913"/>
                </a:lnTo>
                <a:lnTo>
                  <a:pt x="1034389" y="930950"/>
                </a:lnTo>
                <a:lnTo>
                  <a:pt x="1179203" y="951638"/>
                </a:lnTo>
                <a:lnTo>
                  <a:pt x="1493658" y="690972"/>
                </a:lnTo>
                <a:lnTo>
                  <a:pt x="1828800" y="484094"/>
                </a:lnTo>
                <a:lnTo>
                  <a:pt x="1948789" y="314454"/>
                </a:lnTo>
                <a:lnTo>
                  <a:pt x="2163942" y="318592"/>
                </a:lnTo>
                <a:lnTo>
                  <a:pt x="2192905" y="318592"/>
                </a:lnTo>
                <a:lnTo>
                  <a:pt x="2275656" y="194465"/>
                </a:lnTo>
                <a:lnTo>
                  <a:pt x="2374957" y="70339"/>
                </a:lnTo>
                <a:lnTo>
                  <a:pt x="2432883" y="119989"/>
                </a:lnTo>
                <a:lnTo>
                  <a:pt x="2573560" y="37238"/>
                </a:lnTo>
                <a:lnTo>
                  <a:pt x="2660448" y="16550"/>
                </a:lnTo>
                <a:lnTo>
                  <a:pt x="2792850" y="0"/>
                </a:lnTo>
                <a:lnTo>
                  <a:pt x="2900427" y="0"/>
                </a:lnTo>
                <a:lnTo>
                  <a:pt x="3094892" y="57926"/>
                </a:lnTo>
                <a:lnTo>
                  <a:pt x="3057654" y="504782"/>
                </a:lnTo>
                <a:lnTo>
                  <a:pt x="2933527" y="993014"/>
                </a:lnTo>
                <a:lnTo>
                  <a:pt x="2643898" y="1261955"/>
                </a:lnTo>
                <a:lnTo>
                  <a:pt x="2283931" y="1584684"/>
                </a:lnTo>
                <a:lnTo>
                  <a:pt x="1998439" y="1911551"/>
                </a:lnTo>
                <a:lnTo>
                  <a:pt x="1820524" y="2052228"/>
                </a:lnTo>
                <a:lnTo>
                  <a:pt x="1613647" y="2101879"/>
                </a:lnTo>
                <a:lnTo>
                  <a:pt x="1390219" y="2106016"/>
                </a:lnTo>
                <a:lnTo>
                  <a:pt x="1088177" y="2077054"/>
                </a:lnTo>
                <a:lnTo>
                  <a:pt x="835786" y="2089466"/>
                </a:lnTo>
                <a:lnTo>
                  <a:pt x="479956" y="2060503"/>
                </a:lnTo>
                <a:lnTo>
                  <a:pt x="405480" y="2048091"/>
                </a:lnTo>
                <a:close/>
              </a:path>
            </a:pathLst>
          </a:custGeom>
          <a:solidFill>
            <a:srgbClr val="6ABDF0">
              <a:alpha val="4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 rot="20570850">
            <a:off x="6684267" y="217618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spc="300" dirty="0"/>
              <a:t>Vienne</a:t>
            </a:r>
            <a:endParaRPr lang="en-GB" b="1" spc="300" dirty="0"/>
          </a:p>
        </p:txBody>
      </p:sp>
      <p:sp>
        <p:nvSpPr>
          <p:cNvPr id="8" name="Freeform 18"/>
          <p:cNvSpPr/>
          <p:nvPr/>
        </p:nvSpPr>
        <p:spPr>
          <a:xfrm>
            <a:off x="5371106" y="4623683"/>
            <a:ext cx="500932" cy="369736"/>
          </a:xfrm>
          <a:custGeom>
            <a:avLst/>
            <a:gdLst>
              <a:gd name="connsiteX0" fmla="*/ 0 w 500932"/>
              <a:gd name="connsiteY0" fmla="*/ 59635 h 369736"/>
              <a:gd name="connsiteX1" fmla="*/ 210710 w 500932"/>
              <a:gd name="connsiteY1" fmla="*/ 302150 h 369736"/>
              <a:gd name="connsiteX2" fmla="*/ 274320 w 500932"/>
              <a:gd name="connsiteY2" fmla="*/ 349858 h 369736"/>
              <a:gd name="connsiteX3" fmla="*/ 373711 w 500932"/>
              <a:gd name="connsiteY3" fmla="*/ 369736 h 369736"/>
              <a:gd name="connsiteX4" fmla="*/ 373711 w 500932"/>
              <a:gd name="connsiteY4" fmla="*/ 369736 h 369736"/>
              <a:gd name="connsiteX5" fmla="*/ 449249 w 500932"/>
              <a:gd name="connsiteY5" fmla="*/ 230588 h 369736"/>
              <a:gd name="connsiteX6" fmla="*/ 500932 w 500932"/>
              <a:gd name="connsiteY6" fmla="*/ 178905 h 369736"/>
              <a:gd name="connsiteX7" fmla="*/ 465151 w 500932"/>
              <a:gd name="connsiteY7" fmla="*/ 119270 h 369736"/>
              <a:gd name="connsiteX8" fmla="*/ 337931 w 500932"/>
              <a:gd name="connsiteY8" fmla="*/ 31806 h 369736"/>
              <a:gd name="connsiteX9" fmla="*/ 318052 w 500932"/>
              <a:gd name="connsiteY9" fmla="*/ 0 h 369736"/>
              <a:gd name="connsiteX10" fmla="*/ 194807 w 500932"/>
              <a:gd name="connsiteY10" fmla="*/ 67587 h 369736"/>
              <a:gd name="connsiteX11" fmla="*/ 115294 w 500932"/>
              <a:gd name="connsiteY11" fmla="*/ 19879 h 369736"/>
              <a:gd name="connsiteX12" fmla="*/ 0 w 500932"/>
              <a:gd name="connsiteY12" fmla="*/ 59635 h 3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932" h="369736">
                <a:moveTo>
                  <a:pt x="0" y="59635"/>
                </a:moveTo>
                <a:lnTo>
                  <a:pt x="210710" y="302150"/>
                </a:lnTo>
                <a:lnTo>
                  <a:pt x="274320" y="349858"/>
                </a:lnTo>
                <a:lnTo>
                  <a:pt x="373711" y="369736"/>
                </a:lnTo>
                <a:lnTo>
                  <a:pt x="373711" y="369736"/>
                </a:lnTo>
                <a:lnTo>
                  <a:pt x="449249" y="230588"/>
                </a:lnTo>
                <a:lnTo>
                  <a:pt x="500932" y="178905"/>
                </a:lnTo>
                <a:lnTo>
                  <a:pt x="465151" y="119270"/>
                </a:lnTo>
                <a:lnTo>
                  <a:pt x="337931" y="31806"/>
                </a:lnTo>
                <a:lnTo>
                  <a:pt x="318052" y="0"/>
                </a:lnTo>
                <a:lnTo>
                  <a:pt x="194807" y="67587"/>
                </a:lnTo>
                <a:lnTo>
                  <a:pt x="115294" y="19879"/>
                </a:lnTo>
                <a:lnTo>
                  <a:pt x="0" y="59635"/>
                </a:lnTo>
                <a:close/>
              </a:path>
            </a:pathLst>
          </a:custGeom>
          <a:solidFill>
            <a:srgbClr val="6ABDF0">
              <a:alpha val="61000"/>
            </a:srgb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19"/>
          <p:cNvSpPr/>
          <p:nvPr/>
        </p:nvSpPr>
        <p:spPr>
          <a:xfrm>
            <a:off x="6070349" y="5155949"/>
            <a:ext cx="1403287" cy="982301"/>
          </a:xfrm>
          <a:custGeom>
            <a:avLst/>
            <a:gdLst>
              <a:gd name="connsiteX0" fmla="*/ 63374 w 1403287"/>
              <a:gd name="connsiteY0" fmla="*/ 239916 h 982301"/>
              <a:gd name="connsiteX1" fmla="*/ 149382 w 1403287"/>
              <a:gd name="connsiteY1" fmla="*/ 99588 h 982301"/>
              <a:gd name="connsiteX2" fmla="*/ 430039 w 1403287"/>
              <a:gd name="connsiteY2" fmla="*/ 131275 h 982301"/>
              <a:gd name="connsiteX3" fmla="*/ 638269 w 1403287"/>
              <a:gd name="connsiteY3" fmla="*/ 131275 h 982301"/>
              <a:gd name="connsiteX4" fmla="*/ 792178 w 1403287"/>
              <a:gd name="connsiteY4" fmla="*/ 108641 h 982301"/>
              <a:gd name="connsiteX5" fmla="*/ 1176950 w 1403287"/>
              <a:gd name="connsiteY5" fmla="*/ 0 h 982301"/>
              <a:gd name="connsiteX6" fmla="*/ 1158843 w 1403287"/>
              <a:gd name="connsiteY6" fmla="*/ 271603 h 982301"/>
              <a:gd name="connsiteX7" fmla="*/ 1199584 w 1403287"/>
              <a:gd name="connsiteY7" fmla="*/ 737857 h 982301"/>
              <a:gd name="connsiteX8" fmla="*/ 1403287 w 1403287"/>
              <a:gd name="connsiteY8" fmla="*/ 864605 h 982301"/>
              <a:gd name="connsiteX9" fmla="*/ 1367073 w 1403287"/>
              <a:gd name="connsiteY9" fmla="*/ 982301 h 982301"/>
              <a:gd name="connsiteX10" fmla="*/ 1090942 w 1403287"/>
              <a:gd name="connsiteY10" fmla="*/ 982301 h 982301"/>
              <a:gd name="connsiteX11" fmla="*/ 755964 w 1403287"/>
              <a:gd name="connsiteY11" fmla="*/ 982301 h 982301"/>
              <a:gd name="connsiteX12" fmla="*/ 552261 w 1403287"/>
              <a:gd name="connsiteY12" fmla="*/ 860079 h 982301"/>
              <a:gd name="connsiteX13" fmla="*/ 420986 w 1403287"/>
              <a:gd name="connsiteY13" fmla="*/ 733330 h 982301"/>
              <a:gd name="connsiteX14" fmla="*/ 389299 w 1403287"/>
              <a:gd name="connsiteY14" fmla="*/ 597528 h 982301"/>
              <a:gd name="connsiteX15" fmla="*/ 149382 w 1403287"/>
              <a:gd name="connsiteY15" fmla="*/ 493413 h 982301"/>
              <a:gd name="connsiteX16" fmla="*/ 0 w 1403287"/>
              <a:gd name="connsiteY16" fmla="*/ 362138 h 982301"/>
              <a:gd name="connsiteX17" fmla="*/ 4526 w 1403287"/>
              <a:gd name="connsiteY17" fmla="*/ 294237 h 982301"/>
              <a:gd name="connsiteX18" fmla="*/ 63374 w 1403287"/>
              <a:gd name="connsiteY18" fmla="*/ 239916 h 982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03287" h="982301">
                <a:moveTo>
                  <a:pt x="63374" y="239916"/>
                </a:moveTo>
                <a:lnTo>
                  <a:pt x="149382" y="99588"/>
                </a:lnTo>
                <a:lnTo>
                  <a:pt x="430039" y="131275"/>
                </a:lnTo>
                <a:lnTo>
                  <a:pt x="638269" y="131275"/>
                </a:lnTo>
                <a:lnTo>
                  <a:pt x="792178" y="108641"/>
                </a:lnTo>
                <a:lnTo>
                  <a:pt x="1176950" y="0"/>
                </a:lnTo>
                <a:lnTo>
                  <a:pt x="1158843" y="271603"/>
                </a:lnTo>
                <a:lnTo>
                  <a:pt x="1199584" y="737857"/>
                </a:lnTo>
                <a:lnTo>
                  <a:pt x="1403287" y="864605"/>
                </a:lnTo>
                <a:lnTo>
                  <a:pt x="1367073" y="982301"/>
                </a:lnTo>
                <a:lnTo>
                  <a:pt x="1090942" y="982301"/>
                </a:lnTo>
                <a:lnTo>
                  <a:pt x="755964" y="982301"/>
                </a:lnTo>
                <a:lnTo>
                  <a:pt x="552261" y="860079"/>
                </a:lnTo>
                <a:lnTo>
                  <a:pt x="420986" y="733330"/>
                </a:lnTo>
                <a:lnTo>
                  <a:pt x="389299" y="597528"/>
                </a:lnTo>
                <a:lnTo>
                  <a:pt x="149382" y="493413"/>
                </a:lnTo>
                <a:lnTo>
                  <a:pt x="0" y="362138"/>
                </a:lnTo>
                <a:lnTo>
                  <a:pt x="4526" y="294237"/>
                </a:lnTo>
                <a:lnTo>
                  <a:pt x="63374" y="239916"/>
                </a:lnTo>
                <a:close/>
              </a:path>
            </a:pathLst>
          </a:custGeom>
          <a:solidFill>
            <a:schemeClr val="accent1">
              <a:alpha val="44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Aix</a:t>
            </a:r>
            <a:endParaRPr lang="en-GB" b="1" spc="3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Freeform 20"/>
          <p:cNvSpPr/>
          <p:nvPr/>
        </p:nvSpPr>
        <p:spPr>
          <a:xfrm>
            <a:off x="4006158" y="4024265"/>
            <a:ext cx="1887648" cy="2009870"/>
          </a:xfrm>
          <a:custGeom>
            <a:avLst/>
            <a:gdLst>
              <a:gd name="connsiteX0" fmla="*/ 1186004 w 1887648"/>
              <a:gd name="connsiteY0" fmla="*/ 1828800 h 2009870"/>
              <a:gd name="connsiteX1" fmla="*/ 1358020 w 1887648"/>
              <a:gd name="connsiteY1" fmla="*/ 1597937 h 2009870"/>
              <a:gd name="connsiteX2" fmla="*/ 1484769 w 1887648"/>
              <a:gd name="connsiteY2" fmla="*/ 1448555 h 2009870"/>
              <a:gd name="connsiteX3" fmla="*/ 1557196 w 1887648"/>
              <a:gd name="connsiteY3" fmla="*/ 1172424 h 2009870"/>
              <a:gd name="connsiteX4" fmla="*/ 1530036 w 1887648"/>
              <a:gd name="connsiteY4" fmla="*/ 1041149 h 2009870"/>
              <a:gd name="connsiteX5" fmla="*/ 1779006 w 1887648"/>
              <a:gd name="connsiteY5" fmla="*/ 959668 h 2009870"/>
              <a:gd name="connsiteX6" fmla="*/ 1869541 w 1887648"/>
              <a:gd name="connsiteY6" fmla="*/ 801232 h 2009870"/>
              <a:gd name="connsiteX7" fmla="*/ 1887648 w 1887648"/>
              <a:gd name="connsiteY7" fmla="*/ 710697 h 2009870"/>
              <a:gd name="connsiteX8" fmla="*/ 1774480 w 1887648"/>
              <a:gd name="connsiteY8" fmla="*/ 624689 h 2009870"/>
              <a:gd name="connsiteX9" fmla="*/ 1715632 w 1887648"/>
              <a:gd name="connsiteY9" fmla="*/ 520575 h 2009870"/>
              <a:gd name="connsiteX10" fmla="*/ 1679418 w 1887648"/>
              <a:gd name="connsiteY10" fmla="*/ 393826 h 2009870"/>
              <a:gd name="connsiteX11" fmla="*/ 1679418 w 1887648"/>
              <a:gd name="connsiteY11" fmla="*/ 226337 h 2009870"/>
              <a:gd name="connsiteX12" fmla="*/ 1679418 w 1887648"/>
              <a:gd name="connsiteY12" fmla="*/ 86008 h 2009870"/>
              <a:gd name="connsiteX13" fmla="*/ 1416868 w 1887648"/>
              <a:gd name="connsiteY13" fmla="*/ 0 h 2009870"/>
              <a:gd name="connsiteX14" fmla="*/ 991355 w 1887648"/>
              <a:gd name="connsiteY14" fmla="*/ 0 h 2009870"/>
              <a:gd name="connsiteX15" fmla="*/ 579422 w 1887648"/>
              <a:gd name="connsiteY15" fmla="*/ 67901 h 2009870"/>
              <a:gd name="connsiteX16" fmla="*/ 348559 w 1887648"/>
              <a:gd name="connsiteY16" fmla="*/ 208230 h 2009870"/>
              <a:gd name="connsiteX17" fmla="*/ 321398 w 1887648"/>
              <a:gd name="connsiteY17" fmla="*/ 570369 h 2009870"/>
              <a:gd name="connsiteX18" fmla="*/ 344032 w 1887648"/>
              <a:gd name="connsiteY18" fmla="*/ 955141 h 2009870"/>
              <a:gd name="connsiteX19" fmla="*/ 176543 w 1887648"/>
              <a:gd name="connsiteY19" fmla="*/ 1267485 h 2009870"/>
              <a:gd name="connsiteX20" fmla="*/ 0 w 1887648"/>
              <a:gd name="connsiteY20" fmla="*/ 1511929 h 2009870"/>
              <a:gd name="connsiteX21" fmla="*/ 76955 w 1887648"/>
              <a:gd name="connsiteY21" fmla="*/ 1883121 h 2009870"/>
              <a:gd name="connsiteX22" fmla="*/ 144856 w 1887648"/>
              <a:gd name="connsiteY22" fmla="*/ 2009870 h 2009870"/>
              <a:gd name="connsiteX23" fmla="*/ 425513 w 1887648"/>
              <a:gd name="connsiteY23" fmla="*/ 1815220 h 2009870"/>
              <a:gd name="connsiteX24" fmla="*/ 638270 w 1887648"/>
              <a:gd name="connsiteY24" fmla="*/ 1683945 h 2009870"/>
              <a:gd name="connsiteX25" fmla="*/ 869133 w 1887648"/>
              <a:gd name="connsiteY25" fmla="*/ 1656785 h 2009870"/>
              <a:gd name="connsiteX26" fmla="*/ 950614 w 1887648"/>
              <a:gd name="connsiteY26" fmla="*/ 1797113 h 2009870"/>
              <a:gd name="connsiteX27" fmla="*/ 1090943 w 1887648"/>
              <a:gd name="connsiteY27" fmla="*/ 1833327 h 2009870"/>
              <a:gd name="connsiteX28" fmla="*/ 1186004 w 1887648"/>
              <a:gd name="connsiteY28" fmla="*/ 1828800 h 2009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887648" h="2009870">
                <a:moveTo>
                  <a:pt x="1186004" y="1828800"/>
                </a:moveTo>
                <a:lnTo>
                  <a:pt x="1358020" y="1597937"/>
                </a:lnTo>
                <a:lnTo>
                  <a:pt x="1484769" y="1448555"/>
                </a:lnTo>
                <a:lnTo>
                  <a:pt x="1557196" y="1172424"/>
                </a:lnTo>
                <a:lnTo>
                  <a:pt x="1530036" y="1041149"/>
                </a:lnTo>
                <a:lnTo>
                  <a:pt x="1779006" y="959668"/>
                </a:lnTo>
                <a:lnTo>
                  <a:pt x="1869541" y="801232"/>
                </a:lnTo>
                <a:lnTo>
                  <a:pt x="1887648" y="710697"/>
                </a:lnTo>
                <a:lnTo>
                  <a:pt x="1774480" y="624689"/>
                </a:lnTo>
                <a:lnTo>
                  <a:pt x="1715632" y="520575"/>
                </a:lnTo>
                <a:lnTo>
                  <a:pt x="1679418" y="393826"/>
                </a:lnTo>
                <a:lnTo>
                  <a:pt x="1679418" y="226337"/>
                </a:lnTo>
                <a:lnTo>
                  <a:pt x="1679418" y="86008"/>
                </a:lnTo>
                <a:lnTo>
                  <a:pt x="1416868" y="0"/>
                </a:lnTo>
                <a:lnTo>
                  <a:pt x="991355" y="0"/>
                </a:lnTo>
                <a:lnTo>
                  <a:pt x="579422" y="67901"/>
                </a:lnTo>
                <a:lnTo>
                  <a:pt x="348559" y="208230"/>
                </a:lnTo>
                <a:lnTo>
                  <a:pt x="321398" y="570369"/>
                </a:lnTo>
                <a:lnTo>
                  <a:pt x="344032" y="955141"/>
                </a:lnTo>
                <a:lnTo>
                  <a:pt x="176543" y="1267485"/>
                </a:lnTo>
                <a:lnTo>
                  <a:pt x="0" y="1511929"/>
                </a:lnTo>
                <a:lnTo>
                  <a:pt x="76955" y="1883121"/>
                </a:lnTo>
                <a:lnTo>
                  <a:pt x="144856" y="2009870"/>
                </a:lnTo>
                <a:lnTo>
                  <a:pt x="425513" y="1815220"/>
                </a:lnTo>
                <a:lnTo>
                  <a:pt x="638270" y="1683945"/>
                </a:lnTo>
                <a:lnTo>
                  <a:pt x="869133" y="1656785"/>
                </a:lnTo>
                <a:lnTo>
                  <a:pt x="950614" y="1797113"/>
                </a:lnTo>
                <a:lnTo>
                  <a:pt x="1090943" y="1833327"/>
                </a:lnTo>
                <a:lnTo>
                  <a:pt x="1186004" y="1828800"/>
                </a:lnTo>
                <a:close/>
              </a:path>
            </a:pathLst>
          </a:custGeom>
          <a:solidFill>
            <a:srgbClr val="6ABDF0">
              <a:alpha val="3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Nimes</a:t>
            </a:r>
            <a:endParaRPr lang="en-GB" b="1" spc="3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reeform 22"/>
          <p:cNvSpPr/>
          <p:nvPr/>
        </p:nvSpPr>
        <p:spPr>
          <a:xfrm>
            <a:off x="6240483" y="4880758"/>
            <a:ext cx="1015340" cy="368136"/>
          </a:xfrm>
          <a:custGeom>
            <a:avLst/>
            <a:gdLst>
              <a:gd name="connsiteX0" fmla="*/ 0 w 1015340"/>
              <a:gd name="connsiteY0" fmla="*/ 350323 h 368136"/>
              <a:gd name="connsiteX1" fmla="*/ 29688 w 1015340"/>
              <a:gd name="connsiteY1" fmla="*/ 118754 h 368136"/>
              <a:gd name="connsiteX2" fmla="*/ 427512 w 1015340"/>
              <a:gd name="connsiteY2" fmla="*/ 0 h 368136"/>
              <a:gd name="connsiteX3" fmla="*/ 694707 w 1015340"/>
              <a:gd name="connsiteY3" fmla="*/ 53439 h 368136"/>
              <a:gd name="connsiteX4" fmla="*/ 914400 w 1015340"/>
              <a:gd name="connsiteY4" fmla="*/ 71252 h 368136"/>
              <a:gd name="connsiteX5" fmla="*/ 1015340 w 1015340"/>
              <a:gd name="connsiteY5" fmla="*/ 225632 h 368136"/>
              <a:gd name="connsiteX6" fmla="*/ 1015340 w 1015340"/>
              <a:gd name="connsiteY6" fmla="*/ 225632 h 368136"/>
              <a:gd name="connsiteX7" fmla="*/ 843148 w 1015340"/>
              <a:gd name="connsiteY7" fmla="*/ 290946 h 368136"/>
              <a:gd name="connsiteX8" fmla="*/ 665018 w 1015340"/>
              <a:gd name="connsiteY8" fmla="*/ 314697 h 368136"/>
              <a:gd name="connsiteX9" fmla="*/ 534390 w 1015340"/>
              <a:gd name="connsiteY9" fmla="*/ 368136 h 368136"/>
              <a:gd name="connsiteX10" fmla="*/ 362198 w 1015340"/>
              <a:gd name="connsiteY10" fmla="*/ 368136 h 368136"/>
              <a:gd name="connsiteX11" fmla="*/ 142504 w 1015340"/>
              <a:gd name="connsiteY11" fmla="*/ 356260 h 368136"/>
              <a:gd name="connsiteX12" fmla="*/ 0 w 1015340"/>
              <a:gd name="connsiteY12" fmla="*/ 350323 h 368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15340" h="368136">
                <a:moveTo>
                  <a:pt x="0" y="350323"/>
                </a:moveTo>
                <a:lnTo>
                  <a:pt x="29688" y="118754"/>
                </a:lnTo>
                <a:lnTo>
                  <a:pt x="427512" y="0"/>
                </a:lnTo>
                <a:lnTo>
                  <a:pt x="694707" y="53439"/>
                </a:lnTo>
                <a:lnTo>
                  <a:pt x="914400" y="71252"/>
                </a:lnTo>
                <a:lnTo>
                  <a:pt x="1015340" y="225632"/>
                </a:lnTo>
                <a:lnTo>
                  <a:pt x="1015340" y="225632"/>
                </a:lnTo>
                <a:lnTo>
                  <a:pt x="843148" y="290946"/>
                </a:lnTo>
                <a:lnTo>
                  <a:pt x="665018" y="314697"/>
                </a:lnTo>
                <a:lnTo>
                  <a:pt x="534390" y="368136"/>
                </a:lnTo>
                <a:lnTo>
                  <a:pt x="362198" y="368136"/>
                </a:lnTo>
                <a:lnTo>
                  <a:pt x="142504" y="356260"/>
                </a:lnTo>
                <a:lnTo>
                  <a:pt x="0" y="350323"/>
                </a:lnTo>
                <a:close/>
              </a:path>
            </a:pathLst>
          </a:custGeom>
          <a:solidFill>
            <a:srgbClr val="2FEFBD">
              <a:alpha val="4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Apt</a:t>
            </a:r>
            <a:endParaRPr lang="en-GB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70169" y="4298612"/>
            <a:ext cx="5865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Vasio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3751" y="4603759"/>
            <a:ext cx="9941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Carpentras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14535" y="5155948"/>
            <a:ext cx="7585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Glanum</a:t>
            </a:r>
          </a:p>
        </p:txBody>
      </p:sp>
      <p:sp>
        <p:nvSpPr>
          <p:cNvPr id="15" name="Freeform 26"/>
          <p:cNvSpPr/>
          <p:nvPr/>
        </p:nvSpPr>
        <p:spPr>
          <a:xfrm>
            <a:off x="5536888" y="4061507"/>
            <a:ext cx="1553919" cy="1952216"/>
          </a:xfrm>
          <a:custGeom>
            <a:avLst/>
            <a:gdLst>
              <a:gd name="connsiteX0" fmla="*/ 1553919 w 1553919"/>
              <a:gd name="connsiteY0" fmla="*/ 841472 h 1952216"/>
              <a:gd name="connsiteX1" fmla="*/ 1424894 w 1553919"/>
              <a:gd name="connsiteY1" fmla="*/ 628299 h 1952216"/>
              <a:gd name="connsiteX2" fmla="*/ 1239770 w 1553919"/>
              <a:gd name="connsiteY2" fmla="*/ 314149 h 1952216"/>
              <a:gd name="connsiteX3" fmla="*/ 936840 w 1553919"/>
              <a:gd name="connsiteY3" fmla="*/ 246832 h 1952216"/>
              <a:gd name="connsiteX4" fmla="*/ 594641 w 1553919"/>
              <a:gd name="connsiteY4" fmla="*/ 151465 h 1952216"/>
              <a:gd name="connsiteX5" fmla="*/ 370248 w 1553919"/>
              <a:gd name="connsiteY5" fmla="*/ 56098 h 1952216"/>
              <a:gd name="connsiteX6" fmla="*/ 207564 w 1553919"/>
              <a:gd name="connsiteY6" fmla="*/ 0 h 1952216"/>
              <a:gd name="connsiteX7" fmla="*/ 213173 w 1553919"/>
              <a:gd name="connsiteY7" fmla="*/ 179514 h 1952216"/>
              <a:gd name="connsiteX8" fmla="*/ 235613 w 1553919"/>
              <a:gd name="connsiteY8" fmla="*/ 392687 h 1952216"/>
              <a:gd name="connsiteX9" fmla="*/ 302930 w 1553919"/>
              <a:gd name="connsiteY9" fmla="*/ 527322 h 1952216"/>
              <a:gd name="connsiteX10" fmla="*/ 370248 w 1553919"/>
              <a:gd name="connsiteY10" fmla="*/ 605860 h 1952216"/>
              <a:gd name="connsiteX11" fmla="*/ 392687 w 1553919"/>
              <a:gd name="connsiteY11" fmla="*/ 650738 h 1952216"/>
              <a:gd name="connsiteX12" fmla="*/ 392687 w 1553919"/>
              <a:gd name="connsiteY12" fmla="*/ 712446 h 1952216"/>
              <a:gd name="connsiteX13" fmla="*/ 314150 w 1553919"/>
              <a:gd name="connsiteY13" fmla="*/ 903180 h 1952216"/>
              <a:gd name="connsiteX14" fmla="*/ 246832 w 1553919"/>
              <a:gd name="connsiteY14" fmla="*/ 959278 h 1952216"/>
              <a:gd name="connsiteX15" fmla="*/ 106587 w 1553919"/>
              <a:gd name="connsiteY15" fmla="*/ 1009767 h 1952216"/>
              <a:gd name="connsiteX16" fmla="*/ 61708 w 1553919"/>
              <a:gd name="connsiteY16" fmla="*/ 1032206 h 1952216"/>
              <a:gd name="connsiteX17" fmla="*/ 61708 w 1553919"/>
              <a:gd name="connsiteY17" fmla="*/ 1256599 h 1952216"/>
              <a:gd name="connsiteX18" fmla="*/ 0 w 1553919"/>
              <a:gd name="connsiteY18" fmla="*/ 1374405 h 1952216"/>
              <a:gd name="connsiteX19" fmla="*/ 269272 w 1553919"/>
              <a:gd name="connsiteY19" fmla="*/ 1503430 h 1952216"/>
              <a:gd name="connsiteX20" fmla="*/ 460005 w 1553919"/>
              <a:gd name="connsiteY20" fmla="*/ 1570748 h 1952216"/>
              <a:gd name="connsiteX21" fmla="*/ 622690 w 1553919"/>
              <a:gd name="connsiteY21" fmla="*/ 1739043 h 1952216"/>
              <a:gd name="connsiteX22" fmla="*/ 813424 w 1553919"/>
              <a:gd name="connsiteY22" fmla="*/ 1862459 h 1952216"/>
              <a:gd name="connsiteX23" fmla="*/ 959279 w 1553919"/>
              <a:gd name="connsiteY23" fmla="*/ 1952216 h 1952216"/>
              <a:gd name="connsiteX24" fmla="*/ 1077085 w 1553919"/>
              <a:gd name="connsiteY24" fmla="*/ 1952216 h 1952216"/>
              <a:gd name="connsiteX25" fmla="*/ 903181 w 1553919"/>
              <a:gd name="connsiteY25" fmla="*/ 1845629 h 1952216"/>
              <a:gd name="connsiteX26" fmla="*/ 914400 w 1553919"/>
              <a:gd name="connsiteY26" fmla="*/ 1716603 h 1952216"/>
              <a:gd name="connsiteX27" fmla="*/ 706837 w 1553919"/>
              <a:gd name="connsiteY27" fmla="*/ 1610017 h 1952216"/>
              <a:gd name="connsiteX28" fmla="*/ 594641 w 1553919"/>
              <a:gd name="connsiteY28" fmla="*/ 1553919 h 1952216"/>
              <a:gd name="connsiteX29" fmla="*/ 521713 w 1553919"/>
              <a:gd name="connsiteY29" fmla="*/ 1469772 h 1952216"/>
              <a:gd name="connsiteX30" fmla="*/ 510494 w 1553919"/>
              <a:gd name="connsiteY30" fmla="*/ 1408064 h 1952216"/>
              <a:gd name="connsiteX31" fmla="*/ 560982 w 1553919"/>
              <a:gd name="connsiteY31" fmla="*/ 1335136 h 1952216"/>
              <a:gd name="connsiteX32" fmla="*/ 656349 w 1553919"/>
              <a:gd name="connsiteY32" fmla="*/ 1172451 h 1952216"/>
              <a:gd name="connsiteX33" fmla="*/ 701227 w 1553919"/>
              <a:gd name="connsiteY33" fmla="*/ 1049035 h 1952216"/>
              <a:gd name="connsiteX34" fmla="*/ 701227 w 1553919"/>
              <a:gd name="connsiteY34" fmla="*/ 925619 h 1952216"/>
              <a:gd name="connsiteX35" fmla="*/ 1099524 w 1553919"/>
              <a:gd name="connsiteY35" fmla="*/ 807813 h 1952216"/>
              <a:gd name="connsiteX36" fmla="*/ 1166842 w 1553919"/>
              <a:gd name="connsiteY36" fmla="*/ 785374 h 1952216"/>
              <a:gd name="connsiteX37" fmla="*/ 1385625 w 1553919"/>
              <a:gd name="connsiteY37" fmla="*/ 858302 h 1952216"/>
              <a:gd name="connsiteX38" fmla="*/ 1553919 w 1553919"/>
              <a:gd name="connsiteY38" fmla="*/ 841472 h 1952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553919" h="1952216">
                <a:moveTo>
                  <a:pt x="1553919" y="841472"/>
                </a:moveTo>
                <a:lnTo>
                  <a:pt x="1424894" y="628299"/>
                </a:lnTo>
                <a:lnTo>
                  <a:pt x="1239770" y="314149"/>
                </a:lnTo>
                <a:lnTo>
                  <a:pt x="936840" y="246832"/>
                </a:lnTo>
                <a:lnTo>
                  <a:pt x="594641" y="151465"/>
                </a:lnTo>
                <a:lnTo>
                  <a:pt x="370248" y="56098"/>
                </a:lnTo>
                <a:lnTo>
                  <a:pt x="207564" y="0"/>
                </a:lnTo>
                <a:lnTo>
                  <a:pt x="213173" y="179514"/>
                </a:lnTo>
                <a:lnTo>
                  <a:pt x="235613" y="392687"/>
                </a:lnTo>
                <a:lnTo>
                  <a:pt x="302930" y="527322"/>
                </a:lnTo>
                <a:lnTo>
                  <a:pt x="370248" y="605860"/>
                </a:lnTo>
                <a:lnTo>
                  <a:pt x="392687" y="650738"/>
                </a:lnTo>
                <a:lnTo>
                  <a:pt x="392687" y="712446"/>
                </a:lnTo>
                <a:lnTo>
                  <a:pt x="314150" y="903180"/>
                </a:lnTo>
                <a:lnTo>
                  <a:pt x="246832" y="959278"/>
                </a:lnTo>
                <a:lnTo>
                  <a:pt x="106587" y="1009767"/>
                </a:lnTo>
                <a:lnTo>
                  <a:pt x="61708" y="1032206"/>
                </a:lnTo>
                <a:lnTo>
                  <a:pt x="61708" y="1256599"/>
                </a:lnTo>
                <a:lnTo>
                  <a:pt x="0" y="1374405"/>
                </a:lnTo>
                <a:lnTo>
                  <a:pt x="269272" y="1503430"/>
                </a:lnTo>
                <a:lnTo>
                  <a:pt x="460005" y="1570748"/>
                </a:lnTo>
                <a:lnTo>
                  <a:pt x="622690" y="1739043"/>
                </a:lnTo>
                <a:lnTo>
                  <a:pt x="813424" y="1862459"/>
                </a:lnTo>
                <a:lnTo>
                  <a:pt x="959279" y="1952216"/>
                </a:lnTo>
                <a:lnTo>
                  <a:pt x="1077085" y="1952216"/>
                </a:lnTo>
                <a:lnTo>
                  <a:pt x="903181" y="1845629"/>
                </a:lnTo>
                <a:lnTo>
                  <a:pt x="914400" y="1716603"/>
                </a:lnTo>
                <a:lnTo>
                  <a:pt x="706837" y="1610017"/>
                </a:lnTo>
                <a:lnTo>
                  <a:pt x="594641" y="1553919"/>
                </a:lnTo>
                <a:lnTo>
                  <a:pt x="521713" y="1469772"/>
                </a:lnTo>
                <a:lnTo>
                  <a:pt x="510494" y="1408064"/>
                </a:lnTo>
                <a:lnTo>
                  <a:pt x="560982" y="1335136"/>
                </a:lnTo>
                <a:lnTo>
                  <a:pt x="656349" y="1172451"/>
                </a:lnTo>
                <a:lnTo>
                  <a:pt x="701227" y="1049035"/>
                </a:lnTo>
                <a:lnTo>
                  <a:pt x="701227" y="925619"/>
                </a:lnTo>
                <a:lnTo>
                  <a:pt x="1099524" y="807813"/>
                </a:lnTo>
                <a:lnTo>
                  <a:pt x="1166842" y="785374"/>
                </a:lnTo>
                <a:lnTo>
                  <a:pt x="1385625" y="858302"/>
                </a:lnTo>
                <a:lnTo>
                  <a:pt x="1553919" y="841472"/>
                </a:lnTo>
                <a:close/>
              </a:path>
            </a:pathLst>
          </a:custGeom>
          <a:solidFill>
            <a:srgbClr val="F628CF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832089" y="6165304"/>
            <a:ext cx="10198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Narbonne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029259" y="5829568"/>
            <a:ext cx="8226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Beziers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04048" y="3645024"/>
            <a:ext cx="5725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44719" y="3252119"/>
            <a:ext cx="8512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03931" y="6133375"/>
            <a:ext cx="9509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Marseille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93099" y="5880246"/>
            <a:ext cx="721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Frejus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304800" y="1554162"/>
            <a:ext cx="8686800" cy="530383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Regional case studies</a:t>
            </a:r>
          </a:p>
          <a:p>
            <a:pPr lvl="1"/>
            <a:r>
              <a:rPr lang="en-GB" sz="1800" i="1" dirty="0"/>
              <a:t>colonia Vienna</a:t>
            </a:r>
          </a:p>
          <a:p>
            <a:pPr lvl="1"/>
            <a:r>
              <a:rPr lang="en-GB" sz="1800" i="1" dirty="0"/>
              <a:t>colonia Aquae Sextiae</a:t>
            </a:r>
          </a:p>
          <a:p>
            <a:pPr lvl="1"/>
            <a:r>
              <a:rPr lang="en-GB" sz="1800" i="1" dirty="0"/>
              <a:t>colonia Iulia Apta</a:t>
            </a:r>
          </a:p>
          <a:p>
            <a:pPr lvl="1"/>
            <a:r>
              <a:rPr lang="en-GB" sz="1800" i="1" dirty="0"/>
              <a:t>colonia Nemausus </a:t>
            </a:r>
          </a:p>
          <a:p>
            <a:pPr lvl="1"/>
            <a:endParaRPr lang="en-GB" sz="16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10032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25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4" grpId="0"/>
      <p:bldP spid="15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NEMAUSUS / Nimes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357481" y="260648"/>
            <a:ext cx="2634119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dirty="0"/>
              <a:t>Maison </a:t>
            </a:r>
            <a:r>
              <a:rPr lang="en-GB" dirty="0" err="1"/>
              <a:t>Carree</a:t>
            </a:r>
            <a:br>
              <a:rPr lang="en-GB" dirty="0"/>
            </a:br>
            <a:r>
              <a:rPr lang="en-GB" dirty="0"/>
              <a:t>Augustan-period temple</a:t>
            </a:r>
            <a:br>
              <a:rPr lang="en-GB" dirty="0"/>
            </a:br>
            <a:r>
              <a:rPr lang="en-GB" dirty="0"/>
              <a:t>(M. Agrippa, again…?)</a:t>
            </a:r>
          </a:p>
          <a:p>
            <a:pPr algn="r"/>
            <a:r>
              <a:rPr lang="en-GB" dirty="0"/>
              <a:t>as in </a:t>
            </a:r>
            <a:r>
              <a:rPr lang="en-GB" dirty="0" err="1"/>
              <a:t>Glanum</a:t>
            </a:r>
            <a:r>
              <a:rPr lang="en-GB" dirty="0"/>
              <a:t>,</a:t>
            </a:r>
            <a:br>
              <a:rPr lang="en-GB" dirty="0"/>
            </a:br>
            <a:r>
              <a:rPr lang="en-GB" dirty="0"/>
              <a:t>no major epigraphic</a:t>
            </a:r>
            <a:br>
              <a:rPr lang="en-GB" dirty="0"/>
            </a:br>
            <a:r>
              <a:rPr lang="en-GB" dirty="0"/>
              <a:t>evidence from ‘forum’</a:t>
            </a:r>
          </a:p>
        </p:txBody>
      </p:sp>
    </p:spTree>
    <p:extLst>
      <p:ext uri="{BB962C8B-B14F-4D97-AF65-F5344CB8AC3E}">
        <p14:creationId xmlns:p14="http://schemas.microsoft.com/office/powerpoint/2010/main" val="91244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2" name="Picture 4" descr="D:\Narbonensis Dokumente Downloads\FranceSthSatPHo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" y="952500"/>
            <a:ext cx="8267700" cy="590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08"/>
            <a:ext cx="7315200" cy="849568"/>
          </a:xfrm>
        </p:spPr>
        <p:txBody>
          <a:bodyPr/>
          <a:lstStyle/>
          <a:p>
            <a:r>
              <a:rPr lang="de-DE" altLang="en-US" dirty="0" err="1"/>
              <a:t>Rôle</a:t>
            </a:r>
            <a:r>
              <a:rPr lang="de-DE" altLang="en-US" dirty="0"/>
              <a:t> </a:t>
            </a:r>
            <a:r>
              <a:rPr lang="de-DE" altLang="en-US" dirty="0" err="1"/>
              <a:t>of</a:t>
            </a:r>
            <a:r>
              <a:rPr lang="de-DE" altLang="en-US" dirty="0"/>
              <a:t> </a:t>
            </a:r>
            <a:r>
              <a:rPr lang="de-DE" altLang="en-US" dirty="0" err="1"/>
              <a:t>the</a:t>
            </a:r>
            <a:r>
              <a:rPr lang="de-DE" altLang="en-US" dirty="0"/>
              <a:t> imperial </a:t>
            </a:r>
            <a:r>
              <a:rPr lang="de-DE" altLang="en-US" dirty="0" err="1"/>
              <a:t>cult</a:t>
            </a:r>
            <a:endParaRPr lang="de-DE" altLang="en-US" dirty="0"/>
          </a:p>
        </p:txBody>
      </p:sp>
      <p:sp>
        <p:nvSpPr>
          <p:cNvPr id="58374" name="Oval 6"/>
          <p:cNvSpPr>
            <a:spLocks noChangeArrowheads="1"/>
          </p:cNvSpPr>
          <p:nvPr/>
        </p:nvSpPr>
        <p:spPr bwMode="auto">
          <a:xfrm>
            <a:off x="1828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6" name="Oval 8"/>
          <p:cNvSpPr>
            <a:spLocks noChangeArrowheads="1"/>
          </p:cNvSpPr>
          <p:nvPr/>
        </p:nvSpPr>
        <p:spPr bwMode="auto">
          <a:xfrm>
            <a:off x="1295400" y="64008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7" name="Oval 9"/>
          <p:cNvSpPr>
            <a:spLocks noChangeArrowheads="1"/>
          </p:cNvSpPr>
          <p:nvPr/>
        </p:nvSpPr>
        <p:spPr bwMode="auto">
          <a:xfrm>
            <a:off x="8305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 bwMode="auto">
          <a:xfrm>
            <a:off x="7848600" y="4906963"/>
            <a:ext cx="10604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FORVM IVLII</a:t>
            </a:r>
          </a:p>
        </p:txBody>
      </p:sp>
      <p:sp>
        <p:nvSpPr>
          <p:cNvPr id="58379" name="Oval 11"/>
          <p:cNvSpPr>
            <a:spLocks noChangeArrowheads="1"/>
          </p:cNvSpPr>
          <p:nvPr/>
        </p:nvSpPr>
        <p:spPr bwMode="auto">
          <a:xfrm>
            <a:off x="6705600" y="3429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0" name="Oval 12"/>
          <p:cNvSpPr>
            <a:spLocks noChangeArrowheads="1"/>
          </p:cNvSpPr>
          <p:nvPr/>
        </p:nvSpPr>
        <p:spPr bwMode="auto">
          <a:xfrm>
            <a:off x="65532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1" name="Text Box 13"/>
          <p:cNvSpPr txBox="1">
            <a:spLocks noChangeArrowheads="1"/>
          </p:cNvSpPr>
          <p:nvPr/>
        </p:nvSpPr>
        <p:spPr bwMode="auto">
          <a:xfrm>
            <a:off x="6705600" y="31543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REII APOLLINARIS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2" name="Oval 14"/>
          <p:cNvSpPr>
            <a:spLocks noChangeArrowheads="1"/>
          </p:cNvSpPr>
          <p:nvPr/>
        </p:nvSpPr>
        <p:spPr bwMode="auto">
          <a:xfrm>
            <a:off x="5943600" y="4876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3" name="Oval 15"/>
          <p:cNvSpPr>
            <a:spLocks noChangeArrowheads="1"/>
          </p:cNvSpPr>
          <p:nvPr/>
        </p:nvSpPr>
        <p:spPr bwMode="auto">
          <a:xfrm>
            <a:off x="6019800" y="495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4" name="Text Box 16"/>
          <p:cNvSpPr txBox="1">
            <a:spLocks noChangeArrowheads="1"/>
          </p:cNvSpPr>
          <p:nvPr/>
        </p:nvSpPr>
        <p:spPr bwMode="auto">
          <a:xfrm>
            <a:off x="5181600" y="5029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MARSEILLE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5" name="Oval 17"/>
          <p:cNvSpPr>
            <a:spLocks noChangeArrowheads="1"/>
          </p:cNvSpPr>
          <p:nvPr/>
        </p:nvSpPr>
        <p:spPr bwMode="auto">
          <a:xfrm>
            <a:off x="5562600" y="3733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6" name="Oval 18"/>
          <p:cNvSpPr>
            <a:spLocks noChangeArrowheads="1"/>
          </p:cNvSpPr>
          <p:nvPr/>
        </p:nvSpPr>
        <p:spPr bwMode="auto">
          <a:xfrm>
            <a:off x="5791200" y="38862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8" name="Oval 20"/>
          <p:cNvSpPr>
            <a:spLocks noChangeArrowheads="1"/>
          </p:cNvSpPr>
          <p:nvPr/>
        </p:nvSpPr>
        <p:spPr bwMode="auto">
          <a:xfrm>
            <a:off x="4419600" y="38100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7" name="Oval 19"/>
          <p:cNvSpPr>
            <a:spLocks noChangeArrowheads="1"/>
          </p:cNvSpPr>
          <p:nvPr/>
        </p:nvSpPr>
        <p:spPr bwMode="auto">
          <a:xfrm>
            <a:off x="4267200" y="3962400"/>
            <a:ext cx="457200" cy="457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0" name="Text Box 22"/>
          <p:cNvSpPr txBox="1">
            <a:spLocks noChangeArrowheads="1"/>
          </p:cNvSpPr>
          <p:nvPr/>
        </p:nvSpPr>
        <p:spPr bwMode="auto">
          <a:xfrm>
            <a:off x="4419600" y="4267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ARLELATE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1" name="Text Box 23"/>
          <p:cNvSpPr txBox="1">
            <a:spLocks noChangeArrowheads="1"/>
          </p:cNvSpPr>
          <p:nvPr/>
        </p:nvSpPr>
        <p:spPr bwMode="auto">
          <a:xfrm>
            <a:off x="5486400" y="4068763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AQVAE</a:t>
            </a:r>
            <a:b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SEXTIAE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2" name="Oval 24"/>
          <p:cNvSpPr>
            <a:spLocks noChangeArrowheads="1"/>
          </p:cNvSpPr>
          <p:nvPr/>
        </p:nvSpPr>
        <p:spPr bwMode="auto">
          <a:xfrm>
            <a:off x="5029200" y="3733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4" name="Text Box 26"/>
          <p:cNvSpPr txBox="1">
            <a:spLocks noChangeArrowheads="1"/>
          </p:cNvSpPr>
          <p:nvPr/>
        </p:nvSpPr>
        <p:spPr bwMode="auto">
          <a:xfrm>
            <a:off x="4876800" y="3810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Glanum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5" name="Oval 27"/>
          <p:cNvSpPr>
            <a:spLocks noChangeArrowheads="1"/>
          </p:cNvSpPr>
          <p:nvPr/>
        </p:nvSpPr>
        <p:spPr bwMode="auto">
          <a:xfrm>
            <a:off x="5181600" y="3581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6" name="Text Box 28"/>
          <p:cNvSpPr txBox="1">
            <a:spLocks noChangeArrowheads="1"/>
          </p:cNvSpPr>
          <p:nvPr/>
        </p:nvSpPr>
        <p:spPr bwMode="auto">
          <a:xfrm>
            <a:off x="4953000" y="34591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Cabellio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7" name="Oval 29"/>
          <p:cNvSpPr>
            <a:spLocks noChangeArrowheads="1"/>
          </p:cNvSpPr>
          <p:nvPr/>
        </p:nvSpPr>
        <p:spPr bwMode="auto">
          <a:xfrm>
            <a:off x="5486400" y="32004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8" name="Oval 30"/>
          <p:cNvSpPr>
            <a:spLocks noChangeArrowheads="1"/>
          </p:cNvSpPr>
          <p:nvPr/>
        </p:nvSpPr>
        <p:spPr bwMode="auto">
          <a:xfrm>
            <a:off x="57150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9" name="Text Box 31"/>
          <p:cNvSpPr txBox="1">
            <a:spLocks noChangeArrowheads="1"/>
          </p:cNvSpPr>
          <p:nvPr/>
        </p:nvSpPr>
        <p:spPr bwMode="auto">
          <a:xfrm>
            <a:off x="5715000" y="2971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IVLIA APTA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0" name="Oval 32"/>
          <p:cNvSpPr>
            <a:spLocks noChangeArrowheads="1"/>
          </p:cNvSpPr>
          <p:nvPr/>
        </p:nvSpPr>
        <p:spPr bwMode="auto">
          <a:xfrm>
            <a:off x="5105400" y="3048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1" name="Text Box 33"/>
          <p:cNvSpPr txBox="1">
            <a:spLocks noChangeArrowheads="1"/>
          </p:cNvSpPr>
          <p:nvPr/>
        </p:nvSpPr>
        <p:spPr bwMode="auto">
          <a:xfrm>
            <a:off x="4419600" y="3124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Carpentorate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4" name="Text Box 36"/>
          <p:cNvSpPr txBox="1">
            <a:spLocks noChangeArrowheads="1"/>
          </p:cNvSpPr>
          <p:nvPr/>
        </p:nvSpPr>
        <p:spPr bwMode="auto">
          <a:xfrm>
            <a:off x="4038600" y="22860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ARAVSIO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6" name="Text Box 38"/>
          <p:cNvSpPr txBox="1">
            <a:spLocks noChangeArrowheads="1"/>
          </p:cNvSpPr>
          <p:nvPr/>
        </p:nvSpPr>
        <p:spPr bwMode="auto">
          <a:xfrm>
            <a:off x="4648200" y="1981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7" name="Oval 39"/>
          <p:cNvSpPr>
            <a:spLocks noChangeArrowheads="1"/>
          </p:cNvSpPr>
          <p:nvPr/>
        </p:nvSpPr>
        <p:spPr bwMode="auto">
          <a:xfrm>
            <a:off x="4724400" y="23622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2" name="Oval 34"/>
          <p:cNvSpPr>
            <a:spLocks noChangeArrowheads="1"/>
          </p:cNvSpPr>
          <p:nvPr/>
        </p:nvSpPr>
        <p:spPr bwMode="auto">
          <a:xfrm>
            <a:off x="4648200" y="251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8" name="Oval 40"/>
          <p:cNvSpPr>
            <a:spLocks noChangeArrowheads="1"/>
          </p:cNvSpPr>
          <p:nvPr/>
        </p:nvSpPr>
        <p:spPr bwMode="auto">
          <a:xfrm>
            <a:off x="5181600" y="19812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9" name="Oval 41"/>
          <p:cNvSpPr>
            <a:spLocks noChangeArrowheads="1"/>
          </p:cNvSpPr>
          <p:nvPr/>
        </p:nvSpPr>
        <p:spPr bwMode="auto">
          <a:xfrm>
            <a:off x="5181600" y="2209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1" name="Text Box 43"/>
          <p:cNvSpPr txBox="1">
            <a:spLocks noChangeArrowheads="1"/>
          </p:cNvSpPr>
          <p:nvPr/>
        </p:nvSpPr>
        <p:spPr bwMode="auto">
          <a:xfrm>
            <a:off x="5791200" y="1706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LVCVS AVGVSTI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2" name="Oval 44"/>
          <p:cNvSpPr>
            <a:spLocks noChangeArrowheads="1"/>
          </p:cNvSpPr>
          <p:nvPr/>
        </p:nvSpPr>
        <p:spPr bwMode="auto">
          <a:xfrm>
            <a:off x="5715000" y="144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0" name="Oval 42"/>
          <p:cNvSpPr>
            <a:spLocks noChangeArrowheads="1"/>
          </p:cNvSpPr>
          <p:nvPr/>
        </p:nvSpPr>
        <p:spPr bwMode="auto">
          <a:xfrm>
            <a:off x="5562600" y="15240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3" name="Oval 45"/>
          <p:cNvSpPr>
            <a:spLocks noChangeArrowheads="1"/>
          </p:cNvSpPr>
          <p:nvPr/>
        </p:nvSpPr>
        <p:spPr bwMode="auto">
          <a:xfrm>
            <a:off x="4724400" y="838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4" name="Oval 46"/>
          <p:cNvSpPr>
            <a:spLocks noChangeArrowheads="1"/>
          </p:cNvSpPr>
          <p:nvPr/>
        </p:nvSpPr>
        <p:spPr bwMode="auto">
          <a:xfrm>
            <a:off x="4876800" y="914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5" name="Text Box 47"/>
          <p:cNvSpPr txBox="1">
            <a:spLocks noChangeArrowheads="1"/>
          </p:cNvSpPr>
          <p:nvPr/>
        </p:nvSpPr>
        <p:spPr bwMode="auto">
          <a:xfrm>
            <a:off x="4114800" y="990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VALENTIA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6" name="Oval 48"/>
          <p:cNvSpPr>
            <a:spLocks noChangeArrowheads="1"/>
          </p:cNvSpPr>
          <p:nvPr/>
        </p:nvSpPr>
        <p:spPr bwMode="auto">
          <a:xfrm>
            <a:off x="5638800" y="114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7" name="Text Box 49"/>
          <p:cNvSpPr txBox="1">
            <a:spLocks noChangeArrowheads="1"/>
          </p:cNvSpPr>
          <p:nvPr/>
        </p:nvSpPr>
        <p:spPr bwMode="auto">
          <a:xfrm>
            <a:off x="5791200" y="914400"/>
            <a:ext cx="152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DEA AVGVSTA VOCONTIORUM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9" name="Oval 51"/>
          <p:cNvSpPr>
            <a:spLocks noChangeArrowheads="1"/>
          </p:cNvSpPr>
          <p:nvPr/>
        </p:nvSpPr>
        <p:spPr bwMode="auto">
          <a:xfrm>
            <a:off x="4457700" y="3505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0" name="Text Box 52"/>
          <p:cNvSpPr txBox="1">
            <a:spLocks noChangeArrowheads="1"/>
          </p:cNvSpPr>
          <p:nvPr/>
        </p:nvSpPr>
        <p:spPr bwMode="auto">
          <a:xfrm>
            <a:off x="4267200" y="33829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Ugernum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1" name="Oval 53"/>
          <p:cNvSpPr>
            <a:spLocks noChangeArrowheads="1"/>
          </p:cNvSpPr>
          <p:nvPr/>
        </p:nvSpPr>
        <p:spPr bwMode="auto">
          <a:xfrm>
            <a:off x="4191000" y="3810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2" name="Text Box 54"/>
          <p:cNvSpPr txBox="1">
            <a:spLocks noChangeArrowheads="1"/>
          </p:cNvSpPr>
          <p:nvPr/>
        </p:nvSpPr>
        <p:spPr bwMode="auto">
          <a:xfrm>
            <a:off x="4038600" y="35814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Saint Gilles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3" name="Oval 55"/>
          <p:cNvSpPr>
            <a:spLocks noChangeArrowheads="1"/>
          </p:cNvSpPr>
          <p:nvPr/>
        </p:nvSpPr>
        <p:spPr bwMode="auto">
          <a:xfrm>
            <a:off x="3200400" y="2971800"/>
            <a:ext cx="990600" cy="990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4" name="Oval 56"/>
          <p:cNvSpPr>
            <a:spLocks noChangeArrowheads="1"/>
          </p:cNvSpPr>
          <p:nvPr/>
        </p:nvSpPr>
        <p:spPr bwMode="auto">
          <a:xfrm>
            <a:off x="3048000" y="3124200"/>
            <a:ext cx="838200" cy="838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5" name="Text Box 57"/>
          <p:cNvSpPr txBox="1">
            <a:spLocks noChangeArrowheads="1"/>
          </p:cNvSpPr>
          <p:nvPr/>
        </p:nvSpPr>
        <p:spPr bwMode="auto">
          <a:xfrm>
            <a:off x="3352800" y="3611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NÎMES</a:t>
            </a:r>
            <a:endParaRPr lang="de-DE" altLang="en-US" sz="1200">
              <a:solidFill>
                <a:schemeClr val="bg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6" name="Text Box 58"/>
          <p:cNvSpPr txBox="1">
            <a:spLocks noChangeArrowheads="1"/>
          </p:cNvSpPr>
          <p:nvPr/>
        </p:nvSpPr>
        <p:spPr bwMode="auto">
          <a:xfrm>
            <a:off x="3276600" y="3429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</a:t>
            </a:r>
          </a:p>
        </p:txBody>
      </p:sp>
      <p:sp>
        <p:nvSpPr>
          <p:cNvPr id="58427" name="Text Box 59"/>
          <p:cNvSpPr txBox="1">
            <a:spLocks noChangeArrowheads="1"/>
          </p:cNvSpPr>
          <p:nvPr/>
        </p:nvSpPr>
        <p:spPr bwMode="auto">
          <a:xfrm>
            <a:off x="38100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71</a:t>
            </a:r>
          </a:p>
        </p:txBody>
      </p:sp>
      <p:sp>
        <p:nvSpPr>
          <p:cNvPr id="58428" name="Oval 60"/>
          <p:cNvSpPr>
            <a:spLocks noChangeArrowheads="1"/>
          </p:cNvSpPr>
          <p:nvPr/>
        </p:nvSpPr>
        <p:spPr bwMode="auto">
          <a:xfrm>
            <a:off x="4572000" y="2895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9" name="Text Box 61"/>
          <p:cNvSpPr txBox="1">
            <a:spLocks noChangeArrowheads="1"/>
          </p:cNvSpPr>
          <p:nvPr/>
        </p:nvSpPr>
        <p:spPr bwMode="auto">
          <a:xfrm>
            <a:off x="41148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Laudun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0" name="Text Box 62"/>
          <p:cNvSpPr txBox="1">
            <a:spLocks noChangeArrowheads="1"/>
          </p:cNvSpPr>
          <p:nvPr/>
        </p:nvSpPr>
        <p:spPr bwMode="auto">
          <a:xfrm>
            <a:off x="4267200" y="40386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8</a:t>
            </a:r>
          </a:p>
        </p:txBody>
      </p:sp>
      <p:sp>
        <p:nvSpPr>
          <p:cNvPr id="58431" name="Text Box 63"/>
          <p:cNvSpPr txBox="1">
            <a:spLocks noChangeArrowheads="1"/>
          </p:cNvSpPr>
          <p:nvPr/>
        </p:nvSpPr>
        <p:spPr bwMode="auto">
          <a:xfrm>
            <a:off x="4572000" y="3886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13</a:t>
            </a:r>
          </a:p>
        </p:txBody>
      </p:sp>
      <p:sp>
        <p:nvSpPr>
          <p:cNvPr id="58432" name="Text Box 64"/>
          <p:cNvSpPr txBox="1">
            <a:spLocks noChangeArrowheads="1"/>
          </p:cNvSpPr>
          <p:nvPr/>
        </p:nvSpPr>
        <p:spPr bwMode="auto">
          <a:xfrm>
            <a:off x="5257800" y="1981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11</a:t>
            </a:r>
          </a:p>
        </p:txBody>
      </p:sp>
      <p:sp>
        <p:nvSpPr>
          <p:cNvPr id="58433" name="Text Box 65"/>
          <p:cNvSpPr txBox="1">
            <a:spLocks noChangeArrowheads="1"/>
          </p:cNvSpPr>
          <p:nvPr/>
        </p:nvSpPr>
        <p:spPr bwMode="auto">
          <a:xfrm>
            <a:off x="5257800" y="2239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34" name="Oval 66"/>
          <p:cNvSpPr>
            <a:spLocks noChangeArrowheads="1"/>
          </p:cNvSpPr>
          <p:nvPr/>
        </p:nvSpPr>
        <p:spPr bwMode="auto">
          <a:xfrm>
            <a:off x="3429000" y="2819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5" name="Text Box 67"/>
          <p:cNvSpPr txBox="1">
            <a:spLocks noChangeArrowheads="1"/>
          </p:cNvSpPr>
          <p:nvPr/>
        </p:nvSpPr>
        <p:spPr bwMode="auto">
          <a:xfrm>
            <a:off x="35052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Ucetia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6" name="Oval 68"/>
          <p:cNvSpPr>
            <a:spLocks noChangeArrowheads="1"/>
          </p:cNvSpPr>
          <p:nvPr/>
        </p:nvSpPr>
        <p:spPr bwMode="auto">
          <a:xfrm>
            <a:off x="3200400" y="4114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7" name="Text Box 69"/>
          <p:cNvSpPr txBox="1">
            <a:spLocks noChangeArrowheads="1"/>
          </p:cNvSpPr>
          <p:nvPr/>
        </p:nvSpPr>
        <p:spPr bwMode="auto">
          <a:xfrm>
            <a:off x="3048000" y="42973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Lattes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40" name="Oval 72"/>
          <p:cNvSpPr>
            <a:spLocks noChangeArrowheads="1"/>
          </p:cNvSpPr>
          <p:nvPr/>
        </p:nvSpPr>
        <p:spPr bwMode="auto">
          <a:xfrm>
            <a:off x="2057400" y="45720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9" name="Text Box 71"/>
          <p:cNvSpPr txBox="1">
            <a:spLocks noChangeArrowheads="1"/>
          </p:cNvSpPr>
          <p:nvPr/>
        </p:nvSpPr>
        <p:spPr bwMode="auto">
          <a:xfrm>
            <a:off x="2133600" y="4648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1" name="Text Box 73"/>
          <p:cNvSpPr txBox="1">
            <a:spLocks noChangeArrowheads="1"/>
          </p:cNvSpPr>
          <p:nvPr/>
        </p:nvSpPr>
        <p:spPr bwMode="auto">
          <a:xfrm>
            <a:off x="1905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6</a:t>
            </a:r>
          </a:p>
        </p:txBody>
      </p:sp>
      <p:sp>
        <p:nvSpPr>
          <p:cNvPr id="58442" name="Text Box 74"/>
          <p:cNvSpPr txBox="1">
            <a:spLocks noChangeArrowheads="1"/>
          </p:cNvSpPr>
          <p:nvPr/>
        </p:nvSpPr>
        <p:spPr bwMode="auto">
          <a:xfrm>
            <a:off x="2286000" y="48006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BAETERRAE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3" name="Text Box 75"/>
          <p:cNvSpPr txBox="1">
            <a:spLocks noChangeArrowheads="1"/>
          </p:cNvSpPr>
          <p:nvPr/>
        </p:nvSpPr>
        <p:spPr bwMode="auto">
          <a:xfrm>
            <a:off x="1676400" y="5516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NARBO MARTIVS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5" name="Oval 77"/>
          <p:cNvSpPr>
            <a:spLocks noChangeArrowheads="1"/>
          </p:cNvSpPr>
          <p:nvPr/>
        </p:nvSpPr>
        <p:spPr bwMode="auto">
          <a:xfrm>
            <a:off x="1219200" y="4876800"/>
            <a:ext cx="762000" cy="762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4" name="Oval 76"/>
          <p:cNvSpPr>
            <a:spLocks noChangeArrowheads="1"/>
          </p:cNvSpPr>
          <p:nvPr/>
        </p:nvSpPr>
        <p:spPr bwMode="auto">
          <a:xfrm>
            <a:off x="1143000" y="525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6" name="Text Box 78"/>
          <p:cNvSpPr txBox="1">
            <a:spLocks noChangeArrowheads="1"/>
          </p:cNvSpPr>
          <p:nvPr/>
        </p:nvSpPr>
        <p:spPr bwMode="auto">
          <a:xfrm>
            <a:off x="1447800" y="5105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42</a:t>
            </a:r>
          </a:p>
        </p:txBody>
      </p:sp>
      <p:sp>
        <p:nvSpPr>
          <p:cNvPr id="58448" name="Text Box 80"/>
          <p:cNvSpPr txBox="1">
            <a:spLocks noChangeArrowheads="1"/>
          </p:cNvSpPr>
          <p:nvPr/>
        </p:nvSpPr>
        <p:spPr bwMode="auto">
          <a:xfrm>
            <a:off x="1219200" y="5334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9" name="Text Box 81"/>
          <p:cNvSpPr txBox="1">
            <a:spLocks noChangeArrowheads="1"/>
          </p:cNvSpPr>
          <p:nvPr/>
        </p:nvSpPr>
        <p:spPr bwMode="auto">
          <a:xfrm>
            <a:off x="1676400" y="6278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RVSCINO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0" name="Oval 82"/>
          <p:cNvSpPr>
            <a:spLocks noChangeArrowheads="1"/>
          </p:cNvSpPr>
          <p:nvPr/>
        </p:nvSpPr>
        <p:spPr bwMode="auto">
          <a:xfrm>
            <a:off x="1447800" y="632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1" name="Oval 83"/>
          <p:cNvSpPr>
            <a:spLocks noChangeArrowheads="1"/>
          </p:cNvSpPr>
          <p:nvPr/>
        </p:nvSpPr>
        <p:spPr bwMode="auto">
          <a:xfrm>
            <a:off x="30480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2" name="Text Box 84"/>
          <p:cNvSpPr txBox="1">
            <a:spLocks noChangeArrowheads="1"/>
          </p:cNvSpPr>
          <p:nvPr/>
        </p:nvSpPr>
        <p:spPr bwMode="auto">
          <a:xfrm>
            <a:off x="2362200" y="37338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Sextantio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3" name="Oval 85"/>
          <p:cNvSpPr>
            <a:spLocks noChangeArrowheads="1"/>
          </p:cNvSpPr>
          <p:nvPr/>
        </p:nvSpPr>
        <p:spPr bwMode="auto">
          <a:xfrm>
            <a:off x="35052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4" name="Text Box 86"/>
          <p:cNvSpPr txBox="1">
            <a:spLocks noChangeArrowheads="1"/>
          </p:cNvSpPr>
          <p:nvPr/>
        </p:nvSpPr>
        <p:spPr bwMode="auto">
          <a:xfrm>
            <a:off x="3352800" y="39624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Lunel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5" name="Text Box 87"/>
          <p:cNvSpPr txBox="1">
            <a:spLocks noChangeArrowheads="1"/>
          </p:cNvSpPr>
          <p:nvPr/>
        </p:nvSpPr>
        <p:spPr bwMode="auto">
          <a:xfrm>
            <a:off x="4800600" y="2362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6" name="Text Box 88"/>
          <p:cNvSpPr txBox="1">
            <a:spLocks noChangeArrowheads="1"/>
          </p:cNvSpPr>
          <p:nvPr/>
        </p:nvSpPr>
        <p:spPr bwMode="auto">
          <a:xfrm>
            <a:off x="54864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57" name="Text Box 89"/>
          <p:cNvSpPr txBox="1">
            <a:spLocks noChangeArrowheads="1"/>
          </p:cNvSpPr>
          <p:nvPr/>
        </p:nvSpPr>
        <p:spPr bwMode="auto">
          <a:xfrm>
            <a:off x="5715000" y="3352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</a:t>
            </a:r>
          </a:p>
        </p:txBody>
      </p:sp>
      <p:sp>
        <p:nvSpPr>
          <p:cNvPr id="58458" name="Text Box 90"/>
          <p:cNvSpPr txBox="1">
            <a:spLocks noChangeArrowheads="1"/>
          </p:cNvSpPr>
          <p:nvPr/>
        </p:nvSpPr>
        <p:spPr bwMode="auto">
          <a:xfrm>
            <a:off x="5791200" y="39163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9" name="Text Box 91"/>
          <p:cNvSpPr txBox="1">
            <a:spLocks noChangeArrowheads="1"/>
          </p:cNvSpPr>
          <p:nvPr/>
        </p:nvSpPr>
        <p:spPr bwMode="auto">
          <a:xfrm>
            <a:off x="5638800" y="3733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9</a:t>
            </a:r>
          </a:p>
        </p:txBody>
      </p:sp>
      <p:sp>
        <p:nvSpPr>
          <p:cNvPr id="58460" name="Text Box 92"/>
          <p:cNvSpPr txBox="1">
            <a:spLocks noChangeArrowheads="1"/>
          </p:cNvSpPr>
          <p:nvPr/>
        </p:nvSpPr>
        <p:spPr bwMode="auto">
          <a:xfrm>
            <a:off x="8382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61" name="Text Box 93"/>
          <p:cNvSpPr txBox="1">
            <a:spLocks noChangeArrowheads="1"/>
          </p:cNvSpPr>
          <p:nvPr/>
        </p:nvSpPr>
        <p:spPr bwMode="auto">
          <a:xfrm>
            <a:off x="5562600" y="15541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3</a:t>
            </a:r>
          </a:p>
        </p:txBody>
      </p:sp>
      <p:sp>
        <p:nvSpPr>
          <p:cNvPr id="58462" name="Text Box 94"/>
          <p:cNvSpPr txBox="1">
            <a:spLocks noChangeArrowheads="1"/>
          </p:cNvSpPr>
          <p:nvPr/>
        </p:nvSpPr>
        <p:spPr bwMode="auto">
          <a:xfrm>
            <a:off x="5791200" y="1477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3" name="Oval 95"/>
          <p:cNvSpPr>
            <a:spLocks noChangeArrowheads="1"/>
          </p:cNvSpPr>
          <p:nvPr/>
        </p:nvSpPr>
        <p:spPr bwMode="auto">
          <a:xfrm>
            <a:off x="47244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4" name="Text Box 96"/>
          <p:cNvSpPr txBox="1">
            <a:spLocks noChangeArrowheads="1"/>
          </p:cNvSpPr>
          <p:nvPr/>
        </p:nvSpPr>
        <p:spPr bwMode="auto">
          <a:xfrm>
            <a:off x="4800600" y="304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12</a:t>
            </a:r>
          </a:p>
        </p:txBody>
      </p:sp>
      <p:sp>
        <p:nvSpPr>
          <p:cNvPr id="58467" name="Oval 99"/>
          <p:cNvSpPr>
            <a:spLocks noChangeArrowheads="1"/>
          </p:cNvSpPr>
          <p:nvPr/>
        </p:nvSpPr>
        <p:spPr bwMode="auto">
          <a:xfrm>
            <a:off x="4495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5" name="Text Box 97"/>
          <p:cNvSpPr txBox="1">
            <a:spLocks noChangeArrowheads="1"/>
          </p:cNvSpPr>
          <p:nvPr/>
        </p:nvSpPr>
        <p:spPr bwMode="auto">
          <a:xfrm>
            <a:off x="4572000" y="381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8" name="Text Box 100"/>
          <p:cNvSpPr txBox="1">
            <a:spLocks noChangeArrowheads="1"/>
          </p:cNvSpPr>
          <p:nvPr/>
        </p:nvSpPr>
        <p:spPr bwMode="auto">
          <a:xfrm>
            <a:off x="5638800" y="609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GRENOBLE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69" name="Oval 101"/>
          <p:cNvSpPr>
            <a:spLocks noChangeArrowheads="1"/>
          </p:cNvSpPr>
          <p:nvPr/>
        </p:nvSpPr>
        <p:spPr bwMode="auto">
          <a:xfrm>
            <a:off x="5791200" y="1524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0" name="Oval 102"/>
          <p:cNvSpPr>
            <a:spLocks noChangeArrowheads="1"/>
          </p:cNvSpPr>
          <p:nvPr/>
        </p:nvSpPr>
        <p:spPr bwMode="auto">
          <a:xfrm>
            <a:off x="6019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1" name="Text Box 103"/>
          <p:cNvSpPr txBox="1">
            <a:spLocks noChangeArrowheads="1"/>
          </p:cNvSpPr>
          <p:nvPr/>
        </p:nvSpPr>
        <p:spPr bwMode="auto">
          <a:xfrm>
            <a:off x="5105400" y="381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VIENNE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72" name="Oval 104"/>
          <p:cNvSpPr>
            <a:spLocks noChangeArrowheads="1"/>
          </p:cNvSpPr>
          <p:nvPr/>
        </p:nvSpPr>
        <p:spPr bwMode="auto">
          <a:xfrm>
            <a:off x="64770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3" name="Oval 105"/>
          <p:cNvSpPr>
            <a:spLocks noChangeArrowheads="1"/>
          </p:cNvSpPr>
          <p:nvPr/>
        </p:nvSpPr>
        <p:spPr bwMode="auto">
          <a:xfrm>
            <a:off x="6781800" y="228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4" name="Text Box 106"/>
          <p:cNvSpPr txBox="1">
            <a:spLocks noChangeArrowheads="1"/>
          </p:cNvSpPr>
          <p:nvPr/>
        </p:nvSpPr>
        <p:spPr bwMode="auto">
          <a:xfrm>
            <a:off x="6858000" y="3048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GENAVA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7730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5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"/>
                                        <p:tgtEl>
                                          <p:spTgt spid="5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"/>
                                        <p:tgtEl>
                                          <p:spTgt spid="5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"/>
                                        <p:tgtEl>
                                          <p:spTgt spid="5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5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5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"/>
                                        <p:tgtEl>
                                          <p:spTgt spid="5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5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5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5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"/>
                                        <p:tgtEl>
                                          <p:spTgt spid="58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"/>
                                        <p:tgtEl>
                                          <p:spTgt spid="58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"/>
                                        <p:tgtEl>
                                          <p:spTgt spid="58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5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58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"/>
                                        <p:tgtEl>
                                          <p:spTgt spid="5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"/>
                                        <p:tgtEl>
                                          <p:spTgt spid="5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"/>
                                        <p:tgtEl>
                                          <p:spTgt spid="58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"/>
                                        <p:tgtEl>
                                          <p:spTgt spid="58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58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5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"/>
                                        <p:tgtEl>
                                          <p:spTgt spid="58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6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58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"/>
                                        <p:tgtEl>
                                          <p:spTgt spid="58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"/>
                                        <p:tgtEl>
                                          <p:spTgt spid="58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9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58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000"/>
                            </p:stCondLst>
                            <p:childTnLst>
                              <p:par>
                                <p:cTn id="1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"/>
                                        <p:tgtEl>
                                          <p:spTgt spid="58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100"/>
                            </p:stCondLst>
                            <p:childTnLst>
                              <p:par>
                                <p:cTn id="1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"/>
                                        <p:tgtEl>
                                          <p:spTgt spid="5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"/>
                                        <p:tgtEl>
                                          <p:spTgt spid="5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300"/>
                            </p:stCondLst>
                            <p:childTnLst>
                              <p:par>
                                <p:cTn id="1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"/>
                                        <p:tgtEl>
                                          <p:spTgt spid="5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4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"/>
                                        <p:tgtEl>
                                          <p:spTgt spid="58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500"/>
                            </p:stCondLst>
                            <p:childTnLst>
                              <p:par>
                                <p:cTn id="1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"/>
                                        <p:tgtEl>
                                          <p:spTgt spid="58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600"/>
                            </p:stCondLst>
                            <p:childTnLst>
                              <p:par>
                                <p:cTn id="1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"/>
                                        <p:tgtEl>
                                          <p:spTgt spid="58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700"/>
                            </p:stCondLst>
                            <p:childTnLst>
                              <p:par>
                                <p:cTn id="1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"/>
                                        <p:tgtEl>
                                          <p:spTgt spid="58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800"/>
                            </p:stCondLst>
                            <p:childTnLst>
                              <p:par>
                                <p:cTn id="1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"/>
                                        <p:tgtEl>
                                          <p:spTgt spid="58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900"/>
                            </p:stCondLst>
                            <p:childTnLst>
                              <p:par>
                                <p:cTn id="1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"/>
                                        <p:tgtEl>
                                          <p:spTgt spid="58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000"/>
                            </p:stCondLst>
                            <p:childTnLst>
                              <p:par>
                                <p:cTn id="1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"/>
                                        <p:tgtEl>
                                          <p:spTgt spid="58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100"/>
                            </p:stCondLst>
                            <p:childTnLst>
                              <p:par>
                                <p:cTn id="1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"/>
                                        <p:tgtEl>
                                          <p:spTgt spid="58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200"/>
                            </p:stCondLst>
                            <p:childTnLst>
                              <p:par>
                                <p:cTn id="1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"/>
                                        <p:tgtEl>
                                          <p:spTgt spid="58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300"/>
                            </p:stCondLst>
                            <p:childTnLst>
                              <p:par>
                                <p:cTn id="1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"/>
                                        <p:tgtEl>
                                          <p:spTgt spid="58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4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"/>
                                        <p:tgtEl>
                                          <p:spTgt spid="58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500"/>
                            </p:stCondLst>
                            <p:childTnLst>
                              <p:par>
                                <p:cTn id="1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"/>
                                        <p:tgtEl>
                                          <p:spTgt spid="58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46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"/>
                                        <p:tgtEl>
                                          <p:spTgt spid="58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70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"/>
                                        <p:tgtEl>
                                          <p:spTgt spid="58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800"/>
                            </p:stCondLst>
                            <p:childTnLst>
                              <p:par>
                                <p:cTn id="1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"/>
                                        <p:tgtEl>
                                          <p:spTgt spid="58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900"/>
                            </p:stCondLst>
                            <p:childTnLst>
                              <p:par>
                                <p:cTn id="2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"/>
                                        <p:tgtEl>
                                          <p:spTgt spid="58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0"/>
                            </p:stCondLst>
                            <p:childTnLst>
                              <p:par>
                                <p:cTn id="2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"/>
                                        <p:tgtEl>
                                          <p:spTgt spid="58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100"/>
                            </p:stCondLst>
                            <p:childTnLst>
                              <p:par>
                                <p:cTn id="2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"/>
                                        <p:tgtEl>
                                          <p:spTgt spid="58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200"/>
                            </p:stCondLst>
                            <p:childTnLst>
                              <p:par>
                                <p:cTn id="2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"/>
                                        <p:tgtEl>
                                          <p:spTgt spid="58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300"/>
                            </p:stCondLst>
                            <p:childTnLst>
                              <p:par>
                                <p:cTn id="2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"/>
                                        <p:tgtEl>
                                          <p:spTgt spid="5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400"/>
                            </p:stCondLst>
                            <p:childTnLst>
                              <p:par>
                                <p:cTn id="2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"/>
                                        <p:tgtEl>
                                          <p:spTgt spid="5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"/>
                                        <p:tgtEl>
                                          <p:spTgt spid="5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5600"/>
                            </p:stCondLst>
                            <p:childTnLst>
                              <p:par>
                                <p:cTn id="2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"/>
                                        <p:tgtEl>
                                          <p:spTgt spid="5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5700"/>
                            </p:stCondLst>
                            <p:childTnLst>
                              <p:par>
                                <p:cTn id="2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5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800"/>
                            </p:stCondLst>
                            <p:childTnLst>
                              <p:par>
                                <p:cTn id="2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"/>
                                        <p:tgtEl>
                                          <p:spTgt spid="5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5900"/>
                            </p:stCondLst>
                            <p:childTnLst>
                              <p:par>
                                <p:cTn id="2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"/>
                                        <p:tgtEl>
                                          <p:spTgt spid="5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000"/>
                            </p:stCondLst>
                            <p:childTnLst>
                              <p:par>
                                <p:cTn id="2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"/>
                                        <p:tgtEl>
                                          <p:spTgt spid="5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6100"/>
                            </p:stCondLst>
                            <p:childTnLst>
                              <p:par>
                                <p:cTn id="2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"/>
                                        <p:tgtEl>
                                          <p:spTgt spid="5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6200"/>
                            </p:stCondLst>
                            <p:childTnLst>
                              <p:par>
                                <p:cTn id="2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"/>
                                        <p:tgtEl>
                                          <p:spTgt spid="5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6300"/>
                            </p:stCondLst>
                            <p:childTnLst>
                              <p:par>
                                <p:cTn id="2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"/>
                                        <p:tgtEl>
                                          <p:spTgt spid="5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6400"/>
                            </p:stCondLst>
                            <p:childTnLst>
                              <p:par>
                                <p:cTn id="2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"/>
                                        <p:tgtEl>
                                          <p:spTgt spid="5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6500"/>
                            </p:stCondLst>
                            <p:childTnLst>
                              <p:par>
                                <p:cTn id="2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"/>
                                        <p:tgtEl>
                                          <p:spTgt spid="5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6600"/>
                            </p:stCondLst>
                            <p:childTnLst>
                              <p:par>
                                <p:cTn id="2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"/>
                                        <p:tgtEl>
                                          <p:spTgt spid="5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6700"/>
                            </p:stCondLst>
                            <p:childTnLst>
                              <p:par>
                                <p:cTn id="2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"/>
                                        <p:tgtEl>
                                          <p:spTgt spid="5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6800"/>
                            </p:stCondLst>
                            <p:childTnLst>
                              <p:par>
                                <p:cTn id="2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"/>
                                        <p:tgtEl>
                                          <p:spTgt spid="5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6900"/>
                            </p:stCondLst>
                            <p:childTnLst>
                              <p:par>
                                <p:cTn id="2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"/>
                                        <p:tgtEl>
                                          <p:spTgt spid="5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7000"/>
                            </p:stCondLst>
                            <p:childTnLst>
                              <p:par>
                                <p:cTn id="2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"/>
                                        <p:tgtEl>
                                          <p:spTgt spid="5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7100"/>
                            </p:stCondLst>
                            <p:childTnLst>
                              <p:par>
                                <p:cTn id="2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100"/>
                                        <p:tgtEl>
                                          <p:spTgt spid="5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7200"/>
                            </p:stCondLst>
                            <p:childTnLst>
                              <p:par>
                                <p:cTn id="2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"/>
                                        <p:tgtEl>
                                          <p:spTgt spid="5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7300"/>
                            </p:stCondLst>
                            <p:childTnLst>
                              <p:par>
                                <p:cTn id="2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"/>
                                        <p:tgtEl>
                                          <p:spTgt spid="58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7400"/>
                            </p:stCondLst>
                            <p:childTnLst>
                              <p:par>
                                <p:cTn id="3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"/>
                                        <p:tgtEl>
                                          <p:spTgt spid="5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7500"/>
                            </p:stCondLst>
                            <p:childTnLst>
                              <p:par>
                                <p:cTn id="3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"/>
                                        <p:tgtEl>
                                          <p:spTgt spid="5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7600"/>
                            </p:stCondLst>
                            <p:childTnLst>
                              <p:par>
                                <p:cTn id="3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100"/>
                                        <p:tgtEl>
                                          <p:spTgt spid="5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7700"/>
                            </p:stCondLst>
                            <p:childTnLst>
                              <p:par>
                                <p:cTn id="3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"/>
                                        <p:tgtEl>
                                          <p:spTgt spid="58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7800"/>
                            </p:stCondLst>
                            <p:childTnLst>
                              <p:par>
                                <p:cTn id="3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"/>
                                        <p:tgtEl>
                                          <p:spTgt spid="58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7900"/>
                            </p:stCondLst>
                            <p:childTnLst>
                              <p:par>
                                <p:cTn id="3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"/>
                                        <p:tgtEl>
                                          <p:spTgt spid="58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8000"/>
                            </p:stCondLst>
                            <p:childTnLst>
                              <p:par>
                                <p:cTn id="3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"/>
                                        <p:tgtEl>
                                          <p:spTgt spid="58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8100"/>
                            </p:stCondLst>
                            <p:childTnLst>
                              <p:par>
                                <p:cTn id="3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"/>
                                        <p:tgtEl>
                                          <p:spTgt spid="58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8200"/>
                            </p:stCondLst>
                            <p:childTnLst>
                              <p:par>
                                <p:cTn id="3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"/>
                                        <p:tgtEl>
                                          <p:spTgt spid="58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8300"/>
                            </p:stCondLst>
                            <p:childTnLst>
                              <p:par>
                                <p:cTn id="3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"/>
                                        <p:tgtEl>
                                          <p:spTgt spid="58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8400"/>
                            </p:stCondLst>
                            <p:childTnLst>
                              <p:par>
                                <p:cTn id="3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"/>
                                        <p:tgtEl>
                                          <p:spTgt spid="58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8500"/>
                            </p:stCondLst>
                            <p:childTnLst>
                              <p:par>
                                <p:cTn id="3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"/>
                                        <p:tgtEl>
                                          <p:spTgt spid="58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8600"/>
                            </p:stCondLst>
                            <p:childTnLst>
                              <p:par>
                                <p:cTn id="3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100"/>
                                        <p:tgtEl>
                                          <p:spTgt spid="5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8700"/>
                            </p:stCondLst>
                            <p:childTnLst>
                              <p:par>
                                <p:cTn id="3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"/>
                                        <p:tgtEl>
                                          <p:spTgt spid="58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8800"/>
                            </p:stCondLst>
                            <p:childTnLst>
                              <p:par>
                                <p:cTn id="3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100"/>
                                        <p:tgtEl>
                                          <p:spTgt spid="5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8900"/>
                            </p:stCondLst>
                            <p:childTnLst>
                              <p:par>
                                <p:cTn id="3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"/>
                                        <p:tgtEl>
                                          <p:spTgt spid="5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9000"/>
                            </p:stCondLst>
                            <p:childTnLst>
                              <p:par>
                                <p:cTn id="3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00"/>
                                        <p:tgtEl>
                                          <p:spTgt spid="58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9100"/>
                            </p:stCondLst>
                            <p:childTnLst>
                              <p:par>
                                <p:cTn id="3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100"/>
                                        <p:tgtEl>
                                          <p:spTgt spid="58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4" grpId="0" animBg="1"/>
      <p:bldP spid="58376" grpId="0" animBg="1"/>
      <p:bldP spid="58377" grpId="0" animBg="1"/>
      <p:bldP spid="58378" grpId="0"/>
      <p:bldP spid="58379" grpId="0" animBg="1"/>
      <p:bldP spid="58380" grpId="0" animBg="1"/>
      <p:bldP spid="58381" grpId="0"/>
      <p:bldP spid="58382" grpId="0" animBg="1"/>
      <p:bldP spid="58383" grpId="0" animBg="1"/>
      <p:bldP spid="58384" grpId="0"/>
      <p:bldP spid="58385" grpId="0" animBg="1"/>
      <p:bldP spid="58386" grpId="0" animBg="1"/>
      <p:bldP spid="58388" grpId="0" animBg="1"/>
      <p:bldP spid="58387" grpId="0" animBg="1"/>
      <p:bldP spid="58390" grpId="0"/>
      <p:bldP spid="58391" grpId="0"/>
      <p:bldP spid="58392" grpId="0" animBg="1"/>
      <p:bldP spid="58394" grpId="0"/>
      <p:bldP spid="58395" grpId="0" animBg="1"/>
      <p:bldP spid="58396" grpId="0"/>
      <p:bldP spid="58397" grpId="0" animBg="1"/>
      <p:bldP spid="58398" grpId="0" animBg="1"/>
      <p:bldP spid="58399" grpId="0"/>
      <p:bldP spid="58400" grpId="0" animBg="1"/>
      <p:bldP spid="58401" grpId="0"/>
      <p:bldP spid="58404" grpId="0"/>
      <p:bldP spid="58406" grpId="0"/>
      <p:bldP spid="58407" grpId="0" animBg="1"/>
      <p:bldP spid="58402" grpId="0" animBg="1"/>
      <p:bldP spid="58408" grpId="0" animBg="1"/>
      <p:bldP spid="58409" grpId="0" animBg="1"/>
      <p:bldP spid="58411" grpId="0"/>
      <p:bldP spid="58412" grpId="0" animBg="1"/>
      <p:bldP spid="58410" grpId="0" animBg="1"/>
      <p:bldP spid="58413" grpId="0" animBg="1"/>
      <p:bldP spid="58414" grpId="0" animBg="1"/>
      <p:bldP spid="58415" grpId="0"/>
      <p:bldP spid="58416" grpId="0" animBg="1"/>
      <p:bldP spid="58417" grpId="0"/>
      <p:bldP spid="58419" grpId="0" animBg="1"/>
      <p:bldP spid="58420" grpId="0"/>
      <p:bldP spid="58421" grpId="0" animBg="1"/>
      <p:bldP spid="58422" grpId="0"/>
      <p:bldP spid="58423" grpId="0" animBg="1"/>
      <p:bldP spid="58424" grpId="0" animBg="1"/>
      <p:bldP spid="58425" grpId="0"/>
      <p:bldP spid="58426" grpId="0"/>
      <p:bldP spid="58427" grpId="0"/>
      <p:bldP spid="58428" grpId="0" animBg="1"/>
      <p:bldP spid="58429" grpId="0"/>
      <p:bldP spid="58430" grpId="0"/>
      <p:bldP spid="58431" grpId="0"/>
      <p:bldP spid="58432" grpId="0"/>
      <p:bldP spid="58433" grpId="0"/>
      <p:bldP spid="58434" grpId="0" animBg="1"/>
      <p:bldP spid="58435" grpId="0"/>
      <p:bldP spid="58436" grpId="0" animBg="1"/>
      <p:bldP spid="58437" grpId="0"/>
      <p:bldP spid="58440" grpId="0" animBg="1"/>
      <p:bldP spid="58439" grpId="0"/>
      <p:bldP spid="58441" grpId="0"/>
      <p:bldP spid="58442" grpId="0"/>
      <p:bldP spid="58443" grpId="0"/>
      <p:bldP spid="58445" grpId="0" animBg="1"/>
      <p:bldP spid="58444" grpId="0" animBg="1"/>
      <p:bldP spid="58446" grpId="0"/>
      <p:bldP spid="58448" grpId="0"/>
      <p:bldP spid="58449" grpId="0"/>
      <p:bldP spid="58450" grpId="0" animBg="1"/>
      <p:bldP spid="58451" grpId="0" animBg="1"/>
      <p:bldP spid="58452" grpId="0"/>
      <p:bldP spid="58453" grpId="0" animBg="1"/>
      <p:bldP spid="58454" grpId="0"/>
      <p:bldP spid="58455" grpId="0"/>
      <p:bldP spid="58456" grpId="0"/>
      <p:bldP spid="58457" grpId="0"/>
      <p:bldP spid="58458" grpId="0"/>
      <p:bldP spid="58459" grpId="0"/>
      <p:bldP spid="58460" grpId="0"/>
      <p:bldP spid="58461" grpId="0"/>
      <p:bldP spid="58462" grpId="0"/>
      <p:bldP spid="58463" grpId="0" animBg="1"/>
      <p:bldP spid="58464" grpId="0"/>
      <p:bldP spid="58467" grpId="0" animBg="1"/>
      <p:bldP spid="58465" grpId="0"/>
      <p:bldP spid="58468" grpId="0"/>
      <p:bldP spid="58469" grpId="0" animBg="1"/>
      <p:bldP spid="58470" grpId="0" animBg="1"/>
      <p:bldP spid="58471" grpId="0"/>
      <p:bldP spid="58472" grpId="0" animBg="1"/>
      <p:bldP spid="58473" grpId="0" animBg="1"/>
      <p:bldP spid="58474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315200" cy="1154097"/>
          </a:xfrm>
        </p:spPr>
        <p:txBody>
          <a:bodyPr/>
          <a:lstStyle/>
          <a:p>
            <a:r>
              <a:rPr lang="de-DE" altLang="en-US" dirty="0" err="1"/>
              <a:t>Rôle</a:t>
            </a:r>
            <a:r>
              <a:rPr lang="de-DE" altLang="en-US" dirty="0"/>
              <a:t> </a:t>
            </a:r>
            <a:r>
              <a:rPr lang="de-DE" altLang="en-US" dirty="0" err="1"/>
              <a:t>of</a:t>
            </a:r>
            <a:r>
              <a:rPr lang="de-DE" altLang="en-US" dirty="0"/>
              <a:t> </a:t>
            </a:r>
            <a:r>
              <a:rPr lang="de-DE" altLang="en-US" dirty="0" err="1"/>
              <a:t>the</a:t>
            </a:r>
            <a:r>
              <a:rPr lang="de-DE" altLang="en-US" dirty="0"/>
              <a:t> imperial </a:t>
            </a:r>
            <a:r>
              <a:rPr lang="de-DE" altLang="en-US" dirty="0" err="1"/>
              <a:t>cult</a:t>
            </a:r>
            <a:endParaRPr lang="de-DE" altLang="en-US" dirty="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066800"/>
            <a:ext cx="8229600" cy="4572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de-DE" altLang="en-US" dirty="0"/>
              <a:t>N</a:t>
            </a:r>
            <a:r>
              <a:rPr lang="de-DE" altLang="en-US" dirty="0">
                <a:latin typeface="Times New Roman" panose="02020603050405020304" pitchFamily="18" charset="0"/>
              </a:rPr>
              <a:t>î</a:t>
            </a:r>
            <a:r>
              <a:rPr lang="de-DE" altLang="en-US" dirty="0"/>
              <a:t>mes: 23 </a:t>
            </a:r>
            <a:r>
              <a:rPr lang="de-DE" altLang="en-US" dirty="0" err="1"/>
              <a:t>flamines</a:t>
            </a:r>
            <a:r>
              <a:rPr lang="de-DE" altLang="en-US" dirty="0"/>
              <a:t> + 71 </a:t>
            </a:r>
            <a:r>
              <a:rPr lang="de-DE" altLang="en-US" dirty="0" err="1"/>
              <a:t>seviri</a:t>
            </a:r>
            <a:r>
              <a:rPr lang="de-DE" altLang="en-US" dirty="0"/>
              <a:t> + </a:t>
            </a:r>
            <a:r>
              <a:rPr lang="de-DE" altLang="en-US" i="1" dirty="0" err="1"/>
              <a:t>chora</a:t>
            </a:r>
            <a:endParaRPr lang="de-DE" altLang="en-US" i="1" dirty="0"/>
          </a:p>
          <a:p>
            <a:pPr>
              <a:buFontTx/>
              <a:buNone/>
            </a:pPr>
            <a:r>
              <a:rPr lang="de-DE" altLang="en-US" i="1" dirty="0" err="1"/>
              <a:t>Flamines</a:t>
            </a:r>
            <a:r>
              <a:rPr lang="de-DE" altLang="en-US" i="1" dirty="0"/>
              <a:t> in N</a:t>
            </a:r>
            <a:r>
              <a:rPr lang="de-DE" altLang="en-US" i="1" dirty="0">
                <a:latin typeface="Times New Roman" panose="02020603050405020304" pitchFamily="18" charset="0"/>
              </a:rPr>
              <a:t>î</a:t>
            </a:r>
            <a:r>
              <a:rPr lang="de-DE" altLang="en-US" i="1" dirty="0"/>
              <a:t>mes: 85% </a:t>
            </a:r>
            <a:r>
              <a:rPr lang="de-DE" altLang="en-US" i="1" dirty="0" err="1"/>
              <a:t>epitaphs</a:t>
            </a:r>
            <a:r>
              <a:rPr lang="de-DE" altLang="en-US" i="1" dirty="0"/>
              <a:t>, 15% </a:t>
            </a:r>
            <a:r>
              <a:rPr lang="de-DE" altLang="en-US" i="1" dirty="0" err="1"/>
              <a:t>honorary</a:t>
            </a:r>
            <a:r>
              <a:rPr lang="de-DE" altLang="en-US" i="1" dirty="0"/>
              <a:t> </a:t>
            </a:r>
            <a:r>
              <a:rPr lang="de-DE" altLang="en-US" i="1" dirty="0" err="1"/>
              <a:t>decrees</a:t>
            </a:r>
            <a:endParaRPr lang="de-DE" altLang="en-US" i="1" dirty="0"/>
          </a:p>
          <a:p>
            <a:pPr>
              <a:buFontTx/>
              <a:buNone/>
            </a:pPr>
            <a:r>
              <a:rPr lang="de-DE" altLang="en-US" i="1" dirty="0" err="1"/>
              <a:t>Very</a:t>
            </a:r>
            <a:r>
              <a:rPr lang="de-DE" altLang="en-US" i="1" dirty="0"/>
              <a:t> </a:t>
            </a:r>
            <a:r>
              <a:rPr lang="de-DE" altLang="en-US" i="1" dirty="0" err="1"/>
              <a:t>rarely</a:t>
            </a:r>
            <a:r>
              <a:rPr lang="de-DE" altLang="en-US" i="1" dirty="0"/>
              <a:t> in </a:t>
            </a:r>
            <a:r>
              <a:rPr lang="de-DE" altLang="en-US" i="1" dirty="0" err="1"/>
              <a:t>Gallia</a:t>
            </a:r>
            <a:r>
              <a:rPr lang="de-DE" altLang="en-US" i="1" dirty="0"/>
              <a:t> </a:t>
            </a:r>
            <a:r>
              <a:rPr lang="de-DE" altLang="en-US" i="1" dirty="0" err="1"/>
              <a:t>Narbonensis</a:t>
            </a:r>
            <a:r>
              <a:rPr lang="de-DE" altLang="en-US" i="1" dirty="0"/>
              <a:t>: </a:t>
            </a:r>
            <a:r>
              <a:rPr lang="de-DE" altLang="en-US" i="1" dirty="0" err="1"/>
              <a:t>religious</a:t>
            </a:r>
            <a:r>
              <a:rPr lang="de-DE" altLang="en-US" i="1" dirty="0"/>
              <a:t> </a:t>
            </a:r>
            <a:r>
              <a:rPr lang="de-DE" altLang="en-US" i="1" dirty="0" err="1"/>
              <a:t>involvement</a:t>
            </a:r>
            <a:endParaRPr lang="de-DE" altLang="en-US" i="1" dirty="0"/>
          </a:p>
        </p:txBody>
      </p:sp>
      <p:pic>
        <p:nvPicPr>
          <p:cNvPr id="64516" name="Picture 4" descr="C:\Dokumente und Einstellungen\All Users\Dokumente\Eigene Bilder\Kodak Pictures\2007-05-22\Nîmes VIviri 000_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6" r="19611"/>
          <a:stretch>
            <a:fillRect/>
          </a:stretch>
        </p:blipFill>
        <p:spPr bwMode="auto">
          <a:xfrm>
            <a:off x="161132" y="2775191"/>
            <a:ext cx="2209800" cy="39163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7" name="Picture 5" descr="C:\Dokumente und Einstellungen\All Users\Dokumente\Eigene Bilder\Kodak Pictures\2007-05-22\Nîmes seuiri Augustales 000_00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9" r="8824"/>
          <a:stretch>
            <a:fillRect/>
          </a:stretch>
        </p:blipFill>
        <p:spPr bwMode="auto">
          <a:xfrm>
            <a:off x="2514600" y="2766368"/>
            <a:ext cx="3657600" cy="3887787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8" name="Picture 6" descr="C:\Dokumente und Einstellungen\Ralph\Eigene Dateien\CORPUS NARBONENSIS\Nîmes\NIMES Epitaph Museum Smal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3" r="13368"/>
          <a:stretch>
            <a:fillRect/>
          </a:stretch>
        </p:blipFill>
        <p:spPr bwMode="auto">
          <a:xfrm>
            <a:off x="6342063" y="2796895"/>
            <a:ext cx="2039937" cy="384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4495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pic>
        <p:nvPicPr>
          <p:cNvPr id="114691" name="Picture 3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2" name="Picture 4" descr="C:\Dokumente und Einstellungen\Ralph\Eigene Dateien\Nîmes pre-Roman sculpture 000_00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2438400"/>
            <a:ext cx="2879725" cy="38401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693" name="Picture 5" descr="D:\Narbonensis Dokumente Downloads\Nîmes Augusteum taureau acépha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438400"/>
            <a:ext cx="2311400" cy="3352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694" name="Rectangle 6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oppidum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cult place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</p:spTree>
    <p:extLst>
      <p:ext uri="{BB962C8B-B14F-4D97-AF65-F5344CB8AC3E}">
        <p14:creationId xmlns:p14="http://schemas.microsoft.com/office/powerpoint/2010/main" val="18630872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4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4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0" name="Picture 4" descr="C:\Dokumente und Einstellungen\Ralph\Eigene Dateien\HABIL 2007\Photos NEMAUSUS\MAP Nîmes CAG 30 1 fig 63.jpg"/>
          <p:cNvPicPr>
            <a:picLocks noChangeAspect="1" noChangeArrowheads="1"/>
          </p:cNvPicPr>
          <p:nvPr/>
        </p:nvPicPr>
        <p:blipFill>
          <a:blip r:embed="rId2">
            <a:lum bright="-12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049338"/>
            <a:ext cx="5867400" cy="54276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5" name="Picture 9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oppidum</a:t>
            </a:r>
            <a:endParaRPr kumimoji="0" lang="de-DE" altLang="en-US" sz="2000" dirty="0">
              <a:solidFill>
                <a:schemeClr val="accent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cult</a:t>
            </a:r>
            <a: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 </a:t>
            </a:r>
            <a:r>
              <a:rPr kumimoji="0" lang="de-DE" altLang="en-US" sz="20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place</a:t>
            </a:r>
            <a:b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  <p:sp>
        <p:nvSpPr>
          <p:cNvPr id="50188" name="Oval 12"/>
          <p:cNvSpPr>
            <a:spLocks noChangeArrowheads="1"/>
          </p:cNvSpPr>
          <p:nvPr/>
        </p:nvSpPr>
        <p:spPr bwMode="auto">
          <a:xfrm>
            <a:off x="4572000" y="2286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Oval 13"/>
          <p:cNvSpPr>
            <a:spLocks noChangeArrowheads="1"/>
          </p:cNvSpPr>
          <p:nvPr/>
        </p:nvSpPr>
        <p:spPr bwMode="auto">
          <a:xfrm>
            <a:off x="4191000" y="3429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Text Box 14"/>
          <p:cNvSpPr txBox="1">
            <a:spLocks noChangeArrowheads="1"/>
          </p:cNvSpPr>
          <p:nvPr/>
        </p:nvSpPr>
        <p:spPr bwMode="auto">
          <a:xfrm>
            <a:off x="4953000" y="19050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50191" name="Text Box 15"/>
          <p:cNvSpPr txBox="1">
            <a:spLocks noChangeArrowheads="1"/>
          </p:cNvSpPr>
          <p:nvPr/>
        </p:nvSpPr>
        <p:spPr bwMode="auto">
          <a:xfrm>
            <a:off x="2971800" y="3810000"/>
            <a:ext cx="2514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SPRING-SANCTUARY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875345"/>
      </p:ext>
    </p:extLst>
  </p:cSld>
  <p:clrMapOvr>
    <a:masterClrMapping/>
  </p:clrMapOvr>
  <p:transition spd="slow">
    <p:randomBar dir="vert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/>
              <a:t>Nemausus</a:t>
            </a:r>
          </a:p>
        </p:txBody>
      </p:sp>
      <p:pic>
        <p:nvPicPr>
          <p:cNvPr id="61444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45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61449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0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61458" name="Oval 18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 dirty="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 dirty="0">
                <a:solidFill>
                  <a:schemeClr val="tx2"/>
                </a:solidFill>
              </a:rPr>
              <a:t>î</a:t>
            </a:r>
            <a:r>
              <a:rPr kumimoji="0" lang="de-DE" altLang="en-US" sz="3600" dirty="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</p:spTree>
    <p:extLst>
      <p:ext uri="{BB962C8B-B14F-4D97-AF65-F5344CB8AC3E}">
        <p14:creationId xmlns:p14="http://schemas.microsoft.com/office/powerpoint/2010/main" val="273534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 dirty="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 dirty="0">
                <a:solidFill>
                  <a:schemeClr val="tx2"/>
                </a:solidFill>
              </a:rPr>
              <a:t>î</a:t>
            </a:r>
            <a:r>
              <a:rPr kumimoji="0" lang="de-DE" altLang="en-US" sz="3600" dirty="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0660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(domestic deities)</a:t>
            </a:r>
          </a:p>
        </p:txBody>
      </p:sp>
      <p:sp>
        <p:nvSpPr>
          <p:cNvPr id="70671" name="Text Box 15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0672" name="Oval 16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Text Box 17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49679"/>
            <a:ext cx="2540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19433"/>
      </p:ext>
    </p:extLst>
  </p:cSld>
  <p:clrMapOvr>
    <a:masterClrMapping/>
  </p:clrMapOvr>
  <p:transition spd="slow">
    <p:randomBar dir="vert"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7829" name="Picture 5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7839" name="Oval 15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77842" name="Picture 18" descr="C:\Dokumente und Einstellungen\Ralph\Eigene Dateien\HABIL 2007\Photos NEMAUSUS\CAG 30 1 FIG 146 PLAN AUGUSTEUM CNRS IRAA Varène et Bigo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52400"/>
            <a:ext cx="3859213" cy="6705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457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7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5" name="Picture 35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699" name="Rectangle 19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71700" name="Rectangle 20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71701" name="Line 21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2" name="Line 22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3" name="Rectangle 23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71708" name="Line 2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71712" name="Picture 32" descr="D:\Narbonensis Dokumente Downloads\Nîmes source_jard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743200" cy="23526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3" name="Picture 33" descr="D:\Narbonensis Dokumente Downloads\Nîmes Augusteum Diana tempel CAG fig 1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59703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4" name="Picture 34" descr="D:\Narbonensis Dokumente Downloads\Nîmes Augusteum Sud Fronton CAG fig176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D0D0D"/>
              </a:clrFrom>
              <a:clrTo>
                <a:srgbClr val="0D0D0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633" y="3947144"/>
            <a:ext cx="4748535" cy="291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14"/>
          <p:cNvSpPr txBox="1">
            <a:spLocks noChangeArrowheads="1"/>
          </p:cNvSpPr>
          <p:nvPr/>
        </p:nvSpPr>
        <p:spPr bwMode="auto">
          <a:xfrm>
            <a:off x="3828671" y="1221548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</p:spTree>
    <p:extLst>
      <p:ext uri="{BB962C8B-B14F-4D97-AF65-F5344CB8AC3E}">
        <p14:creationId xmlns:p14="http://schemas.microsoft.com/office/powerpoint/2010/main" val="6365171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1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1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1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1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1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1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1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7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 autoUpdateAnimBg="0"/>
      <p:bldP spid="71700" grpId="0" autoUpdateAnimBg="0"/>
      <p:bldP spid="71703" grpId="0" autoUpdateAnimBg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81" name="Picture 17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471" name="Rectangle 7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62472" name="Rectangle 8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H="1">
            <a:off x="5334000" y="2362200"/>
            <a:ext cx="762000" cy="762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7" name="Rectangle 13"/>
          <p:cNvSpPr>
            <a:spLocks noChangeArrowheads="1"/>
          </p:cNvSpPr>
          <p:nvPr/>
        </p:nvSpPr>
        <p:spPr bwMode="auto">
          <a:xfrm>
            <a:off x="6400800" y="5334000"/>
            <a:ext cx="24384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Quai de la Fontaine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SILVANUS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Fortuna</a:t>
            </a:r>
          </a:p>
        </p:txBody>
      </p:sp>
      <p:sp>
        <p:nvSpPr>
          <p:cNvPr id="62478" name="Line 14"/>
          <p:cNvSpPr>
            <a:spLocks noChangeShapeType="1"/>
          </p:cNvSpPr>
          <p:nvPr/>
        </p:nvSpPr>
        <p:spPr bwMode="auto">
          <a:xfrm flipH="1" flipV="1">
            <a:off x="5410200" y="5105400"/>
            <a:ext cx="1447800" cy="9144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9" name="Rectangle 15"/>
          <p:cNvSpPr>
            <a:spLocks noChangeArrowheads="1"/>
          </p:cNvSpPr>
          <p:nvPr/>
        </p:nvSpPr>
        <p:spPr bwMode="auto">
          <a:xfrm>
            <a:off x="5638800" y="1905000"/>
            <a:ext cx="35052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the Spring Sanctuary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G-205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NYMPHS, 1 APOLLO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VICTORIA AUG.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Anubis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LARES AUG, FONS URA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by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vicus Arcevoturum 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HONORIFIC INSCR.</a:t>
            </a:r>
          </a:p>
        </p:txBody>
      </p:sp>
      <p:sp>
        <p:nvSpPr>
          <p:cNvPr id="62482" name="Line 1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83" name="Rectangle 19"/>
          <p:cNvSpPr>
            <a:spLocks noChangeArrowheads="1"/>
          </p:cNvSpPr>
          <p:nvPr/>
        </p:nvSpPr>
        <p:spPr bwMode="auto">
          <a:xfrm>
            <a:off x="6324600" y="0"/>
            <a:ext cx="2819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 / Hill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ISIS &amp; 1 SERAPIS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SUCELLOS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ALAMINOS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HERCULES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62484" name="Rectangle 20"/>
          <p:cNvSpPr>
            <a:spLocks noChangeArrowheads="1"/>
          </p:cNvSpPr>
          <p:nvPr/>
        </p:nvSpPr>
        <p:spPr bwMode="auto">
          <a:xfrm>
            <a:off x="2590800" y="5486400"/>
            <a:ext cx="39624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South of Sanctuary:</a:t>
            </a: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MATRES, 2 PROXUMES,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Demeter, 1 QUARTA,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APOLLO, 1 HERCULES,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Venus</a:t>
            </a:r>
          </a:p>
        </p:txBody>
      </p:sp>
      <p:sp>
        <p:nvSpPr>
          <p:cNvPr id="62485" name="Line 21"/>
          <p:cNvSpPr>
            <a:spLocks noChangeShapeType="1"/>
          </p:cNvSpPr>
          <p:nvPr/>
        </p:nvSpPr>
        <p:spPr bwMode="auto">
          <a:xfrm flipH="1" flipV="1">
            <a:off x="5105400" y="533400"/>
            <a:ext cx="1676400" cy="304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884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2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2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2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62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7" grpId="0" autoUpdateAnimBg="0"/>
      <p:bldP spid="62479" grpId="0" autoUpdateAnimBg="0"/>
      <p:bldP spid="62483" grpId="0" autoUpdateAnimBg="0"/>
      <p:bldP spid="62484" grpId="0" autoUpdateAnimBg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066800"/>
            <a:ext cx="7772400" cy="4343400"/>
          </a:xfrm>
        </p:spPr>
        <p:txBody>
          <a:bodyPr/>
          <a:lstStyle/>
          <a:p>
            <a:r>
              <a:rPr lang="de-DE" altLang="en-US" sz="1800" dirty="0" err="1"/>
              <a:t>Virtually</a:t>
            </a:r>
            <a:r>
              <a:rPr lang="de-DE" altLang="en-US" sz="1800" dirty="0"/>
              <a:t> all </a:t>
            </a:r>
            <a:r>
              <a:rPr lang="de-DE" altLang="en-US" sz="1800" dirty="0" err="1"/>
              <a:t>known</a:t>
            </a:r>
            <a:r>
              <a:rPr lang="de-DE" altLang="en-US" sz="1800" dirty="0"/>
              <a:t> </a:t>
            </a:r>
            <a:r>
              <a:rPr lang="de-DE" altLang="en-US" sz="1800" dirty="0" err="1"/>
              <a:t>inscriptions</a:t>
            </a:r>
            <a:r>
              <a:rPr lang="de-DE" altLang="en-US" sz="1800" dirty="0"/>
              <a:t> </a:t>
            </a:r>
            <a:r>
              <a:rPr lang="de-DE" altLang="en-US" sz="1800" dirty="0" err="1"/>
              <a:t>from</a:t>
            </a:r>
            <a:r>
              <a:rPr lang="de-DE" altLang="en-US" sz="1800" dirty="0"/>
              <a:t> </a:t>
            </a:r>
            <a:r>
              <a:rPr lang="de-DE" altLang="en-US" sz="1800" dirty="0">
                <a:latin typeface="Times New Roman" panose="02020603050405020304" pitchFamily="18" charset="0"/>
              </a:rPr>
              <a:t>„</a:t>
            </a:r>
            <a:r>
              <a:rPr lang="de-DE" altLang="en-US" sz="1800" dirty="0" err="1"/>
              <a:t>Augusteum</a:t>
            </a:r>
            <a:r>
              <a:rPr lang="de-DE" altLang="en-US" sz="1800" dirty="0">
                <a:latin typeface="Times New Roman" panose="02020603050405020304" pitchFamily="18" charset="0"/>
              </a:rPr>
              <a:t>“</a:t>
            </a:r>
            <a:endParaRPr lang="de-DE" altLang="en-US" sz="1800" dirty="0"/>
          </a:p>
          <a:p>
            <a:r>
              <a:rPr lang="de-DE" altLang="en-US" sz="1800" dirty="0" err="1"/>
              <a:t>Centred</a:t>
            </a:r>
            <a:r>
              <a:rPr lang="de-DE" altLang="en-US" sz="1800" dirty="0"/>
              <a:t> </a:t>
            </a:r>
            <a:r>
              <a:rPr lang="de-DE" altLang="en-US" sz="1800" dirty="0" err="1"/>
              <a:t>around</a:t>
            </a:r>
            <a:r>
              <a:rPr lang="de-DE" altLang="en-US" sz="1800" dirty="0"/>
              <a:t> </a:t>
            </a:r>
            <a:r>
              <a:rPr lang="de-DE" altLang="en-US" sz="1800" dirty="0" err="1"/>
              <a:t>sacred</a:t>
            </a:r>
            <a:r>
              <a:rPr lang="de-DE" altLang="en-US" sz="1800" dirty="0"/>
              <a:t> spring... </a:t>
            </a:r>
          </a:p>
          <a:p>
            <a:pPr lvl="1"/>
            <a:r>
              <a:rPr lang="de-DE" altLang="en-US" sz="1600" dirty="0" err="1"/>
              <a:t>Protector</a:t>
            </a:r>
            <a:r>
              <a:rPr lang="de-DE" altLang="en-US" sz="1600" dirty="0"/>
              <a:t> </a:t>
            </a:r>
            <a:r>
              <a:rPr lang="de-DE" altLang="en-US" sz="1600" dirty="0" err="1"/>
              <a:t>of</a:t>
            </a:r>
            <a:r>
              <a:rPr lang="de-DE" altLang="en-US" sz="1600" dirty="0"/>
              <a:t> </a:t>
            </a:r>
            <a:r>
              <a:rPr lang="de-DE" altLang="en-US" sz="1600" dirty="0" err="1"/>
              <a:t>city</a:t>
            </a:r>
            <a:r>
              <a:rPr lang="de-DE" altLang="en-US" sz="1600" dirty="0"/>
              <a:t>, </a:t>
            </a:r>
            <a:r>
              <a:rPr lang="de-DE" altLang="en-US" sz="1600" i="1" dirty="0" err="1"/>
              <a:t>colonia</a:t>
            </a:r>
            <a:r>
              <a:rPr lang="de-DE" altLang="en-US" sz="1600" dirty="0"/>
              <a:t>, spring</a:t>
            </a:r>
          </a:p>
          <a:p>
            <a:pPr lvl="1"/>
            <a:r>
              <a:rPr lang="de-DE" altLang="en-US" sz="1600" dirty="0" err="1"/>
              <a:t>Dedicants</a:t>
            </a:r>
            <a:r>
              <a:rPr lang="de-DE" altLang="en-US" sz="1600" dirty="0"/>
              <a:t>: </a:t>
            </a:r>
            <a:r>
              <a:rPr lang="de-DE" altLang="en-US" sz="1600" dirty="0" err="1"/>
              <a:t>many</a:t>
            </a:r>
            <a:r>
              <a:rPr lang="de-DE" altLang="en-US" sz="1600" dirty="0"/>
              <a:t> </a:t>
            </a:r>
            <a:r>
              <a:rPr lang="de-DE" altLang="en-US" sz="1600" dirty="0" err="1"/>
              <a:t>local</a:t>
            </a:r>
            <a:r>
              <a:rPr lang="de-DE" altLang="en-US" sz="1600" dirty="0"/>
              <a:t> </a:t>
            </a:r>
            <a:r>
              <a:rPr lang="de-DE" altLang="en-US" sz="1600" dirty="0" err="1"/>
              <a:t>magistrates</a:t>
            </a:r>
            <a:r>
              <a:rPr lang="de-DE" altLang="en-US" sz="1600" dirty="0"/>
              <a:t>,</a:t>
            </a:r>
            <a:br>
              <a:rPr lang="de-DE" altLang="en-US" sz="1600" dirty="0"/>
            </a:br>
            <a:r>
              <a:rPr lang="de-DE" altLang="en-US" sz="1600" dirty="0" err="1"/>
              <a:t>and</a:t>
            </a:r>
            <a:r>
              <a:rPr lang="de-DE" altLang="en-US" sz="1600" dirty="0"/>
              <a:t> </a:t>
            </a:r>
            <a:r>
              <a:rPr lang="de-DE" altLang="en-US" sz="1600" dirty="0" err="1"/>
              <a:t>usually</a:t>
            </a:r>
            <a:r>
              <a:rPr lang="de-DE" altLang="en-US" sz="1600" dirty="0"/>
              <a:t> Roman </a:t>
            </a:r>
            <a:r>
              <a:rPr lang="de-DE" altLang="en-US" sz="1600" dirty="0" err="1"/>
              <a:t>citizens</a:t>
            </a:r>
            <a:endParaRPr lang="de-DE" altLang="en-US" sz="1600" dirty="0"/>
          </a:p>
          <a:p>
            <a:r>
              <a:rPr lang="de-DE" altLang="en-US" sz="1800" dirty="0"/>
              <a:t>A </a:t>
            </a:r>
            <a:r>
              <a:rPr lang="de-DE" altLang="en-US" sz="1800" dirty="0" err="1"/>
              <a:t>pre</a:t>
            </a:r>
            <a:r>
              <a:rPr lang="de-DE" altLang="en-US" sz="1800" dirty="0"/>
              <a:t>-Roman </a:t>
            </a:r>
            <a:r>
              <a:rPr lang="de-DE" altLang="en-US" sz="1800" dirty="0" err="1"/>
              <a:t>deity</a:t>
            </a:r>
            <a:r>
              <a:rPr lang="de-DE" altLang="en-US" sz="1800" dirty="0"/>
              <a:t>?</a:t>
            </a:r>
          </a:p>
          <a:p>
            <a:r>
              <a:rPr lang="de-DE" altLang="en-US" sz="1800" dirty="0" err="1"/>
              <a:t>Or</a:t>
            </a:r>
            <a:r>
              <a:rPr lang="de-DE" altLang="en-US" sz="1800" dirty="0"/>
              <a:t> </a:t>
            </a:r>
            <a:r>
              <a:rPr lang="de-DE" altLang="en-US" sz="1800" dirty="0" err="1"/>
              <a:t>created</a:t>
            </a:r>
            <a:r>
              <a:rPr lang="de-DE" altLang="en-US" sz="1800" dirty="0"/>
              <a:t> in </a:t>
            </a:r>
            <a:r>
              <a:rPr lang="de-DE" altLang="en-US" sz="1800" dirty="0" err="1"/>
              <a:t>Augustan</a:t>
            </a:r>
            <a:r>
              <a:rPr lang="de-DE" altLang="en-US" sz="1800" dirty="0"/>
              <a:t> </a:t>
            </a:r>
            <a:r>
              <a:rPr lang="de-DE" altLang="en-US" sz="1800" dirty="0" err="1"/>
              <a:t>times</a:t>
            </a:r>
            <a:br>
              <a:rPr lang="de-DE" altLang="en-US" sz="1800" dirty="0"/>
            </a:br>
            <a:r>
              <a:rPr lang="de-DE" altLang="en-US" sz="1800" dirty="0" err="1"/>
              <a:t>to</a:t>
            </a:r>
            <a:r>
              <a:rPr lang="de-DE" altLang="en-US" sz="1800" dirty="0"/>
              <a:t> </a:t>
            </a:r>
            <a:r>
              <a:rPr lang="de-DE" altLang="en-US" sz="1800" dirty="0" err="1"/>
              <a:t>create</a:t>
            </a:r>
            <a:r>
              <a:rPr lang="de-DE" altLang="en-US" sz="1800" dirty="0"/>
              <a:t> </a:t>
            </a:r>
            <a:r>
              <a:rPr lang="de-DE" altLang="en-US" sz="1800" dirty="0" err="1"/>
              <a:t>cohesion</a:t>
            </a:r>
            <a:r>
              <a:rPr lang="de-DE" altLang="en-US" sz="1800" dirty="0"/>
              <a:t> </a:t>
            </a:r>
            <a:r>
              <a:rPr lang="de-DE" altLang="en-US" sz="1800" dirty="0" err="1"/>
              <a:t>within</a:t>
            </a:r>
            <a:r>
              <a:rPr lang="de-DE" altLang="en-US" sz="1800" dirty="0"/>
              <a:t> </a:t>
            </a:r>
            <a:r>
              <a:rPr lang="de-DE" altLang="en-US" sz="1800" i="1" dirty="0" err="1"/>
              <a:t>colonia</a:t>
            </a:r>
            <a:r>
              <a:rPr lang="de-DE" altLang="en-US" sz="1800" dirty="0"/>
              <a:t>?</a:t>
            </a:r>
          </a:p>
          <a:p>
            <a:r>
              <a:rPr lang="de-DE" altLang="en-US" sz="1800" dirty="0"/>
              <a:t>Identity, </a:t>
            </a:r>
            <a:r>
              <a:rPr lang="de-DE" altLang="en-US" sz="1800" dirty="0" err="1"/>
              <a:t>function</a:t>
            </a:r>
            <a:r>
              <a:rPr lang="de-DE" altLang="en-US" sz="1800" dirty="0"/>
              <a:t>, </a:t>
            </a:r>
            <a:r>
              <a:rPr lang="de-DE" altLang="en-US" sz="1800" dirty="0" err="1"/>
              <a:t>characteristics</a:t>
            </a:r>
            <a:r>
              <a:rPr lang="de-DE" altLang="en-US" sz="1800" dirty="0"/>
              <a:t>?</a:t>
            </a:r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439"/>
            <a:ext cx="7315200" cy="1154097"/>
          </a:xfrm>
        </p:spPr>
        <p:txBody>
          <a:bodyPr/>
          <a:lstStyle/>
          <a:p>
            <a:r>
              <a:rPr lang="de-DE" altLang="en-US" dirty="0" err="1"/>
              <a:t>Nemausus</a:t>
            </a:r>
            <a:r>
              <a:rPr lang="de-DE" altLang="en-US" dirty="0"/>
              <a:t> </a:t>
            </a:r>
            <a:r>
              <a:rPr lang="de-DE" altLang="en-US" dirty="0">
                <a:latin typeface="Times New Roman" panose="02020603050405020304" pitchFamily="18" charset="0"/>
              </a:rPr>
              <a:t>–</a:t>
            </a:r>
            <a:r>
              <a:rPr lang="de-DE" altLang="en-US" dirty="0"/>
              <a:t> </a:t>
            </a:r>
            <a:r>
              <a:rPr lang="de-DE" altLang="en-US" dirty="0" err="1"/>
              <a:t>patron</a:t>
            </a:r>
            <a:r>
              <a:rPr lang="de-DE" altLang="en-US" dirty="0"/>
              <a:t> </a:t>
            </a:r>
            <a:r>
              <a:rPr lang="de-DE" altLang="en-US" dirty="0" err="1"/>
              <a:t>deity</a:t>
            </a:r>
            <a:endParaRPr lang="de-DE" altLang="en-US" dirty="0"/>
          </a:p>
        </p:txBody>
      </p:sp>
      <p:pic>
        <p:nvPicPr>
          <p:cNvPr id="66564" name="Picture 4" descr="C:\Dokumente und Einstellungen\All Users\Dokumente\Eigene Bilder\Kodak Pictures\2007-05-22\Nîmes Nemausus autel 000_01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43"/>
          <a:stretch>
            <a:fillRect/>
          </a:stretch>
        </p:blipFill>
        <p:spPr bwMode="auto">
          <a:xfrm>
            <a:off x="5867400" y="76200"/>
            <a:ext cx="320198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8" name="Picture 8" descr="C:\Dokumente und Einstellungen\Ralph\Eigene Dateien\CORPUS NARBONENSIS\Nîmes\NIMES Helio Iupputer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143" y="2055019"/>
            <a:ext cx="3605212" cy="480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9" name="Picture 9" descr="C:\Dokumente und Einstellungen\All Users\Dokumente\Eigene Bilder\Kodak Pictures\2007-05-22\Nîmes Nemauso Censor aute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137"/>
          <a:stretch>
            <a:fillRect/>
          </a:stretch>
        </p:blipFill>
        <p:spPr bwMode="auto">
          <a:xfrm>
            <a:off x="1162050" y="3886200"/>
            <a:ext cx="2471738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0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 advAuto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81400" y="1828800"/>
            <a:ext cx="4876800" cy="4343400"/>
          </a:xfrm>
        </p:spPr>
        <p:txBody>
          <a:bodyPr/>
          <a:lstStyle/>
          <a:p>
            <a:r>
              <a:rPr lang="en-GB" altLang="en-US" sz="2000" u="sng" dirty="0"/>
              <a:t>[L]</a:t>
            </a:r>
            <a:r>
              <a:rPr lang="en-GB" altLang="en-US" sz="2000" u="sng" dirty="0" err="1"/>
              <a:t>aribus</a:t>
            </a:r>
            <a:r>
              <a:rPr lang="en-GB" altLang="en-US" sz="2000" u="sng" dirty="0"/>
              <a:t> Aug(</a:t>
            </a:r>
            <a:r>
              <a:rPr lang="en-GB" altLang="en-US" sz="2000" u="sng" dirty="0" err="1"/>
              <a:t>ustis</a:t>
            </a:r>
            <a:r>
              <a:rPr lang="en-GB" altLang="en-US" sz="2000" u="sng" dirty="0"/>
              <a:t>) / sacrum et / </a:t>
            </a:r>
            <a:br>
              <a:rPr lang="en-GB" altLang="en-US" sz="2000" u="sng" dirty="0"/>
            </a:br>
            <a:r>
              <a:rPr lang="en-GB" altLang="en-US" sz="2000" u="sng" dirty="0" err="1"/>
              <a:t>Mineruae</a:t>
            </a:r>
            <a:r>
              <a:rPr lang="en-GB" altLang="en-US" sz="2000" u="sng" dirty="0"/>
              <a:t> / </a:t>
            </a:r>
            <a:br>
              <a:rPr lang="en-GB" altLang="en-US" sz="2000" u="sng" dirty="0"/>
            </a:br>
            <a:r>
              <a:rPr lang="en-GB" altLang="en-US" sz="2000" u="sng" dirty="0" err="1"/>
              <a:t>Nemauso</a:t>
            </a:r>
            <a:r>
              <a:rPr lang="en-GB" altLang="en-US" sz="2000" u="sng" dirty="0"/>
              <a:t> / </a:t>
            </a:r>
            <a:br>
              <a:rPr lang="en-GB" altLang="en-US" sz="2000" u="sng" dirty="0"/>
            </a:br>
            <a:r>
              <a:rPr lang="en-GB" altLang="en-US" sz="2000" u="sng" dirty="0" err="1"/>
              <a:t>Urniae</a:t>
            </a:r>
            <a:r>
              <a:rPr lang="en-GB" altLang="en-US" sz="2000" u="sng" dirty="0"/>
              <a:t> / </a:t>
            </a:r>
            <a:br>
              <a:rPr lang="en-GB" altLang="en-US" sz="2000" u="sng" dirty="0"/>
            </a:br>
            <a:r>
              <a:rPr lang="en-GB" altLang="en-US" sz="2000" u="sng" dirty="0" err="1"/>
              <a:t>Auicanto</a:t>
            </a:r>
            <a:r>
              <a:rPr lang="en-GB" altLang="en-US" sz="2000" dirty="0"/>
              <a:t> / </a:t>
            </a:r>
            <a:br>
              <a:rPr lang="en-GB" altLang="en-US" sz="2000" dirty="0"/>
            </a:br>
            <a:r>
              <a:rPr lang="en-GB" altLang="en-US" sz="2000" dirty="0"/>
              <a:t>T(</a:t>
            </a:r>
            <a:r>
              <a:rPr lang="en-GB" altLang="en-US" sz="2000" dirty="0" err="1"/>
              <a:t>itus</a:t>
            </a:r>
            <a:r>
              <a:rPr lang="en-GB" altLang="en-US" sz="2000" dirty="0"/>
              <a:t>) Cassius T(</a:t>
            </a:r>
            <a:r>
              <a:rPr lang="en-GB" altLang="en-US" sz="2000" dirty="0" err="1"/>
              <a:t>iti</a:t>
            </a:r>
            <a:r>
              <a:rPr lang="en-GB" altLang="en-US" sz="2000" dirty="0"/>
              <a:t>) l(</a:t>
            </a:r>
            <a:r>
              <a:rPr lang="en-GB" altLang="en-US" sz="2000" dirty="0" err="1"/>
              <a:t>ibertus</a:t>
            </a:r>
            <a:r>
              <a:rPr lang="en-GB" altLang="en-US" sz="2000" dirty="0"/>
              <a:t>) / </a:t>
            </a:r>
            <a:br>
              <a:rPr lang="en-GB" altLang="en-US" sz="2000" dirty="0"/>
            </a:br>
            <a:r>
              <a:rPr lang="en-GB" altLang="en-US" sz="2000" dirty="0" err="1"/>
              <a:t>felicio</a:t>
            </a:r>
            <a:r>
              <a:rPr lang="en-GB" altLang="en-US" sz="2000" dirty="0"/>
              <a:t>(!) </a:t>
            </a:r>
            <a:r>
              <a:rPr lang="en-GB" altLang="en-US" sz="2000" dirty="0" err="1"/>
              <a:t>exs</a:t>
            </a:r>
            <a:r>
              <a:rPr lang="en-GB" altLang="en-US" sz="2000" dirty="0"/>
              <a:t>(!) / </a:t>
            </a:r>
            <a:r>
              <a:rPr lang="en-GB" altLang="en-US" sz="2000" dirty="0" err="1"/>
              <a:t>vot</a:t>
            </a:r>
            <a:r>
              <a:rPr lang="en-GB" altLang="en-US" sz="2000" dirty="0"/>
              <a:t>(o)</a:t>
            </a:r>
            <a:endParaRPr lang="de-DE" altLang="en-US" sz="2000" dirty="0"/>
          </a:p>
          <a:p>
            <a:endParaRPr lang="de-DE" altLang="en-US" sz="2000" dirty="0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-29509" y="1588"/>
            <a:ext cx="7315200" cy="1154097"/>
          </a:xfrm>
        </p:spPr>
        <p:txBody>
          <a:bodyPr/>
          <a:lstStyle/>
          <a:p>
            <a:r>
              <a:rPr lang="de-DE" altLang="en-US" dirty="0" err="1"/>
              <a:t>Nemausus</a:t>
            </a:r>
            <a:r>
              <a:rPr lang="de-DE" altLang="en-US" dirty="0"/>
              <a:t> </a:t>
            </a:r>
            <a:r>
              <a:rPr lang="de-DE" altLang="en-US" dirty="0">
                <a:latin typeface="Times New Roman" panose="02020603050405020304" pitchFamily="18" charset="0"/>
              </a:rPr>
              <a:t>–</a:t>
            </a:r>
            <a:r>
              <a:rPr lang="de-DE" altLang="en-US" dirty="0"/>
              <a:t> </a:t>
            </a:r>
            <a:r>
              <a:rPr lang="de-DE" altLang="en-US" dirty="0" err="1"/>
              <a:t>patron</a:t>
            </a:r>
            <a:r>
              <a:rPr lang="de-DE" altLang="en-US" dirty="0"/>
              <a:t> </a:t>
            </a:r>
            <a:r>
              <a:rPr lang="de-DE" altLang="en-US" dirty="0" err="1"/>
              <a:t>deity</a:t>
            </a:r>
            <a:endParaRPr lang="de-DE" altLang="en-US" dirty="0"/>
          </a:p>
        </p:txBody>
      </p:sp>
      <p:pic>
        <p:nvPicPr>
          <p:cNvPr id="65540" name="Picture 4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541" name="AutoShape 5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810000" y="5013325"/>
            <a:ext cx="1905000" cy="13208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Auianos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 i="1">
                <a:latin typeface="Tahoma" panose="020B0604030504040204" pitchFamily="34" charset="0"/>
              </a:rPr>
              <a:t>Abianos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widespread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in Narbonensis</a:t>
            </a: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943600" y="5029200"/>
            <a:ext cx="2819400" cy="7112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Urnia</a:t>
            </a:r>
            <a:r>
              <a:rPr lang="de-DE" altLang="en-US" sz="2000">
                <a:latin typeface="Tahoma" panose="020B0604030504040204" pitchFamily="34" charset="0"/>
              </a:rPr>
              <a:t>, </a:t>
            </a:r>
            <a:r>
              <a:rPr lang="de-DE" altLang="en-US" sz="2000" i="1">
                <a:latin typeface="Tahoma" panose="020B0604030504040204" pitchFamily="34" charset="0"/>
              </a:rPr>
              <a:t>Ura</a:t>
            </a:r>
            <a:r>
              <a:rPr lang="de-DE" altLang="en-US" sz="2000">
                <a:latin typeface="Tahoma" panose="020B0604030504040204" pitchFamily="34" charset="0"/>
              </a:rPr>
              <a:t> - river Eure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also cf. pl. </a:t>
            </a:r>
            <a:r>
              <a:rPr lang="de-DE" altLang="en-US" sz="2000" i="1">
                <a:latin typeface="Tahoma" panose="020B0604030504040204" pitchFamily="34" charset="0"/>
              </a:rPr>
              <a:t>Uroicis</a:t>
            </a:r>
            <a:r>
              <a:rPr lang="de-DE" altLang="en-US" sz="2000">
                <a:latin typeface="Tahoma" panose="020B0604030504040204" pitchFamily="34" charset="0"/>
              </a:rPr>
              <a:t> (Aix)</a:t>
            </a: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>
            <a:off x="4876800" y="2971800"/>
            <a:ext cx="2209800" cy="20574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6" name="Line 10"/>
          <p:cNvSpPr>
            <a:spLocks noChangeShapeType="1"/>
          </p:cNvSpPr>
          <p:nvPr/>
        </p:nvSpPr>
        <p:spPr bwMode="auto">
          <a:xfrm>
            <a:off x="4267200" y="3276600"/>
            <a:ext cx="609600" cy="17526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553200" y="2286000"/>
            <a:ext cx="21336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800">
                <a:latin typeface="Tahoma" panose="020B0604030504040204" pitchFamily="34" charset="0"/>
              </a:rPr>
              <a:t>protective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 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water cult</a:t>
            </a:r>
          </a:p>
        </p:txBody>
      </p:sp>
    </p:spTree>
    <p:extLst>
      <p:ext uri="{BB962C8B-B14F-4D97-AF65-F5344CB8AC3E}">
        <p14:creationId xmlns:p14="http://schemas.microsoft.com/office/powerpoint/2010/main" val="2825072868"/>
      </p:ext>
    </p:extLst>
  </p:cSld>
  <p:clrMapOvr>
    <a:masterClrMapping/>
  </p:clrMapOvr>
  <p:transition spd="slow">
    <p:randomBar dir="vert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C:\Dokumente und Einstellungen\Ralph\Eigene Dateien\Nîmes Laribus Aug cultores Fontis 000_0065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73" b="7317"/>
          <a:stretch>
            <a:fillRect/>
          </a:stretch>
        </p:blipFill>
        <p:spPr bwMode="auto">
          <a:xfrm>
            <a:off x="6022975" y="3657600"/>
            <a:ext cx="3100388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4572000" y="5241925"/>
            <a:ext cx="22860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>
                <a:latin typeface="Tahoma" panose="020B0604030504040204" pitchFamily="34" charset="0"/>
              </a:rPr>
              <a:t>August(is) / Laribus / 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cultores Urae / fontis</a:t>
            </a:r>
          </a:p>
        </p:txBody>
      </p:sp>
      <p:sp>
        <p:nvSpPr>
          <p:cNvPr id="111621" name="Rectangle 5"/>
          <p:cNvSpPr>
            <a:spLocks noChangeArrowheads="1"/>
          </p:cNvSpPr>
          <p:nvPr/>
        </p:nvSpPr>
        <p:spPr bwMode="auto">
          <a:xfrm>
            <a:off x="3581400" y="1828800"/>
            <a:ext cx="48768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en-GB" altLang="en-US" sz="2000" u="sng">
                <a:latin typeface="Tahoma" panose="020B0604030504040204" pitchFamily="34" charset="0"/>
              </a:rPr>
              <a:t>[L]aribus Aug(ustis) / sacrum et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Mineruae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Nemauso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Urniae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Auicanto</a:t>
            </a:r>
            <a:r>
              <a:rPr kumimoji="0" lang="en-GB" altLang="en-US" sz="2000">
                <a:latin typeface="Tahoma" panose="020B0604030504040204" pitchFamily="34" charset="0"/>
              </a:rPr>
              <a:t>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T(itus) Cassius T(iti) l(ibertus)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felicio(!) exs(!) / vot(o)</a:t>
            </a:r>
            <a:endParaRPr kumimoji="0" lang="de-DE" altLang="en-US" sz="2000"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2000">
              <a:latin typeface="Tahoma" panose="020B0604030504040204" pitchFamily="34" charset="0"/>
            </a:endParaRPr>
          </a:p>
        </p:txBody>
      </p:sp>
      <p:pic>
        <p:nvPicPr>
          <p:cNvPr id="111622" name="Picture 6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23" name="AutoShape 7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AutoShape 8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-29509" y="1588"/>
            <a:ext cx="7315200" cy="11540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de-DE" altLang="en-US"/>
              <a:t>Nemausus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patron deity</a:t>
            </a:r>
            <a:endParaRPr lang="de-DE" altLang="en-US" dirty="0"/>
          </a:p>
        </p:txBody>
      </p:sp>
    </p:spTree>
    <p:extLst>
      <p:ext uri="{BB962C8B-B14F-4D97-AF65-F5344CB8AC3E}">
        <p14:creationId xmlns:p14="http://schemas.microsoft.com/office/powerpoint/2010/main" val="20382118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1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14400"/>
            <a:ext cx="7391400" cy="4343400"/>
          </a:xfrm>
        </p:spPr>
        <p:txBody>
          <a:bodyPr/>
          <a:lstStyle/>
          <a:p>
            <a:r>
              <a:rPr lang="de-DE" altLang="en-US" sz="1800" dirty="0" err="1"/>
              <a:t>Character</a:t>
            </a:r>
            <a:r>
              <a:rPr lang="de-DE" altLang="en-US" sz="1800" dirty="0"/>
              <a:t> </a:t>
            </a:r>
            <a:r>
              <a:rPr lang="de-DE" altLang="en-US" sz="1800" dirty="0" err="1"/>
              <a:t>of</a:t>
            </a:r>
            <a:r>
              <a:rPr lang="de-DE" altLang="en-US" sz="1800" dirty="0"/>
              <a:t> </a:t>
            </a:r>
            <a:r>
              <a:rPr lang="de-DE" altLang="en-US" sz="1800" dirty="0" err="1"/>
              <a:t>local</a:t>
            </a:r>
            <a:r>
              <a:rPr lang="de-DE" altLang="en-US" sz="1800" dirty="0"/>
              <a:t> </a:t>
            </a:r>
            <a:r>
              <a:rPr lang="de-DE" altLang="en-US" sz="1800" dirty="0" err="1"/>
              <a:t>pantheon</a:t>
            </a:r>
            <a:endParaRPr lang="de-DE" altLang="en-US" sz="1800" dirty="0"/>
          </a:p>
          <a:p>
            <a:r>
              <a:rPr lang="de-DE" altLang="en-US" sz="1800" dirty="0"/>
              <a:t>Jupiter </a:t>
            </a:r>
            <a:r>
              <a:rPr lang="de-DE" altLang="en-US" sz="1800" dirty="0">
                <a:latin typeface="Times New Roman" panose="02020603050405020304" pitchFamily="18" charset="0"/>
              </a:rPr>
              <a:t>–</a:t>
            </a:r>
            <a:r>
              <a:rPr lang="de-DE" altLang="en-US" sz="1800" dirty="0"/>
              <a:t> a </a:t>
            </a:r>
            <a:r>
              <a:rPr lang="de-DE" altLang="en-US" sz="1800" dirty="0">
                <a:latin typeface="Times New Roman" panose="02020603050405020304" pitchFamily="18" charset="0"/>
              </a:rPr>
              <a:t>‚</a:t>
            </a:r>
            <a:r>
              <a:rPr lang="de-DE" altLang="en-US" sz="1800" dirty="0"/>
              <a:t>native</a:t>
            </a:r>
            <a:r>
              <a:rPr lang="de-DE" altLang="en-US" sz="1800" dirty="0">
                <a:latin typeface="Times New Roman" panose="02020603050405020304" pitchFamily="18" charset="0"/>
              </a:rPr>
              <a:t>‘</a:t>
            </a:r>
            <a:r>
              <a:rPr lang="de-DE" altLang="en-US" sz="1800" dirty="0"/>
              <a:t> </a:t>
            </a:r>
            <a:r>
              <a:rPr lang="de-DE" altLang="en-US" sz="1800" dirty="0" err="1"/>
              <a:t>deity</a:t>
            </a:r>
            <a:r>
              <a:rPr lang="de-DE" altLang="en-US" sz="1800" dirty="0"/>
              <a:t> </a:t>
            </a:r>
            <a:r>
              <a:rPr lang="de-DE" altLang="en-US" sz="1800" dirty="0">
                <a:latin typeface="Times New Roman" panose="02020603050405020304" pitchFamily="18" charset="0"/>
              </a:rPr>
              <a:t>–</a:t>
            </a:r>
            <a:r>
              <a:rPr lang="de-DE" altLang="en-US" sz="1800" dirty="0"/>
              <a:t> </a:t>
            </a:r>
            <a:r>
              <a:rPr lang="de-DE" altLang="en-US" sz="1800" dirty="0" err="1"/>
              <a:t>widespread</a:t>
            </a:r>
            <a:r>
              <a:rPr lang="de-DE" altLang="en-US" sz="1800" dirty="0"/>
              <a:t> on </a:t>
            </a:r>
            <a:r>
              <a:rPr lang="de-DE" altLang="en-US" sz="1800" dirty="0" err="1"/>
              <a:t>both</a:t>
            </a:r>
            <a:r>
              <a:rPr lang="de-DE" altLang="en-US" sz="1800" dirty="0"/>
              <a:t> </a:t>
            </a:r>
            <a:r>
              <a:rPr lang="de-DE" altLang="en-US" sz="1800" dirty="0" err="1"/>
              <a:t>sides</a:t>
            </a:r>
            <a:r>
              <a:rPr lang="de-DE" altLang="en-US" sz="1800" dirty="0"/>
              <a:t> </a:t>
            </a:r>
            <a:r>
              <a:rPr lang="de-DE" altLang="en-US" sz="1800" dirty="0" err="1"/>
              <a:t>of</a:t>
            </a:r>
            <a:r>
              <a:rPr lang="de-DE" altLang="en-US" sz="1800" dirty="0"/>
              <a:t> </a:t>
            </a:r>
            <a:r>
              <a:rPr lang="de-DE" altLang="en-US" sz="1800" dirty="0" err="1"/>
              <a:t>the</a:t>
            </a:r>
            <a:r>
              <a:rPr lang="de-DE" altLang="en-US" sz="1800" dirty="0"/>
              <a:t> Rhône</a:t>
            </a:r>
          </a:p>
          <a:p>
            <a:pPr lvl="1"/>
            <a:r>
              <a:rPr lang="de-DE" altLang="en-US" sz="1600" dirty="0"/>
              <a:t>Jupiter &amp; </a:t>
            </a:r>
            <a:r>
              <a:rPr lang="de-DE" altLang="en-US" sz="1600" dirty="0" err="1"/>
              <a:t>terra</a:t>
            </a:r>
            <a:r>
              <a:rPr lang="de-DE" altLang="en-US" sz="1600" dirty="0"/>
              <a:t> mater </a:t>
            </a:r>
            <a:r>
              <a:rPr lang="de-DE" altLang="en-US" sz="1600" dirty="0">
                <a:latin typeface="Times New Roman" panose="02020603050405020304" pitchFamily="18" charset="0"/>
              </a:rPr>
              <a:t>–</a:t>
            </a:r>
            <a:r>
              <a:rPr lang="de-DE" altLang="en-US" sz="1600" dirty="0"/>
              <a:t> A </a:t>
            </a:r>
            <a:r>
              <a:rPr lang="de-DE" altLang="en-US" sz="1600" dirty="0">
                <a:latin typeface="Times New Roman" panose="02020603050405020304" pitchFamily="18" charset="0"/>
              </a:rPr>
              <a:t>‚</a:t>
            </a:r>
            <a:r>
              <a:rPr lang="de-DE" altLang="en-US" sz="1600" dirty="0" err="1"/>
              <a:t>Celtic</a:t>
            </a:r>
            <a:r>
              <a:rPr lang="de-DE" altLang="en-US" sz="1600" dirty="0">
                <a:latin typeface="Times New Roman" panose="02020603050405020304" pitchFamily="18" charset="0"/>
              </a:rPr>
              <a:t>‘</a:t>
            </a:r>
            <a:r>
              <a:rPr lang="de-DE" altLang="en-US" sz="1600" dirty="0"/>
              <a:t> </a:t>
            </a:r>
            <a:r>
              <a:rPr lang="de-DE" altLang="en-US" sz="1600" dirty="0" err="1"/>
              <a:t>conception</a:t>
            </a:r>
            <a:r>
              <a:rPr lang="de-DE" altLang="en-US" sz="1600" dirty="0"/>
              <a:t>?</a:t>
            </a:r>
          </a:p>
        </p:txBody>
      </p:sp>
      <p:pic>
        <p:nvPicPr>
          <p:cNvPr id="51204" name="Picture 4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2" name="Picture 12" descr="C:\Dokumente und Einstellungen\All Users\Dokumente\Eigene Bilder\Kodak Pictures\2007-05-22\Terra Mater Nîmes 000_01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2514600"/>
            <a:ext cx="2098675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3" name="Picture 13" descr="C:\Dokumente und Einstellungen\Ralph\Eigene Dateien\CORPUS NARBONENSIS\Nîmes\NIMES Iuppiter altar SM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2743200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003260"/>
      </p:ext>
    </p:extLst>
  </p:cSld>
  <p:clrMapOvr>
    <a:masterClrMapping/>
  </p:clrMapOvr>
  <p:transition spd="slow">
    <p:randomBar dir="vert"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 descr="C:\Dokumente und Einstellungen\Ralph\Eigene Dateien\CORPUS NARBONENSIS\Nîmes\NIMES dieux au maillet altars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4953000" cy="371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3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Jupiter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a </a:t>
            </a:r>
            <a:r>
              <a:rPr kumimoji="0" lang="de-DE" altLang="en-US" sz="1800"/>
              <a:t>‚</a:t>
            </a:r>
            <a:r>
              <a:rPr kumimoji="0" lang="de-DE" altLang="en-US" sz="1800">
                <a:latin typeface="Tahoma" panose="020B0604030504040204" pitchFamily="34" charset="0"/>
              </a:rPr>
              <a:t>native</a:t>
            </a:r>
            <a:r>
              <a:rPr kumimoji="0" lang="de-DE" altLang="en-US" sz="1800"/>
              <a:t>‘</a:t>
            </a:r>
            <a:r>
              <a:rPr kumimoji="0" lang="de-DE" altLang="en-US" sz="1800">
                <a:latin typeface="Tahoma" panose="020B0604030504040204" pitchFamily="34" charset="0"/>
              </a:rPr>
              <a:t> deity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widespread on both sides of the Rhône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600">
                <a:latin typeface="Tahoma" panose="020B0604030504040204" pitchFamily="34" charset="0"/>
              </a:rPr>
              <a:t>Jupiter &amp; terra mater </a:t>
            </a:r>
            <a:r>
              <a:rPr kumimoji="0" lang="de-DE" altLang="en-US" sz="1600"/>
              <a:t>–</a:t>
            </a:r>
            <a:r>
              <a:rPr kumimoji="0" lang="de-DE" altLang="en-US" sz="1600">
                <a:latin typeface="Tahoma" panose="020B0604030504040204" pitchFamily="34" charset="0"/>
              </a:rPr>
              <a:t> A </a:t>
            </a:r>
            <a:r>
              <a:rPr kumimoji="0" lang="de-DE" altLang="en-US" sz="1600"/>
              <a:t>‚</a:t>
            </a:r>
            <a:r>
              <a:rPr kumimoji="0" lang="de-DE" altLang="en-US" sz="1600">
                <a:latin typeface="Tahoma" panose="020B0604030504040204" pitchFamily="34" charset="0"/>
              </a:rPr>
              <a:t>Celtic</a:t>
            </a:r>
            <a:r>
              <a:rPr kumimoji="0" lang="de-DE" altLang="en-US" sz="1600"/>
              <a:t>‘</a:t>
            </a:r>
            <a:r>
              <a:rPr kumimoji="0" lang="de-DE" altLang="en-US" sz="1600">
                <a:latin typeface="Tahoma" panose="020B0604030504040204" pitchFamily="34" charset="0"/>
              </a:rPr>
              <a:t> conception?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Silvanus-Sucellos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7765" name="Picture 5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4199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7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40" name="Picture 8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Britovio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brito ‚justice‘) 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Melov[io] </a:t>
            </a:r>
            <a:b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Aug(usto) /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Lacavo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Budenico</a:t>
            </a:r>
          </a:p>
        </p:txBody>
      </p:sp>
      <p:pic>
        <p:nvPicPr>
          <p:cNvPr id="69642" name="Picture 10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4" name="Rectangle 12"/>
          <p:cNvSpPr>
            <a:spLocks noGrp="1" noChangeArrowheads="1"/>
          </p:cNvSpPr>
          <p:nvPr>
            <p:ph type="body" idx="1"/>
          </p:nvPr>
        </p:nvSpPr>
        <p:spPr>
          <a:xfrm>
            <a:off x="381000" y="914400"/>
            <a:ext cx="7391400" cy="4343400"/>
          </a:xfrm>
          <a:noFill/>
          <a:ln/>
        </p:spPr>
        <p:txBody>
          <a:bodyPr/>
          <a:lstStyle/>
          <a:p>
            <a:r>
              <a:rPr lang="de-DE" altLang="en-US" sz="1800" dirty="0" err="1"/>
              <a:t>Character</a:t>
            </a:r>
            <a:r>
              <a:rPr lang="de-DE" altLang="en-US" sz="1800" dirty="0"/>
              <a:t> </a:t>
            </a:r>
            <a:r>
              <a:rPr lang="de-DE" altLang="en-US" sz="1800" dirty="0" err="1"/>
              <a:t>of</a:t>
            </a:r>
            <a:r>
              <a:rPr lang="de-DE" altLang="en-US" sz="1800" dirty="0"/>
              <a:t> </a:t>
            </a:r>
            <a:r>
              <a:rPr lang="de-DE" altLang="en-US" sz="1800" dirty="0" err="1"/>
              <a:t>local</a:t>
            </a:r>
            <a:r>
              <a:rPr lang="de-DE" altLang="en-US" sz="1800" dirty="0"/>
              <a:t> </a:t>
            </a:r>
            <a:r>
              <a:rPr lang="de-DE" altLang="en-US" sz="1800" dirty="0" err="1"/>
              <a:t>pantheon</a:t>
            </a:r>
            <a:endParaRPr lang="de-DE" altLang="en-US" sz="1800" dirty="0"/>
          </a:p>
          <a:p>
            <a:endParaRPr lang="de-DE" altLang="en-US" sz="1800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1882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1" grpId="0" autoUpdateAnimBg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pic>
        <p:nvPicPr>
          <p:cNvPr id="112643" name="Picture 3" descr="C:\Dokumente und Einstellungen\Ralph\Eigene Dateien\HABIL 2007\Photos NEMAUSUS\CAG 30 1 FIG 379 Divinité tricéphale CCJ Chéné et Foliot.jpg"/>
          <p:cNvPicPr>
            <a:picLocks noChangeAspect="1" noChangeArrowheads="1"/>
          </p:cNvPicPr>
          <p:nvPr/>
        </p:nvPicPr>
        <p:blipFill>
          <a:blip r:embed="rId2" cstate="print"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1" t="2654" r="6119" b="2654"/>
          <a:stretch>
            <a:fillRect/>
          </a:stretch>
        </p:blipFill>
        <p:spPr bwMode="auto">
          <a:xfrm>
            <a:off x="381000" y="1371600"/>
            <a:ext cx="2963863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44" name="Picture 4" descr="C:\Eigene Dateien\FERCAN\Nimes matrebo Lejeune 1985 p 277 fig 242 RIG 203ff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" t="4854" r="3334" b="41759"/>
          <a:stretch>
            <a:fillRect/>
          </a:stretch>
        </p:blipFill>
        <p:spPr bwMode="auto">
          <a:xfrm>
            <a:off x="304800" y="5410200"/>
            <a:ext cx="8839200" cy="10699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48" name="Rectangle 8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2649" name="Picture 9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50" name="Text Box 10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Britovio</a:t>
            </a:r>
            <a:b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</a:t>
            </a: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‚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justice</a:t>
            </a: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‘) </a:t>
            </a:r>
            <a:b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</a:t>
            </a:r>
            <a:r>
              <a:rPr lang="en-GB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Melov</a:t>
            </a:r>
            <a:r>
              <a:rPr lang="en-GB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[</a:t>
            </a:r>
            <a:r>
              <a:rPr lang="en-GB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io</a:t>
            </a:r>
            <a:r>
              <a:rPr lang="en-GB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] </a:t>
            </a:r>
            <a:br>
              <a:rPr lang="en-GB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usto</a:t>
            </a: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) /</a:t>
            </a:r>
            <a:b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Lacavo</a:t>
            </a:r>
            <a:b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</a:t>
            </a:r>
            <a:r>
              <a:rPr lang="de-DE" altLang="en-US" sz="2000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Budenico</a:t>
            </a:r>
            <a:endParaRPr lang="de-DE" altLang="en-US" sz="2000" dirty="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112651" name="Text Box 11"/>
          <p:cNvSpPr txBox="1">
            <a:spLocks noChangeArrowheads="1"/>
          </p:cNvSpPr>
          <p:nvPr/>
        </p:nvSpPr>
        <p:spPr bwMode="auto">
          <a:xfrm>
            <a:off x="3505200" y="5029200"/>
            <a:ext cx="533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Gallo-</a:t>
            </a:r>
            <a:r>
              <a:rPr lang="de-DE" altLang="en-US" dirty="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Greek</a:t>
            </a:r>
            <a:r>
              <a:rPr lang="de-DE" altLang="en-US" dirty="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RIG G-203: 1st c. BC – 2nd c. AD ?</a:t>
            </a:r>
          </a:p>
        </p:txBody>
      </p:sp>
    </p:spTree>
    <p:extLst>
      <p:ext uri="{BB962C8B-B14F-4D97-AF65-F5344CB8AC3E}">
        <p14:creationId xmlns:p14="http://schemas.microsoft.com/office/powerpoint/2010/main" val="5664715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12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2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1" grpId="0" autoUpdateAnimBg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257300"/>
            <a:ext cx="3124200" cy="4343400"/>
          </a:xfrm>
        </p:spPr>
        <p:txBody>
          <a:bodyPr/>
          <a:lstStyle/>
          <a:p>
            <a:r>
              <a:rPr lang="de-DE" altLang="en-US" sz="2000" dirty="0" err="1"/>
              <a:t>Local</a:t>
            </a:r>
            <a:r>
              <a:rPr lang="de-DE" altLang="en-US" sz="2000" dirty="0"/>
              <a:t> </a:t>
            </a:r>
            <a:r>
              <a:rPr lang="de-DE" altLang="en-US" sz="2000" dirty="0" err="1"/>
              <a:t>vici</a:t>
            </a:r>
            <a:r>
              <a:rPr lang="de-DE" altLang="en-US" sz="2000" dirty="0"/>
              <a:t> </a:t>
            </a:r>
            <a:r>
              <a:rPr lang="de-DE" altLang="en-US" sz="2000" dirty="0">
                <a:latin typeface="Times New Roman" panose="02020603050405020304" pitchFamily="18" charset="0"/>
              </a:rPr>
              <a:t>–</a:t>
            </a:r>
            <a:r>
              <a:rPr lang="de-DE" altLang="en-US" sz="2000" dirty="0"/>
              <a:t> </a:t>
            </a:r>
            <a:r>
              <a:rPr lang="de-DE" altLang="en-US" sz="2000" dirty="0" err="1"/>
              <a:t>or</a:t>
            </a:r>
            <a:r>
              <a:rPr lang="de-DE" altLang="en-US" sz="2000" dirty="0"/>
              <a:t> </a:t>
            </a:r>
            <a:r>
              <a:rPr lang="de-DE" altLang="en-US" sz="2000" dirty="0" err="1"/>
              <a:t>independent</a:t>
            </a:r>
            <a:r>
              <a:rPr lang="de-DE" altLang="en-US" sz="2000" dirty="0"/>
              <a:t> </a:t>
            </a:r>
            <a:r>
              <a:rPr lang="de-DE" altLang="en-US" sz="2000" i="1" dirty="0" err="1"/>
              <a:t>oppida</a:t>
            </a:r>
            <a:r>
              <a:rPr lang="de-DE" altLang="en-US" sz="2000" i="1" dirty="0"/>
              <a:t> </a:t>
            </a:r>
            <a:r>
              <a:rPr lang="de-DE" altLang="en-US" sz="2000" i="1" dirty="0" err="1"/>
              <a:t>latina</a:t>
            </a:r>
            <a:endParaRPr lang="de-DE" altLang="en-US" sz="2000" i="1" dirty="0"/>
          </a:p>
          <a:p>
            <a:pPr lvl="1"/>
            <a:r>
              <a:rPr lang="de-DE" altLang="en-US" sz="1800" i="1" dirty="0"/>
              <a:t>NAGES</a:t>
            </a:r>
          </a:p>
          <a:p>
            <a:pPr lvl="1"/>
            <a:r>
              <a:rPr lang="de-DE" altLang="en-US" sz="1800" i="1" dirty="0"/>
              <a:t>AMBRUSSUM</a:t>
            </a:r>
          </a:p>
          <a:p>
            <a:pPr lvl="1"/>
            <a:r>
              <a:rPr lang="de-DE" altLang="en-US" sz="1800" i="1" dirty="0"/>
              <a:t>LAUDUN, GAUJAC,...</a:t>
            </a:r>
          </a:p>
        </p:txBody>
      </p:sp>
      <p:pic>
        <p:nvPicPr>
          <p:cNvPr id="5222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72" b="11539"/>
          <a:stretch>
            <a:fillRect/>
          </a:stretch>
        </p:blipFill>
        <p:spPr bwMode="auto">
          <a:xfrm>
            <a:off x="34290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0" name="Oval 6"/>
          <p:cNvSpPr>
            <a:spLocks noChangeArrowheads="1"/>
          </p:cNvSpPr>
          <p:nvPr/>
        </p:nvSpPr>
        <p:spPr bwMode="auto">
          <a:xfrm>
            <a:off x="75438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Oval 8"/>
          <p:cNvSpPr>
            <a:spLocks noChangeArrowheads="1"/>
          </p:cNvSpPr>
          <p:nvPr/>
        </p:nvSpPr>
        <p:spPr bwMode="auto">
          <a:xfrm>
            <a:off x="55626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3" name="Oval 9"/>
          <p:cNvSpPr>
            <a:spLocks noChangeArrowheads="1"/>
          </p:cNvSpPr>
          <p:nvPr/>
        </p:nvSpPr>
        <p:spPr bwMode="auto">
          <a:xfrm>
            <a:off x="81534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Oval 10"/>
          <p:cNvSpPr>
            <a:spLocks noChangeArrowheads="1"/>
          </p:cNvSpPr>
          <p:nvPr/>
        </p:nvSpPr>
        <p:spPr bwMode="auto">
          <a:xfrm>
            <a:off x="53340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52235" name="Picture 11" descr="C:\Eigene Dateien\FERCAN\CAG FIG 30 2 542 Nages FANUM Plan just lin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276600"/>
            <a:ext cx="2441575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8" name="Line 14"/>
          <p:cNvSpPr>
            <a:spLocks noChangeShapeType="1"/>
          </p:cNvSpPr>
          <p:nvPr/>
        </p:nvSpPr>
        <p:spPr bwMode="auto">
          <a:xfrm flipV="1">
            <a:off x="2438400" y="4267200"/>
            <a:ext cx="4495800" cy="6858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dirty="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 dirty="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982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2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ChangeArrowheads="1"/>
          </p:cNvSpPr>
          <p:nvPr/>
        </p:nvSpPr>
        <p:spPr bwMode="auto">
          <a:xfrm>
            <a:off x="3048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sp>
        <p:nvSpPr>
          <p:cNvPr id="113667" name="Rectangle 3"/>
          <p:cNvSpPr>
            <a:spLocks noChangeArrowheads="1"/>
          </p:cNvSpPr>
          <p:nvPr/>
        </p:nvSpPr>
        <p:spPr bwMode="auto">
          <a:xfrm>
            <a:off x="228600" y="1257300"/>
            <a:ext cx="31242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latin typeface="Tahoma" panose="020B0604030504040204" pitchFamily="34" charset="0"/>
              </a:rPr>
              <a:t>Local vici </a:t>
            </a:r>
            <a:r>
              <a:rPr kumimoji="0" lang="de-DE" altLang="en-US" sz="2000"/>
              <a:t>–</a:t>
            </a:r>
            <a:r>
              <a:rPr kumimoji="0" lang="de-DE" altLang="en-US" sz="2000">
                <a:latin typeface="Tahoma" panose="020B0604030504040204" pitchFamily="34" charset="0"/>
              </a:rPr>
              <a:t> or independent </a:t>
            </a:r>
            <a:r>
              <a:rPr kumimoji="0" lang="de-DE" altLang="en-US" sz="2000" i="1">
                <a:latin typeface="Tahoma" panose="020B0604030504040204" pitchFamily="34" charset="0"/>
              </a:rPr>
              <a:t>oppida latina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NAGES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AMBRUSSUM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LAUDUN, GAUJAC,...</a:t>
            </a:r>
          </a:p>
        </p:txBody>
      </p:sp>
      <p:pic>
        <p:nvPicPr>
          <p:cNvPr id="11366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72" b="11539"/>
          <a:stretch>
            <a:fillRect/>
          </a:stretch>
        </p:blipFill>
        <p:spPr bwMode="auto">
          <a:xfrm>
            <a:off x="33528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69" name="Oval 5"/>
          <p:cNvSpPr>
            <a:spLocks noChangeArrowheads="1"/>
          </p:cNvSpPr>
          <p:nvPr/>
        </p:nvSpPr>
        <p:spPr bwMode="auto">
          <a:xfrm>
            <a:off x="74676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0" name="Oval 6"/>
          <p:cNvSpPr>
            <a:spLocks noChangeArrowheads="1"/>
          </p:cNvSpPr>
          <p:nvPr/>
        </p:nvSpPr>
        <p:spPr bwMode="auto">
          <a:xfrm>
            <a:off x="54864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1" name="Oval 7"/>
          <p:cNvSpPr>
            <a:spLocks noChangeArrowheads="1"/>
          </p:cNvSpPr>
          <p:nvPr/>
        </p:nvSpPr>
        <p:spPr bwMode="auto">
          <a:xfrm>
            <a:off x="80772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Oval 8"/>
          <p:cNvSpPr>
            <a:spLocks noChangeArrowheads="1"/>
          </p:cNvSpPr>
          <p:nvPr/>
        </p:nvSpPr>
        <p:spPr bwMode="auto">
          <a:xfrm>
            <a:off x="52578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13674" name="Picture 10" descr="D:\Narbonensis Dokumente Downloads\Laudun plan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838" y="304800"/>
            <a:ext cx="382746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75" name="Line 11"/>
          <p:cNvSpPr>
            <a:spLocks noChangeShapeType="1"/>
          </p:cNvSpPr>
          <p:nvPr/>
        </p:nvSpPr>
        <p:spPr bwMode="auto">
          <a:xfrm>
            <a:off x="6629400" y="1524000"/>
            <a:ext cx="1905000" cy="9144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792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3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8725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26323" cy="677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766141"/>
      </p:ext>
    </p:extLst>
  </p:cSld>
  <p:clrMapOvr>
    <a:masterClrMapping/>
  </p:clrMapOvr>
  <p:transition spd="slow">
    <p:randomBar dir="vert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white building&#10;&#10;Description generated with very high confidence">
            <a:extLst>
              <a:ext uri="{FF2B5EF4-FFF2-40B4-BE49-F238E27FC236}">
                <a16:creationId xmlns:a16="http://schemas.microsoft.com/office/drawing/2014/main" id="{B76E0BD3-5F4E-496D-9EBF-B34D0E61D5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0"/>
          <a:stretch/>
        </p:blipFill>
        <p:spPr>
          <a:xfrm>
            <a:off x="-36512" y="0"/>
            <a:ext cx="9180512" cy="6858000"/>
          </a:xfrm>
          <a:prstGeom prst="rect">
            <a:avLst/>
          </a:prstGeom>
        </p:spPr>
      </p:pic>
      <p:pic>
        <p:nvPicPr>
          <p:cNvPr id="3" name="Picture 2" descr="A dog sitting in front of a building&#10;&#10;Description generated with very high confidence">
            <a:extLst>
              <a:ext uri="{FF2B5EF4-FFF2-40B4-BE49-F238E27FC236}">
                <a16:creationId xmlns:a16="http://schemas.microsoft.com/office/drawing/2014/main" id="{3049ED99-00D2-4333-8959-2B0E3C1CD0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32656"/>
            <a:ext cx="2214246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29893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4515" t="16385" r="28360" b="7091"/>
          <a:stretch/>
        </p:blipFill>
        <p:spPr bwMode="auto">
          <a:xfrm>
            <a:off x="3203848" y="1484784"/>
            <a:ext cx="5904655" cy="53111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High-quality inscriptions 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Hardly any anepigraphic altars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anonymous dedications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 dirty="0"/>
              <a:t>Highly organised cults in </a:t>
            </a:r>
            <a:br>
              <a:rPr lang="en-GB" sz="2000" dirty="0"/>
            </a:br>
            <a:r>
              <a:rPr lang="en-GB" sz="2000" dirty="0"/>
              <a:t>Vienne and across her territory</a:t>
            </a:r>
          </a:p>
          <a:p>
            <a:r>
              <a:rPr lang="en-GB" sz="2000" dirty="0"/>
              <a:t>Most dedications by </a:t>
            </a:r>
            <a:br>
              <a:rPr lang="en-GB" sz="2000" dirty="0"/>
            </a:br>
            <a:r>
              <a:rPr lang="en-GB" sz="2000" dirty="0"/>
              <a:t>priests, magistrates, </a:t>
            </a:r>
            <a:br>
              <a:rPr lang="en-GB" sz="2000" dirty="0"/>
            </a:br>
            <a:r>
              <a:rPr lang="en-GB" sz="2000" i="1" dirty="0"/>
              <a:t>praefecti pagi</a:t>
            </a:r>
            <a:r>
              <a:rPr lang="en-GB" sz="2000" dirty="0"/>
              <a:t>, </a:t>
            </a:r>
            <a:r>
              <a:rPr lang="en-GB" sz="2000" i="1" dirty="0"/>
              <a:t>patroni</a:t>
            </a:r>
            <a:r>
              <a:rPr lang="en-GB" sz="2000" dirty="0"/>
              <a:t>, </a:t>
            </a:r>
          </a:p>
          <a:p>
            <a:r>
              <a:rPr lang="en-GB" sz="2000" dirty="0"/>
              <a:t>Specific priest for Vienne: </a:t>
            </a:r>
            <a:br>
              <a:rPr lang="en-GB" sz="2000" dirty="0"/>
            </a:br>
            <a:r>
              <a:rPr lang="en-GB" sz="2000" i="1" dirty="0"/>
              <a:t>flamen Martis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i="1" dirty="0"/>
              <a:t>sacerdos </a:t>
            </a:r>
            <a:r>
              <a:rPr lang="en-GB" sz="2000" i="1" dirty="0" err="1"/>
              <a:t>Mercuri</a:t>
            </a:r>
            <a:r>
              <a:rPr lang="en-GB" sz="2000" i="1" dirty="0"/>
              <a:t>,…</a:t>
            </a:r>
          </a:p>
          <a:p>
            <a:r>
              <a:rPr lang="en-GB" sz="2000" dirty="0"/>
              <a:t>Many dedications </a:t>
            </a:r>
            <a:br>
              <a:rPr lang="en-GB" sz="2000" dirty="0"/>
            </a:br>
            <a:r>
              <a:rPr lang="en-GB" sz="2000" dirty="0"/>
              <a:t>ex </a:t>
            </a:r>
            <a:r>
              <a:rPr lang="en-GB" sz="2000" i="1" dirty="0"/>
              <a:t>stipe </a:t>
            </a:r>
            <a:r>
              <a:rPr lang="en-GB" sz="2000" i="1" dirty="0" err="1"/>
              <a:t>annua</a:t>
            </a:r>
            <a:endParaRPr lang="en-GB" sz="2000" i="1" dirty="0"/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696A-8B7C-427B-88A3-138C38FCA5B6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85</a:t>
            </a:fld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6233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 dirty="0"/>
              <a:t>Vienne and her territory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86</a:t>
            </a:fld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1" b="96577" l="2535" r="97005">
                        <a14:foregroundMark x1="53917" y1="95495" x2="53917" y2="95495"/>
                        <a14:foregroundMark x1="92857" y1="37477" x2="92857" y2="37477"/>
                        <a14:foregroundMark x1="93548" y1="44685" x2="93548" y2="44685"/>
                        <a14:foregroundMark x1="93548" y1="49189" x2="93548" y2="49189"/>
                        <a14:foregroundMark x1="87097" y1="10090" x2="87097" y2="10090"/>
                        <a14:foregroundMark x1="88249" y1="6126" x2="88249" y2="6126"/>
                        <a14:foregroundMark x1="77880" y1="4324" x2="77880" y2="4324"/>
                        <a14:foregroundMark x1="68664" y1="2883" x2="68664" y2="2883"/>
                        <a14:foregroundMark x1="94470" y1="75856" x2="94470" y2="75856"/>
                        <a14:foregroundMark x1="92396" y1="87027" x2="92396" y2="87027"/>
                        <a14:foregroundMark x1="94700" y1="56577" x2="94700" y2="56577"/>
                        <a14:foregroundMark x1="92857" y1="60541" x2="92857" y2="60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167"/>
          <a:stretch/>
        </p:blipFill>
        <p:spPr>
          <a:xfrm>
            <a:off x="5469829" y="969790"/>
            <a:ext cx="3638675" cy="490748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660232" y="621016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/>
              <a:t>Aix-les-Bains (Savoie),</a:t>
            </a:r>
            <a:br>
              <a:rPr lang="en-GB" sz="1400" i="1" dirty="0"/>
            </a:br>
            <a:r>
              <a:rPr lang="en-GB" sz="1400" i="1" dirty="0"/>
              <a:t>ILN</a:t>
            </a:r>
            <a:r>
              <a:rPr lang="en-GB" sz="1400" dirty="0"/>
              <a:t>-5.3, 666</a:t>
            </a:r>
          </a:p>
        </p:txBody>
      </p:sp>
      <p:sp>
        <p:nvSpPr>
          <p:cNvPr id="13" name="TextBox 12"/>
          <p:cNvSpPr txBox="1"/>
          <p:nvPr/>
        </p:nvSpPr>
        <p:spPr>
          <a:xfrm rot="500432">
            <a:off x="3223069" y="4531199"/>
            <a:ext cx="269028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i="1" dirty="0"/>
              <a:t>(…) </a:t>
            </a:r>
            <a:r>
              <a:rPr lang="en-GB" sz="1700" i="1" dirty="0" err="1"/>
              <a:t>donauer</a:t>
            </a:r>
            <a:r>
              <a:rPr lang="en-GB" sz="1700" i="1" dirty="0"/>
              <a:t>(</a:t>
            </a:r>
            <a:r>
              <a:rPr lang="en-GB" sz="1700" i="1" dirty="0" err="1"/>
              <a:t>unt</a:t>
            </a:r>
            <a:r>
              <a:rPr lang="en-GB" sz="1700" i="1" dirty="0"/>
              <a:t>) </a:t>
            </a:r>
            <a:br>
              <a:rPr lang="en-GB" sz="1700" i="1" dirty="0"/>
            </a:br>
            <a:r>
              <a:rPr lang="en-GB" sz="1700" b="1" i="1" dirty="0" err="1"/>
              <a:t>lucum</a:t>
            </a:r>
            <a:r>
              <a:rPr lang="en-GB" sz="1700" i="1" dirty="0"/>
              <a:t> cum </a:t>
            </a:r>
            <a:r>
              <a:rPr lang="en-GB" sz="1700" i="1" dirty="0" err="1"/>
              <a:t>sua</a:t>
            </a:r>
            <a:r>
              <a:rPr lang="en-GB" sz="1700" i="1" dirty="0"/>
              <a:t> </a:t>
            </a:r>
            <a:r>
              <a:rPr lang="en-GB" sz="1700" i="1" dirty="0" err="1"/>
              <a:t>ui</a:t>
            </a:r>
            <a:r>
              <a:rPr lang="en-GB" sz="1700" i="1" dirty="0"/>
              <a:t>||</a:t>
            </a:r>
            <a:r>
              <a:rPr lang="en-GB" sz="1700" i="1" dirty="0" err="1"/>
              <a:t>nea</a:t>
            </a:r>
            <a:r>
              <a:rPr lang="en-GB" sz="1700" i="1" dirty="0"/>
              <a:t> </a:t>
            </a:r>
            <a:r>
              <a:rPr lang="en-GB" sz="1700" b="1" i="1" dirty="0" err="1"/>
              <a:t>uicanis</a:t>
            </a:r>
            <a:r>
              <a:rPr lang="en-GB" sz="1700" i="1" dirty="0"/>
              <a:t> </a:t>
            </a:r>
            <a:r>
              <a:rPr lang="en-GB" sz="1700" i="1" dirty="0" err="1"/>
              <a:t>Aquens</a:t>
            </a:r>
            <a:r>
              <a:rPr lang="en-GB" sz="1700" i="1" dirty="0"/>
              <a:t>(</a:t>
            </a:r>
            <a:r>
              <a:rPr lang="en-GB" sz="1700" i="1" dirty="0" err="1"/>
              <a:t>ibus</a:t>
            </a:r>
            <a:r>
              <a:rPr lang="en-GB" sz="1700" i="1" dirty="0"/>
              <a:t>) ad </a:t>
            </a:r>
            <a:r>
              <a:rPr lang="en-GB" sz="1700" b="1" i="1" dirty="0" err="1"/>
              <a:t>ludos</a:t>
            </a:r>
            <a:r>
              <a:rPr lang="en-GB" sz="1700" i="1" dirty="0"/>
              <a:t> </a:t>
            </a:r>
            <a:r>
              <a:rPr lang="en-GB" sz="1700" i="1" dirty="0" err="1"/>
              <a:t>celebrand</a:t>
            </a:r>
            <a:r>
              <a:rPr lang="en-GB" sz="1700" i="1" dirty="0"/>
              <a:t>(</a:t>
            </a:r>
            <a:r>
              <a:rPr lang="en-GB" sz="1700" i="1" dirty="0" err="1"/>
              <a:t>os</a:t>
            </a:r>
            <a:r>
              <a:rPr lang="en-GB" sz="1700" i="1" dirty="0"/>
              <a:t>) pro | </a:t>
            </a:r>
            <a:r>
              <a:rPr lang="en-GB" sz="1700" b="1" i="1" dirty="0"/>
              <a:t>salute Imp(</a:t>
            </a:r>
            <a:r>
              <a:rPr lang="en-GB" sz="1700" b="1" i="1" dirty="0" err="1"/>
              <a:t>eratoris</a:t>
            </a:r>
            <a:r>
              <a:rPr lang="en-GB" sz="1700" b="1" i="1" dirty="0"/>
              <a:t>) Aug(</a:t>
            </a:r>
            <a:r>
              <a:rPr lang="en-GB" sz="1700" b="1" i="1" dirty="0" err="1"/>
              <a:t>usti</a:t>
            </a:r>
            <a:r>
              <a:rPr lang="en-GB" sz="1700" b="1" i="1" dirty="0"/>
              <a:t>)</a:t>
            </a:r>
            <a:r>
              <a:rPr lang="en-GB" sz="1700" i="1" dirty="0"/>
              <a:t> |   (…)</a:t>
            </a:r>
            <a:br>
              <a:rPr lang="en-GB" sz="1700" i="1" dirty="0"/>
            </a:br>
            <a:r>
              <a:rPr lang="en-GB" sz="1700" b="1" i="1" dirty="0"/>
              <a:t>p(</a:t>
            </a:r>
            <a:r>
              <a:rPr lang="en-GB" sz="1700" b="1" i="1" dirty="0" err="1"/>
              <a:t>atronus</a:t>
            </a:r>
            <a:r>
              <a:rPr lang="en-GB" sz="1700" b="1" i="1" dirty="0"/>
              <a:t>) u(</a:t>
            </a:r>
            <a:r>
              <a:rPr lang="en-GB" sz="1700" b="1" i="1" dirty="0" err="1"/>
              <a:t>ici</a:t>
            </a:r>
            <a:r>
              <a:rPr lang="en-GB" sz="1700" b="1" i="1" dirty="0"/>
              <a:t>)</a:t>
            </a:r>
            <a:r>
              <a:rPr lang="en-GB" sz="1700" i="1" dirty="0"/>
              <a:t> </a:t>
            </a:r>
            <a:r>
              <a:rPr lang="en-GB" sz="1700" i="1" dirty="0" err="1"/>
              <a:t>aram</a:t>
            </a:r>
            <a:r>
              <a:rPr lang="en-GB" sz="1700" i="1" dirty="0"/>
              <a:t> </a:t>
            </a:r>
            <a:br>
              <a:rPr lang="en-GB" sz="1700" i="1" dirty="0"/>
            </a:br>
            <a:r>
              <a:rPr lang="en-GB" sz="1700" i="1" dirty="0"/>
              <a:t>d(e) s(</a:t>
            </a:r>
            <a:r>
              <a:rPr lang="en-GB" sz="1700" i="1" dirty="0" err="1"/>
              <a:t>uo</a:t>
            </a:r>
            <a:r>
              <a:rPr lang="en-GB" sz="1700" i="1" dirty="0"/>
              <a:t>) d(edit)</a:t>
            </a:r>
            <a:endParaRPr lang="en-GB" sz="1700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/>
          </a:bodyPr>
          <a:lstStyle/>
          <a:p>
            <a:r>
              <a:rPr lang="en-GB" sz="2000" dirty="0"/>
              <a:t>High-quality inscriptions </a:t>
            </a:r>
          </a:p>
          <a:p>
            <a:r>
              <a:rPr lang="en-GB" sz="2000" dirty="0"/>
              <a:t>Hardly any anepigraphic altars</a:t>
            </a:r>
            <a:br>
              <a:rPr lang="en-GB" sz="2000" dirty="0"/>
            </a:br>
            <a:r>
              <a:rPr lang="en-GB" sz="2000" dirty="0"/>
              <a:t>or anonymous dedications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 in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Vienne and across her territory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 dirty="0"/>
              <a:t>Specific priest for Vienne: </a:t>
            </a:r>
            <a:br>
              <a:rPr lang="en-GB" sz="2000" dirty="0"/>
            </a:br>
            <a:r>
              <a:rPr lang="en-GB" sz="2000" i="1" dirty="0"/>
              <a:t>flamen Martis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i="1" dirty="0"/>
              <a:t>sacerdos </a:t>
            </a:r>
            <a:r>
              <a:rPr lang="en-GB" sz="2000" i="1" dirty="0" err="1"/>
              <a:t>Mercuri</a:t>
            </a:r>
            <a:r>
              <a:rPr lang="en-GB" sz="2000" i="1" dirty="0"/>
              <a:t>,…</a:t>
            </a:r>
          </a:p>
          <a:p>
            <a:r>
              <a:rPr lang="en-GB" sz="2000" dirty="0"/>
              <a:t>Many dedications </a:t>
            </a:r>
            <a:br>
              <a:rPr lang="en-GB" sz="2000" dirty="0"/>
            </a:br>
            <a:r>
              <a:rPr lang="en-GB" sz="2000" dirty="0"/>
              <a:t>ex </a:t>
            </a:r>
            <a:r>
              <a:rPr lang="en-GB" sz="2000" i="1" dirty="0"/>
              <a:t>stipe </a:t>
            </a:r>
            <a:r>
              <a:rPr lang="en-GB" sz="2000" i="1" dirty="0" err="1"/>
              <a:t>annua</a:t>
            </a:r>
            <a:endParaRPr lang="en-GB" sz="2000" i="1" dirty="0"/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70594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0921-2E52-45A4-99C5-0823054CBED2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87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/>
          </a:bodyPr>
          <a:lstStyle/>
          <a:p>
            <a:r>
              <a:rPr lang="en-GB" sz="2000" dirty="0"/>
              <a:t>High-quality inscriptions </a:t>
            </a:r>
          </a:p>
          <a:p>
            <a:r>
              <a:rPr lang="en-GB" sz="2000" dirty="0"/>
              <a:t>Hardly any anepigraphic altars</a:t>
            </a:r>
            <a:br>
              <a:rPr lang="en-GB" sz="2000" dirty="0"/>
            </a:br>
            <a:r>
              <a:rPr lang="en-GB" sz="2000" dirty="0"/>
              <a:t>or anonymous dedications</a:t>
            </a:r>
          </a:p>
          <a:p>
            <a:r>
              <a:rPr lang="en-GB" sz="2000" dirty="0"/>
              <a:t>Epigraphy dominated by elites,</a:t>
            </a:r>
            <a:br>
              <a:rPr lang="en-GB" sz="2000" dirty="0"/>
            </a:br>
            <a:r>
              <a:rPr lang="en-GB" sz="2000" dirty="0"/>
              <a:t>notably magistrates and priests</a:t>
            </a:r>
          </a:p>
          <a:p>
            <a:r>
              <a:rPr lang="en-GB" sz="2000" dirty="0"/>
              <a:t>Highly organised cults in </a:t>
            </a:r>
            <a:br>
              <a:rPr lang="en-GB" sz="2000" dirty="0"/>
            </a:br>
            <a:r>
              <a:rPr lang="en-GB" sz="2000" dirty="0"/>
              <a:t>Vienne and across her territory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Specific priest for Vienne: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flamen Martis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sacerdos </a:t>
            </a:r>
            <a:r>
              <a:rPr lang="en-GB" sz="20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Mercuri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,…</a:t>
            </a:r>
          </a:p>
          <a:p>
            <a:r>
              <a:rPr lang="en-GB" sz="2000" dirty="0"/>
              <a:t>Many dedications </a:t>
            </a:r>
            <a:br>
              <a:rPr lang="en-GB" sz="2000" dirty="0"/>
            </a:br>
            <a:r>
              <a:rPr lang="en-GB" sz="2000" dirty="0"/>
              <a:t>ex </a:t>
            </a:r>
            <a:r>
              <a:rPr lang="en-GB" sz="2000" i="1" dirty="0"/>
              <a:t>stipe </a:t>
            </a:r>
            <a:r>
              <a:rPr lang="en-GB" sz="2000" i="1" dirty="0" err="1"/>
              <a:t>annua</a:t>
            </a:r>
            <a:endParaRPr lang="en-GB" sz="2000" i="1" dirty="0"/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 dirty="0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21499727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4525963"/>
          </a:xfrm>
        </p:spPr>
        <p:txBody>
          <a:bodyPr>
            <a:normAutofit/>
          </a:bodyPr>
          <a:lstStyle/>
          <a:p>
            <a:r>
              <a:rPr lang="en-GB" sz="2000" dirty="0"/>
              <a:t>Passy (Haute-Savoie)</a:t>
            </a:r>
          </a:p>
          <a:p>
            <a:pPr lvl="1"/>
            <a:r>
              <a:rPr lang="en-GB" sz="1800" b="1" i="1" dirty="0"/>
              <a:t>flamen Martis</a:t>
            </a:r>
            <a:r>
              <a:rPr lang="en-GB" sz="1800" b="1" dirty="0"/>
              <a:t> </a:t>
            </a:r>
            <a:r>
              <a:rPr lang="en-GB" sz="1800" dirty="0"/>
              <a:t>making dedication to Mars Augustus</a:t>
            </a:r>
          </a:p>
          <a:p>
            <a:pPr lvl="1"/>
            <a:r>
              <a:rPr lang="en-GB" sz="1800" dirty="0"/>
              <a:t>Quality of inscription: typical for Vienne and her </a:t>
            </a:r>
            <a:r>
              <a:rPr lang="en-GB" sz="1800" i="1" dirty="0" err="1"/>
              <a:t>civitas</a:t>
            </a:r>
            <a:endParaRPr lang="en-GB" sz="18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47664" y="3663022"/>
            <a:ext cx="48245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/>
              <a:t>   Marti Aug(</a:t>
            </a:r>
            <a:r>
              <a:rPr lang="en-GB" sz="1600" b="1" i="1" dirty="0" err="1"/>
              <a:t>usto</a:t>
            </a:r>
            <a:r>
              <a:rPr lang="en-GB" sz="1600" b="1" i="1" dirty="0"/>
              <a:t>) </a:t>
            </a:r>
            <a:br>
              <a:rPr lang="en-GB" sz="1600" b="1" i="1" dirty="0"/>
            </a:br>
            <a:r>
              <a:rPr lang="en-GB" sz="1600" i="1" dirty="0"/>
              <a:t>   M(</a:t>
            </a:r>
            <a:r>
              <a:rPr lang="en-GB" sz="1600" i="1" dirty="0" err="1"/>
              <a:t>arcus</a:t>
            </a:r>
            <a:r>
              <a:rPr lang="en-GB" sz="1600" i="1" dirty="0"/>
              <a:t>) </a:t>
            </a:r>
            <a:r>
              <a:rPr lang="en-GB" sz="1600" i="1" dirty="0" err="1"/>
              <a:t>Arrius</a:t>
            </a:r>
            <a:r>
              <a:rPr lang="en-GB" sz="1600" i="1" dirty="0"/>
              <a:t> C(</a:t>
            </a:r>
            <a:r>
              <a:rPr lang="en-GB" sz="1600" i="1" dirty="0" err="1"/>
              <a:t>ai</a:t>
            </a:r>
            <a:r>
              <a:rPr lang="en-GB" sz="1600" i="1" dirty="0"/>
              <a:t>) [f(</a:t>
            </a:r>
            <a:r>
              <a:rPr lang="en-GB" sz="1600" i="1" dirty="0" err="1"/>
              <a:t>ilius</a:t>
            </a:r>
            <a:r>
              <a:rPr lang="en-GB" sz="1600" i="1" dirty="0"/>
              <a:t>)] </a:t>
            </a:r>
            <a:br>
              <a:rPr lang="en-GB" sz="1600" i="1" dirty="0"/>
            </a:br>
            <a:r>
              <a:rPr lang="en-GB" sz="1600" i="1" dirty="0"/>
              <a:t>   [V]</a:t>
            </a:r>
            <a:r>
              <a:rPr lang="en-GB" sz="1600" i="1" dirty="0" err="1"/>
              <a:t>olt</a:t>
            </a:r>
            <a:r>
              <a:rPr lang="en-GB" sz="1600" i="1" dirty="0"/>
              <a:t>(</a:t>
            </a:r>
            <a:r>
              <a:rPr lang="en-GB" sz="1600" i="1" dirty="0" err="1"/>
              <a:t>inia</a:t>
            </a:r>
            <a:r>
              <a:rPr lang="en-GB" sz="1600" i="1" dirty="0"/>
              <a:t>) </a:t>
            </a:r>
            <a:r>
              <a:rPr lang="en-GB" sz="1600" i="1" dirty="0" err="1"/>
              <a:t>Gemell</a:t>
            </a:r>
            <a:r>
              <a:rPr lang="en-GB" sz="1600" i="1" dirty="0"/>
              <a:t>[us]</a:t>
            </a:r>
            <a:br>
              <a:rPr lang="en-GB" sz="1600" i="1" dirty="0"/>
            </a:br>
            <a:r>
              <a:rPr lang="en-GB" sz="1600" i="1" dirty="0"/>
              <a:t>   </a:t>
            </a:r>
            <a:r>
              <a:rPr lang="en-GB" sz="1600" b="1" i="1" dirty="0"/>
              <a:t>[q]</a:t>
            </a:r>
            <a:r>
              <a:rPr lang="en-GB" sz="1600" b="1" i="1" dirty="0" err="1"/>
              <a:t>ua</a:t>
            </a:r>
            <a:r>
              <a:rPr lang="en-GB" sz="1600" b="1" i="1" dirty="0"/>
              <a:t>[</a:t>
            </a:r>
            <a:r>
              <a:rPr lang="en-GB" sz="1600" b="1" i="1" dirty="0" err="1"/>
              <a:t>est</a:t>
            </a:r>
            <a:r>
              <a:rPr lang="en-GB" sz="1600" b="1" i="1" dirty="0"/>
              <a:t>]or n(</a:t>
            </a:r>
            <a:r>
              <a:rPr lang="en-GB" sz="1600" b="1" i="1" dirty="0" err="1"/>
              <a:t>ummorum</a:t>
            </a:r>
            <a:r>
              <a:rPr lang="en-GB" sz="1600" b="1" i="1" dirty="0"/>
              <a:t>) p(</a:t>
            </a:r>
            <a:r>
              <a:rPr lang="en-GB" sz="1600" b="1" i="1" dirty="0" err="1"/>
              <a:t>ublicorum</a:t>
            </a:r>
            <a:r>
              <a:rPr lang="en-GB" sz="1600" b="1" i="1" dirty="0"/>
              <a:t>) </a:t>
            </a:r>
            <a:br>
              <a:rPr lang="en-GB" sz="1600" b="1" i="1" dirty="0"/>
            </a:br>
            <a:r>
              <a:rPr lang="en-GB" sz="1600" baseline="30000" dirty="0"/>
              <a:t>5</a:t>
            </a:r>
            <a:r>
              <a:rPr lang="en-GB" sz="1600" b="1" i="1" dirty="0"/>
              <a:t>  [</a:t>
            </a:r>
            <a:r>
              <a:rPr lang="en-GB" sz="1600" b="1" i="1" dirty="0" err="1"/>
              <a:t>IIuir</a:t>
            </a:r>
            <a:r>
              <a:rPr lang="en-GB" sz="1600" b="1" i="1" dirty="0"/>
              <a:t>] </a:t>
            </a:r>
            <a:r>
              <a:rPr lang="en-GB" sz="1600" b="1" i="1" dirty="0" err="1"/>
              <a:t>aerar</a:t>
            </a:r>
            <a:r>
              <a:rPr lang="en-GB" sz="1600" b="1" i="1" dirty="0"/>
              <a:t>[ii] </a:t>
            </a:r>
            <a:br>
              <a:rPr lang="en-GB" sz="1600" b="1" i="1" dirty="0"/>
            </a:br>
            <a:r>
              <a:rPr lang="en-GB" sz="1600" b="1" i="1" dirty="0"/>
              <a:t>   [flamen] Marti[s] </a:t>
            </a:r>
            <a:br>
              <a:rPr lang="en-GB" sz="1600" i="1" dirty="0"/>
            </a:br>
            <a:r>
              <a:rPr lang="en-GB" sz="1600" i="1" dirty="0"/>
              <a:t>   [--- h]</a:t>
            </a:r>
            <a:r>
              <a:rPr lang="en-GB" sz="1600" i="1" dirty="0" err="1"/>
              <a:t>onorib</a:t>
            </a:r>
            <a:r>
              <a:rPr lang="en-GB" sz="1600" i="1" dirty="0"/>
              <a:t>[us] </a:t>
            </a:r>
            <a:br>
              <a:rPr lang="en-GB" sz="1600" i="1" dirty="0"/>
            </a:br>
            <a:r>
              <a:rPr lang="en-GB" sz="1600" i="1" dirty="0"/>
              <a:t>   [---]</a:t>
            </a:r>
            <a:r>
              <a:rPr lang="en-GB" sz="1600" dirty="0"/>
              <a:t>ICA</a:t>
            </a:r>
            <a:r>
              <a:rPr lang="en-GB" sz="1600" i="1" dirty="0"/>
              <a:t>[---] </a:t>
            </a:r>
            <a:r>
              <a:rPr lang="en-GB" sz="1600" i="1" dirty="0" err="1"/>
              <a:t>sunt</a:t>
            </a:r>
            <a:r>
              <a:rPr lang="en-GB" sz="1600" i="1" dirty="0"/>
              <a:t> </a:t>
            </a:r>
            <a:br>
              <a:rPr lang="en-GB" sz="1600" i="1" dirty="0"/>
            </a:br>
            <a:r>
              <a:rPr lang="en-GB" sz="1600" i="1" dirty="0"/>
              <a:t>   </a:t>
            </a:r>
            <a:r>
              <a:rPr lang="en-GB" sz="1600" dirty="0"/>
              <a:t>V</a:t>
            </a:r>
            <a:r>
              <a:rPr lang="en-GB" sz="1600" i="1" dirty="0"/>
              <a:t>[---]</a:t>
            </a:r>
            <a:r>
              <a:rPr lang="en-GB" sz="1600" dirty="0"/>
              <a:t>CON</a:t>
            </a:r>
            <a:r>
              <a:rPr lang="en-GB" sz="1600" i="1" dirty="0"/>
              <a:t>[---] </a:t>
            </a:r>
            <a:br>
              <a:rPr lang="en-GB" sz="1600" i="1" dirty="0"/>
            </a:br>
            <a:r>
              <a:rPr lang="en-GB" sz="1600" baseline="30000" dirty="0"/>
              <a:t>10</a:t>
            </a:r>
            <a:r>
              <a:rPr lang="en-GB" sz="1600" i="1" dirty="0"/>
              <a:t> </a:t>
            </a:r>
            <a:r>
              <a:rPr lang="en-GB" sz="1600" i="1" dirty="0" err="1"/>
              <a:t>uoti</a:t>
            </a:r>
            <a:r>
              <a:rPr lang="en-GB" sz="1600" i="1" dirty="0"/>
              <a:t> com[</a:t>
            </a:r>
            <a:r>
              <a:rPr lang="en-GB" sz="1600" i="1" dirty="0" err="1"/>
              <a:t>pos</a:t>
            </a:r>
            <a:r>
              <a:rPr lang="en-GB" sz="1600" i="1" dirty="0"/>
              <a:t>].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2267744" y="6505599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/>
              <a:t>AE</a:t>
            </a:r>
            <a:r>
              <a:rPr lang="en-GB" sz="1400" dirty="0"/>
              <a:t> 1934, 168; </a:t>
            </a:r>
            <a:r>
              <a:rPr lang="en-GB" sz="1400" i="1" dirty="0"/>
              <a:t>ILN-5.2</a:t>
            </a:r>
            <a:r>
              <a:rPr lang="en-GB" sz="1400" dirty="0"/>
              <a:t>, 549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10E9-A626-4AB5-B48C-D785A415CE44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88</a:t>
            </a:fld>
            <a:endParaRPr lang="en-GB" dirty="0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0742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   </a:t>
            </a:r>
            <a:r>
              <a:rPr lang="it-IT" sz="1600" b="1" i="1" dirty="0"/>
              <a:t>Marti </a:t>
            </a:r>
            <a:br>
              <a:rPr lang="it-IT" sz="1600" b="1" i="1" dirty="0"/>
            </a:br>
            <a:r>
              <a:rPr lang="it-IT" sz="1600" i="1" dirty="0"/>
              <a:t>   A(ulus) Isugius A(uli) f(ilius) </a:t>
            </a:r>
            <a:br>
              <a:rPr lang="it-IT" sz="1600" i="1" dirty="0"/>
            </a:br>
            <a:r>
              <a:rPr lang="it-IT" sz="1600" i="1" dirty="0"/>
              <a:t>   Volt(inia) Vaturus </a:t>
            </a:r>
            <a:br>
              <a:rPr lang="it-IT" sz="1600" i="1" dirty="0"/>
            </a:br>
            <a:r>
              <a:rPr lang="it-IT" sz="1600" i="1" dirty="0"/>
              <a:t>   </a:t>
            </a:r>
            <a:r>
              <a:rPr lang="it-IT" sz="1600" b="1" i="1" dirty="0"/>
              <a:t>flamen Aug(usti) </a:t>
            </a:r>
            <a:br>
              <a:rPr lang="it-IT" sz="1600" b="1" i="1" dirty="0"/>
            </a:br>
            <a:r>
              <a:rPr lang="it-IT" sz="1600" baseline="30000" dirty="0"/>
              <a:t>5</a:t>
            </a:r>
            <a:r>
              <a:rPr lang="it-IT" sz="1600" b="1" i="1" dirty="0"/>
              <a:t>  IIuir aerari(i)</a:t>
            </a:r>
            <a:r>
              <a:rPr lang="it-IT" sz="1600" i="1" dirty="0"/>
              <a:t> </a:t>
            </a:r>
            <a:br>
              <a:rPr lang="it-IT" sz="1600" i="1" dirty="0"/>
            </a:br>
            <a:r>
              <a:rPr lang="it-IT" sz="1600" i="1" dirty="0"/>
              <a:t>   ex uoto. 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/>
              <a:t>CIL</a:t>
            </a:r>
            <a:r>
              <a:rPr lang="en-GB" sz="1400" dirty="0"/>
              <a:t> XII 2349 = </a:t>
            </a:r>
            <a:r>
              <a:rPr lang="en-GB" sz="1400" i="1" dirty="0"/>
              <a:t>CAG </a:t>
            </a:r>
            <a:r>
              <a:rPr lang="en-GB" sz="1400" dirty="0"/>
              <a:t>74, n</a:t>
            </a:r>
            <a:r>
              <a:rPr lang="en-GB" sz="1400" baseline="30000" dirty="0"/>
              <a:t>o</a:t>
            </a:r>
            <a:r>
              <a:rPr lang="en-GB" sz="1400" dirty="0"/>
              <a:t> 208, p. 286-287 (fig. 270) = </a:t>
            </a:r>
            <a:r>
              <a:rPr lang="en-GB" sz="1400" i="1" dirty="0"/>
              <a:t>ILN</a:t>
            </a:r>
            <a:r>
              <a:rPr lang="en-GB" sz="1400" dirty="0"/>
              <a:t>-5.2, 547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1C542-C408-4673-AB09-0BA256037685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89</a:t>
            </a:fld>
            <a:endParaRPr lang="en-GB" dirty="0"/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 dirty="0"/>
              <a:t>Passy (Haute-Savoie)</a:t>
            </a:r>
          </a:p>
          <a:p>
            <a:pPr lvl="1"/>
            <a:r>
              <a:rPr lang="en-GB" sz="1800" b="1" i="1" dirty="0"/>
              <a:t>flamen Augusti </a:t>
            </a:r>
            <a:r>
              <a:rPr lang="en-GB" sz="1800" dirty="0"/>
              <a:t>making dedication to Mars </a:t>
            </a:r>
          </a:p>
          <a:p>
            <a:pPr lvl="1"/>
            <a:r>
              <a:rPr lang="en-GB" sz="1800" dirty="0"/>
              <a:t>Quality of inscription: typical for Vienne and her </a:t>
            </a:r>
            <a:r>
              <a:rPr lang="en-GB" sz="1800" i="1" dirty="0" err="1"/>
              <a:t>civitas</a:t>
            </a:r>
            <a:endParaRPr lang="en-GB" sz="1800" i="1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8427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02"/>
          <a:stretch/>
        </p:blipFill>
        <p:spPr bwMode="auto">
          <a:xfrm>
            <a:off x="1127125" y="1340768"/>
            <a:ext cx="3948931" cy="53285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   </a:t>
            </a:r>
            <a:r>
              <a:rPr lang="it-IT" sz="1600" b="1" i="1" dirty="0"/>
              <a:t>Marti </a:t>
            </a:r>
            <a:br>
              <a:rPr lang="it-IT" sz="1600" b="1" i="1" dirty="0"/>
            </a:br>
            <a:r>
              <a:rPr lang="it-IT" sz="1600" i="1" dirty="0"/>
              <a:t>   A(ulus) Isugius A(uli) f(ilius) </a:t>
            </a:r>
            <a:br>
              <a:rPr lang="it-IT" sz="1600" i="1" dirty="0"/>
            </a:br>
            <a:r>
              <a:rPr lang="it-IT" sz="1600" i="1" dirty="0"/>
              <a:t>   Volt(inia) Vaturus </a:t>
            </a:r>
            <a:br>
              <a:rPr lang="it-IT" sz="1600" i="1" dirty="0"/>
            </a:br>
            <a:r>
              <a:rPr lang="it-IT" sz="1600" i="1" dirty="0"/>
              <a:t>   </a:t>
            </a:r>
            <a:r>
              <a:rPr lang="it-IT" sz="1600" b="1" i="1" dirty="0"/>
              <a:t>flamen Aug(usti) </a:t>
            </a:r>
            <a:br>
              <a:rPr lang="it-IT" sz="1600" b="1" i="1" dirty="0"/>
            </a:br>
            <a:r>
              <a:rPr lang="it-IT" sz="1600" baseline="30000" dirty="0"/>
              <a:t>5</a:t>
            </a:r>
            <a:r>
              <a:rPr lang="it-IT" sz="1600" b="1" i="1" dirty="0"/>
              <a:t>  IIuir aerari(i)</a:t>
            </a:r>
            <a:r>
              <a:rPr lang="it-IT" sz="1600" i="1" dirty="0"/>
              <a:t> </a:t>
            </a:r>
            <a:br>
              <a:rPr lang="it-IT" sz="1600" i="1" dirty="0"/>
            </a:br>
            <a:r>
              <a:rPr lang="it-IT" sz="1600" i="1" dirty="0"/>
              <a:t>   ex uoto. 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/>
              <a:t>CIL</a:t>
            </a:r>
            <a:r>
              <a:rPr lang="en-GB" sz="1400" dirty="0"/>
              <a:t> XII 2349 = </a:t>
            </a:r>
            <a:r>
              <a:rPr lang="en-GB" sz="1400" i="1" dirty="0"/>
              <a:t>CAG </a:t>
            </a:r>
            <a:r>
              <a:rPr lang="en-GB" sz="1400" dirty="0"/>
              <a:t>74, n</a:t>
            </a:r>
            <a:r>
              <a:rPr lang="en-GB" sz="1400" baseline="30000" dirty="0"/>
              <a:t>o</a:t>
            </a:r>
            <a:r>
              <a:rPr lang="en-GB" sz="1400" dirty="0"/>
              <a:t> 208, p. 286-287 (fig. 270) = </a:t>
            </a:r>
            <a:r>
              <a:rPr lang="en-GB" sz="1400" i="1" dirty="0"/>
              <a:t>ILN</a:t>
            </a:r>
            <a:r>
              <a:rPr lang="en-GB" sz="1400" dirty="0"/>
              <a:t>-5.2, 547</a:t>
            </a:r>
          </a:p>
        </p:txBody>
      </p:sp>
      <p:sp>
        <p:nvSpPr>
          <p:cNvPr id="10" name="Date Placeholder 6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CB71C542-C408-4673-AB09-0BA256037685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90</a:t>
            </a:fld>
            <a:endParaRPr lang="en-GB" dirty="0"/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 dirty="0"/>
              <a:t>Passy (Haute-Savoie)</a:t>
            </a:r>
          </a:p>
          <a:p>
            <a:pPr lvl="1"/>
            <a:r>
              <a:rPr lang="en-GB" sz="1800" b="1" i="1" dirty="0"/>
              <a:t>flamen Augusti </a:t>
            </a:r>
            <a:r>
              <a:rPr lang="en-GB" sz="1800" dirty="0"/>
              <a:t>making dedication to Mars </a:t>
            </a:r>
          </a:p>
          <a:p>
            <a:pPr lvl="1"/>
            <a:r>
              <a:rPr lang="en-GB" sz="1800" dirty="0"/>
              <a:t>Quality of inscription: typical for Vienne and her </a:t>
            </a:r>
            <a:r>
              <a:rPr lang="en-GB" sz="1800" i="1" dirty="0" err="1"/>
              <a:t>civitas</a:t>
            </a:r>
            <a:endParaRPr lang="en-GB" sz="1800" i="1" dirty="0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0592" y="4597097"/>
            <a:ext cx="385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Topography / Sacred landscape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2260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 build="p"/>
      <p:bldP spid="14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 dirty="0"/>
              <a:t>Vienne and her territory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91</a:t>
            </a:fld>
            <a:endParaRPr lang="en-GB" dirty="0"/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/>
          </a:bodyPr>
          <a:lstStyle/>
          <a:p>
            <a:r>
              <a:rPr lang="en-GB" sz="2000" dirty="0"/>
              <a:t>High-quality of inscriptions </a:t>
            </a:r>
          </a:p>
          <a:p>
            <a:r>
              <a:rPr lang="en-GB" sz="2000" dirty="0"/>
              <a:t>Hardly any anepigraphic altars</a:t>
            </a:r>
            <a:br>
              <a:rPr lang="en-GB" sz="2000" dirty="0"/>
            </a:br>
            <a:r>
              <a:rPr lang="en-GB" sz="2000" dirty="0"/>
              <a:t>or anonymous dedications</a:t>
            </a:r>
          </a:p>
          <a:p>
            <a:r>
              <a:rPr lang="en-GB" sz="2000" dirty="0"/>
              <a:t>Epigraphy dominated by elites,</a:t>
            </a:r>
            <a:br>
              <a:rPr lang="en-GB" sz="2000" dirty="0"/>
            </a:br>
            <a:r>
              <a:rPr lang="en-GB" sz="2000" dirty="0"/>
              <a:t>notably magistrates and priests</a:t>
            </a:r>
          </a:p>
          <a:p>
            <a:r>
              <a:rPr lang="en-GB" sz="2000" dirty="0"/>
              <a:t>Highly organised cults in </a:t>
            </a:r>
            <a:br>
              <a:rPr lang="en-GB" sz="2000" dirty="0"/>
            </a:br>
            <a:r>
              <a:rPr lang="en-GB" sz="2000" dirty="0"/>
              <a:t>Vienne and across her territory</a:t>
            </a:r>
          </a:p>
          <a:p>
            <a:r>
              <a:rPr lang="en-GB" sz="2000" dirty="0"/>
              <a:t>Most dedications by </a:t>
            </a:r>
            <a:br>
              <a:rPr lang="en-GB" sz="2000" dirty="0"/>
            </a:br>
            <a:r>
              <a:rPr lang="en-GB" sz="2000" dirty="0"/>
              <a:t>priests, magistrates, </a:t>
            </a:r>
            <a:br>
              <a:rPr lang="en-GB" sz="2000" dirty="0"/>
            </a:br>
            <a:r>
              <a:rPr lang="en-GB" sz="2000" i="1" dirty="0"/>
              <a:t>praefecti pagi</a:t>
            </a:r>
            <a:r>
              <a:rPr lang="en-GB" sz="2000" dirty="0"/>
              <a:t>, </a:t>
            </a:r>
            <a:r>
              <a:rPr lang="en-GB" sz="2000" i="1" dirty="0"/>
              <a:t>patroni</a:t>
            </a:r>
            <a:r>
              <a:rPr lang="en-GB" sz="2000" dirty="0"/>
              <a:t>, </a:t>
            </a:r>
          </a:p>
          <a:p>
            <a:r>
              <a:rPr lang="en-GB" sz="2000" dirty="0"/>
              <a:t>Specific priest for Vienne: </a:t>
            </a:r>
            <a:br>
              <a:rPr lang="en-GB" sz="2000" dirty="0"/>
            </a:br>
            <a:r>
              <a:rPr lang="en-GB" sz="2000" i="1" dirty="0"/>
              <a:t>flamen Martis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i="1" dirty="0"/>
              <a:t>sacerdos </a:t>
            </a:r>
            <a:r>
              <a:rPr lang="en-GB" sz="2000" i="1" dirty="0" err="1"/>
              <a:t>Mercuri</a:t>
            </a:r>
            <a:r>
              <a:rPr lang="en-GB" sz="2000" i="1" dirty="0"/>
              <a:t>,…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Many dedications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 </a:t>
            </a:r>
            <a:r>
              <a:rPr lang="en-GB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 </a:t>
            </a:r>
            <a:r>
              <a:rPr lang="en-GB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annua</a:t>
            </a:r>
            <a:endParaRPr lang="en-GB" sz="20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dirty="0"/>
          </a:p>
          <a:p>
            <a:endParaRPr lang="en-GB" sz="2000" i="1" dirty="0"/>
          </a:p>
          <a:p>
            <a:endParaRPr lang="en-GB" sz="2000" dirty="0"/>
          </a:p>
          <a:p>
            <a:pPr lvl="1"/>
            <a:endParaRPr lang="en-GB" sz="1800" dirty="0"/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89122"/>
              </p:ext>
            </p:extLst>
          </p:nvPr>
        </p:nvGraphicFramePr>
        <p:xfrm>
          <a:off x="1547664" y="18332"/>
          <a:ext cx="7596337" cy="68970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36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9577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 dirty="0">
                          <a:effectLst/>
                        </a:rPr>
                        <a:t>Deities</a:t>
                      </a:r>
                      <a:r>
                        <a:rPr lang="en-GB" sz="1000" dirty="0">
                          <a:effectLst/>
                        </a:rPr>
                        <a:t> / Text of inscription 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Priesthood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Civitas</a:t>
                      </a:r>
                      <a:r>
                        <a:rPr lang="en-GB" sz="1000">
                          <a:effectLst/>
                        </a:rPr>
                        <a:t>, Place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Reference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Anno | Imp(eratoris) Caes(aris) Neruae | Traiani Aug(usti) | Germanici IIII | Q(uinti) Articulei Paeti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 dirty="0">
                          <a:effectLst/>
                        </a:rPr>
                        <a:t>pontifices</a:t>
                      </a:r>
                      <a:endParaRPr lang="en-GB" sz="11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CIL XII 1839 (add. p. 828) = ILN-5.1, 30.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Anno | [C(ai)] Calpurn(i) Pison[is] | M(arci) Vettii Bolan[i]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 dirty="0">
                          <a:effectLst/>
                        </a:rPr>
                        <a:t>pontifices</a:t>
                      </a:r>
                      <a:endParaRPr lang="en-GB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1840 = ILN-5.1, 31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8694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[---] | ponti[fices] | ex [stipe]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 dirty="0">
                          <a:effectLst/>
                        </a:rPr>
                        <a:t>pontifices</a:t>
                      </a:r>
                      <a:endParaRPr lang="en-GB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de-DE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ILGN 270 = ILN-5.1, 32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216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C(aio) Ap[---] Ver|ci fil(io) Gal[li]|co [e]x stip[e]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Revel-Tourdan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2186 = ILN-5.2, 323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Mercurius Augustus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dirty="0">
                          <a:effectLst/>
                        </a:rPr>
                        <a:t>Mercur(io) | August(o) | Sennius Ma|rtius et Me|lius Martin|ianus augur(es?) </a:t>
                      </a:r>
                      <a:r>
                        <a:rPr lang="it-IT" sz="1000" dirty="0">
                          <a:effectLst/>
                        </a:rPr>
                        <a:t>| ex stipe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400" b="1" dirty="0">
                          <a:effectLst/>
                        </a:rPr>
                        <a:t>augur(es)</a:t>
                      </a:r>
                      <a:endParaRPr lang="en-GB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 dirty="0">
                          <a:effectLst/>
                        </a:rPr>
                        <a:t>Vienna</a:t>
                      </a:r>
                      <a:r>
                        <a:rPr lang="en-GB" sz="1000" dirty="0">
                          <a:effectLst/>
                        </a:rPr>
                        <a:t>, </a:t>
                      </a:r>
                      <a:r>
                        <a:rPr lang="it-IT" sz="1000" dirty="0">
                          <a:effectLst/>
                        </a:rPr>
                        <a:t>Creys-Mepieu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2378 = ILN-5.2, 557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Matres </a:t>
                      </a:r>
                      <a:r>
                        <a:rPr lang="fr-FR" sz="1000" cap="small" dirty="0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augustae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dirty="0" err="1">
                          <a:effectLst/>
                        </a:rPr>
                        <a:t>Matris</a:t>
                      </a:r>
                      <a:r>
                        <a:rPr lang="fr-FR" sz="1000" dirty="0">
                          <a:effectLst/>
                        </a:rPr>
                        <a:t> </a:t>
                      </a:r>
                      <a:r>
                        <a:rPr lang="fr-FR" sz="1000" dirty="0" err="1">
                          <a:effectLst/>
                        </a:rPr>
                        <a:t>Aug</a:t>
                      </a:r>
                      <a:r>
                        <a:rPr lang="fr-FR" sz="1000" dirty="0">
                          <a:effectLst/>
                        </a:rPr>
                        <a:t>(</a:t>
                      </a:r>
                      <a:r>
                        <a:rPr lang="fr-FR" sz="1000" dirty="0" err="1">
                          <a:effectLst/>
                        </a:rPr>
                        <a:t>ustis</a:t>
                      </a:r>
                      <a:r>
                        <a:rPr lang="fr-FR" sz="1000" dirty="0">
                          <a:effectLst/>
                        </a:rPr>
                        <a:t>) ex{s} stipe </a:t>
                      </a:r>
                      <a:r>
                        <a:rPr lang="fr-FR" sz="1000" dirty="0" err="1">
                          <a:effectLst/>
                        </a:rPr>
                        <a:t>annua</a:t>
                      </a:r>
                      <a:r>
                        <a:rPr lang="fr-FR" sz="1000" dirty="0">
                          <a:effectLst/>
                        </a:rPr>
                        <a:t> (</a:t>
                      </a:r>
                      <a:r>
                        <a:rPr lang="fr-FR" sz="1000" dirty="0" err="1">
                          <a:effectLst/>
                        </a:rPr>
                        <a:t>denariorum</a:t>
                      </a:r>
                      <a:r>
                        <a:rPr lang="fr-FR" sz="1000" dirty="0">
                          <a:effectLst/>
                        </a:rPr>
                        <a:t>) XXXV et D[---]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---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 dirty="0">
                          <a:effectLst/>
                        </a:rPr>
                        <a:t>Vienna</a:t>
                      </a:r>
                      <a:r>
                        <a:rPr lang="en-GB" sz="1000" dirty="0">
                          <a:effectLst/>
                        </a:rPr>
                        <a:t>, </a:t>
                      </a:r>
                      <a:r>
                        <a:rPr lang="it-IT" sz="1000" dirty="0">
                          <a:effectLst/>
                        </a:rPr>
                        <a:t>Aoste / Vicus Augusti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2388 = ILN-5.2, 596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78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 dirty="0">
                          <a:effectLst/>
                        </a:rPr>
                        <a:t>[---] | Aug(usto?) | uicani | ex stipe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 dirty="0">
                          <a:effectLst/>
                        </a:rPr>
                        <a:t>uicani</a:t>
                      </a:r>
                      <a:endParaRPr lang="en-GB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Vienna</a:t>
                      </a:r>
                      <a:r>
                        <a:rPr lang="fr-FR" sz="1000">
                          <a:effectLst/>
                        </a:rPr>
                        <a:t>, Les Echelles / Vicus Augusti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2424 = ILN-5.3, 623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et Pollux 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dirty="0" err="1">
                          <a:effectLst/>
                        </a:rPr>
                        <a:t>Castori</a:t>
                      </a:r>
                      <a:r>
                        <a:rPr lang="fr-FR" sz="1000" dirty="0">
                          <a:effectLst/>
                        </a:rPr>
                        <a:t> et </a:t>
                      </a:r>
                      <a:r>
                        <a:rPr lang="fr-FR" sz="1000" dirty="0" err="1">
                          <a:effectLst/>
                        </a:rPr>
                        <a:t>Polluc</a:t>
                      </a:r>
                      <a:r>
                        <a:rPr lang="fr-FR" sz="1000" dirty="0">
                          <a:effectLst/>
                        </a:rPr>
                        <a:t>(i) | G(</a:t>
                      </a:r>
                      <a:r>
                        <a:rPr lang="fr-FR" sz="1000" dirty="0" err="1">
                          <a:effectLst/>
                        </a:rPr>
                        <a:t>aius</a:t>
                      </a:r>
                      <a:r>
                        <a:rPr lang="fr-FR" sz="1000" dirty="0">
                          <a:effectLst/>
                        </a:rPr>
                        <a:t>!) </a:t>
                      </a:r>
                      <a:r>
                        <a:rPr lang="en-GB" sz="1000" dirty="0" err="1">
                          <a:effectLst/>
                        </a:rPr>
                        <a:t>Ateius</a:t>
                      </a:r>
                      <a:r>
                        <a:rPr lang="en-GB" sz="1000" dirty="0">
                          <a:effectLst/>
                        </a:rPr>
                        <a:t> Peculiar(is) | p(</a:t>
                      </a:r>
                      <a:r>
                        <a:rPr lang="en-GB" sz="1000" dirty="0" err="1">
                          <a:effectLst/>
                        </a:rPr>
                        <a:t>raefectus</a:t>
                      </a:r>
                      <a:r>
                        <a:rPr lang="en-GB" sz="1000" dirty="0">
                          <a:effectLst/>
                        </a:rPr>
                        <a:t>?) p(</a:t>
                      </a:r>
                      <a:r>
                        <a:rPr lang="en-GB" sz="1000" dirty="0" err="1">
                          <a:effectLst/>
                        </a:rPr>
                        <a:t>agi</a:t>
                      </a:r>
                      <a:r>
                        <a:rPr lang="en-GB" sz="1000" dirty="0">
                          <a:effectLst/>
                        </a:rPr>
                        <a:t>?) </a:t>
                      </a:r>
                      <a:r>
                        <a:rPr lang="de-DE" sz="1000" dirty="0">
                          <a:effectLst/>
                        </a:rPr>
                        <a:t>Apollin(is?) ex stipe dupla | faciendum curauit 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 dirty="0">
                          <a:effectLst/>
                        </a:rPr>
                        <a:t>p(</a:t>
                      </a:r>
                      <a:r>
                        <a:rPr lang="en-GB" sz="1400" b="1" dirty="0" err="1">
                          <a:effectLst/>
                        </a:rPr>
                        <a:t>raefectus</a:t>
                      </a:r>
                      <a:r>
                        <a:rPr lang="en-GB" sz="1400" b="1" dirty="0">
                          <a:effectLst/>
                        </a:rPr>
                        <a:t>?) p(</a:t>
                      </a:r>
                      <a:r>
                        <a:rPr lang="en-GB" sz="1400" b="1" dirty="0" err="1">
                          <a:effectLst/>
                        </a:rPr>
                        <a:t>agi</a:t>
                      </a:r>
                      <a:r>
                        <a:rPr lang="en-GB" sz="1400" b="1" dirty="0">
                          <a:effectLst/>
                        </a:rPr>
                        <a:t>?) </a:t>
                      </a:r>
                      <a:r>
                        <a:rPr lang="en-GB" sz="1400" b="1" dirty="0" err="1">
                          <a:effectLst/>
                        </a:rPr>
                        <a:t>Apollin</a:t>
                      </a:r>
                      <a:r>
                        <a:rPr lang="en-GB" sz="1400" b="1" dirty="0">
                          <a:effectLst/>
                        </a:rPr>
                        <a:t>(is?)</a:t>
                      </a:r>
                      <a:endParaRPr lang="en-GB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fr-FR" sz="1000">
                          <a:effectLst/>
                        </a:rPr>
                        <a:t>Annecy / Boutae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CIL XII 2526 = ILHSavoie 2 = ILN-5.3, 752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Augustus 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dirty="0">
                          <a:effectLst/>
                        </a:rPr>
                        <a:t>Castori Aug(usto) | C(aius) Caprilius | Sparus | ex stipe | [a]nni Mani Acil(i) | [Gl]abrionis M(arci) | Ulpi Traiani co(n)s(ulum) | quo sacerdos | fuit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 dirty="0">
                          <a:effectLst/>
                        </a:rPr>
                        <a:t>sacerdos</a:t>
                      </a:r>
                      <a:endParaRPr lang="en-GB" sz="11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/>
                        </a:rPr>
                        <a:t>Vienne</a:t>
                      </a:r>
                      <a:r>
                        <a:rPr lang="de-DE" sz="1000">
                          <a:effectLst/>
                        </a:rPr>
                        <a:t>, Duingt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dirty="0" err="1">
                          <a:effectLst/>
                        </a:rPr>
                        <a:t>ILHSavoie</a:t>
                      </a:r>
                      <a:r>
                        <a:rPr lang="fr-FR" sz="1000" dirty="0">
                          <a:effectLst/>
                        </a:rPr>
                        <a:t> 59 = ILGN 350 = ILS 9245 = ILN-5.3, 736 = AE 1901, 201 = AE 1901, 206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dirty="0" err="1">
                          <a:effectLst/>
                        </a:rPr>
                        <a:t>Victoriae</a:t>
                      </a:r>
                      <a:r>
                        <a:rPr lang="fr-FR" sz="1000" dirty="0">
                          <a:effectLst/>
                        </a:rPr>
                        <a:t> | </a:t>
                      </a:r>
                      <a:r>
                        <a:rPr lang="fr-FR" sz="1000" dirty="0" err="1">
                          <a:effectLst/>
                        </a:rPr>
                        <a:t>Aug</a:t>
                      </a:r>
                      <a:r>
                        <a:rPr lang="fr-FR" sz="1000" dirty="0">
                          <a:effectLst/>
                        </a:rPr>
                        <a:t>(</a:t>
                      </a:r>
                      <a:r>
                        <a:rPr lang="fr-FR" sz="1000" dirty="0" err="1">
                          <a:effectLst/>
                        </a:rPr>
                        <a:t>usti</a:t>
                      </a:r>
                      <a:r>
                        <a:rPr lang="fr-FR" sz="1000" dirty="0">
                          <a:effectLst/>
                        </a:rPr>
                        <a:t>) | C(</a:t>
                      </a:r>
                      <a:r>
                        <a:rPr lang="fr-FR" sz="1000" dirty="0" err="1">
                          <a:effectLst/>
                        </a:rPr>
                        <a:t>aius</a:t>
                      </a:r>
                      <a:r>
                        <a:rPr lang="fr-FR" sz="1000" dirty="0">
                          <a:effectLst/>
                        </a:rPr>
                        <a:t>) </a:t>
                      </a:r>
                      <a:r>
                        <a:rPr lang="fr-FR" sz="1000" dirty="0" err="1">
                          <a:effectLst/>
                        </a:rPr>
                        <a:t>Virrius</a:t>
                      </a:r>
                      <a:r>
                        <a:rPr lang="fr-FR" sz="1000" dirty="0">
                          <a:effectLst/>
                        </a:rPr>
                        <a:t> | </a:t>
                      </a:r>
                      <a:r>
                        <a:rPr lang="fr-FR" sz="1000" dirty="0" err="1">
                          <a:effectLst/>
                        </a:rPr>
                        <a:t>Quartio</a:t>
                      </a:r>
                      <a:r>
                        <a:rPr lang="fr-FR" sz="1000" dirty="0">
                          <a:effectLst/>
                        </a:rPr>
                        <a:t> | t(</a:t>
                      </a:r>
                      <a:r>
                        <a:rPr lang="fr-FR" sz="1000" dirty="0" err="1">
                          <a:effectLst/>
                        </a:rPr>
                        <a:t>estamento</a:t>
                      </a:r>
                      <a:r>
                        <a:rPr lang="fr-FR" sz="1000" dirty="0">
                          <a:effectLst/>
                        </a:rPr>
                        <a:t>) p(</a:t>
                      </a:r>
                      <a:r>
                        <a:rPr lang="fr-FR" sz="1000" dirty="0" err="1">
                          <a:effectLst/>
                        </a:rPr>
                        <a:t>oni</a:t>
                      </a:r>
                      <a:r>
                        <a:rPr lang="fr-FR" sz="1000" dirty="0">
                          <a:effectLst/>
                        </a:rPr>
                        <a:t>) i(</a:t>
                      </a:r>
                      <a:r>
                        <a:rPr lang="fr-FR" sz="1000" dirty="0" err="1">
                          <a:effectLst/>
                        </a:rPr>
                        <a:t>ussit</a:t>
                      </a:r>
                      <a:r>
                        <a:rPr lang="fr-FR" sz="1000" dirty="0">
                          <a:effectLst/>
                        </a:rPr>
                        <a:t>) | basis ex stipe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Vienne, </a:t>
                      </a:r>
                      <a:r>
                        <a:rPr lang="fr-FR" sz="1000">
                          <a:effectLst/>
                        </a:rPr>
                        <a:t>Vicus Augusti / Aoste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ILGN 346 = ILS 5456 = ILN-5.2, 598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 dirty="0">
                          <a:effectLst/>
                        </a:rPr>
                        <a:t>Victoria[e] | Aug(ustae) | M(arcus) Valerius | Seuerus pontif[ex] | ex stipe | uela et aram [---].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 dirty="0">
                          <a:effectLst/>
                        </a:rPr>
                        <a:t>pontifex</a:t>
                      </a:r>
                      <a:endParaRPr lang="en-GB" sz="11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 dirty="0">
                          <a:solidFill>
                            <a:srgbClr val="FF0000"/>
                          </a:solidFill>
                          <a:effectLst/>
                        </a:rPr>
                        <a:t>Nemausus</a:t>
                      </a:r>
                      <a:r>
                        <a:rPr lang="de-DE" sz="1000" b="1" dirty="0">
                          <a:solidFill>
                            <a:srgbClr val="FF0000"/>
                          </a:solidFill>
                          <a:effectLst/>
                        </a:rPr>
                        <a:t> Nîmes</a:t>
                      </a:r>
                      <a:endParaRPr lang="en-GB" sz="11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3134 (add. p. 832) 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67309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Mater deum</a:t>
                      </a:r>
                      <a:endParaRPr lang="en-GB" sz="11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dirty="0">
                          <a:effectLst/>
                        </a:rPr>
                        <a:t>Matri | deum | taurobolium indictum | iussu ipsius ex stipe conlata | celebrarunt publice Narbon(enses)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 dirty="0">
                          <a:solidFill>
                            <a:srgbClr val="FF0000"/>
                          </a:solidFill>
                          <a:effectLst/>
                        </a:rPr>
                        <a:t>Narbo </a:t>
                      </a:r>
                      <a:r>
                        <a:rPr lang="it-IT" sz="1000" b="1" dirty="0">
                          <a:solidFill>
                            <a:srgbClr val="FF0000"/>
                          </a:solidFill>
                          <a:effectLst/>
                        </a:rPr>
                        <a:t>Narbonne</a:t>
                      </a:r>
                      <a:endParaRPr lang="en-GB" sz="11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dirty="0">
                          <a:effectLst/>
                        </a:rPr>
                        <a:t>CIL XII 4321 = ILS 4119 = CAG-11/1, p. 412</a:t>
                      </a:r>
                      <a:endParaRPr lang="en-GB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44598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 dirty="0"/>
              <a:t>Vienne and her territory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92</a:t>
            </a:fld>
            <a:endParaRPr lang="en-GB" dirty="0"/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/>
          </a:bodyPr>
          <a:lstStyle/>
          <a:p>
            <a:r>
              <a:rPr lang="en-GB" sz="2000" dirty="0"/>
              <a:t>High-quality of inscriptions </a:t>
            </a:r>
          </a:p>
          <a:p>
            <a:r>
              <a:rPr lang="en-GB" sz="2000" dirty="0"/>
              <a:t>Hardly any anepigraphic altars</a:t>
            </a:r>
            <a:br>
              <a:rPr lang="en-GB" sz="2000" dirty="0"/>
            </a:br>
            <a:r>
              <a:rPr lang="en-GB" sz="2000" dirty="0"/>
              <a:t>or anonymous dedications</a:t>
            </a:r>
          </a:p>
          <a:p>
            <a:r>
              <a:rPr lang="en-GB" sz="2000" dirty="0"/>
              <a:t>Epigraphy dominated by elites,</a:t>
            </a:r>
            <a:br>
              <a:rPr lang="en-GB" sz="2000" dirty="0"/>
            </a:br>
            <a:r>
              <a:rPr lang="en-GB" sz="2000" dirty="0"/>
              <a:t>notably magistrates and priests</a:t>
            </a:r>
          </a:p>
          <a:p>
            <a:r>
              <a:rPr lang="en-GB" sz="2000" dirty="0"/>
              <a:t>Highly organised cults in </a:t>
            </a:r>
            <a:br>
              <a:rPr lang="en-GB" sz="2000" dirty="0"/>
            </a:br>
            <a:r>
              <a:rPr lang="en-GB" sz="2000" dirty="0"/>
              <a:t>Vienne and across her territory</a:t>
            </a:r>
          </a:p>
          <a:p>
            <a:r>
              <a:rPr lang="en-GB" sz="2000" dirty="0"/>
              <a:t>Most dedications by </a:t>
            </a:r>
            <a:br>
              <a:rPr lang="en-GB" sz="2000" dirty="0"/>
            </a:br>
            <a:r>
              <a:rPr lang="en-GB" sz="2000" dirty="0"/>
              <a:t>priests, magistrates, </a:t>
            </a:r>
            <a:br>
              <a:rPr lang="en-GB" sz="2000" dirty="0"/>
            </a:br>
            <a:r>
              <a:rPr lang="en-GB" sz="2000" i="1" dirty="0"/>
              <a:t>praefecti pagi</a:t>
            </a:r>
            <a:r>
              <a:rPr lang="en-GB" sz="2000" dirty="0"/>
              <a:t>, </a:t>
            </a:r>
            <a:r>
              <a:rPr lang="en-GB" sz="2000" i="1" dirty="0"/>
              <a:t>patroni</a:t>
            </a:r>
            <a:r>
              <a:rPr lang="en-GB" sz="2000" dirty="0"/>
              <a:t>, </a:t>
            </a:r>
          </a:p>
          <a:p>
            <a:r>
              <a:rPr lang="en-GB" sz="2000" dirty="0"/>
              <a:t>Specific priest for Vienne: </a:t>
            </a:r>
            <a:br>
              <a:rPr lang="en-GB" sz="2000" dirty="0"/>
            </a:br>
            <a:r>
              <a:rPr lang="en-GB" sz="2000" i="1" dirty="0"/>
              <a:t>flamen Martis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i="1" dirty="0"/>
              <a:t>sacerdos </a:t>
            </a:r>
            <a:r>
              <a:rPr lang="en-GB" sz="2000" i="1" dirty="0" err="1"/>
              <a:t>Mercuri</a:t>
            </a:r>
            <a:r>
              <a:rPr lang="en-GB" sz="2000" i="1" dirty="0"/>
              <a:t>,…</a:t>
            </a:r>
          </a:p>
          <a:p>
            <a:r>
              <a:rPr lang="en-GB" sz="2000" dirty="0"/>
              <a:t>Many dedications </a:t>
            </a:r>
            <a:br>
              <a:rPr lang="en-GB" sz="2000" dirty="0"/>
            </a:br>
            <a:r>
              <a:rPr lang="en-GB" sz="2000" dirty="0"/>
              <a:t>ex </a:t>
            </a:r>
            <a:r>
              <a:rPr lang="en-GB" sz="2000" i="1" dirty="0"/>
              <a:t>stipe </a:t>
            </a:r>
            <a:r>
              <a:rPr lang="en-GB" sz="2000" i="1" dirty="0" err="1"/>
              <a:t>annua</a:t>
            </a:r>
            <a:endParaRPr lang="en-GB" sz="2000" i="1" dirty="0"/>
          </a:p>
          <a:p>
            <a:endParaRPr lang="en-GB" sz="2000" dirty="0"/>
          </a:p>
          <a:p>
            <a:endParaRPr lang="en-GB" sz="2000" i="1" dirty="0"/>
          </a:p>
          <a:p>
            <a:endParaRPr lang="en-GB" sz="2000" dirty="0"/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350653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5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5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1738" t="16051" r="11661" b="7089"/>
          <a:stretch/>
        </p:blipFill>
        <p:spPr bwMode="auto">
          <a:xfrm>
            <a:off x="1331640" y="1672046"/>
            <a:ext cx="7741743" cy="512386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0914-15DE-4B08-95E8-5A814081E237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93</a:t>
            </a:fld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5310523" y="5733256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8" name="Oval 7"/>
          <p:cNvSpPr/>
          <p:nvPr/>
        </p:nvSpPr>
        <p:spPr>
          <a:xfrm>
            <a:off x="4481503" y="4032337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9" name="Oval 8"/>
          <p:cNvSpPr/>
          <p:nvPr/>
        </p:nvSpPr>
        <p:spPr>
          <a:xfrm>
            <a:off x="5940152" y="3608673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10" name="Oval 9"/>
          <p:cNvSpPr/>
          <p:nvPr/>
        </p:nvSpPr>
        <p:spPr>
          <a:xfrm>
            <a:off x="6371031" y="2992391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11" name="Oval 10"/>
          <p:cNvSpPr/>
          <p:nvPr/>
        </p:nvSpPr>
        <p:spPr>
          <a:xfrm>
            <a:off x="6523431" y="1916832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12" name="Oval 11"/>
          <p:cNvSpPr/>
          <p:nvPr/>
        </p:nvSpPr>
        <p:spPr>
          <a:xfrm>
            <a:off x="5617981" y="2714064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 dirty="0"/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uici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0489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75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40768"/>
            <a:ext cx="8839200" cy="4739357"/>
          </a:xfrm>
        </p:spPr>
        <p:txBody>
          <a:bodyPr>
            <a:normAutofit/>
          </a:bodyPr>
          <a:lstStyle/>
          <a:p>
            <a:pPr lvl="1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civic priests, esp. </a:t>
            </a:r>
            <a:r>
              <a:rPr lang="en-GB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flamines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seuiri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in the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uicus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in its periphery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cult places along main road (unlike southern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ciuitates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Isis and Mars sanctuaries overlooking Grenoble and Isere valley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5" y="30468"/>
            <a:ext cx="7315200" cy="1154097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vicus</a:t>
            </a:r>
            <a:r>
              <a:rPr lang="en-GB" dirty="0"/>
              <a:t> Cularo (Grenoble)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"/>
          <a:stretch/>
        </p:blipFill>
        <p:spPr>
          <a:xfrm>
            <a:off x="-34413" y="2924944"/>
            <a:ext cx="9178413" cy="3888432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211960" y="4293095"/>
            <a:ext cx="576064" cy="504057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EE00-EEC5-4D28-9FEC-B069AA4194F1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359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b="1"/>
              <a:t>Importance of civic priests, esp. </a:t>
            </a:r>
            <a:r>
              <a:rPr lang="en-GB" sz="2000" b="1" i="1"/>
              <a:t>flamines</a:t>
            </a:r>
            <a:r>
              <a:rPr lang="en-GB" sz="2000" b="1"/>
              <a:t> and </a:t>
            </a:r>
            <a:r>
              <a:rPr lang="en-GB" sz="2000" b="1" i="1"/>
              <a:t>seuiri</a:t>
            </a:r>
          </a:p>
          <a:p>
            <a:pPr lvl="1"/>
            <a:r>
              <a:rPr lang="en-GB" sz="2000"/>
              <a:t>Cult places in the </a:t>
            </a:r>
            <a:r>
              <a:rPr lang="en-GB" sz="2000" i="1"/>
              <a:t>uicus</a:t>
            </a:r>
            <a:r>
              <a:rPr lang="en-GB" sz="2000"/>
              <a:t> and in its periphery</a:t>
            </a:r>
          </a:p>
          <a:p>
            <a:pPr lvl="1"/>
            <a:r>
              <a:rPr lang="en-GB" sz="2000"/>
              <a:t>Most cult places along main road (unlike southern </a:t>
            </a:r>
            <a:r>
              <a:rPr lang="en-GB" sz="2000" i="1"/>
              <a:t>ciuitates</a:t>
            </a:r>
            <a:r>
              <a:rPr lang="en-GB" sz="2000"/>
              <a:t>)</a:t>
            </a:r>
          </a:p>
          <a:p>
            <a:pPr lvl="1"/>
            <a:r>
              <a:rPr lang="en-GB" sz="2000"/>
              <a:t>Isis and Mars sanctuaries overlooking Grenoble and Isere valley</a:t>
            </a:r>
            <a:endParaRPr lang="en-GB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27584" y="1340768"/>
          <a:ext cx="8136904" cy="53430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dirty="0">
                          <a:effectLst/>
                        </a:rPr>
                        <a:t>name of</a:t>
                      </a:r>
                      <a:r>
                        <a:rPr lang="it-IT" sz="1100" baseline="0" dirty="0">
                          <a:effectLst/>
                        </a:rPr>
                        <a:t> p</a:t>
                      </a:r>
                      <a:r>
                        <a:rPr lang="it-IT" sz="1100" dirty="0">
                          <a:effectLst/>
                        </a:rPr>
                        <a:t>riest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dirty="0">
                          <a:effectLst/>
                        </a:rPr>
                        <a:t>priest (and other magistracies)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dirty="0">
                          <a:effectLst/>
                        </a:rPr>
                        <a:t>Reference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Aulus Caprilius Antullus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Martis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 dirty="0">
                          <a:effectLst/>
                        </a:rPr>
                        <a:t>CIL</a:t>
                      </a:r>
                      <a:r>
                        <a:rPr lang="it-IT" sz="1100" dirty="0">
                          <a:effectLst/>
                        </a:rPr>
                        <a:t> XII 2236 = </a:t>
                      </a:r>
                      <a:r>
                        <a:rPr lang="it-IT" sz="1100" i="1" dirty="0">
                          <a:effectLst/>
                        </a:rPr>
                        <a:t>ILN-5.2</a:t>
                      </a:r>
                      <a:r>
                        <a:rPr lang="it-IT" sz="1100" dirty="0">
                          <a:effectLst/>
                        </a:rPr>
                        <a:t>, 374 </a:t>
                      </a:r>
                      <a:br>
                        <a:rPr lang="it-IT" sz="1100" dirty="0">
                          <a:effectLst/>
                        </a:rPr>
                      </a:br>
                      <a:r>
                        <a:rPr lang="it-IT" sz="1100" dirty="0">
                          <a:effectLst/>
                        </a:rPr>
                        <a:t>= </a:t>
                      </a:r>
                      <a:r>
                        <a:rPr lang="it-IT" sz="1100" i="1" dirty="0">
                          <a:effectLst/>
                        </a:rPr>
                        <a:t>CAG-38/1</a:t>
                      </a:r>
                      <a:r>
                        <a:rPr lang="it-IT" sz="1100" dirty="0">
                          <a:effectLst/>
                        </a:rPr>
                        <a:t>, p. 86 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Titus Cassius Mansuetus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 dirty="0">
                          <a:effectLst/>
                        </a:rPr>
                        <a:t>flamen iu[uen]t(utis); sc(ribae) trib(uni) aerar(ii); </a:t>
                      </a:r>
                      <a:br>
                        <a:rPr lang="it-IT" sz="1200" i="1" dirty="0">
                          <a:effectLst/>
                        </a:rPr>
                      </a:br>
                      <a:r>
                        <a:rPr lang="it-IT" sz="1200" i="1" dirty="0">
                          <a:effectLst/>
                        </a:rPr>
                        <a:t>IIuir iur(e) dic(undo)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 dirty="0">
                          <a:effectLst/>
                        </a:rPr>
                        <a:t>CIL</a:t>
                      </a:r>
                      <a:r>
                        <a:rPr lang="it-IT" sz="1100" dirty="0">
                          <a:effectLst/>
                        </a:rPr>
                        <a:t> XII 2238 = </a:t>
                      </a:r>
                      <a:r>
                        <a:rPr lang="it-IT" sz="1100" i="1" dirty="0">
                          <a:effectLst/>
                        </a:rPr>
                        <a:t>ILN-5.2</a:t>
                      </a:r>
                      <a:r>
                        <a:rPr lang="it-IT" sz="1100" dirty="0">
                          <a:effectLst/>
                        </a:rPr>
                        <a:t>, 376 </a:t>
                      </a:r>
                      <a:br>
                        <a:rPr lang="it-IT" sz="1100" dirty="0">
                          <a:effectLst/>
                        </a:rPr>
                      </a:br>
                      <a:r>
                        <a:rPr lang="it-IT" sz="1100" dirty="0">
                          <a:effectLst/>
                        </a:rPr>
                        <a:t>= </a:t>
                      </a:r>
                      <a:r>
                        <a:rPr lang="it-IT" sz="1100" i="1" dirty="0">
                          <a:effectLst/>
                        </a:rPr>
                        <a:t>CAG-38/1</a:t>
                      </a:r>
                      <a:r>
                        <a:rPr lang="it-IT" sz="1100" dirty="0">
                          <a:effectLst/>
                        </a:rPr>
                        <a:t>, p. 86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Sextus Iulius Condianius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 dirty="0">
                          <a:effectLst/>
                        </a:rPr>
                        <a:t>flamen iuuentutis q(uaestor) c(oloniae) V(iennensium) aedili(s)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 dirty="0">
                          <a:effectLst/>
                        </a:rPr>
                        <a:t>CIL</a:t>
                      </a:r>
                      <a:r>
                        <a:rPr lang="it-IT" sz="1100" dirty="0">
                          <a:effectLst/>
                        </a:rPr>
                        <a:t> XII 2245 = </a:t>
                      </a:r>
                      <a:r>
                        <a:rPr lang="it-IT" sz="1100" i="1" dirty="0">
                          <a:effectLst/>
                        </a:rPr>
                        <a:t>ILN-5.2</a:t>
                      </a:r>
                      <a:r>
                        <a:rPr lang="it-IT" sz="1100" dirty="0">
                          <a:effectLst/>
                        </a:rPr>
                        <a:t>, 382 </a:t>
                      </a:r>
                      <a:br>
                        <a:rPr lang="it-IT" sz="1100" dirty="0">
                          <a:effectLst/>
                        </a:rPr>
                      </a:br>
                      <a:r>
                        <a:rPr lang="it-IT" sz="1100" dirty="0">
                          <a:effectLst/>
                        </a:rPr>
                        <a:t>= </a:t>
                      </a:r>
                      <a:r>
                        <a:rPr lang="it-IT" sz="1100" i="1" dirty="0">
                          <a:effectLst/>
                        </a:rPr>
                        <a:t>CAG-38/1</a:t>
                      </a:r>
                      <a:r>
                        <a:rPr lang="it-IT" sz="1100" dirty="0">
                          <a:effectLst/>
                        </a:rPr>
                        <a:t>, p. 87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[---]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 dirty="0">
                          <a:effectLst/>
                        </a:rPr>
                        <a:t>flam(en) Aug(usti);</a:t>
                      </a:r>
                      <a:br>
                        <a:rPr lang="de-DE" sz="1200" i="1" dirty="0">
                          <a:effectLst/>
                        </a:rPr>
                      </a:br>
                      <a:r>
                        <a:rPr lang="de-DE" sz="1200" i="1" dirty="0">
                          <a:effectLst/>
                        </a:rPr>
                        <a:t>[IIuir] aer(arii)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 dirty="0">
                          <a:effectLst/>
                        </a:rPr>
                        <a:t>CIL</a:t>
                      </a:r>
                      <a:r>
                        <a:rPr lang="it-IT" sz="1100" dirty="0">
                          <a:effectLst/>
                        </a:rPr>
                        <a:t> XII 2249 = </a:t>
                      </a:r>
                      <a:r>
                        <a:rPr lang="it-IT" sz="1100" i="1" dirty="0">
                          <a:effectLst/>
                        </a:rPr>
                        <a:t>ILN-5.2</a:t>
                      </a:r>
                      <a:r>
                        <a:rPr lang="it-IT" sz="1100" dirty="0">
                          <a:effectLst/>
                        </a:rPr>
                        <a:t>, 386 </a:t>
                      </a:r>
                      <a:br>
                        <a:rPr lang="it-IT" sz="1100" dirty="0">
                          <a:effectLst/>
                        </a:rPr>
                      </a:br>
                      <a:r>
                        <a:rPr lang="it-IT" sz="1100" dirty="0">
                          <a:effectLst/>
                        </a:rPr>
                        <a:t>= </a:t>
                      </a:r>
                      <a:r>
                        <a:rPr lang="it-IT" sz="1100" i="1" dirty="0">
                          <a:effectLst/>
                        </a:rPr>
                        <a:t>CAG-38/1</a:t>
                      </a:r>
                      <a:r>
                        <a:rPr lang="it-IT" sz="1100" dirty="0">
                          <a:effectLst/>
                        </a:rPr>
                        <a:t>, p. 87 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Devillia Attica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 dirty="0">
                          <a:effectLst/>
                        </a:rPr>
                        <a:t>flaminica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 dirty="0">
                          <a:effectLst/>
                        </a:rPr>
                        <a:t>CIL</a:t>
                      </a:r>
                      <a:r>
                        <a:rPr lang="it-IT" sz="1100" dirty="0">
                          <a:effectLst/>
                        </a:rPr>
                        <a:t> XII </a:t>
                      </a:r>
                      <a:r>
                        <a:rPr lang="de-DE" sz="1100" dirty="0">
                          <a:effectLst/>
                        </a:rPr>
                        <a:t>2241 = </a:t>
                      </a:r>
                      <a:r>
                        <a:rPr lang="de-DE" sz="1100" i="1" dirty="0">
                          <a:effectLst/>
                        </a:rPr>
                        <a:t>ILN-5.2</a:t>
                      </a:r>
                      <a:r>
                        <a:rPr lang="de-DE" sz="1100" dirty="0">
                          <a:effectLst/>
                        </a:rPr>
                        <a:t>, 378 </a:t>
                      </a:r>
                      <a:br>
                        <a:rPr lang="de-DE" sz="1100" dirty="0">
                          <a:effectLst/>
                        </a:rPr>
                      </a:br>
                      <a:r>
                        <a:rPr lang="de-DE" sz="1100" dirty="0">
                          <a:effectLst/>
                        </a:rPr>
                        <a:t>= </a:t>
                      </a:r>
                      <a:r>
                        <a:rPr lang="de-DE" sz="1100" i="1" dirty="0">
                          <a:effectLst/>
                        </a:rPr>
                        <a:t>CAG-38/1</a:t>
                      </a:r>
                      <a:r>
                        <a:rPr lang="de-DE" sz="1100" dirty="0">
                          <a:effectLst/>
                        </a:rPr>
                        <a:t>, p. 86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dirty="0">
                          <a:effectLst/>
                        </a:rPr>
                        <a:t>Hilaria Quintilla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 dirty="0">
                          <a:effectLst/>
                        </a:rPr>
                        <a:t>flaminica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100" i="1" dirty="0">
                          <a:effectLst/>
                        </a:rPr>
                        <a:t>CIL</a:t>
                      </a:r>
                      <a:r>
                        <a:rPr lang="de-DE" sz="1100" dirty="0">
                          <a:effectLst/>
                        </a:rPr>
                        <a:t> XII 2244 = </a:t>
                      </a:r>
                      <a:r>
                        <a:rPr lang="de-DE" sz="1100" i="1" dirty="0">
                          <a:effectLst/>
                        </a:rPr>
                        <a:t>ILN-5.</a:t>
                      </a:r>
                      <a:r>
                        <a:rPr lang="en-GB" sz="1100" dirty="0">
                          <a:effectLst/>
                        </a:rPr>
                        <a:t>2, 381 =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i="1" dirty="0">
                          <a:effectLst/>
                        </a:rPr>
                        <a:t>CAG-38/1</a:t>
                      </a:r>
                      <a:r>
                        <a:rPr lang="en-GB" sz="1100" dirty="0">
                          <a:effectLst/>
                        </a:rPr>
                        <a:t>, p. 87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Iul(ia) Vera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>
                          <a:effectLst/>
                        </a:rPr>
                        <a:t>flam(</a:t>
                      </a:r>
                      <a:r>
                        <a:rPr lang="en-GB" sz="1200" i="1" dirty="0" err="1">
                          <a:effectLst/>
                        </a:rPr>
                        <a:t>inica</a:t>
                      </a:r>
                      <a:r>
                        <a:rPr lang="en-GB" sz="1200" i="1" dirty="0">
                          <a:effectLst/>
                        </a:rPr>
                        <a:t>) Aug(</a:t>
                      </a:r>
                      <a:r>
                        <a:rPr lang="en-GB" sz="1200" i="1" dirty="0" err="1">
                          <a:effectLst/>
                        </a:rPr>
                        <a:t>usta</a:t>
                      </a:r>
                      <a:r>
                        <a:rPr lang="en-GB" sz="1200" i="1" dirty="0">
                          <a:effectLst/>
                        </a:rPr>
                        <a:t>) 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at La </a:t>
                      </a:r>
                      <a:r>
                        <a:rPr lang="en-GB" sz="1100" dirty="0" err="1">
                          <a:effectLst/>
                        </a:rPr>
                        <a:t>Chapelle</a:t>
                      </a:r>
                      <a:r>
                        <a:rPr lang="en-GB" sz="1100" dirty="0">
                          <a:effectLst/>
                        </a:rPr>
                        <a:t>-Blanche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2317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458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seuiri</a:t>
                      </a:r>
                      <a:endParaRPr lang="en-GB" sz="1400" i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P(</a:t>
                      </a:r>
                      <a:r>
                        <a:rPr lang="en-GB" sz="1200" dirty="0" err="1">
                          <a:effectLst/>
                        </a:rPr>
                        <a:t>ublius</a:t>
                      </a:r>
                      <a:r>
                        <a:rPr lang="en-GB" sz="1200" dirty="0">
                          <a:effectLst/>
                        </a:rPr>
                        <a:t>) Cassius </a:t>
                      </a:r>
                      <a:r>
                        <a:rPr lang="en-GB" sz="1200" dirty="0" err="1">
                          <a:effectLst/>
                        </a:rPr>
                        <a:t>Hermetio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>
                          <a:effectLst/>
                        </a:rPr>
                        <a:t>IIIIII(</a:t>
                      </a:r>
                      <a:r>
                        <a:rPr lang="en-GB" sz="1200" i="1" dirty="0" err="1">
                          <a:effectLst/>
                        </a:rPr>
                        <a:t>uir</a:t>
                      </a:r>
                      <a:r>
                        <a:rPr lang="en-GB" sz="1200" i="1" dirty="0">
                          <a:effectLst/>
                        </a:rPr>
                        <a:t>) Aug(</a:t>
                      </a:r>
                      <a:r>
                        <a:rPr lang="en-GB" sz="1200" i="1" dirty="0" err="1">
                          <a:effectLst/>
                        </a:rPr>
                        <a:t>ustalis</a:t>
                      </a:r>
                      <a:r>
                        <a:rPr lang="en-GB" sz="1200" i="1" dirty="0">
                          <a:effectLst/>
                        </a:rPr>
                        <a:t>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2237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375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86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Q(</a:t>
                      </a:r>
                      <a:r>
                        <a:rPr lang="en-GB" sz="1200" dirty="0" err="1">
                          <a:effectLst/>
                        </a:rPr>
                        <a:t>uintus</a:t>
                      </a:r>
                      <a:r>
                        <a:rPr lang="en-GB" sz="1200" dirty="0">
                          <a:effectLst/>
                        </a:rPr>
                        <a:t>) </a:t>
                      </a:r>
                      <a:r>
                        <a:rPr lang="en-GB" sz="1200" dirty="0" err="1">
                          <a:effectLst/>
                        </a:rPr>
                        <a:t>Iulius</a:t>
                      </a:r>
                      <a:r>
                        <a:rPr lang="en-GB" sz="1200" dirty="0">
                          <a:effectLst/>
                        </a:rPr>
                        <a:t> </a:t>
                      </a:r>
                      <a:r>
                        <a:rPr lang="en-GB" sz="1200" dirty="0" err="1">
                          <a:effectLst/>
                        </a:rPr>
                        <a:t>Saturninus</a:t>
                      </a:r>
                      <a:r>
                        <a:rPr lang="en-GB" sz="1200" dirty="0">
                          <a:effectLst/>
                        </a:rPr>
                        <a:t>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 err="1">
                          <a:effectLst/>
                        </a:rPr>
                        <a:t>IIIIIIuir</a:t>
                      </a:r>
                      <a:r>
                        <a:rPr lang="en-GB" sz="1200" i="1" dirty="0">
                          <a:effectLst/>
                        </a:rPr>
                        <a:t> Aug(</a:t>
                      </a:r>
                      <a:r>
                        <a:rPr lang="en-GB" sz="1200" i="1" dirty="0" err="1">
                          <a:effectLst/>
                        </a:rPr>
                        <a:t>ustalis</a:t>
                      </a:r>
                      <a:r>
                        <a:rPr lang="en-GB" sz="1200" i="1" dirty="0">
                          <a:effectLst/>
                        </a:rPr>
                        <a:t>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2242 (add. p. 829)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379 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86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Sex(</a:t>
                      </a:r>
                      <a:r>
                        <a:rPr lang="en-GB" sz="1200" dirty="0" err="1">
                          <a:effectLst/>
                        </a:rPr>
                        <a:t>tus</a:t>
                      </a:r>
                      <a:r>
                        <a:rPr lang="en-GB" sz="1200" dirty="0">
                          <a:effectLst/>
                        </a:rPr>
                        <a:t>) </a:t>
                      </a:r>
                      <a:r>
                        <a:rPr lang="en-GB" sz="1200" dirty="0" err="1">
                          <a:effectLst/>
                        </a:rPr>
                        <a:t>Attius</a:t>
                      </a:r>
                      <a:r>
                        <a:rPr lang="en-GB" sz="1200" dirty="0">
                          <a:effectLst/>
                        </a:rPr>
                        <a:t> </a:t>
                      </a:r>
                      <a:r>
                        <a:rPr lang="en-GB" sz="1200" dirty="0" err="1">
                          <a:effectLst/>
                        </a:rPr>
                        <a:t>Myrosies</a:t>
                      </a:r>
                      <a:r>
                        <a:rPr lang="en-GB" sz="1200" dirty="0">
                          <a:effectLst/>
                        </a:rPr>
                        <a:t>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 err="1">
                          <a:effectLst/>
                        </a:rPr>
                        <a:t>IIIIIIuir</a:t>
                      </a:r>
                      <a:r>
                        <a:rPr lang="en-GB" sz="1200" i="1" dirty="0">
                          <a:effectLst/>
                        </a:rPr>
                        <a:t> Aug(</a:t>
                      </a:r>
                      <a:r>
                        <a:rPr lang="en-GB" sz="1200" i="1" dirty="0" err="1">
                          <a:effectLst/>
                        </a:rPr>
                        <a:t>ustalis</a:t>
                      </a:r>
                      <a:r>
                        <a:rPr lang="en-GB" sz="1200" i="1" dirty="0">
                          <a:effectLst/>
                        </a:rPr>
                        <a:t>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2244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381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87 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 err="1">
                          <a:effectLst/>
                        </a:rPr>
                        <a:t>Sextilius</a:t>
                      </a:r>
                      <a:r>
                        <a:rPr lang="en-GB" sz="1200" dirty="0">
                          <a:effectLst/>
                        </a:rPr>
                        <a:t> Gallus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 err="1">
                          <a:effectLst/>
                        </a:rPr>
                        <a:t>IIIIIIuir</a:t>
                      </a:r>
                      <a:r>
                        <a:rPr lang="en-GB" sz="1200" i="1" dirty="0">
                          <a:effectLst/>
                        </a:rPr>
                        <a:t> Aug(</a:t>
                      </a:r>
                      <a:r>
                        <a:rPr lang="en-GB" sz="1200" i="1" dirty="0" err="1">
                          <a:effectLst/>
                        </a:rPr>
                        <a:t>ustalis</a:t>
                      </a:r>
                      <a:r>
                        <a:rPr lang="en-GB" sz="1200" i="1" dirty="0">
                          <a:effectLst/>
                        </a:rPr>
                        <a:t>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2247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384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87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Q(</a:t>
                      </a:r>
                      <a:r>
                        <a:rPr lang="en-GB" sz="1200" dirty="0" err="1">
                          <a:effectLst/>
                        </a:rPr>
                        <a:t>uintius</a:t>
                      </a:r>
                      <a:r>
                        <a:rPr lang="en-GB" sz="1200" dirty="0">
                          <a:effectLst/>
                        </a:rPr>
                        <a:t>) Vet[t]</a:t>
                      </a:r>
                      <a:r>
                        <a:rPr lang="en-GB" sz="1200" dirty="0" err="1">
                          <a:effectLst/>
                        </a:rPr>
                        <a:t>iis</a:t>
                      </a:r>
                      <a:r>
                        <a:rPr lang="en-GB" sz="1200" dirty="0">
                          <a:effectLst/>
                        </a:rPr>
                        <a:t>, </a:t>
                      </a:r>
                      <a:r>
                        <a:rPr lang="en-GB" sz="1200" dirty="0" err="1">
                          <a:effectLst/>
                        </a:rPr>
                        <a:t>Nobi</a:t>
                      </a:r>
                      <a:r>
                        <a:rPr lang="en-GB" sz="1200" dirty="0">
                          <a:effectLst/>
                        </a:rPr>
                        <a:t>[l(is)] </a:t>
                      </a:r>
                      <a:r>
                        <a:rPr lang="en-GB" sz="1200" dirty="0" err="1">
                          <a:effectLst/>
                        </a:rPr>
                        <a:t>libertus</a:t>
                      </a:r>
                      <a:r>
                        <a:rPr lang="en-GB" sz="1200" dirty="0">
                          <a:effectLst/>
                        </a:rPr>
                        <a:t>, Epictetus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 dirty="0">
                          <a:effectLst/>
                        </a:rPr>
                        <a:t>[I]IIII[I]uir Aug(ustalis)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2248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385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87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dirty="0">
                          <a:effectLst/>
                        </a:rPr>
                        <a:t>[--- V]alerius 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dirty="0">
                          <a:effectLst/>
                        </a:rPr>
                        <a:t>[IIIIII(</a:t>
                      </a:r>
                      <a:r>
                        <a:rPr lang="en-GB" sz="1200" i="1" dirty="0" err="1">
                          <a:effectLst/>
                        </a:rPr>
                        <a:t>uir</a:t>
                      </a:r>
                      <a:r>
                        <a:rPr lang="en-GB" sz="1200" i="1" dirty="0">
                          <a:effectLst/>
                        </a:rPr>
                        <a:t>)] Aug(</a:t>
                      </a:r>
                      <a:r>
                        <a:rPr lang="en-GB" sz="1200" i="1" dirty="0" err="1">
                          <a:effectLst/>
                        </a:rPr>
                        <a:t>ustalis</a:t>
                      </a:r>
                      <a:r>
                        <a:rPr lang="en-GB" sz="1200" i="1" dirty="0">
                          <a:effectLst/>
                        </a:rPr>
                        <a:t>)</a:t>
                      </a:r>
                      <a:endParaRPr lang="en-GB" sz="1400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 dirty="0">
                          <a:effectLst/>
                        </a:rPr>
                        <a:t>CIL</a:t>
                      </a:r>
                      <a:r>
                        <a:rPr lang="en-GB" sz="1100" dirty="0">
                          <a:effectLst/>
                        </a:rPr>
                        <a:t> XII 2293 = </a:t>
                      </a:r>
                      <a:r>
                        <a:rPr lang="en-GB" sz="1100" i="1" dirty="0">
                          <a:effectLst/>
                        </a:rPr>
                        <a:t>ILN-5.2</a:t>
                      </a:r>
                      <a:r>
                        <a:rPr lang="en-GB" sz="1100" dirty="0">
                          <a:effectLst/>
                        </a:rPr>
                        <a:t>, 428 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= </a:t>
                      </a:r>
                      <a:r>
                        <a:rPr lang="en-GB" sz="1100" i="1" dirty="0">
                          <a:effectLst/>
                        </a:rPr>
                        <a:t>CAG</a:t>
                      </a:r>
                      <a:r>
                        <a:rPr lang="en-GB" sz="1100" dirty="0">
                          <a:effectLst/>
                        </a:rPr>
                        <a:t> 38/1, p. 90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DF33-4C0C-4722-B066-CB6476A3553D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95</a:t>
            </a:fld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3470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544616" cy="4525963"/>
          </a:xfrm>
        </p:spPr>
        <p:txBody>
          <a:bodyPr>
            <a:normAutofit/>
          </a:bodyPr>
          <a:lstStyle/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 dirty="0"/>
              <a:t>Maia (Augusta)</a:t>
            </a:r>
          </a:p>
          <a:p>
            <a:pPr lvl="1"/>
            <a:r>
              <a:rPr lang="en-GB" sz="2000" dirty="0"/>
              <a:t>Mercury (Augustus)</a:t>
            </a:r>
          </a:p>
          <a:p>
            <a:pPr lvl="1"/>
            <a:r>
              <a:rPr lang="en-GB" sz="2000" dirty="0"/>
              <a:t>Matres (</a:t>
            </a:r>
            <a:r>
              <a:rPr lang="en-GB" sz="2000" dirty="0" err="1"/>
              <a:t>Augustae</a:t>
            </a:r>
            <a:r>
              <a:rPr lang="en-GB" sz="2000" dirty="0"/>
              <a:t>, Nemetiales)</a:t>
            </a:r>
          </a:p>
          <a:p>
            <a:pPr lvl="1"/>
            <a:r>
              <a:rPr lang="en-GB" sz="2000" dirty="0"/>
              <a:t>Mars (Augustus)</a:t>
            </a:r>
          </a:p>
          <a:p>
            <a:pPr lvl="1"/>
            <a:r>
              <a:rPr lang="en-GB" sz="2000" dirty="0"/>
              <a:t>Saturn</a:t>
            </a:r>
          </a:p>
          <a:p>
            <a:pPr lvl="1"/>
            <a:r>
              <a:rPr lang="en-GB" sz="2000" dirty="0"/>
              <a:t>Jupiter Optimus Maximus</a:t>
            </a:r>
          </a:p>
          <a:p>
            <a:pPr lvl="1"/>
            <a:r>
              <a:rPr lang="en-GB" sz="2000" dirty="0"/>
              <a:t>Isis</a:t>
            </a:r>
          </a:p>
          <a:p>
            <a:pPr lvl="1"/>
            <a:r>
              <a:rPr lang="en-GB" sz="2000" i="1" dirty="0"/>
              <a:t>and many more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8" b="96247" l="5297" r="92585">
                        <a14:foregroundMark x1="5508" y1="5898" x2="5508" y2="5898"/>
                        <a14:foregroundMark x1="57203" y1="92493" x2="57203" y2="92493"/>
                        <a14:foregroundMark x1="56356" y1="96247" x2="56356" y2="96247"/>
                        <a14:foregroundMark x1="92585" y1="82306" x2="92585" y2="82306"/>
                        <a14:foregroundMark x1="58686" y1="3485" x2="58686" y2="3485"/>
                        <a14:foregroundMark x1="62288" y1="4826" x2="62288" y2="4826"/>
                        <a14:foregroundMark x1="60805" y1="3753" x2="60805" y2="3753"/>
                        <a14:foregroundMark x1="56356" y1="4290" x2="56356" y2="42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89" r="2890"/>
          <a:stretch/>
        </p:blipFill>
        <p:spPr bwMode="auto">
          <a:xfrm>
            <a:off x="4644008" y="1412776"/>
            <a:ext cx="4464496" cy="360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04048" y="5013176"/>
            <a:ext cx="4139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i="1" dirty="0" err="1"/>
              <a:t>Maiae</a:t>
            </a:r>
            <a:br>
              <a:rPr lang="fr-FR" i="1" dirty="0"/>
            </a:br>
            <a:r>
              <a:rPr lang="fr-FR" i="1" dirty="0"/>
              <a:t>u(t) u(</a:t>
            </a:r>
            <a:r>
              <a:rPr lang="fr-FR" i="1" dirty="0" err="1"/>
              <a:t>ouerat</a:t>
            </a:r>
            <a:r>
              <a:rPr lang="fr-FR" i="1" dirty="0"/>
              <a:t>) s(</a:t>
            </a:r>
            <a:r>
              <a:rPr lang="fr-FR" i="1" dirty="0" err="1"/>
              <a:t>oluit</a:t>
            </a:r>
            <a:r>
              <a:rPr lang="fr-FR" i="1" dirty="0"/>
              <a:t>) l(</a:t>
            </a:r>
            <a:r>
              <a:rPr lang="fr-FR" i="1" dirty="0" err="1"/>
              <a:t>ibens</a:t>
            </a:r>
            <a:r>
              <a:rPr lang="fr-FR" i="1" dirty="0"/>
              <a:t>) mer(</a:t>
            </a:r>
            <a:r>
              <a:rPr lang="fr-FR" i="1" dirty="0" err="1"/>
              <a:t>ito</a:t>
            </a:r>
            <a:r>
              <a:rPr lang="fr-FR" i="1" dirty="0"/>
              <a:t>)</a:t>
            </a:r>
            <a:br>
              <a:rPr lang="fr-FR" i="1" dirty="0"/>
            </a:br>
            <a:r>
              <a:rPr lang="fr-FR" i="1" dirty="0"/>
              <a:t>C(</a:t>
            </a:r>
            <a:r>
              <a:rPr lang="fr-FR" i="1" dirty="0" err="1"/>
              <a:t>aius</a:t>
            </a:r>
            <a:r>
              <a:rPr lang="fr-FR" i="1" dirty="0"/>
              <a:t>) </a:t>
            </a:r>
            <a:r>
              <a:rPr lang="fr-FR" i="1" dirty="0" err="1"/>
              <a:t>Attius</a:t>
            </a:r>
            <a:r>
              <a:rPr lang="fr-FR" i="1" dirty="0"/>
              <a:t> </a:t>
            </a:r>
            <a:r>
              <a:rPr lang="fr-FR" i="1" dirty="0" err="1"/>
              <a:t>Atticus</a:t>
            </a:r>
            <a:r>
              <a:rPr lang="fr-FR" i="1" dirty="0"/>
              <a:t>.</a:t>
            </a:r>
          </a:p>
          <a:p>
            <a:pPr algn="r"/>
            <a:br>
              <a:rPr lang="fr-FR" sz="1400" i="1" dirty="0"/>
            </a:br>
            <a:r>
              <a:rPr lang="fr-FR" sz="1400" i="1" dirty="0"/>
              <a:t>ILS</a:t>
            </a:r>
            <a:r>
              <a:rPr lang="fr-FR" sz="1400" dirty="0"/>
              <a:t> 3210; </a:t>
            </a:r>
            <a:r>
              <a:rPr lang="fr-FR" sz="1400" i="1" dirty="0"/>
              <a:t>ILGN </a:t>
            </a:r>
            <a:r>
              <a:rPr lang="fr-FR" sz="1400" dirty="0"/>
              <a:t>338; </a:t>
            </a:r>
            <a:r>
              <a:rPr lang="fr-FR" sz="1400" i="1" dirty="0"/>
              <a:t>CAG</a:t>
            </a:r>
            <a:r>
              <a:rPr lang="fr-FR" sz="1400" dirty="0"/>
              <a:t> 83/3, n</a:t>
            </a:r>
            <a:r>
              <a:rPr lang="fr-FR" sz="1400" baseline="30000" dirty="0"/>
              <a:t>o</a:t>
            </a:r>
            <a:r>
              <a:rPr lang="fr-FR" sz="1400" dirty="0"/>
              <a:t> 103, p. 84; </a:t>
            </a:r>
            <a:r>
              <a:rPr lang="fr-FR" sz="1400" i="1" dirty="0"/>
              <a:t>ILN</a:t>
            </a:r>
            <a:r>
              <a:rPr lang="fr-FR" sz="1400" dirty="0"/>
              <a:t>-5.2, 355</a:t>
            </a:r>
            <a:endParaRPr lang="en-GB" sz="140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3B222-B3F6-4B5C-9A01-4745C17F33DC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96</a:t>
            </a:fld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 rot="5400000">
            <a:off x="6639771" y="2807568"/>
            <a:ext cx="4195192" cy="7920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Grenoble (Isere)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400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5400000">
            <a:off x="6639771" y="2826296"/>
            <a:ext cx="4195192" cy="792088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Sassenage (Isere)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71" b="95608" l="1571" r="92408">
                        <a14:foregroundMark x1="20157" y1="4685" x2="20157" y2="4685"/>
                        <a14:foregroundMark x1="35864" y1="86091" x2="35864" y2="86091"/>
                        <a14:foregroundMark x1="34293" y1="95608" x2="34293" y2="95608"/>
                        <a14:foregroundMark x1="7068" y1="88433" x2="7068" y2="88433"/>
                        <a14:foregroundMark x1="10209" y1="88433" x2="10209" y2="88433"/>
                        <a14:foregroundMark x1="15707" y1="48755" x2="15707" y2="48755"/>
                        <a14:foregroundMark x1="14398" y1="46559" x2="14398" y2="46559"/>
                        <a14:foregroundMark x1="14921" y1="41142" x2="14921" y2="41142"/>
                        <a14:foregroundMark x1="14921" y1="37775" x2="14921" y2="37775"/>
                        <a14:foregroundMark x1="8901" y1="14202" x2="8901" y2="14202"/>
                        <a14:foregroundMark x1="7592" y1="13031" x2="7592" y2="13031"/>
                        <a14:foregroundMark x1="11518" y1="14202" x2="11518" y2="14202"/>
                        <a14:foregroundMark x1="13613" y1="32650" x2="13613" y2="32650"/>
                        <a14:foregroundMark x1="11780" y1="35432" x2="13089" y2="35432"/>
                        <a14:foregroundMark x1="92670" y1="17423" x2="92670" y2="17423"/>
                        <a14:foregroundMark x1="15183" y1="7028" x2="15183" y2="7028"/>
                        <a14:foregroundMark x1="15707" y1="4978" x2="15707" y2="4978"/>
                        <a14:foregroundMark x1="8901" y1="20498" x2="8901" y2="20498"/>
                        <a14:foregroundMark x1="9686" y1="22401" x2="9686" y2="22401"/>
                        <a14:foregroundMark x1="12565" y1="31040" x2="12565" y2="31040"/>
                        <a14:foregroundMark x1="15707" y1="57980" x2="15707" y2="57980"/>
                        <a14:foregroundMark x1="15707" y1="57980" x2="15707" y2="57980"/>
                        <a14:foregroundMark x1="14398" y1="56808" x2="14398" y2="56808"/>
                        <a14:foregroundMark x1="14398" y1="60029" x2="14398" y2="60029"/>
                        <a14:foregroundMark x1="14921" y1="63104" x2="14921" y2="63104"/>
                        <a14:foregroundMark x1="16492" y1="51830" x2="16492" y2="51830"/>
                        <a14:foregroundMark x1="13613" y1="51245" x2="13613" y2="51245"/>
                        <a14:foregroundMark x1="13874" y1="48463" x2="13874" y2="48463"/>
                        <a14:foregroundMark x1="14921" y1="43485" x2="14921" y2="43485"/>
                        <a14:foregroundMark x1="14921" y1="44656" x2="14921" y2="44656"/>
                        <a14:foregroundMark x1="13613" y1="66471" x2="13613" y2="66471"/>
                        <a14:foregroundMark x1="13613" y1="69693" x2="13613" y2="69693"/>
                        <a14:foregroundMark x1="14921" y1="67643" x2="14921" y2="67643"/>
                        <a14:foregroundMark x1="13874" y1="67350" x2="13874" y2="67350"/>
                        <a14:foregroundMark x1="13874" y1="65300" x2="13874" y2="65300"/>
                        <a14:foregroundMark x1="14398" y1="63397" x2="14398" y2="63397"/>
                        <a14:foregroundMark x1="13874" y1="28843" x2="13874" y2="28843"/>
                        <a14:foregroundMark x1="13874" y1="28551" x2="13874" y2="28551"/>
                        <a14:foregroundMark x1="10209" y1="16252" x2="10209" y2="16252"/>
                        <a14:foregroundMark x1="14921" y1="37189" x2="14921" y2="37189"/>
                        <a14:foregroundMark x1="15707" y1="40117" x2="15707" y2="40117"/>
                        <a14:foregroundMark x1="14398" y1="39239" x2="14398" y2="39239"/>
                        <a14:foregroundMark x1="15707" y1="39239" x2="15707" y2="39239"/>
                        <a14:foregroundMark x1="13089" y1="61933" x2="13089" y2="61933"/>
                        <a14:foregroundMark x1="13874" y1="61054" x2="13874" y2="610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68155"/>
            <a:ext cx="2736304" cy="48890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3968" y="5085184"/>
            <a:ext cx="460851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 err="1"/>
              <a:t>Viamae</a:t>
            </a:r>
            <a:r>
              <a:rPr lang="en-GB" i="1" dirty="0"/>
              <a:t> d(</a:t>
            </a:r>
            <a:r>
              <a:rPr lang="en-GB" i="1" dirty="0" err="1"/>
              <a:t>eae</a:t>
            </a:r>
            <a:r>
              <a:rPr lang="en-GB" i="1" dirty="0"/>
              <a:t>)</a:t>
            </a:r>
            <a:br>
              <a:rPr lang="en-GB" i="1" dirty="0"/>
            </a:br>
            <a:r>
              <a:rPr lang="en-US" i="1" dirty="0" err="1"/>
              <a:t>Craxo</a:t>
            </a:r>
            <a:r>
              <a:rPr lang="en-US" i="1" dirty="0"/>
              <a:t> u(</a:t>
            </a:r>
            <a:r>
              <a:rPr lang="en-US" i="1" dirty="0" err="1"/>
              <a:t>otum</a:t>
            </a:r>
            <a:r>
              <a:rPr lang="en-US" i="1" dirty="0"/>
              <a:t>) s(</a:t>
            </a:r>
            <a:r>
              <a:rPr lang="en-US" i="1" dirty="0" err="1"/>
              <a:t>oluit</a:t>
            </a:r>
            <a:r>
              <a:rPr lang="en-US" i="1" dirty="0"/>
              <a:t>) l(</a:t>
            </a:r>
            <a:r>
              <a:rPr lang="en-US" i="1" dirty="0" err="1"/>
              <a:t>ibens</a:t>
            </a:r>
            <a:r>
              <a:rPr lang="en-US" i="1" dirty="0"/>
              <a:t>)</a:t>
            </a:r>
            <a:br>
              <a:rPr lang="en-US" i="1" dirty="0"/>
            </a:br>
            <a:r>
              <a:rPr lang="en-US" i="1" dirty="0"/>
              <a:t>m(</a:t>
            </a:r>
            <a:r>
              <a:rPr lang="en-US" i="1" dirty="0" err="1"/>
              <a:t>erito</a:t>
            </a:r>
            <a:r>
              <a:rPr lang="en-US" i="1" dirty="0"/>
              <a:t>), </a:t>
            </a:r>
            <a:r>
              <a:rPr lang="en-US" i="1" dirty="0" err="1"/>
              <a:t>uoto</a:t>
            </a:r>
            <a:r>
              <a:rPr lang="en-US" i="1" dirty="0"/>
              <a:t> </a:t>
            </a:r>
            <a:r>
              <a:rPr lang="en-US" i="1" dirty="0" err="1"/>
              <a:t>excep</a:t>
            </a:r>
            <a:r>
              <a:rPr lang="en-US" i="1" dirty="0"/>
              <a:t>(to). </a:t>
            </a:r>
            <a:endParaRPr lang="en-GB" dirty="0"/>
          </a:p>
          <a:p>
            <a:pPr algn="ctr"/>
            <a:r>
              <a:rPr lang="en-US" sz="1400" dirty="0"/>
              <a:t>‘To the goddess Viama, </a:t>
            </a:r>
            <a:r>
              <a:rPr lang="en-US" sz="1400" dirty="0" err="1"/>
              <a:t>Craxo</a:t>
            </a:r>
            <a:r>
              <a:rPr lang="en-US" sz="1400" dirty="0"/>
              <a:t> has willingly and deservedly fulfilled his vow with his vow having been granted.’</a:t>
            </a:r>
          </a:p>
          <a:p>
            <a:pPr algn="r"/>
            <a:r>
              <a:rPr lang="fr-FR" sz="1400" i="1" dirty="0"/>
              <a:t>ILN</a:t>
            </a:r>
            <a:r>
              <a:rPr lang="fr-FR" sz="1400" dirty="0"/>
              <a:t>-5, 364 </a:t>
            </a:r>
            <a:endParaRPr lang="en-GB" sz="14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F999-DE2F-48F0-A946-FFF6430790D5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97</a:t>
            </a:fld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2"/>
            <a:ext cx="5544616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 dirty="0"/>
              <a:t>Maia (Augusta)</a:t>
            </a:r>
          </a:p>
          <a:p>
            <a:pPr lvl="1"/>
            <a:r>
              <a:rPr lang="en-GB" sz="2000" dirty="0"/>
              <a:t>Mercury (Augustus)</a:t>
            </a:r>
          </a:p>
          <a:p>
            <a:pPr lvl="1"/>
            <a:r>
              <a:rPr lang="en-GB" sz="2000" dirty="0"/>
              <a:t>Matres (</a:t>
            </a:r>
            <a:r>
              <a:rPr lang="en-GB" sz="2000" dirty="0" err="1"/>
              <a:t>Augustae</a:t>
            </a:r>
            <a:r>
              <a:rPr lang="en-GB" sz="2000" dirty="0"/>
              <a:t>, Nemetiales)</a:t>
            </a:r>
          </a:p>
          <a:p>
            <a:pPr lvl="1"/>
            <a:r>
              <a:rPr lang="en-GB" sz="2000" dirty="0"/>
              <a:t>Mars (Augustus)</a:t>
            </a:r>
          </a:p>
          <a:p>
            <a:pPr lvl="1"/>
            <a:r>
              <a:rPr lang="en-GB" sz="2000" dirty="0"/>
              <a:t>Saturn</a:t>
            </a:r>
          </a:p>
          <a:p>
            <a:pPr lvl="1"/>
            <a:r>
              <a:rPr lang="en-GB" sz="2000" dirty="0"/>
              <a:t>Jupiter Optimus Maximus</a:t>
            </a:r>
          </a:p>
          <a:p>
            <a:pPr lvl="1"/>
            <a:r>
              <a:rPr lang="en-GB" sz="2000" dirty="0"/>
              <a:t>Isis</a:t>
            </a:r>
          </a:p>
          <a:p>
            <a:pPr lvl="1"/>
            <a:r>
              <a:rPr lang="en-GB" sz="2000" i="1" dirty="0"/>
              <a:t>and many more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212105"/>
      </p:ext>
    </p:extLst>
  </p:cSld>
  <p:clrMapOvr>
    <a:masterClrMapping/>
  </p:clrMapOvr>
  <p:transition spd="slow">
    <p:randomBar dir="vert"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84" y="2434059"/>
            <a:ext cx="5059288" cy="3659237"/>
          </a:xfrm>
        </p:spPr>
        <p:txBody>
          <a:bodyPr>
            <a:normAutofit/>
          </a:bodyPr>
          <a:lstStyle/>
          <a:p>
            <a:r>
              <a:rPr lang="en-GB" sz="2000" dirty="0"/>
              <a:t>Varces-Lachar,</a:t>
            </a:r>
            <a:br>
              <a:rPr lang="en-GB" sz="2000" dirty="0"/>
            </a:br>
            <a:r>
              <a:rPr lang="en-GB" sz="2000" dirty="0"/>
              <a:t>south of Grenoble</a:t>
            </a:r>
          </a:p>
          <a:p>
            <a:pPr lvl="1"/>
            <a:r>
              <a:rPr lang="en-GB" sz="1800" dirty="0"/>
              <a:t>sanctuary without </a:t>
            </a:r>
            <a:br>
              <a:rPr lang="en-GB" sz="1800" dirty="0"/>
            </a:br>
            <a:r>
              <a:rPr lang="en-GB" sz="1800" dirty="0"/>
              <a:t>any inscriptions</a:t>
            </a: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340768"/>
            <a:ext cx="5730627" cy="4752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68056" y="6021288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Cella/fauissa</a:t>
            </a:r>
            <a:r>
              <a:rPr lang="en-GB" dirty="0"/>
              <a:t> with votive offerings (photo: Eric </a:t>
            </a:r>
            <a:r>
              <a:rPr lang="en-GB" dirty="0" err="1"/>
              <a:t>Plassot</a:t>
            </a:r>
            <a:r>
              <a:rPr lang="en-GB" dirty="0"/>
              <a:t>)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16B8-2607-4183-88E1-73642B403F94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98</a:t>
            </a:fld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3"/>
            <a:ext cx="5544616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8196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99</a:t>
            </a:fld>
            <a:endParaRPr lang="en-GB" dirty="0"/>
          </a:p>
        </p:txBody>
      </p:sp>
      <p:pic>
        <p:nvPicPr>
          <p:cNvPr id="6" name="Bild 100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769" t="3676" r="3693" b="4033"/>
          <a:stretch/>
        </p:blipFill>
        <p:spPr bwMode="auto">
          <a:xfrm>
            <a:off x="35496" y="2924944"/>
            <a:ext cx="9148128" cy="39015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160" y="1184565"/>
            <a:ext cx="8686800" cy="1946846"/>
          </a:xfrm>
        </p:spPr>
        <p:txBody>
          <a:bodyPr>
            <a:norm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Exception to the rule: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sanctuary without any epigraphy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Viuz-Faverges (Haute-Savoie) / </a:t>
            </a:r>
            <a:r>
              <a:rPr lang="en-GB" sz="20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Casuaria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Numerous ‘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fana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’, ‘shrines’, a basilica, portico,…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19282483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9" y="11652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Vienne  </a:t>
            </a:r>
            <a:r>
              <a:rPr lang="en-GB" dirty="0">
                <a:sym typeface="Wingdings" pitchFamily="2" charset="2"/>
              </a:rPr>
              <a:t> Southern </a:t>
            </a:r>
            <a:r>
              <a:rPr lang="en-GB" i="1" dirty="0">
                <a:sym typeface="Wingdings" pitchFamily="2" charset="2"/>
              </a:rPr>
              <a:t>Ciuitates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84784"/>
            <a:ext cx="3835152" cy="4525963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focus in settlements and along roads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Iconography is rare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Anepigraphic altars are rare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Cults and use of epigraphy dominated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elite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Monday, 05 March 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100</a:t>
            </a:fld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27984" y="1484784"/>
            <a:ext cx="4608512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Rather de-centralised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Dense web of cult places, esp. in hilly, mountainous locations, not on main roads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Frequent use of iconography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Countless anepigraphic altars</a:t>
            </a: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or less: 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strata of society  </a:t>
            </a: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5641415"/>
            <a:ext cx="69847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different social organisation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     (deriving from pre-Roman differences…?)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66354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27" y="0"/>
            <a:ext cx="9036496" cy="67773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4325"/>
            <a:ext cx="7315200" cy="1154097"/>
          </a:xfrm>
        </p:spPr>
        <p:txBody>
          <a:bodyPr/>
          <a:lstStyle/>
          <a:p>
            <a:r>
              <a:rPr lang="en-GB" dirty="0"/>
              <a:t>Summary…. </a:t>
            </a:r>
            <a:r>
              <a:rPr lang="en-GB" dirty="0">
                <a:sym typeface="Wingdings" panose="05000000000000000000" pitchFamily="2" charset="2"/>
              </a:rPr>
              <a:t>Questions: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4725144"/>
            <a:ext cx="8229600" cy="3539527"/>
          </a:xfr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/>
              <a:t>The role of POLIS RELIGION in </a:t>
            </a:r>
            <a:r>
              <a:rPr lang="en-GB" b="1" dirty="0" err="1"/>
              <a:t>Glanum</a:t>
            </a:r>
            <a:r>
              <a:rPr lang="en-GB" b="1" dirty="0"/>
              <a:t>, Nimes and Vienne ?</a:t>
            </a:r>
          </a:p>
          <a:p>
            <a:r>
              <a:rPr lang="en-GB" b="1" dirty="0"/>
              <a:t>The conservative nature of ‘cults’ / ‘religion’ ?</a:t>
            </a:r>
          </a:p>
          <a:p>
            <a:pPr lvl="1"/>
            <a:r>
              <a:rPr lang="en-GB" b="1" dirty="0"/>
              <a:t>Persistence ?</a:t>
            </a:r>
          </a:p>
          <a:p>
            <a:pPr lvl="1"/>
            <a:r>
              <a:rPr lang="en-GB" b="1" dirty="0"/>
              <a:t>Innovation ?</a:t>
            </a:r>
          </a:p>
          <a:p>
            <a:pPr lvl="1"/>
            <a:r>
              <a:rPr lang="en-GB" b="1" dirty="0"/>
              <a:t>Transformation 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32960499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0</TotalTime>
  <Words>2694</Words>
  <Application>Microsoft Office PowerPoint</Application>
  <PresentationFormat>On-screen Show (4:3)</PresentationFormat>
  <Paragraphs>677</Paragraphs>
  <Slides>101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08" baseType="lpstr">
      <vt:lpstr>Arial</vt:lpstr>
      <vt:lpstr>Calibri</vt:lpstr>
      <vt:lpstr>Tahoma</vt:lpstr>
      <vt:lpstr>Times New Roman</vt:lpstr>
      <vt:lpstr>Wingdings</vt:lpstr>
      <vt:lpstr>Wingdings 2</vt:lpstr>
      <vt:lpstr>Perspective</vt:lpstr>
      <vt:lpstr>Reminder: Portfolio: 6th April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Week 5: Southern Gaul some case studies…</vt:lpstr>
      <vt:lpstr>The story so far…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Sacred spring...</vt:lpstr>
      <vt:lpstr>Sacred spring...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Rôle of the imperial cult</vt:lpstr>
      <vt:lpstr>Rôle of the imperial cult</vt:lpstr>
      <vt:lpstr>PowerPoint Presentation</vt:lpstr>
      <vt:lpstr>PowerPoint Presentation</vt:lpstr>
      <vt:lpstr>Nemausus</vt:lpstr>
      <vt:lpstr>PowerPoint Presentation</vt:lpstr>
      <vt:lpstr>PowerPoint Presentation</vt:lpstr>
      <vt:lpstr>PowerPoint Presentation</vt:lpstr>
      <vt:lpstr>PowerPoint Presentation</vt:lpstr>
      <vt:lpstr>Nemausus – patron deity</vt:lpstr>
      <vt:lpstr>Nemausus – patron deity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The vicus Cularo (Grenoble)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  Southern Ciuitates</vt:lpstr>
      <vt:lpstr>Summary…. Questions: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location: religious inscriptions from archaeological contexts.</dc:title>
  <dc:creator>Ralph</dc:creator>
  <cp:lastModifiedBy>Ralph Haeussler</cp:lastModifiedBy>
  <cp:revision>155</cp:revision>
  <dcterms:created xsi:type="dcterms:W3CDTF">2014-10-17T23:24:29Z</dcterms:created>
  <dcterms:modified xsi:type="dcterms:W3CDTF">2018-03-05T11:36:38Z</dcterms:modified>
</cp:coreProperties>
</file>