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handoutMasterIdLst>
    <p:handoutMasterId r:id="rId47"/>
  </p:handoutMasterIdLst>
  <p:sldIdLst>
    <p:sldId id="256" r:id="rId2"/>
    <p:sldId id="258" r:id="rId3"/>
    <p:sldId id="257" r:id="rId4"/>
    <p:sldId id="263" r:id="rId5"/>
    <p:sldId id="259" r:id="rId6"/>
    <p:sldId id="274" r:id="rId7"/>
    <p:sldId id="275" r:id="rId8"/>
    <p:sldId id="261" r:id="rId9"/>
    <p:sldId id="260" r:id="rId10"/>
    <p:sldId id="264" r:id="rId11"/>
    <p:sldId id="262" r:id="rId12"/>
    <p:sldId id="265" r:id="rId13"/>
    <p:sldId id="266" r:id="rId14"/>
    <p:sldId id="288" r:id="rId15"/>
    <p:sldId id="270" r:id="rId16"/>
    <p:sldId id="276" r:id="rId17"/>
    <p:sldId id="277" r:id="rId18"/>
    <p:sldId id="278" r:id="rId19"/>
    <p:sldId id="279" r:id="rId20"/>
    <p:sldId id="280" r:id="rId21"/>
    <p:sldId id="292" r:id="rId22"/>
    <p:sldId id="271" r:id="rId23"/>
    <p:sldId id="272" r:id="rId24"/>
    <p:sldId id="289" r:id="rId25"/>
    <p:sldId id="290" r:id="rId26"/>
    <p:sldId id="273" r:id="rId27"/>
    <p:sldId id="269" r:id="rId28"/>
    <p:sldId id="294" r:id="rId29"/>
    <p:sldId id="281" r:id="rId30"/>
    <p:sldId id="282" r:id="rId31"/>
    <p:sldId id="286" r:id="rId32"/>
    <p:sldId id="283" r:id="rId33"/>
    <p:sldId id="287" r:id="rId34"/>
    <p:sldId id="295" r:id="rId35"/>
    <p:sldId id="284" r:id="rId36"/>
    <p:sldId id="293" r:id="rId37"/>
    <p:sldId id="291" r:id="rId38"/>
    <p:sldId id="296" r:id="rId39"/>
    <p:sldId id="297" r:id="rId40"/>
    <p:sldId id="298" r:id="rId41"/>
    <p:sldId id="299" r:id="rId42"/>
    <p:sldId id="285" r:id="rId43"/>
    <p:sldId id="267" r:id="rId44"/>
    <p:sldId id="268" r:id="rId45"/>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38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974" cy="33943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512" y="0"/>
            <a:ext cx="4301974" cy="339434"/>
          </a:xfrm>
          <a:prstGeom prst="rect">
            <a:avLst/>
          </a:prstGeom>
        </p:spPr>
        <p:txBody>
          <a:bodyPr vert="horz" lIns="91440" tIns="45720" rIns="91440" bIns="45720" rtlCol="0"/>
          <a:lstStyle>
            <a:lvl1pPr algn="r">
              <a:defRPr sz="1200"/>
            </a:lvl1pPr>
          </a:lstStyle>
          <a:p>
            <a:fld id="{CC4393A4-2D42-43C8-8A99-404717A0058F}" type="datetimeFigureOut">
              <a:rPr lang="en-US" smtClean="0"/>
              <a:pPr/>
              <a:t>10/31/2016</a:t>
            </a:fld>
            <a:endParaRPr lang="en-GB"/>
          </a:p>
        </p:txBody>
      </p:sp>
      <p:sp>
        <p:nvSpPr>
          <p:cNvPr id="4" name="Footer Placeholder 3"/>
          <p:cNvSpPr>
            <a:spLocks noGrp="1"/>
          </p:cNvSpPr>
          <p:nvPr>
            <p:ph type="ftr" sz="quarter" idx="2"/>
          </p:nvPr>
        </p:nvSpPr>
        <p:spPr>
          <a:xfrm>
            <a:off x="1" y="6457118"/>
            <a:ext cx="4301974" cy="33943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512" y="6457118"/>
            <a:ext cx="4301974" cy="339434"/>
          </a:xfrm>
          <a:prstGeom prst="rect">
            <a:avLst/>
          </a:prstGeom>
        </p:spPr>
        <p:txBody>
          <a:bodyPr vert="horz" lIns="91440" tIns="45720" rIns="91440" bIns="45720" rtlCol="0" anchor="b"/>
          <a:lstStyle>
            <a:lvl1pPr algn="r">
              <a:defRPr sz="1200"/>
            </a:lvl1pPr>
          </a:lstStyle>
          <a:p>
            <a:fld id="{79808BF6-48EA-4A09-ACC5-2EC03A21BA39}" type="slidenum">
              <a:rPr lang="en-GB" smtClean="0"/>
              <a:pPr/>
              <a:t>‹#›</a:t>
            </a:fld>
            <a:endParaRPr lang="en-GB"/>
          </a:p>
        </p:txBody>
      </p:sp>
    </p:spTree>
    <p:extLst>
      <p:ext uri="{BB962C8B-B14F-4D97-AF65-F5344CB8AC3E}">
        <p14:creationId xmlns:p14="http://schemas.microsoft.com/office/powerpoint/2010/main" val="2480765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4301543" cy="339884"/>
          </a:xfrm>
          <a:prstGeom prst="rect">
            <a:avLst/>
          </a:prstGeom>
        </p:spPr>
        <p:txBody>
          <a:bodyPr vert="horz" lIns="96661" tIns="48331" rIns="96661" bIns="48331" rtlCol="0"/>
          <a:lstStyle>
            <a:lvl1pPr algn="l">
              <a:defRPr sz="1300"/>
            </a:lvl1pPr>
          </a:lstStyle>
          <a:p>
            <a:endParaRPr lang="en-GB"/>
          </a:p>
        </p:txBody>
      </p:sp>
      <p:sp>
        <p:nvSpPr>
          <p:cNvPr id="3" name="Date Placeholder 2"/>
          <p:cNvSpPr>
            <a:spLocks noGrp="1"/>
          </p:cNvSpPr>
          <p:nvPr>
            <p:ph type="dt" idx="1"/>
          </p:nvPr>
        </p:nvSpPr>
        <p:spPr>
          <a:xfrm>
            <a:off x="5622800" y="0"/>
            <a:ext cx="4301543" cy="339884"/>
          </a:xfrm>
          <a:prstGeom prst="rect">
            <a:avLst/>
          </a:prstGeom>
        </p:spPr>
        <p:txBody>
          <a:bodyPr vert="horz" lIns="96661" tIns="48331" rIns="96661" bIns="48331" rtlCol="0"/>
          <a:lstStyle>
            <a:lvl1pPr algn="r">
              <a:defRPr sz="1300"/>
            </a:lvl1pPr>
          </a:lstStyle>
          <a:p>
            <a:fld id="{1188CC87-D8F3-479F-83FD-79FE148738E5}" type="datetimeFigureOut">
              <a:rPr lang="en-US" smtClean="0"/>
              <a:pPr/>
              <a:t>10/31/2016</a:t>
            </a:fld>
            <a:endParaRPr lang="en-GB"/>
          </a:p>
        </p:txBody>
      </p:sp>
      <p:sp>
        <p:nvSpPr>
          <p:cNvPr id="4" name="Slide Image Placeholder 3"/>
          <p:cNvSpPr>
            <a:spLocks noGrp="1" noRot="1" noChangeAspect="1"/>
          </p:cNvSpPr>
          <p:nvPr>
            <p:ph type="sldImg" idx="2"/>
          </p:nvPr>
        </p:nvSpPr>
        <p:spPr>
          <a:xfrm>
            <a:off x="3263900" y="511175"/>
            <a:ext cx="3398838" cy="2547938"/>
          </a:xfrm>
          <a:prstGeom prst="rect">
            <a:avLst/>
          </a:prstGeom>
          <a:noFill/>
          <a:ln w="12700">
            <a:solidFill>
              <a:prstClr val="black"/>
            </a:solidFill>
          </a:ln>
        </p:spPr>
        <p:txBody>
          <a:bodyPr vert="horz" lIns="96661" tIns="48331" rIns="96661" bIns="48331"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6661" tIns="48331" rIns="96661" bIns="4833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2" y="6456612"/>
            <a:ext cx="4301543" cy="339884"/>
          </a:xfrm>
          <a:prstGeom prst="rect">
            <a:avLst/>
          </a:prstGeom>
        </p:spPr>
        <p:txBody>
          <a:bodyPr vert="horz" lIns="96661" tIns="48331" rIns="96661" bIns="48331" rtlCol="0" anchor="b"/>
          <a:lstStyle>
            <a:lvl1pPr algn="l">
              <a:defRPr sz="1300"/>
            </a:lvl1pPr>
          </a:lstStyle>
          <a:p>
            <a:endParaRPr lang="en-GB"/>
          </a:p>
        </p:txBody>
      </p:sp>
      <p:sp>
        <p:nvSpPr>
          <p:cNvPr id="7" name="Slide Number Placeholder 6"/>
          <p:cNvSpPr>
            <a:spLocks noGrp="1"/>
          </p:cNvSpPr>
          <p:nvPr>
            <p:ph type="sldNum" sz="quarter" idx="5"/>
          </p:nvPr>
        </p:nvSpPr>
        <p:spPr>
          <a:xfrm>
            <a:off x="5622800" y="6456612"/>
            <a:ext cx="4301543" cy="339884"/>
          </a:xfrm>
          <a:prstGeom prst="rect">
            <a:avLst/>
          </a:prstGeom>
        </p:spPr>
        <p:txBody>
          <a:bodyPr vert="horz" lIns="96661" tIns="48331" rIns="96661" bIns="48331" rtlCol="0" anchor="b"/>
          <a:lstStyle>
            <a:lvl1pPr algn="r">
              <a:defRPr sz="1300"/>
            </a:lvl1pPr>
          </a:lstStyle>
          <a:p>
            <a:fld id="{2AFDCD9F-C840-453E-A414-65DB031193A7}" type="slidenum">
              <a:rPr lang="en-GB" smtClean="0"/>
              <a:pPr/>
              <a:t>‹#›</a:t>
            </a:fld>
            <a:endParaRPr lang="en-GB"/>
          </a:p>
        </p:txBody>
      </p:sp>
    </p:spTree>
    <p:extLst>
      <p:ext uri="{BB962C8B-B14F-4D97-AF65-F5344CB8AC3E}">
        <p14:creationId xmlns:p14="http://schemas.microsoft.com/office/powerpoint/2010/main" val="427273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FDCD9F-C840-453E-A414-65DB031193A7}" type="slidenum">
              <a:rPr lang="en-GB" smtClean="0"/>
              <a:pPr/>
              <a:t>1</a:t>
            </a:fld>
            <a:endParaRPr lang="en-GB"/>
          </a:p>
        </p:txBody>
      </p:sp>
    </p:spTree>
    <p:extLst>
      <p:ext uri="{BB962C8B-B14F-4D97-AF65-F5344CB8AC3E}">
        <p14:creationId xmlns:p14="http://schemas.microsoft.com/office/powerpoint/2010/main" val="3385924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AFDCD9F-C840-453E-A414-65DB031193A7}" type="slidenum">
              <a:rPr lang="en-GB" smtClean="0"/>
              <a:pPr/>
              <a:t>5</a:t>
            </a:fld>
            <a:endParaRPr lang="en-GB"/>
          </a:p>
        </p:txBody>
      </p:sp>
    </p:spTree>
    <p:extLst>
      <p:ext uri="{BB962C8B-B14F-4D97-AF65-F5344CB8AC3E}">
        <p14:creationId xmlns:p14="http://schemas.microsoft.com/office/powerpoint/2010/main" val="2949160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Add end, use UT Set sample and probe to illustrate basic UT parameters, set up and principles</a:t>
            </a:r>
            <a:endParaRPr lang="en-GB" dirty="0"/>
          </a:p>
        </p:txBody>
      </p:sp>
      <p:sp>
        <p:nvSpPr>
          <p:cNvPr id="4" name="Slide Number Placeholder 3"/>
          <p:cNvSpPr>
            <a:spLocks noGrp="1"/>
          </p:cNvSpPr>
          <p:nvPr>
            <p:ph type="sldNum" sz="quarter" idx="10"/>
          </p:nvPr>
        </p:nvSpPr>
        <p:spPr/>
        <p:txBody>
          <a:bodyPr/>
          <a:lstStyle/>
          <a:p>
            <a:fld id="{2AFDCD9F-C840-453E-A414-65DB031193A7}" type="slidenum">
              <a:rPr lang="en-GB" smtClean="0"/>
              <a:pPr/>
              <a:t>8</a:t>
            </a:fld>
            <a:endParaRPr lang="en-GB"/>
          </a:p>
        </p:txBody>
      </p:sp>
    </p:spTree>
    <p:extLst>
      <p:ext uri="{BB962C8B-B14F-4D97-AF65-F5344CB8AC3E}">
        <p14:creationId xmlns:p14="http://schemas.microsoft.com/office/powerpoint/2010/main" val="3053476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3D6C1A-D4C3-4567-B327-F73526C39339}" type="datetimeFigureOut">
              <a:rPr lang="en-US" smtClean="0"/>
              <a:pPr/>
              <a:t>10/31/2016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1ED-556B-431A-A795-EC24BA2CC62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3D6C1A-D4C3-4567-B327-F73526C39339}" type="datetimeFigureOut">
              <a:rPr lang="en-US" smtClean="0"/>
              <a:pPr/>
              <a:t>10/31/2016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3471ED-556B-431A-A795-EC24BA2CC62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upload.wikimedia.org/wikipedia/commons/c/cb/Phased_array_weld.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videos%20and%20flash%20files/Introduction%20to%20Ultrasonic%20Testing.sw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9.gif"/><Relationship Id="rId1" Type="http://schemas.openxmlformats.org/officeDocument/2006/relationships/slideLayout" Target="../slideLayouts/slideLayout2.xml"/><Relationship Id="rId4" Type="http://schemas.openxmlformats.org/officeDocument/2006/relationships/hyperlink" Target="videos%20and%20flash%20files/Compression%20Wave%20Propagation.swf"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0.gif"/><Relationship Id="rId1" Type="http://schemas.openxmlformats.org/officeDocument/2006/relationships/slideLayout" Target="../slideLayouts/slideLayout2.xml"/><Relationship Id="rId4" Type="http://schemas.openxmlformats.org/officeDocument/2006/relationships/hyperlink" Target="videos%20and%20flash%20files/Shear%20Wave%20Propagation2.swf"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videos%20and%20flash%20files/Surface%20Wave%20Propagation.swf"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gif"/></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hyperlink" Target="http://upload.wikimedia.org/wikipedia/commons/a/aa/Chamo.gif" TargetMode="External"/><Relationship Id="rId1" Type="http://schemas.openxmlformats.org/officeDocument/2006/relationships/slideLayout" Target="../slideLayouts/slideLayout2.xml"/><Relationship Id="rId5" Type="http://schemas.openxmlformats.org/officeDocument/2006/relationships/image" Target="../media/image34.gif"/><Relationship Id="rId4" Type="http://schemas.openxmlformats.org/officeDocument/2006/relationships/hyperlink" Target="http://upload.wikimedia.org/wikibooks/en/a/a3/PhasedArray.gif"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7.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gif"/><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42.xml.rels><?xml version="1.0" encoding="UTF-8" standalone="yes"?>
<Relationships xmlns="http://schemas.openxmlformats.org/package/2006/relationships"><Relationship Id="rId3" Type="http://schemas.openxmlformats.org/officeDocument/2006/relationships/image" Target="../media/image42.gif"/><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2155831"/>
          </a:xfrm>
        </p:spPr>
        <p:txBody>
          <a:bodyPr>
            <a:normAutofit fontScale="90000"/>
          </a:bodyPr>
          <a:lstStyle/>
          <a:p>
            <a:r>
              <a:rPr lang="en-GB" b="1" dirty="0" smtClean="0"/>
              <a:t>Fundamentals of Ultrasonic Imaging and Flaw Detection</a:t>
            </a:r>
            <a:br>
              <a:rPr lang="en-GB" b="1" dirty="0" smtClean="0"/>
            </a:br>
            <a:r>
              <a:rPr lang="en-GB" b="1" dirty="0" smtClean="0"/>
              <a:t/>
            </a:r>
            <a:br>
              <a:rPr lang="en-GB" b="1" dirty="0" smtClean="0"/>
            </a:br>
            <a:r>
              <a:rPr lang="en-GB" sz="3200" dirty="0" smtClean="0"/>
              <a:t>General Principles and Applications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Sections</a:t>
            </a:r>
            <a:endParaRPr lang="en-GB" dirty="0"/>
          </a:p>
        </p:txBody>
      </p:sp>
      <p:sp>
        <p:nvSpPr>
          <p:cNvPr id="3" name="Content Placeholder 2"/>
          <p:cNvSpPr>
            <a:spLocks noGrp="1"/>
          </p:cNvSpPr>
          <p:nvPr>
            <p:ph idx="1"/>
          </p:nvPr>
        </p:nvSpPr>
        <p:spPr/>
        <p:txBody>
          <a:bodyPr>
            <a:normAutofit/>
          </a:bodyPr>
          <a:lstStyle/>
          <a:p>
            <a:pPr marL="800100" indent="-452438"/>
            <a:r>
              <a:rPr lang="en-GB" dirty="0" smtClean="0"/>
              <a:t>Overview</a:t>
            </a:r>
          </a:p>
          <a:p>
            <a:pPr marL="800100" indent="-452438"/>
            <a:r>
              <a:rPr lang="en-GB" dirty="0" smtClean="0"/>
              <a:t>Basic Principles</a:t>
            </a:r>
          </a:p>
          <a:p>
            <a:pPr marL="800100" indent="-452438"/>
            <a:r>
              <a:rPr lang="en-GB" dirty="0" smtClean="0"/>
              <a:t>Ultrasonic Wave Propagation Modes</a:t>
            </a:r>
          </a:p>
          <a:p>
            <a:pPr marL="800100" indent="-452438"/>
            <a:r>
              <a:rPr lang="en-GB" dirty="0" smtClean="0"/>
              <a:t>Refraction and Mode Conversion</a:t>
            </a:r>
          </a:p>
          <a:p>
            <a:pPr marL="800100" indent="-452438"/>
            <a:r>
              <a:rPr lang="en-GB" dirty="0" smtClean="0"/>
              <a:t>Data Display Methods</a:t>
            </a:r>
          </a:p>
          <a:p>
            <a:pPr marL="800100" indent="-452438"/>
            <a:r>
              <a:rPr lang="en-GB" dirty="0" smtClean="0"/>
              <a:t>Advantages</a:t>
            </a:r>
          </a:p>
          <a:p>
            <a:pPr marL="800100" indent="-452438"/>
            <a:r>
              <a:rPr lang="en-GB" dirty="0" smtClean="0"/>
              <a:t>Limitations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a:xfrm>
            <a:off x="457200" y="1357298"/>
            <a:ext cx="8229600" cy="2828932"/>
          </a:xfrm>
        </p:spPr>
        <p:txBody>
          <a:bodyPr>
            <a:normAutofit lnSpcReduction="10000"/>
          </a:bodyPr>
          <a:lstStyle/>
          <a:p>
            <a:r>
              <a:rPr lang="en-GB" dirty="0" err="1" smtClean="0"/>
              <a:t>Ultrasonics</a:t>
            </a:r>
            <a:r>
              <a:rPr lang="en-GB" dirty="0" smtClean="0"/>
              <a:t> refers to any study or application of sound waves that are higher frequency than the human audible range.</a:t>
            </a:r>
          </a:p>
          <a:p>
            <a:r>
              <a:rPr lang="en-GB" dirty="0" smtClean="0"/>
              <a:t>Ultrasonic waves consist of frequencies greater than 20 kHz and exist in excess of 25 MHz.</a:t>
            </a:r>
          </a:p>
          <a:p>
            <a:pPr>
              <a:buNone/>
            </a:pPr>
            <a:endParaRPr lang="en-GB" dirty="0" smtClean="0"/>
          </a:p>
        </p:txBody>
      </p:sp>
      <p:pic>
        <p:nvPicPr>
          <p:cNvPr id="4" name="Picture 3"/>
          <p:cNvPicPr/>
          <p:nvPr/>
        </p:nvPicPr>
        <p:blipFill>
          <a:blip r:embed="rId2" cstate="print"/>
          <a:srcRect/>
          <a:stretch>
            <a:fillRect/>
          </a:stretch>
        </p:blipFill>
        <p:spPr bwMode="auto">
          <a:xfrm>
            <a:off x="642910" y="4286256"/>
            <a:ext cx="8143932" cy="207167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(Cont.)</a:t>
            </a:r>
            <a:endParaRPr lang="en-GB" dirty="0"/>
          </a:p>
        </p:txBody>
      </p:sp>
      <p:sp>
        <p:nvSpPr>
          <p:cNvPr id="3" name="Content Placeholder 2"/>
          <p:cNvSpPr>
            <a:spLocks noGrp="1"/>
          </p:cNvSpPr>
          <p:nvPr>
            <p:ph idx="1"/>
          </p:nvPr>
        </p:nvSpPr>
        <p:spPr/>
        <p:txBody>
          <a:bodyPr>
            <a:normAutofit fontScale="92500"/>
          </a:bodyPr>
          <a:lstStyle/>
          <a:p>
            <a:r>
              <a:rPr lang="en-GB" dirty="0" smtClean="0"/>
              <a:t>Ultrasonic waves are used in many applications including plastic welding, medicine, jewellery cleaning, and non-destructive testing. </a:t>
            </a:r>
          </a:p>
          <a:p>
            <a:r>
              <a:rPr lang="en-GB" dirty="0" smtClean="0"/>
              <a:t>Within non-destructive testing, ultrasonic waves give us the ability to “see through” solid/opaque material and detect surface or internal flaws without affecting the material in an adverse manner.</a:t>
            </a:r>
            <a:br>
              <a:rPr lang="en-GB" dirty="0" smtClean="0"/>
            </a:br>
            <a:endParaRPr lang="en-GB" dirty="0" smtClean="0"/>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Ultrasonic Testing Basics</a:t>
            </a:r>
            <a:endParaRPr lang="en-GB" dirty="0"/>
          </a:p>
        </p:txBody>
      </p:sp>
      <p:sp>
        <p:nvSpPr>
          <p:cNvPr id="3" name="Content Placeholder 2"/>
          <p:cNvSpPr>
            <a:spLocks noGrp="1"/>
          </p:cNvSpPr>
          <p:nvPr>
            <p:ph idx="1"/>
          </p:nvPr>
        </p:nvSpPr>
        <p:spPr>
          <a:xfrm>
            <a:off x="457200" y="1428736"/>
            <a:ext cx="8229600" cy="4857784"/>
          </a:xfrm>
        </p:spPr>
        <p:txBody>
          <a:bodyPr>
            <a:normAutofit/>
          </a:bodyPr>
          <a:lstStyle/>
          <a:p>
            <a:r>
              <a:rPr lang="en-GB" dirty="0" smtClean="0"/>
              <a:t>Ultrasonic wavelengths are on the same order of magnitude as visible light, giving them many of the same properties of light.</a:t>
            </a:r>
            <a:endParaRPr lang="en-GB" i="1" dirty="0" smtClean="0"/>
          </a:p>
          <a:p>
            <a:pPr marL="1073150">
              <a:buNone/>
            </a:pPr>
            <a:r>
              <a:rPr lang="en-GB" sz="2400" i="1" dirty="0" smtClean="0"/>
              <a:t>For example, ultrasonic wavelengths can be focused, reflected, and refracted.</a:t>
            </a:r>
            <a:endParaRPr lang="en-GB" dirty="0" smtClean="0"/>
          </a:p>
        </p:txBody>
      </p:sp>
      <p:pic>
        <p:nvPicPr>
          <p:cNvPr id="2049" name="Picture 1"/>
          <p:cNvPicPr>
            <a:picLocks noChangeAspect="1" noChangeArrowheads="1"/>
          </p:cNvPicPr>
          <p:nvPr/>
        </p:nvPicPr>
        <p:blipFill>
          <a:blip r:embed="rId3" cstate="print"/>
          <a:srcRect/>
          <a:stretch>
            <a:fillRect/>
          </a:stretch>
        </p:blipFill>
        <p:spPr bwMode="auto">
          <a:xfrm>
            <a:off x="4857752" y="3529039"/>
            <a:ext cx="3555512" cy="275748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Basics (Cont.)</a:t>
            </a:r>
            <a:endParaRPr lang="en-GB" dirty="0"/>
          </a:p>
        </p:txBody>
      </p:sp>
      <p:sp>
        <p:nvSpPr>
          <p:cNvPr id="3" name="Content Placeholder 2"/>
          <p:cNvSpPr>
            <a:spLocks noGrp="1"/>
          </p:cNvSpPr>
          <p:nvPr>
            <p:ph idx="1"/>
          </p:nvPr>
        </p:nvSpPr>
        <p:spPr>
          <a:xfrm>
            <a:off x="457200" y="1403367"/>
            <a:ext cx="8229600" cy="4525963"/>
          </a:xfrm>
        </p:spPr>
        <p:txBody>
          <a:bodyPr/>
          <a:lstStyle/>
          <a:p>
            <a:r>
              <a:rPr lang="en-GB" dirty="0" smtClean="0"/>
              <a:t>Ultrasonic waves are transmitted by high frequency particle vibrations, and can be transmitted through air, water, and solids such as steel.</a:t>
            </a:r>
          </a:p>
          <a:p>
            <a:endParaRPr lang="en-GB" dirty="0"/>
          </a:p>
        </p:txBody>
      </p:sp>
      <p:pic>
        <p:nvPicPr>
          <p:cNvPr id="5" name="Picture 4"/>
          <p:cNvPicPr/>
          <p:nvPr/>
        </p:nvPicPr>
        <p:blipFill>
          <a:blip r:embed="rId2" cstate="print"/>
          <a:srcRect/>
          <a:stretch>
            <a:fillRect/>
          </a:stretch>
        </p:blipFill>
        <p:spPr bwMode="auto">
          <a:xfrm>
            <a:off x="714348" y="4214818"/>
            <a:ext cx="3648075" cy="1371600"/>
          </a:xfrm>
          <a:prstGeom prst="rect">
            <a:avLst/>
          </a:prstGeom>
          <a:noFill/>
          <a:ln w="9525">
            <a:noFill/>
            <a:miter lim="800000"/>
            <a:headEnd/>
            <a:tailEnd/>
          </a:ln>
        </p:spPr>
      </p:pic>
      <p:pic>
        <p:nvPicPr>
          <p:cNvPr id="6" name="Picture 5"/>
          <p:cNvPicPr/>
          <p:nvPr/>
        </p:nvPicPr>
        <p:blipFill>
          <a:blip r:embed="rId3" cstate="print"/>
          <a:srcRect/>
          <a:stretch>
            <a:fillRect/>
          </a:stretch>
        </p:blipFill>
        <p:spPr bwMode="auto">
          <a:xfrm>
            <a:off x="4786314" y="4000504"/>
            <a:ext cx="3857652" cy="150019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Basics (Cont.)</a:t>
            </a:r>
            <a:endParaRPr lang="en-GB" dirty="0"/>
          </a:p>
        </p:txBody>
      </p:sp>
      <p:sp>
        <p:nvSpPr>
          <p:cNvPr id="3" name="Content Placeholder 2"/>
          <p:cNvSpPr>
            <a:spLocks noGrp="1"/>
          </p:cNvSpPr>
          <p:nvPr>
            <p:ph idx="1"/>
          </p:nvPr>
        </p:nvSpPr>
        <p:spPr>
          <a:xfrm>
            <a:off x="457200" y="1403367"/>
            <a:ext cx="8229600" cy="4525963"/>
          </a:xfrm>
        </p:spPr>
        <p:txBody>
          <a:bodyPr/>
          <a:lstStyle/>
          <a:p>
            <a:r>
              <a:rPr lang="en-GB" dirty="0" smtClean="0"/>
              <a:t>These waves are transmitted in homogenous solid objects much like pointing a flashlight around a room with various objects that reflect light.</a:t>
            </a:r>
          </a:p>
        </p:txBody>
      </p:sp>
      <p:pic>
        <p:nvPicPr>
          <p:cNvPr id="33794" name="Picture 2" descr="Image:Phased array weld.jpg">
            <a:hlinkClick r:id="rId2"/>
          </p:cNvPr>
          <p:cNvPicPr>
            <a:picLocks noChangeAspect="1" noChangeArrowheads="1"/>
          </p:cNvPicPr>
          <p:nvPr/>
        </p:nvPicPr>
        <p:blipFill>
          <a:blip r:embed="rId3" cstate="print"/>
          <a:srcRect/>
          <a:stretch>
            <a:fillRect/>
          </a:stretch>
        </p:blipFill>
        <p:spPr bwMode="auto">
          <a:xfrm>
            <a:off x="3571868" y="3214686"/>
            <a:ext cx="4333875" cy="314325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Ultrasonic Testing Basics (Cont)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directed energy in an ultrasonic wave is reflected by boundaries between materials </a:t>
            </a:r>
          </a:p>
          <a:p>
            <a:pPr marL="528638" indent="15875">
              <a:buNone/>
            </a:pPr>
            <a:r>
              <a:rPr lang="en-GB" sz="2200" i="1" dirty="0" smtClean="0"/>
              <a:t>regardless of whether the material is gas, liquid, or solid</a:t>
            </a:r>
          </a:p>
          <a:p>
            <a:r>
              <a:rPr lang="en-GB" dirty="0" smtClean="0"/>
              <a:t>Ultrasonic waves are also reflected by any cracks or voids in solid materials.</a:t>
            </a:r>
          </a:p>
          <a:p>
            <a:r>
              <a:rPr lang="en-GB" dirty="0" smtClean="0"/>
              <a:t>These reflected waves, can be compared to the reflected waves from the external surfaces, enabling the size and severity of internal features to be identified.</a:t>
            </a:r>
          </a:p>
          <a:p>
            <a:pPr algn="r">
              <a:buNone/>
            </a:pPr>
            <a:r>
              <a:rPr lang="en-GB" sz="2200" dirty="0" smtClean="0"/>
              <a:t>Flaw Detector Demo</a:t>
            </a:r>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a:t>
            </a:r>
            <a:endParaRPr lang="en-GB" dirty="0"/>
          </a:p>
        </p:txBody>
      </p:sp>
      <p:sp>
        <p:nvSpPr>
          <p:cNvPr id="3" name="Content Placeholder 2"/>
          <p:cNvSpPr>
            <a:spLocks noGrp="1"/>
          </p:cNvSpPr>
          <p:nvPr>
            <p:ph idx="1"/>
          </p:nvPr>
        </p:nvSpPr>
        <p:spPr>
          <a:xfrm>
            <a:off x="457200" y="1600200"/>
            <a:ext cx="4900618" cy="4525963"/>
          </a:xfrm>
        </p:spPr>
        <p:txBody>
          <a:bodyPr>
            <a:normAutofit fontScale="70000" lnSpcReduction="20000"/>
          </a:bodyPr>
          <a:lstStyle/>
          <a:p>
            <a:pPr>
              <a:buFont typeface="Courier New" pitchFamily="49" charset="0"/>
              <a:buChar char="o"/>
            </a:pPr>
            <a:r>
              <a:rPr lang="en-GB" dirty="0" smtClean="0"/>
              <a:t>Generating and detecting ultrasonic waves requires an ultrasonic transducer.</a:t>
            </a:r>
          </a:p>
          <a:p>
            <a:pPr>
              <a:buFont typeface="Courier New" pitchFamily="49" charset="0"/>
              <a:buChar char="o"/>
            </a:pPr>
            <a:r>
              <a:rPr lang="en-GB" dirty="0" smtClean="0"/>
              <a:t>Piezoelectric ceramics within ultrasonic transducers are “struck” – similar to the way tuning forks are struck to generate an audible note - with electricity, typically between 50 and 1000 Volts - to produce the ultrasonic wave.</a:t>
            </a:r>
          </a:p>
          <a:p>
            <a:pPr>
              <a:buFont typeface="Courier New" pitchFamily="49" charset="0"/>
              <a:buChar char="o"/>
            </a:pPr>
            <a:r>
              <a:rPr lang="en-GB" dirty="0" smtClean="0"/>
              <a:t>The ultrasonic wave is carried from the transducer to the unit under test (UUT) by a couplant - typically water, oil, or gel - and is reflected back to the transducer by both external surfaces and internal defects.</a:t>
            </a:r>
            <a:endParaRPr lang="en-GB" dirty="0"/>
          </a:p>
        </p:txBody>
      </p:sp>
      <p:pic>
        <p:nvPicPr>
          <p:cNvPr id="5" name="Picture 2" descr="http://zone.ni.com/cms/images/devzone/tut/a/7e46be30706.gif"/>
          <p:cNvPicPr>
            <a:picLocks noChangeAspect="1" noChangeArrowheads="1"/>
          </p:cNvPicPr>
          <p:nvPr/>
        </p:nvPicPr>
        <p:blipFill>
          <a:blip r:embed="rId2" cstate="print"/>
          <a:srcRect/>
          <a:stretch>
            <a:fillRect/>
          </a:stretch>
        </p:blipFill>
        <p:spPr bwMode="auto">
          <a:xfrm>
            <a:off x="5429256" y="1785926"/>
            <a:ext cx="3419475" cy="333375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(Cont.)</a:t>
            </a:r>
            <a:endParaRPr lang="en-GB" dirty="0"/>
          </a:p>
        </p:txBody>
      </p:sp>
      <p:sp>
        <p:nvSpPr>
          <p:cNvPr id="3" name="Content Placeholder 2"/>
          <p:cNvSpPr>
            <a:spLocks noGrp="1"/>
          </p:cNvSpPr>
          <p:nvPr>
            <p:ph idx="1"/>
          </p:nvPr>
        </p:nvSpPr>
        <p:spPr>
          <a:xfrm>
            <a:off x="457200" y="1600200"/>
            <a:ext cx="4257676" cy="5114948"/>
          </a:xfrm>
        </p:spPr>
        <p:txBody>
          <a:bodyPr>
            <a:normAutofit fontScale="70000" lnSpcReduction="20000"/>
          </a:bodyPr>
          <a:lstStyle/>
          <a:p>
            <a:r>
              <a:rPr lang="en-GB" dirty="0" smtClean="0"/>
              <a:t>The ultrasonic transducer is struck with a high voltage pulse, which lasts on the order of 5 microseconds, then the system listens for the </a:t>
            </a:r>
            <a:r>
              <a:rPr lang="en-GB" dirty="0" err="1" smtClean="0"/>
              <a:t>echos</a:t>
            </a:r>
            <a:r>
              <a:rPr lang="en-GB" dirty="0" smtClean="0"/>
              <a:t>. The system listens on the order of 10-15 milliseconds.</a:t>
            </a:r>
          </a:p>
          <a:p>
            <a:r>
              <a:rPr lang="en-GB" dirty="0" smtClean="0"/>
              <a:t>The most primitive method to analyze the reflected ultrasonic signals is time-of-flight (TOF) display, or A-Scan.</a:t>
            </a:r>
          </a:p>
          <a:p>
            <a:r>
              <a:rPr lang="en-GB" dirty="0" smtClean="0"/>
              <a:t>Discontinuities that are closer to the ultrasonic transducer are received sooner than those further away from the transducer. </a:t>
            </a:r>
            <a:endParaRPr lang="en-GB" dirty="0"/>
          </a:p>
        </p:txBody>
      </p:sp>
      <p:pic>
        <p:nvPicPr>
          <p:cNvPr id="21506" name="Picture 2" descr="http://zone.ni.com/cms/images/devzone/tut/a/7e46be30707.gif"/>
          <p:cNvPicPr>
            <a:picLocks noChangeAspect="1" noChangeArrowheads="1"/>
          </p:cNvPicPr>
          <p:nvPr/>
        </p:nvPicPr>
        <p:blipFill>
          <a:blip r:embed="rId2" cstate="print"/>
          <a:srcRect/>
          <a:stretch>
            <a:fillRect/>
          </a:stretch>
        </p:blipFill>
        <p:spPr bwMode="auto">
          <a:xfrm>
            <a:off x="4786314" y="2143116"/>
            <a:ext cx="3757606" cy="3177164"/>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(Cont.)</a:t>
            </a:r>
            <a:endParaRPr lang="en-GB" dirty="0"/>
          </a:p>
        </p:txBody>
      </p:sp>
      <p:sp>
        <p:nvSpPr>
          <p:cNvPr id="5" name="Content Placeholder 4"/>
          <p:cNvSpPr>
            <a:spLocks noGrp="1"/>
          </p:cNvSpPr>
          <p:nvPr>
            <p:ph idx="1"/>
          </p:nvPr>
        </p:nvSpPr>
        <p:spPr>
          <a:xfrm>
            <a:off x="457200" y="1285860"/>
            <a:ext cx="8229600" cy="5286411"/>
          </a:xfrm>
        </p:spPr>
        <p:txBody>
          <a:bodyPr>
            <a:normAutofit fontScale="55000" lnSpcReduction="20000"/>
          </a:bodyPr>
          <a:lstStyle/>
          <a:p>
            <a:r>
              <a:rPr lang="en-GB" dirty="0" smtClean="0">
                <a:hlinkClick r:id="rId2" action="ppaction://hlinkfile"/>
              </a:rPr>
              <a:t>videos and flash files\Introduction to Ultrasonic </a:t>
            </a:r>
            <a:r>
              <a:rPr lang="en-GB" dirty="0" err="1" smtClean="0">
                <a:hlinkClick r:id="rId2" action="ppaction://hlinkfile"/>
              </a:rPr>
              <a:t>Testing.swf</a:t>
            </a:r>
            <a:endParaRPr lang="en-GB" dirty="0" smtClean="0"/>
          </a:p>
          <a:p>
            <a:pPr marL="0" indent="15875">
              <a:buNone/>
            </a:pPr>
            <a:endParaRPr lang="en-GB" dirty="0" smtClean="0"/>
          </a:p>
          <a:p>
            <a:pPr marL="0" indent="15875">
              <a:buNone/>
            </a:pPr>
            <a:r>
              <a:rPr lang="en-GB" dirty="0" smtClean="0"/>
              <a:t>A typical UT inspection system consists of several functional units, such as the </a:t>
            </a:r>
            <a:r>
              <a:rPr lang="en-GB" dirty="0" err="1" smtClean="0"/>
              <a:t>pulser</a:t>
            </a:r>
            <a:r>
              <a:rPr lang="en-GB" dirty="0" smtClean="0"/>
              <a:t>/receiver, transducer, and display devices.</a:t>
            </a:r>
          </a:p>
          <a:p>
            <a:pPr marL="0" indent="15875">
              <a:buNone/>
            </a:pPr>
            <a:endParaRPr lang="en-GB" dirty="0" smtClean="0"/>
          </a:p>
          <a:p>
            <a:pPr>
              <a:buNone/>
            </a:pPr>
            <a:r>
              <a:rPr lang="en-GB" dirty="0" smtClean="0"/>
              <a:t>Sequence</a:t>
            </a:r>
            <a:r>
              <a:rPr lang="en-GB" dirty="0"/>
              <a:t>:</a:t>
            </a:r>
          </a:p>
          <a:p>
            <a:pPr marL="514350" lvl="0" indent="-514350">
              <a:buFont typeface="+mj-lt"/>
              <a:buAutoNum type="arabicPeriod"/>
            </a:pPr>
            <a:r>
              <a:rPr lang="en-GB" dirty="0"/>
              <a:t>Driven by the </a:t>
            </a:r>
            <a:r>
              <a:rPr lang="en-GB" dirty="0" err="1"/>
              <a:t>Pulser</a:t>
            </a:r>
            <a:r>
              <a:rPr lang="en-GB" dirty="0"/>
              <a:t> the transducer generates high frequency ultrasonic </a:t>
            </a:r>
            <a:r>
              <a:rPr lang="en-GB" dirty="0" smtClean="0"/>
              <a:t>energy.</a:t>
            </a:r>
          </a:p>
          <a:p>
            <a:pPr marL="514350" lvl="0" indent="-514350">
              <a:buFont typeface="+mj-lt"/>
              <a:buAutoNum type="arabicPeriod"/>
            </a:pPr>
            <a:r>
              <a:rPr lang="en-GB" dirty="0" smtClean="0"/>
              <a:t>The </a:t>
            </a:r>
            <a:r>
              <a:rPr lang="en-GB" dirty="0"/>
              <a:t>sound energy is introduced and propagates through the materials in the form of </a:t>
            </a:r>
            <a:r>
              <a:rPr lang="en-GB" dirty="0" smtClean="0"/>
              <a:t>waves.</a:t>
            </a:r>
          </a:p>
          <a:p>
            <a:pPr marL="514350" lvl="0" indent="-514350">
              <a:buFont typeface="+mj-lt"/>
              <a:buAutoNum type="arabicPeriod"/>
            </a:pPr>
            <a:r>
              <a:rPr lang="en-GB" dirty="0" smtClean="0"/>
              <a:t>When </a:t>
            </a:r>
            <a:r>
              <a:rPr lang="en-GB" dirty="0"/>
              <a:t>there is a discontinuity (such as a crack) in the wave path, part of the energy will be reflected back from the flaw </a:t>
            </a:r>
            <a:r>
              <a:rPr lang="en-GB" dirty="0" smtClean="0"/>
              <a:t>surface.</a:t>
            </a:r>
          </a:p>
          <a:p>
            <a:pPr marL="514350" lvl="0" indent="-514350">
              <a:buFont typeface="+mj-lt"/>
              <a:buAutoNum type="arabicPeriod"/>
            </a:pPr>
            <a:r>
              <a:rPr lang="en-GB" dirty="0" smtClean="0"/>
              <a:t>The </a:t>
            </a:r>
            <a:r>
              <a:rPr lang="en-GB" dirty="0"/>
              <a:t>reflected wave signal is transformed into an electrical signal by the transducer and is displayed on a </a:t>
            </a:r>
            <a:r>
              <a:rPr lang="en-GB" dirty="0" smtClean="0"/>
              <a:t>screen.</a:t>
            </a:r>
          </a:p>
          <a:p>
            <a:pPr marL="514350" lvl="0" indent="-514350">
              <a:buFont typeface="+mj-lt"/>
              <a:buAutoNum type="arabicPeriod"/>
            </a:pPr>
            <a:r>
              <a:rPr lang="en-GB" dirty="0" smtClean="0"/>
              <a:t>Reflected </a:t>
            </a:r>
            <a:r>
              <a:rPr lang="en-GB" dirty="0"/>
              <a:t>signal strength is displayed versus the time from signal generation to when a echo was </a:t>
            </a:r>
            <a:r>
              <a:rPr lang="en-GB" dirty="0" smtClean="0"/>
              <a:t>received.</a:t>
            </a:r>
          </a:p>
          <a:p>
            <a:pPr marL="514350" lvl="0" indent="-514350">
              <a:buFont typeface="+mj-lt"/>
              <a:buAutoNum type="arabicPeriod"/>
            </a:pPr>
            <a:r>
              <a:rPr lang="en-GB" dirty="0" smtClean="0"/>
              <a:t>Signal </a:t>
            </a:r>
            <a:r>
              <a:rPr lang="en-GB" dirty="0"/>
              <a:t>travel time can be directly related to the distance that the signal travelled.  From the signal, information about the reflector location, size, orientation and other features can sometimes be gained.</a:t>
            </a:r>
          </a:p>
          <a:p>
            <a:endParaRPr lang="en-GB" dirty="0" smtClean="0"/>
          </a:p>
          <a:p>
            <a:pPr>
              <a:buNone/>
            </a:pPr>
            <a:endParaRPr lang="en-GB"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(Cont.)</a:t>
            </a:r>
            <a:endParaRPr lang="en-GB" dirty="0"/>
          </a:p>
        </p:txBody>
      </p:sp>
      <p:sp>
        <p:nvSpPr>
          <p:cNvPr id="3" name="Content Placeholder 2"/>
          <p:cNvSpPr>
            <a:spLocks noGrp="1"/>
          </p:cNvSpPr>
          <p:nvPr>
            <p:ph idx="1"/>
          </p:nvPr>
        </p:nvSpPr>
        <p:spPr>
          <a:xfrm>
            <a:off x="457200" y="1600200"/>
            <a:ext cx="4686304" cy="4525963"/>
          </a:xfrm>
        </p:spPr>
        <p:txBody>
          <a:bodyPr>
            <a:normAutofit fontScale="62500" lnSpcReduction="20000"/>
          </a:bodyPr>
          <a:lstStyle/>
          <a:p>
            <a:r>
              <a:rPr lang="en-GB" dirty="0" smtClean="0"/>
              <a:t>The x-axis on the A-scan is not typically units of time, but is converted to distance.</a:t>
            </a:r>
          </a:p>
          <a:p>
            <a:r>
              <a:rPr lang="en-GB" dirty="0" smtClean="0"/>
              <a:t>The conversion is accomplished by measuring, or looking up, the speed of sound through the material that the ultrasonic wave is travelling and performing the conversion. </a:t>
            </a:r>
          </a:p>
          <a:p>
            <a:r>
              <a:rPr lang="en-GB" dirty="0" smtClean="0"/>
              <a:t>The speed of sound through a material is governed largely by the density and elasticity of the material.</a:t>
            </a:r>
          </a:p>
          <a:p>
            <a:r>
              <a:rPr lang="en-GB" dirty="0" smtClean="0"/>
              <a:t>For most materials, the speed of sound within homogenous material is easy to research and find.</a:t>
            </a:r>
            <a:br>
              <a:rPr lang="en-GB" dirty="0" smtClean="0"/>
            </a:br>
            <a:r>
              <a:rPr lang="en-GB" dirty="0" smtClean="0"/>
              <a:t/>
            </a:r>
            <a:br>
              <a:rPr lang="en-GB" dirty="0" smtClean="0"/>
            </a:br>
            <a:endParaRPr lang="en-GB" dirty="0"/>
          </a:p>
        </p:txBody>
      </p:sp>
      <p:pic>
        <p:nvPicPr>
          <p:cNvPr id="5" name="Picture 2" descr="http://zone.ni.com/cms/images/devzone/tut/a/7e46be30707.gif"/>
          <p:cNvPicPr>
            <a:picLocks noChangeAspect="1" noChangeArrowheads="1"/>
          </p:cNvPicPr>
          <p:nvPr/>
        </p:nvPicPr>
        <p:blipFill>
          <a:blip r:embed="rId2" cstate="print"/>
          <a:srcRect/>
          <a:stretch>
            <a:fillRect/>
          </a:stretch>
        </p:blipFill>
        <p:spPr bwMode="auto">
          <a:xfrm>
            <a:off x="5072066" y="2143116"/>
            <a:ext cx="3388942" cy="2865449"/>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Main Points</a:t>
            </a:r>
            <a:endParaRPr lang="en-GB" dirty="0"/>
          </a:p>
        </p:txBody>
      </p:sp>
      <p:sp>
        <p:nvSpPr>
          <p:cNvPr id="3" name="Content Placeholder 2"/>
          <p:cNvSpPr>
            <a:spLocks noGrp="1"/>
          </p:cNvSpPr>
          <p:nvPr>
            <p:ph idx="1"/>
          </p:nvPr>
        </p:nvSpPr>
        <p:spPr>
          <a:xfrm>
            <a:off x="457200" y="1600201"/>
            <a:ext cx="8401080" cy="4400567"/>
          </a:xfrm>
        </p:spPr>
        <p:txBody>
          <a:bodyPr>
            <a:normAutofit/>
          </a:bodyPr>
          <a:lstStyle/>
          <a:p>
            <a:r>
              <a:rPr lang="en-GB" dirty="0" smtClean="0"/>
              <a:t>Most ultrasonic non-destructive test applications range from 400 kHz to 25 MHz.</a:t>
            </a:r>
          </a:p>
          <a:p>
            <a:r>
              <a:rPr lang="en-GB" dirty="0" smtClean="0"/>
              <a:t>The frequency of the ultrasonic sensor is chosen based on several factors including:</a:t>
            </a:r>
          </a:p>
          <a:p>
            <a:pPr marL="1614488" lvl="1"/>
            <a:r>
              <a:rPr lang="en-GB" dirty="0" smtClean="0"/>
              <a:t>detectable flaw size,</a:t>
            </a:r>
          </a:p>
          <a:p>
            <a:pPr marL="1614488" lvl="1"/>
            <a:r>
              <a:rPr lang="en-GB" dirty="0" smtClean="0"/>
              <a:t>depth of penetration,</a:t>
            </a:r>
          </a:p>
          <a:p>
            <a:pPr marL="1614488" lvl="1"/>
            <a:r>
              <a:rPr lang="en-GB" dirty="0" smtClean="0"/>
              <a:t>and grain size of the material.</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Principles – Main Points</a:t>
            </a:r>
            <a:endParaRPr lang="en-GB" dirty="0"/>
          </a:p>
        </p:txBody>
      </p:sp>
      <p:sp>
        <p:nvSpPr>
          <p:cNvPr id="3" name="Content Placeholder 2"/>
          <p:cNvSpPr>
            <a:spLocks noGrp="1"/>
          </p:cNvSpPr>
          <p:nvPr>
            <p:ph idx="1"/>
          </p:nvPr>
        </p:nvSpPr>
        <p:spPr/>
        <p:txBody>
          <a:bodyPr>
            <a:normAutofit lnSpcReduction="10000"/>
          </a:bodyPr>
          <a:lstStyle/>
          <a:p>
            <a:r>
              <a:rPr lang="en-GB" dirty="0" smtClean="0"/>
              <a:t>Materials made up of fine grained material, such as metals, permit deep penetration by ultrasonic waves of all frequencies.</a:t>
            </a:r>
          </a:p>
          <a:p>
            <a:r>
              <a:rPr lang="en-GB" dirty="0" smtClean="0"/>
              <a:t>Coarse-grained material, including many plastics, scatter high frequency ultrasonic waves.</a:t>
            </a:r>
          </a:p>
          <a:p>
            <a:r>
              <a:rPr lang="en-GB" dirty="0" smtClean="0"/>
              <a:t>The higher the frequency, the smaller flaws the system will detect, but the depth of penetration decreases. </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500034" y="2214554"/>
            <a:ext cx="4429156" cy="4357718"/>
          </a:xfrm>
        </p:spPr>
        <p:txBody>
          <a:bodyPr>
            <a:normAutofit fontScale="55000" lnSpcReduction="20000"/>
          </a:bodyPr>
          <a:lstStyle/>
          <a:p>
            <a:pPr marL="0" indent="15875">
              <a:buNone/>
            </a:pPr>
            <a:endParaRPr lang="en-GB" dirty="0" smtClean="0"/>
          </a:p>
          <a:p>
            <a:pPr marL="627063" indent="-354013"/>
            <a:r>
              <a:rPr lang="en-GB" dirty="0" smtClean="0"/>
              <a:t>Longitudinal waves (L-Waves) compress and decompress the material in the direction of motion, much like sound waves in air.</a:t>
            </a:r>
          </a:p>
          <a:p>
            <a:pPr marL="627063" indent="-354013"/>
            <a:r>
              <a:rPr lang="en-GB" dirty="0" smtClean="0"/>
              <a:t>Shear waves (S-Waves) vibrate particles at right angles compared to the motion of the ultrasonic wave. The velocity of shear waves through a material is approximately half that of the longitudinal waves.</a:t>
            </a:r>
          </a:p>
          <a:p>
            <a:pPr marL="627063" indent="-354013"/>
            <a:r>
              <a:rPr lang="en-GB" dirty="0" smtClean="0"/>
              <a:t>The angle in which the ultrasonic wave enters the material determines whether longitudinal, shear, or both waves are produced.</a:t>
            </a:r>
          </a:p>
          <a:p>
            <a:pPr marL="627063" indent="-354013"/>
            <a:endParaRPr lang="en-GB" dirty="0" smtClean="0"/>
          </a:p>
        </p:txBody>
      </p:sp>
      <p:pic>
        <p:nvPicPr>
          <p:cNvPr id="22530" name="Picture 2" descr="http://zone.ni.com/cms/images/devzone/tut/a/7e46be30708.gif"/>
          <p:cNvPicPr>
            <a:picLocks noChangeAspect="1" noChangeArrowheads="1"/>
          </p:cNvPicPr>
          <p:nvPr/>
        </p:nvPicPr>
        <p:blipFill>
          <a:blip r:embed="rId2" cstate="print"/>
          <a:srcRect/>
          <a:stretch>
            <a:fillRect/>
          </a:stretch>
        </p:blipFill>
        <p:spPr bwMode="auto">
          <a:xfrm>
            <a:off x="4929190" y="2428868"/>
            <a:ext cx="3714745" cy="2708169"/>
          </a:xfrm>
          <a:prstGeom prst="rect">
            <a:avLst/>
          </a:prstGeom>
          <a:noFill/>
        </p:spPr>
      </p:pic>
      <p:sp>
        <p:nvSpPr>
          <p:cNvPr id="6" name="TextBox 5"/>
          <p:cNvSpPr txBox="1"/>
          <p:nvPr/>
        </p:nvSpPr>
        <p:spPr>
          <a:xfrm>
            <a:off x="714348" y="1428736"/>
            <a:ext cx="7858180" cy="707886"/>
          </a:xfrm>
          <a:prstGeom prst="rect">
            <a:avLst/>
          </a:prstGeom>
          <a:noFill/>
        </p:spPr>
        <p:txBody>
          <a:bodyPr wrap="square" rtlCol="0">
            <a:spAutoFit/>
          </a:bodyPr>
          <a:lstStyle/>
          <a:p>
            <a:r>
              <a:rPr lang="en-GB" sz="2000" dirty="0" smtClean="0"/>
              <a:t>There are two predominant types of waves, or wave modes, that can be generated within a material with ultrasonic waves: longitudinal and shear.</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457200" y="1600200"/>
            <a:ext cx="4757742" cy="4972072"/>
          </a:xfrm>
        </p:spPr>
        <p:txBody>
          <a:bodyPr>
            <a:normAutofit fontScale="70000" lnSpcReduction="20000"/>
          </a:bodyPr>
          <a:lstStyle/>
          <a:p>
            <a:pPr>
              <a:buNone/>
            </a:pPr>
            <a:r>
              <a:rPr lang="en-GB" b="1" dirty="0"/>
              <a:t>Compression Wave </a:t>
            </a:r>
            <a:r>
              <a:rPr lang="en-GB" b="1" dirty="0" smtClean="0"/>
              <a:t>Mode</a:t>
            </a:r>
          </a:p>
          <a:p>
            <a:r>
              <a:rPr lang="en-GB" dirty="0" smtClean="0"/>
              <a:t>oscillations </a:t>
            </a:r>
            <a:r>
              <a:rPr lang="en-GB" dirty="0"/>
              <a:t>occur in the longitudinal direction or the direction of wave propagation.  </a:t>
            </a:r>
            <a:endParaRPr lang="en-GB" dirty="0" smtClean="0"/>
          </a:p>
          <a:p>
            <a:r>
              <a:rPr lang="en-GB" dirty="0" smtClean="0"/>
              <a:t>Since compress ional </a:t>
            </a:r>
            <a:r>
              <a:rPr lang="en-GB" dirty="0"/>
              <a:t>and </a:t>
            </a:r>
            <a:r>
              <a:rPr lang="en-GB" dirty="0" err="1"/>
              <a:t>dilational</a:t>
            </a:r>
            <a:r>
              <a:rPr lang="en-GB" dirty="0"/>
              <a:t> forces are active in these waves, they are also called pressure,  </a:t>
            </a:r>
            <a:r>
              <a:rPr lang="en-GB" dirty="0" smtClean="0"/>
              <a:t>compress ional </a:t>
            </a:r>
            <a:r>
              <a:rPr lang="en-GB" dirty="0"/>
              <a:t>or even plane </a:t>
            </a:r>
            <a:r>
              <a:rPr lang="en-GB" dirty="0" smtClean="0"/>
              <a:t>waves.</a:t>
            </a:r>
          </a:p>
          <a:p>
            <a:r>
              <a:rPr lang="en-GB" dirty="0" smtClean="0"/>
              <a:t>Sometimes </a:t>
            </a:r>
            <a:r>
              <a:rPr lang="en-GB" dirty="0"/>
              <a:t>called density waves because their particle density fluctuates as they </a:t>
            </a:r>
            <a:r>
              <a:rPr lang="en-GB" dirty="0" smtClean="0"/>
              <a:t>move.</a:t>
            </a:r>
          </a:p>
          <a:p>
            <a:r>
              <a:rPr lang="en-GB" dirty="0" smtClean="0"/>
              <a:t>Compression </a:t>
            </a:r>
            <a:r>
              <a:rPr lang="en-GB" dirty="0"/>
              <a:t>waves can be generated in liquids and gases, as well as solids because the energy travels through the atomic structure by a series of compression and expansion (rarefaction) movements</a:t>
            </a:r>
            <a:r>
              <a:rPr lang="en-GB" dirty="0" smtClean="0"/>
              <a:t>.</a:t>
            </a:r>
            <a:endParaRPr lang="en-GB" dirty="0"/>
          </a:p>
        </p:txBody>
      </p:sp>
      <p:pic>
        <p:nvPicPr>
          <p:cNvPr id="4" name="Picture 3" descr="http://www.ndt.net/ndtaz/files/comp.gif"/>
          <p:cNvPicPr/>
          <p:nvPr/>
        </p:nvPicPr>
        <p:blipFill>
          <a:blip r:embed="rId2" cstate="print"/>
          <a:srcRect/>
          <a:stretch>
            <a:fillRect/>
          </a:stretch>
        </p:blipFill>
        <p:spPr bwMode="auto">
          <a:xfrm>
            <a:off x="5429256" y="1571612"/>
            <a:ext cx="3357586" cy="2857520"/>
          </a:xfrm>
          <a:prstGeom prst="rect">
            <a:avLst/>
          </a:prstGeom>
          <a:noFill/>
          <a:ln w="9525">
            <a:noFill/>
            <a:miter lim="800000"/>
            <a:headEnd/>
            <a:tailEnd/>
          </a:ln>
        </p:spPr>
      </p:pic>
      <p:pic>
        <p:nvPicPr>
          <p:cNvPr id="5" name="Picture 4"/>
          <p:cNvPicPr/>
          <p:nvPr/>
        </p:nvPicPr>
        <p:blipFill>
          <a:blip r:embed="rId3" cstate="print"/>
          <a:srcRect/>
          <a:stretch>
            <a:fillRect/>
          </a:stretch>
        </p:blipFill>
        <p:spPr bwMode="auto">
          <a:xfrm>
            <a:off x="5214942" y="5072074"/>
            <a:ext cx="3648075" cy="1371600"/>
          </a:xfrm>
          <a:prstGeom prst="rect">
            <a:avLst/>
          </a:prstGeom>
          <a:noFill/>
          <a:ln w="9525">
            <a:noFill/>
            <a:miter lim="800000"/>
            <a:headEnd/>
            <a:tailEnd/>
          </a:ln>
        </p:spPr>
      </p:pic>
      <p:sp>
        <p:nvSpPr>
          <p:cNvPr id="6" name="TextBox 5"/>
          <p:cNvSpPr txBox="1"/>
          <p:nvPr/>
        </p:nvSpPr>
        <p:spPr>
          <a:xfrm>
            <a:off x="5429256" y="4500570"/>
            <a:ext cx="3357586" cy="430887"/>
          </a:xfrm>
          <a:prstGeom prst="rect">
            <a:avLst/>
          </a:prstGeom>
          <a:noFill/>
        </p:spPr>
        <p:txBody>
          <a:bodyPr wrap="square" rtlCol="0">
            <a:spAutoFit/>
          </a:bodyPr>
          <a:lstStyle/>
          <a:p>
            <a:r>
              <a:rPr lang="en-GB" sz="1100" dirty="0" smtClean="0">
                <a:hlinkClick r:id="rId4" action="ppaction://hlinkfile"/>
              </a:rPr>
              <a:t>videos and flash files\Compression Wave </a:t>
            </a:r>
            <a:r>
              <a:rPr lang="en-GB" sz="1100" dirty="0" err="1" smtClean="0">
                <a:hlinkClick r:id="rId4" action="ppaction://hlinkfile"/>
              </a:rPr>
              <a:t>Propagation.swf</a:t>
            </a:r>
            <a:endParaRPr lang="en-GB" sz="11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457200" y="1600200"/>
            <a:ext cx="4257676" cy="4829196"/>
          </a:xfrm>
        </p:spPr>
        <p:txBody>
          <a:bodyPr>
            <a:normAutofit fontScale="62500" lnSpcReduction="20000"/>
          </a:bodyPr>
          <a:lstStyle/>
          <a:p>
            <a:pPr>
              <a:buNone/>
            </a:pPr>
            <a:r>
              <a:rPr lang="en-GB" b="1" dirty="0" smtClean="0"/>
              <a:t>Shear </a:t>
            </a:r>
            <a:r>
              <a:rPr lang="en-GB" b="1" dirty="0"/>
              <a:t>Wave </a:t>
            </a:r>
            <a:r>
              <a:rPr lang="en-GB" b="1" dirty="0" smtClean="0"/>
              <a:t>Mode</a:t>
            </a:r>
          </a:p>
          <a:p>
            <a:r>
              <a:rPr lang="en-GB" dirty="0"/>
              <a:t>In the transverse or shear wave, the particles oscillate at a right angle or transverse to the direction of </a:t>
            </a:r>
            <a:r>
              <a:rPr lang="en-GB" dirty="0" smtClean="0"/>
              <a:t>propagation.</a:t>
            </a:r>
          </a:p>
          <a:p>
            <a:r>
              <a:rPr lang="en-GB" dirty="0" smtClean="0"/>
              <a:t>Shear </a:t>
            </a:r>
            <a:r>
              <a:rPr lang="en-GB" dirty="0"/>
              <a:t>waves require an acoustically solid material for effective propagation, and therefore, are not effectively propagated in materials such as liquids or </a:t>
            </a:r>
            <a:r>
              <a:rPr lang="en-GB" dirty="0" smtClean="0"/>
              <a:t>gasses.</a:t>
            </a:r>
          </a:p>
          <a:p>
            <a:r>
              <a:rPr lang="en-GB" dirty="0" smtClean="0"/>
              <a:t>Shear </a:t>
            </a:r>
            <a:r>
              <a:rPr lang="en-GB" dirty="0"/>
              <a:t>waves are relatively weak when compared to longitudinal waves. In fact, shear waves are usually generated in materials using some of the energy from longitudinal waves.</a:t>
            </a:r>
          </a:p>
          <a:p>
            <a:endParaRPr lang="en-GB" dirty="0"/>
          </a:p>
        </p:txBody>
      </p:sp>
      <p:pic>
        <p:nvPicPr>
          <p:cNvPr id="4" name="Picture 3" descr="http://www.ndt.net/ndtaz/files/shear.gif"/>
          <p:cNvPicPr/>
          <p:nvPr/>
        </p:nvPicPr>
        <p:blipFill>
          <a:blip r:embed="rId2" cstate="print"/>
          <a:srcRect/>
          <a:stretch>
            <a:fillRect/>
          </a:stretch>
        </p:blipFill>
        <p:spPr bwMode="auto">
          <a:xfrm>
            <a:off x="4929211" y="1500174"/>
            <a:ext cx="3571879" cy="3071834"/>
          </a:xfrm>
          <a:prstGeom prst="rect">
            <a:avLst/>
          </a:prstGeom>
          <a:noFill/>
          <a:ln w="9525">
            <a:noFill/>
            <a:miter lim="800000"/>
            <a:headEnd/>
            <a:tailEnd/>
          </a:ln>
        </p:spPr>
      </p:pic>
      <p:pic>
        <p:nvPicPr>
          <p:cNvPr id="5" name="Picture 4"/>
          <p:cNvPicPr/>
          <p:nvPr/>
        </p:nvPicPr>
        <p:blipFill>
          <a:blip r:embed="rId3" cstate="print"/>
          <a:srcRect/>
          <a:stretch>
            <a:fillRect/>
          </a:stretch>
        </p:blipFill>
        <p:spPr bwMode="auto">
          <a:xfrm>
            <a:off x="4786314" y="5072074"/>
            <a:ext cx="3686175" cy="1323975"/>
          </a:xfrm>
          <a:prstGeom prst="rect">
            <a:avLst/>
          </a:prstGeom>
          <a:noFill/>
          <a:ln w="9525">
            <a:noFill/>
            <a:miter lim="800000"/>
            <a:headEnd/>
            <a:tailEnd/>
          </a:ln>
        </p:spPr>
      </p:pic>
      <p:sp>
        <p:nvSpPr>
          <p:cNvPr id="6" name="TextBox 5"/>
          <p:cNvSpPr txBox="1"/>
          <p:nvPr/>
        </p:nvSpPr>
        <p:spPr>
          <a:xfrm>
            <a:off x="5072066" y="4643446"/>
            <a:ext cx="3357586" cy="261610"/>
          </a:xfrm>
          <a:prstGeom prst="rect">
            <a:avLst/>
          </a:prstGeom>
          <a:noFill/>
        </p:spPr>
        <p:txBody>
          <a:bodyPr wrap="square" rtlCol="0">
            <a:spAutoFit/>
          </a:bodyPr>
          <a:lstStyle/>
          <a:p>
            <a:r>
              <a:rPr lang="en-GB" sz="1100" dirty="0" smtClean="0">
                <a:hlinkClick r:id="rId4" action="ppaction://hlinkfile"/>
              </a:rPr>
              <a:t>videos and flash files\Shear Wave Propagation2.swf</a:t>
            </a:r>
            <a:endParaRPr lang="en-GB" sz="11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457200" y="1600201"/>
            <a:ext cx="8115328" cy="2328865"/>
          </a:xfrm>
        </p:spPr>
        <p:txBody>
          <a:bodyPr>
            <a:normAutofit fontScale="92500" lnSpcReduction="20000"/>
          </a:bodyPr>
          <a:lstStyle/>
          <a:p>
            <a:pPr>
              <a:buNone/>
            </a:pPr>
            <a:r>
              <a:rPr lang="en-GB" sz="2800" b="1" dirty="0" smtClean="0"/>
              <a:t>Other Wave Modes</a:t>
            </a:r>
          </a:p>
          <a:p>
            <a:pPr marL="0" indent="15875">
              <a:buNone/>
            </a:pPr>
            <a:r>
              <a:rPr lang="en-GB" dirty="0" smtClean="0"/>
              <a:t>At </a:t>
            </a:r>
            <a:r>
              <a:rPr lang="en-GB" dirty="0"/>
              <a:t>surfaces and interfaces, various types of elliptical or complex vibrations of the particles make other waves possible.  Some of these wave modes such as Rayleigh and Lamb waves are also useful for ultrasonic inspection.</a:t>
            </a:r>
          </a:p>
        </p:txBody>
      </p:sp>
      <p:pic>
        <p:nvPicPr>
          <p:cNvPr id="6" name="Picture 5"/>
          <p:cNvPicPr/>
          <p:nvPr/>
        </p:nvPicPr>
        <p:blipFill>
          <a:blip r:embed="rId2" cstate="print"/>
          <a:srcRect/>
          <a:stretch>
            <a:fillRect/>
          </a:stretch>
        </p:blipFill>
        <p:spPr bwMode="auto">
          <a:xfrm>
            <a:off x="2928926" y="4029087"/>
            <a:ext cx="5143511" cy="211455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571472" y="3714752"/>
            <a:ext cx="8043890" cy="2714644"/>
          </a:xfrm>
        </p:spPr>
        <p:txBody>
          <a:bodyPr>
            <a:normAutofit fontScale="77500" lnSpcReduction="20000"/>
          </a:bodyPr>
          <a:lstStyle/>
          <a:p>
            <a:r>
              <a:rPr lang="en-GB" dirty="0" smtClean="0"/>
              <a:t>travel the surface of a relatively thick solid material penetrating to a depth of one wavelength.</a:t>
            </a:r>
          </a:p>
          <a:p>
            <a:r>
              <a:rPr lang="en-GB" dirty="0" smtClean="0"/>
              <a:t>The particle movement has an elliptical orbit.</a:t>
            </a:r>
          </a:p>
          <a:p>
            <a:r>
              <a:rPr lang="en-GB" dirty="0" smtClean="0"/>
              <a:t>Rayleigh waves are useful because they are very sensitive to surface defects and they follow the surface around curves. Because of this, Rayleigh waves can be used to inspect areas that other waves might have difficulty reaching.</a:t>
            </a:r>
            <a:endParaRPr lang="en-GB" dirty="0"/>
          </a:p>
        </p:txBody>
      </p:sp>
      <p:pic>
        <p:nvPicPr>
          <p:cNvPr id="36866" name="Picture 2"/>
          <p:cNvPicPr>
            <a:picLocks noChangeAspect="1" noChangeArrowheads="1"/>
          </p:cNvPicPr>
          <p:nvPr/>
        </p:nvPicPr>
        <p:blipFill>
          <a:blip r:embed="rId2" cstate="print"/>
          <a:srcRect/>
          <a:stretch>
            <a:fillRect/>
          </a:stretch>
        </p:blipFill>
        <p:spPr bwMode="auto">
          <a:xfrm>
            <a:off x="2428860" y="1785926"/>
            <a:ext cx="4643470" cy="1713759"/>
          </a:xfrm>
          <a:prstGeom prst="rect">
            <a:avLst/>
          </a:prstGeom>
          <a:noFill/>
          <a:ln w="9525">
            <a:noFill/>
            <a:miter lim="800000"/>
            <a:headEnd/>
            <a:tailEnd/>
          </a:ln>
          <a:effectLst/>
        </p:spPr>
      </p:pic>
      <p:sp>
        <p:nvSpPr>
          <p:cNvPr id="6" name="Rectangle 5"/>
          <p:cNvSpPr/>
          <p:nvPr/>
        </p:nvSpPr>
        <p:spPr>
          <a:xfrm>
            <a:off x="857224" y="1357298"/>
            <a:ext cx="3685368" cy="461665"/>
          </a:xfrm>
          <a:prstGeom prst="rect">
            <a:avLst/>
          </a:prstGeom>
        </p:spPr>
        <p:txBody>
          <a:bodyPr wrap="none">
            <a:spAutoFit/>
          </a:bodyPr>
          <a:lstStyle/>
          <a:p>
            <a:pPr>
              <a:buNone/>
            </a:pPr>
            <a:r>
              <a:rPr lang="en-GB" sz="2400" b="1" dirty="0" smtClean="0"/>
              <a:t>Surface (or Rayleigh) waves</a:t>
            </a:r>
          </a:p>
        </p:txBody>
      </p:sp>
      <p:sp>
        <p:nvSpPr>
          <p:cNvPr id="7" name="TextBox 6"/>
          <p:cNvSpPr txBox="1"/>
          <p:nvPr/>
        </p:nvSpPr>
        <p:spPr>
          <a:xfrm>
            <a:off x="2643174" y="3357562"/>
            <a:ext cx="4143404" cy="261610"/>
          </a:xfrm>
          <a:prstGeom prst="rect">
            <a:avLst/>
          </a:prstGeom>
          <a:noFill/>
        </p:spPr>
        <p:txBody>
          <a:bodyPr wrap="square" rtlCol="0">
            <a:spAutoFit/>
          </a:bodyPr>
          <a:lstStyle/>
          <a:p>
            <a:r>
              <a:rPr lang="en-GB" sz="1100" dirty="0" smtClean="0">
                <a:hlinkClick r:id="rId3" action="ppaction://hlinkfile"/>
              </a:rPr>
              <a:t>videos and flash files\Surface Wave </a:t>
            </a:r>
            <a:r>
              <a:rPr lang="en-GB" sz="1100" dirty="0" err="1" smtClean="0">
                <a:hlinkClick r:id="rId3" action="ppaction://hlinkfile"/>
              </a:rPr>
              <a:t>Propagation.swf</a:t>
            </a:r>
            <a:endParaRPr lang="en-GB" sz="11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a:xfrm>
            <a:off x="500034" y="3214686"/>
            <a:ext cx="8229600" cy="3357586"/>
          </a:xfrm>
        </p:spPr>
        <p:txBody>
          <a:bodyPr>
            <a:normAutofit fontScale="92500" lnSpcReduction="20000"/>
          </a:bodyPr>
          <a:lstStyle/>
          <a:p>
            <a:r>
              <a:rPr lang="en-GB" sz="2800" dirty="0" smtClean="0"/>
              <a:t>Like </a:t>
            </a:r>
            <a:r>
              <a:rPr lang="en-GB" sz="2800" dirty="0"/>
              <a:t>surface waves, propagate parallel to the test surface and have an elliptical particle </a:t>
            </a:r>
            <a:r>
              <a:rPr lang="en-GB" sz="2800" dirty="0" smtClean="0"/>
              <a:t>motion.</a:t>
            </a:r>
          </a:p>
          <a:p>
            <a:r>
              <a:rPr lang="en-GB" sz="2800" dirty="0" smtClean="0"/>
              <a:t>They </a:t>
            </a:r>
            <a:r>
              <a:rPr lang="en-GB" sz="2800" dirty="0"/>
              <a:t>occur when the thickness of the test material is only a few wavelengths at the test frequency and where the test-piece is of uniform </a:t>
            </a:r>
            <a:r>
              <a:rPr lang="en-GB" sz="2800" dirty="0" smtClean="0"/>
              <a:t>thickness.</a:t>
            </a:r>
          </a:p>
          <a:p>
            <a:r>
              <a:rPr lang="en-GB" sz="2800" dirty="0" smtClean="0"/>
              <a:t>Lamb </a:t>
            </a:r>
            <a:r>
              <a:rPr lang="en-GB" sz="2800" dirty="0"/>
              <a:t>waves fill the wall thickness and propagate along the major axis of the </a:t>
            </a:r>
            <a:r>
              <a:rPr lang="en-GB" sz="2800" dirty="0" smtClean="0"/>
              <a:t>component.</a:t>
            </a:r>
          </a:p>
          <a:p>
            <a:r>
              <a:rPr lang="en-GB" sz="2800" dirty="0" smtClean="0"/>
              <a:t>They </a:t>
            </a:r>
            <a:r>
              <a:rPr lang="en-GB" sz="2800" dirty="0"/>
              <a:t>can travel several metres in steel, so they can be used for rapid scanning of plate tube and wire. </a:t>
            </a:r>
          </a:p>
          <a:p>
            <a:pPr>
              <a:buNone/>
            </a:pPr>
            <a:endParaRPr lang="en-GB" sz="2800" b="1" dirty="0"/>
          </a:p>
        </p:txBody>
      </p:sp>
      <p:pic>
        <p:nvPicPr>
          <p:cNvPr id="37890" name="Picture 2"/>
          <p:cNvPicPr>
            <a:picLocks noChangeAspect="1" noChangeArrowheads="1"/>
          </p:cNvPicPr>
          <p:nvPr/>
        </p:nvPicPr>
        <p:blipFill>
          <a:blip r:embed="rId2" cstate="print"/>
          <a:srcRect/>
          <a:stretch>
            <a:fillRect/>
          </a:stretch>
        </p:blipFill>
        <p:spPr bwMode="auto">
          <a:xfrm>
            <a:off x="1643042" y="1714488"/>
            <a:ext cx="5400675" cy="1457325"/>
          </a:xfrm>
          <a:prstGeom prst="rect">
            <a:avLst/>
          </a:prstGeom>
          <a:noFill/>
          <a:ln w="9525">
            <a:noFill/>
            <a:miter lim="800000"/>
            <a:headEnd/>
            <a:tailEnd/>
          </a:ln>
          <a:effectLst/>
        </p:spPr>
      </p:pic>
      <p:sp>
        <p:nvSpPr>
          <p:cNvPr id="6" name="Rectangle 5"/>
          <p:cNvSpPr/>
          <p:nvPr/>
        </p:nvSpPr>
        <p:spPr>
          <a:xfrm>
            <a:off x="857224" y="1214422"/>
            <a:ext cx="1788567" cy="461665"/>
          </a:xfrm>
          <a:prstGeom prst="rect">
            <a:avLst/>
          </a:prstGeom>
        </p:spPr>
        <p:txBody>
          <a:bodyPr wrap="none">
            <a:spAutoFit/>
          </a:bodyPr>
          <a:lstStyle/>
          <a:p>
            <a:pPr>
              <a:buNone/>
            </a:pPr>
            <a:r>
              <a:rPr lang="en-GB" sz="2400" b="1" dirty="0" smtClean="0"/>
              <a:t>Lamb Waves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Ultrasonic Wave Propagation Modes</a:t>
            </a:r>
            <a:endParaRPr lang="en-GB" dirty="0"/>
          </a:p>
        </p:txBody>
      </p:sp>
      <p:sp>
        <p:nvSpPr>
          <p:cNvPr id="3" name="Content Placeholder 2"/>
          <p:cNvSpPr>
            <a:spLocks noGrp="1"/>
          </p:cNvSpPr>
          <p:nvPr>
            <p:ph idx="1"/>
          </p:nvPr>
        </p:nvSpPr>
        <p:spPr/>
        <p:txBody>
          <a:bodyPr/>
          <a:lstStyle/>
          <a:p>
            <a:pPr>
              <a:buNone/>
            </a:pPr>
            <a:r>
              <a:rPr lang="en-GB" dirty="0" smtClean="0"/>
              <a:t>Velocity Consideration</a:t>
            </a:r>
          </a:p>
          <a:p>
            <a:pPr>
              <a:buNone/>
            </a:pPr>
            <a:endParaRPr lang="en-GB" dirty="0" smtClean="0"/>
          </a:p>
          <a:p>
            <a:pPr marL="1247775"/>
            <a:r>
              <a:rPr lang="en-GB" dirty="0" smtClean="0"/>
              <a:t>Shear Wave Velocity approx. 50% Compression Wave velocity</a:t>
            </a:r>
          </a:p>
          <a:p>
            <a:pPr marL="1247775"/>
            <a:r>
              <a:rPr lang="en-GB" dirty="0" smtClean="0"/>
              <a:t>Surface Wave Velocity approx. 90% of Shear Wave Velocity</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Refraction and Mode Conversion</a:t>
            </a:r>
            <a:endParaRPr lang="en-GB" dirty="0"/>
          </a:p>
        </p:txBody>
      </p:sp>
      <p:sp>
        <p:nvSpPr>
          <p:cNvPr id="3" name="Content Placeholder 2"/>
          <p:cNvSpPr>
            <a:spLocks noGrp="1"/>
          </p:cNvSpPr>
          <p:nvPr>
            <p:ph idx="1"/>
          </p:nvPr>
        </p:nvSpPr>
        <p:spPr>
          <a:xfrm>
            <a:off x="785786" y="1600201"/>
            <a:ext cx="7572428" cy="2185990"/>
          </a:xfrm>
        </p:spPr>
        <p:txBody>
          <a:bodyPr>
            <a:normAutofit fontScale="85000" lnSpcReduction="20000"/>
          </a:bodyPr>
          <a:lstStyle/>
          <a:p>
            <a:pPr marL="0" indent="15875">
              <a:buNone/>
            </a:pPr>
            <a:r>
              <a:rPr lang="en-GB" dirty="0" smtClean="0"/>
              <a:t>Ultrasonic beam refraction and mode conversion is comparable to light as it passes from one medium to another. Remember how the straw in the glass of water looks broken if observed from the side? The same phenomenon occurs with ultrasonic waves as they are passed into a UUT.</a:t>
            </a:r>
          </a:p>
        </p:txBody>
      </p:sp>
      <p:pic>
        <p:nvPicPr>
          <p:cNvPr id="28674" name="Picture 2" descr="http://www.primetab.com/refraction_glasses.gif"/>
          <p:cNvPicPr>
            <a:picLocks noChangeAspect="1" noChangeArrowheads="1"/>
          </p:cNvPicPr>
          <p:nvPr/>
        </p:nvPicPr>
        <p:blipFill>
          <a:blip r:embed="rId2" cstate="print"/>
          <a:srcRect/>
          <a:stretch>
            <a:fillRect/>
          </a:stretch>
        </p:blipFill>
        <p:spPr bwMode="auto">
          <a:xfrm>
            <a:off x="4786314" y="3929066"/>
            <a:ext cx="2781300" cy="2286001"/>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Refraction and Mode Conversion</a:t>
            </a:r>
            <a:endParaRPr lang="en-GB" dirty="0"/>
          </a:p>
        </p:txBody>
      </p:sp>
      <p:pic>
        <p:nvPicPr>
          <p:cNvPr id="29698" name="Picture 2" descr="http://zone.ni.com/cms/images/devzone/tut/a/7e46be30709.gif"/>
          <p:cNvPicPr>
            <a:picLocks noChangeAspect="1" noChangeArrowheads="1"/>
          </p:cNvPicPr>
          <p:nvPr/>
        </p:nvPicPr>
        <p:blipFill>
          <a:blip r:embed="rId2" cstate="print"/>
          <a:srcRect/>
          <a:stretch>
            <a:fillRect/>
          </a:stretch>
        </p:blipFill>
        <p:spPr bwMode="auto">
          <a:xfrm>
            <a:off x="5357818" y="2000240"/>
            <a:ext cx="3095632" cy="3517764"/>
          </a:xfrm>
          <a:prstGeom prst="rect">
            <a:avLst/>
          </a:prstGeom>
          <a:noFill/>
        </p:spPr>
      </p:pic>
      <p:sp>
        <p:nvSpPr>
          <p:cNvPr id="8" name="Content Placeholder 2"/>
          <p:cNvSpPr>
            <a:spLocks noGrp="1"/>
          </p:cNvSpPr>
          <p:nvPr>
            <p:ph idx="1"/>
          </p:nvPr>
        </p:nvSpPr>
        <p:spPr>
          <a:xfrm>
            <a:off x="457200" y="1500174"/>
            <a:ext cx="5043494" cy="5000660"/>
          </a:xfrm>
        </p:spPr>
        <p:txBody>
          <a:bodyPr>
            <a:normAutofit/>
          </a:bodyPr>
          <a:lstStyle/>
          <a:p>
            <a:r>
              <a:rPr lang="en-GB" dirty="0" smtClean="0"/>
              <a:t>With the direction of the ultrasonic wave at a 90 degree angle with the surface of the steel block, no refraction occurs and the L-wave is preserved.</a:t>
            </a:r>
          </a:p>
          <a:p>
            <a:pPr>
              <a:buNone/>
            </a:pPr>
            <a:endParaRPr lang="en-GB"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 and Mode Conversion</a:t>
            </a:r>
            <a:endParaRPr lang="en-GB" dirty="0"/>
          </a:p>
        </p:txBody>
      </p:sp>
      <p:sp>
        <p:nvSpPr>
          <p:cNvPr id="3" name="Content Placeholder 2"/>
          <p:cNvSpPr>
            <a:spLocks noGrp="1"/>
          </p:cNvSpPr>
          <p:nvPr>
            <p:ph idx="1"/>
          </p:nvPr>
        </p:nvSpPr>
        <p:spPr>
          <a:xfrm>
            <a:off x="457200" y="1600200"/>
            <a:ext cx="4186238" cy="4525963"/>
          </a:xfrm>
        </p:spPr>
        <p:txBody>
          <a:bodyPr>
            <a:normAutofit fontScale="85000" lnSpcReduction="10000"/>
          </a:bodyPr>
          <a:lstStyle/>
          <a:p>
            <a:r>
              <a:rPr lang="en-GB" dirty="0" smtClean="0"/>
              <a:t>As the angle of the ultrasonic transducer is altered, refraction and mode conversion occur.</a:t>
            </a:r>
          </a:p>
          <a:p>
            <a:endParaRPr lang="en-GB" dirty="0" smtClean="0"/>
          </a:p>
          <a:p>
            <a:r>
              <a:rPr lang="en-GB" dirty="0" smtClean="0"/>
              <a:t>The longitudinal wave from the transducer is converted into two modes, longitudinal and shear, and both wave modes are refracted.</a:t>
            </a:r>
          </a:p>
          <a:p>
            <a:endParaRPr lang="en-GB" dirty="0" smtClean="0"/>
          </a:p>
          <a:p>
            <a:endParaRPr lang="en-GB" dirty="0"/>
          </a:p>
        </p:txBody>
      </p:sp>
      <p:pic>
        <p:nvPicPr>
          <p:cNvPr id="5" name="Picture 4" descr="http://zone.ni.com/cms/images/devzone/tut/a/7e46be30710.gif"/>
          <p:cNvPicPr>
            <a:picLocks noChangeAspect="1" noChangeArrowheads="1"/>
          </p:cNvPicPr>
          <p:nvPr/>
        </p:nvPicPr>
        <p:blipFill>
          <a:blip r:embed="rId2" cstate="print"/>
          <a:srcRect/>
          <a:stretch>
            <a:fillRect/>
          </a:stretch>
        </p:blipFill>
        <p:spPr bwMode="auto">
          <a:xfrm>
            <a:off x="5286380" y="1571612"/>
            <a:ext cx="3237150" cy="3610391"/>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 and Mode Conversion</a:t>
            </a:r>
            <a:endParaRPr lang="en-GB" dirty="0"/>
          </a:p>
        </p:txBody>
      </p:sp>
      <p:sp>
        <p:nvSpPr>
          <p:cNvPr id="3" name="Content Placeholder 2"/>
          <p:cNvSpPr>
            <a:spLocks noGrp="1"/>
          </p:cNvSpPr>
          <p:nvPr>
            <p:ph idx="1"/>
          </p:nvPr>
        </p:nvSpPr>
        <p:spPr>
          <a:xfrm>
            <a:off x="457200" y="1600200"/>
            <a:ext cx="4972056" cy="4525963"/>
          </a:xfrm>
        </p:spPr>
        <p:txBody>
          <a:bodyPr>
            <a:normAutofit fontScale="77500" lnSpcReduction="20000"/>
          </a:bodyPr>
          <a:lstStyle/>
          <a:p>
            <a:r>
              <a:rPr lang="en-GB" dirty="0" smtClean="0"/>
              <a:t>The two waves are refracted at different angles. In this example, the L-wave is approximately four times the transducer angle and the S-wave is just over two times the transducer angle.</a:t>
            </a:r>
          </a:p>
          <a:p>
            <a:endParaRPr lang="en-GB" dirty="0" smtClean="0"/>
          </a:p>
          <a:p>
            <a:r>
              <a:rPr lang="en-GB" dirty="0" smtClean="0"/>
              <a:t>Angles that create two wave modes are not usually appropriate because they cause the ultrasonic transducer to receive multiple echoes, making it difficult to analyze the data.</a:t>
            </a:r>
          </a:p>
          <a:p>
            <a:endParaRPr lang="en-GB" dirty="0"/>
          </a:p>
        </p:txBody>
      </p:sp>
      <p:pic>
        <p:nvPicPr>
          <p:cNvPr id="4" name="Picture 3" descr="http://zone.ni.com/cms/images/devzone/tut/a/7e46be30710.gif"/>
          <p:cNvPicPr>
            <a:picLocks noChangeAspect="1" noChangeArrowheads="1"/>
          </p:cNvPicPr>
          <p:nvPr/>
        </p:nvPicPr>
        <p:blipFill>
          <a:blip r:embed="rId2" cstate="print"/>
          <a:srcRect/>
          <a:stretch>
            <a:fillRect/>
          </a:stretch>
        </p:blipFill>
        <p:spPr bwMode="auto">
          <a:xfrm>
            <a:off x="5429256" y="2071678"/>
            <a:ext cx="3237150" cy="3610391"/>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Refraction and Mode Conversion</a:t>
            </a:r>
            <a:endParaRPr lang="en-GB" dirty="0"/>
          </a:p>
        </p:txBody>
      </p:sp>
      <p:sp>
        <p:nvSpPr>
          <p:cNvPr id="3" name="Content Placeholder 2"/>
          <p:cNvSpPr>
            <a:spLocks noGrp="1"/>
          </p:cNvSpPr>
          <p:nvPr>
            <p:ph idx="1"/>
          </p:nvPr>
        </p:nvSpPr>
        <p:spPr>
          <a:xfrm>
            <a:off x="457200" y="1600200"/>
            <a:ext cx="4257676" cy="4525963"/>
          </a:xfrm>
        </p:spPr>
        <p:txBody>
          <a:bodyPr>
            <a:normAutofit fontScale="55000" lnSpcReduction="20000"/>
          </a:bodyPr>
          <a:lstStyle/>
          <a:p>
            <a:r>
              <a:rPr lang="en-GB" dirty="0" smtClean="0"/>
              <a:t>As the angle of the ultrasonic transducer continues to increase, L-waves move closer to the surface of the UUT.</a:t>
            </a:r>
          </a:p>
          <a:p>
            <a:r>
              <a:rPr lang="en-GB" dirty="0" smtClean="0"/>
              <a:t>The angle at which the L-wave is parallel with the surface of the UUT is referred to as the first critical angle, and is useful for two reasons.</a:t>
            </a:r>
          </a:p>
          <a:p>
            <a:pPr>
              <a:buNone/>
            </a:pPr>
            <a:endParaRPr lang="en-GB" dirty="0" smtClean="0"/>
          </a:p>
          <a:p>
            <a:pPr marL="1081088" indent="-514350">
              <a:buFont typeface="+mj-lt"/>
              <a:buAutoNum type="arabicPeriod"/>
            </a:pPr>
            <a:r>
              <a:rPr lang="en-GB" dirty="0" smtClean="0"/>
              <a:t>Only one wave mode is echoed back to the transducer, making it easy to interpret the data.</a:t>
            </a:r>
          </a:p>
          <a:p>
            <a:pPr marL="1081088" indent="-514350">
              <a:buFont typeface="+mj-lt"/>
              <a:buAutoNum type="arabicPeriod"/>
            </a:pPr>
            <a:r>
              <a:rPr lang="en-GB" dirty="0" smtClean="0"/>
              <a:t>Also, this angle gives the test system the ability to look at surfaces that are not parallel to the front surface, such as welds.</a:t>
            </a:r>
            <a:br>
              <a:rPr lang="en-GB" dirty="0" smtClean="0"/>
            </a:br>
            <a:endParaRPr lang="en-GB" dirty="0"/>
          </a:p>
        </p:txBody>
      </p:sp>
      <p:pic>
        <p:nvPicPr>
          <p:cNvPr id="30722" name="Picture 2" descr="http://zone.ni.com/cms/images/devzone/tut/a/7e46be30711.gif"/>
          <p:cNvPicPr>
            <a:picLocks noChangeAspect="1" noChangeArrowheads="1"/>
          </p:cNvPicPr>
          <p:nvPr/>
        </p:nvPicPr>
        <p:blipFill>
          <a:blip r:embed="rId2" cstate="print"/>
          <a:srcRect/>
          <a:stretch>
            <a:fillRect/>
          </a:stretch>
        </p:blipFill>
        <p:spPr bwMode="auto">
          <a:xfrm>
            <a:off x="5208548" y="1928802"/>
            <a:ext cx="3159167" cy="3500462"/>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0"/>
            <a:ext cx="8229600" cy="4686320"/>
          </a:xfrm>
        </p:spPr>
        <p:txBody>
          <a:bodyPr>
            <a:normAutofit fontScale="47500" lnSpcReduction="20000"/>
          </a:bodyPr>
          <a:lstStyle/>
          <a:p>
            <a:pPr marL="0" indent="15875">
              <a:buNone/>
            </a:pPr>
            <a:r>
              <a:rPr lang="en-GB" dirty="0" smtClean="0"/>
              <a:t>Ultrasonic data can be collected and displayed in a number of different formats.  The three most common formats are know in the NDT world as:</a:t>
            </a:r>
          </a:p>
          <a:p>
            <a:pPr marL="0" indent="15875" algn="ctr">
              <a:buNone/>
            </a:pPr>
            <a:endParaRPr lang="en-GB" b="1" dirty="0" smtClean="0"/>
          </a:p>
          <a:p>
            <a:pPr marL="0" indent="15875" algn="ctr">
              <a:buNone/>
            </a:pPr>
            <a:r>
              <a:rPr lang="en-GB" b="1" dirty="0" smtClean="0"/>
              <a:t>A-scan</a:t>
            </a:r>
            <a:r>
              <a:rPr lang="en-GB" dirty="0" smtClean="0"/>
              <a:t>, </a:t>
            </a:r>
            <a:r>
              <a:rPr lang="en-GB" b="1" dirty="0" smtClean="0"/>
              <a:t>B-scan</a:t>
            </a:r>
            <a:r>
              <a:rPr lang="en-GB" dirty="0" smtClean="0"/>
              <a:t> and </a:t>
            </a:r>
            <a:r>
              <a:rPr lang="en-GB" b="1" dirty="0" smtClean="0"/>
              <a:t>C-scan</a:t>
            </a:r>
            <a:endParaRPr lang="en-GB" dirty="0" smtClean="0"/>
          </a:p>
          <a:p>
            <a:pPr marL="0" indent="15875">
              <a:buNone/>
            </a:pPr>
            <a:endParaRPr lang="en-GB" dirty="0" smtClean="0"/>
          </a:p>
          <a:p>
            <a:pPr marL="0" indent="15875">
              <a:buNone/>
            </a:pPr>
            <a:r>
              <a:rPr lang="en-GB" dirty="0" smtClean="0"/>
              <a:t>Each presentation mode provides a different way of looking at and evaluating the region of material being inspected.</a:t>
            </a:r>
          </a:p>
          <a:p>
            <a:pPr marL="0" indent="15875">
              <a:buNone/>
            </a:pPr>
            <a:r>
              <a:rPr lang="en-GB" dirty="0" smtClean="0"/>
              <a:t>Modern computerized ultrasonic scanning systems can display data in all three presentation forms simultaneously.  Other techniques are usually based on combinations of these methods.</a:t>
            </a:r>
          </a:p>
          <a:p>
            <a:pPr marL="0" indent="15875">
              <a:buNone/>
            </a:pPr>
            <a:r>
              <a:rPr lang="en-GB" dirty="0" smtClean="0"/>
              <a:t> </a:t>
            </a:r>
          </a:p>
          <a:p>
            <a:r>
              <a:rPr lang="en-GB" dirty="0" smtClean="0"/>
              <a:t>A-Scan – RF and Rectified</a:t>
            </a:r>
          </a:p>
          <a:p>
            <a:r>
              <a:rPr lang="en-GB" dirty="0" smtClean="0"/>
              <a:t>B-Scan – 2 types Profile and Intensity</a:t>
            </a:r>
          </a:p>
          <a:p>
            <a:r>
              <a:rPr lang="en-GB" dirty="0" smtClean="0"/>
              <a:t>C-Scan – 2 types Amplitude and TOF</a:t>
            </a:r>
          </a:p>
          <a:p>
            <a:r>
              <a:rPr lang="en-GB" dirty="0" smtClean="0"/>
              <a:t>Combined C-Scan/B-Scan [Profile and or Intensity]</a:t>
            </a:r>
          </a:p>
          <a:p>
            <a:pPr>
              <a:buNone/>
            </a:pPr>
            <a:r>
              <a:rPr lang="en-GB" dirty="0" smtClean="0"/>
              <a:t>		</a:t>
            </a:r>
            <a:r>
              <a:rPr lang="en-GB" i="1" dirty="0" smtClean="0"/>
              <a:t>Sometimes referred to as P-Scan or T-Scan</a:t>
            </a:r>
            <a:endParaRPr lang="en-GB" dirty="0" smtClean="0"/>
          </a:p>
          <a:p>
            <a:r>
              <a:rPr lang="en-GB" dirty="0" smtClean="0"/>
              <a:t>TOFD – D-Scan</a:t>
            </a:r>
          </a:p>
          <a:p>
            <a:r>
              <a:rPr lang="en-GB" dirty="0" smtClean="0"/>
              <a:t>Phased Array</a:t>
            </a:r>
          </a:p>
          <a:p>
            <a:r>
              <a:rPr lang="en-GB" dirty="0" smtClean="0"/>
              <a:t>Long Range</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8115328" cy="1614485"/>
          </a:xfrm>
        </p:spPr>
        <p:txBody>
          <a:bodyPr>
            <a:normAutofit fontScale="62500" lnSpcReduction="20000"/>
          </a:bodyPr>
          <a:lstStyle/>
          <a:p>
            <a:pPr>
              <a:buNone/>
            </a:pPr>
            <a:r>
              <a:rPr lang="en-GB" dirty="0" smtClean="0"/>
              <a:t>Projections used when scanning a component.</a:t>
            </a:r>
          </a:p>
          <a:p>
            <a:pPr>
              <a:buNone/>
            </a:pPr>
            <a:endParaRPr lang="en-GB" dirty="0" smtClean="0"/>
          </a:p>
          <a:p>
            <a:r>
              <a:rPr lang="en-GB" dirty="0" smtClean="0"/>
              <a:t>Top – C-Scan</a:t>
            </a:r>
          </a:p>
          <a:p>
            <a:r>
              <a:rPr lang="en-GB" dirty="0" smtClean="0"/>
              <a:t>End – B-Scan</a:t>
            </a:r>
          </a:p>
          <a:p>
            <a:r>
              <a:rPr lang="en-GB" dirty="0" smtClean="0"/>
              <a:t>Side – D-Scan</a:t>
            </a:r>
            <a:endParaRPr lang="en-GB" dirty="0"/>
          </a:p>
        </p:txBody>
      </p:sp>
      <p:pic>
        <p:nvPicPr>
          <p:cNvPr id="4" name="Picture 1"/>
          <p:cNvPicPr>
            <a:picLocks noChangeAspect="1" noChangeArrowheads="1"/>
          </p:cNvPicPr>
          <p:nvPr/>
        </p:nvPicPr>
        <p:blipFill>
          <a:blip r:embed="rId2" cstate="print"/>
          <a:srcRect/>
          <a:stretch>
            <a:fillRect/>
          </a:stretch>
        </p:blipFill>
        <p:spPr bwMode="auto">
          <a:xfrm>
            <a:off x="1142976" y="3143248"/>
            <a:ext cx="6644043" cy="292895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0"/>
            <a:ext cx="4543428" cy="4829196"/>
          </a:xfrm>
        </p:spPr>
        <p:txBody>
          <a:bodyPr>
            <a:normAutofit fontScale="47500" lnSpcReduction="20000"/>
          </a:bodyPr>
          <a:lstStyle/>
          <a:p>
            <a:pPr>
              <a:buNone/>
            </a:pPr>
            <a:r>
              <a:rPr lang="en-GB" b="1" dirty="0" smtClean="0"/>
              <a:t>A-Scan Presentation</a:t>
            </a:r>
          </a:p>
          <a:p>
            <a:pPr marL="174625" indent="15875">
              <a:buNone/>
            </a:pPr>
            <a:r>
              <a:rPr lang="en-GB" dirty="0" smtClean="0"/>
              <a:t>The A-scan presentation displays:</a:t>
            </a:r>
          </a:p>
          <a:p>
            <a:pPr marL="174625" indent="15875">
              <a:buNone/>
            </a:pPr>
            <a:r>
              <a:rPr lang="en-GB" dirty="0" smtClean="0"/>
              <a:t>the amount of received energy plotted along the vertical axis and the elapsed time (which may be related to the sound energy travel time within the material) is displayed along the horizontal axis.</a:t>
            </a:r>
            <a:br>
              <a:rPr lang="en-GB" dirty="0" smtClean="0"/>
            </a:br>
            <a:endParaRPr lang="en-GB" dirty="0" smtClean="0"/>
          </a:p>
          <a:p>
            <a:pPr marL="174625" indent="15875">
              <a:buNone/>
            </a:pPr>
            <a:r>
              <a:rPr lang="en-GB" dirty="0" smtClean="0"/>
              <a:t>There are different kinds of single presentations possible: </a:t>
            </a:r>
            <a:br>
              <a:rPr lang="en-GB" dirty="0" smtClean="0"/>
            </a:br>
            <a:r>
              <a:rPr lang="en-GB" dirty="0" smtClean="0"/>
              <a:t>1. both half waves un-rectified (RF), </a:t>
            </a:r>
            <a:br>
              <a:rPr lang="en-GB" dirty="0" smtClean="0"/>
            </a:br>
            <a:r>
              <a:rPr lang="en-GB" dirty="0" smtClean="0"/>
              <a:t>2. positive half wave, </a:t>
            </a:r>
            <a:br>
              <a:rPr lang="en-GB" dirty="0" smtClean="0"/>
            </a:br>
            <a:r>
              <a:rPr lang="en-GB" dirty="0" smtClean="0"/>
              <a:t>3. negative half wave </a:t>
            </a:r>
            <a:br>
              <a:rPr lang="en-GB" dirty="0" smtClean="0"/>
            </a:br>
            <a:r>
              <a:rPr lang="en-GB" dirty="0" smtClean="0"/>
              <a:t>4. rectified and unfiltered, </a:t>
            </a:r>
            <a:br>
              <a:rPr lang="en-GB" dirty="0" smtClean="0"/>
            </a:br>
            <a:r>
              <a:rPr lang="en-GB" dirty="0" smtClean="0"/>
              <a:t>5. rectified and filtered (smoothing). </a:t>
            </a:r>
            <a:br>
              <a:rPr lang="en-GB" dirty="0" smtClean="0"/>
            </a:br>
            <a:endParaRPr lang="en-GB" dirty="0" smtClean="0"/>
          </a:p>
          <a:p>
            <a:pPr marL="174625" indent="15875">
              <a:buNone/>
            </a:pPr>
            <a:r>
              <a:rPr lang="en-GB" dirty="0" smtClean="0"/>
              <a:t>An RF display is necessary for investigation of the signal phase shift (e.g., boundaries).</a:t>
            </a:r>
          </a:p>
          <a:p>
            <a:pPr marL="174625" indent="15875">
              <a:buNone/>
            </a:pPr>
            <a:endParaRPr lang="en-GB" dirty="0" smtClean="0"/>
          </a:p>
          <a:p>
            <a:pPr marL="174625" indent="15875">
              <a:buNone/>
            </a:pPr>
            <a:r>
              <a:rPr lang="en-GB" dirty="0" smtClean="0"/>
              <a:t>Other presentations are useful for simplifying the result and its interpretation. </a:t>
            </a:r>
          </a:p>
          <a:p>
            <a:pPr marL="174625" indent="15875">
              <a:buNone/>
            </a:pPr>
            <a:endParaRPr lang="en-GB" dirty="0" smtClean="0"/>
          </a:p>
        </p:txBody>
      </p:sp>
      <p:pic>
        <p:nvPicPr>
          <p:cNvPr id="1031" name="Picture 7"/>
          <p:cNvPicPr>
            <a:picLocks noChangeAspect="1" noChangeArrowheads="1"/>
          </p:cNvPicPr>
          <p:nvPr/>
        </p:nvPicPr>
        <p:blipFill>
          <a:blip r:embed="rId2" cstate="print"/>
          <a:srcRect/>
          <a:stretch>
            <a:fillRect/>
          </a:stretch>
        </p:blipFill>
        <p:spPr bwMode="auto">
          <a:xfrm>
            <a:off x="5072066" y="1214422"/>
            <a:ext cx="3714744" cy="2613084"/>
          </a:xfrm>
          <a:prstGeom prst="rect">
            <a:avLst/>
          </a:prstGeom>
          <a:noFill/>
          <a:ln w="9525">
            <a:noFill/>
            <a:miter lim="800000"/>
            <a:headEnd/>
            <a:tailEnd/>
          </a:ln>
          <a:effectLst/>
        </p:spPr>
      </p:pic>
      <p:pic>
        <p:nvPicPr>
          <p:cNvPr id="1032" name="Picture 8"/>
          <p:cNvPicPr>
            <a:picLocks noChangeAspect="1" noChangeArrowheads="1"/>
          </p:cNvPicPr>
          <p:nvPr/>
        </p:nvPicPr>
        <p:blipFill>
          <a:blip r:embed="rId3" cstate="print"/>
          <a:srcRect/>
          <a:stretch>
            <a:fillRect/>
          </a:stretch>
        </p:blipFill>
        <p:spPr bwMode="auto">
          <a:xfrm>
            <a:off x="5072066" y="3857628"/>
            <a:ext cx="3760878" cy="285742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642910" y="2714620"/>
            <a:ext cx="3571900" cy="3357586"/>
          </a:xfrm>
        </p:spPr>
        <p:txBody>
          <a:bodyPr>
            <a:normAutofit fontScale="77500" lnSpcReduction="20000"/>
          </a:bodyPr>
          <a:lstStyle/>
          <a:p>
            <a:pPr marL="0" indent="15875">
              <a:buFont typeface="+mj-lt"/>
              <a:buAutoNum type="arabicPeriod"/>
            </a:pPr>
            <a:r>
              <a:rPr lang="en-GB" dirty="0" smtClean="0"/>
              <a:t> Thickness Profile:</a:t>
            </a:r>
          </a:p>
          <a:p>
            <a:pPr marL="0" indent="15875">
              <a:buNone/>
            </a:pPr>
            <a:r>
              <a:rPr lang="en-GB" dirty="0" smtClean="0"/>
              <a:t>The time-of-flight (travel time) of the sound energy is displayed along the vertical axis and the linear position of the transducer is displayed along the horizontal axis.</a:t>
            </a:r>
          </a:p>
          <a:p>
            <a:pPr marL="0" indent="15875">
              <a:buNone/>
            </a:pPr>
            <a:r>
              <a:rPr lang="en-GB" i="1" dirty="0" smtClean="0"/>
              <a:t>Relies on returned echo cutting a gate.</a:t>
            </a:r>
          </a:p>
          <a:p>
            <a:pPr marL="446088" indent="15875">
              <a:buFont typeface="+mj-lt"/>
              <a:buAutoNum type="arabicPeriod"/>
            </a:pPr>
            <a:endParaRPr lang="en-GB" dirty="0" smtClean="0"/>
          </a:p>
          <a:p>
            <a:pPr marL="446088" indent="15875">
              <a:buNone/>
            </a:pPr>
            <a:endParaRPr lang="en-GB" dirty="0" smtClean="0"/>
          </a:p>
          <a:p>
            <a:pPr marL="0" indent="15875">
              <a:buNone/>
            </a:pPr>
            <a:endParaRPr lang="en-GB" dirty="0" smtClean="0"/>
          </a:p>
        </p:txBody>
      </p:sp>
      <p:sp>
        <p:nvSpPr>
          <p:cNvPr id="6" name="Rectangle 5"/>
          <p:cNvSpPr/>
          <p:nvPr/>
        </p:nvSpPr>
        <p:spPr>
          <a:xfrm>
            <a:off x="642910" y="1285860"/>
            <a:ext cx="8143932" cy="923330"/>
          </a:xfrm>
          <a:prstGeom prst="rect">
            <a:avLst/>
          </a:prstGeom>
        </p:spPr>
        <p:txBody>
          <a:bodyPr wrap="square">
            <a:spAutoFit/>
          </a:bodyPr>
          <a:lstStyle/>
          <a:p>
            <a:pPr>
              <a:buNone/>
            </a:pPr>
            <a:r>
              <a:rPr lang="en-GB" b="1" dirty="0" smtClean="0"/>
              <a:t>B-Scan Presentation</a:t>
            </a:r>
          </a:p>
          <a:p>
            <a:pPr indent="15875"/>
            <a:r>
              <a:rPr lang="en-GB" dirty="0" smtClean="0"/>
              <a:t>B-scan presentations provide a profile (cross-sectional) view of the test specimen.  Essentially there are 2 types:</a:t>
            </a:r>
          </a:p>
        </p:txBody>
      </p:sp>
      <p:pic>
        <p:nvPicPr>
          <p:cNvPr id="10242" name="Picture 2" descr="http://www.olympusndt.com/data/Image/epochxt/bscan-test.jpg"/>
          <p:cNvPicPr>
            <a:picLocks noChangeAspect="1" noChangeArrowheads="1"/>
          </p:cNvPicPr>
          <p:nvPr/>
        </p:nvPicPr>
        <p:blipFill>
          <a:blip r:embed="rId2" cstate="print"/>
          <a:srcRect/>
          <a:stretch>
            <a:fillRect/>
          </a:stretch>
        </p:blipFill>
        <p:spPr bwMode="auto">
          <a:xfrm>
            <a:off x="4357686" y="2643182"/>
            <a:ext cx="4286250" cy="3810000"/>
          </a:xfrm>
          <a:prstGeom prst="rect">
            <a:avLst/>
          </a:prstGeom>
          <a:noFill/>
        </p:spPr>
      </p:pic>
      <p:pic>
        <p:nvPicPr>
          <p:cNvPr id="10244" name="Picture 4" descr="http://www.olympusndt.com/data/Image/epochxt/BSCAN-Split-FG-Scan1.jpg"/>
          <p:cNvPicPr>
            <a:picLocks noChangeAspect="1" noChangeArrowheads="1"/>
          </p:cNvPicPr>
          <p:nvPr/>
        </p:nvPicPr>
        <p:blipFill>
          <a:blip r:embed="rId3" cstate="print"/>
          <a:srcRect/>
          <a:stretch>
            <a:fillRect/>
          </a:stretch>
        </p:blipFill>
        <p:spPr bwMode="auto">
          <a:xfrm>
            <a:off x="5929322" y="1928802"/>
            <a:ext cx="3048000" cy="2286001"/>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357158" y="1957391"/>
            <a:ext cx="4471990" cy="3043245"/>
          </a:xfrm>
        </p:spPr>
        <p:txBody>
          <a:bodyPr>
            <a:normAutofit fontScale="92500" lnSpcReduction="20000"/>
          </a:bodyPr>
          <a:lstStyle/>
          <a:p>
            <a:pPr>
              <a:buNone/>
            </a:pPr>
            <a:r>
              <a:rPr lang="en-GB" b="1" dirty="0" smtClean="0"/>
              <a:t>B-Scan (Cont.)</a:t>
            </a:r>
          </a:p>
          <a:p>
            <a:pPr marL="0" indent="15875">
              <a:buNone/>
            </a:pPr>
            <a:r>
              <a:rPr lang="en-GB" dirty="0" smtClean="0"/>
              <a:t>2. Amplitude Intensity:</a:t>
            </a:r>
          </a:p>
          <a:p>
            <a:pPr marL="0" indent="15875">
              <a:buNone/>
            </a:pPr>
            <a:r>
              <a:rPr lang="en-GB" dirty="0" smtClean="0"/>
              <a:t>The full A-Scan at each probe position is used to provide an ultrasound sound intensity (amplitude) image.</a:t>
            </a:r>
            <a:endParaRPr lang="en-GB" dirty="0"/>
          </a:p>
        </p:txBody>
      </p:sp>
      <p:pic>
        <p:nvPicPr>
          <p:cNvPr id="7" name="Picture 6" descr="SectorBScan004.jpg"/>
          <p:cNvPicPr>
            <a:picLocks noChangeAspect="1"/>
          </p:cNvPicPr>
          <p:nvPr/>
        </p:nvPicPr>
        <p:blipFill>
          <a:blip r:embed="rId2" cstate="print"/>
          <a:stretch>
            <a:fillRect/>
          </a:stretch>
        </p:blipFill>
        <p:spPr>
          <a:xfrm>
            <a:off x="4714876" y="2143116"/>
            <a:ext cx="4229100" cy="2857500"/>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4400552" cy="4900633"/>
          </a:xfrm>
        </p:spPr>
        <p:txBody>
          <a:bodyPr>
            <a:normAutofit fontScale="77500" lnSpcReduction="20000"/>
          </a:bodyPr>
          <a:lstStyle/>
          <a:p>
            <a:pPr>
              <a:buNone/>
            </a:pPr>
            <a:r>
              <a:rPr lang="en-GB" b="1" dirty="0" smtClean="0"/>
              <a:t>C-Scan Presentation</a:t>
            </a:r>
          </a:p>
          <a:p>
            <a:pPr marL="358775" indent="-358775"/>
            <a:r>
              <a:rPr lang="en-GB" dirty="0" smtClean="0"/>
              <a:t>Provides a plan-type (top down) view of the location and size of test specimen features.</a:t>
            </a:r>
          </a:p>
          <a:p>
            <a:pPr marL="358775" indent="-358775"/>
            <a:r>
              <a:rPr lang="en-GB" dirty="0" smtClean="0"/>
              <a:t>Requires 2 axis positional encoding ( X and Y Positions).</a:t>
            </a:r>
          </a:p>
          <a:p>
            <a:pPr marL="358775" indent="-358775"/>
            <a:r>
              <a:rPr lang="en-GB" dirty="0" smtClean="0"/>
              <a:t>The plane of the image is parallel to the scan pattern of the transducer.</a:t>
            </a:r>
          </a:p>
          <a:p>
            <a:pPr marL="358775" indent="-358775"/>
            <a:r>
              <a:rPr lang="en-GB" dirty="0" smtClean="0"/>
              <a:t>Colour coding can be based on echo amplitude and/or time of flight (thickness)</a:t>
            </a:r>
          </a:p>
        </p:txBody>
      </p:sp>
      <p:pic>
        <p:nvPicPr>
          <p:cNvPr id="39938" name="Picture 2"/>
          <p:cNvPicPr>
            <a:picLocks noChangeAspect="1" noChangeArrowheads="1"/>
          </p:cNvPicPr>
          <p:nvPr/>
        </p:nvPicPr>
        <p:blipFill>
          <a:blip r:embed="rId2" cstate="print"/>
          <a:srcRect/>
          <a:stretch>
            <a:fillRect/>
          </a:stretch>
        </p:blipFill>
        <p:spPr bwMode="auto">
          <a:xfrm>
            <a:off x="4929190" y="2357430"/>
            <a:ext cx="3643312" cy="222555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4400552" cy="1971676"/>
          </a:xfrm>
        </p:spPr>
        <p:txBody>
          <a:bodyPr>
            <a:normAutofit fontScale="62500" lnSpcReduction="20000"/>
          </a:bodyPr>
          <a:lstStyle/>
          <a:p>
            <a:pPr>
              <a:buNone/>
            </a:pPr>
            <a:r>
              <a:rPr lang="en-GB" b="1" dirty="0" smtClean="0"/>
              <a:t>C-Scan Scanner Requirements</a:t>
            </a:r>
          </a:p>
          <a:p>
            <a:pPr indent="15875">
              <a:buNone/>
            </a:pPr>
            <a:r>
              <a:rPr lang="en-GB" dirty="0" smtClean="0"/>
              <a:t>C-scan presentations have to be produced with an automated data acquisition system, such as a computer controlled immersion scanning system, or an encoded manual scanning system. </a:t>
            </a:r>
            <a:endParaRPr lang="en-GB" b="1" dirty="0" smtClean="0"/>
          </a:p>
        </p:txBody>
      </p:sp>
      <p:pic>
        <p:nvPicPr>
          <p:cNvPr id="6146" name="Picture 2" descr="http://www.evs-sm.com/UserFiles/Image/pictures/ScanMaster/Products/LS-500L.jpg"/>
          <p:cNvPicPr>
            <a:picLocks noChangeAspect="1" noChangeArrowheads="1"/>
          </p:cNvPicPr>
          <p:nvPr/>
        </p:nvPicPr>
        <p:blipFill>
          <a:blip r:embed="rId2" cstate="print"/>
          <a:srcRect/>
          <a:stretch>
            <a:fillRect/>
          </a:stretch>
        </p:blipFill>
        <p:spPr bwMode="auto">
          <a:xfrm>
            <a:off x="4929190" y="1357298"/>
            <a:ext cx="3119426" cy="2083777"/>
          </a:xfrm>
          <a:prstGeom prst="rect">
            <a:avLst/>
          </a:prstGeom>
          <a:noFill/>
        </p:spPr>
      </p:pic>
      <p:pic>
        <p:nvPicPr>
          <p:cNvPr id="7" name="Picture 6" descr="Multiscan with flaw detector.jpg"/>
          <p:cNvPicPr>
            <a:picLocks noChangeAspect="1"/>
          </p:cNvPicPr>
          <p:nvPr/>
        </p:nvPicPr>
        <p:blipFill>
          <a:blip r:embed="rId3" cstate="print"/>
          <a:stretch>
            <a:fillRect/>
          </a:stretch>
        </p:blipFill>
        <p:spPr>
          <a:xfrm>
            <a:off x="857224" y="3714752"/>
            <a:ext cx="3700149" cy="2686775"/>
          </a:xfrm>
          <a:prstGeom prst="rect">
            <a:avLst/>
          </a:prstGeom>
        </p:spPr>
      </p:pic>
      <p:pic>
        <p:nvPicPr>
          <p:cNvPr id="8" name="Picture 7" descr="image6791.gif"/>
          <p:cNvPicPr>
            <a:picLocks noChangeAspect="1"/>
          </p:cNvPicPr>
          <p:nvPr/>
        </p:nvPicPr>
        <p:blipFill>
          <a:blip r:embed="rId4" cstate="print"/>
          <a:stretch>
            <a:fillRect/>
          </a:stretch>
        </p:blipFill>
        <p:spPr>
          <a:xfrm>
            <a:off x="5072066" y="3929066"/>
            <a:ext cx="3072637" cy="2357454"/>
          </a:xfrm>
          <a:prstGeom prst="rect">
            <a:avLst/>
          </a:prstGeo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7972452" cy="757230"/>
          </a:xfrm>
        </p:spPr>
        <p:txBody>
          <a:bodyPr>
            <a:normAutofit fontScale="70000" lnSpcReduction="20000"/>
          </a:bodyPr>
          <a:lstStyle/>
          <a:p>
            <a:pPr>
              <a:buNone/>
            </a:pPr>
            <a:r>
              <a:rPr lang="en-GB" b="1" dirty="0" smtClean="0"/>
              <a:t>Combined C-Scan/B-Scan (P-Scan)</a:t>
            </a:r>
          </a:p>
          <a:p>
            <a:r>
              <a:rPr lang="en-GB" dirty="0" smtClean="0"/>
              <a:t>Side and End Projections created from C-Scan Data</a:t>
            </a:r>
            <a:endParaRPr lang="en-GB" dirty="0"/>
          </a:p>
        </p:txBody>
      </p:sp>
      <p:pic>
        <p:nvPicPr>
          <p:cNvPr id="4" name="Picture 1"/>
          <p:cNvPicPr>
            <a:picLocks noChangeAspect="1" noChangeArrowheads="1"/>
          </p:cNvPicPr>
          <p:nvPr/>
        </p:nvPicPr>
        <p:blipFill>
          <a:blip r:embed="rId2" cstate="print"/>
          <a:srcRect/>
          <a:stretch>
            <a:fillRect/>
          </a:stretch>
        </p:blipFill>
        <p:spPr bwMode="auto">
          <a:xfrm>
            <a:off x="1214414" y="2428868"/>
            <a:ext cx="6429420" cy="379920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4043362" cy="4757757"/>
          </a:xfrm>
        </p:spPr>
        <p:txBody>
          <a:bodyPr>
            <a:normAutofit fontScale="70000" lnSpcReduction="20000"/>
          </a:bodyPr>
          <a:lstStyle/>
          <a:p>
            <a:pPr marL="0" indent="15875">
              <a:buNone/>
            </a:pPr>
            <a:r>
              <a:rPr lang="en-GB" sz="3800" b="1" dirty="0" smtClean="0"/>
              <a:t>Time-of-Flight Diffraction (TOFD)</a:t>
            </a:r>
          </a:p>
          <a:p>
            <a:pPr marL="358775" indent="-358775"/>
            <a:r>
              <a:rPr lang="en-GB" dirty="0" smtClean="0"/>
              <a:t>The TOFD technique uses tip diffraction to identify the top, bottom and ends of a discontinuity in one pass.</a:t>
            </a:r>
          </a:p>
          <a:p>
            <a:pPr marL="358775" indent="-358775"/>
            <a:r>
              <a:rPr lang="en-GB" dirty="0" smtClean="0"/>
              <a:t>2 angled compression wave probes used in pitch-catch arrangement.</a:t>
            </a:r>
          </a:p>
          <a:p>
            <a:pPr marL="358775" indent="-358775"/>
            <a:r>
              <a:rPr lang="en-GB" dirty="0" smtClean="0"/>
              <a:t>Compression wave result in:</a:t>
            </a:r>
          </a:p>
          <a:p>
            <a:pPr marL="514350" indent="-514350">
              <a:buFont typeface="+mj-lt"/>
              <a:buAutoNum type="arabicPeriod"/>
            </a:pPr>
            <a:r>
              <a:rPr lang="en-GB" dirty="0" smtClean="0"/>
              <a:t>Strong tip diffraction signals, and</a:t>
            </a:r>
          </a:p>
          <a:p>
            <a:pPr marL="514350" indent="-514350">
              <a:buFont typeface="+mj-lt"/>
              <a:buAutoNum type="arabicPeriod"/>
            </a:pPr>
            <a:r>
              <a:rPr lang="en-GB" dirty="0" smtClean="0"/>
              <a:t>Generation of a lateral wave for surface identification reference.</a:t>
            </a:r>
          </a:p>
          <a:p>
            <a:pPr>
              <a:buNone/>
            </a:pPr>
            <a:endParaRPr lang="en-GB" dirty="0"/>
          </a:p>
        </p:txBody>
      </p:sp>
      <p:pic>
        <p:nvPicPr>
          <p:cNvPr id="5121" name="Picture 1"/>
          <p:cNvPicPr>
            <a:picLocks noChangeAspect="1" noChangeArrowheads="1"/>
          </p:cNvPicPr>
          <p:nvPr/>
        </p:nvPicPr>
        <p:blipFill>
          <a:blip r:embed="rId2" cstate="print"/>
          <a:srcRect/>
          <a:stretch>
            <a:fillRect/>
          </a:stretch>
        </p:blipFill>
        <p:spPr bwMode="auto">
          <a:xfrm>
            <a:off x="4500562" y="1357298"/>
            <a:ext cx="3827156" cy="1885945"/>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4572000" y="3429000"/>
            <a:ext cx="3685938" cy="257650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142844" y="1857364"/>
            <a:ext cx="3857652" cy="2071702"/>
          </a:xfrm>
        </p:spPr>
        <p:txBody>
          <a:bodyPr>
            <a:normAutofit fontScale="62500" lnSpcReduction="20000"/>
          </a:bodyPr>
          <a:lstStyle/>
          <a:p>
            <a:pPr>
              <a:buNone/>
            </a:pPr>
            <a:r>
              <a:rPr lang="en-GB" b="1" dirty="0" smtClean="0"/>
              <a:t>TOFD – D-Scan image construction</a:t>
            </a:r>
          </a:p>
          <a:p>
            <a:r>
              <a:rPr lang="en-GB" dirty="0" smtClean="0"/>
              <a:t>Un-rectified RF A-Scans are collected using an encoded scanner</a:t>
            </a:r>
          </a:p>
          <a:p>
            <a:r>
              <a:rPr lang="en-GB" dirty="0" smtClean="0"/>
              <a:t>A-Scans are converted to a grey scale to create a pseudo cross-sectional image.</a:t>
            </a:r>
          </a:p>
          <a:p>
            <a:pPr>
              <a:buNone/>
            </a:pPr>
            <a:endParaRPr lang="en-GB" dirty="0" smtClean="0"/>
          </a:p>
          <a:p>
            <a:pPr>
              <a:buNone/>
            </a:pP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4000496" y="3143248"/>
            <a:ext cx="4357718" cy="3270217"/>
          </a:xfrm>
          <a:prstGeom prst="rect">
            <a:avLst/>
          </a:prstGeom>
          <a:noFill/>
          <a:ln w="9525">
            <a:noFill/>
            <a:miter lim="800000"/>
            <a:headEnd/>
            <a:tailEnd/>
          </a:ln>
          <a:effectLst/>
        </p:spPr>
      </p:pic>
      <p:pic>
        <p:nvPicPr>
          <p:cNvPr id="2050" name="Picture 2" descr="http://www.ndt.net/article/tofd/trimborn/fig3.gif"/>
          <p:cNvPicPr>
            <a:picLocks noChangeAspect="1" noChangeArrowheads="1"/>
          </p:cNvPicPr>
          <p:nvPr/>
        </p:nvPicPr>
        <p:blipFill>
          <a:blip r:embed="rId3" cstate="print"/>
          <a:srcRect/>
          <a:stretch>
            <a:fillRect/>
          </a:stretch>
        </p:blipFill>
        <p:spPr bwMode="auto">
          <a:xfrm>
            <a:off x="4071934" y="1428736"/>
            <a:ext cx="4357718" cy="1660084"/>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357158" y="1357298"/>
            <a:ext cx="8429684" cy="2428891"/>
          </a:xfrm>
        </p:spPr>
        <p:txBody>
          <a:bodyPr>
            <a:normAutofit fontScale="55000" lnSpcReduction="20000"/>
          </a:bodyPr>
          <a:lstStyle/>
          <a:p>
            <a:pPr>
              <a:buNone/>
            </a:pPr>
            <a:r>
              <a:rPr lang="en-GB" b="1" dirty="0" smtClean="0"/>
              <a:t>Phased Array</a:t>
            </a:r>
          </a:p>
          <a:p>
            <a:r>
              <a:rPr lang="en-GB" dirty="0" smtClean="0"/>
              <a:t>Phased array refers to an ultrasound technology commonly used in SONAR, medical, </a:t>
            </a:r>
            <a:r>
              <a:rPr lang="en-GB" dirty="0" err="1" smtClean="0"/>
              <a:t>vetenary</a:t>
            </a:r>
            <a:r>
              <a:rPr lang="en-GB" dirty="0" smtClean="0"/>
              <a:t> and NDT applications.</a:t>
            </a:r>
          </a:p>
          <a:p>
            <a:r>
              <a:rPr lang="en-GB" dirty="0" smtClean="0"/>
              <a:t>Based on an array transducer and a beam former (delay circuit).</a:t>
            </a:r>
          </a:p>
          <a:p>
            <a:r>
              <a:rPr lang="en-GB" dirty="0" smtClean="0"/>
              <a:t>The array transducer is a cluster of miniature </a:t>
            </a:r>
            <a:r>
              <a:rPr lang="en-GB" dirty="0" err="1" smtClean="0"/>
              <a:t>piezo</a:t>
            </a:r>
            <a:r>
              <a:rPr lang="en-GB" dirty="0" smtClean="0"/>
              <a:t>-electric elements</a:t>
            </a:r>
          </a:p>
          <a:p>
            <a:r>
              <a:rPr lang="en-GB" dirty="0" smtClean="0"/>
              <a:t>The beam former controls all the elements to “form” the ultrasound beams. </a:t>
            </a:r>
          </a:p>
          <a:p>
            <a:r>
              <a:rPr lang="en-GB" dirty="0" smtClean="0"/>
              <a:t>The output of the beam former is a normal time-amplitude signal, totally equivalent to a standard A-scan.</a:t>
            </a:r>
            <a:br>
              <a:rPr lang="en-GB" dirty="0" smtClean="0"/>
            </a:br>
            <a:endParaRPr lang="en-GB" dirty="0" smtClean="0"/>
          </a:p>
          <a:p>
            <a:pPr>
              <a:buNone/>
            </a:pPr>
            <a:endParaRPr lang="en-GB" dirty="0"/>
          </a:p>
        </p:txBody>
      </p:sp>
      <p:pic>
        <p:nvPicPr>
          <p:cNvPr id="5126" name="Picture 6" descr="Image:Chamo.gif">
            <a:hlinkClick r:id="rId2"/>
          </p:cNvPr>
          <p:cNvPicPr>
            <a:picLocks noChangeAspect="1" noChangeArrowheads="1" noCrop="1"/>
          </p:cNvPicPr>
          <p:nvPr/>
        </p:nvPicPr>
        <p:blipFill>
          <a:blip r:embed="rId3" cstate="print"/>
          <a:srcRect/>
          <a:stretch>
            <a:fillRect/>
          </a:stretch>
        </p:blipFill>
        <p:spPr bwMode="auto">
          <a:xfrm>
            <a:off x="642910" y="3643313"/>
            <a:ext cx="3929090" cy="2824033"/>
          </a:xfrm>
          <a:prstGeom prst="rect">
            <a:avLst/>
          </a:prstGeom>
          <a:noFill/>
        </p:spPr>
      </p:pic>
      <p:pic>
        <p:nvPicPr>
          <p:cNvPr id="5128" name="Picture 8" descr="Image:PhasedArray.gif">
            <a:hlinkClick r:id="rId4"/>
          </p:cNvPr>
          <p:cNvPicPr>
            <a:picLocks noChangeAspect="1" noChangeArrowheads="1"/>
          </p:cNvPicPr>
          <p:nvPr/>
        </p:nvPicPr>
        <p:blipFill>
          <a:blip r:embed="rId5" cstate="print"/>
          <a:srcRect/>
          <a:stretch>
            <a:fillRect/>
          </a:stretch>
        </p:blipFill>
        <p:spPr bwMode="auto">
          <a:xfrm>
            <a:off x="5286380" y="3309986"/>
            <a:ext cx="3357586" cy="3474097"/>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8229600" cy="1614485"/>
          </a:xfrm>
        </p:spPr>
        <p:txBody>
          <a:bodyPr>
            <a:normAutofit fontScale="70000" lnSpcReduction="20000"/>
          </a:bodyPr>
          <a:lstStyle/>
          <a:p>
            <a:pPr>
              <a:buNone/>
            </a:pPr>
            <a:r>
              <a:rPr lang="en-GB" b="1" dirty="0" smtClean="0"/>
              <a:t>Phased Array Focusing</a:t>
            </a:r>
            <a:r>
              <a:rPr lang="en-GB" dirty="0" smtClean="0"/>
              <a:t/>
            </a:r>
            <a:br>
              <a:rPr lang="en-GB" dirty="0" smtClean="0"/>
            </a:br>
            <a:r>
              <a:rPr lang="en-GB" dirty="0" smtClean="0"/>
              <a:t>With phased array, you can focus the beam where you want, within the near-field of the overall array aperture.  When focusing close to the surface, the focal point can become very small and the depth-of-field can be pretty short.</a:t>
            </a:r>
          </a:p>
        </p:txBody>
      </p:sp>
      <p:pic>
        <p:nvPicPr>
          <p:cNvPr id="54274" name="Picture 2" descr="http://www.harfangmicro.com/Media/pa_focus-2.gif"/>
          <p:cNvPicPr>
            <a:picLocks noChangeAspect="1" noChangeArrowheads="1" noCrop="1"/>
          </p:cNvPicPr>
          <p:nvPr/>
        </p:nvPicPr>
        <p:blipFill>
          <a:blip r:embed="rId2" cstate="print"/>
          <a:srcRect/>
          <a:stretch>
            <a:fillRect/>
          </a:stretch>
        </p:blipFill>
        <p:spPr bwMode="auto">
          <a:xfrm>
            <a:off x="4357686" y="3511222"/>
            <a:ext cx="4067182" cy="3132488"/>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8229600" cy="1328733"/>
          </a:xfrm>
        </p:spPr>
        <p:txBody>
          <a:bodyPr>
            <a:normAutofit fontScale="62500" lnSpcReduction="20000"/>
          </a:bodyPr>
          <a:lstStyle/>
          <a:p>
            <a:pPr>
              <a:buNone/>
            </a:pPr>
            <a:r>
              <a:rPr lang="en-GB" b="1" dirty="0" smtClean="0"/>
              <a:t>Phased Array Beam Steering</a:t>
            </a:r>
            <a:r>
              <a:rPr lang="en-GB" dirty="0" smtClean="0"/>
              <a:t/>
            </a:r>
            <a:br>
              <a:rPr lang="en-GB" dirty="0" smtClean="0"/>
            </a:br>
            <a:r>
              <a:rPr lang="en-GB" dirty="0" smtClean="0"/>
              <a:t>You can also steer the beam in a wide range of angles, within the capability of the array geometry and electro-acoustic performance. A typical range will be +/- 25 degrees for contact probe, and 30 to 75 degrees for shear wave.</a:t>
            </a:r>
            <a:endParaRPr lang="en-GB" dirty="0"/>
          </a:p>
        </p:txBody>
      </p:sp>
      <p:pic>
        <p:nvPicPr>
          <p:cNvPr id="55298" name="Picture 2" descr="http://www.harfangmicro.com/Media/pa_angle-2.gif"/>
          <p:cNvPicPr>
            <a:picLocks noChangeAspect="1" noChangeArrowheads="1" noCrop="1"/>
          </p:cNvPicPr>
          <p:nvPr/>
        </p:nvPicPr>
        <p:blipFill>
          <a:blip r:embed="rId2" cstate="print"/>
          <a:srcRect/>
          <a:stretch>
            <a:fillRect/>
          </a:stretch>
        </p:blipFill>
        <p:spPr bwMode="auto">
          <a:xfrm>
            <a:off x="3679601" y="3071810"/>
            <a:ext cx="4464299" cy="3438342"/>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457200" y="1600201"/>
            <a:ext cx="8229600" cy="1400171"/>
          </a:xfrm>
        </p:spPr>
        <p:txBody>
          <a:bodyPr>
            <a:normAutofit fontScale="62500" lnSpcReduction="20000"/>
          </a:bodyPr>
          <a:lstStyle/>
          <a:p>
            <a:pPr>
              <a:buNone/>
            </a:pPr>
            <a:r>
              <a:rPr lang="en-GB" b="1" dirty="0" smtClean="0"/>
              <a:t>Phased Array Linear Scanning</a:t>
            </a:r>
            <a:r>
              <a:rPr lang="en-GB" dirty="0" smtClean="0"/>
              <a:t/>
            </a:r>
            <a:br>
              <a:rPr lang="en-GB" dirty="0" smtClean="0"/>
            </a:br>
            <a:r>
              <a:rPr lang="en-GB" dirty="0" smtClean="0"/>
              <a:t>Of course, you can operate the array a few elements at a time, therefore moving the index point.  Fewer elements mean smaller aperture, wider beam and extended depth-of-field.  This is useful for performing electronic B-scanning.</a:t>
            </a:r>
          </a:p>
          <a:p>
            <a:endParaRPr lang="en-GB" dirty="0"/>
          </a:p>
        </p:txBody>
      </p:sp>
      <p:pic>
        <p:nvPicPr>
          <p:cNvPr id="56322" name="Picture 2" descr="http://www.harfangmicro.com/Media/pa_scan-2.gif"/>
          <p:cNvPicPr>
            <a:picLocks noChangeAspect="1" noChangeArrowheads="1" noCrop="1"/>
          </p:cNvPicPr>
          <p:nvPr/>
        </p:nvPicPr>
        <p:blipFill>
          <a:blip r:embed="rId2" cstate="print"/>
          <a:srcRect/>
          <a:stretch>
            <a:fillRect/>
          </a:stretch>
        </p:blipFill>
        <p:spPr bwMode="auto">
          <a:xfrm>
            <a:off x="4286248" y="3331827"/>
            <a:ext cx="3929090" cy="3026131"/>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357158" y="1357298"/>
            <a:ext cx="4857784" cy="2000264"/>
          </a:xfrm>
        </p:spPr>
        <p:txBody>
          <a:bodyPr>
            <a:normAutofit/>
          </a:bodyPr>
          <a:lstStyle/>
          <a:p>
            <a:pPr>
              <a:buNone/>
            </a:pPr>
            <a:r>
              <a:rPr lang="en-GB" sz="1800" b="1" dirty="0" smtClean="0"/>
              <a:t>Phased Array S-Scan Image Construction</a:t>
            </a:r>
            <a:endParaRPr lang="en-GB" sz="1800" dirty="0" smtClean="0"/>
          </a:p>
          <a:p>
            <a:r>
              <a:rPr lang="en-GB" sz="1800" dirty="0" smtClean="0"/>
              <a:t>Uses swept beam steering to create multiple angle A-Scans</a:t>
            </a:r>
          </a:p>
          <a:p>
            <a:r>
              <a:rPr lang="en-GB" sz="1800" dirty="0" smtClean="0"/>
              <a:t>Image is created using A-Scan intensities colour coded and projected at the relevant beam angle</a:t>
            </a:r>
            <a:endParaRPr lang="en-GB" sz="1800" dirty="0"/>
          </a:p>
        </p:txBody>
      </p:sp>
      <p:pic>
        <p:nvPicPr>
          <p:cNvPr id="57346" name="Picture 2" descr="http://www.ndt.net/article/v04n10/gselby/fig10.gif"/>
          <p:cNvPicPr>
            <a:picLocks noChangeAspect="1" noChangeArrowheads="1"/>
          </p:cNvPicPr>
          <p:nvPr/>
        </p:nvPicPr>
        <p:blipFill>
          <a:blip r:embed="rId2" cstate="print"/>
          <a:srcRect/>
          <a:stretch>
            <a:fillRect/>
          </a:stretch>
        </p:blipFill>
        <p:spPr bwMode="auto">
          <a:xfrm rot="5400000">
            <a:off x="6671473" y="1027896"/>
            <a:ext cx="1785934" cy="3159119"/>
          </a:xfrm>
          <a:prstGeom prst="rect">
            <a:avLst/>
          </a:prstGeom>
          <a:noFill/>
        </p:spPr>
      </p:pic>
      <p:pic>
        <p:nvPicPr>
          <p:cNvPr id="57348" name="Picture 4" descr="http://www.ndt.net/article/v04n10/gselby/fig11.jpg"/>
          <p:cNvPicPr>
            <a:picLocks noChangeAspect="1" noChangeArrowheads="1"/>
          </p:cNvPicPr>
          <p:nvPr/>
        </p:nvPicPr>
        <p:blipFill>
          <a:blip r:embed="rId3" cstate="print"/>
          <a:srcRect/>
          <a:stretch>
            <a:fillRect/>
          </a:stretch>
        </p:blipFill>
        <p:spPr bwMode="auto">
          <a:xfrm>
            <a:off x="5500694" y="3786190"/>
            <a:ext cx="3214710" cy="2879194"/>
          </a:xfrm>
          <a:prstGeom prst="rect">
            <a:avLst/>
          </a:prstGeom>
          <a:noFill/>
        </p:spPr>
      </p:pic>
      <p:pic>
        <p:nvPicPr>
          <p:cNvPr id="57354" name="Picture 10" descr="http://www.ndtsupply.com/images/pics/UT-HG-X32B.jpg"/>
          <p:cNvPicPr>
            <a:picLocks noChangeAspect="1" noChangeArrowheads="1"/>
          </p:cNvPicPr>
          <p:nvPr/>
        </p:nvPicPr>
        <p:blipFill>
          <a:blip r:embed="rId4" cstate="print"/>
          <a:srcRect/>
          <a:stretch>
            <a:fillRect/>
          </a:stretch>
        </p:blipFill>
        <p:spPr bwMode="auto">
          <a:xfrm>
            <a:off x="1417143" y="3429000"/>
            <a:ext cx="3726341" cy="2757492"/>
          </a:xfrm>
          <a:prstGeom prst="rect">
            <a:avLst/>
          </a:prstGeom>
          <a:noFill/>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Display Methods</a:t>
            </a:r>
            <a:endParaRPr lang="en-GB" dirty="0"/>
          </a:p>
        </p:txBody>
      </p:sp>
      <p:sp>
        <p:nvSpPr>
          <p:cNvPr id="3" name="Content Placeholder 2"/>
          <p:cNvSpPr>
            <a:spLocks noGrp="1"/>
          </p:cNvSpPr>
          <p:nvPr>
            <p:ph idx="1"/>
          </p:nvPr>
        </p:nvSpPr>
        <p:spPr>
          <a:xfrm>
            <a:off x="528638" y="1571612"/>
            <a:ext cx="8043890" cy="2143140"/>
          </a:xfrm>
        </p:spPr>
        <p:txBody>
          <a:bodyPr>
            <a:normAutofit fontScale="55000" lnSpcReduction="20000"/>
          </a:bodyPr>
          <a:lstStyle/>
          <a:p>
            <a:pPr>
              <a:buNone/>
            </a:pPr>
            <a:r>
              <a:rPr lang="en-GB" b="1" dirty="0" smtClean="0"/>
              <a:t>Long Range UT</a:t>
            </a:r>
          </a:p>
          <a:p>
            <a:r>
              <a:rPr lang="en-GB" dirty="0" smtClean="0"/>
              <a:t>Usually used as a fingerprinting system to locate suspect areas in large structures</a:t>
            </a:r>
          </a:p>
          <a:p>
            <a:r>
              <a:rPr lang="en-GB" dirty="0" smtClean="0"/>
              <a:t>Uses low frequency guided ultrasonic waves to inspect tens of meters of e.g. pipe from a single remote location.</a:t>
            </a:r>
          </a:p>
          <a:p>
            <a:r>
              <a:rPr lang="en-GB" dirty="0" smtClean="0"/>
              <a:t>The ability to send waves along the length of the pipe means that very difficult to inspect areas, such as road crossings, can be interrogated from a remote and easily accessible location.</a:t>
            </a:r>
          </a:p>
          <a:p>
            <a:r>
              <a:rPr lang="en-GB" dirty="0" smtClean="0"/>
              <a:t>The inspection can usually be performed while the component is in service.</a:t>
            </a:r>
            <a:endParaRPr lang="en-GB" dirty="0"/>
          </a:p>
        </p:txBody>
      </p:sp>
      <p:pic>
        <p:nvPicPr>
          <p:cNvPr id="6146" name="Picture 2" descr="Teletest"/>
          <p:cNvPicPr>
            <a:picLocks noChangeAspect="1" noChangeArrowheads="1"/>
          </p:cNvPicPr>
          <p:nvPr/>
        </p:nvPicPr>
        <p:blipFill>
          <a:blip r:embed="rId2" cstate="print"/>
          <a:srcRect/>
          <a:stretch>
            <a:fillRect/>
          </a:stretch>
        </p:blipFill>
        <p:spPr bwMode="auto">
          <a:xfrm>
            <a:off x="857224" y="4000504"/>
            <a:ext cx="2476500" cy="1981201"/>
          </a:xfrm>
          <a:prstGeom prst="rect">
            <a:avLst/>
          </a:prstGeom>
          <a:noFill/>
        </p:spPr>
      </p:pic>
      <p:pic>
        <p:nvPicPr>
          <p:cNvPr id="6148" name="Picture 4" descr="Example 1 - Ideal case"/>
          <p:cNvPicPr>
            <a:picLocks noChangeAspect="1" noChangeArrowheads="1"/>
          </p:cNvPicPr>
          <p:nvPr/>
        </p:nvPicPr>
        <p:blipFill>
          <a:blip r:embed="rId3" cstate="print"/>
          <a:srcRect/>
          <a:stretch>
            <a:fillRect/>
          </a:stretch>
        </p:blipFill>
        <p:spPr bwMode="auto">
          <a:xfrm>
            <a:off x="3428992" y="3857628"/>
            <a:ext cx="5124450" cy="2543175"/>
          </a:xfrm>
          <a:prstGeom prst="rect">
            <a:avLst/>
          </a:prstGeom>
          <a:noFill/>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a:t>
            </a:r>
            <a:endParaRPr lang="en-GB" dirty="0"/>
          </a:p>
        </p:txBody>
      </p:sp>
      <p:sp>
        <p:nvSpPr>
          <p:cNvPr id="3" name="Content Placeholder 2"/>
          <p:cNvSpPr>
            <a:spLocks noGrp="1"/>
          </p:cNvSpPr>
          <p:nvPr>
            <p:ph idx="1"/>
          </p:nvPr>
        </p:nvSpPr>
        <p:spPr/>
        <p:txBody>
          <a:bodyPr>
            <a:normAutofit fontScale="70000" lnSpcReduction="20000"/>
          </a:bodyPr>
          <a:lstStyle/>
          <a:p>
            <a:pPr marL="0" indent="15875">
              <a:buNone/>
            </a:pPr>
            <a:r>
              <a:rPr lang="en-GB" dirty="0"/>
              <a:t>Ultrasonic Inspection is a very useful and versatile NDT method. Some of the advantages of ultrasonic inspection that are often cited include:</a:t>
            </a:r>
          </a:p>
          <a:p>
            <a:pPr marL="985838" lvl="0"/>
            <a:r>
              <a:rPr lang="en-GB" dirty="0"/>
              <a:t>It is sensitive to both surface and subsurface discontinuities. </a:t>
            </a:r>
          </a:p>
          <a:p>
            <a:pPr marL="985838" lvl="0"/>
            <a:r>
              <a:rPr lang="en-GB" dirty="0"/>
              <a:t>The depth of penetration for flaw detection or measurement is superior to other NDT methods.</a:t>
            </a:r>
          </a:p>
          <a:p>
            <a:pPr marL="985838" lvl="0"/>
            <a:r>
              <a:rPr lang="en-GB" dirty="0"/>
              <a:t>Only single-sided access is needed when the pulse-echo technique is used. </a:t>
            </a:r>
          </a:p>
          <a:p>
            <a:pPr marL="985838" lvl="0"/>
            <a:r>
              <a:rPr lang="en-GB" dirty="0"/>
              <a:t>It is highly accurate in determining reflector position and estimating size and shape. </a:t>
            </a:r>
          </a:p>
          <a:p>
            <a:pPr marL="985838" lvl="0"/>
            <a:r>
              <a:rPr lang="en-GB" dirty="0"/>
              <a:t>Minimal part preparation is required. </a:t>
            </a:r>
          </a:p>
          <a:p>
            <a:pPr marL="985838" lvl="0"/>
            <a:r>
              <a:rPr lang="en-GB" dirty="0"/>
              <a:t>Electronic equipment provides instantaneous results. </a:t>
            </a:r>
          </a:p>
          <a:p>
            <a:pPr marL="985838" lvl="0"/>
            <a:r>
              <a:rPr lang="en-GB" dirty="0"/>
              <a:t>Detailed images can be produced with automated systems. </a:t>
            </a:r>
          </a:p>
          <a:p>
            <a:pPr marL="985838" lvl="0"/>
            <a:r>
              <a:rPr lang="en-GB" dirty="0"/>
              <a:t>It has other uses, such as thickness measurement, in addition to flaw detection. </a:t>
            </a:r>
          </a:p>
          <a:p>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a:t>
            </a:r>
            <a:endParaRPr lang="en-GB" dirty="0"/>
          </a:p>
        </p:txBody>
      </p:sp>
      <p:sp>
        <p:nvSpPr>
          <p:cNvPr id="3" name="Content Placeholder 2"/>
          <p:cNvSpPr>
            <a:spLocks noGrp="1"/>
          </p:cNvSpPr>
          <p:nvPr>
            <p:ph idx="1"/>
          </p:nvPr>
        </p:nvSpPr>
        <p:spPr/>
        <p:txBody>
          <a:bodyPr>
            <a:normAutofit fontScale="62500" lnSpcReduction="20000"/>
          </a:bodyPr>
          <a:lstStyle/>
          <a:p>
            <a:pPr marL="0" indent="15875">
              <a:buNone/>
            </a:pPr>
            <a:r>
              <a:rPr lang="en-GB" dirty="0" smtClean="0"/>
              <a:t>As </a:t>
            </a:r>
            <a:r>
              <a:rPr lang="en-GB" dirty="0"/>
              <a:t>with all NDT methods, ultrasonic inspection also has its limitations, which include:</a:t>
            </a:r>
          </a:p>
          <a:p>
            <a:pPr marL="887413" lvl="0"/>
            <a:r>
              <a:rPr lang="en-GB" dirty="0"/>
              <a:t>Surface must be accessible to transmit ultrasound.</a:t>
            </a:r>
          </a:p>
          <a:p>
            <a:pPr marL="887413" lvl="0"/>
            <a:r>
              <a:rPr lang="en-GB" dirty="0"/>
              <a:t>Skill and training is more extensive than with some other methods. </a:t>
            </a:r>
          </a:p>
          <a:p>
            <a:pPr marL="887413" lvl="0"/>
            <a:r>
              <a:rPr lang="en-GB" dirty="0"/>
              <a:t>It normally requires a coupling medium to promote the transfer of sound energy into the test specimen. </a:t>
            </a:r>
          </a:p>
          <a:p>
            <a:pPr marL="887413" lvl="0"/>
            <a:r>
              <a:rPr lang="en-GB" dirty="0"/>
              <a:t>Materials that are rough, irregular in shape, very small, exceptionally thin or not homogeneous are difficult to inspect. </a:t>
            </a:r>
          </a:p>
          <a:p>
            <a:pPr marL="887413" lvl="0"/>
            <a:r>
              <a:rPr lang="en-GB" dirty="0"/>
              <a:t>Cast iron and other coarse grained materials are difficult to inspect due to low sound transmission and high signal noise. </a:t>
            </a:r>
          </a:p>
          <a:p>
            <a:pPr marL="887413" lvl="0"/>
            <a:r>
              <a:rPr lang="en-GB" dirty="0"/>
              <a:t>Linear defects oriented parallel to the sound beam may go undetected. </a:t>
            </a:r>
          </a:p>
          <a:p>
            <a:pPr marL="887413" lvl="0"/>
            <a:r>
              <a:rPr lang="en-GB" dirty="0"/>
              <a:t>Reference standards are required for both equipment calibration and the characterization of flaws. </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667</TotalTime>
  <Words>2611</Words>
  <Application>Microsoft Office PowerPoint</Application>
  <PresentationFormat>On-screen Show (4:3)</PresentationFormat>
  <Paragraphs>230</Paragraphs>
  <Slides>44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Courier New</vt:lpstr>
      <vt:lpstr>Office Theme</vt:lpstr>
      <vt:lpstr>Fundamentals of Ultrasonic Imaging and Flaw Detection  General Principles and Applications</vt:lpstr>
      <vt:lpstr>Sections</vt:lpstr>
      <vt:lpstr>Overview</vt:lpstr>
      <vt:lpstr>Overview (Cont.)</vt:lpstr>
      <vt:lpstr>Ultrasonic Testing Basics</vt:lpstr>
      <vt:lpstr>Basics (Cont.)</vt:lpstr>
      <vt:lpstr>Basics (Cont.)</vt:lpstr>
      <vt:lpstr>Ultrasonic Testing Basics (Cont)</vt:lpstr>
      <vt:lpstr>Basic Principle</vt:lpstr>
      <vt:lpstr>Basic Principles (Cont.)</vt:lpstr>
      <vt:lpstr>Basic Principles (Cont.)</vt:lpstr>
      <vt:lpstr>Basic Principles (Cont.)</vt:lpstr>
      <vt:lpstr>Basic Principles – Main Points</vt:lpstr>
      <vt:lpstr>Basic Principles – Main Points</vt:lpstr>
      <vt:lpstr>Ultrasonic Wave Propagation Modes</vt:lpstr>
      <vt:lpstr>Ultrasonic Wave Propagation Modes</vt:lpstr>
      <vt:lpstr>Ultrasonic Wave Propagation Modes</vt:lpstr>
      <vt:lpstr>Ultrasonic Wave Propagation Modes</vt:lpstr>
      <vt:lpstr>Ultrasonic Wave Propagation Modes</vt:lpstr>
      <vt:lpstr>Ultrasonic Wave Propagation Modes</vt:lpstr>
      <vt:lpstr>Ultrasonic Wave Propagation Modes</vt:lpstr>
      <vt:lpstr>Refraction and Mode Conversion</vt:lpstr>
      <vt:lpstr>Refraction and Mode Conversion</vt:lpstr>
      <vt:lpstr>Refraction and Mode Conversion</vt:lpstr>
      <vt:lpstr>Refraction and Mode Conversion</vt:lpstr>
      <vt:lpstr>Refraction and Mode Conversion</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Data Display Methods</vt:lpstr>
      <vt:lpstr>Advantages</vt:lpstr>
      <vt:lpstr>Limitations</vt:lpstr>
    </vt:vector>
  </TitlesOfParts>
  <Company>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Fundamentals of Ultrasonic Imaging and Flaw Detection</dc:title>
  <dc:creator> </dc:creator>
  <cp:lastModifiedBy>Peter Charlton</cp:lastModifiedBy>
  <cp:revision>92</cp:revision>
  <cp:lastPrinted>2016-10-31T13:53:35Z</cp:lastPrinted>
  <dcterms:created xsi:type="dcterms:W3CDTF">2008-04-23T08:17:17Z</dcterms:created>
  <dcterms:modified xsi:type="dcterms:W3CDTF">2016-10-31T13:53:37Z</dcterms:modified>
</cp:coreProperties>
</file>