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65" r:id="rId3"/>
    <p:sldId id="263" r:id="rId4"/>
    <p:sldId id="267" r:id="rId5"/>
    <p:sldId id="268" r:id="rId6"/>
    <p:sldId id="259" r:id="rId7"/>
    <p:sldId id="269" r:id="rId8"/>
    <p:sldId id="271" r:id="rId9"/>
    <p:sldId id="270" r:id="rId10"/>
    <p:sldId id="272" r:id="rId11"/>
    <p:sldId id="273" r:id="rId12"/>
    <p:sldId id="274" r:id="rId13"/>
    <p:sldId id="261" r:id="rId14"/>
    <p:sldId id="264" r:id="rId15"/>
    <p:sldId id="262" r:id="rId16"/>
    <p:sldId id="266" r:id="rId17"/>
    <p:sldId id="275" r:id="rId1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4" autoAdjust="0"/>
    <p:restoredTop sz="94683" autoAdjust="0"/>
  </p:normalViewPr>
  <p:slideViewPr>
    <p:cSldViewPr snapToGrid="0" snapToObjects="1">
      <p:cViewPr varScale="1">
        <p:scale>
          <a:sx n="108" d="100"/>
          <a:sy n="108" d="100"/>
        </p:scale>
        <p:origin x="-1400" y="-104"/>
      </p:cViewPr>
      <p:guideLst>
        <p:guide orient="horz" pos="1620"/>
        <p:guide pos="2880"/>
      </p:guideLst>
    </p:cSldViewPr>
  </p:slideViewPr>
  <p:outlineViewPr>
    <p:cViewPr>
      <p:scale>
        <a:sx n="33" d="100"/>
        <a:sy n="33" d="100"/>
      </p:scale>
      <p:origin x="0" y="160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B25655-8B38-4640-9F02-A7C4C7DD842F}" type="datetimeFigureOut">
              <a:rPr lang="en-US" smtClean="0"/>
              <a:t>23/10/18</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475051-2723-8F48-B4F4-C770953BBF7C}" type="slidenum">
              <a:rPr lang="en-US" smtClean="0"/>
              <a:t>‹#›</a:t>
            </a:fld>
            <a:endParaRPr lang="en-US"/>
          </a:p>
        </p:txBody>
      </p:sp>
    </p:spTree>
    <p:extLst>
      <p:ext uri="{BB962C8B-B14F-4D97-AF65-F5344CB8AC3E}">
        <p14:creationId xmlns:p14="http://schemas.microsoft.com/office/powerpoint/2010/main" val="321682050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Kodachrome</a:t>
            </a:r>
            <a:r>
              <a:rPr lang="en-US" baseline="0" dirty="0" smtClean="0"/>
              <a:t> – Paul Simon</a:t>
            </a:r>
            <a:endParaRPr lang="en-US" dirty="0"/>
          </a:p>
        </p:txBody>
      </p:sp>
      <p:sp>
        <p:nvSpPr>
          <p:cNvPr id="4" name="Slide Number Placeholder 3"/>
          <p:cNvSpPr>
            <a:spLocks noGrp="1"/>
          </p:cNvSpPr>
          <p:nvPr>
            <p:ph type="sldNum" sz="quarter" idx="10"/>
          </p:nvPr>
        </p:nvSpPr>
        <p:spPr/>
        <p:txBody>
          <a:bodyPr/>
          <a:lstStyle/>
          <a:p>
            <a:fld id="{7A475051-2723-8F48-B4F4-C770953BBF7C}" type="slidenum">
              <a:rPr lang="en-US" smtClean="0"/>
              <a:t>1</a:t>
            </a:fld>
            <a:endParaRPr lang="en-US"/>
          </a:p>
        </p:txBody>
      </p:sp>
    </p:spTree>
    <p:extLst>
      <p:ext uri="{BB962C8B-B14F-4D97-AF65-F5344CB8AC3E}">
        <p14:creationId xmlns:p14="http://schemas.microsoft.com/office/powerpoint/2010/main" val="3155995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Traditional education</a:t>
            </a:r>
            <a:r>
              <a:rPr lang="en-US" baseline="0" dirty="0" smtClean="0"/>
              <a:t> worked for me. </a:t>
            </a:r>
          </a:p>
          <a:p>
            <a:endParaRPr lang="en-US" baseline="0" dirty="0" smtClean="0"/>
          </a:p>
          <a:p>
            <a:r>
              <a:rPr lang="en-US" baseline="0" dirty="0" smtClean="0"/>
              <a:t>“It is certainly as futile to expect a child to evolve a universe out of his own mind as it is for a philosopher to attempt that task.” (Dewey, 1902/1956, p. 18)</a:t>
            </a:r>
          </a:p>
          <a:p>
            <a:endParaRPr lang="en-US" dirty="0" smtClean="0"/>
          </a:p>
          <a:p>
            <a:r>
              <a:rPr lang="en-US" dirty="0" smtClean="0"/>
              <a:t>Private school fees reach £17,000 per year on average</a:t>
            </a:r>
            <a:r>
              <a:rPr lang="en-US" baseline="0" dirty="0" smtClean="0"/>
              <a:t> – The Independent</a:t>
            </a:r>
            <a:endParaRPr lang="en-US" dirty="0"/>
          </a:p>
        </p:txBody>
      </p:sp>
      <p:sp>
        <p:nvSpPr>
          <p:cNvPr id="4" name="Slide Number Placeholder 3"/>
          <p:cNvSpPr>
            <a:spLocks noGrp="1"/>
          </p:cNvSpPr>
          <p:nvPr>
            <p:ph type="sldNum" sz="quarter" idx="10"/>
          </p:nvPr>
        </p:nvSpPr>
        <p:spPr/>
        <p:txBody>
          <a:bodyPr/>
          <a:lstStyle/>
          <a:p>
            <a:fld id="{7A475051-2723-8F48-B4F4-C770953BBF7C}" type="slidenum">
              <a:rPr lang="en-US" smtClean="0"/>
              <a:t>2</a:t>
            </a:fld>
            <a:endParaRPr lang="en-US"/>
          </a:p>
        </p:txBody>
      </p:sp>
    </p:spTree>
    <p:extLst>
      <p:ext uri="{BB962C8B-B14F-4D97-AF65-F5344CB8AC3E}">
        <p14:creationId xmlns:p14="http://schemas.microsoft.com/office/powerpoint/2010/main" val="174100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 many</a:t>
            </a:r>
            <a:r>
              <a:rPr lang="en-US" baseline="0" dirty="0" smtClean="0"/>
              <a:t> GCSE’s do we really need?</a:t>
            </a:r>
          </a:p>
          <a:p>
            <a:endParaRPr lang="en-US" baseline="0" dirty="0" smtClean="0"/>
          </a:p>
          <a:p>
            <a:r>
              <a:rPr lang="en-US" baseline="0" dirty="0" smtClean="0"/>
              <a:t>What key life skills do these subjects teach us?</a:t>
            </a:r>
          </a:p>
          <a:p>
            <a:endParaRPr lang="en-US" baseline="0" dirty="0" smtClean="0"/>
          </a:p>
          <a:p>
            <a:endParaRPr lang="en-US" baseline="0" dirty="0" smtClean="0"/>
          </a:p>
        </p:txBody>
      </p:sp>
      <p:sp>
        <p:nvSpPr>
          <p:cNvPr id="4" name="Slide Number Placeholder 3"/>
          <p:cNvSpPr>
            <a:spLocks noGrp="1"/>
          </p:cNvSpPr>
          <p:nvPr>
            <p:ph type="sldNum" sz="quarter" idx="10"/>
          </p:nvPr>
        </p:nvSpPr>
        <p:spPr/>
        <p:txBody>
          <a:bodyPr/>
          <a:lstStyle/>
          <a:p>
            <a:fld id="{7A475051-2723-8F48-B4F4-C770953BBF7C}" type="slidenum">
              <a:rPr lang="en-US" smtClean="0"/>
              <a:t>3</a:t>
            </a:fld>
            <a:endParaRPr lang="en-US"/>
          </a:p>
        </p:txBody>
      </p:sp>
    </p:spTree>
    <p:extLst>
      <p:ext uri="{BB962C8B-B14F-4D97-AF65-F5344CB8AC3E}">
        <p14:creationId xmlns:p14="http://schemas.microsoft.com/office/powerpoint/2010/main" val="3379899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Calculator</a:t>
            </a:r>
          </a:p>
          <a:p>
            <a:endParaRPr lang="en-US" dirty="0" smtClean="0"/>
          </a:p>
          <a:p>
            <a:r>
              <a:rPr lang="en-US" dirty="0" smtClean="0"/>
              <a:t>“Learning to monitor your incomings and outgoings, at any age, is a vital skill.”</a:t>
            </a:r>
          </a:p>
          <a:p>
            <a:endParaRPr lang="en-US" dirty="0" smtClean="0"/>
          </a:p>
          <a:p>
            <a:r>
              <a:rPr lang="en-US" dirty="0" smtClean="0"/>
              <a:t>Richard Stonier, partner at Tally Accounts</a:t>
            </a:r>
          </a:p>
          <a:p>
            <a:endParaRPr lang="en-US" dirty="0" smtClean="0"/>
          </a:p>
          <a:p>
            <a:r>
              <a:rPr lang="en-US" dirty="0" smtClean="0"/>
              <a:t>Taxes and Mortgages… </a:t>
            </a:r>
          </a:p>
          <a:p>
            <a:endParaRPr lang="en-US" dirty="0" smtClean="0"/>
          </a:p>
          <a:p>
            <a:r>
              <a:rPr lang="en-US" dirty="0" smtClean="0"/>
              <a:t>Email, CV, Business Etiquette</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we openly teach and promote good sexual values and good sexual </a:t>
            </a:r>
            <a:r>
              <a:rPr lang="en-US" dirty="0" err="1" smtClean="0"/>
              <a:t>behaviour</a:t>
            </a:r>
            <a:r>
              <a:rPr lang="en-US" dirty="0" smtClean="0"/>
              <a:t>, we inculcate them as a universal standard in society, and we end rape culture.”</a:t>
            </a:r>
          </a:p>
          <a:p>
            <a:endParaRPr lang="en-US" dirty="0" smtClean="0"/>
          </a:p>
          <a:p>
            <a:r>
              <a:rPr lang="en-US" dirty="0" smtClean="0"/>
              <a:t>Cindy Gallop, founder of If We Ran the World and Make Love Not Porn</a:t>
            </a:r>
          </a:p>
          <a:p>
            <a:endParaRPr lang="en-US" dirty="0" smtClean="0"/>
          </a:p>
          <a:p>
            <a:r>
              <a:rPr lang="en-US" dirty="0" smtClean="0"/>
              <a:t>First</a:t>
            </a:r>
            <a:r>
              <a:rPr lang="en-US" baseline="0" dirty="0" smtClean="0"/>
              <a:t> Aid</a:t>
            </a:r>
            <a:endParaRPr lang="en-US" dirty="0" smtClean="0"/>
          </a:p>
        </p:txBody>
      </p:sp>
      <p:sp>
        <p:nvSpPr>
          <p:cNvPr id="4" name="Slide Number Placeholder 3"/>
          <p:cNvSpPr>
            <a:spLocks noGrp="1"/>
          </p:cNvSpPr>
          <p:nvPr>
            <p:ph type="sldNum" sz="quarter" idx="10"/>
          </p:nvPr>
        </p:nvSpPr>
        <p:spPr/>
        <p:txBody>
          <a:bodyPr/>
          <a:lstStyle/>
          <a:p>
            <a:fld id="{7A475051-2723-8F48-B4F4-C770953BBF7C}" type="slidenum">
              <a:rPr lang="en-US" smtClean="0"/>
              <a:t>6</a:t>
            </a:fld>
            <a:endParaRPr lang="en-US"/>
          </a:p>
        </p:txBody>
      </p:sp>
    </p:spTree>
    <p:extLst>
      <p:ext uri="{BB962C8B-B14F-4D97-AF65-F5344CB8AC3E}">
        <p14:creationId xmlns:p14="http://schemas.microsoft.com/office/powerpoint/2010/main" val="1780470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Calculator</a:t>
            </a:r>
          </a:p>
          <a:p>
            <a:endParaRPr lang="en-US" dirty="0" smtClean="0"/>
          </a:p>
          <a:p>
            <a:r>
              <a:rPr lang="en-US" dirty="0" smtClean="0"/>
              <a:t>“Learning to monitor your incomings and outgoings, at any age, is a vital skill.”</a:t>
            </a:r>
          </a:p>
          <a:p>
            <a:endParaRPr lang="en-US" dirty="0" smtClean="0"/>
          </a:p>
          <a:p>
            <a:r>
              <a:rPr lang="en-US" dirty="0" smtClean="0"/>
              <a:t>Richard Stonier, partner at Tally Accounts</a:t>
            </a:r>
          </a:p>
          <a:p>
            <a:endParaRPr lang="en-US" dirty="0" smtClean="0"/>
          </a:p>
          <a:p>
            <a:r>
              <a:rPr lang="en-US" dirty="0" smtClean="0"/>
              <a:t>Taxes and Mortgages… </a:t>
            </a:r>
          </a:p>
          <a:p>
            <a:endParaRPr lang="en-US" dirty="0" smtClean="0"/>
          </a:p>
          <a:p>
            <a:r>
              <a:rPr lang="en-US" dirty="0" smtClean="0"/>
              <a:t>Email, CV, Business Etiquette</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we openly teach and promote good sexual values and good sexual </a:t>
            </a:r>
            <a:r>
              <a:rPr lang="en-US" dirty="0" err="1" smtClean="0"/>
              <a:t>behaviour</a:t>
            </a:r>
            <a:r>
              <a:rPr lang="en-US" dirty="0" smtClean="0"/>
              <a:t>, we inculcate them as a universal standard in society, and we end rape culture.”</a:t>
            </a:r>
          </a:p>
          <a:p>
            <a:endParaRPr lang="en-US" dirty="0" smtClean="0"/>
          </a:p>
          <a:p>
            <a:r>
              <a:rPr lang="en-US" dirty="0" smtClean="0"/>
              <a:t>Cindy Gallop, founder of If We Ran the World and Make Love Not Porn</a:t>
            </a:r>
          </a:p>
          <a:p>
            <a:endParaRPr lang="en-US" dirty="0" smtClean="0"/>
          </a:p>
          <a:p>
            <a:r>
              <a:rPr lang="en-US" dirty="0" smtClean="0"/>
              <a:t>First</a:t>
            </a:r>
            <a:r>
              <a:rPr lang="en-US" baseline="0" dirty="0" smtClean="0"/>
              <a:t> Aid</a:t>
            </a:r>
            <a:endParaRPr lang="en-US" dirty="0" smtClean="0"/>
          </a:p>
        </p:txBody>
      </p:sp>
      <p:sp>
        <p:nvSpPr>
          <p:cNvPr id="4" name="Slide Number Placeholder 3"/>
          <p:cNvSpPr>
            <a:spLocks noGrp="1"/>
          </p:cNvSpPr>
          <p:nvPr>
            <p:ph type="sldNum" sz="quarter" idx="10"/>
          </p:nvPr>
        </p:nvSpPr>
        <p:spPr/>
        <p:txBody>
          <a:bodyPr/>
          <a:lstStyle/>
          <a:p>
            <a:fld id="{7A475051-2723-8F48-B4F4-C770953BBF7C}" type="slidenum">
              <a:rPr lang="en-US" smtClean="0"/>
              <a:t>8</a:t>
            </a:fld>
            <a:endParaRPr lang="en-US"/>
          </a:p>
        </p:txBody>
      </p:sp>
    </p:spTree>
    <p:extLst>
      <p:ext uri="{BB962C8B-B14F-4D97-AF65-F5344CB8AC3E}">
        <p14:creationId xmlns:p14="http://schemas.microsoft.com/office/powerpoint/2010/main" val="1780470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Calculator</a:t>
            </a:r>
          </a:p>
          <a:p>
            <a:endParaRPr lang="en-US" dirty="0" smtClean="0"/>
          </a:p>
          <a:p>
            <a:r>
              <a:rPr lang="en-US" dirty="0" smtClean="0"/>
              <a:t>“Learning to monitor your incomings and outgoings, at any age, is a vital skill.”</a:t>
            </a:r>
          </a:p>
          <a:p>
            <a:endParaRPr lang="en-US" dirty="0" smtClean="0"/>
          </a:p>
          <a:p>
            <a:r>
              <a:rPr lang="en-US" dirty="0" smtClean="0"/>
              <a:t>Richard Stonier, partner at Tally Accounts</a:t>
            </a:r>
          </a:p>
          <a:p>
            <a:endParaRPr lang="en-US" dirty="0" smtClean="0"/>
          </a:p>
          <a:p>
            <a:r>
              <a:rPr lang="en-US" dirty="0" smtClean="0"/>
              <a:t>Taxes and Mortgages… </a:t>
            </a:r>
          </a:p>
          <a:p>
            <a:endParaRPr lang="en-US" dirty="0" smtClean="0"/>
          </a:p>
          <a:p>
            <a:r>
              <a:rPr lang="en-US" dirty="0" smtClean="0"/>
              <a:t>Email, CV, Business Etiquette</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we openly teach and promote good sexual values and good sexual </a:t>
            </a:r>
            <a:r>
              <a:rPr lang="en-US" dirty="0" err="1" smtClean="0"/>
              <a:t>behaviour</a:t>
            </a:r>
            <a:r>
              <a:rPr lang="en-US" dirty="0" smtClean="0"/>
              <a:t>, we inculcate them as a universal standard in society, and we end rape culture.”</a:t>
            </a:r>
          </a:p>
          <a:p>
            <a:endParaRPr lang="en-US" dirty="0" smtClean="0"/>
          </a:p>
          <a:p>
            <a:r>
              <a:rPr lang="en-US" dirty="0" smtClean="0"/>
              <a:t>Cindy Gallop, founder of If We Ran the World and Make Love Not Porn</a:t>
            </a:r>
          </a:p>
          <a:p>
            <a:endParaRPr lang="en-US" dirty="0" smtClean="0"/>
          </a:p>
          <a:p>
            <a:r>
              <a:rPr lang="en-US" dirty="0" smtClean="0"/>
              <a:t>First</a:t>
            </a:r>
            <a:r>
              <a:rPr lang="en-US" baseline="0" dirty="0" smtClean="0"/>
              <a:t> Aid</a:t>
            </a:r>
            <a:endParaRPr lang="en-US" dirty="0" smtClean="0"/>
          </a:p>
        </p:txBody>
      </p:sp>
      <p:sp>
        <p:nvSpPr>
          <p:cNvPr id="4" name="Slide Number Placeholder 3"/>
          <p:cNvSpPr>
            <a:spLocks noGrp="1"/>
          </p:cNvSpPr>
          <p:nvPr>
            <p:ph type="sldNum" sz="quarter" idx="10"/>
          </p:nvPr>
        </p:nvSpPr>
        <p:spPr/>
        <p:txBody>
          <a:bodyPr/>
          <a:lstStyle/>
          <a:p>
            <a:fld id="{7A475051-2723-8F48-B4F4-C770953BBF7C}" type="slidenum">
              <a:rPr lang="en-US" smtClean="0"/>
              <a:t>10</a:t>
            </a:fld>
            <a:endParaRPr lang="en-US"/>
          </a:p>
        </p:txBody>
      </p:sp>
    </p:spTree>
    <p:extLst>
      <p:ext uri="{BB962C8B-B14F-4D97-AF65-F5344CB8AC3E}">
        <p14:creationId xmlns:p14="http://schemas.microsoft.com/office/powerpoint/2010/main" val="1780470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“Food tech, or home economics as it was called when I was young, was a subject I loved, however there was never an emphasis placed on nutrition. I strongly believe this should be a part of education, so kids understand how the right food can give them energy and ensure they have a healthy body.”</a:t>
            </a:r>
          </a:p>
          <a:p>
            <a:endParaRPr lang="en-US" dirty="0" smtClean="0"/>
          </a:p>
          <a:p>
            <a:r>
              <a:rPr lang="en-US" dirty="0" smtClean="0"/>
              <a:t>Adam Simmonds, Michelin-star Chef</a:t>
            </a:r>
          </a:p>
          <a:p>
            <a:endParaRPr lang="en-US" dirty="0" smtClean="0"/>
          </a:p>
          <a:p>
            <a:r>
              <a:rPr lang="en-US" dirty="0" smtClean="0"/>
              <a:t>13% of children living in the most deprived areas were obese compared to 6% of those living in the least deprived areas.</a:t>
            </a:r>
          </a:p>
          <a:p>
            <a:endParaRPr lang="en-US" dirty="0" smtClean="0"/>
          </a:p>
          <a:p>
            <a:r>
              <a:rPr lang="en-US" dirty="0" smtClean="0"/>
              <a:t>Self </a:t>
            </a:r>
            <a:r>
              <a:rPr lang="en-US" dirty="0" err="1" smtClean="0"/>
              <a:t>defence</a:t>
            </a:r>
            <a:endParaRPr lang="en-US" dirty="0"/>
          </a:p>
        </p:txBody>
      </p:sp>
      <p:sp>
        <p:nvSpPr>
          <p:cNvPr id="4" name="Slide Number Placeholder 3"/>
          <p:cNvSpPr>
            <a:spLocks noGrp="1"/>
          </p:cNvSpPr>
          <p:nvPr>
            <p:ph type="sldNum" sz="quarter" idx="10"/>
          </p:nvPr>
        </p:nvSpPr>
        <p:spPr/>
        <p:txBody>
          <a:bodyPr/>
          <a:lstStyle/>
          <a:p>
            <a:fld id="{7A475051-2723-8F48-B4F4-C770953BBF7C}" type="slidenum">
              <a:rPr lang="en-US" smtClean="0"/>
              <a:t>12</a:t>
            </a:fld>
            <a:endParaRPr lang="en-US"/>
          </a:p>
        </p:txBody>
      </p:sp>
    </p:spTree>
    <p:extLst>
      <p:ext uri="{BB962C8B-B14F-4D97-AF65-F5344CB8AC3E}">
        <p14:creationId xmlns:p14="http://schemas.microsoft.com/office/powerpoint/2010/main" val="1452216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Less Tape Dispensers – more learning</a:t>
            </a:r>
            <a:r>
              <a:rPr lang="en-US" baseline="0" dirty="0" smtClean="0"/>
              <a:t> how to fix things.</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History – Politics</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Geography – Map reading. </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Coding. Photoshop. Web building.</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History – Law</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PSHE – Mental</a:t>
            </a:r>
            <a:r>
              <a:rPr lang="en-US" baseline="0" dirty="0" smtClean="0"/>
              <a:t> Health</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Education Secretary Justine Greening added that prevention and addressing mental health issues early was key.</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"It actually really affects young people's learning when they're not able to engage at school as much as we want them to," she said.</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"So it's about more expertise on the doorstep for schools, better </a:t>
            </a:r>
            <a:r>
              <a:rPr lang="en-US" baseline="0" dirty="0" err="1" smtClean="0"/>
              <a:t>organisation</a:t>
            </a:r>
            <a:r>
              <a:rPr lang="en-US" baseline="0" dirty="0" smtClean="0"/>
              <a:t> between schools and the health service and improving the waiting time steadily so that young people can get faster care."</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7A475051-2723-8F48-B4F4-C770953BBF7C}" type="slidenum">
              <a:rPr lang="en-US" smtClean="0"/>
              <a:t>13</a:t>
            </a:fld>
            <a:endParaRPr lang="en-US"/>
          </a:p>
        </p:txBody>
      </p:sp>
    </p:spTree>
    <p:extLst>
      <p:ext uri="{BB962C8B-B14F-4D97-AF65-F5344CB8AC3E}">
        <p14:creationId xmlns:p14="http://schemas.microsoft.com/office/powerpoint/2010/main" val="3302262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Pierre </a:t>
            </a:r>
            <a:r>
              <a:rPr lang="en-US" dirty="0" err="1" smtClean="0"/>
              <a:t>Orelus</a:t>
            </a:r>
            <a:r>
              <a:rPr lang="en-US" dirty="0" smtClean="0"/>
              <a:t> - Decolonizing Schools and our Mentality</a:t>
            </a:r>
          </a:p>
          <a:p>
            <a:endParaRPr lang="en-US" dirty="0" smtClean="0"/>
          </a:p>
          <a:p>
            <a:r>
              <a:rPr lang="en-US" dirty="0" smtClean="0"/>
              <a:t>Ethics in education</a:t>
            </a:r>
          </a:p>
          <a:p>
            <a:r>
              <a:rPr lang="en-US" dirty="0" smtClean="0"/>
              <a:t>Teaching the classroom what they need to know</a:t>
            </a:r>
          </a:p>
          <a:p>
            <a:r>
              <a:rPr lang="en-US" dirty="0" smtClean="0"/>
              <a:t>Teaching the classroom - not just for the curriculum</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7A475051-2723-8F48-B4F4-C770953BBF7C}" type="slidenum">
              <a:rPr lang="en-US" smtClean="0"/>
              <a:t>14</a:t>
            </a:fld>
            <a:endParaRPr lang="en-US"/>
          </a:p>
        </p:txBody>
      </p:sp>
    </p:spTree>
    <p:extLst>
      <p:ext uri="{BB962C8B-B14F-4D97-AF65-F5344CB8AC3E}">
        <p14:creationId xmlns:p14="http://schemas.microsoft.com/office/powerpoint/2010/main" val="76642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a:t>
            </a:r>
            <a:r>
              <a:rPr lang="en-US" baseline="0" dirty="0" smtClean="0"/>
              <a:t> is a key quote with regards to my argument and whole presentation. It is of great importance, whether my suggestions are followed or not, that schools teach necessary subjects. Cutting through the crap – as Postman so eloquently puts it, is hugely important. If schools were more catered towards the needs of society – and less about just passing tests – there would be less crap to look back on in hindsight.</a:t>
            </a:r>
            <a:endParaRPr lang="en-US" dirty="0"/>
          </a:p>
        </p:txBody>
      </p:sp>
      <p:sp>
        <p:nvSpPr>
          <p:cNvPr id="4" name="Slide Number Placeholder 3"/>
          <p:cNvSpPr>
            <a:spLocks noGrp="1"/>
          </p:cNvSpPr>
          <p:nvPr>
            <p:ph type="sldNum" sz="quarter" idx="10"/>
          </p:nvPr>
        </p:nvSpPr>
        <p:spPr/>
        <p:txBody>
          <a:bodyPr/>
          <a:lstStyle/>
          <a:p>
            <a:fld id="{7A475051-2723-8F48-B4F4-C770953BBF7C}" type="slidenum">
              <a:rPr lang="en-US" smtClean="0"/>
              <a:t>15</a:t>
            </a:fld>
            <a:endParaRPr lang="en-US"/>
          </a:p>
        </p:txBody>
      </p:sp>
    </p:spTree>
    <p:extLst>
      <p:ext uri="{BB962C8B-B14F-4D97-AF65-F5344CB8AC3E}">
        <p14:creationId xmlns:p14="http://schemas.microsoft.com/office/powerpoint/2010/main" val="1302521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BEF2139-BB1B-1C46-BDC7-22CFEAF2E86F}" type="datetimeFigureOut">
              <a:rPr lang="en-US" smtClean="0"/>
              <a:t>23/10/18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1505962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BEF2139-BB1B-1C46-BDC7-22CFEAF2E86F}" type="datetimeFigureOut">
              <a:rPr lang="en-US" smtClean="0"/>
              <a:t>23/10/18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4008854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BEF2139-BB1B-1C46-BDC7-22CFEAF2E86F}" type="datetimeFigureOut">
              <a:rPr lang="en-US" smtClean="0"/>
              <a:t>23/10/18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632555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BEF2139-BB1B-1C46-BDC7-22CFEAF2E86F}" type="datetimeFigureOut">
              <a:rPr lang="en-US" smtClean="0"/>
              <a:t>23/10/18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2390888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BEF2139-BB1B-1C46-BDC7-22CFEAF2E86F}" type="datetimeFigureOut">
              <a:rPr lang="en-US" smtClean="0"/>
              <a:t>23/10/18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1080255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BEF2139-BB1B-1C46-BDC7-22CFEAF2E86F}" type="datetimeFigureOut">
              <a:rPr lang="en-US" smtClean="0"/>
              <a:t>23/10/18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2457010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EF2139-BB1B-1C46-BDC7-22CFEAF2E86F}" type="datetimeFigureOut">
              <a:rPr lang="en-US" smtClean="0"/>
              <a:t>23/10/18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166497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BEF2139-BB1B-1C46-BDC7-22CFEAF2E86F}" type="datetimeFigureOut">
              <a:rPr lang="en-US" smtClean="0"/>
              <a:t>23/10/18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2979008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BEF2139-BB1B-1C46-BDC7-22CFEAF2E86F}" type="datetimeFigureOut">
              <a:rPr lang="en-US" smtClean="0"/>
              <a:t>23/10/18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2820462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BEF2139-BB1B-1C46-BDC7-22CFEAF2E86F}" type="datetimeFigureOut">
              <a:rPr lang="en-US" smtClean="0"/>
              <a:t>23/10/18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3355433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BEF2139-BB1B-1C46-BDC7-22CFEAF2E86F}" type="datetimeFigureOut">
              <a:rPr lang="en-US" smtClean="0"/>
              <a:t>23/10/18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3D759D-B765-024B-9DDB-E3601D2752E0}" type="slidenum">
              <a:rPr lang="en-US" smtClean="0"/>
              <a:t>‹#›</a:t>
            </a:fld>
            <a:endParaRPr lang="en-US"/>
          </a:p>
        </p:txBody>
      </p:sp>
    </p:spTree>
    <p:extLst>
      <p:ext uri="{BB962C8B-B14F-4D97-AF65-F5344CB8AC3E}">
        <p14:creationId xmlns:p14="http://schemas.microsoft.com/office/powerpoint/2010/main" val="287130601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0BEF2139-BB1B-1C46-BDC7-22CFEAF2E86F}" type="datetimeFigureOut">
              <a:rPr lang="en-US" smtClean="0"/>
              <a:t>23/10/18</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2E3D759D-B765-024B-9DDB-E3601D2752E0}" type="slidenum">
              <a:rPr lang="en-US" smtClean="0"/>
              <a:t>‹#›</a:t>
            </a:fld>
            <a:endParaRPr lang="en-US"/>
          </a:p>
        </p:txBody>
      </p:sp>
    </p:spTree>
    <p:extLst>
      <p:ext uri="{BB962C8B-B14F-4D97-AF65-F5344CB8AC3E}">
        <p14:creationId xmlns:p14="http://schemas.microsoft.com/office/powerpoint/2010/main" val="3971501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 Id="rId3"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4" Type="http://schemas.openxmlformats.org/officeDocument/2006/relationships/image" Target="../media/image14.jpg"/><Relationship Id="rId5" Type="http://schemas.openxmlformats.org/officeDocument/2006/relationships/image" Target="../media/image15.jp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81922" y="682078"/>
            <a:ext cx="7678549" cy="4278094"/>
          </a:xfrm>
          <a:prstGeom prst="rect">
            <a:avLst/>
          </a:prstGeom>
          <a:noFill/>
        </p:spPr>
        <p:txBody>
          <a:bodyPr wrap="square" rtlCol="0">
            <a:spAutoFit/>
          </a:bodyPr>
          <a:lstStyle/>
          <a:p>
            <a:r>
              <a:rPr lang="en-US" sz="4400" b="1" dirty="0" smtClean="0">
                <a:solidFill>
                  <a:schemeClr val="bg1"/>
                </a:solidFill>
                <a:latin typeface="Eurostile"/>
                <a:cs typeface="Eurostile"/>
              </a:rPr>
              <a:t>NATIONAL CURRICULUM – </a:t>
            </a:r>
          </a:p>
          <a:p>
            <a:endParaRPr lang="en-US" sz="1000" b="1" dirty="0">
              <a:solidFill>
                <a:schemeClr val="bg1"/>
              </a:solidFill>
              <a:latin typeface="Eurostile"/>
              <a:cs typeface="Eurostile"/>
            </a:endParaRPr>
          </a:p>
          <a:p>
            <a:r>
              <a:rPr lang="en-US" sz="4400" b="1" dirty="0" smtClean="0">
                <a:solidFill>
                  <a:schemeClr val="bg1"/>
                </a:solidFill>
                <a:latin typeface="Eurostile"/>
                <a:cs typeface="Eurostile"/>
              </a:rPr>
              <a:t>KEY STAGE 4:</a:t>
            </a:r>
          </a:p>
          <a:p>
            <a:endParaRPr lang="en-US" sz="1000" b="1" dirty="0" smtClean="0">
              <a:solidFill>
                <a:schemeClr val="bg1"/>
              </a:solidFill>
              <a:latin typeface="Eurostile"/>
              <a:cs typeface="Eurostile"/>
            </a:endParaRPr>
          </a:p>
          <a:p>
            <a:r>
              <a:rPr lang="en-US" sz="4400" b="1" dirty="0" smtClean="0">
                <a:solidFill>
                  <a:schemeClr val="bg1"/>
                </a:solidFill>
                <a:latin typeface="Eurostile"/>
                <a:cs typeface="Eurostile"/>
              </a:rPr>
              <a:t>MINOR CHANGES;</a:t>
            </a:r>
          </a:p>
          <a:p>
            <a:r>
              <a:rPr lang="en-US" sz="4400" b="1" dirty="0" smtClean="0">
                <a:solidFill>
                  <a:schemeClr val="bg1"/>
                </a:solidFill>
                <a:latin typeface="Eurostile"/>
                <a:cs typeface="Eurostile"/>
              </a:rPr>
              <a:t>MAJOR IMPACT!</a:t>
            </a:r>
          </a:p>
          <a:p>
            <a:endParaRPr lang="en-US" sz="4000" dirty="0">
              <a:solidFill>
                <a:schemeClr val="bg1"/>
              </a:solidFill>
              <a:latin typeface="Eurostile"/>
              <a:cs typeface="Eurostile"/>
            </a:endParaRPr>
          </a:p>
          <a:p>
            <a:endParaRPr lang="en-US" dirty="0" smtClean="0">
              <a:solidFill>
                <a:schemeClr val="bg1"/>
              </a:solidFill>
              <a:latin typeface="Eurostile"/>
              <a:cs typeface="Eurostile"/>
            </a:endParaRPr>
          </a:p>
          <a:p>
            <a:r>
              <a:rPr lang="en-US" dirty="0" smtClean="0">
                <a:solidFill>
                  <a:schemeClr val="bg1"/>
                </a:solidFill>
                <a:latin typeface="Eurostile"/>
                <a:cs typeface="Eurostile"/>
              </a:rPr>
              <a:t>Sam Roberts</a:t>
            </a:r>
            <a:endParaRPr lang="en-US" dirty="0">
              <a:solidFill>
                <a:schemeClr val="bg1"/>
              </a:solidFill>
              <a:latin typeface="Eurostile"/>
              <a:cs typeface="Eurostile"/>
            </a:endParaRPr>
          </a:p>
        </p:txBody>
      </p:sp>
      <p:pic>
        <p:nvPicPr>
          <p:cNvPr id="7" name="Picture 6" descr="086adb37fb545a989793fe520f2065d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7608" y="2212447"/>
            <a:ext cx="1886029" cy="1915290"/>
          </a:xfrm>
          <a:prstGeom prst="rect">
            <a:avLst/>
          </a:prstGeom>
          <a:ln w="57150" cmpd="sng">
            <a:solidFill>
              <a:schemeClr val="bg1"/>
            </a:solidFill>
          </a:ln>
        </p:spPr>
      </p:pic>
    </p:spTree>
    <p:extLst>
      <p:ext uri="{BB962C8B-B14F-4D97-AF65-F5344CB8AC3E}">
        <p14:creationId xmlns:p14="http://schemas.microsoft.com/office/powerpoint/2010/main" val="390268459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‘IDEAL EDUCATION?!?’</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normAutofit lnSpcReduction="10000"/>
          </a:bodyPr>
          <a:lstStyle/>
          <a:p>
            <a:r>
              <a:rPr lang="en-US" dirty="0" smtClean="0">
                <a:solidFill>
                  <a:srgbClr val="FFFFFF"/>
                </a:solidFill>
                <a:latin typeface="Eurostile"/>
                <a:cs typeface="Eurostile"/>
              </a:rPr>
              <a:t>Traditional Education</a:t>
            </a:r>
          </a:p>
          <a:p>
            <a:pPr marL="0" indent="0">
              <a:buNone/>
            </a:pPr>
            <a:endParaRPr lang="en-US" b="1" i="1" dirty="0" smtClean="0">
              <a:solidFill>
                <a:srgbClr val="FFFFFF"/>
              </a:solidFill>
              <a:latin typeface="Eurostile"/>
              <a:cs typeface="Eurostile"/>
            </a:endParaRPr>
          </a:p>
          <a:p>
            <a:pPr marL="0" indent="0">
              <a:buNone/>
            </a:pPr>
            <a:r>
              <a:rPr lang="en-US" b="1" i="1" dirty="0" smtClean="0">
                <a:solidFill>
                  <a:srgbClr val="FFFFFF"/>
                </a:solidFill>
                <a:latin typeface="Eurostile"/>
                <a:cs typeface="Eurostile"/>
              </a:rPr>
              <a:t>£</a:t>
            </a:r>
            <a:r>
              <a:rPr lang="en-US" b="1" i="1" dirty="0">
                <a:solidFill>
                  <a:srgbClr val="FFFFFF"/>
                </a:solidFill>
                <a:latin typeface="Eurostile"/>
                <a:cs typeface="Eurostile"/>
              </a:rPr>
              <a:t>87.7 </a:t>
            </a:r>
            <a:r>
              <a:rPr lang="en-US" b="1" i="1" dirty="0" smtClean="0">
                <a:solidFill>
                  <a:srgbClr val="FFFFFF"/>
                </a:solidFill>
                <a:latin typeface="Eurostile"/>
                <a:cs typeface="Eurostile"/>
              </a:rPr>
              <a:t>Billion - </a:t>
            </a:r>
            <a:r>
              <a:rPr lang="en-US" i="1" dirty="0" smtClean="0">
                <a:solidFill>
                  <a:srgbClr val="FFFFFF"/>
                </a:solidFill>
                <a:latin typeface="Eurostile"/>
                <a:cs typeface="Eurostile"/>
              </a:rPr>
              <a:t>UK </a:t>
            </a:r>
            <a:r>
              <a:rPr lang="en-US" i="1" dirty="0">
                <a:solidFill>
                  <a:srgbClr val="FFFFFF"/>
                </a:solidFill>
                <a:latin typeface="Eurostile"/>
                <a:cs typeface="Eurostile"/>
              </a:rPr>
              <a:t>budget for </a:t>
            </a:r>
            <a:endParaRPr lang="en-US" i="1" dirty="0" smtClean="0">
              <a:solidFill>
                <a:srgbClr val="FFFFFF"/>
              </a:solidFill>
              <a:latin typeface="Eurostile"/>
              <a:cs typeface="Eurostile"/>
            </a:endParaRPr>
          </a:p>
          <a:p>
            <a:pPr marL="0" indent="0">
              <a:buNone/>
            </a:pPr>
            <a:r>
              <a:rPr lang="en-US" i="1" dirty="0" smtClean="0">
                <a:solidFill>
                  <a:srgbClr val="FFFFFF"/>
                </a:solidFill>
                <a:latin typeface="Eurostile"/>
                <a:cs typeface="Eurostile"/>
              </a:rPr>
              <a:t>Education </a:t>
            </a:r>
            <a:r>
              <a:rPr lang="en-US" i="1" dirty="0">
                <a:solidFill>
                  <a:srgbClr val="FFFFFF"/>
                </a:solidFill>
                <a:latin typeface="Eurostile"/>
                <a:cs typeface="Eurostile"/>
              </a:rPr>
              <a:t>in 2018</a:t>
            </a:r>
          </a:p>
          <a:p>
            <a:pPr marL="0" indent="0">
              <a:buNone/>
            </a:pPr>
            <a:endParaRPr lang="en-US" dirty="0" smtClean="0">
              <a:solidFill>
                <a:srgbClr val="FFFFFF"/>
              </a:solidFill>
              <a:latin typeface="Eurostile"/>
              <a:cs typeface="Eurostile"/>
            </a:endParaRPr>
          </a:p>
          <a:p>
            <a:r>
              <a:rPr lang="en-US" dirty="0" smtClean="0">
                <a:solidFill>
                  <a:srgbClr val="FFFFFF"/>
                </a:solidFill>
                <a:latin typeface="Eurostile"/>
                <a:cs typeface="Eurostile"/>
              </a:rPr>
              <a:t>Private vs. Public Education</a:t>
            </a:r>
          </a:p>
          <a:p>
            <a:pPr marL="0" indent="0">
              <a:buNone/>
            </a:pPr>
            <a:endParaRPr lang="en-US" dirty="0">
              <a:solidFill>
                <a:srgbClr val="FFFFFF"/>
              </a:solidFill>
              <a:latin typeface="Eurostile"/>
              <a:cs typeface="Eurostile"/>
            </a:endParaRPr>
          </a:p>
        </p:txBody>
      </p:sp>
      <p:pic>
        <p:nvPicPr>
          <p:cNvPr id="4" name="Picture 3"/>
          <p:cNvPicPr>
            <a:picLocks noChangeAspect="1"/>
          </p:cNvPicPr>
          <p:nvPr/>
        </p:nvPicPr>
        <p:blipFill>
          <a:blip r:embed="rId3"/>
          <a:stretch>
            <a:fillRect/>
          </a:stretch>
        </p:blipFill>
        <p:spPr>
          <a:xfrm>
            <a:off x="5805873" y="1892806"/>
            <a:ext cx="2786856" cy="1960589"/>
          </a:xfrm>
          <a:prstGeom prst="rect">
            <a:avLst/>
          </a:prstGeom>
          <a:ln w="38100" cmpd="sng">
            <a:solidFill>
              <a:schemeClr val="bg1"/>
            </a:solidFill>
          </a:ln>
        </p:spPr>
      </p:pic>
    </p:spTree>
    <p:extLst>
      <p:ext uri="{BB962C8B-B14F-4D97-AF65-F5344CB8AC3E}">
        <p14:creationId xmlns:p14="http://schemas.microsoft.com/office/powerpoint/2010/main" val="439178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solidFill>
                  <a:srgbClr val="FFFFFF"/>
                </a:solidFill>
                <a:latin typeface="Eurostile"/>
                <a:cs typeface="Eurostile"/>
              </a:rPr>
              <a:t>KEY STAGE 4 SUBJECTS</a:t>
            </a:r>
            <a:endParaRPr lang="en-US" b="1" dirty="0">
              <a:solidFill>
                <a:srgbClr val="FFFFFF"/>
              </a:solidFill>
              <a:latin typeface="Eurostile"/>
              <a:cs typeface="Eurostile"/>
            </a:endParaRPr>
          </a:p>
        </p:txBody>
      </p:sp>
      <p:sp>
        <p:nvSpPr>
          <p:cNvPr id="3" name="Content Placeholder 2"/>
          <p:cNvSpPr>
            <a:spLocks noGrp="1"/>
          </p:cNvSpPr>
          <p:nvPr>
            <p:ph idx="1"/>
          </p:nvPr>
        </p:nvSpPr>
        <p:spPr>
          <a:xfrm>
            <a:off x="457200" y="1364791"/>
            <a:ext cx="8229600" cy="3394472"/>
          </a:xfrm>
        </p:spPr>
        <p:txBody>
          <a:bodyPr>
            <a:normAutofit fontScale="85000" lnSpcReduction="20000"/>
          </a:bodyPr>
          <a:lstStyle/>
          <a:p>
            <a:r>
              <a:rPr lang="en-US" dirty="0" err="1" smtClean="0">
                <a:solidFill>
                  <a:srgbClr val="FFFFFF"/>
                </a:solidFill>
                <a:latin typeface="Eurostile"/>
                <a:cs typeface="Eurostile"/>
              </a:rPr>
              <a:t>Maths</a:t>
            </a:r>
            <a:r>
              <a:rPr lang="en-US" dirty="0" smtClean="0">
                <a:solidFill>
                  <a:srgbClr val="FFFFFF"/>
                </a:solidFill>
                <a:latin typeface="Eurostile"/>
                <a:cs typeface="Eurostile"/>
              </a:rPr>
              <a:t> </a:t>
            </a:r>
          </a:p>
          <a:p>
            <a:r>
              <a:rPr lang="en-US" dirty="0" smtClean="0">
                <a:solidFill>
                  <a:srgbClr val="FFFFFF"/>
                </a:solidFill>
                <a:latin typeface="Eurostile"/>
                <a:cs typeface="Eurostile"/>
              </a:rPr>
              <a:t>English Language</a:t>
            </a:r>
          </a:p>
          <a:p>
            <a:r>
              <a:rPr lang="en-US" dirty="0" smtClean="0">
                <a:solidFill>
                  <a:srgbClr val="FFFFFF"/>
                </a:solidFill>
                <a:latin typeface="Eurostile"/>
                <a:cs typeface="Eurostile"/>
              </a:rPr>
              <a:t>English Literature</a:t>
            </a:r>
          </a:p>
          <a:p>
            <a:r>
              <a:rPr lang="en-US" dirty="0" smtClean="0">
                <a:solidFill>
                  <a:srgbClr val="FFFFFF"/>
                </a:solidFill>
                <a:latin typeface="Eurostile"/>
                <a:cs typeface="Eurostile"/>
              </a:rPr>
              <a:t>Languages/Welsh</a:t>
            </a:r>
          </a:p>
          <a:p>
            <a:r>
              <a:rPr lang="en-US" dirty="0" smtClean="0">
                <a:solidFill>
                  <a:srgbClr val="FFFFFF"/>
                </a:solidFill>
                <a:latin typeface="Eurostile"/>
                <a:cs typeface="Eurostile"/>
              </a:rPr>
              <a:t>Sciences </a:t>
            </a:r>
          </a:p>
          <a:p>
            <a:r>
              <a:rPr lang="en-US" dirty="0" smtClean="0">
                <a:solidFill>
                  <a:srgbClr val="FFFFFF"/>
                </a:solidFill>
                <a:latin typeface="Eurostile"/>
                <a:cs typeface="Eurostile"/>
              </a:rPr>
              <a:t>Computing</a:t>
            </a:r>
          </a:p>
          <a:p>
            <a:r>
              <a:rPr lang="en-US" dirty="0" smtClean="0">
                <a:solidFill>
                  <a:srgbClr val="FFFFFF"/>
                </a:solidFill>
                <a:latin typeface="Eurostile"/>
                <a:cs typeface="Eurostile"/>
              </a:rPr>
              <a:t>Physical education (PE)</a:t>
            </a:r>
          </a:p>
          <a:p>
            <a:r>
              <a:rPr lang="en-US" dirty="0" smtClean="0">
                <a:solidFill>
                  <a:srgbClr val="FFFFFF"/>
                </a:solidFill>
                <a:latin typeface="Eurostile"/>
                <a:cs typeface="Eurostile"/>
              </a:rPr>
              <a:t>Citizenship</a:t>
            </a:r>
            <a:endParaRPr lang="en-US" dirty="0">
              <a:solidFill>
                <a:srgbClr val="FFFFFF"/>
              </a:solidFill>
              <a:latin typeface="Eurostile"/>
              <a:cs typeface="Eurostile"/>
            </a:endParaRPr>
          </a:p>
        </p:txBody>
      </p:sp>
      <p:sp>
        <p:nvSpPr>
          <p:cNvPr id="4" name="TextBox 3"/>
          <p:cNvSpPr txBox="1"/>
          <p:nvPr/>
        </p:nvSpPr>
        <p:spPr>
          <a:xfrm>
            <a:off x="4068569" y="1364791"/>
            <a:ext cx="3880430" cy="1338828"/>
          </a:xfrm>
          <a:prstGeom prst="rect">
            <a:avLst/>
          </a:prstGeom>
          <a:noFill/>
        </p:spPr>
        <p:txBody>
          <a:bodyPr wrap="square" rtlCol="0">
            <a:spAutoFit/>
          </a:bodyPr>
          <a:lstStyle/>
          <a:p>
            <a:pPr marL="285750" indent="-285750">
              <a:buFont typeface="Arial"/>
              <a:buChar char="•"/>
            </a:pPr>
            <a:r>
              <a:rPr lang="en-US" sz="2700" dirty="0">
                <a:solidFill>
                  <a:schemeClr val="bg1"/>
                </a:solidFill>
                <a:latin typeface="Eurostile"/>
                <a:cs typeface="Eurostile"/>
              </a:rPr>
              <a:t>Arts</a:t>
            </a:r>
          </a:p>
          <a:p>
            <a:pPr marL="285750" indent="-285750">
              <a:buFont typeface="Arial"/>
              <a:buChar char="•"/>
            </a:pPr>
            <a:r>
              <a:rPr lang="en-US" sz="2700" dirty="0">
                <a:solidFill>
                  <a:schemeClr val="bg1"/>
                </a:solidFill>
                <a:latin typeface="Eurostile"/>
                <a:cs typeface="Eurostile"/>
              </a:rPr>
              <a:t>Design and technology</a:t>
            </a:r>
          </a:p>
          <a:p>
            <a:pPr marL="285750" indent="-285750">
              <a:buFont typeface="Arial"/>
              <a:buChar char="•"/>
            </a:pPr>
            <a:r>
              <a:rPr lang="en-US" sz="2700" dirty="0" smtClean="0">
                <a:solidFill>
                  <a:schemeClr val="bg1"/>
                </a:solidFill>
                <a:latin typeface="Eurostile"/>
                <a:cs typeface="Eurostile"/>
              </a:rPr>
              <a:t>Humanities</a:t>
            </a:r>
          </a:p>
        </p:txBody>
      </p:sp>
    </p:spTree>
    <p:extLst>
      <p:ext uri="{BB962C8B-B14F-4D97-AF65-F5344CB8AC3E}">
        <p14:creationId xmlns:p14="http://schemas.microsoft.com/office/powerpoint/2010/main" val="419392418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5988" y="268626"/>
            <a:ext cx="6627026" cy="4623506"/>
          </a:xfrm>
          <a:prstGeom prst="rect">
            <a:avLst/>
          </a:prstGeom>
        </p:spPr>
      </p:pic>
    </p:spTree>
    <p:extLst>
      <p:ext uri="{BB962C8B-B14F-4D97-AF65-F5344CB8AC3E}">
        <p14:creationId xmlns:p14="http://schemas.microsoft.com/office/powerpoint/2010/main" val="552785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FFFFFF"/>
                </a:solidFill>
                <a:latin typeface="Eurostile"/>
                <a:cs typeface="Eurostile"/>
              </a:rPr>
              <a:t>MINOR CHANGE; MAJOR IMPACT</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normAutofit/>
          </a:bodyPr>
          <a:lstStyle/>
          <a:p>
            <a:r>
              <a:rPr lang="en-GB" dirty="0" smtClean="0">
                <a:solidFill>
                  <a:srgbClr val="FFFFFF"/>
                </a:solidFill>
                <a:latin typeface="Eurostile"/>
                <a:cs typeface="Eurostile"/>
              </a:rPr>
              <a:t>Minor, but important </a:t>
            </a:r>
            <a:r>
              <a:rPr lang="en-GB" dirty="0">
                <a:solidFill>
                  <a:srgbClr val="FFFFFF"/>
                </a:solidFill>
                <a:latin typeface="Eurostile"/>
                <a:cs typeface="Eurostile"/>
              </a:rPr>
              <a:t>changes to the National </a:t>
            </a:r>
            <a:r>
              <a:rPr lang="en-GB" dirty="0" smtClean="0">
                <a:solidFill>
                  <a:srgbClr val="FFFFFF"/>
                </a:solidFill>
                <a:latin typeface="Eurostile"/>
                <a:cs typeface="Eurostile"/>
              </a:rPr>
              <a:t>Curriculum, could </a:t>
            </a:r>
            <a:r>
              <a:rPr lang="en-GB" dirty="0">
                <a:solidFill>
                  <a:srgbClr val="FFFFFF"/>
                </a:solidFill>
                <a:latin typeface="Eurostile"/>
                <a:cs typeface="Eurostile"/>
              </a:rPr>
              <a:t>offer a different pathway, and more essential knowledge, for students</a:t>
            </a:r>
            <a:r>
              <a:rPr lang="en-GB" dirty="0" smtClean="0">
                <a:solidFill>
                  <a:srgbClr val="FFFFFF"/>
                </a:solidFill>
                <a:latin typeface="Eurostile"/>
                <a:cs typeface="Eurostile"/>
              </a:rPr>
              <a:t>.</a:t>
            </a:r>
            <a:endParaRPr lang="en-GB" dirty="0">
              <a:solidFill>
                <a:srgbClr val="FFFFFF"/>
              </a:solidFill>
              <a:latin typeface="Eurostile"/>
              <a:cs typeface="Eurostile"/>
            </a:endParaRPr>
          </a:p>
        </p:txBody>
      </p:sp>
      <p:pic>
        <p:nvPicPr>
          <p:cNvPr id="4" name="Picture 3" descr="b52448bfaf863ded618673468483bb0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0029" y="2869423"/>
            <a:ext cx="3535330" cy="2121198"/>
          </a:xfrm>
          <a:prstGeom prst="rect">
            <a:avLst/>
          </a:prstGeom>
          <a:ln w="38100" cmpd="sng">
            <a:solidFill>
              <a:srgbClr val="FFFFFF"/>
            </a:solidFill>
          </a:ln>
        </p:spPr>
      </p:pic>
    </p:spTree>
    <p:extLst>
      <p:ext uri="{BB962C8B-B14F-4D97-AF65-F5344CB8AC3E}">
        <p14:creationId xmlns:p14="http://schemas.microsoft.com/office/powerpoint/2010/main" val="1434257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MINOR CHANGES</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lstStyle/>
          <a:p>
            <a:r>
              <a:rPr lang="en-US" dirty="0" err="1" smtClean="0">
                <a:solidFill>
                  <a:srgbClr val="FFFFFF"/>
                </a:solidFill>
                <a:latin typeface="Eurostile"/>
                <a:cs typeface="Eurostile"/>
              </a:rPr>
              <a:t>Maths</a:t>
            </a:r>
            <a:endParaRPr lang="en-US" dirty="0" smtClean="0">
              <a:solidFill>
                <a:srgbClr val="FFFFFF"/>
              </a:solidFill>
              <a:latin typeface="Eurostile"/>
              <a:cs typeface="Eurostile"/>
            </a:endParaRPr>
          </a:p>
          <a:p>
            <a:endParaRPr lang="en-US" dirty="0">
              <a:solidFill>
                <a:srgbClr val="FFFFFF"/>
              </a:solidFill>
              <a:latin typeface="Eurostile"/>
              <a:cs typeface="Eurostile"/>
            </a:endParaRPr>
          </a:p>
        </p:txBody>
      </p:sp>
      <p:pic>
        <p:nvPicPr>
          <p:cNvPr id="4" name="Picture 3" descr="5427cf2eff04819a5436dbadf6bd7b9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5906" y="1200151"/>
            <a:ext cx="4794610" cy="3356226"/>
          </a:xfrm>
          <a:prstGeom prst="rect">
            <a:avLst/>
          </a:prstGeom>
        </p:spPr>
      </p:pic>
    </p:spTree>
    <p:extLst>
      <p:ext uri="{BB962C8B-B14F-4D97-AF65-F5344CB8AC3E}">
        <p14:creationId xmlns:p14="http://schemas.microsoft.com/office/powerpoint/2010/main" val="65236064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780942" y="1211273"/>
            <a:ext cx="5389743" cy="3697027"/>
          </a:xfrm>
          <a:prstGeom prst="rect">
            <a:avLst/>
          </a:prstGeom>
        </p:spPr>
      </p:pic>
      <p:sp>
        <p:nvSpPr>
          <p:cNvPr id="9" name="Title 8"/>
          <p:cNvSpPr>
            <a:spLocks noGrp="1"/>
          </p:cNvSpPr>
          <p:nvPr>
            <p:ph type="title"/>
          </p:nvPr>
        </p:nvSpPr>
        <p:spPr/>
        <p:txBody>
          <a:bodyPr/>
          <a:lstStyle/>
          <a:p>
            <a:r>
              <a:rPr lang="en-US" b="1" dirty="0" smtClean="0">
                <a:solidFill>
                  <a:srgbClr val="FFFFFF"/>
                </a:solidFill>
                <a:latin typeface="Eurostile"/>
                <a:cs typeface="Eurostile"/>
              </a:rPr>
              <a:t>X MARKS THE SPOT</a:t>
            </a:r>
            <a:endParaRPr lang="en-US" b="1" dirty="0">
              <a:solidFill>
                <a:srgbClr val="FFFFFF"/>
              </a:solidFill>
              <a:latin typeface="Eurostile"/>
              <a:cs typeface="Eurostile"/>
            </a:endParaRPr>
          </a:p>
        </p:txBody>
      </p:sp>
    </p:spTree>
    <p:extLst>
      <p:ext uri="{BB962C8B-B14F-4D97-AF65-F5344CB8AC3E}">
        <p14:creationId xmlns:p14="http://schemas.microsoft.com/office/powerpoint/2010/main" val="405166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MINOR CHANGES</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lstStyle/>
          <a:p>
            <a:r>
              <a:rPr lang="en-US" dirty="0" err="1" smtClean="0">
                <a:solidFill>
                  <a:srgbClr val="FFFFFF"/>
                </a:solidFill>
                <a:latin typeface="Eurostile"/>
                <a:cs typeface="Eurostile"/>
              </a:rPr>
              <a:t>Maths</a:t>
            </a:r>
            <a:endParaRPr lang="en-US" dirty="0" smtClean="0">
              <a:solidFill>
                <a:srgbClr val="FFFFFF"/>
              </a:solidFill>
              <a:latin typeface="Eurostile"/>
              <a:cs typeface="Eurostile"/>
            </a:endParaRPr>
          </a:p>
          <a:p>
            <a:endParaRPr lang="en-US" dirty="0">
              <a:solidFill>
                <a:srgbClr val="FFFFFF"/>
              </a:solidFill>
              <a:latin typeface="Eurostile"/>
              <a:cs typeface="Eurostile"/>
            </a:endParaRPr>
          </a:p>
          <a:p>
            <a:r>
              <a:rPr lang="en-US" dirty="0" smtClean="0">
                <a:solidFill>
                  <a:srgbClr val="FFFFFF"/>
                </a:solidFill>
                <a:latin typeface="Eurostile"/>
                <a:cs typeface="Eurostile"/>
              </a:rPr>
              <a:t>English</a:t>
            </a:r>
          </a:p>
          <a:p>
            <a:pPr marL="0" indent="0">
              <a:buNone/>
            </a:pPr>
            <a:endParaRPr lang="en-US" dirty="0">
              <a:solidFill>
                <a:srgbClr val="FFFFFF"/>
              </a:solidFill>
              <a:latin typeface="Eurostile"/>
              <a:cs typeface="Eurostile"/>
            </a:endParaRPr>
          </a:p>
        </p:txBody>
      </p:sp>
      <p:pic>
        <p:nvPicPr>
          <p:cNvPr id="5" name="Picture 4"/>
          <p:cNvPicPr>
            <a:picLocks noChangeAspect="1"/>
          </p:cNvPicPr>
          <p:nvPr/>
        </p:nvPicPr>
        <p:blipFill>
          <a:blip r:embed="rId3"/>
          <a:stretch>
            <a:fillRect/>
          </a:stretch>
        </p:blipFill>
        <p:spPr>
          <a:xfrm>
            <a:off x="3837726" y="1200151"/>
            <a:ext cx="3617405" cy="3617405"/>
          </a:xfrm>
          <a:prstGeom prst="rect">
            <a:avLst/>
          </a:prstGeom>
        </p:spPr>
      </p:pic>
    </p:spTree>
    <p:extLst>
      <p:ext uri="{BB962C8B-B14F-4D97-AF65-F5344CB8AC3E}">
        <p14:creationId xmlns:p14="http://schemas.microsoft.com/office/powerpoint/2010/main" val="159183794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TO EMAIL OR NOT TO EMAIL</a:t>
            </a:r>
            <a:endParaRPr lang="en-US" b="1" dirty="0">
              <a:solidFill>
                <a:srgbClr val="FFFFFF"/>
              </a:solidFill>
              <a:latin typeface="Eurostile"/>
              <a:cs typeface="Eurostile"/>
            </a:endParaRPr>
          </a:p>
        </p:txBody>
      </p:sp>
      <p:pic>
        <p:nvPicPr>
          <p:cNvPr id="4" name="Picture 3"/>
          <p:cNvPicPr>
            <a:picLocks noChangeAspect="1"/>
          </p:cNvPicPr>
          <p:nvPr/>
        </p:nvPicPr>
        <p:blipFill>
          <a:blip r:embed="rId2"/>
          <a:stretch>
            <a:fillRect/>
          </a:stretch>
        </p:blipFill>
        <p:spPr>
          <a:xfrm>
            <a:off x="1857903" y="1290973"/>
            <a:ext cx="5267979" cy="3514494"/>
          </a:xfrm>
          <a:prstGeom prst="rect">
            <a:avLst/>
          </a:prstGeom>
        </p:spPr>
      </p:pic>
    </p:spTree>
    <p:extLst>
      <p:ext uri="{BB962C8B-B14F-4D97-AF65-F5344CB8AC3E}">
        <p14:creationId xmlns:p14="http://schemas.microsoft.com/office/powerpoint/2010/main" val="4044745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MINOR CHANGES</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lstStyle/>
          <a:p>
            <a:r>
              <a:rPr lang="en-US" dirty="0" err="1" smtClean="0">
                <a:solidFill>
                  <a:srgbClr val="FFFFFF"/>
                </a:solidFill>
                <a:latin typeface="Eurostile"/>
                <a:cs typeface="Eurostile"/>
              </a:rPr>
              <a:t>Maths</a:t>
            </a:r>
            <a:endParaRPr lang="en-US" dirty="0" smtClean="0">
              <a:solidFill>
                <a:srgbClr val="FFFFFF"/>
              </a:solidFill>
              <a:latin typeface="Eurostile"/>
              <a:cs typeface="Eurostile"/>
            </a:endParaRPr>
          </a:p>
          <a:p>
            <a:endParaRPr lang="en-US" dirty="0">
              <a:solidFill>
                <a:srgbClr val="FFFFFF"/>
              </a:solidFill>
              <a:latin typeface="Eurostile"/>
              <a:cs typeface="Eurostile"/>
            </a:endParaRPr>
          </a:p>
          <a:p>
            <a:r>
              <a:rPr lang="en-US" dirty="0" smtClean="0">
                <a:solidFill>
                  <a:srgbClr val="FFFFFF"/>
                </a:solidFill>
                <a:latin typeface="Eurostile"/>
                <a:cs typeface="Eurostile"/>
              </a:rPr>
              <a:t>English</a:t>
            </a:r>
          </a:p>
          <a:p>
            <a:endParaRPr lang="en-US" dirty="0">
              <a:solidFill>
                <a:srgbClr val="FFFFFF"/>
              </a:solidFill>
              <a:latin typeface="Eurostile"/>
              <a:cs typeface="Eurostile"/>
            </a:endParaRPr>
          </a:p>
          <a:p>
            <a:r>
              <a:rPr lang="en-US" dirty="0" smtClean="0">
                <a:solidFill>
                  <a:srgbClr val="FFFFFF"/>
                </a:solidFill>
                <a:latin typeface="Eurostile"/>
                <a:cs typeface="Eurostile"/>
              </a:rPr>
              <a:t>Science</a:t>
            </a:r>
          </a:p>
        </p:txBody>
      </p:sp>
      <p:pic>
        <p:nvPicPr>
          <p:cNvPr id="5" name="Picture 4"/>
          <p:cNvPicPr>
            <a:picLocks noChangeAspect="1"/>
          </p:cNvPicPr>
          <p:nvPr/>
        </p:nvPicPr>
        <p:blipFill>
          <a:blip r:embed="rId3"/>
          <a:stretch>
            <a:fillRect/>
          </a:stretch>
        </p:blipFill>
        <p:spPr>
          <a:xfrm>
            <a:off x="4005641" y="1063229"/>
            <a:ext cx="2945095" cy="3781863"/>
          </a:xfrm>
          <a:prstGeom prst="rect">
            <a:avLst/>
          </a:prstGeom>
        </p:spPr>
      </p:pic>
    </p:spTree>
    <p:extLst>
      <p:ext uri="{BB962C8B-B14F-4D97-AF65-F5344CB8AC3E}">
        <p14:creationId xmlns:p14="http://schemas.microsoft.com/office/powerpoint/2010/main" val="157956288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LIFE IS NO EXPERIMENT</a:t>
            </a:r>
            <a:endParaRPr lang="en-US" b="1" dirty="0">
              <a:solidFill>
                <a:srgbClr val="FFFFFF"/>
              </a:solidFill>
              <a:latin typeface="Eurostile"/>
              <a:cs typeface="Eurostile"/>
            </a:endParaRPr>
          </a:p>
        </p:txBody>
      </p:sp>
      <p:pic>
        <p:nvPicPr>
          <p:cNvPr id="7" name="Picture 6" descr="LifeSavin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5567" y="1310288"/>
            <a:ext cx="3186416" cy="3186416"/>
          </a:xfrm>
          <a:prstGeom prst="rect">
            <a:avLst/>
          </a:prstGeom>
        </p:spPr>
      </p:pic>
      <p:pic>
        <p:nvPicPr>
          <p:cNvPr id="8" name="Picture 7" descr="Test-Tub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13" y="1310288"/>
            <a:ext cx="3203999" cy="3203999"/>
          </a:xfrm>
          <a:prstGeom prst="rect">
            <a:avLst/>
          </a:prstGeom>
        </p:spPr>
      </p:pic>
      <p:sp>
        <p:nvSpPr>
          <p:cNvPr id="9" name="TextBox 8"/>
          <p:cNvSpPr txBox="1"/>
          <p:nvPr/>
        </p:nvSpPr>
        <p:spPr>
          <a:xfrm>
            <a:off x="3986261" y="2614004"/>
            <a:ext cx="1258201" cy="861774"/>
          </a:xfrm>
          <a:prstGeom prst="rect">
            <a:avLst/>
          </a:prstGeom>
          <a:noFill/>
        </p:spPr>
        <p:txBody>
          <a:bodyPr wrap="square" rtlCol="0">
            <a:spAutoFit/>
          </a:bodyPr>
          <a:lstStyle/>
          <a:p>
            <a:r>
              <a:rPr lang="en-US" sz="5000" b="1" dirty="0" smtClean="0">
                <a:solidFill>
                  <a:srgbClr val="FFFFFF"/>
                </a:solidFill>
                <a:latin typeface="Eurostile"/>
                <a:cs typeface="Eurostile"/>
              </a:rPr>
              <a:t>VS.</a:t>
            </a:r>
            <a:endParaRPr lang="en-US" sz="5000" b="1" dirty="0">
              <a:solidFill>
                <a:srgbClr val="FFFFFF"/>
              </a:solidFill>
              <a:latin typeface="Eurostile"/>
              <a:cs typeface="Eurostile"/>
            </a:endParaRPr>
          </a:p>
        </p:txBody>
      </p:sp>
    </p:spTree>
    <p:extLst>
      <p:ext uri="{BB962C8B-B14F-4D97-AF65-F5344CB8AC3E}">
        <p14:creationId xmlns:p14="http://schemas.microsoft.com/office/powerpoint/2010/main" val="1043078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BATTLING OBESITY</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normAutofit/>
          </a:bodyPr>
          <a:lstStyle/>
          <a:p>
            <a:r>
              <a:rPr lang="en-US" dirty="0">
                <a:solidFill>
                  <a:srgbClr val="FFFFFF"/>
                </a:solidFill>
                <a:latin typeface="Eurostile"/>
                <a:cs typeface="Eurostile"/>
              </a:rPr>
              <a:t>The </a:t>
            </a:r>
            <a:r>
              <a:rPr lang="en-US" b="1" dirty="0">
                <a:solidFill>
                  <a:srgbClr val="FFFFFF"/>
                </a:solidFill>
                <a:latin typeface="Eurostile"/>
                <a:cs typeface="Eurostile"/>
              </a:rPr>
              <a:t>UK Government </a:t>
            </a:r>
            <a:r>
              <a:rPr lang="en-US" dirty="0">
                <a:solidFill>
                  <a:srgbClr val="FFFFFF"/>
                </a:solidFill>
                <a:latin typeface="Eurostile"/>
                <a:cs typeface="Eurostile"/>
              </a:rPr>
              <a:t>predicts </a:t>
            </a:r>
            <a:r>
              <a:rPr lang="en-US" b="1" dirty="0">
                <a:solidFill>
                  <a:srgbClr val="FFFFFF"/>
                </a:solidFill>
                <a:latin typeface="Eurostile"/>
                <a:cs typeface="Eurostile"/>
              </a:rPr>
              <a:t>70% of adults </a:t>
            </a:r>
            <a:r>
              <a:rPr lang="en-US" dirty="0">
                <a:solidFill>
                  <a:srgbClr val="FFFFFF"/>
                </a:solidFill>
                <a:latin typeface="Eurostile"/>
                <a:cs typeface="Eurostile"/>
              </a:rPr>
              <a:t>will be either </a:t>
            </a:r>
            <a:r>
              <a:rPr lang="en-US" b="1" dirty="0">
                <a:solidFill>
                  <a:srgbClr val="FFFFFF"/>
                </a:solidFill>
                <a:latin typeface="Eurostile"/>
                <a:cs typeface="Eurostile"/>
              </a:rPr>
              <a:t>overweight</a:t>
            </a:r>
            <a:r>
              <a:rPr lang="en-US" dirty="0">
                <a:solidFill>
                  <a:srgbClr val="FFFFFF"/>
                </a:solidFill>
                <a:latin typeface="Eurostile"/>
                <a:cs typeface="Eurostile"/>
              </a:rPr>
              <a:t> or </a:t>
            </a:r>
            <a:r>
              <a:rPr lang="en-US" b="1" dirty="0" smtClean="0">
                <a:solidFill>
                  <a:srgbClr val="FFFFFF"/>
                </a:solidFill>
                <a:latin typeface="Eurostile"/>
                <a:cs typeface="Eurostile"/>
              </a:rPr>
              <a:t>obese</a:t>
            </a:r>
            <a:r>
              <a:rPr lang="en-US" dirty="0" smtClean="0">
                <a:solidFill>
                  <a:srgbClr val="FFFFFF"/>
                </a:solidFill>
                <a:latin typeface="Eurostile"/>
                <a:cs typeface="Eurostile"/>
              </a:rPr>
              <a:t> </a:t>
            </a:r>
            <a:r>
              <a:rPr lang="en-US" dirty="0">
                <a:solidFill>
                  <a:srgbClr val="FFFFFF"/>
                </a:solidFill>
                <a:latin typeface="Eurostile"/>
                <a:cs typeface="Eurostile"/>
              </a:rPr>
              <a:t>by </a:t>
            </a:r>
            <a:r>
              <a:rPr lang="en-US" b="1" dirty="0" smtClean="0">
                <a:solidFill>
                  <a:srgbClr val="FFFFFF"/>
                </a:solidFill>
                <a:latin typeface="Eurostile"/>
                <a:cs typeface="Eurostile"/>
              </a:rPr>
              <a:t>2034</a:t>
            </a:r>
            <a:r>
              <a:rPr lang="en-US" dirty="0" smtClean="0">
                <a:solidFill>
                  <a:srgbClr val="FFFFFF"/>
                </a:solidFill>
                <a:latin typeface="Eurostile"/>
                <a:cs typeface="Eurostile"/>
              </a:rPr>
              <a:t>!</a:t>
            </a:r>
          </a:p>
        </p:txBody>
      </p:sp>
      <p:pic>
        <p:nvPicPr>
          <p:cNvPr id="7" name="Picture 6" descr="HealthyEatin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3496" y="2686097"/>
            <a:ext cx="1980000" cy="1980000"/>
          </a:xfrm>
          <a:prstGeom prst="rect">
            <a:avLst/>
          </a:prstGeom>
          <a:ln w="38100" cmpd="sng">
            <a:solidFill>
              <a:srgbClr val="FFFFFF"/>
            </a:solidFill>
          </a:ln>
        </p:spPr>
      </p:pic>
      <p:pic>
        <p:nvPicPr>
          <p:cNvPr id="9" name="Picture 8" descr="Reid_Harri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86153" y="2686097"/>
            <a:ext cx="1980000" cy="1980000"/>
          </a:xfrm>
          <a:prstGeom prst="rect">
            <a:avLst/>
          </a:prstGeom>
          <a:ln w="38100" cmpd="sng">
            <a:solidFill>
              <a:srgbClr val="FFFFFF"/>
            </a:solidFill>
          </a:ln>
        </p:spPr>
      </p:pic>
      <p:pic>
        <p:nvPicPr>
          <p:cNvPr id="10" name="Picture 9" descr="Runner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9504" y="2686097"/>
            <a:ext cx="1980000" cy="1980000"/>
          </a:xfrm>
          <a:prstGeom prst="rect">
            <a:avLst/>
          </a:prstGeom>
          <a:ln w="38100" cmpd="sng">
            <a:solidFill>
              <a:srgbClr val="FFFFFF"/>
            </a:solidFill>
          </a:ln>
        </p:spPr>
      </p:pic>
    </p:spTree>
    <p:extLst>
      <p:ext uri="{BB962C8B-B14F-4D97-AF65-F5344CB8AC3E}">
        <p14:creationId xmlns:p14="http://schemas.microsoft.com/office/powerpoint/2010/main" val="198822642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FFFFFF"/>
                </a:solidFill>
                <a:latin typeface="Eurostile"/>
                <a:cs typeface="Eurostile"/>
              </a:rPr>
              <a:t>OTHER POTENTIAL</a:t>
            </a:r>
            <a:r>
              <a:rPr lang="en-US" b="1" dirty="0">
                <a:solidFill>
                  <a:srgbClr val="FFFFFF"/>
                </a:solidFill>
                <a:latin typeface="Eurostile"/>
                <a:cs typeface="Eurostile"/>
              </a:rPr>
              <a:t/>
            </a:r>
            <a:br>
              <a:rPr lang="en-US" b="1" dirty="0">
                <a:solidFill>
                  <a:srgbClr val="FFFFFF"/>
                </a:solidFill>
                <a:latin typeface="Eurostile"/>
                <a:cs typeface="Eurostile"/>
              </a:rPr>
            </a:br>
            <a:r>
              <a:rPr lang="en-US" b="1" dirty="0" smtClean="0">
                <a:solidFill>
                  <a:srgbClr val="FFFFFF"/>
                </a:solidFill>
                <a:latin typeface="Eurostile"/>
                <a:cs typeface="Eurostile"/>
              </a:rPr>
              <a:t>‘MINOR CHANGES’</a:t>
            </a:r>
            <a:endParaRPr lang="en-US" b="1" dirty="0">
              <a:solidFill>
                <a:srgbClr val="FFFFFF"/>
              </a:solidFill>
              <a:latin typeface="Eurostile"/>
              <a:cs typeface="Eurostile"/>
            </a:endParaRPr>
          </a:p>
        </p:txBody>
      </p:sp>
      <p:sp>
        <p:nvSpPr>
          <p:cNvPr id="3" name="Content Placeholder 2"/>
          <p:cNvSpPr>
            <a:spLocks noGrp="1"/>
          </p:cNvSpPr>
          <p:nvPr>
            <p:ph idx="1"/>
          </p:nvPr>
        </p:nvSpPr>
        <p:spPr>
          <a:xfrm>
            <a:off x="445441" y="1576471"/>
            <a:ext cx="8229600" cy="3394472"/>
          </a:xfrm>
        </p:spPr>
        <p:txBody>
          <a:bodyPr>
            <a:normAutofit/>
          </a:bodyPr>
          <a:lstStyle/>
          <a:p>
            <a:r>
              <a:rPr lang="en-US" dirty="0" smtClean="0">
                <a:solidFill>
                  <a:srgbClr val="FFFFFF"/>
                </a:solidFill>
                <a:latin typeface="Eurostile"/>
                <a:cs typeface="Eurostile"/>
              </a:rPr>
              <a:t>Craft, Design &amp; Technology</a:t>
            </a:r>
            <a:endParaRPr lang="en-US" dirty="0">
              <a:solidFill>
                <a:srgbClr val="FFFFFF"/>
              </a:solidFill>
              <a:latin typeface="Eurostile"/>
              <a:cs typeface="Eurostile"/>
            </a:endParaRPr>
          </a:p>
          <a:p>
            <a:r>
              <a:rPr lang="en-US" dirty="0" smtClean="0">
                <a:solidFill>
                  <a:srgbClr val="FFFFFF"/>
                </a:solidFill>
                <a:latin typeface="Eurostile"/>
                <a:cs typeface="Eurostile"/>
              </a:rPr>
              <a:t>IT</a:t>
            </a:r>
            <a:endParaRPr lang="en-US" dirty="0">
              <a:solidFill>
                <a:srgbClr val="FFFFFF"/>
              </a:solidFill>
              <a:latin typeface="Eurostile"/>
              <a:cs typeface="Eurostile"/>
            </a:endParaRPr>
          </a:p>
          <a:p>
            <a:r>
              <a:rPr lang="en-US" dirty="0" smtClean="0">
                <a:solidFill>
                  <a:srgbClr val="FFFFFF"/>
                </a:solidFill>
                <a:latin typeface="Eurostile"/>
                <a:cs typeface="Eurostile"/>
              </a:rPr>
              <a:t>History</a:t>
            </a:r>
            <a:endParaRPr lang="en-US" dirty="0">
              <a:solidFill>
                <a:srgbClr val="FFFFFF"/>
              </a:solidFill>
              <a:latin typeface="Eurostile"/>
              <a:cs typeface="Eurostile"/>
            </a:endParaRPr>
          </a:p>
          <a:p>
            <a:r>
              <a:rPr lang="en-US" dirty="0" smtClean="0">
                <a:solidFill>
                  <a:srgbClr val="FFFFFF"/>
                </a:solidFill>
                <a:latin typeface="Eurostile"/>
                <a:cs typeface="Eurostile"/>
              </a:rPr>
              <a:t>Geography</a:t>
            </a:r>
          </a:p>
          <a:p>
            <a:r>
              <a:rPr lang="en-US" dirty="0" smtClean="0">
                <a:solidFill>
                  <a:srgbClr val="FFFFFF"/>
                </a:solidFill>
                <a:latin typeface="Eurostile"/>
                <a:cs typeface="Eurostile"/>
              </a:rPr>
              <a:t>Citizenship</a:t>
            </a:r>
          </a:p>
        </p:txBody>
      </p:sp>
      <p:pic>
        <p:nvPicPr>
          <p:cNvPr id="4" name="Picture 3"/>
          <p:cNvPicPr>
            <a:picLocks noChangeAspect="1"/>
          </p:cNvPicPr>
          <p:nvPr/>
        </p:nvPicPr>
        <p:blipFill>
          <a:blip r:embed="rId3"/>
          <a:stretch>
            <a:fillRect/>
          </a:stretch>
        </p:blipFill>
        <p:spPr>
          <a:xfrm>
            <a:off x="5800632" y="1509113"/>
            <a:ext cx="2607781" cy="3461830"/>
          </a:xfrm>
          <a:prstGeom prst="rect">
            <a:avLst/>
          </a:prstGeom>
          <a:ln w="38100" cmpd="sng">
            <a:solidFill>
              <a:srgbClr val="FFFFFF"/>
            </a:solidFill>
          </a:ln>
        </p:spPr>
      </p:pic>
    </p:spTree>
    <p:extLst>
      <p:ext uri="{BB962C8B-B14F-4D97-AF65-F5344CB8AC3E}">
        <p14:creationId xmlns:p14="http://schemas.microsoft.com/office/powerpoint/2010/main" val="150371951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rgbClr val="FFFFFF"/>
                </a:solidFill>
                <a:latin typeface="Eurostile"/>
                <a:cs typeface="Eurostile"/>
              </a:rPr>
              <a:t>A PUSH IN THE RIGHT DIRECTION</a:t>
            </a:r>
            <a:endParaRPr lang="en-US" b="1" dirty="0">
              <a:solidFill>
                <a:srgbClr val="FFFFFF"/>
              </a:solidFill>
              <a:latin typeface="Eurostile"/>
              <a:cs typeface="Eurostile"/>
            </a:endParaRPr>
          </a:p>
        </p:txBody>
      </p:sp>
      <p:sp>
        <p:nvSpPr>
          <p:cNvPr id="3" name="Content Placeholder 2"/>
          <p:cNvSpPr>
            <a:spLocks noGrp="1"/>
          </p:cNvSpPr>
          <p:nvPr>
            <p:ph idx="1"/>
          </p:nvPr>
        </p:nvSpPr>
        <p:spPr/>
        <p:txBody>
          <a:bodyPr/>
          <a:lstStyle/>
          <a:p>
            <a:r>
              <a:rPr lang="en-US" dirty="0" smtClean="0">
                <a:solidFill>
                  <a:srgbClr val="FFFFFF"/>
                </a:solidFill>
                <a:latin typeface="Eurostile"/>
                <a:cs typeface="Eurostile"/>
              </a:rPr>
              <a:t>Not just about getting </a:t>
            </a:r>
            <a:r>
              <a:rPr lang="en-US" b="1" dirty="0" smtClean="0">
                <a:solidFill>
                  <a:srgbClr val="FFFFFF"/>
                </a:solidFill>
                <a:latin typeface="Eurostile"/>
                <a:cs typeface="Eurostile"/>
              </a:rPr>
              <a:t>grades</a:t>
            </a:r>
          </a:p>
          <a:p>
            <a:r>
              <a:rPr lang="en-US" dirty="0" smtClean="0">
                <a:solidFill>
                  <a:srgbClr val="FFFFFF"/>
                </a:solidFill>
                <a:latin typeface="Eurostile"/>
                <a:cs typeface="Eurostile"/>
              </a:rPr>
              <a:t>Thinking </a:t>
            </a:r>
            <a:r>
              <a:rPr lang="en-US" dirty="0">
                <a:solidFill>
                  <a:srgbClr val="FFFFFF"/>
                </a:solidFill>
                <a:latin typeface="Eurostile"/>
                <a:cs typeface="Eurostile"/>
              </a:rPr>
              <a:t>for the </a:t>
            </a:r>
            <a:r>
              <a:rPr lang="en-US" dirty="0" smtClean="0">
                <a:solidFill>
                  <a:srgbClr val="FFFFFF"/>
                </a:solidFill>
                <a:latin typeface="Eurostile"/>
                <a:cs typeface="Eurostile"/>
              </a:rPr>
              <a:t>future</a:t>
            </a:r>
          </a:p>
          <a:p>
            <a:r>
              <a:rPr lang="en-US" dirty="0" smtClean="0">
                <a:solidFill>
                  <a:srgbClr val="FFFFFF"/>
                </a:solidFill>
                <a:latin typeface="Eurostile"/>
                <a:cs typeface="Eurostile"/>
              </a:rPr>
              <a:t>Our duty to educate</a:t>
            </a:r>
          </a:p>
        </p:txBody>
      </p:sp>
      <p:pic>
        <p:nvPicPr>
          <p:cNvPr id="4" name="Picture 3" descr="7708c78e5d2f6c204f24f4ef507524d0.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3388" y="2638392"/>
            <a:ext cx="3903412" cy="2185116"/>
          </a:xfrm>
          <a:prstGeom prst="rect">
            <a:avLst/>
          </a:prstGeom>
          <a:ln w="38100" cmpd="sng">
            <a:solidFill>
              <a:srgbClr val="FFFFFF"/>
            </a:solidFill>
          </a:ln>
        </p:spPr>
      </p:pic>
    </p:spTree>
    <p:extLst>
      <p:ext uri="{BB962C8B-B14F-4D97-AF65-F5344CB8AC3E}">
        <p14:creationId xmlns:p14="http://schemas.microsoft.com/office/powerpoint/2010/main" val="670219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smtClean="0">
                <a:solidFill>
                  <a:srgbClr val="FFFFFF"/>
                </a:solidFill>
                <a:latin typeface="Eurostile"/>
                <a:cs typeface="Eurostile"/>
              </a:rPr>
              <a:t>THE POSTMAN DELIVERS A KEY POINT</a:t>
            </a:r>
            <a:endParaRPr lang="en-US" sz="3000" b="1" dirty="0">
              <a:solidFill>
                <a:srgbClr val="FFFFFF"/>
              </a:solidFill>
              <a:latin typeface="Eurostile"/>
              <a:cs typeface="Eurostile"/>
            </a:endParaRPr>
          </a:p>
        </p:txBody>
      </p:sp>
      <p:sp>
        <p:nvSpPr>
          <p:cNvPr id="3" name="Content Placeholder 2"/>
          <p:cNvSpPr>
            <a:spLocks noGrp="1"/>
          </p:cNvSpPr>
          <p:nvPr>
            <p:ph idx="1"/>
          </p:nvPr>
        </p:nvSpPr>
        <p:spPr>
          <a:xfrm>
            <a:off x="457200" y="1329511"/>
            <a:ext cx="8229600" cy="3394472"/>
          </a:xfrm>
        </p:spPr>
        <p:txBody>
          <a:bodyPr>
            <a:normAutofit/>
          </a:bodyPr>
          <a:lstStyle/>
          <a:p>
            <a:pPr marL="0" indent="0">
              <a:buNone/>
            </a:pPr>
            <a:r>
              <a:rPr lang="en-US" dirty="0" smtClean="0">
                <a:solidFill>
                  <a:srgbClr val="FFFFFF"/>
                </a:solidFill>
                <a:latin typeface="Eurostile"/>
                <a:cs typeface="Eurostile"/>
              </a:rPr>
              <a:t>“As I see it, the best things schools can do for kids is to help them learn how to distinguish useful talk from bullshit. I think almost all serious people understand that about 90% of all that goes on in school is practically useless.”</a:t>
            </a:r>
          </a:p>
          <a:p>
            <a:pPr marL="0" indent="0" algn="r">
              <a:buNone/>
            </a:pPr>
            <a:endParaRPr lang="en-US" sz="2000" b="1" dirty="0" smtClean="0">
              <a:solidFill>
                <a:srgbClr val="FFFFFF"/>
              </a:solidFill>
              <a:latin typeface="Eurostile"/>
              <a:cs typeface="Eurostile"/>
            </a:endParaRPr>
          </a:p>
          <a:p>
            <a:pPr marL="0" indent="0" algn="r">
              <a:buNone/>
            </a:pPr>
            <a:r>
              <a:rPr lang="en-US" sz="2000" b="1" dirty="0" smtClean="0">
                <a:solidFill>
                  <a:srgbClr val="FFFFFF"/>
                </a:solidFill>
                <a:latin typeface="Eurostile"/>
                <a:cs typeface="Eurostile"/>
              </a:rPr>
              <a:t>- Postman, N (1969) Bullshit and the Art of Crap-Detection.</a:t>
            </a:r>
            <a:endParaRPr lang="en-US" sz="2000" b="1" dirty="0">
              <a:solidFill>
                <a:srgbClr val="FFFFFF"/>
              </a:solidFill>
              <a:latin typeface="Eurostile"/>
              <a:cs typeface="Eurostile"/>
            </a:endParaRPr>
          </a:p>
        </p:txBody>
      </p:sp>
    </p:spTree>
    <p:extLst>
      <p:ext uri="{BB962C8B-B14F-4D97-AF65-F5344CB8AC3E}">
        <p14:creationId xmlns:p14="http://schemas.microsoft.com/office/powerpoint/2010/main" val="730315290"/>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ANY QUESTIONS?</a:t>
            </a:r>
            <a:endParaRPr lang="en-US" b="1" dirty="0">
              <a:solidFill>
                <a:srgbClr val="FFFFFF"/>
              </a:solidFill>
              <a:latin typeface="Eurostile"/>
              <a:cs typeface="Eurostile"/>
            </a:endParaRPr>
          </a:p>
        </p:txBody>
      </p:sp>
      <p:pic>
        <p:nvPicPr>
          <p:cNvPr id="5" name="Picture 4" descr="e6272cc6174be9875c51bdbf5ed0876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9166" y="1654777"/>
            <a:ext cx="3379237" cy="3013916"/>
          </a:xfrm>
          <a:prstGeom prst="rect">
            <a:avLst/>
          </a:prstGeom>
          <a:ln w="38100" cmpd="sng">
            <a:solidFill>
              <a:srgbClr val="FFFFFF"/>
            </a:solidFill>
          </a:ln>
        </p:spPr>
      </p:pic>
    </p:spTree>
    <p:extLst>
      <p:ext uri="{BB962C8B-B14F-4D97-AF65-F5344CB8AC3E}">
        <p14:creationId xmlns:p14="http://schemas.microsoft.com/office/powerpoint/2010/main" val="4065535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FF"/>
                </a:solidFill>
                <a:latin typeface="Eurostile"/>
                <a:cs typeface="Eurostile"/>
              </a:rPr>
              <a:t>REFERENCES</a:t>
            </a:r>
            <a:endParaRPr lang="en-US" b="1" dirty="0">
              <a:solidFill>
                <a:srgbClr val="FFFFFF"/>
              </a:solidFill>
              <a:latin typeface="Eurostile"/>
              <a:cs typeface="Eurostile"/>
            </a:endParaRPr>
          </a:p>
        </p:txBody>
      </p:sp>
      <p:sp>
        <p:nvSpPr>
          <p:cNvPr id="3" name="Content Placeholder 2"/>
          <p:cNvSpPr>
            <a:spLocks noGrp="1"/>
          </p:cNvSpPr>
          <p:nvPr>
            <p:ph idx="1"/>
          </p:nvPr>
        </p:nvSpPr>
        <p:spPr>
          <a:xfrm>
            <a:off x="457200" y="1023751"/>
            <a:ext cx="8229600" cy="3394472"/>
          </a:xfrm>
        </p:spPr>
        <p:txBody>
          <a:bodyPr>
            <a:normAutofit fontScale="47500" lnSpcReduction="20000"/>
          </a:bodyPr>
          <a:lstStyle/>
          <a:p>
            <a:r>
              <a:rPr lang="en-US" dirty="0">
                <a:solidFill>
                  <a:srgbClr val="FFFFFF"/>
                </a:solidFill>
                <a:latin typeface="Eurostile"/>
                <a:cs typeface="Eurostile"/>
              </a:rPr>
              <a:t>Blair, Olivia. “6 Life Lessons That Should Be Taught in School, According to Experts.” </a:t>
            </a:r>
            <a:r>
              <a:rPr lang="en-US" i="1" dirty="0">
                <a:solidFill>
                  <a:srgbClr val="FFFFFF"/>
                </a:solidFill>
                <a:latin typeface="Eurostile"/>
                <a:cs typeface="Eurostile"/>
              </a:rPr>
              <a:t>The Independent</a:t>
            </a:r>
            <a:r>
              <a:rPr lang="en-US" dirty="0">
                <a:solidFill>
                  <a:srgbClr val="FFFFFF"/>
                </a:solidFill>
                <a:latin typeface="Eurostile"/>
                <a:cs typeface="Eurostile"/>
              </a:rPr>
              <a:t>, January 12, 2017. </a:t>
            </a:r>
            <a:endParaRPr lang="en-US" dirty="0" smtClean="0">
              <a:solidFill>
                <a:srgbClr val="FFFFFF"/>
              </a:solidFill>
              <a:latin typeface="Eurostile"/>
              <a:cs typeface="Eurostile"/>
            </a:endParaRPr>
          </a:p>
          <a:p>
            <a:r>
              <a:rPr lang="en-US" dirty="0" err="1" smtClean="0">
                <a:solidFill>
                  <a:srgbClr val="FFFFFF"/>
                </a:solidFill>
                <a:latin typeface="Eurostile"/>
                <a:cs typeface="Eurostile"/>
              </a:rPr>
              <a:t>Darder</a:t>
            </a:r>
            <a:r>
              <a:rPr lang="en-US" dirty="0">
                <a:solidFill>
                  <a:srgbClr val="FFFFFF"/>
                </a:solidFill>
                <a:latin typeface="Eurostile"/>
                <a:cs typeface="Eurostile"/>
              </a:rPr>
              <a:t>, Antonia. </a:t>
            </a:r>
            <a:r>
              <a:rPr lang="en-US" i="1" dirty="0">
                <a:solidFill>
                  <a:srgbClr val="FFFFFF"/>
                </a:solidFill>
                <a:latin typeface="Eurostile"/>
                <a:cs typeface="Eurostile"/>
              </a:rPr>
              <a:t>The Critical Pedagogy Reader</a:t>
            </a:r>
            <a:r>
              <a:rPr lang="en-US" dirty="0">
                <a:solidFill>
                  <a:srgbClr val="FFFFFF"/>
                </a:solidFill>
                <a:latin typeface="Eurostile"/>
                <a:cs typeface="Eurostile"/>
              </a:rPr>
              <a:t>. Vol. 3, 2017</a:t>
            </a:r>
            <a:r>
              <a:rPr lang="en-US" dirty="0" smtClean="0">
                <a:solidFill>
                  <a:srgbClr val="FFFFFF"/>
                </a:solidFill>
                <a:latin typeface="Eurostile"/>
                <a:cs typeface="Eurostile"/>
              </a:rPr>
              <a:t>.</a:t>
            </a:r>
          </a:p>
          <a:p>
            <a:r>
              <a:rPr lang="en-US" dirty="0">
                <a:solidFill>
                  <a:srgbClr val="FFFFFF"/>
                </a:solidFill>
                <a:latin typeface="Eurostile"/>
                <a:cs typeface="Eurostile"/>
              </a:rPr>
              <a:t>Dewey, </a:t>
            </a:r>
            <a:r>
              <a:rPr lang="en-US" dirty="0" smtClean="0">
                <a:solidFill>
                  <a:srgbClr val="FFFFFF"/>
                </a:solidFill>
                <a:latin typeface="Eurostile"/>
                <a:cs typeface="Eurostile"/>
              </a:rPr>
              <a:t>John </a:t>
            </a:r>
            <a:r>
              <a:rPr lang="en-US" dirty="0">
                <a:solidFill>
                  <a:srgbClr val="FFFFFF"/>
                </a:solidFill>
                <a:latin typeface="Eurostile"/>
                <a:cs typeface="Eurostile"/>
              </a:rPr>
              <a:t>(1902/1956). The child and the curriculum and the school and society. Chicago, IL: University of Chicago Press</a:t>
            </a:r>
            <a:r>
              <a:rPr lang="en-US" dirty="0" smtClean="0">
                <a:solidFill>
                  <a:srgbClr val="FFFFFF"/>
                </a:solidFill>
                <a:latin typeface="Eurostile"/>
                <a:cs typeface="Eurostile"/>
              </a:rPr>
              <a:t>.</a:t>
            </a:r>
            <a:endParaRPr lang="en-US" dirty="0">
              <a:solidFill>
                <a:srgbClr val="FFFFFF"/>
              </a:solidFill>
              <a:latin typeface="Eurostile"/>
              <a:cs typeface="Eurostile"/>
            </a:endParaRPr>
          </a:p>
          <a:p>
            <a:r>
              <a:rPr lang="en-US" dirty="0">
                <a:solidFill>
                  <a:srgbClr val="FFFFFF"/>
                </a:solidFill>
                <a:latin typeface="Eurostile"/>
                <a:cs typeface="Eurostile"/>
              </a:rPr>
              <a:t>Kershaw, Alison. “Private School Fees Reach £17,000 per Year on Average.” </a:t>
            </a:r>
            <a:r>
              <a:rPr lang="en-US" i="1" dirty="0">
                <a:solidFill>
                  <a:srgbClr val="FFFFFF"/>
                </a:solidFill>
                <a:latin typeface="Eurostile"/>
                <a:cs typeface="Eurostile"/>
              </a:rPr>
              <a:t>The Independent</a:t>
            </a:r>
            <a:r>
              <a:rPr lang="en-US" dirty="0">
                <a:solidFill>
                  <a:srgbClr val="FFFFFF"/>
                </a:solidFill>
                <a:latin typeface="Eurostile"/>
                <a:cs typeface="Eurostile"/>
              </a:rPr>
              <a:t>, April 27, 2018. </a:t>
            </a:r>
            <a:endParaRPr lang="en-US" dirty="0" smtClean="0">
              <a:solidFill>
                <a:srgbClr val="FFFFFF"/>
              </a:solidFill>
              <a:latin typeface="Eurostile"/>
              <a:cs typeface="Eurostile"/>
            </a:endParaRPr>
          </a:p>
          <a:p>
            <a:r>
              <a:rPr lang="en-US" dirty="0" smtClean="0">
                <a:solidFill>
                  <a:srgbClr val="FFFFFF"/>
                </a:solidFill>
                <a:latin typeface="Eurostile"/>
                <a:cs typeface="Eurostile"/>
              </a:rPr>
              <a:t>“</a:t>
            </a:r>
            <a:r>
              <a:rPr lang="en-US" dirty="0">
                <a:solidFill>
                  <a:srgbClr val="FFFFFF"/>
                </a:solidFill>
                <a:latin typeface="Eurostile"/>
                <a:cs typeface="Eurostile"/>
              </a:rPr>
              <a:t>Pledge to Boost Mental Health Support in Schools.” </a:t>
            </a:r>
            <a:r>
              <a:rPr lang="en-US" i="1" dirty="0">
                <a:solidFill>
                  <a:srgbClr val="FFFFFF"/>
                </a:solidFill>
                <a:latin typeface="Eurostile"/>
                <a:cs typeface="Eurostile"/>
              </a:rPr>
              <a:t>BBC News</a:t>
            </a:r>
            <a:r>
              <a:rPr lang="en-US" dirty="0">
                <a:solidFill>
                  <a:srgbClr val="FFFFFF"/>
                </a:solidFill>
                <a:latin typeface="Eurostile"/>
                <a:cs typeface="Eurostile"/>
              </a:rPr>
              <a:t>, March 12, 2017. </a:t>
            </a:r>
            <a:endParaRPr lang="en-US" dirty="0" smtClean="0">
              <a:solidFill>
                <a:srgbClr val="FFFFFF"/>
              </a:solidFill>
              <a:latin typeface="Eurostile"/>
              <a:cs typeface="Eurostile"/>
            </a:endParaRPr>
          </a:p>
          <a:p>
            <a:r>
              <a:rPr lang="en-US" dirty="0" smtClean="0">
                <a:solidFill>
                  <a:srgbClr val="FFFFFF"/>
                </a:solidFill>
                <a:latin typeface="Eurostile"/>
                <a:cs typeface="Eurostile"/>
              </a:rPr>
              <a:t>Postman</a:t>
            </a:r>
            <a:r>
              <a:rPr lang="en-US" dirty="0">
                <a:solidFill>
                  <a:srgbClr val="FFFFFF"/>
                </a:solidFill>
                <a:latin typeface="Eurostile"/>
                <a:cs typeface="Eurostile"/>
              </a:rPr>
              <a:t>, Neil. “Bullshit and the Art of Crap-Detection,” 1969. </a:t>
            </a:r>
            <a:endParaRPr lang="en-US" dirty="0" smtClean="0">
              <a:solidFill>
                <a:srgbClr val="FFFFFF"/>
              </a:solidFill>
              <a:latin typeface="Eurostile"/>
              <a:cs typeface="Eurostile"/>
            </a:endParaRPr>
          </a:p>
          <a:p>
            <a:r>
              <a:rPr lang="en-US" dirty="0" smtClean="0">
                <a:solidFill>
                  <a:srgbClr val="FFFFFF"/>
                </a:solidFill>
                <a:latin typeface="Eurostile"/>
                <a:cs typeface="Eurostile"/>
              </a:rPr>
              <a:t>“</a:t>
            </a:r>
            <a:r>
              <a:rPr lang="en-US" dirty="0">
                <a:solidFill>
                  <a:srgbClr val="FFFFFF"/>
                </a:solidFill>
                <a:latin typeface="Eurostile"/>
                <a:cs typeface="Eurostile"/>
              </a:rPr>
              <a:t>Statistics on Obesity, Physical Activity and Diet.” NHS Digital, April 4, 2018. </a:t>
            </a:r>
          </a:p>
          <a:p>
            <a:r>
              <a:rPr lang="en-US" dirty="0" smtClean="0">
                <a:solidFill>
                  <a:srgbClr val="FFFFFF"/>
                </a:solidFill>
                <a:latin typeface="Eurostile"/>
                <a:cs typeface="Eurostile"/>
              </a:rPr>
              <a:t>“</a:t>
            </a:r>
            <a:r>
              <a:rPr lang="en-US" dirty="0">
                <a:solidFill>
                  <a:srgbClr val="FFFFFF"/>
                </a:solidFill>
                <a:latin typeface="Eurostile"/>
                <a:cs typeface="Eurostile"/>
              </a:rPr>
              <a:t>The National Curriculum,” </a:t>
            </a:r>
            <a:r>
              <a:rPr lang="en-US" dirty="0" smtClean="0">
                <a:solidFill>
                  <a:srgbClr val="FFFFFF"/>
                </a:solidFill>
                <a:latin typeface="Eurostile"/>
                <a:cs typeface="Eurostile"/>
              </a:rPr>
              <a:t>UK Government, 2018.  </a:t>
            </a:r>
          </a:p>
          <a:p>
            <a:r>
              <a:rPr lang="en-US" dirty="0" smtClean="0">
                <a:solidFill>
                  <a:srgbClr val="FFFFFF"/>
                </a:solidFill>
                <a:latin typeface="Eurostile"/>
                <a:cs typeface="Eurostile"/>
              </a:rPr>
              <a:t>Dewey</a:t>
            </a:r>
            <a:r>
              <a:rPr lang="en-US" dirty="0">
                <a:solidFill>
                  <a:srgbClr val="FFFFFF"/>
                </a:solidFill>
                <a:latin typeface="Eurostile"/>
                <a:cs typeface="Eurostile"/>
              </a:rPr>
              <a:t>, J. (1902/1956). The child and the curriculum </a:t>
            </a:r>
            <a:r>
              <a:rPr lang="en-US" dirty="0" smtClean="0">
                <a:solidFill>
                  <a:srgbClr val="FFFFFF"/>
                </a:solidFill>
                <a:latin typeface="Eurostile"/>
                <a:cs typeface="Eurostile"/>
              </a:rPr>
              <a:t>and </a:t>
            </a:r>
            <a:r>
              <a:rPr lang="en-US" dirty="0">
                <a:solidFill>
                  <a:srgbClr val="FFFFFF"/>
                </a:solidFill>
                <a:latin typeface="Eurostile"/>
                <a:cs typeface="Eurostile"/>
              </a:rPr>
              <a:t>the school and society. Chicago, IL: University of Chicago Press.</a:t>
            </a:r>
          </a:p>
        </p:txBody>
      </p:sp>
      <p:pic>
        <p:nvPicPr>
          <p:cNvPr id="5" name="Picture 4" descr="38aeecf1f4a4eaf5d8e7ddd9afebab2b.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8466" y="3703344"/>
            <a:ext cx="2553240" cy="1382720"/>
          </a:xfrm>
          <a:prstGeom prst="rect">
            <a:avLst/>
          </a:prstGeom>
          <a:ln w="38100" cmpd="sng">
            <a:solidFill>
              <a:srgbClr val="FFFFFF"/>
            </a:solidFill>
          </a:ln>
        </p:spPr>
      </p:pic>
    </p:spTree>
    <p:extLst>
      <p:ext uri="{BB962C8B-B14F-4D97-AF65-F5344CB8AC3E}">
        <p14:creationId xmlns:p14="http://schemas.microsoft.com/office/powerpoint/2010/main" val="1724454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731</TotalTime>
  <Words>1108</Words>
  <Application>Microsoft Macintosh PowerPoint</Application>
  <PresentationFormat>On-screen Show (16:9)</PresentationFormat>
  <Paragraphs>167</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‘IDEAL EDUCATION?!?’</vt:lpstr>
      <vt:lpstr>KEY STAGE 4 SUBJECTS</vt:lpstr>
      <vt:lpstr>PowerPoint Presentation</vt:lpstr>
      <vt:lpstr>MINOR CHANGE; MAJOR IMPACT</vt:lpstr>
      <vt:lpstr>MINOR CHANGES</vt:lpstr>
      <vt:lpstr>X MARKS THE SPOT</vt:lpstr>
      <vt:lpstr>MINOR CHANGES</vt:lpstr>
      <vt:lpstr>TO EMAIL OR NOT TO EMAIL</vt:lpstr>
      <vt:lpstr>MINOR CHANGES</vt:lpstr>
      <vt:lpstr>LIFE IS NO EXPERIMENT</vt:lpstr>
      <vt:lpstr>BATTLING OBESITY</vt:lpstr>
      <vt:lpstr>OTHER POTENTIAL ‘MINOR CHANGES’</vt:lpstr>
      <vt:lpstr>A PUSH IN THE RIGHT DIRECTION</vt:lpstr>
      <vt:lpstr>THE POSTMAN DELIVERS A KEY POINT</vt:lpstr>
      <vt:lpstr>ANY QUESTIONS?</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dc:creator>
  <cp:lastModifiedBy>Sam</cp:lastModifiedBy>
  <cp:revision>46</cp:revision>
  <dcterms:created xsi:type="dcterms:W3CDTF">2018-10-22T15:43:20Z</dcterms:created>
  <dcterms:modified xsi:type="dcterms:W3CDTF">2018-10-23T10:15:13Z</dcterms:modified>
</cp:coreProperties>
</file>