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4"/>
  </p:notesMasterIdLst>
  <p:sldIdLst>
    <p:sldId id="256" r:id="rId2"/>
    <p:sldId id="294" r:id="rId3"/>
    <p:sldId id="351" r:id="rId4"/>
    <p:sldId id="352" r:id="rId5"/>
    <p:sldId id="353" r:id="rId6"/>
    <p:sldId id="354" r:id="rId7"/>
    <p:sldId id="362" r:id="rId8"/>
    <p:sldId id="363" r:id="rId9"/>
    <p:sldId id="364" r:id="rId10"/>
    <p:sldId id="357" r:id="rId11"/>
    <p:sldId id="358" r:id="rId12"/>
    <p:sldId id="359" r:id="rId13"/>
    <p:sldId id="365" r:id="rId14"/>
    <p:sldId id="366" r:id="rId15"/>
    <p:sldId id="367" r:id="rId16"/>
    <p:sldId id="373" r:id="rId17"/>
    <p:sldId id="374" r:id="rId18"/>
    <p:sldId id="368" r:id="rId19"/>
    <p:sldId id="369" r:id="rId20"/>
    <p:sldId id="370" r:id="rId21"/>
    <p:sldId id="371" r:id="rId22"/>
    <p:sldId id="372" r:id="rId23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273"/>
    <p:restoredTop sz="93214"/>
  </p:normalViewPr>
  <p:slideViewPr>
    <p:cSldViewPr>
      <p:cViewPr varScale="1">
        <p:scale>
          <a:sx n="89" d="100"/>
          <a:sy n="89" d="100"/>
        </p:scale>
        <p:origin x="176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notesMaster" Target="notesMasters/notesMaster1.xml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54724" y="2348880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INTRODUCTION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 Vibrations, Dermal Lifting, Scar Tissue Adhesions and Frictions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Identify the stages of the acute inflammatory /</a:t>
            </a:r>
            <a:r>
              <a:rPr lang="en-US" dirty="0" smtClean="0"/>
              <a:t>healing process</a:t>
            </a:r>
            <a:endParaRPr lang="en-US" dirty="0"/>
          </a:p>
          <a:p>
            <a:r>
              <a:rPr lang="en-US" dirty="0" smtClean="0"/>
              <a:t>Understand </a:t>
            </a:r>
            <a:r>
              <a:rPr lang="en-US" dirty="0"/>
              <a:t>the use of sports massage during the </a:t>
            </a:r>
            <a:r>
              <a:rPr lang="en-US" dirty="0" smtClean="0"/>
              <a:t>healing process</a:t>
            </a:r>
            <a:endParaRPr lang="en-US" dirty="0"/>
          </a:p>
          <a:p>
            <a:r>
              <a:rPr lang="en-US" dirty="0" smtClean="0"/>
              <a:t>Theoretically </a:t>
            </a:r>
            <a:r>
              <a:rPr lang="en-US" dirty="0"/>
              <a:t>apply Frictions</a:t>
            </a:r>
          </a:p>
          <a:p>
            <a:r>
              <a:rPr lang="en-US" dirty="0" smtClean="0"/>
              <a:t>Apply </a:t>
            </a:r>
            <a:r>
              <a:rPr lang="en-US" dirty="0"/>
              <a:t>Dermal lifting to reduce scars and scar </a:t>
            </a:r>
            <a:r>
              <a:rPr lang="en-US" dirty="0" smtClean="0"/>
              <a:t>tissue adhesions</a:t>
            </a:r>
            <a:endParaRPr lang="en-US" dirty="0"/>
          </a:p>
          <a:p>
            <a:r>
              <a:rPr lang="en-US" dirty="0" smtClean="0"/>
              <a:t>Apply </a:t>
            </a:r>
            <a:r>
              <a:rPr lang="en-US" dirty="0"/>
              <a:t>vibrational techniques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Inflammatory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Inflammation:</a:t>
            </a:r>
          </a:p>
          <a:p>
            <a:pPr lvl="1"/>
            <a:r>
              <a:rPr lang="en-US" dirty="0" smtClean="0"/>
              <a:t>The </a:t>
            </a:r>
            <a:r>
              <a:rPr lang="en-US" dirty="0"/>
              <a:t>body’s mechanism to </a:t>
            </a:r>
            <a:r>
              <a:rPr lang="en-US" dirty="0" smtClean="0"/>
              <a:t>remove damaged </a:t>
            </a:r>
            <a:r>
              <a:rPr lang="en-US" dirty="0"/>
              <a:t>tissue, which is essential </a:t>
            </a:r>
            <a:r>
              <a:rPr lang="en-US" dirty="0" smtClean="0"/>
              <a:t>for tissue healing (</a:t>
            </a:r>
            <a:r>
              <a:rPr lang="en-US" dirty="0" err="1" smtClean="0"/>
              <a:t>Denegar</a:t>
            </a:r>
            <a:r>
              <a:rPr lang="en-US" dirty="0"/>
              <a:t>, </a:t>
            </a:r>
            <a:r>
              <a:rPr lang="en-US" dirty="0" err="1"/>
              <a:t>Saliba</a:t>
            </a:r>
            <a:r>
              <a:rPr lang="en-US" dirty="0"/>
              <a:t> and </a:t>
            </a:r>
            <a:r>
              <a:rPr lang="en-US" dirty="0" err="1" smtClean="0"/>
              <a:t>Saliba</a:t>
            </a:r>
            <a:r>
              <a:rPr lang="en-US" dirty="0" smtClean="0"/>
              <a:t>, 2006</a:t>
            </a:r>
            <a:r>
              <a:rPr lang="en-US" dirty="0"/>
              <a:t>)</a:t>
            </a:r>
          </a:p>
          <a:p>
            <a:r>
              <a:rPr lang="en-US" dirty="0" smtClean="0"/>
              <a:t>Cardinal </a:t>
            </a:r>
            <a:r>
              <a:rPr lang="en-US" dirty="0"/>
              <a:t>signs of inflammation:</a:t>
            </a:r>
          </a:p>
          <a:p>
            <a:pPr lvl="1"/>
            <a:r>
              <a:rPr lang="en-US" dirty="0" smtClean="0"/>
              <a:t>Pain </a:t>
            </a:r>
            <a:r>
              <a:rPr lang="en-US" dirty="0"/>
              <a:t>(Dolor)</a:t>
            </a:r>
          </a:p>
          <a:p>
            <a:pPr lvl="1"/>
            <a:r>
              <a:rPr lang="en-US" dirty="0" smtClean="0"/>
              <a:t>Loss </a:t>
            </a:r>
            <a:r>
              <a:rPr lang="en-US" dirty="0"/>
              <a:t>of function (</a:t>
            </a:r>
            <a:r>
              <a:rPr lang="en-US" dirty="0" err="1"/>
              <a:t>Functio</a:t>
            </a:r>
            <a:r>
              <a:rPr lang="en-US" dirty="0"/>
              <a:t> </a:t>
            </a:r>
            <a:r>
              <a:rPr lang="en-US" dirty="0" err="1"/>
              <a:t>laesa</a:t>
            </a:r>
            <a:r>
              <a:rPr lang="en-US" dirty="0"/>
              <a:t>)</a:t>
            </a:r>
          </a:p>
          <a:p>
            <a:pPr lvl="1"/>
            <a:r>
              <a:rPr lang="en-US" dirty="0" smtClean="0"/>
              <a:t>Heat </a:t>
            </a:r>
            <a:r>
              <a:rPr lang="en-US" dirty="0"/>
              <a:t>(</a:t>
            </a:r>
            <a:r>
              <a:rPr lang="en-US" dirty="0" err="1"/>
              <a:t>Calor</a:t>
            </a:r>
            <a:r>
              <a:rPr lang="en-US" dirty="0"/>
              <a:t>)</a:t>
            </a:r>
          </a:p>
          <a:p>
            <a:pPr lvl="1"/>
            <a:r>
              <a:rPr lang="en-US" dirty="0" smtClean="0"/>
              <a:t>Redness </a:t>
            </a:r>
            <a:r>
              <a:rPr lang="en-US" dirty="0"/>
              <a:t>(</a:t>
            </a:r>
            <a:r>
              <a:rPr lang="en-US" dirty="0" err="1" smtClean="0"/>
              <a:t>Rubor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Swelling </a:t>
            </a:r>
            <a:r>
              <a:rPr lang="en-US" dirty="0"/>
              <a:t>(Tumor)</a:t>
            </a:r>
          </a:p>
          <a:p>
            <a:pPr lvl="2"/>
            <a:r>
              <a:rPr lang="en-US" dirty="0" smtClean="0"/>
              <a:t>Indicate </a:t>
            </a:r>
            <a:r>
              <a:rPr lang="en-US" dirty="0"/>
              <a:t>an injury has occurred and the body has </a:t>
            </a:r>
            <a:r>
              <a:rPr lang="en-US" dirty="0" smtClean="0"/>
              <a:t>begun healing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66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Inflammation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Occurs </a:t>
            </a:r>
            <a:r>
              <a:rPr lang="en-US" dirty="0"/>
              <a:t>in response </a:t>
            </a:r>
            <a:r>
              <a:rPr lang="en-US" dirty="0" smtClean="0"/>
              <a:t>to:</a:t>
            </a:r>
          </a:p>
          <a:p>
            <a:pPr lvl="1"/>
            <a:r>
              <a:rPr lang="en-US" dirty="0" smtClean="0"/>
              <a:t>Injury</a:t>
            </a:r>
            <a:endParaRPr lang="en-US" dirty="0"/>
          </a:p>
          <a:p>
            <a:pPr lvl="1"/>
            <a:r>
              <a:rPr lang="en-US" dirty="0" smtClean="0"/>
              <a:t>Infections</a:t>
            </a:r>
            <a:r>
              <a:rPr lang="en-US" dirty="0"/>
              <a:t>, autoimmune conditions, </a:t>
            </a:r>
            <a:r>
              <a:rPr lang="en-US" dirty="0" smtClean="0"/>
              <a:t>illnesses, exposure </a:t>
            </a:r>
            <a:r>
              <a:rPr lang="en-US" dirty="0"/>
              <a:t>to chemical and particulate irritants</a:t>
            </a:r>
          </a:p>
          <a:p>
            <a:r>
              <a:rPr lang="en-US" dirty="0" smtClean="0"/>
              <a:t>Occurs </a:t>
            </a:r>
            <a:r>
              <a:rPr lang="en-US" dirty="0"/>
              <a:t>in </a:t>
            </a:r>
            <a:r>
              <a:rPr lang="en-US" dirty="0" err="1"/>
              <a:t>vascularised</a:t>
            </a:r>
            <a:r>
              <a:rPr lang="en-US" dirty="0"/>
              <a:t> tissue in response </a:t>
            </a:r>
            <a:r>
              <a:rPr lang="en-US" dirty="0" smtClean="0"/>
              <a:t>to tissue </a:t>
            </a:r>
            <a:r>
              <a:rPr lang="en-US" dirty="0"/>
              <a:t>injury</a:t>
            </a:r>
          </a:p>
          <a:p>
            <a:r>
              <a:rPr lang="en-US" dirty="0" err="1" smtClean="0"/>
              <a:t>Avascularised</a:t>
            </a:r>
            <a:r>
              <a:rPr lang="en-US" dirty="0" smtClean="0"/>
              <a:t> </a:t>
            </a:r>
            <a:r>
              <a:rPr lang="en-US" dirty="0"/>
              <a:t>or poorly </a:t>
            </a:r>
            <a:r>
              <a:rPr lang="en-US" dirty="0" err="1"/>
              <a:t>vascularised</a:t>
            </a:r>
            <a:r>
              <a:rPr lang="en-US" dirty="0"/>
              <a:t> </a:t>
            </a:r>
            <a:r>
              <a:rPr lang="en-US" dirty="0" smtClean="0"/>
              <a:t>tissue will </a:t>
            </a:r>
            <a:r>
              <a:rPr lang="en-US" dirty="0"/>
              <a:t>not heal (e.g. inner margins </a:t>
            </a:r>
            <a:r>
              <a:rPr lang="en-US" dirty="0" smtClean="0"/>
              <a:t>of meniscus </a:t>
            </a:r>
            <a:r>
              <a:rPr lang="en-US" dirty="0"/>
              <a:t>in knee)</a:t>
            </a:r>
          </a:p>
        </p:txBody>
      </p:sp>
    </p:spTree>
    <p:extLst>
      <p:ext uri="{BB962C8B-B14F-4D97-AF65-F5344CB8AC3E}">
        <p14:creationId xmlns:p14="http://schemas.microsoft.com/office/powerpoint/2010/main" val="154846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of Healing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Three phases</a:t>
            </a:r>
          </a:p>
          <a:p>
            <a:pPr lvl="1"/>
            <a:r>
              <a:rPr lang="en-US" dirty="0" smtClean="0"/>
              <a:t>Not </a:t>
            </a:r>
            <a:r>
              <a:rPr lang="en-US" dirty="0"/>
              <a:t>distinct, separate processes: overlap</a:t>
            </a:r>
          </a:p>
        </p:txBody>
      </p:sp>
      <p:sp>
        <p:nvSpPr>
          <p:cNvPr id="4" name="Right Arrow 3"/>
          <p:cNvSpPr/>
          <p:nvPr/>
        </p:nvSpPr>
        <p:spPr>
          <a:xfrm>
            <a:off x="1187624" y="3284984"/>
            <a:ext cx="5904656" cy="1008112"/>
          </a:xfrm>
          <a:prstGeom prst="rightArrow">
            <a:avLst/>
          </a:prstGeom>
          <a:gradFill flip="none" rotWithShape="1">
            <a:gsLst>
              <a:gs pos="95002">
                <a:srgbClr val="FF0000"/>
              </a:gs>
              <a:gs pos="0">
                <a:srgbClr val="FFFF00"/>
              </a:gs>
              <a:gs pos="50000">
                <a:srgbClr val="FFC000"/>
              </a:gs>
              <a:gs pos="88000">
                <a:srgbClr val="FF0000"/>
              </a:gs>
              <a:gs pos="100000">
                <a:srgbClr val="F50000"/>
              </a:gs>
            </a:gsLst>
            <a:lin ang="10800000" scaled="1"/>
            <a:tileRect/>
          </a:gradFill>
          <a:ln w="1397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331640" y="4797152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>
                <a:latin typeface="+mj-lt"/>
              </a:rPr>
              <a:t>Acute     </a:t>
            </a:r>
            <a:endParaRPr lang="en-GB">
              <a:latin typeface="+mj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14696" y="4797152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>
                <a:latin typeface="+mj-lt"/>
              </a:rPr>
              <a:t>Repair   </a:t>
            </a:r>
            <a:endParaRPr lang="en-GB">
              <a:latin typeface="+mj-l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84757" y="4797152"/>
            <a:ext cx="1667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+mj-lt"/>
              </a:rPr>
              <a:t>Maturation    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71126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Acute Inflammatory Phase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Limit </a:t>
            </a:r>
            <a:r>
              <a:rPr lang="en-US" dirty="0"/>
              <a:t>blood loss</a:t>
            </a:r>
          </a:p>
          <a:p>
            <a:r>
              <a:rPr lang="en-US" dirty="0" smtClean="0"/>
              <a:t>Remove </a:t>
            </a:r>
            <a:r>
              <a:rPr lang="en-US" dirty="0"/>
              <a:t>debris</a:t>
            </a:r>
          </a:p>
          <a:p>
            <a:r>
              <a:rPr lang="en-US" dirty="0" smtClean="0"/>
              <a:t>Allow </a:t>
            </a:r>
            <a:r>
              <a:rPr lang="en-US" dirty="0"/>
              <a:t>growth of new capillaries to transport materials </a:t>
            </a:r>
            <a:r>
              <a:rPr lang="en-US" dirty="0" smtClean="0"/>
              <a:t>for tissue </a:t>
            </a:r>
            <a:r>
              <a:rPr lang="en-US" dirty="0"/>
              <a:t>repair</a:t>
            </a:r>
          </a:p>
          <a:p>
            <a:r>
              <a:rPr lang="en-US" dirty="0" smtClean="0"/>
              <a:t>Begins </a:t>
            </a:r>
            <a:r>
              <a:rPr lang="en-US" dirty="0"/>
              <a:t>within seconds and lasts up to several </a:t>
            </a:r>
            <a:r>
              <a:rPr lang="en-US" dirty="0" smtClean="0"/>
              <a:t>days depending </a:t>
            </a:r>
            <a:r>
              <a:rPr lang="en-US" dirty="0"/>
              <a:t>on severity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75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Acute Inflammatory Phase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Limiting </a:t>
            </a:r>
            <a:r>
              <a:rPr lang="en-US" dirty="0"/>
              <a:t>blood loss</a:t>
            </a:r>
          </a:p>
          <a:p>
            <a:pPr lvl="1"/>
            <a:r>
              <a:rPr lang="en-US" dirty="0" smtClean="0"/>
              <a:t>ICE</a:t>
            </a:r>
            <a:r>
              <a:rPr lang="en-US" dirty="0"/>
              <a:t>?</a:t>
            </a:r>
          </a:p>
          <a:p>
            <a:pPr lvl="1"/>
            <a:r>
              <a:rPr lang="en-US" dirty="0" smtClean="0"/>
              <a:t>Capillaries</a:t>
            </a:r>
            <a:r>
              <a:rPr lang="en-US" dirty="0"/>
              <a:t>, arterioles and </a:t>
            </a:r>
            <a:r>
              <a:rPr lang="en-US" dirty="0" err="1"/>
              <a:t>venules</a:t>
            </a:r>
            <a:endParaRPr lang="en-US" dirty="0"/>
          </a:p>
          <a:p>
            <a:pPr lvl="1"/>
            <a:r>
              <a:rPr lang="en-US" dirty="0" smtClean="0"/>
              <a:t>Within </a:t>
            </a:r>
            <a:r>
              <a:rPr lang="en-US" dirty="0"/>
              <a:t>seconds of trauma, platelets adhere to the site of </a:t>
            </a:r>
            <a:r>
              <a:rPr lang="en-US" dirty="0" smtClean="0"/>
              <a:t>damage in </a:t>
            </a:r>
            <a:r>
              <a:rPr lang="en-US" dirty="0"/>
              <a:t>blood vessels initiating a </a:t>
            </a:r>
            <a:r>
              <a:rPr lang="en-US" dirty="0" smtClean="0"/>
              <a:t>clotting/plugging </a:t>
            </a:r>
            <a:r>
              <a:rPr lang="en-US" dirty="0"/>
              <a:t>response</a:t>
            </a:r>
          </a:p>
          <a:p>
            <a:pPr lvl="1"/>
            <a:r>
              <a:rPr lang="en-US" dirty="0" smtClean="0"/>
              <a:t>Vasoconstriction </a:t>
            </a:r>
            <a:r>
              <a:rPr lang="en-US" dirty="0"/>
              <a:t>to damaged </a:t>
            </a:r>
            <a:r>
              <a:rPr lang="en-US" dirty="0" smtClean="0"/>
              <a:t>cells</a:t>
            </a:r>
          </a:p>
          <a:p>
            <a:r>
              <a:rPr lang="en-US" dirty="0" smtClean="0"/>
              <a:t>Vasodilation</a:t>
            </a:r>
            <a:endParaRPr lang="en-US" dirty="0"/>
          </a:p>
          <a:p>
            <a:r>
              <a:rPr lang="en-US" dirty="0" smtClean="0"/>
              <a:t>Increased </a:t>
            </a:r>
            <a:r>
              <a:rPr lang="en-US" dirty="0"/>
              <a:t>capillary membrane permeability</a:t>
            </a:r>
          </a:p>
          <a:p>
            <a:r>
              <a:rPr lang="en-US" dirty="0" smtClean="0"/>
              <a:t>Phagocytosis</a:t>
            </a:r>
            <a:endParaRPr lang="en-US" dirty="0"/>
          </a:p>
          <a:p>
            <a:r>
              <a:rPr lang="en-US" dirty="0" smtClean="0"/>
              <a:t>Growth </a:t>
            </a:r>
            <a:r>
              <a:rPr lang="en-US" dirty="0"/>
              <a:t>of new capillaries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30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Acute Inflammatory Phase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Initiated </a:t>
            </a:r>
            <a:r>
              <a:rPr lang="en-US" dirty="0"/>
              <a:t>and controlled by 180 chemical mediators</a:t>
            </a:r>
          </a:p>
          <a:p>
            <a:pPr lvl="1"/>
            <a:r>
              <a:rPr lang="en-US" dirty="0" smtClean="0"/>
              <a:t>Released </a:t>
            </a:r>
            <a:r>
              <a:rPr lang="en-US" dirty="0"/>
              <a:t>from cells</a:t>
            </a:r>
          </a:p>
          <a:p>
            <a:pPr lvl="1"/>
            <a:r>
              <a:rPr lang="en-US" dirty="0" smtClean="0"/>
              <a:t>Activated </a:t>
            </a:r>
            <a:r>
              <a:rPr lang="en-US" dirty="0"/>
              <a:t>plasma proteins (Merrick, 2003)</a:t>
            </a:r>
          </a:p>
          <a:p>
            <a:r>
              <a:rPr lang="en-US" dirty="0" smtClean="0"/>
              <a:t>Stimulate </a:t>
            </a:r>
            <a:r>
              <a:rPr lang="en-US" dirty="0"/>
              <a:t>free nerve endings (Pain + </a:t>
            </a:r>
            <a:r>
              <a:rPr lang="en-US" dirty="0" err="1"/>
              <a:t>LoF</a:t>
            </a:r>
            <a:r>
              <a:rPr lang="en-US" dirty="0"/>
              <a:t>)</a:t>
            </a:r>
          </a:p>
          <a:p>
            <a:pPr lvl="1"/>
            <a:r>
              <a:rPr lang="en-US" dirty="0" smtClean="0"/>
              <a:t>Resulting </a:t>
            </a:r>
            <a:r>
              <a:rPr lang="en-US" dirty="0"/>
              <a:t>in muscle spasm</a:t>
            </a:r>
          </a:p>
          <a:p>
            <a:pPr lvl="1"/>
            <a:r>
              <a:rPr lang="en-US" dirty="0" smtClean="0"/>
              <a:t>Resulting </a:t>
            </a:r>
            <a:r>
              <a:rPr lang="en-US" dirty="0"/>
              <a:t>in more pain (pain-spasm cycle)</a:t>
            </a:r>
          </a:p>
          <a:p>
            <a:pPr lvl="1"/>
            <a:r>
              <a:rPr lang="en-US" dirty="0" smtClean="0"/>
              <a:t>Results </a:t>
            </a:r>
            <a:r>
              <a:rPr lang="en-US" dirty="0"/>
              <a:t>in more loss of function</a:t>
            </a:r>
          </a:p>
          <a:p>
            <a:r>
              <a:rPr lang="en-US" dirty="0" smtClean="0"/>
              <a:t>Open </a:t>
            </a:r>
            <a:r>
              <a:rPr lang="en-US" dirty="0"/>
              <a:t>capillary beds (vasodilation)</a:t>
            </a:r>
          </a:p>
          <a:p>
            <a:pPr lvl="1"/>
            <a:r>
              <a:rPr lang="en-US" dirty="0" smtClean="0"/>
              <a:t>Increase </a:t>
            </a:r>
            <a:r>
              <a:rPr lang="en-US" dirty="0"/>
              <a:t>in blood = redness and warmth</a:t>
            </a:r>
          </a:p>
          <a:p>
            <a:pPr lvl="1"/>
            <a:r>
              <a:rPr lang="en-US" dirty="0" smtClean="0"/>
              <a:t>Decrease </a:t>
            </a:r>
            <a:r>
              <a:rPr lang="en-US" dirty="0"/>
              <a:t>blood flow rate = </a:t>
            </a:r>
            <a:r>
              <a:rPr lang="en-US" dirty="0" err="1"/>
              <a:t>haemoconcentration</a:t>
            </a:r>
            <a:r>
              <a:rPr lang="en-US" dirty="0"/>
              <a:t> (WBC)</a:t>
            </a:r>
          </a:p>
          <a:p>
            <a:pPr lvl="1"/>
            <a:r>
              <a:rPr lang="en-US" dirty="0" smtClean="0"/>
              <a:t>Increased </a:t>
            </a:r>
            <a:r>
              <a:rPr lang="en-US" dirty="0"/>
              <a:t>cell permeability</a:t>
            </a:r>
          </a:p>
          <a:p>
            <a:pPr lvl="1"/>
            <a:r>
              <a:rPr lang="en-US" dirty="0" smtClean="0"/>
              <a:t>Protein </a:t>
            </a:r>
            <a:r>
              <a:rPr lang="en-US" dirty="0"/>
              <a:t>leave damaged cells, attract water = swelling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389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Repair Inflammatory Phase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Implies </a:t>
            </a:r>
            <a:r>
              <a:rPr lang="en-US" dirty="0"/>
              <a:t>growth of new </a:t>
            </a:r>
            <a:r>
              <a:rPr lang="en-US" dirty="0" smtClean="0"/>
              <a:t>tissue </a:t>
            </a:r>
          </a:p>
          <a:p>
            <a:r>
              <a:rPr lang="en-US" dirty="0" smtClean="0"/>
              <a:t>Three </a:t>
            </a:r>
            <a:r>
              <a:rPr lang="en-US" dirty="0"/>
              <a:t>types of tissue</a:t>
            </a:r>
          </a:p>
          <a:p>
            <a:pPr lvl="1"/>
            <a:r>
              <a:rPr lang="en-US" dirty="0" smtClean="0"/>
              <a:t> </a:t>
            </a:r>
            <a:r>
              <a:rPr lang="en-US" dirty="0"/>
              <a:t>Labile cells: excellent regenerative capacity</a:t>
            </a:r>
          </a:p>
          <a:p>
            <a:pPr lvl="2"/>
            <a:r>
              <a:rPr lang="en-US" dirty="0" smtClean="0"/>
              <a:t>E.g</a:t>
            </a:r>
            <a:r>
              <a:rPr lang="en-US" dirty="0"/>
              <a:t>. epidermis, bone marrow, cells lining </a:t>
            </a:r>
            <a:r>
              <a:rPr lang="en-US" dirty="0" err="1"/>
              <a:t>respiratory,GI</a:t>
            </a:r>
            <a:r>
              <a:rPr lang="en-US" dirty="0" smtClean="0"/>
              <a:t>, </a:t>
            </a:r>
            <a:endParaRPr lang="en-US" dirty="0"/>
          </a:p>
          <a:p>
            <a:r>
              <a:rPr lang="en-US" dirty="0"/>
              <a:t>Genitourinary tracts</a:t>
            </a:r>
          </a:p>
          <a:p>
            <a:pPr lvl="1"/>
            <a:r>
              <a:rPr lang="en-US" dirty="0" smtClean="0"/>
              <a:t>Stable </a:t>
            </a:r>
            <a:r>
              <a:rPr lang="en-US" dirty="0"/>
              <a:t>cells: less regenerative capacity</a:t>
            </a:r>
          </a:p>
          <a:p>
            <a:pPr lvl="2"/>
            <a:r>
              <a:rPr lang="en-US" dirty="0" smtClean="0"/>
              <a:t>E.g</a:t>
            </a:r>
            <a:r>
              <a:rPr lang="en-US" dirty="0"/>
              <a:t>. liver, pancreas, kidney cells, also fibroblasts, </a:t>
            </a:r>
            <a:r>
              <a:rPr lang="en-US" dirty="0" smtClean="0"/>
              <a:t>osteocytes, endothelial </a:t>
            </a:r>
            <a:r>
              <a:rPr lang="en-US" dirty="0"/>
              <a:t>cells and chondrocytes, Skeletal muscle </a:t>
            </a:r>
            <a:r>
              <a:rPr lang="en-US" dirty="0" smtClean="0"/>
              <a:t>limited regenerative </a:t>
            </a:r>
            <a:r>
              <a:rPr lang="en-US" dirty="0"/>
              <a:t>capacity ?</a:t>
            </a:r>
          </a:p>
          <a:p>
            <a:r>
              <a:rPr lang="en-US" dirty="0" smtClean="0"/>
              <a:t>Permanent </a:t>
            </a:r>
            <a:r>
              <a:rPr lang="en-US" dirty="0"/>
              <a:t>cells: no regenerative capacity</a:t>
            </a:r>
          </a:p>
          <a:p>
            <a:pPr lvl="1"/>
            <a:r>
              <a:rPr lang="en-US" dirty="0" smtClean="0"/>
              <a:t>E.g</a:t>
            </a:r>
            <a:r>
              <a:rPr lang="en-US" dirty="0"/>
              <a:t>. cells of CNS, lenses of the eye, cardiac muscle.</a:t>
            </a:r>
          </a:p>
          <a:p>
            <a:pPr lvl="1"/>
            <a:r>
              <a:rPr lang="en-US" dirty="0" smtClean="0"/>
              <a:t>Large </a:t>
            </a:r>
            <a:r>
              <a:rPr lang="en-US" dirty="0"/>
              <a:t>areas: scar tissue (collagen)</a:t>
            </a:r>
          </a:p>
          <a:p>
            <a:pPr lvl="1"/>
            <a:r>
              <a:rPr lang="en-US" dirty="0" smtClean="0"/>
              <a:t>Small </a:t>
            </a:r>
            <a:r>
              <a:rPr lang="en-US" dirty="0"/>
              <a:t>areas (DOMS): satellite cells mature into myofibrils </a:t>
            </a:r>
            <a:r>
              <a:rPr lang="en-US" dirty="0" smtClean="0"/>
              <a:t>thus restoring </a:t>
            </a:r>
            <a:r>
              <a:rPr lang="en-US" dirty="0"/>
              <a:t>functional muscle </a:t>
            </a:r>
            <a:r>
              <a:rPr lang="en-US" dirty="0" smtClean="0"/>
              <a:t>tissue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26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Maturation Phase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 </a:t>
            </a:r>
            <a:r>
              <a:rPr lang="en-US" dirty="0"/>
              <a:t>ligaments and tendons heal:</a:t>
            </a:r>
          </a:p>
          <a:p>
            <a:pPr lvl="1"/>
            <a:r>
              <a:rPr lang="en-US" dirty="0" smtClean="0"/>
              <a:t>Type </a:t>
            </a:r>
            <a:r>
              <a:rPr lang="en-US" dirty="0"/>
              <a:t>III collagen is replaced with stronger Type I collagen</a:t>
            </a:r>
          </a:p>
          <a:p>
            <a:pPr lvl="1"/>
            <a:r>
              <a:rPr lang="en-US" dirty="0" err="1" smtClean="0"/>
              <a:t>Fibre</a:t>
            </a:r>
            <a:r>
              <a:rPr lang="en-US" dirty="0" smtClean="0"/>
              <a:t> </a:t>
            </a:r>
            <a:r>
              <a:rPr lang="en-US" dirty="0"/>
              <a:t>alignment improves</a:t>
            </a:r>
          </a:p>
          <a:p>
            <a:pPr lvl="1"/>
            <a:r>
              <a:rPr lang="en-US" dirty="0" smtClean="0"/>
              <a:t>Links </a:t>
            </a:r>
            <a:r>
              <a:rPr lang="en-US" dirty="0"/>
              <a:t>between </a:t>
            </a:r>
            <a:r>
              <a:rPr lang="en-US" dirty="0" err="1"/>
              <a:t>fibres</a:t>
            </a:r>
            <a:r>
              <a:rPr lang="en-US" dirty="0"/>
              <a:t> become stronger</a:t>
            </a:r>
          </a:p>
          <a:p>
            <a:r>
              <a:rPr lang="en-US" dirty="0" smtClean="0"/>
              <a:t>In </a:t>
            </a:r>
            <a:r>
              <a:rPr lang="en-US" dirty="0"/>
              <a:t>bones</a:t>
            </a:r>
          </a:p>
          <a:p>
            <a:pPr lvl="1"/>
            <a:r>
              <a:rPr lang="en-US" dirty="0" smtClean="0"/>
              <a:t>New </a:t>
            </a:r>
            <a:r>
              <a:rPr lang="en-US" dirty="0"/>
              <a:t>tissues mature</a:t>
            </a:r>
          </a:p>
          <a:p>
            <a:pPr lvl="1"/>
            <a:r>
              <a:rPr lang="en-US" dirty="0" smtClean="0"/>
              <a:t>Mineral </a:t>
            </a:r>
            <a:r>
              <a:rPr lang="en-US" dirty="0"/>
              <a:t>content increases</a:t>
            </a:r>
          </a:p>
        </p:txBody>
      </p:sp>
    </p:spTree>
    <p:extLst>
      <p:ext uri="{BB962C8B-B14F-4D97-AF65-F5344CB8AC3E}">
        <p14:creationId xmlns:p14="http://schemas.microsoft.com/office/powerpoint/2010/main" val="1818005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Sports Massage and Stages of Healing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825" y="1844825"/>
            <a:ext cx="7891059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93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Cross </a:t>
            </a:r>
            <a:r>
              <a:rPr lang="en-US" dirty="0" err="1"/>
              <a:t>fibre</a:t>
            </a:r>
            <a:r>
              <a:rPr lang="en-US" dirty="0"/>
              <a:t> rubbing over a muscle, tendon or ligament</a:t>
            </a:r>
          </a:p>
          <a:p>
            <a:r>
              <a:rPr lang="en-US" dirty="0" smtClean="0"/>
              <a:t>Usually </a:t>
            </a:r>
            <a:r>
              <a:rPr lang="en-US" dirty="0"/>
              <a:t>applied in the same direction</a:t>
            </a:r>
          </a:p>
          <a:p>
            <a:r>
              <a:rPr lang="en-US" dirty="0" smtClean="0"/>
              <a:t>Applied </a:t>
            </a:r>
            <a:r>
              <a:rPr lang="en-US" dirty="0"/>
              <a:t>with thumbs, fingers &amp; knuckles</a:t>
            </a:r>
          </a:p>
        </p:txBody>
      </p:sp>
    </p:spTree>
    <p:extLst>
      <p:ext uri="{BB962C8B-B14F-4D97-AF65-F5344CB8AC3E}">
        <p14:creationId xmlns:p14="http://schemas.microsoft.com/office/powerpoint/2010/main" val="859980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General </a:t>
            </a:r>
            <a:r>
              <a:rPr lang="en-US" dirty="0"/>
              <a:t>effects</a:t>
            </a:r>
          </a:p>
          <a:p>
            <a:pPr lvl="1"/>
            <a:r>
              <a:rPr lang="en-US" dirty="0" smtClean="0"/>
              <a:t>Trauma </a:t>
            </a:r>
            <a:r>
              <a:rPr lang="en-US" dirty="0"/>
              <a:t>to soft tissue</a:t>
            </a:r>
          </a:p>
          <a:p>
            <a:pPr lvl="1"/>
            <a:r>
              <a:rPr lang="en-US" dirty="0" smtClean="0"/>
              <a:t>Reduction </a:t>
            </a:r>
            <a:r>
              <a:rPr lang="en-US" dirty="0"/>
              <a:t>of scar tissue (Adaptation)</a:t>
            </a:r>
          </a:p>
          <a:p>
            <a:pPr lvl="1"/>
            <a:r>
              <a:rPr lang="en-US" dirty="0" smtClean="0"/>
              <a:t>Trauma </a:t>
            </a:r>
            <a:r>
              <a:rPr lang="en-US" dirty="0"/>
              <a:t>to blood vessels</a:t>
            </a:r>
          </a:p>
          <a:p>
            <a:r>
              <a:rPr lang="en-US" dirty="0" smtClean="0"/>
              <a:t>Aim </a:t>
            </a:r>
            <a:r>
              <a:rPr lang="en-US" dirty="0"/>
              <a:t>to</a:t>
            </a:r>
          </a:p>
          <a:p>
            <a:pPr lvl="1"/>
            <a:r>
              <a:rPr lang="en-US" dirty="0" smtClean="0"/>
              <a:t>Break </a:t>
            </a:r>
            <a:r>
              <a:rPr lang="en-US" dirty="0"/>
              <a:t>the cross bonds of collagen</a:t>
            </a:r>
          </a:p>
          <a:p>
            <a:pPr lvl="1"/>
            <a:r>
              <a:rPr lang="en-US" dirty="0" smtClean="0"/>
              <a:t>Force </a:t>
            </a:r>
            <a:r>
              <a:rPr lang="en-US" dirty="0"/>
              <a:t>new collagen to be laid down</a:t>
            </a:r>
          </a:p>
          <a:p>
            <a:pPr lvl="1"/>
            <a:r>
              <a:rPr lang="en-US" dirty="0" smtClean="0"/>
              <a:t>Manipulate </a:t>
            </a:r>
            <a:r>
              <a:rPr lang="en-US" dirty="0"/>
              <a:t>it to lie flat in the same direction as original structure</a:t>
            </a:r>
          </a:p>
        </p:txBody>
      </p:sp>
    </p:spTree>
    <p:extLst>
      <p:ext uri="{BB962C8B-B14F-4D97-AF65-F5344CB8AC3E}">
        <p14:creationId xmlns:p14="http://schemas.microsoft.com/office/powerpoint/2010/main" val="1882441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Only </a:t>
            </a:r>
            <a:r>
              <a:rPr lang="en-US" dirty="0"/>
              <a:t>applied to scar tissue that is 21days old</a:t>
            </a:r>
            <a:r>
              <a:rPr lang="en-US" dirty="0" smtClean="0"/>
              <a:t>+</a:t>
            </a:r>
          </a:p>
          <a:p>
            <a:r>
              <a:rPr lang="en-US" dirty="0" smtClean="0"/>
              <a:t>Or on chronically adhered tissue.</a:t>
            </a:r>
            <a:endParaRPr lang="en-US" dirty="0"/>
          </a:p>
          <a:p>
            <a:r>
              <a:rPr lang="en-US" dirty="0" smtClean="0"/>
              <a:t>Apply </a:t>
            </a:r>
            <a:r>
              <a:rPr lang="en-US" dirty="0"/>
              <a:t>to smallest area possible</a:t>
            </a:r>
          </a:p>
          <a:p>
            <a:r>
              <a:rPr lang="en-US" dirty="0" smtClean="0"/>
              <a:t>1 </a:t>
            </a:r>
            <a:r>
              <a:rPr lang="en-US" dirty="0"/>
              <a:t>direction only</a:t>
            </a:r>
          </a:p>
          <a:p>
            <a:r>
              <a:rPr lang="en-US" dirty="0" smtClean="0"/>
              <a:t>Maximum </a:t>
            </a:r>
            <a:r>
              <a:rPr lang="en-US" dirty="0"/>
              <a:t>of 30secs at any 1 </a:t>
            </a:r>
            <a:r>
              <a:rPr lang="en-US" dirty="0" smtClean="0"/>
              <a:t>time</a:t>
            </a:r>
          </a:p>
          <a:p>
            <a:r>
              <a:rPr lang="en-US" dirty="0" smtClean="0"/>
              <a:t>No </a:t>
            </a:r>
            <a:r>
              <a:rPr lang="en-US" dirty="0"/>
              <a:t>more than 3 x 30secs on any 1 </a:t>
            </a:r>
            <a:r>
              <a:rPr lang="en-US" dirty="0" smtClean="0"/>
              <a:t>area</a:t>
            </a:r>
          </a:p>
          <a:p>
            <a:r>
              <a:rPr lang="en-US" dirty="0" smtClean="0"/>
              <a:t>Can be up to 5 minutes in duration</a:t>
            </a:r>
            <a:endParaRPr lang="en-US" dirty="0"/>
          </a:p>
          <a:p>
            <a:r>
              <a:rPr lang="en-US" dirty="0" smtClean="0"/>
              <a:t>Advise </a:t>
            </a:r>
            <a:r>
              <a:rPr lang="en-US" dirty="0"/>
              <a:t>patient you are re-damaging the area = </a:t>
            </a:r>
            <a:r>
              <a:rPr lang="en-US" dirty="0" smtClean="0"/>
              <a:t>very painful</a:t>
            </a:r>
            <a:endParaRPr lang="en-US" dirty="0"/>
          </a:p>
          <a:p>
            <a:r>
              <a:rPr lang="en-US" dirty="0" smtClean="0"/>
              <a:t>Area </a:t>
            </a:r>
            <a:r>
              <a:rPr lang="en-US" dirty="0"/>
              <a:t>must be on a stretch</a:t>
            </a:r>
          </a:p>
          <a:p>
            <a:r>
              <a:rPr lang="en-US" dirty="0" smtClean="0"/>
              <a:t>Area </a:t>
            </a:r>
            <a:r>
              <a:rPr lang="en-US" dirty="0"/>
              <a:t>must be pinned down</a:t>
            </a:r>
          </a:p>
          <a:p>
            <a:r>
              <a:rPr lang="en-US" dirty="0" smtClean="0"/>
              <a:t>All </a:t>
            </a:r>
            <a:r>
              <a:rPr lang="en-US" dirty="0"/>
              <a:t>slack must be taken up</a:t>
            </a:r>
          </a:p>
        </p:txBody>
      </p:sp>
    </p:spTree>
    <p:extLst>
      <p:ext uri="{BB962C8B-B14F-4D97-AF65-F5344CB8AC3E}">
        <p14:creationId xmlns:p14="http://schemas.microsoft.com/office/powerpoint/2010/main" val="102530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Friction 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Medial </a:t>
            </a:r>
            <a:r>
              <a:rPr lang="en-US" dirty="0"/>
              <a:t>collateral ligament</a:t>
            </a:r>
          </a:p>
          <a:p>
            <a:pPr lvl="1"/>
            <a:r>
              <a:rPr lang="en-US" dirty="0" smtClean="0"/>
              <a:t>Side </a:t>
            </a:r>
            <a:r>
              <a:rPr lang="en-US" dirty="0"/>
              <a:t>lie, bottom knee bent, palpate </a:t>
            </a:r>
            <a:r>
              <a:rPr lang="en-US" dirty="0" err="1"/>
              <a:t>lig</a:t>
            </a:r>
            <a:r>
              <a:rPr lang="en-US" dirty="0"/>
              <a:t> and </a:t>
            </a:r>
            <a:r>
              <a:rPr lang="en-US" dirty="0" smtClean="0"/>
              <a:t>begin cross </a:t>
            </a:r>
            <a:r>
              <a:rPr lang="en-US" dirty="0" err="1"/>
              <a:t>fibre</a:t>
            </a:r>
            <a:r>
              <a:rPr lang="en-US" dirty="0"/>
              <a:t> </a:t>
            </a:r>
            <a:r>
              <a:rPr lang="en-US" dirty="0" smtClean="0"/>
              <a:t>friction</a:t>
            </a:r>
          </a:p>
          <a:p>
            <a:r>
              <a:rPr lang="en-US" dirty="0" smtClean="0"/>
              <a:t>Medial </a:t>
            </a:r>
            <a:r>
              <a:rPr lang="en-US" dirty="0"/>
              <a:t>Achilles tendon</a:t>
            </a:r>
          </a:p>
          <a:p>
            <a:pPr lvl="1"/>
            <a:r>
              <a:rPr lang="en-US" dirty="0" smtClean="0"/>
              <a:t>Side </a:t>
            </a:r>
            <a:r>
              <a:rPr lang="en-US" dirty="0"/>
              <a:t>lie, stretch in to dorsiflexion, clear slack with </a:t>
            </a:r>
            <a:r>
              <a:rPr lang="en-US" dirty="0" smtClean="0"/>
              <a:t>left hand </a:t>
            </a:r>
            <a:r>
              <a:rPr lang="en-US" dirty="0"/>
              <a:t>and friction with right</a:t>
            </a:r>
          </a:p>
          <a:p>
            <a:r>
              <a:rPr lang="en-US" dirty="0" err="1" smtClean="0"/>
              <a:t>Acromio</a:t>
            </a:r>
            <a:r>
              <a:rPr lang="en-US" dirty="0" smtClean="0"/>
              <a:t>-clavicular </a:t>
            </a:r>
            <a:r>
              <a:rPr lang="en-US" dirty="0"/>
              <a:t>ligament</a:t>
            </a:r>
          </a:p>
          <a:p>
            <a:pPr lvl="1"/>
            <a:r>
              <a:rPr lang="en-US" dirty="0" smtClean="0"/>
              <a:t>Client </a:t>
            </a:r>
            <a:r>
              <a:rPr lang="en-US" dirty="0"/>
              <a:t>sitting</a:t>
            </a:r>
          </a:p>
          <a:p>
            <a:r>
              <a:rPr lang="en-US" dirty="0" smtClean="0"/>
              <a:t>Semi-</a:t>
            </a:r>
            <a:r>
              <a:rPr lang="en-US" dirty="0" err="1" smtClean="0"/>
              <a:t>membranosus</a:t>
            </a:r>
            <a:r>
              <a:rPr lang="en-US" dirty="0" smtClean="0"/>
              <a:t> </a:t>
            </a:r>
            <a:r>
              <a:rPr lang="en-US" dirty="0"/>
              <a:t>tendon</a:t>
            </a:r>
          </a:p>
          <a:p>
            <a:pPr lvl="1"/>
            <a:r>
              <a:rPr lang="en-US" dirty="0" smtClean="0"/>
              <a:t>Lies </a:t>
            </a:r>
            <a:r>
              <a:rPr lang="en-US" dirty="0"/>
              <a:t>under semi-mem on medial thigh</a:t>
            </a:r>
          </a:p>
        </p:txBody>
      </p:sp>
    </p:spTree>
    <p:extLst>
      <p:ext uri="{BB962C8B-B14F-4D97-AF65-F5344CB8AC3E}">
        <p14:creationId xmlns:p14="http://schemas.microsoft.com/office/powerpoint/2010/main" val="171191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Myofascal</a:t>
            </a:r>
            <a:r>
              <a:rPr lang="en-GB" dirty="0" smtClean="0"/>
              <a:t> Frictional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Same principles as working with ligamentous and tendinous tissue</a:t>
            </a:r>
          </a:p>
          <a:p>
            <a:r>
              <a:rPr lang="en-US" dirty="0" smtClean="0"/>
              <a:t>Horizontal to </a:t>
            </a:r>
            <a:r>
              <a:rPr lang="en-US" dirty="0" err="1" smtClean="0"/>
              <a:t>fibres</a:t>
            </a:r>
            <a:endParaRPr lang="en-US" dirty="0" smtClean="0"/>
          </a:p>
          <a:p>
            <a:r>
              <a:rPr lang="en-US" dirty="0" smtClean="0"/>
              <a:t>Short techniques applied until a change is felt of the underlying tone.  </a:t>
            </a:r>
          </a:p>
          <a:p>
            <a:r>
              <a:rPr lang="en-US" dirty="0" smtClean="0"/>
              <a:t>Maintain the technique for another 30secs and review tissue tone.  </a:t>
            </a:r>
          </a:p>
          <a:p>
            <a:r>
              <a:rPr lang="en-US" dirty="0" smtClean="0"/>
              <a:t>Further Reading (Clinical </a:t>
            </a:r>
            <a:r>
              <a:rPr lang="en-US" smtClean="0"/>
              <a:t>Sports Medicine, </a:t>
            </a:r>
            <a:r>
              <a:rPr lang="en-US" dirty="0" err="1" smtClean="0"/>
              <a:t>Brukner</a:t>
            </a:r>
            <a:r>
              <a:rPr lang="en-US" dirty="0" smtClean="0"/>
              <a:t> and Khan)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06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Self-Frictional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Common Sites</a:t>
            </a:r>
          </a:p>
          <a:p>
            <a:pPr lvl="1"/>
            <a:r>
              <a:rPr lang="en-US" dirty="0" smtClean="0"/>
              <a:t>Gluteus </a:t>
            </a:r>
            <a:r>
              <a:rPr lang="en-US" dirty="0" err="1" smtClean="0"/>
              <a:t>Medius</a:t>
            </a:r>
            <a:endParaRPr lang="en-US" dirty="0" smtClean="0"/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Piriformis</a:t>
            </a:r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Tensor Fascia </a:t>
            </a:r>
            <a:r>
              <a:rPr lang="en-US" dirty="0" err="1" smtClean="0"/>
              <a:t>Latae</a:t>
            </a:r>
            <a:endParaRPr lang="en-US" dirty="0" smtClean="0"/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Plantar Fascia</a:t>
            </a:r>
          </a:p>
          <a:p>
            <a:pPr lvl="1"/>
            <a:endParaRPr lang="en-US" dirty="0"/>
          </a:p>
          <a:p>
            <a:pPr lvl="1"/>
            <a:r>
              <a:rPr lang="en-US" dirty="0" smtClean="0"/>
              <a:t>Upper Trapezius/ </a:t>
            </a:r>
            <a:r>
              <a:rPr lang="en-US" dirty="0" err="1" smtClean="0"/>
              <a:t>Levator</a:t>
            </a:r>
            <a:r>
              <a:rPr lang="en-US" dirty="0" smtClean="0"/>
              <a:t> Scapulae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12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Dermal Lifting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</a:t>
            </a:r>
            <a:r>
              <a:rPr lang="en-US" dirty="0"/>
              <a:t>lifting of the skin and dermal layers away from </a:t>
            </a:r>
            <a:r>
              <a:rPr lang="en-US" dirty="0" smtClean="0"/>
              <a:t>muscle and </a:t>
            </a:r>
            <a:r>
              <a:rPr lang="en-US" dirty="0"/>
              <a:t>skeletal structures</a:t>
            </a:r>
          </a:p>
          <a:p>
            <a:r>
              <a:rPr lang="en-US" dirty="0" smtClean="0"/>
              <a:t>Effects</a:t>
            </a:r>
            <a:endParaRPr lang="en-US" dirty="0"/>
          </a:p>
          <a:p>
            <a:pPr lvl="1"/>
            <a:r>
              <a:rPr lang="en-US" dirty="0" smtClean="0"/>
              <a:t>Reduces </a:t>
            </a:r>
            <a:r>
              <a:rPr lang="en-US" dirty="0"/>
              <a:t>adhesions between the skin and the underlying </a:t>
            </a:r>
            <a:r>
              <a:rPr lang="en-US" dirty="0" smtClean="0"/>
              <a:t>soft tissues</a:t>
            </a:r>
            <a:endParaRPr lang="en-US" dirty="0"/>
          </a:p>
          <a:p>
            <a:pPr lvl="1"/>
            <a:r>
              <a:rPr lang="en-US" dirty="0" smtClean="0"/>
              <a:t>Reduction </a:t>
            </a:r>
            <a:r>
              <a:rPr lang="en-US" dirty="0"/>
              <a:t>of subcutaneous lipids</a:t>
            </a:r>
          </a:p>
          <a:p>
            <a:pPr lvl="1"/>
            <a:r>
              <a:rPr lang="en-US" dirty="0" smtClean="0"/>
              <a:t>Erythema </a:t>
            </a:r>
            <a:r>
              <a:rPr lang="en-US" dirty="0"/>
              <a:t>of the skin</a:t>
            </a:r>
          </a:p>
        </p:txBody>
      </p:sp>
    </p:spTree>
    <p:extLst>
      <p:ext uri="{BB962C8B-B14F-4D97-AF65-F5344CB8AC3E}">
        <p14:creationId xmlns:p14="http://schemas.microsoft.com/office/powerpoint/2010/main" val="1643862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Dermal Lifting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Collagen </a:t>
            </a:r>
            <a:r>
              <a:rPr lang="en-US" dirty="0"/>
              <a:t>from scar tissue stick to muscle and skin</a:t>
            </a:r>
          </a:p>
          <a:p>
            <a:r>
              <a:rPr lang="en-US" dirty="0" smtClean="0"/>
              <a:t>May </a:t>
            </a:r>
            <a:r>
              <a:rPr lang="en-US" dirty="0"/>
              <a:t>constrain normal free movement</a:t>
            </a:r>
          </a:p>
          <a:p>
            <a:r>
              <a:rPr lang="en-US" dirty="0" smtClean="0"/>
              <a:t>Reduced </a:t>
            </a:r>
            <a:r>
              <a:rPr lang="en-US" dirty="0"/>
              <a:t>subcutaneous lipids</a:t>
            </a:r>
          </a:p>
          <a:p>
            <a:r>
              <a:rPr lang="en-US" dirty="0" smtClean="0"/>
              <a:t>Increased </a:t>
            </a:r>
            <a:r>
              <a:rPr lang="en-US" dirty="0"/>
              <a:t>blood flow putting lipids back into circulation </a:t>
            </a:r>
            <a:r>
              <a:rPr lang="en-US" dirty="0" smtClean="0"/>
              <a:t>for use </a:t>
            </a:r>
            <a:r>
              <a:rPr lang="en-US" dirty="0"/>
              <a:t>(?)</a:t>
            </a:r>
          </a:p>
        </p:txBody>
      </p:sp>
    </p:spTree>
    <p:extLst>
      <p:ext uri="{BB962C8B-B14F-4D97-AF65-F5344CB8AC3E}">
        <p14:creationId xmlns:p14="http://schemas.microsoft.com/office/powerpoint/2010/main" val="64791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Dermal Lifting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Skin Rolling</a:t>
            </a:r>
          </a:p>
          <a:p>
            <a:r>
              <a:rPr lang="en-US" dirty="0" smtClean="0"/>
              <a:t>Skin Shaking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53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Vibrations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Shaking </a:t>
            </a:r>
            <a:r>
              <a:rPr lang="en-US" dirty="0"/>
              <a:t>a relaxed muscle or muscle </a:t>
            </a:r>
            <a:r>
              <a:rPr lang="en-US" dirty="0" smtClean="0"/>
              <a:t>group of </a:t>
            </a:r>
            <a:r>
              <a:rPr lang="en-US" dirty="0"/>
              <a:t>a limb usually by its distal tendon</a:t>
            </a:r>
          </a:p>
          <a:p>
            <a:r>
              <a:rPr lang="en-US" dirty="0" smtClean="0"/>
              <a:t>Effects</a:t>
            </a:r>
            <a:endParaRPr lang="en-US" dirty="0"/>
          </a:p>
          <a:p>
            <a:pPr lvl="1"/>
            <a:r>
              <a:rPr lang="en-US" dirty="0" smtClean="0"/>
              <a:t>Reduction </a:t>
            </a:r>
            <a:r>
              <a:rPr lang="en-US" dirty="0"/>
              <a:t>in tone in healthy tissue</a:t>
            </a:r>
          </a:p>
          <a:p>
            <a:pPr lvl="1"/>
            <a:r>
              <a:rPr lang="en-US" dirty="0" smtClean="0"/>
              <a:t>Relaxing </a:t>
            </a:r>
            <a:r>
              <a:rPr lang="en-US" dirty="0"/>
              <a:t>and calming the client</a:t>
            </a:r>
          </a:p>
          <a:p>
            <a:pPr lvl="1"/>
            <a:r>
              <a:rPr lang="en-US" dirty="0" smtClean="0"/>
              <a:t>Mesmeric</a:t>
            </a:r>
            <a:r>
              <a:rPr lang="en-US" dirty="0"/>
              <a:t>: encourages clients vulnerability </a:t>
            </a:r>
            <a:r>
              <a:rPr lang="en-US" dirty="0" smtClean="0"/>
              <a:t>to suggestion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57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Vibrations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Techniques</a:t>
            </a:r>
            <a:endParaRPr lang="en-US" dirty="0"/>
          </a:p>
          <a:p>
            <a:pPr lvl="1"/>
            <a:r>
              <a:rPr lang="en-US" dirty="0" smtClean="0"/>
              <a:t>Body rocking</a:t>
            </a:r>
            <a:endParaRPr lang="en-US" dirty="0"/>
          </a:p>
          <a:p>
            <a:pPr lvl="1"/>
            <a:r>
              <a:rPr lang="en-US" dirty="0" smtClean="0"/>
              <a:t>Arms</a:t>
            </a:r>
            <a:endParaRPr lang="en-US" dirty="0"/>
          </a:p>
          <a:p>
            <a:pPr lvl="1"/>
            <a:r>
              <a:rPr lang="en-US" dirty="0" smtClean="0"/>
              <a:t>Legs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001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14766</TotalTime>
  <Words>852</Words>
  <Application>Microsoft Macintosh PowerPoint</Application>
  <PresentationFormat>On-screen Show (4:3)</PresentationFormat>
  <Paragraphs>155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Calibri</vt:lpstr>
      <vt:lpstr>Century Schoolbook</vt:lpstr>
      <vt:lpstr>ＭＳ Ｐゴシック</vt:lpstr>
      <vt:lpstr>Wingdings 2</vt:lpstr>
      <vt:lpstr>Arial</vt:lpstr>
      <vt:lpstr>View</vt:lpstr>
      <vt:lpstr>INTRODUCTION TO SPORTS THERAPY  Practical – Vibrations, Dermal Lifting, Scar Tissue Adhesions and Frictions</vt:lpstr>
      <vt:lpstr>Learning Outcomes </vt:lpstr>
      <vt:lpstr>Inflammatory Process</vt:lpstr>
      <vt:lpstr>Inflammation</vt:lpstr>
      <vt:lpstr>Phases of Healing</vt:lpstr>
      <vt:lpstr>Acute Inflammatory Phase</vt:lpstr>
      <vt:lpstr>Acute Inflammatory Phase</vt:lpstr>
      <vt:lpstr>Acute Inflammatory Phase</vt:lpstr>
      <vt:lpstr>Repair Inflammatory Phase</vt:lpstr>
      <vt:lpstr>Maturation Phase</vt:lpstr>
      <vt:lpstr>Sports Massage and Stages of Healing</vt:lpstr>
      <vt:lpstr>Frictions</vt:lpstr>
      <vt:lpstr>Frictions</vt:lpstr>
      <vt:lpstr>Frictions</vt:lpstr>
      <vt:lpstr>Friction Rules</vt:lpstr>
      <vt:lpstr>Myofascal Frictional Techniques</vt:lpstr>
      <vt:lpstr>Self-Frictional Techniques</vt:lpstr>
      <vt:lpstr>Dermal Lifting</vt:lpstr>
      <vt:lpstr>Dermal Lifting</vt:lpstr>
      <vt:lpstr>Dermal Lifting Techniques</vt:lpstr>
      <vt:lpstr>Vibrations</vt:lpstr>
      <vt:lpstr>Vibrations</vt:lpstr>
    </vt:vector>
  </TitlesOfParts>
  <Company/>
  <LinksUpToDate>false</LinksUpToDate>
  <SharedDoc>false</SharedDoc>
  <HyperlinksChanged>false</HyperlinksChanged>
  <AppVersion>15.0023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119</cp:revision>
  <cp:lastPrinted>2016-10-17T06:40:20Z</cp:lastPrinted>
  <dcterms:created xsi:type="dcterms:W3CDTF">2016-09-15T12:23:08Z</dcterms:created>
  <dcterms:modified xsi:type="dcterms:W3CDTF">2018-11-06T13:06:39Z</dcterms:modified>
</cp:coreProperties>
</file>