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embeddedFontLst>
    <p:embeddedFont>
      <p:font typeface="Calibri" panose="020F0502020204030204" pitchFamily="34" charset="0"/>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AB20B01E-588D-4A70-BA5E-0E4E44929B58}">
  <a:tblStyle styleId="{AB20B01E-588D-4A70-BA5E-0E4E44929B58}" styleName="Table_0">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CF4"/>
          </a:solidFill>
        </a:fill>
      </a:tcStyle>
    </a:wholeTbl>
    <a:band1H>
      <a:tcTxStyle/>
      <a:tcStyle>
        <a:tcBdr/>
        <a:fill>
          <a:solidFill>
            <a:srgbClr val="CFD7E7"/>
          </a:solidFill>
        </a:fill>
      </a:tcStyle>
    </a:band1H>
    <a:band2H>
      <a:tcTxStyle/>
      <a:tcStyle>
        <a:tcBdr/>
      </a:tcStyle>
    </a:band2H>
    <a:band1V>
      <a:tcTxStyle/>
      <a:tcStyle>
        <a:tcBdr/>
        <a:fill>
          <a:solidFill>
            <a:srgbClr val="CFD7E7"/>
          </a:solidFill>
        </a:fill>
      </a:tcStyle>
    </a:band1V>
    <a:band2V>
      <a:tcTxStyle/>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460"/>
    <p:restoredTop sz="94646"/>
  </p:normalViewPr>
  <p:slideViewPr>
    <p:cSldViewPr snapToGrid="0">
      <p:cViewPr varScale="1">
        <p:scale>
          <a:sx n="108" d="100"/>
          <a:sy n="108" d="100"/>
        </p:scale>
        <p:origin x="800" y="19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92" name="Google Shape;92;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7" name="Google Shape;11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1" name="Google Shape;141;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0" name="Google Shape;150;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2" name="Google Shape;172;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4" name="Google Shape;184;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3" name="Google Shape;203;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8" name="Google Shape;228;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0" name="Google Shape;250;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0"/>
        <p:cNvGrpSpPr/>
        <p:nvPr/>
      </p:nvGrpSpPr>
      <p:grpSpPr>
        <a:xfrm>
          <a:off x="0" y="0"/>
          <a:ext cx="0" cy="0"/>
          <a:chOff x="0" y="0"/>
          <a:chExt cx="0" cy="0"/>
        </a:xfrm>
      </p:grpSpPr>
      <p:sp>
        <p:nvSpPr>
          <p:cNvPr id="261" name="Google Shape;261;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62" name="Google Shape;262;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p:cNvGrpSpPr/>
        <p:nvPr/>
      </p:nvGrpSpPr>
      <p:grpSpPr>
        <a:xfrm>
          <a:off x="0" y="0"/>
          <a:ext cx="0" cy="0"/>
          <a:chOff x="0" y="0"/>
          <a:chExt cx="0" cy="0"/>
        </a:xfrm>
      </p:grpSpPr>
      <p:sp>
        <p:nvSpPr>
          <p:cNvPr id="285" name="Google Shape;285;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86" name="Google Shape;286;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3"/>
        <p:cNvGrpSpPr/>
        <p:nvPr/>
      </p:nvGrpSpPr>
      <p:grpSpPr>
        <a:xfrm>
          <a:off x="0" y="0"/>
          <a:ext cx="0" cy="0"/>
          <a:chOff x="0" y="0"/>
          <a:chExt cx="0" cy="0"/>
        </a:xfrm>
      </p:grpSpPr>
      <p:sp>
        <p:nvSpPr>
          <p:cNvPr id="304" name="Google Shape;304;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05" name="Google Shape;305;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1"/>
        <p:cNvGrpSpPr/>
        <p:nvPr/>
      </p:nvGrpSpPr>
      <p:grpSpPr>
        <a:xfrm>
          <a:off x="0" y="0"/>
          <a:ext cx="0" cy="0"/>
          <a:chOff x="0" y="0"/>
          <a:chExt cx="0" cy="0"/>
        </a:xfrm>
      </p:grpSpPr>
      <p:sp>
        <p:nvSpPr>
          <p:cNvPr id="322" name="Google Shape;322;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23" name="Google Shape;323;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3"/>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3"/>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8" name="Google Shape;18;p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4"/>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4" name="Google Shape;24;p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5"/>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5"/>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0" name="Google Shape;30;p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6"/>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6" name="Google Shape;36;p6"/>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7" name="Google Shape;37;p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7"/>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3" name="Google Shape;43;p7"/>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4" name="Google Shape;44;p7"/>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7"/>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9"/>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9"/>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7" name="Google Shape;57;p9"/>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0"/>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0"/>
          <p:cNvSpPr>
            <a:spLocks noGrp="1"/>
          </p:cNvSpPr>
          <p:nvPr>
            <p:ph type="pic" idx="2"/>
          </p:nvPr>
        </p:nvSpPr>
        <p:spPr>
          <a:xfrm>
            <a:off x="1792288" y="612775"/>
            <a:ext cx="5486400" cy="4114800"/>
          </a:xfrm>
          <a:prstGeom prst="rect">
            <a:avLst/>
          </a:prstGeom>
          <a:noFill/>
          <a:ln>
            <a:noFill/>
          </a:ln>
        </p:spPr>
      </p:sp>
      <p:sp>
        <p:nvSpPr>
          <p:cNvPr id="64" name="Google Shape;64;p10"/>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5" name="Google Shape;65;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1"/>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2"/>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png"/><Relationship Id="rId10" Type="http://schemas.openxmlformats.org/officeDocument/2006/relationships/image" Target="../media/image14.png"/><Relationship Id="rId4" Type="http://schemas.openxmlformats.org/officeDocument/2006/relationships/image" Target="../media/image8.png"/><Relationship Id="rId9" Type="http://schemas.openxmlformats.org/officeDocument/2006/relationships/image" Target="../media/image13.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25.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s/_rels/slide9.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1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s>
</file>

<file path=ppt/slides/_rels/slide1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1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47.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DFBF7"/>
        </a:solidFill>
        <a:effectLst/>
      </p:bgPr>
    </p:bg>
    <p:spTree>
      <p:nvGrpSpPr>
        <p:cNvPr id="1" name="Shape 83"/>
        <p:cNvGrpSpPr/>
        <p:nvPr/>
      </p:nvGrpSpPr>
      <p:grpSpPr>
        <a:xfrm>
          <a:off x="0" y="0"/>
          <a:ext cx="0" cy="0"/>
          <a:chOff x="0" y="0"/>
          <a:chExt cx="0" cy="0"/>
        </a:xfrm>
      </p:grpSpPr>
      <p:sp>
        <p:nvSpPr>
          <p:cNvPr id="85" name="Google Shape;85;p13"/>
          <p:cNvSpPr txBox="1"/>
          <p:nvPr/>
        </p:nvSpPr>
        <p:spPr>
          <a:xfrm>
            <a:off x="4219575" y="962025"/>
            <a:ext cx="3752850" cy="161583"/>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050" b="1" i="0" u="none" strike="noStrike" cap="none" dirty="0">
                <a:solidFill>
                  <a:srgbClr val="C2410C"/>
                </a:solidFill>
                <a:latin typeface="Times New Roman" panose="02020603050405020304" pitchFamily="18" charset="0"/>
                <a:ea typeface="Plus Jakarta Sans"/>
                <a:cs typeface="Times New Roman" panose="02020603050405020304" pitchFamily="18" charset="0"/>
                <a:sym typeface="Plus Jakarta Sans"/>
              </a:rPr>
              <a:t>EARLY YEARS SUPPORT SERVICES CASE STUDY</a:t>
            </a:r>
            <a:endParaRPr dirty="0">
              <a:latin typeface="Times New Roman" panose="02020603050405020304" pitchFamily="18" charset="0"/>
              <a:cs typeface="Times New Roman" panose="02020603050405020304" pitchFamily="18" charset="0"/>
            </a:endParaRPr>
          </a:p>
        </p:txBody>
      </p:sp>
      <p:sp>
        <p:nvSpPr>
          <p:cNvPr id="86" name="Google Shape;86;p13"/>
          <p:cNvSpPr txBox="1"/>
          <p:nvPr/>
        </p:nvSpPr>
        <p:spPr>
          <a:xfrm>
            <a:off x="2255519" y="2765077"/>
            <a:ext cx="7680960" cy="720197"/>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3900" b="1" i="0" u="none" strike="noStrike" cap="none" dirty="0">
                <a:solidFill>
                  <a:srgbClr val="0B2545"/>
                </a:solidFill>
                <a:latin typeface="Times New Roman" panose="02020603050405020304" pitchFamily="18" charset="0"/>
                <a:ea typeface="Playfair Display"/>
                <a:cs typeface="Times New Roman" panose="02020603050405020304" pitchFamily="18" charset="0"/>
                <a:sym typeface="Playfair Display"/>
              </a:rPr>
              <a:t>Supporting Isaac's Development</a:t>
            </a:r>
            <a:endParaRPr dirty="0">
              <a:latin typeface="Times New Roman" panose="02020603050405020304" pitchFamily="18" charset="0"/>
              <a:cs typeface="Times New Roman" panose="02020603050405020304" pitchFamily="18" charset="0"/>
            </a:endParaRPr>
          </a:p>
        </p:txBody>
      </p:sp>
      <p:sp>
        <p:nvSpPr>
          <p:cNvPr id="87" name="Google Shape;87;p13"/>
          <p:cNvSpPr txBox="1"/>
          <p:nvPr/>
        </p:nvSpPr>
        <p:spPr>
          <a:xfrm>
            <a:off x="2438400" y="3502223"/>
            <a:ext cx="7315200" cy="415498"/>
          </a:xfrm>
          <a:prstGeom prst="rect">
            <a:avLst/>
          </a:prstGeom>
          <a:noFill/>
          <a:ln>
            <a:noFill/>
          </a:ln>
        </p:spPr>
        <p:txBody>
          <a:bodyPr spcFirstLastPara="1" wrap="square" lIns="0" tIns="0" rIns="0" bIns="0" anchor="t" anchorCtr="0">
            <a:spAutoFit/>
          </a:bodyPr>
          <a:lstStyle/>
          <a:p>
            <a:pPr marL="0" marR="0" lvl="0" indent="0" algn="ctr" rtl="0">
              <a:lnSpc>
                <a:spcPct val="150000"/>
              </a:lnSpc>
              <a:spcBef>
                <a:spcPts val="0"/>
              </a:spcBef>
              <a:spcAft>
                <a:spcPts val="0"/>
              </a:spcAft>
              <a:buNone/>
            </a:pPr>
            <a:r>
              <a:rPr lang="en-US" sz="1800" b="0" i="1" u="none" strike="noStrike" cap="none">
                <a:solidFill>
                  <a:srgbClr val="475569"/>
                </a:solidFill>
                <a:latin typeface="Times New Roman" panose="02020603050405020304" pitchFamily="18" charset="0"/>
                <a:ea typeface="Playfair Display"/>
                <a:cs typeface="Times New Roman" panose="02020603050405020304" pitchFamily="18" charset="0"/>
                <a:sym typeface="Playfair Display"/>
              </a:rPr>
              <a:t>An Application of Attachment Theory to a Multi-Agency Early Help Plan</a:t>
            </a:r>
            <a:endParaRPr>
              <a:latin typeface="Times New Roman" panose="02020603050405020304" pitchFamily="18" charset="0"/>
              <a:cs typeface="Times New Roman" panose="02020603050405020304" pitchFamily="18" charset="0"/>
            </a:endParaRPr>
          </a:p>
        </p:txBody>
      </p:sp>
      <p:sp>
        <p:nvSpPr>
          <p:cNvPr id="88" name="Google Shape;88;p13"/>
          <p:cNvSpPr/>
          <p:nvPr/>
        </p:nvSpPr>
        <p:spPr>
          <a:xfrm>
            <a:off x="5810248" y="4990949"/>
            <a:ext cx="571500" cy="28575"/>
          </a:xfrm>
          <a:prstGeom prst="rect">
            <a:avLst/>
          </a:prstGeom>
          <a:solidFill>
            <a:srgbClr val="C2410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Times New Roman" panose="02020603050405020304" pitchFamily="18" charset="0"/>
              <a:ea typeface="Calibri"/>
              <a:cs typeface="Times New Roman" panose="02020603050405020304" pitchFamily="18" charset="0"/>
              <a:sym typeface="Calibri"/>
            </a:endParaRPr>
          </a:p>
        </p:txBody>
      </p:sp>
      <p:sp>
        <p:nvSpPr>
          <p:cNvPr id="2" name="Google Shape;89;p13">
            <a:extLst>
              <a:ext uri="{FF2B5EF4-FFF2-40B4-BE49-F238E27FC236}">
                <a16:creationId xmlns:a16="http://schemas.microsoft.com/office/drawing/2014/main" id="{F17D94D8-7DBC-A1E3-6256-EEA2BE157B04}"/>
              </a:ext>
            </a:extLst>
          </p:cNvPr>
          <p:cNvSpPr txBox="1"/>
          <p:nvPr/>
        </p:nvSpPr>
        <p:spPr>
          <a:xfrm>
            <a:off x="4681613" y="4682071"/>
            <a:ext cx="2828769" cy="323165"/>
          </a:xfrm>
          <a:prstGeom prst="rect">
            <a:avLst/>
          </a:prstGeom>
          <a:noFill/>
          <a:ln>
            <a:noFill/>
          </a:ln>
        </p:spPr>
        <p:txBody>
          <a:bodyPr spcFirstLastPara="1" wrap="square" lIns="0" tIns="0" rIns="0" bIns="0" anchor="t" anchorCtr="0">
            <a:spAutoFit/>
          </a:bodyPr>
          <a:lstStyle/>
          <a:p>
            <a:pPr marL="0" marR="0" lvl="0" indent="0" algn="ctr" rtl="0">
              <a:lnSpc>
                <a:spcPct val="150000"/>
              </a:lnSpc>
              <a:spcBef>
                <a:spcPts val="0"/>
              </a:spcBef>
              <a:spcAft>
                <a:spcPts val="0"/>
              </a:spcAft>
              <a:buNone/>
            </a:pPr>
            <a:r>
              <a:rPr lang="en-US" dirty="0">
                <a:solidFill>
                  <a:srgbClr val="0B2545"/>
                </a:solidFill>
                <a:latin typeface="Times New Roman" panose="02020603050405020304" pitchFamily="18" charset="0"/>
                <a:ea typeface="Plus Jakarta Sans SemiBold"/>
                <a:cs typeface="Times New Roman" panose="02020603050405020304" pitchFamily="18" charset="0"/>
                <a:sym typeface="Plus Jakarta Sans SemiBold"/>
              </a:rPr>
              <a:t>Student name. </a:t>
            </a:r>
            <a:r>
              <a:rPr lang="en-US" b="0" i="0" u="none" strike="noStrike" cap="none" dirty="0">
                <a:solidFill>
                  <a:srgbClr val="0B2545"/>
                </a:solidFill>
                <a:latin typeface="Times New Roman" panose="02020603050405020304" pitchFamily="18" charset="0"/>
                <a:ea typeface="Plus Jakarta Sans SemiBold"/>
                <a:cs typeface="Times New Roman" panose="02020603050405020304" pitchFamily="18" charset="0"/>
                <a:sym typeface="Plus Jakarta Sans SemiBold"/>
              </a:rPr>
              <a:t>  Emmanuel Oppong</a:t>
            </a:r>
            <a:endParaRPr sz="20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68E9B149-C33E-0879-EA52-9BE326D14742}"/>
              </a:ext>
            </a:extLst>
          </p:cNvPr>
          <p:cNvSpPr txBox="1"/>
          <p:nvPr/>
        </p:nvSpPr>
        <p:spPr>
          <a:xfrm>
            <a:off x="4967363" y="5174513"/>
            <a:ext cx="2828769" cy="523220"/>
          </a:xfrm>
          <a:prstGeom prst="rect">
            <a:avLst/>
          </a:prstGeom>
          <a:noFill/>
        </p:spPr>
        <p:txBody>
          <a:bodyPr wrap="square" rtlCol="0">
            <a:spAutoFit/>
          </a:bodyPr>
          <a:lstStyle/>
          <a:p>
            <a:pPr algn="l"/>
            <a:r>
              <a:rPr lang="en-GB" dirty="0">
                <a:solidFill>
                  <a:srgbClr val="1D2125"/>
                </a:solidFill>
                <a:latin typeface="-apple-system"/>
              </a:rPr>
              <a:t>Module. </a:t>
            </a:r>
            <a:r>
              <a:rPr lang="en-GB" sz="1400" i="0" u="none" strike="noStrike" dirty="0">
                <a:solidFill>
                  <a:srgbClr val="1D2125"/>
                </a:solidFill>
                <a:effectLst/>
                <a:latin typeface="-apple-system"/>
              </a:rPr>
              <a:t>Psychology in Health &amp; Social Care - LCHS401</a:t>
            </a:r>
          </a:p>
        </p:txBody>
      </p:sp>
      <p:sp>
        <p:nvSpPr>
          <p:cNvPr id="6" name="TextBox 5">
            <a:extLst>
              <a:ext uri="{FF2B5EF4-FFF2-40B4-BE49-F238E27FC236}">
                <a16:creationId xmlns:a16="http://schemas.microsoft.com/office/drawing/2014/main" id="{1156C185-FB86-F832-F32E-B0E03A800184}"/>
              </a:ext>
            </a:extLst>
          </p:cNvPr>
          <p:cNvSpPr txBox="1"/>
          <p:nvPr/>
        </p:nvSpPr>
        <p:spPr>
          <a:xfrm>
            <a:off x="4983197" y="5867010"/>
            <a:ext cx="1928242" cy="307777"/>
          </a:xfrm>
          <a:prstGeom prst="rect">
            <a:avLst/>
          </a:prstGeom>
          <a:noFill/>
        </p:spPr>
        <p:txBody>
          <a:bodyPr wrap="square" rtlCol="0">
            <a:spAutoFit/>
          </a:bodyPr>
          <a:lstStyle/>
          <a:p>
            <a:r>
              <a:rPr lang="en-US" dirty="0"/>
              <a:t>Date. 22.06.2026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DFBF7"/>
        </a:solidFill>
        <a:effectLst/>
      </p:bgPr>
    </p:bg>
    <p:spTree>
      <p:nvGrpSpPr>
        <p:cNvPr id="1" name="Shape 93"/>
        <p:cNvGrpSpPr/>
        <p:nvPr/>
      </p:nvGrpSpPr>
      <p:grpSpPr>
        <a:xfrm>
          <a:off x="0" y="0"/>
          <a:ext cx="0" cy="0"/>
          <a:chOff x="0" y="0"/>
          <a:chExt cx="0" cy="0"/>
        </a:xfrm>
      </p:grpSpPr>
      <p:pic>
        <p:nvPicPr>
          <p:cNvPr id="95" name="Google Shape;95;p14" descr="image.png"/>
          <p:cNvPicPr preferRelativeResize="0"/>
          <p:nvPr/>
        </p:nvPicPr>
        <p:blipFill rotWithShape="1">
          <a:blip r:embed="rId3">
            <a:alphaModFix/>
          </a:blip>
          <a:srcRect/>
          <a:stretch/>
        </p:blipFill>
        <p:spPr>
          <a:xfrm>
            <a:off x="6286500" y="1795462"/>
            <a:ext cx="5133975" cy="2990850"/>
          </a:xfrm>
          <a:prstGeom prst="rect">
            <a:avLst/>
          </a:prstGeom>
          <a:noFill/>
          <a:ln>
            <a:noFill/>
          </a:ln>
        </p:spPr>
      </p:pic>
      <p:sp>
        <p:nvSpPr>
          <p:cNvPr id="97" name="Google Shape;97;p14"/>
          <p:cNvSpPr txBox="1"/>
          <p:nvPr/>
        </p:nvSpPr>
        <p:spPr>
          <a:xfrm>
            <a:off x="771525" y="1795462"/>
            <a:ext cx="5390673" cy="276999"/>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1" i="0" u="none" strike="noStrike" cap="none">
                <a:solidFill>
                  <a:srgbClr val="0B2545"/>
                </a:solidFill>
                <a:latin typeface="Times New Roman" panose="02020603050405020304" pitchFamily="18" charset="0"/>
                <a:ea typeface="Playfair Display"/>
                <a:cs typeface="Times New Roman" panose="02020603050405020304" pitchFamily="18" charset="0"/>
                <a:sym typeface="Playfair Display"/>
              </a:rPr>
              <a:t>Isaac's Demographics</a:t>
            </a:r>
            <a:endParaRPr>
              <a:latin typeface="Times New Roman" panose="02020603050405020304" pitchFamily="18" charset="0"/>
              <a:cs typeface="Times New Roman" panose="02020603050405020304" pitchFamily="18" charset="0"/>
            </a:endParaRPr>
          </a:p>
        </p:txBody>
      </p:sp>
      <p:sp>
        <p:nvSpPr>
          <p:cNvPr id="98" name="Google Shape;98;p14"/>
          <p:cNvSpPr txBox="1"/>
          <p:nvPr/>
        </p:nvSpPr>
        <p:spPr>
          <a:xfrm>
            <a:off x="771525" y="4138612"/>
            <a:ext cx="5390673" cy="276999"/>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1" i="0" u="none" strike="noStrike" cap="none">
                <a:solidFill>
                  <a:srgbClr val="0B2545"/>
                </a:solidFill>
                <a:latin typeface="Times New Roman" panose="02020603050405020304" pitchFamily="18" charset="0"/>
                <a:ea typeface="Playfair Display"/>
                <a:cs typeface="Times New Roman" panose="02020603050405020304" pitchFamily="18" charset="0"/>
                <a:sym typeface="Playfair Display"/>
              </a:rPr>
              <a:t>Family Dynamics</a:t>
            </a:r>
            <a:endParaRPr>
              <a:latin typeface="Times New Roman" panose="02020603050405020304" pitchFamily="18" charset="0"/>
              <a:cs typeface="Times New Roman" panose="02020603050405020304" pitchFamily="18" charset="0"/>
            </a:endParaRPr>
          </a:p>
        </p:txBody>
      </p:sp>
      <p:sp>
        <p:nvSpPr>
          <p:cNvPr id="99" name="Google Shape;99;p14"/>
          <p:cNvSpPr txBox="1"/>
          <p:nvPr/>
        </p:nvSpPr>
        <p:spPr>
          <a:xfrm>
            <a:off x="6629400" y="2138362"/>
            <a:ext cx="4670583" cy="276999"/>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1" i="0" u="none" strike="noStrike" cap="none">
                <a:solidFill>
                  <a:srgbClr val="C2410C"/>
                </a:solidFill>
                <a:latin typeface="Times New Roman" panose="02020603050405020304" pitchFamily="18" charset="0"/>
                <a:ea typeface="Playfair Display"/>
                <a:cs typeface="Times New Roman" panose="02020603050405020304" pitchFamily="18" charset="0"/>
                <a:sym typeface="Playfair Display"/>
              </a:rPr>
              <a:t>Presenting Issues at Centre</a:t>
            </a:r>
            <a:endParaRPr>
              <a:latin typeface="Times New Roman" panose="02020603050405020304" pitchFamily="18" charset="0"/>
              <a:cs typeface="Times New Roman" panose="02020603050405020304" pitchFamily="18" charset="0"/>
            </a:endParaRPr>
          </a:p>
        </p:txBody>
      </p:sp>
      <p:sp>
        <p:nvSpPr>
          <p:cNvPr id="100" name="Google Shape;100;p14"/>
          <p:cNvSpPr txBox="1"/>
          <p:nvPr/>
        </p:nvSpPr>
        <p:spPr>
          <a:xfrm>
            <a:off x="6629400" y="2586037"/>
            <a:ext cx="4448175" cy="1107996"/>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125"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Isaac's early environment has been marked by multiple transitions and caregiver distress. The dual-risk factor of maternal depression and frequent changes in caregiver figures represents a substantial risk of developmental vulnerability.</a:t>
            </a:r>
            <a:endParaRPr dirty="0">
              <a:latin typeface="Times New Roman" panose="02020603050405020304" pitchFamily="18" charset="0"/>
              <a:cs typeface="Times New Roman" panose="02020603050405020304" pitchFamily="18" charset="0"/>
            </a:endParaRPr>
          </a:p>
        </p:txBody>
      </p:sp>
      <p:sp>
        <p:nvSpPr>
          <p:cNvPr id="101" name="Google Shape;101;p14"/>
          <p:cNvSpPr txBox="1"/>
          <p:nvPr/>
        </p:nvSpPr>
        <p:spPr>
          <a:xfrm>
            <a:off x="1104900" y="2243137"/>
            <a:ext cx="4800600" cy="276999"/>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0" i="0" u="none" strike="noStrike" cap="none">
                <a:solidFill>
                  <a:srgbClr val="0F172A"/>
                </a:solidFill>
                <a:latin typeface="Times New Roman" panose="02020603050405020304" pitchFamily="18" charset="0"/>
                <a:ea typeface="Plus Jakarta Sans SemiBold"/>
                <a:cs typeface="Times New Roman" panose="02020603050405020304" pitchFamily="18" charset="0"/>
                <a:sym typeface="Plus Jakarta Sans SemiBold"/>
              </a:rPr>
              <a:t>Age &amp; Profile:</a:t>
            </a:r>
            <a:r>
              <a:rPr lang="en-US" sz="1200" b="0" i="0" u="none" strike="noStrike" cap="none">
                <a:solidFill>
                  <a:srgbClr val="334155"/>
                </a:solidFill>
                <a:latin typeface="Times New Roman" panose="02020603050405020304" pitchFamily="18" charset="0"/>
                <a:ea typeface="Plus Jakarta Sans"/>
                <a:cs typeface="Times New Roman" panose="02020603050405020304" pitchFamily="18" charset="0"/>
                <a:sym typeface="Plus Jakarta Sans"/>
              </a:rPr>
              <a:t> 4-year-old boy attending a London Children's Centre.</a:t>
            </a:r>
            <a:endParaRPr>
              <a:latin typeface="Times New Roman" panose="02020603050405020304" pitchFamily="18" charset="0"/>
              <a:cs typeface="Times New Roman" panose="02020603050405020304" pitchFamily="18" charset="0"/>
            </a:endParaRPr>
          </a:p>
        </p:txBody>
      </p:sp>
      <p:sp>
        <p:nvSpPr>
          <p:cNvPr id="102" name="Google Shape;102;p14"/>
          <p:cNvSpPr txBox="1"/>
          <p:nvPr/>
        </p:nvSpPr>
        <p:spPr>
          <a:xfrm>
            <a:off x="1104900" y="2843212"/>
            <a:ext cx="4800600" cy="276999"/>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0" i="0" u="none" strike="noStrike" cap="none">
                <a:solidFill>
                  <a:srgbClr val="0F172A"/>
                </a:solidFill>
                <a:latin typeface="Times New Roman" panose="02020603050405020304" pitchFamily="18" charset="0"/>
                <a:ea typeface="Plus Jakarta Sans SemiBold"/>
                <a:cs typeface="Times New Roman" panose="02020603050405020304" pitchFamily="18" charset="0"/>
                <a:sym typeface="Plus Jakarta Sans SemiBold"/>
              </a:rPr>
              <a:t>Relocation:</a:t>
            </a:r>
            <a:r>
              <a:rPr lang="en-US" sz="1200" b="0" i="0" u="none" strike="noStrike" cap="none">
                <a:solidFill>
                  <a:srgbClr val="334155"/>
                </a:solidFill>
                <a:latin typeface="Times New Roman" panose="02020603050405020304" pitchFamily="18" charset="0"/>
                <a:ea typeface="Plus Jakarta Sans"/>
                <a:cs typeface="Times New Roman" panose="02020603050405020304" pitchFamily="18" charset="0"/>
                <a:sym typeface="Plus Jakarta Sans"/>
              </a:rPr>
              <a:t> Recent geographical move to London from another UK region.</a:t>
            </a:r>
            <a:endParaRPr>
              <a:latin typeface="Times New Roman" panose="02020603050405020304" pitchFamily="18" charset="0"/>
              <a:cs typeface="Times New Roman" panose="02020603050405020304" pitchFamily="18" charset="0"/>
            </a:endParaRPr>
          </a:p>
        </p:txBody>
      </p:sp>
      <p:sp>
        <p:nvSpPr>
          <p:cNvPr id="103" name="Google Shape;103;p14"/>
          <p:cNvSpPr txBox="1"/>
          <p:nvPr/>
        </p:nvSpPr>
        <p:spPr>
          <a:xfrm>
            <a:off x="1104900" y="3443287"/>
            <a:ext cx="4800600" cy="553998"/>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0" i="0" u="none" strike="noStrike" cap="none">
                <a:solidFill>
                  <a:srgbClr val="0F172A"/>
                </a:solidFill>
                <a:latin typeface="Times New Roman" panose="02020603050405020304" pitchFamily="18" charset="0"/>
                <a:ea typeface="Plus Jakarta Sans SemiBold"/>
                <a:cs typeface="Times New Roman" panose="02020603050405020304" pitchFamily="18" charset="0"/>
                <a:sym typeface="Plus Jakarta Sans SemiBold"/>
              </a:rPr>
              <a:t>Instability:</a:t>
            </a:r>
            <a:r>
              <a:rPr lang="en-US" sz="1200" b="0" i="0" u="none" strike="noStrike" cap="none">
                <a:solidFill>
                  <a:srgbClr val="334155"/>
                </a:solidFill>
                <a:latin typeface="Times New Roman" panose="02020603050405020304" pitchFamily="18" charset="0"/>
                <a:ea typeface="Plus Jakarta Sans"/>
                <a:cs typeface="Times New Roman" panose="02020603050405020304" pitchFamily="18" charset="0"/>
                <a:sym typeface="Plus Jakarta Sans"/>
              </a:rPr>
              <a:t> Highly disrupted nursery/childcare arrangements over the past 24 months.</a:t>
            </a:r>
            <a:endParaRPr>
              <a:latin typeface="Times New Roman" panose="02020603050405020304" pitchFamily="18" charset="0"/>
              <a:cs typeface="Times New Roman" panose="02020603050405020304" pitchFamily="18" charset="0"/>
            </a:endParaRPr>
          </a:p>
        </p:txBody>
      </p:sp>
      <p:sp>
        <p:nvSpPr>
          <p:cNvPr id="104" name="Google Shape;104;p14"/>
          <p:cNvSpPr txBox="1"/>
          <p:nvPr/>
        </p:nvSpPr>
        <p:spPr>
          <a:xfrm>
            <a:off x="1104900" y="4586287"/>
            <a:ext cx="4800600" cy="553998"/>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0" i="0" u="none" strike="noStrike" cap="none">
                <a:solidFill>
                  <a:srgbClr val="0F172A"/>
                </a:solidFill>
                <a:latin typeface="Times New Roman" panose="02020603050405020304" pitchFamily="18" charset="0"/>
                <a:ea typeface="Plus Jakarta Sans SemiBold"/>
                <a:cs typeface="Times New Roman" panose="02020603050405020304" pitchFamily="18" charset="0"/>
                <a:sym typeface="Plus Jakarta Sans SemiBold"/>
              </a:rPr>
              <a:t>Maternal Mental Health:</a:t>
            </a:r>
            <a:r>
              <a:rPr lang="en-US" sz="1200" b="0" i="0" u="none" strike="noStrike" cap="none">
                <a:solidFill>
                  <a:srgbClr val="334155"/>
                </a:solidFill>
                <a:latin typeface="Times New Roman" panose="02020603050405020304" pitchFamily="18" charset="0"/>
                <a:ea typeface="Plus Jakarta Sans"/>
                <a:cs typeface="Times New Roman" panose="02020603050405020304" pitchFamily="18" charset="0"/>
                <a:sym typeface="Plus Jakarta Sans"/>
              </a:rPr>
              <a:t> Single mother experiencing severe Post-Natal Depression (PND).</a:t>
            </a:r>
            <a:endParaRPr>
              <a:latin typeface="Times New Roman" panose="02020603050405020304" pitchFamily="18" charset="0"/>
              <a:cs typeface="Times New Roman" panose="02020603050405020304" pitchFamily="18" charset="0"/>
            </a:endParaRPr>
          </a:p>
        </p:txBody>
      </p:sp>
      <p:sp>
        <p:nvSpPr>
          <p:cNvPr id="105" name="Google Shape;105;p14"/>
          <p:cNvSpPr txBox="1"/>
          <p:nvPr/>
        </p:nvSpPr>
        <p:spPr>
          <a:xfrm>
            <a:off x="1104900" y="5186362"/>
            <a:ext cx="4800600" cy="276999"/>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0" i="0" u="none" strike="noStrike" cap="none">
                <a:solidFill>
                  <a:srgbClr val="0F172A"/>
                </a:solidFill>
                <a:latin typeface="Times New Roman" panose="02020603050405020304" pitchFamily="18" charset="0"/>
                <a:ea typeface="Plus Jakarta Sans SemiBold"/>
                <a:cs typeface="Times New Roman" panose="02020603050405020304" pitchFamily="18" charset="0"/>
                <a:sym typeface="Plus Jakarta Sans SemiBold"/>
              </a:rPr>
              <a:t>Support Network:</a:t>
            </a:r>
            <a:r>
              <a:rPr lang="en-US" sz="1200" b="0" i="0" u="none" strike="noStrike" cap="none">
                <a:solidFill>
                  <a:srgbClr val="334155"/>
                </a:solidFill>
                <a:latin typeface="Times New Roman" panose="02020603050405020304" pitchFamily="18" charset="0"/>
                <a:ea typeface="Plus Jakarta Sans"/>
                <a:cs typeface="Times New Roman" panose="02020603050405020304" pitchFamily="18" charset="0"/>
                <a:sym typeface="Plus Jakarta Sans"/>
              </a:rPr>
              <a:t> Extremely isolated with limited social or family resources.</a:t>
            </a:r>
            <a:endParaRPr>
              <a:latin typeface="Times New Roman" panose="02020603050405020304" pitchFamily="18" charset="0"/>
              <a:cs typeface="Times New Roman" panose="02020603050405020304" pitchFamily="18" charset="0"/>
            </a:endParaRPr>
          </a:p>
        </p:txBody>
      </p:sp>
      <p:sp>
        <p:nvSpPr>
          <p:cNvPr id="106" name="Google Shape;106;p14"/>
          <p:cNvSpPr txBox="1"/>
          <p:nvPr/>
        </p:nvSpPr>
        <p:spPr>
          <a:xfrm>
            <a:off x="6629400" y="3833812"/>
            <a:ext cx="1190625" cy="1524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975" b="1" i="0" u="none" strike="noStrike" cap="none">
                <a:solidFill>
                  <a:srgbClr val="0B2545"/>
                </a:solidFill>
                <a:latin typeface="Times New Roman" panose="02020603050405020304" pitchFamily="18" charset="0"/>
                <a:ea typeface="Plus Jakarta Sans"/>
                <a:cs typeface="Times New Roman" panose="02020603050405020304" pitchFamily="18" charset="0"/>
                <a:sym typeface="Plus Jakarta Sans"/>
              </a:rPr>
              <a:t>CORE OBJECTIVE</a:t>
            </a:r>
            <a:endParaRPr>
              <a:latin typeface="Times New Roman" panose="02020603050405020304" pitchFamily="18" charset="0"/>
              <a:cs typeface="Times New Roman" panose="02020603050405020304" pitchFamily="18" charset="0"/>
            </a:endParaRPr>
          </a:p>
        </p:txBody>
      </p:sp>
      <p:sp>
        <p:nvSpPr>
          <p:cNvPr id="107" name="Google Shape;107;p14"/>
          <p:cNvSpPr txBox="1"/>
          <p:nvPr/>
        </p:nvSpPr>
        <p:spPr>
          <a:xfrm>
            <a:off x="6629400" y="4043362"/>
            <a:ext cx="4448175" cy="484748"/>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050" b="0" i="0" u="none" strike="noStrike" cap="none">
                <a:solidFill>
                  <a:srgbClr val="475569"/>
                </a:solidFill>
                <a:latin typeface="Times New Roman" panose="02020603050405020304" pitchFamily="18" charset="0"/>
                <a:ea typeface="Plus Jakarta Sans"/>
                <a:cs typeface="Times New Roman" panose="02020603050405020304" pitchFamily="18" charset="0"/>
                <a:sym typeface="Plus Jakarta Sans"/>
              </a:rPr>
              <a:t>Formulate an academic, evidence-based early years intervention to buffer the neurobiological and developmental risks Isaac faces.</a:t>
            </a:r>
            <a:endParaRPr>
              <a:latin typeface="Times New Roman" panose="02020603050405020304" pitchFamily="18" charset="0"/>
              <a:cs typeface="Times New Roman" panose="02020603050405020304" pitchFamily="18" charset="0"/>
            </a:endParaRPr>
          </a:p>
        </p:txBody>
      </p:sp>
      <p:pic>
        <p:nvPicPr>
          <p:cNvPr id="108" name="Google Shape;108;p14" descr="image.png"/>
          <p:cNvPicPr preferRelativeResize="0"/>
          <p:nvPr/>
        </p:nvPicPr>
        <p:blipFill rotWithShape="1">
          <a:blip r:embed="rId4">
            <a:alphaModFix/>
          </a:blip>
          <a:srcRect/>
          <a:stretch/>
        </p:blipFill>
        <p:spPr>
          <a:xfrm>
            <a:off x="771525" y="2276475"/>
            <a:ext cx="104775" cy="180975"/>
          </a:xfrm>
          <a:prstGeom prst="rect">
            <a:avLst/>
          </a:prstGeom>
          <a:noFill/>
          <a:ln>
            <a:noFill/>
          </a:ln>
        </p:spPr>
      </p:pic>
      <p:pic>
        <p:nvPicPr>
          <p:cNvPr id="109" name="Google Shape;109;p14" descr="image.png"/>
          <p:cNvPicPr preferRelativeResize="0"/>
          <p:nvPr/>
        </p:nvPicPr>
        <p:blipFill rotWithShape="1">
          <a:blip r:embed="rId5">
            <a:alphaModFix/>
          </a:blip>
          <a:srcRect/>
          <a:stretch/>
        </p:blipFill>
        <p:spPr>
          <a:xfrm>
            <a:off x="771525" y="2876550"/>
            <a:ext cx="133350" cy="180975"/>
          </a:xfrm>
          <a:prstGeom prst="rect">
            <a:avLst/>
          </a:prstGeom>
          <a:noFill/>
          <a:ln>
            <a:noFill/>
          </a:ln>
        </p:spPr>
      </p:pic>
      <p:pic>
        <p:nvPicPr>
          <p:cNvPr id="110" name="Google Shape;110;p14" descr="image.png"/>
          <p:cNvPicPr preferRelativeResize="0"/>
          <p:nvPr/>
        </p:nvPicPr>
        <p:blipFill rotWithShape="1">
          <a:blip r:embed="rId6">
            <a:alphaModFix/>
          </a:blip>
          <a:srcRect/>
          <a:stretch/>
        </p:blipFill>
        <p:spPr>
          <a:xfrm>
            <a:off x="771525" y="3476625"/>
            <a:ext cx="171450" cy="180975"/>
          </a:xfrm>
          <a:prstGeom prst="rect">
            <a:avLst/>
          </a:prstGeom>
          <a:noFill/>
          <a:ln>
            <a:noFill/>
          </a:ln>
        </p:spPr>
      </p:pic>
      <p:pic>
        <p:nvPicPr>
          <p:cNvPr id="111" name="Google Shape;111;p14" descr="image.png"/>
          <p:cNvPicPr preferRelativeResize="0"/>
          <p:nvPr/>
        </p:nvPicPr>
        <p:blipFill rotWithShape="1">
          <a:blip r:embed="rId7">
            <a:alphaModFix/>
          </a:blip>
          <a:srcRect/>
          <a:stretch/>
        </p:blipFill>
        <p:spPr>
          <a:xfrm>
            <a:off x="771525" y="4622179"/>
            <a:ext cx="152400" cy="180975"/>
          </a:xfrm>
          <a:prstGeom prst="rect">
            <a:avLst/>
          </a:prstGeom>
          <a:noFill/>
          <a:ln>
            <a:noFill/>
          </a:ln>
        </p:spPr>
      </p:pic>
      <p:pic>
        <p:nvPicPr>
          <p:cNvPr id="112" name="Google Shape;112;p14" descr="image.png"/>
          <p:cNvPicPr preferRelativeResize="0"/>
          <p:nvPr/>
        </p:nvPicPr>
        <p:blipFill rotWithShape="1">
          <a:blip r:embed="rId8">
            <a:alphaModFix/>
          </a:blip>
          <a:srcRect/>
          <a:stretch/>
        </p:blipFill>
        <p:spPr>
          <a:xfrm>
            <a:off x="771525" y="5219700"/>
            <a:ext cx="219075" cy="180975"/>
          </a:xfrm>
          <a:prstGeom prst="rect">
            <a:avLst/>
          </a:prstGeom>
          <a:noFill/>
          <a:ln>
            <a:noFill/>
          </a:ln>
        </p:spPr>
      </p:pic>
      <p:sp>
        <p:nvSpPr>
          <p:cNvPr id="113" name="Google Shape;113;p14"/>
          <p:cNvSpPr txBox="1"/>
          <p:nvPr/>
        </p:nvSpPr>
        <p:spPr>
          <a:xfrm>
            <a:off x="962025" y="581025"/>
            <a:ext cx="10981372" cy="438582"/>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850" b="1" i="0" u="none" strike="noStrike" cap="none" dirty="0">
                <a:solidFill>
                  <a:srgbClr val="0B2545"/>
                </a:solidFill>
                <a:latin typeface="Times New Roman" panose="02020603050405020304" pitchFamily="18" charset="0"/>
                <a:ea typeface="Playfair Display"/>
                <a:cs typeface="Times New Roman" panose="02020603050405020304" pitchFamily="18" charset="0"/>
                <a:sym typeface="Playfair Display"/>
              </a:rPr>
              <a:t>Case Background &amp; Systemic Vulnerabilities</a:t>
            </a:r>
            <a:endParaRPr dirty="0">
              <a:latin typeface="Times New Roman" panose="02020603050405020304" pitchFamily="18" charset="0"/>
              <a:cs typeface="Times New Roman" panose="02020603050405020304" pitchFamily="18" charset="0"/>
            </a:endParaRPr>
          </a:p>
        </p:txBody>
      </p:sp>
      <p:sp>
        <p:nvSpPr>
          <p:cNvPr id="114" name="Google Shape;114;p14"/>
          <p:cNvSpPr/>
          <p:nvPr/>
        </p:nvSpPr>
        <p:spPr>
          <a:xfrm>
            <a:off x="771525" y="581025"/>
            <a:ext cx="47625" cy="485775"/>
          </a:xfrm>
          <a:prstGeom prst="rect">
            <a:avLst/>
          </a:prstGeom>
          <a:solidFill>
            <a:srgbClr val="C2410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Times New Roman" panose="02020603050405020304" pitchFamily="18" charset="0"/>
              <a:ea typeface="Calibri"/>
              <a:cs typeface="Times New Roman" panose="02020603050405020304" pitchFamily="18" charset="0"/>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DFBF7"/>
        </a:solidFill>
        <a:effectLst/>
      </p:bgPr>
    </p:bg>
    <p:spTree>
      <p:nvGrpSpPr>
        <p:cNvPr id="1" name="Shape 118"/>
        <p:cNvGrpSpPr/>
        <p:nvPr/>
      </p:nvGrpSpPr>
      <p:grpSpPr>
        <a:xfrm>
          <a:off x="0" y="0"/>
          <a:ext cx="0" cy="0"/>
          <a:chOff x="0" y="0"/>
          <a:chExt cx="0" cy="0"/>
        </a:xfrm>
      </p:grpSpPr>
      <p:pic>
        <p:nvPicPr>
          <p:cNvPr id="120" name="Google Shape;120;p15" descr="image.png"/>
          <p:cNvPicPr preferRelativeResize="0"/>
          <p:nvPr/>
        </p:nvPicPr>
        <p:blipFill rotWithShape="1">
          <a:blip r:embed="rId3">
            <a:alphaModFix/>
          </a:blip>
          <a:srcRect/>
          <a:stretch/>
        </p:blipFill>
        <p:spPr>
          <a:xfrm>
            <a:off x="771525" y="2038350"/>
            <a:ext cx="5133975" cy="3505200"/>
          </a:xfrm>
          <a:prstGeom prst="rect">
            <a:avLst/>
          </a:prstGeom>
          <a:noFill/>
          <a:ln>
            <a:noFill/>
          </a:ln>
        </p:spPr>
      </p:pic>
      <p:pic>
        <p:nvPicPr>
          <p:cNvPr id="121" name="Google Shape;121;p15" descr="image.png"/>
          <p:cNvPicPr preferRelativeResize="0"/>
          <p:nvPr/>
        </p:nvPicPr>
        <p:blipFill rotWithShape="1">
          <a:blip r:embed="rId4">
            <a:alphaModFix/>
          </a:blip>
          <a:srcRect/>
          <a:stretch/>
        </p:blipFill>
        <p:spPr>
          <a:xfrm>
            <a:off x="6286500" y="2038350"/>
            <a:ext cx="5133975" cy="3505200"/>
          </a:xfrm>
          <a:prstGeom prst="rect">
            <a:avLst/>
          </a:prstGeom>
          <a:noFill/>
          <a:ln>
            <a:noFill/>
          </a:ln>
        </p:spPr>
      </p:pic>
      <p:sp>
        <p:nvSpPr>
          <p:cNvPr id="122" name="Google Shape;122;p15"/>
          <p:cNvSpPr txBox="1"/>
          <p:nvPr/>
        </p:nvSpPr>
        <p:spPr>
          <a:xfrm>
            <a:off x="1066800" y="2333625"/>
            <a:ext cx="4770596" cy="276999"/>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1" i="0" u="none" strike="noStrike" cap="none">
                <a:solidFill>
                  <a:srgbClr val="C2410C"/>
                </a:solidFill>
                <a:latin typeface="Times New Roman" panose="02020603050405020304" pitchFamily="18" charset="0"/>
                <a:ea typeface="Playfair Display"/>
                <a:cs typeface="Times New Roman" panose="02020603050405020304" pitchFamily="18" charset="0"/>
                <a:sym typeface="Playfair Display"/>
              </a:rPr>
              <a:t>Staff Observations at Centre</a:t>
            </a:r>
            <a:endParaRPr>
              <a:latin typeface="Times New Roman" panose="02020603050405020304" pitchFamily="18" charset="0"/>
              <a:cs typeface="Times New Roman" panose="02020603050405020304" pitchFamily="18" charset="0"/>
            </a:endParaRPr>
          </a:p>
        </p:txBody>
      </p:sp>
      <p:sp>
        <p:nvSpPr>
          <p:cNvPr id="123" name="Google Shape;123;p15"/>
          <p:cNvSpPr txBox="1"/>
          <p:nvPr/>
        </p:nvSpPr>
        <p:spPr>
          <a:xfrm>
            <a:off x="6581775" y="2333625"/>
            <a:ext cx="4770596" cy="276999"/>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1" i="0" u="none" strike="noStrike" cap="none">
                <a:solidFill>
                  <a:srgbClr val="C2410C"/>
                </a:solidFill>
                <a:latin typeface="Times New Roman" panose="02020603050405020304" pitchFamily="18" charset="0"/>
                <a:ea typeface="Playfair Display"/>
                <a:cs typeface="Times New Roman" panose="02020603050405020304" pitchFamily="18" charset="0"/>
                <a:sym typeface="Playfair Display"/>
              </a:rPr>
              <a:t>Maternal Reports from Home</a:t>
            </a:r>
            <a:endParaRPr>
              <a:latin typeface="Times New Roman" panose="02020603050405020304" pitchFamily="18" charset="0"/>
              <a:cs typeface="Times New Roman" panose="02020603050405020304" pitchFamily="18" charset="0"/>
            </a:endParaRPr>
          </a:p>
        </p:txBody>
      </p:sp>
      <p:sp>
        <p:nvSpPr>
          <p:cNvPr id="124" name="Google Shape;124;p15"/>
          <p:cNvSpPr txBox="1"/>
          <p:nvPr/>
        </p:nvSpPr>
        <p:spPr>
          <a:xfrm>
            <a:off x="1400175" y="2847975"/>
            <a:ext cx="4210050" cy="553998"/>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i="0" u="none" strike="noStrike" cap="none" dirty="0">
                <a:solidFill>
                  <a:srgbClr val="0F172A"/>
                </a:solidFill>
                <a:latin typeface="Times New Roman" panose="02020603050405020304" pitchFamily="18" charset="0"/>
                <a:ea typeface="Plus Jakarta Sans SemiBold"/>
                <a:cs typeface="Times New Roman" panose="02020603050405020304" pitchFamily="18" charset="0"/>
                <a:sym typeface="Plus Jakarta Sans SemiBold"/>
              </a:rPr>
              <a:t>Quiet &amp; Withdrawn</a:t>
            </a:r>
            <a:r>
              <a:rPr lang="en-US" sz="1200" b="0" i="0" u="none" strike="noStrike" cap="none" dirty="0">
                <a:solidFill>
                  <a:srgbClr val="0F172A"/>
                </a:solidFill>
                <a:latin typeface="Times New Roman" panose="02020603050405020304" pitchFamily="18" charset="0"/>
                <a:ea typeface="Plus Jakarta Sans SemiBold"/>
                <a:cs typeface="Times New Roman" panose="02020603050405020304" pitchFamily="18" charset="0"/>
                <a:sym typeface="Plus Jakarta Sans SemiBold"/>
              </a:rPr>
              <a:t>:</a:t>
            </a: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 Avoids peer interaction during self-directed free play.</a:t>
            </a:r>
            <a:endParaRPr dirty="0">
              <a:latin typeface="Times New Roman" panose="02020603050405020304" pitchFamily="18" charset="0"/>
              <a:cs typeface="Times New Roman" panose="02020603050405020304" pitchFamily="18" charset="0"/>
            </a:endParaRPr>
          </a:p>
        </p:txBody>
      </p:sp>
      <p:sp>
        <p:nvSpPr>
          <p:cNvPr id="125" name="Google Shape;125;p15"/>
          <p:cNvSpPr txBox="1"/>
          <p:nvPr/>
        </p:nvSpPr>
        <p:spPr>
          <a:xfrm>
            <a:off x="1400175" y="3448050"/>
            <a:ext cx="4210050" cy="553998"/>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i="0" u="none" strike="noStrike" cap="none" dirty="0">
                <a:solidFill>
                  <a:srgbClr val="0F172A"/>
                </a:solidFill>
                <a:latin typeface="Times New Roman" panose="02020603050405020304" pitchFamily="18" charset="0"/>
                <a:ea typeface="Plus Jakarta Sans SemiBold"/>
                <a:cs typeface="Times New Roman" panose="02020603050405020304" pitchFamily="18" charset="0"/>
                <a:sym typeface="Plus Jakarta Sans SemiBold"/>
              </a:rPr>
              <a:t>Separation Distress</a:t>
            </a:r>
            <a:r>
              <a:rPr lang="en-US" sz="1200" b="0" i="0" u="none" strike="noStrike" cap="none" dirty="0">
                <a:solidFill>
                  <a:srgbClr val="0F172A"/>
                </a:solidFill>
                <a:latin typeface="Times New Roman" panose="02020603050405020304" pitchFamily="18" charset="0"/>
                <a:ea typeface="Plus Jakarta Sans SemiBold"/>
                <a:cs typeface="Times New Roman" panose="02020603050405020304" pitchFamily="18" charset="0"/>
                <a:sym typeface="Plus Jakarta Sans SemiBold"/>
              </a:rPr>
              <a:t>:</a:t>
            </a: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 Highly elevated panic and crying when mother leaves the room.</a:t>
            </a:r>
            <a:endParaRPr dirty="0">
              <a:latin typeface="Times New Roman" panose="02020603050405020304" pitchFamily="18" charset="0"/>
              <a:cs typeface="Times New Roman" panose="02020603050405020304" pitchFamily="18" charset="0"/>
            </a:endParaRPr>
          </a:p>
        </p:txBody>
      </p:sp>
      <p:sp>
        <p:nvSpPr>
          <p:cNvPr id="126" name="Google Shape;126;p15"/>
          <p:cNvSpPr txBox="1"/>
          <p:nvPr/>
        </p:nvSpPr>
        <p:spPr>
          <a:xfrm>
            <a:off x="1400175" y="4048125"/>
            <a:ext cx="4210050" cy="553998"/>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i="0" u="none" strike="noStrike" cap="none" dirty="0">
                <a:solidFill>
                  <a:srgbClr val="0F172A"/>
                </a:solidFill>
                <a:latin typeface="Times New Roman" panose="02020603050405020304" pitchFamily="18" charset="0"/>
                <a:ea typeface="Plus Jakarta Sans SemiBold"/>
                <a:cs typeface="Times New Roman" panose="02020603050405020304" pitchFamily="18" charset="0"/>
                <a:sym typeface="Plus Jakarta Sans SemiBold"/>
              </a:rPr>
              <a:t>Language Delays</a:t>
            </a:r>
            <a:r>
              <a:rPr lang="en-US" sz="1200" b="0" i="0" u="none" strike="noStrike" cap="none" dirty="0">
                <a:solidFill>
                  <a:srgbClr val="0F172A"/>
                </a:solidFill>
                <a:latin typeface="Times New Roman" panose="02020603050405020304" pitchFamily="18" charset="0"/>
                <a:ea typeface="Plus Jakarta Sans SemiBold"/>
                <a:cs typeface="Times New Roman" panose="02020603050405020304" pitchFamily="18" charset="0"/>
                <a:sym typeface="Plus Jakarta Sans SemiBold"/>
              </a:rPr>
              <a:t>:</a:t>
            </a: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 Minimal verbal communication; struggles with expressive articulation.</a:t>
            </a:r>
            <a:endParaRPr dirty="0">
              <a:latin typeface="Times New Roman" panose="02020603050405020304" pitchFamily="18" charset="0"/>
              <a:cs typeface="Times New Roman" panose="02020603050405020304" pitchFamily="18" charset="0"/>
            </a:endParaRPr>
          </a:p>
        </p:txBody>
      </p:sp>
      <p:sp>
        <p:nvSpPr>
          <p:cNvPr id="127" name="Google Shape;127;p15"/>
          <p:cNvSpPr txBox="1"/>
          <p:nvPr/>
        </p:nvSpPr>
        <p:spPr>
          <a:xfrm>
            <a:off x="1400175" y="4648200"/>
            <a:ext cx="4210050" cy="553998"/>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i="0" u="none" strike="noStrike" cap="none" dirty="0">
                <a:solidFill>
                  <a:srgbClr val="0F172A"/>
                </a:solidFill>
                <a:latin typeface="Times New Roman" panose="02020603050405020304" pitchFamily="18" charset="0"/>
                <a:ea typeface="Plus Jakarta Sans SemiBold"/>
                <a:cs typeface="Times New Roman" panose="02020603050405020304" pitchFamily="18" charset="0"/>
                <a:sym typeface="Plus Jakarta Sans SemiBold"/>
              </a:rPr>
              <a:t>Group Exclusion</a:t>
            </a:r>
            <a:r>
              <a:rPr lang="en-US" sz="1200" b="0" i="0" u="none" strike="noStrike" cap="none" dirty="0">
                <a:solidFill>
                  <a:srgbClr val="0F172A"/>
                </a:solidFill>
                <a:latin typeface="Times New Roman" panose="02020603050405020304" pitchFamily="18" charset="0"/>
                <a:ea typeface="Plus Jakarta Sans SemiBold"/>
                <a:cs typeface="Times New Roman" panose="02020603050405020304" pitchFamily="18" charset="0"/>
                <a:sym typeface="Plus Jakarta Sans SemiBold"/>
              </a:rPr>
              <a:t>:</a:t>
            </a: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 Actively pulls away and resists participating in circle time.</a:t>
            </a:r>
            <a:endParaRPr dirty="0">
              <a:latin typeface="Times New Roman" panose="02020603050405020304" pitchFamily="18" charset="0"/>
              <a:cs typeface="Times New Roman" panose="02020603050405020304" pitchFamily="18" charset="0"/>
            </a:endParaRPr>
          </a:p>
        </p:txBody>
      </p:sp>
      <p:sp>
        <p:nvSpPr>
          <p:cNvPr id="128" name="Google Shape;128;p15"/>
          <p:cNvSpPr txBox="1"/>
          <p:nvPr/>
        </p:nvSpPr>
        <p:spPr>
          <a:xfrm>
            <a:off x="6915150" y="3448050"/>
            <a:ext cx="4210050" cy="553998"/>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i="0" u="none" strike="noStrike" cap="none" dirty="0">
                <a:solidFill>
                  <a:srgbClr val="0F172A"/>
                </a:solidFill>
                <a:latin typeface="Times New Roman" panose="02020603050405020304" pitchFamily="18" charset="0"/>
                <a:ea typeface="Plus Jakarta Sans SemiBold"/>
                <a:cs typeface="Times New Roman" panose="02020603050405020304" pitchFamily="18" charset="0"/>
                <a:sym typeface="Plus Jakarta Sans SemiBold"/>
              </a:rPr>
              <a:t>Sleep Disturbances</a:t>
            </a:r>
            <a:r>
              <a:rPr lang="en-US" sz="1200" b="0" i="0" u="none" strike="noStrike" cap="none" dirty="0">
                <a:solidFill>
                  <a:srgbClr val="0F172A"/>
                </a:solidFill>
                <a:latin typeface="Times New Roman" panose="02020603050405020304" pitchFamily="18" charset="0"/>
                <a:ea typeface="Plus Jakarta Sans SemiBold"/>
                <a:cs typeface="Times New Roman" panose="02020603050405020304" pitchFamily="18" charset="0"/>
                <a:sym typeface="Plus Jakarta Sans SemiBold"/>
              </a:rPr>
              <a:t>:</a:t>
            </a: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 Suffers from frequent nighttime awakenings and night terrors.</a:t>
            </a:r>
            <a:endParaRPr dirty="0">
              <a:latin typeface="Times New Roman" panose="02020603050405020304" pitchFamily="18" charset="0"/>
              <a:cs typeface="Times New Roman" panose="02020603050405020304" pitchFamily="18" charset="0"/>
            </a:endParaRPr>
          </a:p>
        </p:txBody>
      </p:sp>
      <p:sp>
        <p:nvSpPr>
          <p:cNvPr id="129" name="Google Shape;129;p15"/>
          <p:cNvSpPr txBox="1"/>
          <p:nvPr/>
        </p:nvSpPr>
        <p:spPr>
          <a:xfrm>
            <a:off x="6915150" y="4048125"/>
            <a:ext cx="4210050" cy="553998"/>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dirty="0">
                <a:solidFill>
                  <a:srgbClr val="0F172A"/>
                </a:solidFill>
                <a:latin typeface="Times New Roman" panose="02020603050405020304" pitchFamily="18" charset="0"/>
                <a:cs typeface="Times New Roman" panose="02020603050405020304" pitchFamily="18" charset="0"/>
                <a:sym typeface="Plus Jakarta Sans SemiBold"/>
              </a:rPr>
              <a:t>"Clingy" Behavior</a:t>
            </a:r>
            <a:r>
              <a:rPr lang="en-US" sz="1200" b="0" i="0" u="none" strike="noStrike" cap="none" dirty="0">
                <a:solidFill>
                  <a:srgbClr val="0F172A"/>
                </a:solidFill>
                <a:latin typeface="Times New Roman" panose="02020603050405020304" pitchFamily="18" charset="0"/>
                <a:ea typeface="Plus Jakarta Sans SemiBold"/>
                <a:cs typeface="Times New Roman" panose="02020603050405020304" pitchFamily="18" charset="0"/>
                <a:sym typeface="Plus Jakarta Sans SemiBold"/>
              </a:rPr>
              <a:t>:</a:t>
            </a: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 Constantly demands physical proximity and resists independent play.</a:t>
            </a:r>
            <a:endParaRPr dirty="0">
              <a:latin typeface="Times New Roman" panose="02020603050405020304" pitchFamily="18" charset="0"/>
              <a:cs typeface="Times New Roman" panose="02020603050405020304" pitchFamily="18" charset="0"/>
            </a:endParaRPr>
          </a:p>
        </p:txBody>
      </p:sp>
      <p:sp>
        <p:nvSpPr>
          <p:cNvPr id="130" name="Google Shape;130;p15"/>
          <p:cNvSpPr txBox="1"/>
          <p:nvPr/>
        </p:nvSpPr>
        <p:spPr>
          <a:xfrm>
            <a:off x="6915150" y="4648200"/>
            <a:ext cx="4210050" cy="553998"/>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dirty="0">
                <a:solidFill>
                  <a:srgbClr val="0F172A"/>
                </a:solidFill>
                <a:latin typeface="Times New Roman" panose="02020603050405020304" pitchFamily="18" charset="0"/>
                <a:cs typeface="Times New Roman" panose="02020603050405020304" pitchFamily="18" charset="0"/>
                <a:sym typeface="Plus Jakarta Sans SemiBold"/>
              </a:rPr>
              <a:t>Home Environment</a:t>
            </a:r>
            <a:r>
              <a:rPr lang="en-US" sz="1200" b="0" i="0" u="none" strike="noStrike" cap="none" dirty="0">
                <a:solidFill>
                  <a:srgbClr val="0F172A"/>
                </a:solidFill>
                <a:latin typeface="Times New Roman" panose="02020603050405020304" pitchFamily="18" charset="0"/>
                <a:ea typeface="Plus Jakarta Sans SemiBold"/>
                <a:cs typeface="Times New Roman" panose="02020603050405020304" pitchFamily="18" charset="0"/>
                <a:sym typeface="Plus Jakarta Sans SemiBold"/>
              </a:rPr>
              <a:t>:</a:t>
            </a: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 Rare opportunities for age-appropriate child-led exploratory activities.</a:t>
            </a:r>
            <a:endParaRPr dirty="0">
              <a:latin typeface="Times New Roman" panose="02020603050405020304" pitchFamily="18" charset="0"/>
              <a:cs typeface="Times New Roman" panose="02020603050405020304" pitchFamily="18" charset="0"/>
            </a:endParaRPr>
          </a:p>
        </p:txBody>
      </p:sp>
      <p:pic>
        <p:nvPicPr>
          <p:cNvPr id="131" name="Google Shape;131;p15" descr="image.png"/>
          <p:cNvPicPr preferRelativeResize="0"/>
          <p:nvPr/>
        </p:nvPicPr>
        <p:blipFill rotWithShape="1">
          <a:blip r:embed="rId5">
            <a:alphaModFix/>
          </a:blip>
          <a:srcRect/>
          <a:stretch/>
        </p:blipFill>
        <p:spPr>
          <a:xfrm>
            <a:off x="1066800" y="2881312"/>
            <a:ext cx="171450" cy="180975"/>
          </a:xfrm>
          <a:prstGeom prst="rect">
            <a:avLst/>
          </a:prstGeom>
          <a:noFill/>
          <a:ln>
            <a:noFill/>
          </a:ln>
        </p:spPr>
      </p:pic>
      <p:pic>
        <p:nvPicPr>
          <p:cNvPr id="132" name="Google Shape;132;p15" descr="image.png"/>
          <p:cNvPicPr preferRelativeResize="0"/>
          <p:nvPr/>
        </p:nvPicPr>
        <p:blipFill rotWithShape="1">
          <a:blip r:embed="rId6">
            <a:alphaModFix/>
          </a:blip>
          <a:srcRect/>
          <a:stretch/>
        </p:blipFill>
        <p:spPr>
          <a:xfrm>
            <a:off x="1066800" y="3481387"/>
            <a:ext cx="171450" cy="180975"/>
          </a:xfrm>
          <a:prstGeom prst="rect">
            <a:avLst/>
          </a:prstGeom>
          <a:noFill/>
          <a:ln>
            <a:noFill/>
          </a:ln>
        </p:spPr>
      </p:pic>
      <p:pic>
        <p:nvPicPr>
          <p:cNvPr id="133" name="Google Shape;133;p15" descr="image.png"/>
          <p:cNvPicPr preferRelativeResize="0"/>
          <p:nvPr/>
        </p:nvPicPr>
        <p:blipFill rotWithShape="1">
          <a:blip r:embed="rId7">
            <a:alphaModFix/>
          </a:blip>
          <a:srcRect/>
          <a:stretch/>
        </p:blipFill>
        <p:spPr>
          <a:xfrm>
            <a:off x="1066800" y="4681537"/>
            <a:ext cx="219075" cy="180975"/>
          </a:xfrm>
          <a:prstGeom prst="rect">
            <a:avLst/>
          </a:prstGeom>
          <a:noFill/>
          <a:ln>
            <a:noFill/>
          </a:ln>
        </p:spPr>
      </p:pic>
      <p:pic>
        <p:nvPicPr>
          <p:cNvPr id="134" name="Google Shape;134;p15" descr="image.png"/>
          <p:cNvPicPr preferRelativeResize="0"/>
          <p:nvPr/>
        </p:nvPicPr>
        <p:blipFill rotWithShape="1">
          <a:blip r:embed="rId8">
            <a:alphaModFix/>
          </a:blip>
          <a:srcRect/>
          <a:stretch/>
        </p:blipFill>
        <p:spPr>
          <a:xfrm>
            <a:off x="6581775" y="3481387"/>
            <a:ext cx="219075" cy="180975"/>
          </a:xfrm>
          <a:prstGeom prst="rect">
            <a:avLst/>
          </a:prstGeom>
          <a:noFill/>
          <a:ln>
            <a:noFill/>
          </a:ln>
        </p:spPr>
      </p:pic>
      <p:pic>
        <p:nvPicPr>
          <p:cNvPr id="135" name="Google Shape;135;p15" descr="image.png"/>
          <p:cNvPicPr preferRelativeResize="0"/>
          <p:nvPr/>
        </p:nvPicPr>
        <p:blipFill rotWithShape="1">
          <a:blip r:embed="rId9">
            <a:alphaModFix/>
          </a:blip>
          <a:srcRect/>
          <a:stretch/>
        </p:blipFill>
        <p:spPr>
          <a:xfrm>
            <a:off x="6581775" y="4081462"/>
            <a:ext cx="219075" cy="180975"/>
          </a:xfrm>
          <a:prstGeom prst="rect">
            <a:avLst/>
          </a:prstGeom>
          <a:noFill/>
          <a:ln>
            <a:noFill/>
          </a:ln>
        </p:spPr>
      </p:pic>
      <p:pic>
        <p:nvPicPr>
          <p:cNvPr id="136" name="Google Shape;136;p15" descr="image.png"/>
          <p:cNvPicPr preferRelativeResize="0"/>
          <p:nvPr/>
        </p:nvPicPr>
        <p:blipFill rotWithShape="1">
          <a:blip r:embed="rId10">
            <a:alphaModFix/>
          </a:blip>
          <a:srcRect/>
          <a:stretch/>
        </p:blipFill>
        <p:spPr>
          <a:xfrm>
            <a:off x="6581775" y="4681537"/>
            <a:ext cx="190500" cy="180975"/>
          </a:xfrm>
          <a:prstGeom prst="rect">
            <a:avLst/>
          </a:prstGeom>
          <a:noFill/>
          <a:ln>
            <a:noFill/>
          </a:ln>
        </p:spPr>
      </p:pic>
      <p:sp>
        <p:nvSpPr>
          <p:cNvPr id="137" name="Google Shape;137;p15"/>
          <p:cNvSpPr txBox="1"/>
          <p:nvPr/>
        </p:nvSpPr>
        <p:spPr>
          <a:xfrm>
            <a:off x="962025" y="581025"/>
            <a:ext cx="10981372" cy="438582"/>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850" b="1" i="0" u="none" strike="noStrike" cap="none">
                <a:solidFill>
                  <a:srgbClr val="0B2545"/>
                </a:solidFill>
                <a:latin typeface="Times New Roman" panose="02020603050405020304" pitchFamily="18" charset="0"/>
                <a:ea typeface="Playfair Display"/>
                <a:cs typeface="Times New Roman" panose="02020603050405020304" pitchFamily="18" charset="0"/>
                <a:sym typeface="Playfair Display"/>
              </a:rPr>
              <a:t>Observational Data &amp; Clinical Mapping</a:t>
            </a:r>
            <a:endParaRPr>
              <a:latin typeface="Times New Roman" panose="02020603050405020304" pitchFamily="18" charset="0"/>
              <a:cs typeface="Times New Roman" panose="02020603050405020304" pitchFamily="18" charset="0"/>
            </a:endParaRPr>
          </a:p>
        </p:txBody>
      </p:sp>
      <p:sp>
        <p:nvSpPr>
          <p:cNvPr id="138" name="Google Shape;138;p15"/>
          <p:cNvSpPr/>
          <p:nvPr/>
        </p:nvSpPr>
        <p:spPr>
          <a:xfrm>
            <a:off x="771525" y="581025"/>
            <a:ext cx="47625" cy="485775"/>
          </a:xfrm>
          <a:prstGeom prst="rect">
            <a:avLst/>
          </a:prstGeom>
          <a:solidFill>
            <a:srgbClr val="C2410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Times New Roman" panose="02020603050405020304" pitchFamily="18" charset="0"/>
              <a:ea typeface="Calibri"/>
              <a:cs typeface="Times New Roman" panose="02020603050405020304" pitchFamily="18" charset="0"/>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DFBF7"/>
        </a:solidFill>
        <a:effectLst/>
      </p:bgPr>
    </p:bg>
    <p:spTree>
      <p:nvGrpSpPr>
        <p:cNvPr id="1" name="Shape 142"/>
        <p:cNvGrpSpPr/>
        <p:nvPr/>
      </p:nvGrpSpPr>
      <p:grpSpPr>
        <a:xfrm>
          <a:off x="0" y="0"/>
          <a:ext cx="0" cy="0"/>
          <a:chOff x="0" y="0"/>
          <a:chExt cx="0" cy="0"/>
        </a:xfrm>
      </p:grpSpPr>
      <p:sp>
        <p:nvSpPr>
          <p:cNvPr id="144" name="Google Shape;144;p16"/>
          <p:cNvSpPr/>
          <p:nvPr/>
        </p:nvSpPr>
        <p:spPr>
          <a:xfrm>
            <a:off x="5715000" y="2168872"/>
            <a:ext cx="762000" cy="38100"/>
          </a:xfrm>
          <a:prstGeom prst="rect">
            <a:avLst/>
          </a:prstGeom>
          <a:solidFill>
            <a:srgbClr val="C2410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Times New Roman" panose="02020603050405020304" pitchFamily="18" charset="0"/>
              <a:ea typeface="Calibri"/>
              <a:cs typeface="Times New Roman" panose="02020603050405020304" pitchFamily="18" charset="0"/>
              <a:sym typeface="Calibri"/>
            </a:endParaRPr>
          </a:p>
        </p:txBody>
      </p:sp>
      <p:sp>
        <p:nvSpPr>
          <p:cNvPr id="145" name="Google Shape;145;p16"/>
          <p:cNvSpPr txBox="1"/>
          <p:nvPr/>
        </p:nvSpPr>
        <p:spPr>
          <a:xfrm>
            <a:off x="3440668" y="2397472"/>
            <a:ext cx="5310663" cy="623248"/>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4050" b="1" i="0" u="none" strike="noStrike" cap="none">
                <a:solidFill>
                  <a:srgbClr val="0B2545"/>
                </a:solidFill>
                <a:latin typeface="Times New Roman" panose="02020603050405020304" pitchFamily="18" charset="0"/>
                <a:ea typeface="Playfair Display"/>
                <a:cs typeface="Times New Roman" panose="02020603050405020304" pitchFamily="18" charset="0"/>
                <a:sym typeface="Playfair Display"/>
              </a:rPr>
              <a:t>The Core Framework</a:t>
            </a:r>
            <a:endParaRPr>
              <a:latin typeface="Times New Roman" panose="02020603050405020304" pitchFamily="18" charset="0"/>
              <a:cs typeface="Times New Roman" panose="02020603050405020304" pitchFamily="18" charset="0"/>
            </a:endParaRPr>
          </a:p>
        </p:txBody>
      </p:sp>
      <p:sp>
        <p:nvSpPr>
          <p:cNvPr id="146" name="Google Shape;146;p16"/>
          <p:cNvSpPr txBox="1"/>
          <p:nvPr/>
        </p:nvSpPr>
        <p:spPr>
          <a:xfrm>
            <a:off x="2960608" y="3273772"/>
            <a:ext cx="6270783" cy="664797"/>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3600" b="1" i="0" u="none" strike="noStrike" cap="none">
                <a:solidFill>
                  <a:srgbClr val="C2410C"/>
                </a:solidFill>
                <a:latin typeface="Times New Roman" panose="02020603050405020304" pitchFamily="18" charset="0"/>
                <a:ea typeface="Playfair Display"/>
                <a:cs typeface="Times New Roman" panose="02020603050405020304" pitchFamily="18" charset="0"/>
                <a:sym typeface="Playfair Display"/>
              </a:rPr>
              <a:t>Bowlby's Attachment Theory</a:t>
            </a:r>
            <a:endParaRPr>
              <a:latin typeface="Times New Roman" panose="02020603050405020304" pitchFamily="18" charset="0"/>
              <a:cs typeface="Times New Roman" panose="02020603050405020304" pitchFamily="18" charset="0"/>
            </a:endParaRPr>
          </a:p>
        </p:txBody>
      </p:sp>
      <p:sp>
        <p:nvSpPr>
          <p:cNvPr id="147" name="Google Shape;147;p16"/>
          <p:cNvSpPr txBox="1"/>
          <p:nvPr/>
        </p:nvSpPr>
        <p:spPr>
          <a:xfrm>
            <a:off x="2762250" y="3965227"/>
            <a:ext cx="6667500" cy="1107996"/>
          </a:xfrm>
          <a:prstGeom prst="rect">
            <a:avLst/>
          </a:prstGeom>
          <a:noFill/>
          <a:ln>
            <a:noFill/>
          </a:ln>
        </p:spPr>
        <p:txBody>
          <a:bodyPr spcFirstLastPara="1" wrap="square" lIns="0" tIns="0" rIns="0" bIns="0" anchor="t" anchorCtr="0">
            <a:spAutoFit/>
          </a:bodyPr>
          <a:lstStyle/>
          <a:p>
            <a:pPr marL="0" marR="0" lvl="0" indent="0" algn="ctr" rtl="0">
              <a:lnSpc>
                <a:spcPct val="160000"/>
              </a:lnSpc>
              <a:spcBef>
                <a:spcPts val="0"/>
              </a:spcBef>
              <a:spcAft>
                <a:spcPts val="0"/>
              </a:spcAft>
              <a:buNone/>
            </a:pPr>
            <a:r>
              <a:rPr lang="en-US" sz="1500" b="0" i="1" u="none" strike="noStrike" cap="none">
                <a:solidFill>
                  <a:srgbClr val="475569"/>
                </a:solidFill>
                <a:latin typeface="Times New Roman" panose="02020603050405020304" pitchFamily="18" charset="0"/>
                <a:ea typeface="Playfair Display"/>
                <a:cs typeface="Times New Roman" panose="02020603050405020304" pitchFamily="18" charset="0"/>
                <a:sym typeface="Playfair Display"/>
              </a:rPr>
              <a:t>"Human beings of all ages are happiest and able to deploy their talents to best advantage when they are confident that, standing behind them, there are one or more trusted persons who will come to their aid." — John Bowlby (1988)</a:t>
            </a:r>
            <a:endParaRPr>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DFBF7"/>
        </a:solidFill>
        <a:effectLst/>
      </p:bgPr>
    </p:bg>
    <p:spTree>
      <p:nvGrpSpPr>
        <p:cNvPr id="1" name="Shape 151"/>
        <p:cNvGrpSpPr/>
        <p:nvPr/>
      </p:nvGrpSpPr>
      <p:grpSpPr>
        <a:xfrm>
          <a:off x="0" y="0"/>
          <a:ext cx="0" cy="0"/>
          <a:chOff x="0" y="0"/>
          <a:chExt cx="0" cy="0"/>
        </a:xfrm>
      </p:grpSpPr>
      <p:pic>
        <p:nvPicPr>
          <p:cNvPr id="153" name="Google Shape;153;p17" descr="image.png"/>
          <p:cNvPicPr preferRelativeResize="0"/>
          <p:nvPr/>
        </p:nvPicPr>
        <p:blipFill rotWithShape="1">
          <a:blip r:embed="rId3">
            <a:alphaModFix/>
          </a:blip>
          <a:srcRect/>
          <a:stretch/>
        </p:blipFill>
        <p:spPr>
          <a:xfrm>
            <a:off x="771525" y="2455664"/>
            <a:ext cx="3390900" cy="2670571"/>
          </a:xfrm>
          <a:prstGeom prst="rect">
            <a:avLst/>
          </a:prstGeom>
          <a:noFill/>
          <a:ln>
            <a:noFill/>
          </a:ln>
        </p:spPr>
      </p:pic>
      <p:pic>
        <p:nvPicPr>
          <p:cNvPr id="154" name="Google Shape;154;p17" descr="image.png"/>
          <p:cNvPicPr preferRelativeResize="0"/>
          <p:nvPr/>
        </p:nvPicPr>
        <p:blipFill rotWithShape="1">
          <a:blip r:embed="rId4">
            <a:alphaModFix/>
          </a:blip>
          <a:srcRect/>
          <a:stretch/>
        </p:blipFill>
        <p:spPr>
          <a:xfrm>
            <a:off x="4410075" y="2455664"/>
            <a:ext cx="3390900" cy="2670571"/>
          </a:xfrm>
          <a:prstGeom prst="rect">
            <a:avLst/>
          </a:prstGeom>
          <a:noFill/>
          <a:ln>
            <a:noFill/>
          </a:ln>
        </p:spPr>
      </p:pic>
      <p:pic>
        <p:nvPicPr>
          <p:cNvPr id="155" name="Google Shape;155;p17" descr="image.png"/>
          <p:cNvPicPr preferRelativeResize="0"/>
          <p:nvPr/>
        </p:nvPicPr>
        <p:blipFill rotWithShape="1">
          <a:blip r:embed="rId5">
            <a:alphaModFix/>
          </a:blip>
          <a:srcRect/>
          <a:stretch/>
        </p:blipFill>
        <p:spPr>
          <a:xfrm>
            <a:off x="8029575" y="2455664"/>
            <a:ext cx="3390900" cy="2670571"/>
          </a:xfrm>
          <a:prstGeom prst="rect">
            <a:avLst/>
          </a:prstGeom>
          <a:noFill/>
          <a:ln>
            <a:noFill/>
          </a:ln>
        </p:spPr>
      </p:pic>
      <p:sp>
        <p:nvSpPr>
          <p:cNvPr id="156" name="Google Shape;156;p17"/>
          <p:cNvSpPr txBox="1"/>
          <p:nvPr/>
        </p:nvSpPr>
        <p:spPr>
          <a:xfrm>
            <a:off x="1019175" y="3274814"/>
            <a:ext cx="3040380" cy="253916"/>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650" b="1" i="0" u="none" strike="noStrike" cap="none" dirty="0">
                <a:solidFill>
                  <a:srgbClr val="0B2545"/>
                </a:solidFill>
                <a:latin typeface="Times New Roman" panose="02020603050405020304" pitchFamily="18" charset="0"/>
                <a:ea typeface="Playfair Display"/>
                <a:cs typeface="Times New Roman" panose="02020603050405020304" pitchFamily="18" charset="0"/>
                <a:sym typeface="Playfair Display"/>
              </a:rPr>
              <a:t>Secure Base &amp; Safe Haven</a:t>
            </a:r>
            <a:endParaRPr dirty="0">
              <a:latin typeface="Times New Roman" panose="02020603050405020304" pitchFamily="18" charset="0"/>
              <a:cs typeface="Times New Roman" panose="02020603050405020304" pitchFamily="18" charset="0"/>
            </a:endParaRPr>
          </a:p>
        </p:txBody>
      </p:sp>
      <p:sp>
        <p:nvSpPr>
          <p:cNvPr id="157" name="Google Shape;157;p17"/>
          <p:cNvSpPr txBox="1"/>
          <p:nvPr/>
        </p:nvSpPr>
        <p:spPr>
          <a:xfrm>
            <a:off x="1019175" y="3655814"/>
            <a:ext cx="2895600" cy="678647"/>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None/>
            </a:pPr>
            <a:r>
              <a:rPr lang="en-US" sz="1050" b="0" i="0" u="none" strike="noStrike" cap="none" dirty="0">
                <a:solidFill>
                  <a:srgbClr val="475569"/>
                </a:solidFill>
                <a:latin typeface="Times New Roman" panose="02020603050405020304" pitchFamily="18" charset="0"/>
                <a:ea typeface="Plus Jakarta Sans"/>
                <a:cs typeface="Times New Roman" panose="02020603050405020304" pitchFamily="18" charset="0"/>
                <a:sym typeface="Plus Jakarta Sans"/>
              </a:rPr>
              <a:t>The caregiver serves as a secure base for exploration and a physical/emotional safe haven to return to under stress. Sensitivity to cues builds this security.</a:t>
            </a:r>
            <a:endParaRPr dirty="0">
              <a:latin typeface="Times New Roman" panose="02020603050405020304" pitchFamily="18" charset="0"/>
              <a:cs typeface="Times New Roman" panose="02020603050405020304" pitchFamily="18" charset="0"/>
            </a:endParaRPr>
          </a:p>
        </p:txBody>
      </p:sp>
      <p:sp>
        <p:nvSpPr>
          <p:cNvPr id="158" name="Google Shape;158;p17"/>
          <p:cNvSpPr txBox="1"/>
          <p:nvPr/>
        </p:nvSpPr>
        <p:spPr>
          <a:xfrm>
            <a:off x="1019175" y="4664272"/>
            <a:ext cx="2895600" cy="1428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900" b="0" i="1" u="none" strike="noStrike" cap="none" dirty="0">
                <a:solidFill>
                  <a:srgbClr val="64748B"/>
                </a:solidFill>
                <a:latin typeface="Times New Roman" panose="02020603050405020304" pitchFamily="18" charset="0"/>
                <a:ea typeface="Plus Jakarta Sans"/>
                <a:cs typeface="Times New Roman" panose="02020603050405020304" pitchFamily="18" charset="0"/>
                <a:sym typeface="Plus Jakarta Sans"/>
              </a:rPr>
              <a:t>Bowlby (1988)</a:t>
            </a:r>
            <a:endParaRPr dirty="0">
              <a:latin typeface="Times New Roman" panose="02020603050405020304" pitchFamily="18" charset="0"/>
              <a:cs typeface="Times New Roman" panose="02020603050405020304" pitchFamily="18" charset="0"/>
            </a:endParaRPr>
          </a:p>
        </p:txBody>
      </p:sp>
      <p:sp>
        <p:nvSpPr>
          <p:cNvPr id="159" name="Google Shape;159;p17"/>
          <p:cNvSpPr txBox="1"/>
          <p:nvPr/>
        </p:nvSpPr>
        <p:spPr>
          <a:xfrm>
            <a:off x="4648200" y="3274814"/>
            <a:ext cx="3040380" cy="253916"/>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650" b="1" i="0" u="none" strike="noStrike" cap="none">
                <a:solidFill>
                  <a:srgbClr val="0B2545"/>
                </a:solidFill>
                <a:latin typeface="Times New Roman" panose="02020603050405020304" pitchFamily="18" charset="0"/>
                <a:ea typeface="Playfair Display"/>
                <a:cs typeface="Times New Roman" panose="02020603050405020304" pitchFamily="18" charset="0"/>
                <a:sym typeface="Playfair Display"/>
              </a:rPr>
              <a:t>Internal Working Model (IWM)</a:t>
            </a:r>
            <a:endParaRPr>
              <a:latin typeface="Times New Roman" panose="02020603050405020304" pitchFamily="18" charset="0"/>
              <a:cs typeface="Times New Roman" panose="02020603050405020304" pitchFamily="18" charset="0"/>
            </a:endParaRPr>
          </a:p>
        </p:txBody>
      </p:sp>
      <p:sp>
        <p:nvSpPr>
          <p:cNvPr id="160" name="Google Shape;160;p17"/>
          <p:cNvSpPr txBox="1"/>
          <p:nvPr/>
        </p:nvSpPr>
        <p:spPr>
          <a:xfrm>
            <a:off x="4648200" y="3655814"/>
            <a:ext cx="2895600" cy="678647"/>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None/>
            </a:pPr>
            <a:r>
              <a:rPr lang="en-US" sz="1050" b="0" i="0" u="none" strike="noStrike" cap="none" dirty="0">
                <a:solidFill>
                  <a:srgbClr val="475569"/>
                </a:solidFill>
                <a:latin typeface="Times New Roman" panose="02020603050405020304" pitchFamily="18" charset="0"/>
                <a:ea typeface="Plus Jakarta Sans"/>
                <a:cs typeface="Times New Roman" panose="02020603050405020304" pitchFamily="18" charset="0"/>
                <a:sym typeface="Plus Jakarta Sans"/>
              </a:rPr>
              <a:t>Cognitive-affective scripts representing safety. Formulates child's lifelong core schema: </a:t>
            </a:r>
            <a:r>
              <a:rPr lang="en-US" sz="1050" b="0" i="1" u="none" strike="noStrike" cap="none" dirty="0">
                <a:solidFill>
                  <a:srgbClr val="475569"/>
                </a:solidFill>
                <a:latin typeface="Times New Roman" panose="02020603050405020304" pitchFamily="18" charset="0"/>
                <a:ea typeface="Plus Jakarta Sans"/>
                <a:cs typeface="Times New Roman" panose="02020603050405020304" pitchFamily="18" charset="0"/>
                <a:sym typeface="Plus Jakarta Sans"/>
              </a:rPr>
              <a:t>"Am I worthy of love?"</a:t>
            </a:r>
            <a:r>
              <a:rPr lang="en-US" sz="1050" b="0" i="0" u="none" strike="noStrike" cap="none" dirty="0">
                <a:solidFill>
                  <a:srgbClr val="475569"/>
                </a:solidFill>
                <a:latin typeface="Times New Roman" panose="02020603050405020304" pitchFamily="18" charset="0"/>
                <a:ea typeface="Plus Jakarta Sans"/>
                <a:cs typeface="Times New Roman" panose="02020603050405020304" pitchFamily="18" charset="0"/>
                <a:sym typeface="Plus Jakarta Sans"/>
              </a:rPr>
              <a:t> and </a:t>
            </a:r>
            <a:r>
              <a:rPr lang="en-US" sz="1050" b="0" i="1" u="none" strike="noStrike" cap="none" dirty="0">
                <a:solidFill>
                  <a:srgbClr val="475569"/>
                </a:solidFill>
                <a:latin typeface="Times New Roman" panose="02020603050405020304" pitchFamily="18" charset="0"/>
                <a:ea typeface="Plus Jakarta Sans"/>
                <a:cs typeface="Times New Roman" panose="02020603050405020304" pitchFamily="18" charset="0"/>
                <a:sym typeface="Plus Jakarta Sans"/>
              </a:rPr>
              <a:t>"Are others reliable?"</a:t>
            </a:r>
            <a:endParaRPr dirty="0">
              <a:latin typeface="Times New Roman" panose="02020603050405020304" pitchFamily="18" charset="0"/>
              <a:cs typeface="Times New Roman" panose="02020603050405020304" pitchFamily="18" charset="0"/>
            </a:endParaRPr>
          </a:p>
        </p:txBody>
      </p:sp>
      <p:sp>
        <p:nvSpPr>
          <p:cNvPr id="161" name="Google Shape;161;p17"/>
          <p:cNvSpPr txBox="1"/>
          <p:nvPr/>
        </p:nvSpPr>
        <p:spPr>
          <a:xfrm>
            <a:off x="4657725" y="4721019"/>
            <a:ext cx="2895600" cy="1428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900" b="0" i="1" u="none" strike="noStrike" cap="none" dirty="0">
                <a:solidFill>
                  <a:srgbClr val="64748B"/>
                </a:solidFill>
                <a:latin typeface="Times New Roman" panose="02020603050405020304" pitchFamily="18" charset="0"/>
                <a:ea typeface="Plus Jakarta Sans"/>
                <a:cs typeface="Times New Roman" panose="02020603050405020304" pitchFamily="18" charset="0"/>
                <a:sym typeface="Plus Jakarta Sans"/>
              </a:rPr>
              <a:t>Bowlby (1973)</a:t>
            </a:r>
            <a:endParaRPr dirty="0">
              <a:latin typeface="Times New Roman" panose="02020603050405020304" pitchFamily="18" charset="0"/>
              <a:cs typeface="Times New Roman" panose="02020603050405020304" pitchFamily="18" charset="0"/>
            </a:endParaRPr>
          </a:p>
        </p:txBody>
      </p:sp>
      <p:sp>
        <p:nvSpPr>
          <p:cNvPr id="162" name="Google Shape;162;p17"/>
          <p:cNvSpPr txBox="1"/>
          <p:nvPr/>
        </p:nvSpPr>
        <p:spPr>
          <a:xfrm>
            <a:off x="8277225" y="3274814"/>
            <a:ext cx="3040380" cy="253916"/>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650" b="1" i="0" u="none" strike="noStrike" cap="none">
                <a:solidFill>
                  <a:srgbClr val="0B2545"/>
                </a:solidFill>
                <a:latin typeface="Times New Roman" panose="02020603050405020304" pitchFamily="18" charset="0"/>
                <a:ea typeface="Playfair Display"/>
                <a:cs typeface="Times New Roman" panose="02020603050405020304" pitchFamily="18" charset="0"/>
                <a:sym typeface="Playfair Display"/>
              </a:rPr>
              <a:t>The Critical/Sensitive Period</a:t>
            </a:r>
            <a:endParaRPr>
              <a:latin typeface="Times New Roman" panose="02020603050405020304" pitchFamily="18" charset="0"/>
              <a:cs typeface="Times New Roman" panose="02020603050405020304" pitchFamily="18" charset="0"/>
            </a:endParaRPr>
          </a:p>
        </p:txBody>
      </p:sp>
      <p:sp>
        <p:nvSpPr>
          <p:cNvPr id="163" name="Google Shape;163;p17"/>
          <p:cNvSpPr txBox="1"/>
          <p:nvPr/>
        </p:nvSpPr>
        <p:spPr>
          <a:xfrm>
            <a:off x="8277225" y="3655814"/>
            <a:ext cx="2895600" cy="678647"/>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None/>
            </a:pPr>
            <a:r>
              <a:rPr lang="en-US" sz="1050" b="0" i="0" u="none" strike="noStrike" cap="none">
                <a:solidFill>
                  <a:srgbClr val="475569"/>
                </a:solidFill>
                <a:latin typeface="Times New Roman" panose="02020603050405020304" pitchFamily="18" charset="0"/>
                <a:ea typeface="Plus Jakarta Sans"/>
                <a:cs typeface="Times New Roman" panose="02020603050405020304" pitchFamily="18" charset="0"/>
                <a:sym typeface="Plus Jakarta Sans"/>
              </a:rPr>
              <a:t>Crucial neurological development occurs in the first 3 years of life. Disruptions during this window without a substitute care provider risk deprivation delays.</a:t>
            </a:r>
            <a:endParaRPr>
              <a:latin typeface="Times New Roman" panose="02020603050405020304" pitchFamily="18" charset="0"/>
              <a:cs typeface="Times New Roman" panose="02020603050405020304" pitchFamily="18" charset="0"/>
            </a:endParaRPr>
          </a:p>
        </p:txBody>
      </p:sp>
      <p:sp>
        <p:nvSpPr>
          <p:cNvPr id="164" name="Google Shape;164;p17"/>
          <p:cNvSpPr txBox="1"/>
          <p:nvPr/>
        </p:nvSpPr>
        <p:spPr>
          <a:xfrm>
            <a:off x="8277225" y="4688085"/>
            <a:ext cx="2895600" cy="1428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900" b="0" i="1" u="none" strike="noStrike" cap="none" dirty="0">
                <a:solidFill>
                  <a:srgbClr val="64748B"/>
                </a:solidFill>
                <a:latin typeface="Times New Roman" panose="02020603050405020304" pitchFamily="18" charset="0"/>
                <a:ea typeface="Plus Jakarta Sans"/>
                <a:cs typeface="Times New Roman" panose="02020603050405020304" pitchFamily="18" charset="0"/>
                <a:sym typeface="Plus Jakarta Sans"/>
              </a:rPr>
              <a:t>Bowlby (1951)</a:t>
            </a:r>
            <a:endParaRPr dirty="0">
              <a:latin typeface="Times New Roman" panose="02020603050405020304" pitchFamily="18" charset="0"/>
              <a:cs typeface="Times New Roman" panose="02020603050405020304" pitchFamily="18" charset="0"/>
            </a:endParaRPr>
          </a:p>
        </p:txBody>
      </p:sp>
      <p:pic>
        <p:nvPicPr>
          <p:cNvPr id="165" name="Google Shape;165;p17" descr="image.png"/>
          <p:cNvPicPr preferRelativeResize="0"/>
          <p:nvPr/>
        </p:nvPicPr>
        <p:blipFill rotWithShape="1">
          <a:blip r:embed="rId6">
            <a:alphaModFix/>
          </a:blip>
          <a:srcRect/>
          <a:stretch/>
        </p:blipFill>
        <p:spPr>
          <a:xfrm>
            <a:off x="1019175" y="2760464"/>
            <a:ext cx="390525" cy="342900"/>
          </a:xfrm>
          <a:prstGeom prst="rect">
            <a:avLst/>
          </a:prstGeom>
          <a:noFill/>
          <a:ln>
            <a:noFill/>
          </a:ln>
        </p:spPr>
      </p:pic>
      <p:pic>
        <p:nvPicPr>
          <p:cNvPr id="166" name="Google Shape;166;p17" descr="image.png"/>
          <p:cNvPicPr preferRelativeResize="0"/>
          <p:nvPr/>
        </p:nvPicPr>
        <p:blipFill rotWithShape="1">
          <a:blip r:embed="rId7">
            <a:alphaModFix/>
          </a:blip>
          <a:srcRect/>
          <a:stretch/>
        </p:blipFill>
        <p:spPr>
          <a:xfrm>
            <a:off x="4648200" y="2760464"/>
            <a:ext cx="342900" cy="342900"/>
          </a:xfrm>
          <a:prstGeom prst="rect">
            <a:avLst/>
          </a:prstGeom>
          <a:noFill/>
          <a:ln>
            <a:noFill/>
          </a:ln>
        </p:spPr>
      </p:pic>
      <p:pic>
        <p:nvPicPr>
          <p:cNvPr id="167" name="Google Shape;167;p17" descr="image.png"/>
          <p:cNvPicPr preferRelativeResize="0"/>
          <p:nvPr/>
        </p:nvPicPr>
        <p:blipFill rotWithShape="1">
          <a:blip r:embed="rId8">
            <a:alphaModFix/>
          </a:blip>
          <a:srcRect/>
          <a:stretch/>
        </p:blipFill>
        <p:spPr>
          <a:xfrm>
            <a:off x="8277225" y="2760464"/>
            <a:ext cx="257175" cy="342900"/>
          </a:xfrm>
          <a:prstGeom prst="rect">
            <a:avLst/>
          </a:prstGeom>
          <a:noFill/>
          <a:ln>
            <a:noFill/>
          </a:ln>
        </p:spPr>
      </p:pic>
      <p:sp>
        <p:nvSpPr>
          <p:cNvPr id="168" name="Google Shape;168;p17"/>
          <p:cNvSpPr txBox="1"/>
          <p:nvPr/>
        </p:nvSpPr>
        <p:spPr>
          <a:xfrm>
            <a:off x="962025" y="581025"/>
            <a:ext cx="10981372" cy="438582"/>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850" b="1" i="0" u="none" strike="noStrike" cap="none">
                <a:solidFill>
                  <a:srgbClr val="0B2545"/>
                </a:solidFill>
                <a:latin typeface="Times New Roman" panose="02020603050405020304" pitchFamily="18" charset="0"/>
                <a:ea typeface="Playfair Display"/>
                <a:cs typeface="Times New Roman" panose="02020603050405020304" pitchFamily="18" charset="0"/>
                <a:sym typeface="Playfair Display"/>
              </a:rPr>
              <a:t>Key Theoretical Principles</a:t>
            </a:r>
            <a:endParaRPr>
              <a:latin typeface="Times New Roman" panose="02020603050405020304" pitchFamily="18" charset="0"/>
              <a:cs typeface="Times New Roman" panose="02020603050405020304" pitchFamily="18" charset="0"/>
            </a:endParaRPr>
          </a:p>
        </p:txBody>
      </p:sp>
      <p:sp>
        <p:nvSpPr>
          <p:cNvPr id="169" name="Google Shape;169;p17"/>
          <p:cNvSpPr/>
          <p:nvPr/>
        </p:nvSpPr>
        <p:spPr>
          <a:xfrm>
            <a:off x="771525" y="581025"/>
            <a:ext cx="47625" cy="485775"/>
          </a:xfrm>
          <a:prstGeom prst="rect">
            <a:avLst/>
          </a:prstGeom>
          <a:solidFill>
            <a:srgbClr val="C2410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Times New Roman" panose="02020603050405020304" pitchFamily="18" charset="0"/>
              <a:ea typeface="Calibri"/>
              <a:cs typeface="Times New Roman" panose="02020603050405020304" pitchFamily="18" charset="0"/>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DFBF7"/>
        </a:solidFill>
        <a:effectLst/>
      </p:bgPr>
    </p:bg>
    <p:spTree>
      <p:nvGrpSpPr>
        <p:cNvPr id="1" name="Shape 173"/>
        <p:cNvGrpSpPr/>
        <p:nvPr/>
      </p:nvGrpSpPr>
      <p:grpSpPr>
        <a:xfrm>
          <a:off x="0" y="0"/>
          <a:ext cx="0" cy="0"/>
          <a:chOff x="0" y="0"/>
          <a:chExt cx="0" cy="0"/>
        </a:xfrm>
      </p:grpSpPr>
      <p:sp>
        <p:nvSpPr>
          <p:cNvPr id="175" name="Google Shape;175;p18"/>
          <p:cNvSpPr txBox="1"/>
          <p:nvPr/>
        </p:nvSpPr>
        <p:spPr>
          <a:xfrm>
            <a:off x="597832" y="1076667"/>
            <a:ext cx="5390673" cy="438582"/>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850" b="1" i="0" u="none" strike="noStrike" cap="none">
                <a:solidFill>
                  <a:srgbClr val="0B2545"/>
                </a:solidFill>
                <a:latin typeface="Times New Roman" panose="02020603050405020304" pitchFamily="18" charset="0"/>
                <a:ea typeface="Playfair Display"/>
                <a:cs typeface="Times New Roman" panose="02020603050405020304" pitchFamily="18" charset="0"/>
                <a:sym typeface="Playfair Display"/>
              </a:rPr>
              <a:t>Relevance to Isaac's Presentation</a:t>
            </a:r>
            <a:endParaRPr>
              <a:latin typeface="Times New Roman" panose="02020603050405020304" pitchFamily="18" charset="0"/>
              <a:cs typeface="Times New Roman" panose="02020603050405020304" pitchFamily="18" charset="0"/>
            </a:endParaRPr>
          </a:p>
        </p:txBody>
      </p:sp>
      <p:sp>
        <p:nvSpPr>
          <p:cNvPr id="176" name="Google Shape;176;p18"/>
          <p:cNvSpPr/>
          <p:nvPr/>
        </p:nvSpPr>
        <p:spPr>
          <a:xfrm>
            <a:off x="407332" y="1076667"/>
            <a:ext cx="47625" cy="971550"/>
          </a:xfrm>
          <a:prstGeom prst="rect">
            <a:avLst/>
          </a:prstGeom>
          <a:solidFill>
            <a:srgbClr val="C2410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Times New Roman" panose="02020603050405020304" pitchFamily="18" charset="0"/>
              <a:ea typeface="Calibri"/>
              <a:cs typeface="Times New Roman" panose="02020603050405020304" pitchFamily="18" charset="0"/>
              <a:sym typeface="Calibri"/>
            </a:endParaRPr>
          </a:p>
        </p:txBody>
      </p:sp>
      <p:sp>
        <p:nvSpPr>
          <p:cNvPr id="178" name="Google Shape;178;p18"/>
          <p:cNvSpPr txBox="1"/>
          <p:nvPr/>
        </p:nvSpPr>
        <p:spPr>
          <a:xfrm>
            <a:off x="407332" y="3267417"/>
            <a:ext cx="5590698" cy="32316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100" b="1" i="0" u="none" strike="noStrike" cap="none" dirty="0">
                <a:solidFill>
                  <a:srgbClr val="0B2545"/>
                </a:solidFill>
                <a:latin typeface="Times New Roman" panose="02020603050405020304" pitchFamily="18" charset="0"/>
                <a:ea typeface="Playfair Display"/>
                <a:cs typeface="Times New Roman" panose="02020603050405020304" pitchFamily="18" charset="0"/>
                <a:sym typeface="Playfair Display"/>
              </a:rPr>
              <a:t>Impact of Maternal Post-Natal Depression</a:t>
            </a:r>
            <a:endParaRPr dirty="0">
              <a:latin typeface="Times New Roman" panose="02020603050405020304" pitchFamily="18" charset="0"/>
              <a:cs typeface="Times New Roman" panose="02020603050405020304" pitchFamily="18" charset="0"/>
            </a:endParaRPr>
          </a:p>
        </p:txBody>
      </p:sp>
      <p:sp>
        <p:nvSpPr>
          <p:cNvPr id="179" name="Google Shape;179;p18"/>
          <p:cNvSpPr txBox="1"/>
          <p:nvPr/>
        </p:nvSpPr>
        <p:spPr>
          <a:xfrm>
            <a:off x="407332" y="3762717"/>
            <a:ext cx="5324475" cy="830997"/>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125" b="0" i="0" u="none" strike="noStrike" cap="none" dirty="0">
                <a:solidFill>
                  <a:srgbClr val="475569"/>
                </a:solidFill>
                <a:latin typeface="Times New Roman" panose="02020603050405020304" pitchFamily="18" charset="0"/>
                <a:ea typeface="Plus Jakarta Sans"/>
                <a:cs typeface="Times New Roman" panose="02020603050405020304" pitchFamily="18" charset="0"/>
                <a:sym typeface="Plus Jakarta Sans"/>
              </a:rPr>
              <a:t>Post-natal depression directly disrupts maternal sensitivity. A depressed mother's signals can be inconsistent, causing her to overlook Isaac's emotional needs. This results in the development of an </a:t>
            </a:r>
            <a:r>
              <a:rPr lang="en-US" sz="1125" b="1" i="0" u="none" strike="noStrike" cap="none" dirty="0">
                <a:solidFill>
                  <a:srgbClr val="0B2545"/>
                </a:solidFill>
                <a:latin typeface="Times New Roman" panose="02020603050405020304" pitchFamily="18" charset="0"/>
                <a:ea typeface="Plus Jakarta Sans SemiBold"/>
                <a:cs typeface="Times New Roman" panose="02020603050405020304" pitchFamily="18" charset="0"/>
                <a:sym typeface="Plus Jakarta Sans SemiBold"/>
              </a:rPr>
              <a:t>Insecure-Resistant (Ambivalent)</a:t>
            </a:r>
            <a:r>
              <a:rPr lang="en-US" sz="1125" b="1" i="0" u="none" strike="noStrike" cap="none" dirty="0">
                <a:solidFill>
                  <a:srgbClr val="475569"/>
                </a:solidFill>
                <a:latin typeface="Times New Roman" panose="02020603050405020304" pitchFamily="18" charset="0"/>
                <a:ea typeface="Plus Jakarta Sans"/>
                <a:cs typeface="Times New Roman" panose="02020603050405020304" pitchFamily="18" charset="0"/>
                <a:sym typeface="Plus Jakarta Sans"/>
              </a:rPr>
              <a:t> </a:t>
            </a:r>
            <a:r>
              <a:rPr lang="en-US" sz="1125" b="0" i="0" u="none" strike="noStrike" cap="none" dirty="0">
                <a:solidFill>
                  <a:srgbClr val="475569"/>
                </a:solidFill>
                <a:latin typeface="Times New Roman" panose="02020603050405020304" pitchFamily="18" charset="0"/>
                <a:ea typeface="Plus Jakarta Sans"/>
                <a:cs typeface="Times New Roman" panose="02020603050405020304" pitchFamily="18" charset="0"/>
                <a:sym typeface="Plus Jakarta Sans"/>
              </a:rPr>
              <a:t>attachment pattern.</a:t>
            </a:r>
            <a:endParaRPr dirty="0">
              <a:latin typeface="Times New Roman" panose="02020603050405020304" pitchFamily="18" charset="0"/>
              <a:cs typeface="Times New Roman" panose="02020603050405020304" pitchFamily="18" charset="0"/>
            </a:endParaRPr>
          </a:p>
        </p:txBody>
      </p:sp>
      <p:sp>
        <p:nvSpPr>
          <p:cNvPr id="180" name="Google Shape;180;p18"/>
          <p:cNvSpPr txBox="1"/>
          <p:nvPr/>
        </p:nvSpPr>
        <p:spPr>
          <a:xfrm>
            <a:off x="407332" y="4819992"/>
            <a:ext cx="5324475" cy="830997"/>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125" b="0" i="0" u="none" strike="noStrike" cap="none" dirty="0">
                <a:solidFill>
                  <a:srgbClr val="475569"/>
                </a:solidFill>
                <a:latin typeface="Times New Roman" panose="02020603050405020304" pitchFamily="18" charset="0"/>
                <a:ea typeface="Plus Jakarta Sans"/>
                <a:cs typeface="Times New Roman" panose="02020603050405020304" pitchFamily="18" charset="0"/>
                <a:sym typeface="Plus Jakarta Sans"/>
              </a:rPr>
              <a:t>Because his maternal "secure base" is unstable, Isaac shows intense separation distress and clinginess. He cannot confidently explore or play independently, fearing his caregiver's emotional unavailability.</a:t>
            </a:r>
            <a:endParaRPr dirty="0">
              <a:latin typeface="Times New Roman" panose="02020603050405020304" pitchFamily="18" charset="0"/>
              <a:cs typeface="Times New Roman" panose="02020603050405020304" pitchFamily="18" charset="0"/>
            </a:endParaRPr>
          </a:p>
        </p:txBody>
      </p:sp>
      <p:sp>
        <p:nvSpPr>
          <p:cNvPr id="181" name="Google Shape;181;p18"/>
          <p:cNvSpPr txBox="1"/>
          <p:nvPr/>
        </p:nvSpPr>
        <p:spPr>
          <a:xfrm>
            <a:off x="431144" y="6053811"/>
            <a:ext cx="5324475" cy="1428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900" b="0" i="1" u="none" strike="noStrike" cap="none" dirty="0">
                <a:solidFill>
                  <a:srgbClr val="64748B"/>
                </a:solidFill>
                <a:latin typeface="Times New Roman" panose="02020603050405020304" pitchFamily="18" charset="0"/>
                <a:ea typeface="Plus Jakarta Sans"/>
                <a:cs typeface="Times New Roman" panose="02020603050405020304" pitchFamily="18" charset="0"/>
                <a:sym typeface="Plus Jakarta Sans"/>
              </a:rPr>
              <a:t>McMahon et al. (2015); Ainsworth et al. (1978)</a:t>
            </a:r>
            <a:endParaRPr dirty="0">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40FB57E0-F46D-48B3-A6A3-3ACA547A0007}"/>
              </a:ext>
            </a:extLst>
          </p:cNvPr>
          <p:cNvPicPr>
            <a:picLocks noChangeAspect="1"/>
          </p:cNvPicPr>
          <p:nvPr/>
        </p:nvPicPr>
        <p:blipFill>
          <a:blip r:embed="rId3"/>
          <a:stretch>
            <a:fillRect/>
          </a:stretch>
        </p:blipFill>
        <p:spPr>
          <a:xfrm>
            <a:off x="6193971" y="2514600"/>
            <a:ext cx="4936404" cy="3725699"/>
          </a:xfrm>
          <a:prstGeom prst="rect">
            <a:avLst/>
          </a:prstGeom>
        </p:spPr>
      </p:pic>
      <p:sp>
        <p:nvSpPr>
          <p:cNvPr id="3" name="Google Shape;331;p26">
            <a:extLst>
              <a:ext uri="{FF2B5EF4-FFF2-40B4-BE49-F238E27FC236}">
                <a16:creationId xmlns:a16="http://schemas.microsoft.com/office/drawing/2014/main" id="{80BF5D1D-A871-1371-B975-66622F0BE4CE}"/>
              </a:ext>
            </a:extLst>
          </p:cNvPr>
          <p:cNvSpPr txBox="1"/>
          <p:nvPr/>
        </p:nvSpPr>
        <p:spPr>
          <a:xfrm>
            <a:off x="7880354" y="6196686"/>
            <a:ext cx="2076445" cy="272382"/>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18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Source: </a:t>
            </a:r>
            <a:r>
              <a:rPr lang="en-US" sz="1180" b="0" i="0" u="none" strike="noStrike" cap="none" dirty="0" err="1">
                <a:solidFill>
                  <a:srgbClr val="4F46E5"/>
                </a:solidFill>
                <a:latin typeface="Times New Roman" panose="02020603050405020304" pitchFamily="18" charset="0"/>
                <a:ea typeface="Plus Jakarta Sans"/>
                <a:cs typeface="Times New Roman" panose="02020603050405020304" pitchFamily="18" charset="0"/>
                <a:sym typeface="Plus Jakarta Sans"/>
              </a:rPr>
              <a:t>raisingchildren.net.au</a:t>
            </a:r>
            <a:endParaRPr sz="118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DFBF7"/>
        </a:solidFill>
        <a:effectLst/>
      </p:bgPr>
    </p:bg>
    <p:spTree>
      <p:nvGrpSpPr>
        <p:cNvPr id="1" name="Shape 185"/>
        <p:cNvGrpSpPr/>
        <p:nvPr/>
      </p:nvGrpSpPr>
      <p:grpSpPr>
        <a:xfrm>
          <a:off x="0" y="0"/>
          <a:ext cx="0" cy="0"/>
          <a:chOff x="0" y="0"/>
          <a:chExt cx="0" cy="0"/>
        </a:xfrm>
      </p:grpSpPr>
      <p:graphicFrame>
        <p:nvGraphicFramePr>
          <p:cNvPr id="189" name="Google Shape;189;p19"/>
          <p:cNvGraphicFramePr/>
          <p:nvPr>
            <p:extLst>
              <p:ext uri="{D42A27DB-BD31-4B8C-83A1-F6EECF244321}">
                <p14:modId xmlns:p14="http://schemas.microsoft.com/office/powerpoint/2010/main" val="873693729"/>
              </p:ext>
            </p:extLst>
          </p:nvPr>
        </p:nvGraphicFramePr>
        <p:xfrm>
          <a:off x="490009" y="1362074"/>
          <a:ext cx="11160124" cy="4914900"/>
        </p:xfrm>
        <a:graphic>
          <a:graphicData uri="http://schemas.openxmlformats.org/drawingml/2006/table">
            <a:tbl>
              <a:tblPr firstRow="1" bandRow="1">
                <a:noFill/>
                <a:tableStyleId>{AB20B01E-588D-4A70-BA5E-0E4E44929B58}</a:tableStyleId>
              </a:tblPr>
              <a:tblGrid>
                <a:gridCol w="2790031">
                  <a:extLst>
                    <a:ext uri="{9D8B030D-6E8A-4147-A177-3AD203B41FA5}">
                      <a16:colId xmlns:a16="http://schemas.microsoft.com/office/drawing/2014/main" val="20000"/>
                    </a:ext>
                  </a:extLst>
                </a:gridCol>
                <a:gridCol w="5021919">
                  <a:extLst>
                    <a:ext uri="{9D8B030D-6E8A-4147-A177-3AD203B41FA5}">
                      <a16:colId xmlns:a16="http://schemas.microsoft.com/office/drawing/2014/main" val="20001"/>
                    </a:ext>
                  </a:extLst>
                </a:gridCol>
                <a:gridCol w="3348174">
                  <a:extLst>
                    <a:ext uri="{9D8B030D-6E8A-4147-A177-3AD203B41FA5}">
                      <a16:colId xmlns:a16="http://schemas.microsoft.com/office/drawing/2014/main" val="20002"/>
                    </a:ext>
                  </a:extLst>
                </a:gridCol>
              </a:tblGrid>
              <a:tr h="982980">
                <a:tc>
                  <a:txBody>
                    <a:bodyPr/>
                    <a:lstStyle/>
                    <a:p>
                      <a:pPr marL="0" marR="0" lvl="0" indent="0" algn="l" rtl="0">
                        <a:spcBef>
                          <a:spcPts val="0"/>
                        </a:spcBef>
                        <a:spcAft>
                          <a:spcPts val="0"/>
                        </a:spcAft>
                        <a:buNone/>
                      </a:pPr>
                      <a:r>
                        <a:rPr lang="en-US" sz="1200" b="0" i="0" u="none" strike="noStrike" cap="none" dirty="0">
                          <a:solidFill>
                            <a:srgbClr val="FFFFFF"/>
                          </a:solidFill>
                          <a:latin typeface="Times New Roman" panose="02020603050405020304" pitchFamily="18" charset="0"/>
                          <a:ea typeface="Playfair Display SemiBold"/>
                          <a:cs typeface="Times New Roman" panose="02020603050405020304" pitchFamily="18" charset="0"/>
                          <a:sym typeface="Playfair Display SemiBold"/>
                        </a:rPr>
                        <a:t>Observation</a:t>
                      </a:r>
                      <a:endParaRPr dirty="0">
                        <a:latin typeface="Times New Roman" panose="02020603050405020304" pitchFamily="18" charset="0"/>
                        <a:cs typeface="Times New Roman" panose="02020603050405020304" pitchFamily="18" charset="0"/>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0B2545"/>
                    </a:solidFill>
                  </a:tcPr>
                </a:tc>
                <a:tc>
                  <a:txBody>
                    <a:bodyPr/>
                    <a:lstStyle/>
                    <a:p>
                      <a:pPr marL="0" marR="0" lvl="0" indent="0" algn="l" rtl="0">
                        <a:spcBef>
                          <a:spcPts val="0"/>
                        </a:spcBef>
                        <a:spcAft>
                          <a:spcPts val="0"/>
                        </a:spcAft>
                        <a:buNone/>
                      </a:pPr>
                      <a:r>
                        <a:rPr lang="en-US" sz="1200" b="0" i="0" u="none" strike="noStrike" cap="none">
                          <a:solidFill>
                            <a:srgbClr val="FFFFFF"/>
                          </a:solidFill>
                          <a:latin typeface="Times New Roman" panose="02020603050405020304" pitchFamily="18" charset="0"/>
                          <a:ea typeface="Playfair Display SemiBold"/>
                          <a:cs typeface="Times New Roman" panose="02020603050405020304" pitchFamily="18" charset="0"/>
                          <a:sym typeface="Playfair Display SemiBold"/>
                        </a:rPr>
                        <a:t>Psychological Mechanism &amp; Theoretical Formulation</a:t>
                      </a:r>
                      <a:endParaRPr>
                        <a:latin typeface="Times New Roman" panose="02020603050405020304" pitchFamily="18" charset="0"/>
                        <a:cs typeface="Times New Roman" panose="02020603050405020304" pitchFamily="18" charset="0"/>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0B2545"/>
                    </a:solidFill>
                  </a:tcPr>
                </a:tc>
                <a:tc>
                  <a:txBody>
                    <a:bodyPr/>
                    <a:lstStyle/>
                    <a:p>
                      <a:pPr marL="0" marR="0" lvl="0" indent="0" algn="l" rtl="0">
                        <a:spcBef>
                          <a:spcPts val="0"/>
                        </a:spcBef>
                        <a:spcAft>
                          <a:spcPts val="0"/>
                        </a:spcAft>
                        <a:buNone/>
                      </a:pPr>
                      <a:r>
                        <a:rPr lang="en-US" sz="1200" b="0" i="0" u="none" strike="noStrike" cap="none" dirty="0">
                          <a:solidFill>
                            <a:srgbClr val="FFFFFF"/>
                          </a:solidFill>
                          <a:latin typeface="Times New Roman" panose="02020603050405020304" pitchFamily="18" charset="0"/>
                          <a:ea typeface="Playfair Display SemiBold"/>
                          <a:cs typeface="Times New Roman" panose="02020603050405020304" pitchFamily="18" charset="0"/>
                          <a:sym typeface="Playfair Display SemiBold"/>
                        </a:rPr>
                        <a:t>Supporting Literature</a:t>
                      </a:r>
                      <a:endParaRPr dirty="0">
                        <a:latin typeface="Times New Roman" panose="02020603050405020304" pitchFamily="18" charset="0"/>
                        <a:cs typeface="Times New Roman" panose="02020603050405020304" pitchFamily="18" charset="0"/>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0B2545"/>
                    </a:solidFill>
                  </a:tcPr>
                </a:tc>
                <a:extLst>
                  <a:ext uri="{0D108BD9-81ED-4DB2-BD59-A6C34878D82A}">
                    <a16:rowId xmlns:a16="http://schemas.microsoft.com/office/drawing/2014/main" val="10000"/>
                  </a:ext>
                </a:extLst>
              </a:tr>
              <a:tr h="982980">
                <a:tc>
                  <a:txBody>
                    <a:bodyPr/>
                    <a:lstStyle/>
                    <a:p>
                      <a:pPr marL="0" marR="0" lvl="0" indent="0" algn="l" rtl="0">
                        <a:spcBef>
                          <a:spcPts val="0"/>
                        </a:spcBef>
                        <a:spcAft>
                          <a:spcPts val="0"/>
                        </a:spcAft>
                        <a:buNone/>
                      </a:pPr>
                      <a:r>
                        <a:rPr lang="en-US" sz="1050" b="0" i="0" u="none" strike="noStrike" cap="none">
                          <a:solidFill>
                            <a:srgbClr val="0B2545"/>
                          </a:solidFill>
                          <a:latin typeface="Times New Roman" panose="02020603050405020304" pitchFamily="18" charset="0"/>
                          <a:ea typeface="Plus Jakarta Sans SemiBold"/>
                          <a:cs typeface="Times New Roman" panose="02020603050405020304" pitchFamily="18" charset="0"/>
                          <a:sym typeface="Plus Jakarta Sans SemiBold"/>
                        </a:rPr>
                        <a:t>Withdrawn during play &amp; avoids group activities</a:t>
                      </a:r>
                      <a:endParaRPr>
                        <a:latin typeface="Times New Roman" panose="02020603050405020304" pitchFamily="18" charset="0"/>
                        <a:cs typeface="Times New Roman" panose="02020603050405020304" pitchFamily="18" charset="0"/>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050" b="0" i="0" u="none" strike="noStrike" cap="none">
                          <a:solidFill>
                            <a:srgbClr val="334155"/>
                          </a:solidFill>
                          <a:latin typeface="Times New Roman" panose="02020603050405020304" pitchFamily="18" charset="0"/>
                          <a:ea typeface="Plus Jakarta Sans"/>
                          <a:cs typeface="Times New Roman" panose="02020603050405020304" pitchFamily="18" charset="0"/>
                          <a:sym typeface="Plus Jakarta Sans"/>
                        </a:rPr>
                        <a:t>Insecure IWM limits exploration. The child lacks confidence in external safety, leading to a defensive shut-down or hyper-vigilance during socialization.</a:t>
                      </a:r>
                      <a:endParaRPr>
                        <a:latin typeface="Times New Roman" panose="02020603050405020304" pitchFamily="18" charset="0"/>
                        <a:cs typeface="Times New Roman" panose="02020603050405020304" pitchFamily="18" charset="0"/>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050" b="0" i="0" u="none" strike="noStrike" cap="none">
                          <a:solidFill>
                            <a:srgbClr val="334155"/>
                          </a:solidFill>
                          <a:latin typeface="Times New Roman" panose="02020603050405020304" pitchFamily="18" charset="0"/>
                          <a:ea typeface="Plus Jakarta Sans"/>
                          <a:cs typeface="Times New Roman" panose="02020603050405020304" pitchFamily="18" charset="0"/>
                          <a:sym typeface="Plus Jakarta Sans"/>
                        </a:rPr>
                        <a:t>Bretherton (1992)</a:t>
                      </a:r>
                      <a:br>
                        <a:rPr lang="en-US" sz="1800" u="none" strike="noStrike" cap="none">
                          <a:solidFill>
                            <a:schemeClr val="dk1"/>
                          </a:solidFill>
                          <a:latin typeface="Times New Roman" panose="02020603050405020304" pitchFamily="18" charset="0"/>
                          <a:ea typeface="Calibri"/>
                          <a:cs typeface="Times New Roman" panose="02020603050405020304" pitchFamily="18" charset="0"/>
                          <a:sym typeface="Calibri"/>
                        </a:rPr>
                      </a:br>
                      <a:r>
                        <a:rPr lang="en-US" sz="1050" b="0" i="0" u="none" strike="noStrike" cap="none">
                          <a:solidFill>
                            <a:srgbClr val="334155"/>
                          </a:solidFill>
                          <a:latin typeface="Times New Roman" panose="02020603050405020304" pitchFamily="18" charset="0"/>
                          <a:ea typeface="Plus Jakarta Sans"/>
                          <a:cs typeface="Times New Roman" panose="02020603050405020304" pitchFamily="18" charset="0"/>
                          <a:sym typeface="Plus Jakarta Sans"/>
                        </a:rPr>
                        <a:t>Origins of attachment theory</a:t>
                      </a:r>
                      <a:endParaRPr>
                        <a:latin typeface="Times New Roman" panose="02020603050405020304" pitchFamily="18" charset="0"/>
                        <a:cs typeface="Times New Roman" panose="02020603050405020304" pitchFamily="18" charset="0"/>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1"/>
                  </a:ext>
                </a:extLst>
              </a:tr>
              <a:tr h="982980">
                <a:tc>
                  <a:txBody>
                    <a:bodyPr/>
                    <a:lstStyle/>
                    <a:p>
                      <a:pPr marL="0" marR="0" lvl="0" indent="0" algn="l" rtl="0">
                        <a:spcBef>
                          <a:spcPts val="0"/>
                        </a:spcBef>
                        <a:spcAft>
                          <a:spcPts val="0"/>
                        </a:spcAft>
                        <a:buNone/>
                      </a:pPr>
                      <a:r>
                        <a:rPr lang="en-US" sz="1050" b="0" i="0" u="none" strike="noStrike" cap="none">
                          <a:solidFill>
                            <a:srgbClr val="0B2545"/>
                          </a:solidFill>
                          <a:latin typeface="Times New Roman" panose="02020603050405020304" pitchFamily="18" charset="0"/>
                          <a:ea typeface="Plus Jakarta Sans SemiBold"/>
                          <a:cs typeface="Times New Roman" panose="02020603050405020304" pitchFamily="18" charset="0"/>
                          <a:sym typeface="Plus Jakarta Sans SemiBold"/>
                        </a:rPr>
                        <a:t>Separation distress &amp; extreme clinginess</a:t>
                      </a:r>
                      <a:endParaRPr>
                        <a:latin typeface="Times New Roman" panose="02020603050405020304" pitchFamily="18" charset="0"/>
                        <a:cs typeface="Times New Roman" panose="02020603050405020304" pitchFamily="18" charset="0"/>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DFBF7"/>
                    </a:solidFill>
                  </a:tcPr>
                </a:tc>
                <a:tc>
                  <a:txBody>
                    <a:bodyPr/>
                    <a:lstStyle/>
                    <a:p>
                      <a:pPr marL="0" marR="0" lvl="0" indent="0" algn="l" rtl="0">
                        <a:spcBef>
                          <a:spcPts val="0"/>
                        </a:spcBef>
                        <a:spcAft>
                          <a:spcPts val="0"/>
                        </a:spcAft>
                        <a:buNone/>
                      </a:pPr>
                      <a:r>
                        <a:rPr lang="en-US" sz="1050" b="0" i="0" u="none" strike="noStrike" cap="none">
                          <a:solidFill>
                            <a:srgbClr val="334155"/>
                          </a:solidFill>
                          <a:latin typeface="Times New Roman" panose="02020603050405020304" pitchFamily="18" charset="0"/>
                          <a:ea typeface="Plus Jakarta Sans"/>
                          <a:cs typeface="Times New Roman" panose="02020603050405020304" pitchFamily="18" charset="0"/>
                          <a:sym typeface="Plus Jakarta Sans"/>
                        </a:rPr>
                        <a:t>Anxious-resistant adaptive strategy. The child exaggerates distress cues to ensure proximity from an emotionally inconsistent primary caregiver.</a:t>
                      </a:r>
                      <a:endParaRPr>
                        <a:latin typeface="Times New Roman" panose="02020603050405020304" pitchFamily="18" charset="0"/>
                        <a:cs typeface="Times New Roman" panose="02020603050405020304" pitchFamily="18" charset="0"/>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DFBF7"/>
                    </a:solidFill>
                  </a:tcPr>
                </a:tc>
                <a:tc>
                  <a:txBody>
                    <a:bodyPr/>
                    <a:lstStyle/>
                    <a:p>
                      <a:pPr marL="0" marR="0" lvl="0" indent="0" algn="l" rtl="0">
                        <a:spcBef>
                          <a:spcPts val="0"/>
                        </a:spcBef>
                        <a:spcAft>
                          <a:spcPts val="0"/>
                        </a:spcAft>
                        <a:buNone/>
                      </a:pPr>
                      <a:r>
                        <a:rPr lang="en-US" sz="1050" b="0" i="0" u="none" strike="noStrike" cap="none">
                          <a:solidFill>
                            <a:srgbClr val="334155"/>
                          </a:solidFill>
                          <a:latin typeface="Times New Roman" panose="02020603050405020304" pitchFamily="18" charset="0"/>
                          <a:ea typeface="Plus Jakarta Sans"/>
                          <a:cs typeface="Times New Roman" panose="02020603050405020304" pitchFamily="18" charset="0"/>
                          <a:sym typeface="Plus Jakarta Sans"/>
                        </a:rPr>
                        <a:t>Ainsworth et al. (1978)</a:t>
                      </a:r>
                      <a:br>
                        <a:rPr lang="en-US" sz="1800" u="none" strike="noStrike" cap="none">
                          <a:solidFill>
                            <a:schemeClr val="dk1"/>
                          </a:solidFill>
                          <a:latin typeface="Times New Roman" panose="02020603050405020304" pitchFamily="18" charset="0"/>
                          <a:ea typeface="Calibri"/>
                          <a:cs typeface="Times New Roman" panose="02020603050405020304" pitchFamily="18" charset="0"/>
                          <a:sym typeface="Calibri"/>
                        </a:rPr>
                      </a:br>
                      <a:r>
                        <a:rPr lang="en-US" sz="1050" b="0" i="0" u="none" strike="noStrike" cap="none">
                          <a:solidFill>
                            <a:srgbClr val="334155"/>
                          </a:solidFill>
                          <a:latin typeface="Times New Roman" panose="02020603050405020304" pitchFamily="18" charset="0"/>
                          <a:ea typeface="Plus Jakarta Sans"/>
                          <a:cs typeface="Times New Roman" panose="02020603050405020304" pitchFamily="18" charset="0"/>
                          <a:sym typeface="Plus Jakarta Sans"/>
                        </a:rPr>
                        <a:t>Strange Situation classifications</a:t>
                      </a:r>
                      <a:endParaRPr>
                        <a:latin typeface="Times New Roman" panose="02020603050405020304" pitchFamily="18" charset="0"/>
                        <a:cs typeface="Times New Roman" panose="02020603050405020304" pitchFamily="18" charset="0"/>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DFBF7"/>
                    </a:solidFill>
                  </a:tcPr>
                </a:tc>
                <a:extLst>
                  <a:ext uri="{0D108BD9-81ED-4DB2-BD59-A6C34878D82A}">
                    <a16:rowId xmlns:a16="http://schemas.microsoft.com/office/drawing/2014/main" val="10002"/>
                  </a:ext>
                </a:extLst>
              </a:tr>
              <a:tr h="982980">
                <a:tc>
                  <a:txBody>
                    <a:bodyPr/>
                    <a:lstStyle/>
                    <a:p>
                      <a:pPr marL="0" marR="0" lvl="0" indent="0" algn="l" rtl="0">
                        <a:spcBef>
                          <a:spcPts val="0"/>
                        </a:spcBef>
                        <a:spcAft>
                          <a:spcPts val="0"/>
                        </a:spcAft>
                        <a:buNone/>
                      </a:pPr>
                      <a:r>
                        <a:rPr lang="en-US" sz="1050" b="0" i="0" u="none" strike="noStrike" cap="none">
                          <a:solidFill>
                            <a:srgbClr val="0B2545"/>
                          </a:solidFill>
                          <a:latin typeface="Times New Roman" panose="02020603050405020304" pitchFamily="18" charset="0"/>
                          <a:ea typeface="Plus Jakarta Sans SemiBold"/>
                          <a:cs typeface="Times New Roman" panose="02020603050405020304" pitchFamily="18" charset="0"/>
                          <a:sym typeface="Plus Jakarta Sans SemiBold"/>
                        </a:rPr>
                        <a:t>Expressive Language Delay</a:t>
                      </a:r>
                      <a:endParaRPr>
                        <a:latin typeface="Times New Roman" panose="02020603050405020304" pitchFamily="18" charset="0"/>
                        <a:cs typeface="Times New Roman" panose="02020603050405020304" pitchFamily="18" charset="0"/>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050" b="0" i="0" u="none" strike="noStrike" cap="none">
                          <a:solidFill>
                            <a:srgbClr val="334155"/>
                          </a:solidFill>
                          <a:latin typeface="Times New Roman" panose="02020603050405020304" pitchFamily="18" charset="0"/>
                          <a:ea typeface="Plus Jakarta Sans"/>
                          <a:cs typeface="Times New Roman" panose="02020603050405020304" pitchFamily="18" charset="0"/>
                          <a:sym typeface="Plus Jakarta Sans"/>
                        </a:rPr>
                        <a:t>Maternal depression reduces verbal interactions ("serve and return"). Lack of rich linguistic feedback directly affects cognitive pathways.</a:t>
                      </a:r>
                      <a:endParaRPr>
                        <a:latin typeface="Times New Roman" panose="02020603050405020304" pitchFamily="18" charset="0"/>
                        <a:cs typeface="Times New Roman" panose="02020603050405020304" pitchFamily="18" charset="0"/>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050" b="0" i="0" u="none" strike="noStrike" cap="none">
                          <a:solidFill>
                            <a:srgbClr val="334155"/>
                          </a:solidFill>
                          <a:latin typeface="Times New Roman" panose="02020603050405020304" pitchFamily="18" charset="0"/>
                          <a:ea typeface="Plus Jakarta Sans"/>
                          <a:cs typeface="Times New Roman" panose="02020603050405020304" pitchFamily="18" charset="0"/>
                          <a:sym typeface="Plus Jakarta Sans"/>
                        </a:rPr>
                        <a:t>Harvard Center (2021)</a:t>
                      </a:r>
                      <a:br>
                        <a:rPr lang="en-US" sz="1800" u="none" strike="noStrike" cap="none">
                          <a:solidFill>
                            <a:schemeClr val="dk1"/>
                          </a:solidFill>
                          <a:latin typeface="Times New Roman" panose="02020603050405020304" pitchFamily="18" charset="0"/>
                          <a:ea typeface="Calibri"/>
                          <a:cs typeface="Times New Roman" panose="02020603050405020304" pitchFamily="18" charset="0"/>
                          <a:sym typeface="Calibri"/>
                        </a:rPr>
                      </a:br>
                      <a:r>
                        <a:rPr lang="en-US" sz="1050" b="0" i="0" u="none" strike="noStrike" cap="none">
                          <a:solidFill>
                            <a:srgbClr val="334155"/>
                          </a:solidFill>
                          <a:latin typeface="Times New Roman" panose="02020603050405020304" pitchFamily="18" charset="0"/>
                          <a:ea typeface="Plus Jakarta Sans"/>
                          <a:cs typeface="Times New Roman" panose="02020603050405020304" pitchFamily="18" charset="0"/>
                          <a:sym typeface="Plus Jakarta Sans"/>
                        </a:rPr>
                        <a:t>Serve &amp; Return Framework</a:t>
                      </a:r>
                      <a:endParaRPr>
                        <a:latin typeface="Times New Roman" panose="02020603050405020304" pitchFamily="18" charset="0"/>
                        <a:cs typeface="Times New Roman" panose="02020603050405020304" pitchFamily="18" charset="0"/>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3"/>
                  </a:ext>
                </a:extLst>
              </a:tr>
              <a:tr h="982980">
                <a:tc>
                  <a:txBody>
                    <a:bodyPr/>
                    <a:lstStyle/>
                    <a:p>
                      <a:pPr marL="0" marR="0" lvl="0" indent="0" algn="l" rtl="0">
                        <a:spcBef>
                          <a:spcPts val="0"/>
                        </a:spcBef>
                        <a:spcAft>
                          <a:spcPts val="0"/>
                        </a:spcAft>
                        <a:buNone/>
                      </a:pPr>
                      <a:r>
                        <a:rPr lang="en-US" sz="1050" b="0" i="0" u="none" strike="noStrike" cap="none" dirty="0">
                          <a:solidFill>
                            <a:srgbClr val="0B2545"/>
                          </a:solidFill>
                          <a:latin typeface="Times New Roman" panose="02020603050405020304" pitchFamily="18" charset="0"/>
                          <a:ea typeface="Plus Jakarta Sans SemiBold"/>
                          <a:cs typeface="Times New Roman" panose="02020603050405020304" pitchFamily="18" charset="0"/>
                          <a:sym typeface="Plus Jakarta Sans SemiBold"/>
                        </a:rPr>
                        <a:t>Nighttime waking &amp; sleep difficulty</a:t>
                      </a:r>
                      <a:endParaRPr dirty="0">
                        <a:latin typeface="Times New Roman" panose="02020603050405020304" pitchFamily="18" charset="0"/>
                        <a:cs typeface="Times New Roman" panose="02020603050405020304" pitchFamily="18" charset="0"/>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DFBF7"/>
                    </a:solidFill>
                  </a:tcPr>
                </a:tc>
                <a:tc>
                  <a:txBody>
                    <a:bodyPr/>
                    <a:lstStyle/>
                    <a:p>
                      <a:pPr marL="0" marR="0" lvl="0" indent="0" algn="l" rtl="0">
                        <a:spcBef>
                          <a:spcPts val="0"/>
                        </a:spcBef>
                        <a:spcAft>
                          <a:spcPts val="0"/>
                        </a:spcAft>
                        <a:buNone/>
                      </a:pPr>
                      <a:r>
                        <a:rPr lang="en-US" sz="105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Lack of physiological "co-regulation." The absence of a calming presence prevents the down-regulation of cortisol and stress.</a:t>
                      </a:r>
                      <a:endParaRPr dirty="0">
                        <a:latin typeface="Times New Roman" panose="02020603050405020304" pitchFamily="18" charset="0"/>
                        <a:cs typeface="Times New Roman" panose="02020603050405020304" pitchFamily="18" charset="0"/>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DFBF7"/>
                    </a:solidFill>
                  </a:tcPr>
                </a:tc>
                <a:tc>
                  <a:txBody>
                    <a:bodyPr/>
                    <a:lstStyle/>
                    <a:p>
                      <a:pPr marL="0" marR="0" lvl="0" indent="0" algn="l" rtl="0">
                        <a:spcBef>
                          <a:spcPts val="0"/>
                        </a:spcBef>
                        <a:spcAft>
                          <a:spcPts val="0"/>
                        </a:spcAft>
                        <a:buNone/>
                      </a:pPr>
                      <a:r>
                        <a:rPr lang="en-US" sz="105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Bowlby (1988)</a:t>
                      </a:r>
                      <a:br>
                        <a:rPr lang="en-US" sz="1800" u="none" strike="noStrike" cap="none" dirty="0">
                          <a:solidFill>
                            <a:schemeClr val="dk1"/>
                          </a:solidFill>
                          <a:latin typeface="Times New Roman" panose="02020603050405020304" pitchFamily="18" charset="0"/>
                          <a:ea typeface="Calibri"/>
                          <a:cs typeface="Times New Roman" panose="02020603050405020304" pitchFamily="18" charset="0"/>
                          <a:sym typeface="Calibri"/>
                        </a:rPr>
                      </a:br>
                      <a:r>
                        <a:rPr lang="en-US" sz="105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Safe haven co-regulation</a:t>
                      </a:r>
                      <a:endParaRPr dirty="0">
                        <a:latin typeface="Times New Roman" panose="02020603050405020304" pitchFamily="18" charset="0"/>
                        <a:cs typeface="Times New Roman" panose="02020603050405020304" pitchFamily="18" charset="0"/>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DFBF7"/>
                    </a:solidFill>
                  </a:tcPr>
                </a:tc>
                <a:extLst>
                  <a:ext uri="{0D108BD9-81ED-4DB2-BD59-A6C34878D82A}">
                    <a16:rowId xmlns:a16="http://schemas.microsoft.com/office/drawing/2014/main" val="10004"/>
                  </a:ext>
                </a:extLst>
              </a:tr>
            </a:tbl>
          </a:graphicData>
        </a:graphic>
      </p:graphicFrame>
      <p:sp>
        <p:nvSpPr>
          <p:cNvPr id="199" name="Google Shape;199;p19"/>
          <p:cNvSpPr txBox="1"/>
          <p:nvPr/>
        </p:nvSpPr>
        <p:spPr>
          <a:xfrm>
            <a:off x="962025" y="581025"/>
            <a:ext cx="10981372" cy="438582"/>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850" b="1" i="0" u="none" strike="noStrike" cap="none">
                <a:solidFill>
                  <a:srgbClr val="0B2545"/>
                </a:solidFill>
                <a:latin typeface="Times New Roman" panose="02020603050405020304" pitchFamily="18" charset="0"/>
                <a:ea typeface="Playfair Display"/>
                <a:cs typeface="Times New Roman" panose="02020603050405020304" pitchFamily="18" charset="0"/>
                <a:sym typeface="Playfair Display"/>
              </a:rPr>
              <a:t>Theoretical Mapping of Presenting Symptoms</a:t>
            </a:r>
            <a:endParaRPr>
              <a:latin typeface="Times New Roman" panose="02020603050405020304" pitchFamily="18" charset="0"/>
              <a:cs typeface="Times New Roman" panose="02020603050405020304" pitchFamily="18" charset="0"/>
            </a:endParaRPr>
          </a:p>
        </p:txBody>
      </p:sp>
      <p:sp>
        <p:nvSpPr>
          <p:cNvPr id="200" name="Google Shape;200;p19"/>
          <p:cNvSpPr/>
          <p:nvPr/>
        </p:nvSpPr>
        <p:spPr>
          <a:xfrm>
            <a:off x="771525" y="581025"/>
            <a:ext cx="47625" cy="485775"/>
          </a:xfrm>
          <a:prstGeom prst="rect">
            <a:avLst/>
          </a:prstGeom>
          <a:solidFill>
            <a:srgbClr val="C2410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Times New Roman" panose="02020603050405020304" pitchFamily="18" charset="0"/>
              <a:ea typeface="Calibri"/>
              <a:cs typeface="Times New Roman" panose="02020603050405020304" pitchFamily="18" charset="0"/>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DFBF7"/>
        </a:solidFill>
        <a:effectLst/>
      </p:bgPr>
    </p:bg>
    <p:spTree>
      <p:nvGrpSpPr>
        <p:cNvPr id="1" name="Shape 204"/>
        <p:cNvGrpSpPr/>
        <p:nvPr/>
      </p:nvGrpSpPr>
      <p:grpSpPr>
        <a:xfrm>
          <a:off x="0" y="0"/>
          <a:ext cx="0" cy="0"/>
          <a:chOff x="0" y="0"/>
          <a:chExt cx="0" cy="0"/>
        </a:xfrm>
      </p:grpSpPr>
      <p:pic>
        <p:nvPicPr>
          <p:cNvPr id="206" name="Google Shape;206;p20" descr="image.png"/>
          <p:cNvPicPr preferRelativeResize="0"/>
          <p:nvPr/>
        </p:nvPicPr>
        <p:blipFill rotWithShape="1">
          <a:blip r:embed="rId3">
            <a:alphaModFix/>
          </a:blip>
          <a:srcRect/>
          <a:stretch/>
        </p:blipFill>
        <p:spPr>
          <a:xfrm>
            <a:off x="259293" y="2000249"/>
            <a:ext cx="5493808" cy="4358217"/>
          </a:xfrm>
          <a:prstGeom prst="rect">
            <a:avLst/>
          </a:prstGeom>
          <a:noFill/>
          <a:ln>
            <a:noFill/>
          </a:ln>
        </p:spPr>
      </p:pic>
      <p:pic>
        <p:nvPicPr>
          <p:cNvPr id="207" name="Google Shape;207;p20" descr="image.png"/>
          <p:cNvPicPr preferRelativeResize="0"/>
          <p:nvPr/>
        </p:nvPicPr>
        <p:blipFill rotWithShape="1">
          <a:blip r:embed="rId4">
            <a:alphaModFix/>
          </a:blip>
          <a:srcRect/>
          <a:stretch/>
        </p:blipFill>
        <p:spPr>
          <a:xfrm>
            <a:off x="6286500" y="2000250"/>
            <a:ext cx="5493807" cy="4358216"/>
          </a:xfrm>
          <a:prstGeom prst="rect">
            <a:avLst/>
          </a:prstGeom>
          <a:noFill/>
          <a:ln>
            <a:noFill/>
          </a:ln>
        </p:spPr>
      </p:pic>
      <p:sp>
        <p:nvSpPr>
          <p:cNvPr id="208" name="Google Shape;208;p20"/>
          <p:cNvSpPr txBox="1"/>
          <p:nvPr/>
        </p:nvSpPr>
        <p:spPr>
          <a:xfrm>
            <a:off x="1066800" y="2295525"/>
            <a:ext cx="4770596" cy="276999"/>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1" i="0" u="none" strike="noStrike" cap="none">
                <a:solidFill>
                  <a:srgbClr val="C2410C"/>
                </a:solidFill>
                <a:latin typeface="Times New Roman" panose="02020603050405020304" pitchFamily="18" charset="0"/>
                <a:ea typeface="Playfair Display"/>
                <a:cs typeface="Times New Roman" panose="02020603050405020304" pitchFamily="18" charset="0"/>
                <a:sym typeface="Playfair Display"/>
              </a:rPr>
              <a:t>Nature: Biological Variables</a:t>
            </a:r>
            <a:endParaRPr>
              <a:latin typeface="Times New Roman" panose="02020603050405020304" pitchFamily="18" charset="0"/>
              <a:cs typeface="Times New Roman" panose="02020603050405020304" pitchFamily="18" charset="0"/>
            </a:endParaRPr>
          </a:p>
        </p:txBody>
      </p:sp>
      <p:sp>
        <p:nvSpPr>
          <p:cNvPr id="209" name="Google Shape;209;p20"/>
          <p:cNvSpPr txBox="1"/>
          <p:nvPr/>
        </p:nvSpPr>
        <p:spPr>
          <a:xfrm>
            <a:off x="1066800" y="2714625"/>
            <a:ext cx="4543425" cy="484748"/>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050" b="0" i="0" u="none" strike="noStrike" cap="none">
                <a:solidFill>
                  <a:srgbClr val="334155"/>
                </a:solidFill>
                <a:latin typeface="Times New Roman" panose="02020603050405020304" pitchFamily="18" charset="0"/>
                <a:ea typeface="Plus Jakarta Sans"/>
                <a:cs typeface="Times New Roman" panose="02020603050405020304" pitchFamily="18" charset="0"/>
                <a:sym typeface="Plus Jakarta Sans"/>
              </a:rPr>
              <a:t>The genetic and physiological predispositions shaping Isaac's early baseline development:</a:t>
            </a:r>
            <a:endParaRPr>
              <a:latin typeface="Times New Roman" panose="02020603050405020304" pitchFamily="18" charset="0"/>
              <a:cs typeface="Times New Roman" panose="02020603050405020304" pitchFamily="18" charset="0"/>
            </a:endParaRPr>
          </a:p>
        </p:txBody>
      </p:sp>
      <p:sp>
        <p:nvSpPr>
          <p:cNvPr id="210" name="Google Shape;210;p20"/>
          <p:cNvSpPr txBox="1"/>
          <p:nvPr/>
        </p:nvSpPr>
        <p:spPr>
          <a:xfrm>
            <a:off x="6581775" y="2295525"/>
            <a:ext cx="4770596" cy="276999"/>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1" i="0" u="none" strike="noStrike" cap="none">
                <a:solidFill>
                  <a:srgbClr val="C2410C"/>
                </a:solidFill>
                <a:latin typeface="Times New Roman" panose="02020603050405020304" pitchFamily="18" charset="0"/>
                <a:ea typeface="Playfair Display"/>
                <a:cs typeface="Times New Roman" panose="02020603050405020304" pitchFamily="18" charset="0"/>
                <a:sym typeface="Playfair Display"/>
              </a:rPr>
              <a:t>Nurture: Environmental Dynamics</a:t>
            </a:r>
            <a:endParaRPr>
              <a:latin typeface="Times New Roman" panose="02020603050405020304" pitchFamily="18" charset="0"/>
              <a:cs typeface="Times New Roman" panose="02020603050405020304" pitchFamily="18" charset="0"/>
            </a:endParaRPr>
          </a:p>
        </p:txBody>
      </p:sp>
      <p:sp>
        <p:nvSpPr>
          <p:cNvPr id="211" name="Google Shape;211;p20"/>
          <p:cNvSpPr txBox="1"/>
          <p:nvPr/>
        </p:nvSpPr>
        <p:spPr>
          <a:xfrm>
            <a:off x="6581775" y="2828925"/>
            <a:ext cx="4543425" cy="242374"/>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050" b="0" i="0" u="none" strike="noStrike" cap="none">
                <a:solidFill>
                  <a:srgbClr val="334155"/>
                </a:solidFill>
                <a:latin typeface="Times New Roman" panose="02020603050405020304" pitchFamily="18" charset="0"/>
                <a:ea typeface="Plus Jakarta Sans"/>
                <a:cs typeface="Times New Roman" panose="02020603050405020304" pitchFamily="18" charset="0"/>
                <a:sym typeface="Plus Jakarta Sans"/>
              </a:rPr>
              <a:t>The external factors that have influenced and shaped Isaac's genetic possibilities:</a:t>
            </a:r>
            <a:endParaRPr>
              <a:latin typeface="Times New Roman" panose="02020603050405020304" pitchFamily="18" charset="0"/>
              <a:cs typeface="Times New Roman" panose="02020603050405020304" pitchFamily="18" charset="0"/>
            </a:endParaRPr>
          </a:p>
        </p:txBody>
      </p:sp>
      <p:sp>
        <p:nvSpPr>
          <p:cNvPr id="212" name="Google Shape;212;p20"/>
          <p:cNvSpPr txBox="1"/>
          <p:nvPr/>
        </p:nvSpPr>
        <p:spPr>
          <a:xfrm>
            <a:off x="1400175" y="3257550"/>
            <a:ext cx="4210050" cy="553998"/>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i="0" u="none" strike="noStrike" cap="none" dirty="0">
                <a:solidFill>
                  <a:srgbClr val="0F172A"/>
                </a:solidFill>
                <a:latin typeface="Times New Roman" panose="02020603050405020304" pitchFamily="18" charset="0"/>
                <a:ea typeface="Plus Jakarta Sans SemiBold"/>
                <a:cs typeface="Times New Roman" panose="02020603050405020304" pitchFamily="18" charset="0"/>
                <a:sym typeface="Plus Jakarta Sans SemiBold"/>
              </a:rPr>
              <a:t>Inherent Temperament</a:t>
            </a:r>
            <a:r>
              <a:rPr lang="en-US" sz="1200" b="0" i="0" u="none" strike="noStrike" cap="none" dirty="0">
                <a:solidFill>
                  <a:srgbClr val="0F172A"/>
                </a:solidFill>
                <a:latin typeface="Times New Roman" panose="02020603050405020304" pitchFamily="18" charset="0"/>
                <a:ea typeface="Plus Jakarta Sans SemiBold"/>
                <a:cs typeface="Times New Roman" panose="02020603050405020304" pitchFamily="18" charset="0"/>
                <a:sym typeface="Plus Jakarta Sans SemiBold"/>
              </a:rPr>
              <a:t>:</a:t>
            </a: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 Innate "slow to warm up" or highly reactive behavioral style.</a:t>
            </a:r>
            <a:endParaRPr dirty="0">
              <a:latin typeface="Times New Roman" panose="02020603050405020304" pitchFamily="18" charset="0"/>
              <a:cs typeface="Times New Roman" panose="02020603050405020304" pitchFamily="18" charset="0"/>
            </a:endParaRPr>
          </a:p>
        </p:txBody>
      </p:sp>
      <p:sp>
        <p:nvSpPr>
          <p:cNvPr id="213" name="Google Shape;213;p20"/>
          <p:cNvSpPr txBox="1"/>
          <p:nvPr/>
        </p:nvSpPr>
        <p:spPr>
          <a:xfrm>
            <a:off x="1400175" y="3857625"/>
            <a:ext cx="4210050" cy="553998"/>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i="0" u="none" strike="noStrike" cap="none" dirty="0">
                <a:solidFill>
                  <a:srgbClr val="0F172A"/>
                </a:solidFill>
                <a:latin typeface="Times New Roman" panose="02020603050405020304" pitchFamily="18" charset="0"/>
                <a:ea typeface="Plus Jakarta Sans SemiBold"/>
                <a:cs typeface="Times New Roman" panose="02020603050405020304" pitchFamily="18" charset="0"/>
                <a:sym typeface="Plus Jakarta Sans SemiBold"/>
              </a:rPr>
              <a:t>Neurobiology of Stress:</a:t>
            </a:r>
            <a:r>
              <a:rPr lang="en-US" sz="1200" b="1"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 </a:t>
            </a: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Over-active HPA (hypothalamic-pituitary-adrenal) axis due to toxic stress from maternal anxiety.</a:t>
            </a:r>
            <a:endParaRPr dirty="0">
              <a:latin typeface="Times New Roman" panose="02020603050405020304" pitchFamily="18" charset="0"/>
              <a:cs typeface="Times New Roman" panose="02020603050405020304" pitchFamily="18" charset="0"/>
            </a:endParaRPr>
          </a:p>
        </p:txBody>
      </p:sp>
      <p:sp>
        <p:nvSpPr>
          <p:cNvPr id="214" name="Google Shape;214;p20"/>
          <p:cNvSpPr txBox="1"/>
          <p:nvPr/>
        </p:nvSpPr>
        <p:spPr>
          <a:xfrm>
            <a:off x="1400175" y="4686300"/>
            <a:ext cx="4210050" cy="553998"/>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i="0" u="none" strike="noStrike" cap="none" dirty="0">
                <a:solidFill>
                  <a:srgbClr val="0F172A"/>
                </a:solidFill>
                <a:latin typeface="Times New Roman" panose="02020603050405020304" pitchFamily="18" charset="0"/>
                <a:ea typeface="Plus Jakarta Sans SemiBold"/>
                <a:cs typeface="Times New Roman" panose="02020603050405020304" pitchFamily="18" charset="0"/>
                <a:sym typeface="Plus Jakarta Sans SemiBold"/>
              </a:rPr>
              <a:t>Differential Susceptibility</a:t>
            </a:r>
            <a:r>
              <a:rPr lang="en-US" sz="1200" b="0" i="0" u="none" strike="noStrike" cap="none" dirty="0">
                <a:solidFill>
                  <a:srgbClr val="0F172A"/>
                </a:solidFill>
                <a:latin typeface="Times New Roman" panose="02020603050405020304" pitchFamily="18" charset="0"/>
                <a:ea typeface="Plus Jakarta Sans SemiBold"/>
                <a:cs typeface="Times New Roman" panose="02020603050405020304" pitchFamily="18" charset="0"/>
                <a:sym typeface="Plus Jakarta Sans SemiBold"/>
              </a:rPr>
              <a:t>:</a:t>
            </a: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 High genetic sensitivity to both negative and positive settings.</a:t>
            </a:r>
            <a:endParaRPr dirty="0">
              <a:latin typeface="Times New Roman" panose="02020603050405020304" pitchFamily="18" charset="0"/>
              <a:cs typeface="Times New Roman" panose="02020603050405020304" pitchFamily="18" charset="0"/>
            </a:endParaRPr>
          </a:p>
        </p:txBody>
      </p:sp>
      <p:sp>
        <p:nvSpPr>
          <p:cNvPr id="215" name="Google Shape;215;p20"/>
          <p:cNvSpPr txBox="1"/>
          <p:nvPr/>
        </p:nvSpPr>
        <p:spPr>
          <a:xfrm>
            <a:off x="6915150" y="3486150"/>
            <a:ext cx="4210050" cy="553998"/>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dirty="0">
                <a:solidFill>
                  <a:srgbClr val="0F172A"/>
                </a:solidFill>
                <a:latin typeface="Times New Roman" panose="02020603050405020304" pitchFamily="18" charset="0"/>
                <a:cs typeface="Times New Roman" panose="02020603050405020304" pitchFamily="18" charset="0"/>
                <a:sym typeface="Plus Jakarta Sans SemiBold"/>
              </a:rPr>
              <a:t>Depressed Caregiving:</a:t>
            </a:r>
            <a:r>
              <a:rPr lang="en-US" sz="1200" b="1" dirty="0">
                <a:solidFill>
                  <a:srgbClr val="0F172A"/>
                </a:solidFill>
                <a:latin typeface="Times New Roman" panose="02020603050405020304" pitchFamily="18" charset="0"/>
                <a:cs typeface="Times New Roman" panose="02020603050405020304" pitchFamily="18" charset="0"/>
                <a:sym typeface="Plus Jakarta Sans"/>
              </a:rPr>
              <a:t> </a:t>
            </a: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Low maternal warmth and responsiveness due to maternal depression.</a:t>
            </a:r>
            <a:endParaRPr dirty="0">
              <a:latin typeface="Times New Roman" panose="02020603050405020304" pitchFamily="18" charset="0"/>
              <a:cs typeface="Times New Roman" panose="02020603050405020304" pitchFamily="18" charset="0"/>
            </a:endParaRPr>
          </a:p>
        </p:txBody>
      </p:sp>
      <p:sp>
        <p:nvSpPr>
          <p:cNvPr id="216" name="Google Shape;216;p20"/>
          <p:cNvSpPr txBox="1"/>
          <p:nvPr/>
        </p:nvSpPr>
        <p:spPr>
          <a:xfrm>
            <a:off x="6915150" y="4086225"/>
            <a:ext cx="4210050" cy="553998"/>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dirty="0">
                <a:solidFill>
                  <a:srgbClr val="0F172A"/>
                </a:solidFill>
                <a:latin typeface="Times New Roman" panose="02020603050405020304" pitchFamily="18" charset="0"/>
                <a:cs typeface="Times New Roman" panose="02020603050405020304" pitchFamily="18" charset="0"/>
                <a:sym typeface="Plus Jakarta Sans SemiBold"/>
              </a:rPr>
              <a:t>Chronic Disruption:</a:t>
            </a:r>
            <a:r>
              <a:rPr lang="en-US" sz="1200" b="1" dirty="0">
                <a:solidFill>
                  <a:srgbClr val="0F172A"/>
                </a:solidFill>
                <a:latin typeface="Times New Roman" panose="02020603050405020304" pitchFamily="18" charset="0"/>
                <a:cs typeface="Times New Roman" panose="02020603050405020304" pitchFamily="18" charset="0"/>
                <a:sym typeface="Plus Jakarta Sans"/>
              </a:rPr>
              <a:t> </a:t>
            </a: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Multiple childcare transitions prevented stable secondary attachments.</a:t>
            </a:r>
            <a:endParaRPr dirty="0">
              <a:latin typeface="Times New Roman" panose="02020603050405020304" pitchFamily="18" charset="0"/>
              <a:cs typeface="Times New Roman" panose="02020603050405020304" pitchFamily="18" charset="0"/>
            </a:endParaRPr>
          </a:p>
        </p:txBody>
      </p:sp>
      <p:sp>
        <p:nvSpPr>
          <p:cNvPr id="217" name="Google Shape;217;p20"/>
          <p:cNvSpPr txBox="1"/>
          <p:nvPr/>
        </p:nvSpPr>
        <p:spPr>
          <a:xfrm>
            <a:off x="6915150" y="4686300"/>
            <a:ext cx="4210050" cy="553998"/>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dirty="0">
                <a:solidFill>
                  <a:srgbClr val="0F172A"/>
                </a:solidFill>
                <a:latin typeface="Times New Roman" panose="02020603050405020304" pitchFamily="18" charset="0"/>
                <a:cs typeface="Times New Roman" panose="02020603050405020304" pitchFamily="18" charset="0"/>
                <a:sym typeface="Plus Jakarta Sans SemiBold"/>
              </a:rPr>
              <a:t>Social Deprivation:</a:t>
            </a:r>
            <a:r>
              <a:rPr lang="en-US" sz="1200" b="1" dirty="0">
                <a:solidFill>
                  <a:srgbClr val="0F172A"/>
                </a:solidFill>
                <a:latin typeface="Times New Roman" panose="02020603050405020304" pitchFamily="18" charset="0"/>
                <a:cs typeface="Times New Roman" panose="02020603050405020304" pitchFamily="18" charset="0"/>
                <a:sym typeface="Plus Jakarta Sans"/>
              </a:rPr>
              <a:t> </a:t>
            </a: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Geographic isolation from moving to a high-density area in London.</a:t>
            </a:r>
            <a:endParaRPr dirty="0">
              <a:latin typeface="Times New Roman" panose="02020603050405020304" pitchFamily="18" charset="0"/>
              <a:cs typeface="Times New Roman" panose="02020603050405020304" pitchFamily="18" charset="0"/>
            </a:endParaRPr>
          </a:p>
        </p:txBody>
      </p:sp>
      <p:pic>
        <p:nvPicPr>
          <p:cNvPr id="218" name="Google Shape;218;p20" descr="image.png"/>
          <p:cNvPicPr preferRelativeResize="0"/>
          <p:nvPr/>
        </p:nvPicPr>
        <p:blipFill rotWithShape="1">
          <a:blip r:embed="rId5">
            <a:alphaModFix/>
          </a:blip>
          <a:srcRect/>
          <a:stretch/>
        </p:blipFill>
        <p:spPr>
          <a:xfrm>
            <a:off x="1066800" y="3290887"/>
            <a:ext cx="152400" cy="180975"/>
          </a:xfrm>
          <a:prstGeom prst="rect">
            <a:avLst/>
          </a:prstGeom>
          <a:noFill/>
          <a:ln>
            <a:noFill/>
          </a:ln>
        </p:spPr>
      </p:pic>
      <p:pic>
        <p:nvPicPr>
          <p:cNvPr id="219" name="Google Shape;219;p20" descr="image.png"/>
          <p:cNvPicPr preferRelativeResize="0"/>
          <p:nvPr/>
        </p:nvPicPr>
        <p:blipFill rotWithShape="1">
          <a:blip r:embed="rId6">
            <a:alphaModFix/>
          </a:blip>
          <a:srcRect/>
          <a:stretch/>
        </p:blipFill>
        <p:spPr>
          <a:xfrm>
            <a:off x="1066800" y="3890962"/>
            <a:ext cx="171450" cy="180975"/>
          </a:xfrm>
          <a:prstGeom prst="rect">
            <a:avLst/>
          </a:prstGeom>
          <a:noFill/>
          <a:ln>
            <a:noFill/>
          </a:ln>
        </p:spPr>
      </p:pic>
      <p:pic>
        <p:nvPicPr>
          <p:cNvPr id="220" name="Google Shape;220;p20" descr="image.png"/>
          <p:cNvPicPr preferRelativeResize="0"/>
          <p:nvPr/>
        </p:nvPicPr>
        <p:blipFill rotWithShape="1">
          <a:blip r:embed="rId7">
            <a:alphaModFix/>
          </a:blip>
          <a:srcRect/>
          <a:stretch/>
        </p:blipFill>
        <p:spPr>
          <a:xfrm>
            <a:off x="1066800" y="4719637"/>
            <a:ext cx="171450" cy="180975"/>
          </a:xfrm>
          <a:prstGeom prst="rect">
            <a:avLst/>
          </a:prstGeom>
          <a:noFill/>
          <a:ln>
            <a:noFill/>
          </a:ln>
        </p:spPr>
      </p:pic>
      <p:pic>
        <p:nvPicPr>
          <p:cNvPr id="221" name="Google Shape;221;p20" descr="image.png"/>
          <p:cNvPicPr preferRelativeResize="0"/>
          <p:nvPr/>
        </p:nvPicPr>
        <p:blipFill rotWithShape="1">
          <a:blip r:embed="rId8">
            <a:alphaModFix/>
          </a:blip>
          <a:srcRect/>
          <a:stretch/>
        </p:blipFill>
        <p:spPr>
          <a:xfrm>
            <a:off x="6581775" y="3519487"/>
            <a:ext cx="219075" cy="180975"/>
          </a:xfrm>
          <a:prstGeom prst="rect">
            <a:avLst/>
          </a:prstGeom>
          <a:noFill/>
          <a:ln>
            <a:noFill/>
          </a:ln>
        </p:spPr>
      </p:pic>
      <p:pic>
        <p:nvPicPr>
          <p:cNvPr id="222" name="Google Shape;222;p20" descr="image.png"/>
          <p:cNvPicPr preferRelativeResize="0"/>
          <p:nvPr/>
        </p:nvPicPr>
        <p:blipFill rotWithShape="1">
          <a:blip r:embed="rId9">
            <a:alphaModFix/>
          </a:blip>
          <a:srcRect/>
          <a:stretch/>
        </p:blipFill>
        <p:spPr>
          <a:xfrm>
            <a:off x="6581775" y="4119562"/>
            <a:ext cx="219075" cy="180975"/>
          </a:xfrm>
          <a:prstGeom prst="rect">
            <a:avLst/>
          </a:prstGeom>
          <a:noFill/>
          <a:ln>
            <a:noFill/>
          </a:ln>
        </p:spPr>
      </p:pic>
      <p:pic>
        <p:nvPicPr>
          <p:cNvPr id="223" name="Google Shape;223;p20" descr="image.png"/>
          <p:cNvPicPr preferRelativeResize="0"/>
          <p:nvPr/>
        </p:nvPicPr>
        <p:blipFill rotWithShape="1">
          <a:blip r:embed="rId10">
            <a:alphaModFix/>
          </a:blip>
          <a:srcRect/>
          <a:stretch/>
        </p:blipFill>
        <p:spPr>
          <a:xfrm>
            <a:off x="6581775" y="4719637"/>
            <a:ext cx="219075" cy="180975"/>
          </a:xfrm>
          <a:prstGeom prst="rect">
            <a:avLst/>
          </a:prstGeom>
          <a:noFill/>
          <a:ln>
            <a:noFill/>
          </a:ln>
        </p:spPr>
      </p:pic>
      <p:sp>
        <p:nvSpPr>
          <p:cNvPr id="224" name="Google Shape;224;p20"/>
          <p:cNvSpPr txBox="1"/>
          <p:nvPr/>
        </p:nvSpPr>
        <p:spPr>
          <a:xfrm>
            <a:off x="962025" y="581025"/>
            <a:ext cx="10981372" cy="438582"/>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850" b="1" i="0" u="none" strike="noStrike" cap="none">
                <a:solidFill>
                  <a:srgbClr val="0B2545"/>
                </a:solidFill>
                <a:latin typeface="Times New Roman" panose="02020603050405020304" pitchFamily="18" charset="0"/>
                <a:ea typeface="Playfair Display"/>
                <a:cs typeface="Times New Roman" panose="02020603050405020304" pitchFamily="18" charset="0"/>
                <a:sym typeface="Playfair Display"/>
              </a:rPr>
              <a:t>Nature &amp; Nurture: Interactive Dynamics</a:t>
            </a:r>
            <a:endParaRPr>
              <a:latin typeface="Times New Roman" panose="02020603050405020304" pitchFamily="18" charset="0"/>
              <a:cs typeface="Times New Roman" panose="02020603050405020304" pitchFamily="18" charset="0"/>
            </a:endParaRPr>
          </a:p>
        </p:txBody>
      </p:sp>
      <p:sp>
        <p:nvSpPr>
          <p:cNvPr id="225" name="Google Shape;225;p20"/>
          <p:cNvSpPr/>
          <p:nvPr/>
        </p:nvSpPr>
        <p:spPr>
          <a:xfrm>
            <a:off x="771525" y="581025"/>
            <a:ext cx="47625" cy="485775"/>
          </a:xfrm>
          <a:prstGeom prst="rect">
            <a:avLst/>
          </a:prstGeom>
          <a:solidFill>
            <a:srgbClr val="C2410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Times New Roman" panose="02020603050405020304" pitchFamily="18" charset="0"/>
              <a:ea typeface="Calibri"/>
              <a:cs typeface="Times New Roman" panose="02020603050405020304" pitchFamily="18" charset="0"/>
              <a:sym typeface="Calibri"/>
            </a:endParaRPr>
          </a:p>
        </p:txBody>
      </p:sp>
      <p:sp>
        <p:nvSpPr>
          <p:cNvPr id="2" name="Right Arrow 1">
            <a:extLst>
              <a:ext uri="{FF2B5EF4-FFF2-40B4-BE49-F238E27FC236}">
                <a16:creationId xmlns:a16="http://schemas.microsoft.com/office/drawing/2014/main" id="{1EE7F9EA-0FA4-8220-25D5-E5F6642699EF}"/>
              </a:ext>
            </a:extLst>
          </p:cNvPr>
          <p:cNvSpPr/>
          <p:nvPr/>
        </p:nvSpPr>
        <p:spPr>
          <a:xfrm>
            <a:off x="5808475" y="3533775"/>
            <a:ext cx="430399" cy="552450"/>
          </a:xfrm>
          <a:prstGeom prst="rightArrow">
            <a:avLst/>
          </a:prstGeom>
          <a:solidFill>
            <a:schemeClr val="accent2"/>
          </a:solidFill>
          <a:ln>
            <a:solidFill>
              <a:schemeClr val="accent6">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DFBF7"/>
        </a:solidFill>
        <a:effectLst/>
      </p:bgPr>
    </p:bg>
    <p:spTree>
      <p:nvGrpSpPr>
        <p:cNvPr id="1" name="Shape 229"/>
        <p:cNvGrpSpPr/>
        <p:nvPr/>
      </p:nvGrpSpPr>
      <p:grpSpPr>
        <a:xfrm>
          <a:off x="0" y="0"/>
          <a:ext cx="0" cy="0"/>
          <a:chOff x="0" y="0"/>
          <a:chExt cx="0" cy="0"/>
        </a:xfrm>
      </p:grpSpPr>
      <p:pic>
        <p:nvPicPr>
          <p:cNvPr id="231" name="Google Shape;231;p21" descr="image.png"/>
          <p:cNvPicPr preferRelativeResize="0"/>
          <p:nvPr/>
        </p:nvPicPr>
        <p:blipFill rotWithShape="1">
          <a:blip r:embed="rId3">
            <a:alphaModFix/>
          </a:blip>
          <a:srcRect/>
          <a:stretch/>
        </p:blipFill>
        <p:spPr>
          <a:xfrm>
            <a:off x="771525" y="2514897"/>
            <a:ext cx="3390900" cy="2552104"/>
          </a:xfrm>
          <a:prstGeom prst="rect">
            <a:avLst/>
          </a:prstGeom>
          <a:noFill/>
          <a:ln>
            <a:noFill/>
          </a:ln>
        </p:spPr>
      </p:pic>
      <p:pic>
        <p:nvPicPr>
          <p:cNvPr id="232" name="Google Shape;232;p21" descr="image.png"/>
          <p:cNvPicPr preferRelativeResize="0"/>
          <p:nvPr/>
        </p:nvPicPr>
        <p:blipFill rotWithShape="1">
          <a:blip r:embed="rId4">
            <a:alphaModFix/>
          </a:blip>
          <a:srcRect/>
          <a:stretch/>
        </p:blipFill>
        <p:spPr>
          <a:xfrm>
            <a:off x="4400550" y="2514897"/>
            <a:ext cx="3390900" cy="2552104"/>
          </a:xfrm>
          <a:prstGeom prst="rect">
            <a:avLst/>
          </a:prstGeom>
          <a:noFill/>
          <a:ln>
            <a:noFill/>
          </a:ln>
        </p:spPr>
      </p:pic>
      <p:pic>
        <p:nvPicPr>
          <p:cNvPr id="233" name="Google Shape;233;p21" descr="image.png"/>
          <p:cNvPicPr preferRelativeResize="0"/>
          <p:nvPr/>
        </p:nvPicPr>
        <p:blipFill rotWithShape="1">
          <a:blip r:embed="rId5">
            <a:alphaModFix/>
          </a:blip>
          <a:srcRect/>
          <a:stretch/>
        </p:blipFill>
        <p:spPr>
          <a:xfrm>
            <a:off x="8029575" y="2514897"/>
            <a:ext cx="3390900" cy="2552104"/>
          </a:xfrm>
          <a:prstGeom prst="rect">
            <a:avLst/>
          </a:prstGeom>
          <a:noFill/>
          <a:ln>
            <a:noFill/>
          </a:ln>
        </p:spPr>
      </p:pic>
      <p:sp>
        <p:nvSpPr>
          <p:cNvPr id="234" name="Google Shape;234;p21"/>
          <p:cNvSpPr txBox="1"/>
          <p:nvPr/>
        </p:nvSpPr>
        <p:spPr>
          <a:xfrm>
            <a:off x="1019175" y="3334047"/>
            <a:ext cx="3040380" cy="253916"/>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650" b="1" i="0" u="none" strike="noStrike" cap="none">
                <a:solidFill>
                  <a:srgbClr val="0B2545"/>
                </a:solidFill>
                <a:latin typeface="Times New Roman" panose="02020603050405020304" pitchFamily="18" charset="0"/>
                <a:ea typeface="Playfair Display"/>
                <a:cs typeface="Times New Roman" panose="02020603050405020304" pitchFamily="18" charset="0"/>
                <a:sym typeface="Playfair Display"/>
              </a:rPr>
              <a:t>The Key Person System</a:t>
            </a:r>
            <a:endParaRPr>
              <a:latin typeface="Times New Roman" panose="02020603050405020304" pitchFamily="18" charset="0"/>
              <a:cs typeface="Times New Roman" panose="02020603050405020304" pitchFamily="18" charset="0"/>
            </a:endParaRPr>
          </a:p>
        </p:txBody>
      </p:sp>
      <p:sp>
        <p:nvSpPr>
          <p:cNvPr id="235" name="Google Shape;235;p21"/>
          <p:cNvSpPr txBox="1"/>
          <p:nvPr/>
        </p:nvSpPr>
        <p:spPr>
          <a:xfrm>
            <a:off x="1019175" y="3715047"/>
            <a:ext cx="2895600" cy="866179"/>
          </a:xfrm>
          <a:prstGeom prst="rect">
            <a:avLst/>
          </a:prstGeom>
          <a:noFill/>
          <a:ln>
            <a:noFill/>
          </a:ln>
        </p:spPr>
        <p:txBody>
          <a:bodyPr spcFirstLastPara="1" wrap="square" lIns="0" tIns="0" rIns="0" bIns="0" anchor="t" anchorCtr="0">
            <a:spAutoFit/>
          </a:bodyPr>
          <a:lstStyle/>
          <a:p>
            <a:pPr marL="0" marR="0" lvl="0" indent="0" algn="l" rtl="0">
              <a:lnSpc>
                <a:spcPct val="139897"/>
              </a:lnSpc>
              <a:spcBef>
                <a:spcPts val="0"/>
              </a:spcBef>
              <a:spcAft>
                <a:spcPts val="0"/>
              </a:spcAft>
              <a:buNone/>
            </a:pPr>
            <a:r>
              <a:rPr lang="en-US" sz="975" b="0" i="0" u="none" strike="noStrike" cap="none">
                <a:solidFill>
                  <a:srgbClr val="475569"/>
                </a:solidFill>
                <a:latin typeface="Times New Roman" panose="02020603050405020304" pitchFamily="18" charset="0"/>
                <a:ea typeface="Plus Jakarta Sans"/>
                <a:cs typeface="Times New Roman" panose="02020603050405020304" pitchFamily="18" charset="0"/>
                <a:sym typeface="Plus Jakarta Sans"/>
              </a:rPr>
              <a:t>Designate a consistent Early Years Support Worker at the centre to act as a secondary secure base. This professional offers predictable, sensitive care to gradually build a safe attachment during separations.</a:t>
            </a:r>
            <a:endParaRPr>
              <a:latin typeface="Times New Roman" panose="02020603050405020304" pitchFamily="18" charset="0"/>
              <a:cs typeface="Times New Roman" panose="02020603050405020304" pitchFamily="18" charset="0"/>
            </a:endParaRPr>
          </a:p>
        </p:txBody>
      </p:sp>
      <p:sp>
        <p:nvSpPr>
          <p:cNvPr id="236" name="Google Shape;236;p21"/>
          <p:cNvSpPr txBox="1"/>
          <p:nvPr/>
        </p:nvSpPr>
        <p:spPr>
          <a:xfrm>
            <a:off x="1019175" y="4827218"/>
            <a:ext cx="2895600" cy="1428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900" b="0" i="1" u="none" strike="noStrike" cap="none" dirty="0">
                <a:solidFill>
                  <a:srgbClr val="64748B"/>
                </a:solidFill>
                <a:latin typeface="Times New Roman" panose="02020603050405020304" pitchFamily="18" charset="0"/>
                <a:ea typeface="Plus Jakarta Sans"/>
                <a:cs typeface="Times New Roman" panose="02020603050405020304" pitchFamily="18" charset="0"/>
                <a:sym typeface="Plus Jakarta Sans"/>
              </a:rPr>
              <a:t>Fitzer (2010)</a:t>
            </a:r>
            <a:endParaRPr dirty="0">
              <a:latin typeface="Times New Roman" panose="02020603050405020304" pitchFamily="18" charset="0"/>
              <a:cs typeface="Times New Roman" panose="02020603050405020304" pitchFamily="18" charset="0"/>
            </a:endParaRPr>
          </a:p>
        </p:txBody>
      </p:sp>
      <p:sp>
        <p:nvSpPr>
          <p:cNvPr id="237" name="Google Shape;237;p21"/>
          <p:cNvSpPr txBox="1"/>
          <p:nvPr/>
        </p:nvSpPr>
        <p:spPr>
          <a:xfrm>
            <a:off x="4648200" y="3334047"/>
            <a:ext cx="3040380" cy="253916"/>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650" b="1" i="0" u="none" strike="noStrike" cap="none">
                <a:solidFill>
                  <a:srgbClr val="0B2545"/>
                </a:solidFill>
                <a:latin typeface="Times New Roman" panose="02020603050405020304" pitchFamily="18" charset="0"/>
                <a:ea typeface="Playfair Display"/>
                <a:cs typeface="Times New Roman" panose="02020603050405020304" pitchFamily="18" charset="0"/>
                <a:sym typeface="Playfair Display"/>
              </a:rPr>
              <a:t>Video Feedback (VIPP)</a:t>
            </a:r>
            <a:endParaRPr>
              <a:latin typeface="Times New Roman" panose="02020603050405020304" pitchFamily="18" charset="0"/>
              <a:cs typeface="Times New Roman" panose="02020603050405020304" pitchFamily="18" charset="0"/>
            </a:endParaRPr>
          </a:p>
        </p:txBody>
      </p:sp>
      <p:sp>
        <p:nvSpPr>
          <p:cNvPr id="238" name="Google Shape;238;p21"/>
          <p:cNvSpPr txBox="1"/>
          <p:nvPr/>
        </p:nvSpPr>
        <p:spPr>
          <a:xfrm>
            <a:off x="4648200" y="3715047"/>
            <a:ext cx="2895600" cy="866179"/>
          </a:xfrm>
          <a:prstGeom prst="rect">
            <a:avLst/>
          </a:prstGeom>
          <a:noFill/>
          <a:ln>
            <a:noFill/>
          </a:ln>
        </p:spPr>
        <p:txBody>
          <a:bodyPr spcFirstLastPara="1" wrap="square" lIns="0" tIns="0" rIns="0" bIns="0" anchor="t" anchorCtr="0">
            <a:spAutoFit/>
          </a:bodyPr>
          <a:lstStyle/>
          <a:p>
            <a:pPr marL="0" marR="0" lvl="0" indent="0" algn="l" rtl="0">
              <a:lnSpc>
                <a:spcPct val="139897"/>
              </a:lnSpc>
              <a:spcBef>
                <a:spcPts val="0"/>
              </a:spcBef>
              <a:spcAft>
                <a:spcPts val="0"/>
              </a:spcAft>
              <a:buNone/>
            </a:pPr>
            <a:r>
              <a:rPr lang="en-US" sz="975" b="0" i="0" u="none" strike="noStrike" cap="none">
                <a:solidFill>
                  <a:srgbClr val="475569"/>
                </a:solidFill>
                <a:latin typeface="Times New Roman" panose="02020603050405020304" pitchFamily="18" charset="0"/>
                <a:ea typeface="Plus Jakarta Sans"/>
                <a:cs typeface="Times New Roman" panose="02020603050405020304" pitchFamily="18" charset="0"/>
                <a:sym typeface="Plus Jakarta Sans"/>
              </a:rPr>
              <a:t>Support the mother by reviewing short video clips of her playing with Isaac. Highlighting positive moments of connection helps improve her sensitivity to his subtle bids for closeness and communication.</a:t>
            </a:r>
            <a:endParaRPr>
              <a:latin typeface="Times New Roman" panose="02020603050405020304" pitchFamily="18" charset="0"/>
              <a:cs typeface="Times New Roman" panose="02020603050405020304" pitchFamily="18" charset="0"/>
            </a:endParaRPr>
          </a:p>
        </p:txBody>
      </p:sp>
      <p:sp>
        <p:nvSpPr>
          <p:cNvPr id="239" name="Google Shape;239;p21"/>
          <p:cNvSpPr txBox="1"/>
          <p:nvPr/>
        </p:nvSpPr>
        <p:spPr>
          <a:xfrm>
            <a:off x="4648200" y="4827218"/>
            <a:ext cx="2895600" cy="1428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900" b="0" i="1" u="none" strike="noStrike" cap="none" dirty="0">
                <a:solidFill>
                  <a:srgbClr val="64748B"/>
                </a:solidFill>
                <a:latin typeface="Times New Roman" panose="02020603050405020304" pitchFamily="18" charset="0"/>
                <a:ea typeface="Plus Jakarta Sans"/>
                <a:cs typeface="Times New Roman" panose="02020603050405020304" pitchFamily="18" charset="0"/>
                <a:sym typeface="Plus Jakarta Sans"/>
              </a:rPr>
              <a:t>Kennedy and Kennedy (2004)</a:t>
            </a:r>
            <a:endParaRPr dirty="0">
              <a:latin typeface="Times New Roman" panose="02020603050405020304" pitchFamily="18" charset="0"/>
              <a:cs typeface="Times New Roman" panose="02020603050405020304" pitchFamily="18" charset="0"/>
            </a:endParaRPr>
          </a:p>
        </p:txBody>
      </p:sp>
      <p:sp>
        <p:nvSpPr>
          <p:cNvPr id="240" name="Google Shape;240;p21"/>
          <p:cNvSpPr txBox="1"/>
          <p:nvPr/>
        </p:nvSpPr>
        <p:spPr>
          <a:xfrm>
            <a:off x="8277225" y="3334047"/>
            <a:ext cx="3040380" cy="253916"/>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650" b="1" i="0" u="none" strike="noStrike" cap="none">
                <a:solidFill>
                  <a:srgbClr val="0B2545"/>
                </a:solidFill>
                <a:latin typeface="Times New Roman" panose="02020603050405020304" pitchFamily="18" charset="0"/>
                <a:ea typeface="Playfair Display"/>
                <a:cs typeface="Times New Roman" panose="02020603050405020304" pitchFamily="18" charset="0"/>
                <a:sym typeface="Playfair Display"/>
              </a:rPr>
              <a:t>Scaffolding Exploration</a:t>
            </a:r>
            <a:endParaRPr>
              <a:latin typeface="Times New Roman" panose="02020603050405020304" pitchFamily="18" charset="0"/>
              <a:cs typeface="Times New Roman" panose="02020603050405020304" pitchFamily="18" charset="0"/>
            </a:endParaRPr>
          </a:p>
        </p:txBody>
      </p:sp>
      <p:sp>
        <p:nvSpPr>
          <p:cNvPr id="241" name="Google Shape;241;p21"/>
          <p:cNvSpPr txBox="1"/>
          <p:nvPr/>
        </p:nvSpPr>
        <p:spPr>
          <a:xfrm>
            <a:off x="8277225" y="3715047"/>
            <a:ext cx="2895600" cy="866179"/>
          </a:xfrm>
          <a:prstGeom prst="rect">
            <a:avLst/>
          </a:prstGeom>
          <a:noFill/>
          <a:ln>
            <a:noFill/>
          </a:ln>
        </p:spPr>
        <p:txBody>
          <a:bodyPr spcFirstLastPara="1" wrap="square" lIns="0" tIns="0" rIns="0" bIns="0" anchor="t" anchorCtr="0">
            <a:spAutoFit/>
          </a:bodyPr>
          <a:lstStyle/>
          <a:p>
            <a:pPr marL="0" marR="0" lvl="0" indent="0" algn="l" rtl="0">
              <a:lnSpc>
                <a:spcPct val="139897"/>
              </a:lnSpc>
              <a:spcBef>
                <a:spcPts val="0"/>
              </a:spcBef>
              <a:spcAft>
                <a:spcPts val="0"/>
              </a:spcAft>
              <a:buNone/>
            </a:pPr>
            <a:r>
              <a:rPr lang="en-US" sz="975" b="0" i="0" u="none" strike="noStrike" cap="none">
                <a:solidFill>
                  <a:srgbClr val="475569"/>
                </a:solidFill>
                <a:latin typeface="Times New Roman" panose="02020603050405020304" pitchFamily="18" charset="0"/>
                <a:ea typeface="Plus Jakarta Sans"/>
                <a:cs typeface="Times New Roman" panose="02020603050405020304" pitchFamily="18" charset="0"/>
                <a:sym typeface="Plus Jakarta Sans"/>
              </a:rPr>
              <a:t>Use low-stress, sensory-based play to support independent exploration. The Key Person stays physically close but progressively steps back as Isaac's confidence and security in the setting grow.</a:t>
            </a:r>
            <a:endParaRPr>
              <a:latin typeface="Times New Roman" panose="02020603050405020304" pitchFamily="18" charset="0"/>
              <a:cs typeface="Times New Roman" panose="02020603050405020304" pitchFamily="18" charset="0"/>
            </a:endParaRPr>
          </a:p>
        </p:txBody>
      </p:sp>
      <p:sp>
        <p:nvSpPr>
          <p:cNvPr id="242" name="Google Shape;242;p21"/>
          <p:cNvSpPr txBox="1"/>
          <p:nvPr/>
        </p:nvSpPr>
        <p:spPr>
          <a:xfrm>
            <a:off x="8277225" y="4827218"/>
            <a:ext cx="2895600" cy="1428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900" b="0" i="1" u="none" strike="noStrike" cap="none" dirty="0">
                <a:solidFill>
                  <a:srgbClr val="64748B"/>
                </a:solidFill>
                <a:latin typeface="Times New Roman" panose="02020603050405020304" pitchFamily="18" charset="0"/>
                <a:ea typeface="Plus Jakarta Sans"/>
                <a:cs typeface="Times New Roman" panose="02020603050405020304" pitchFamily="18" charset="0"/>
                <a:sym typeface="Plus Jakarta Sans"/>
              </a:rPr>
              <a:t>Bowlby (1988)</a:t>
            </a:r>
            <a:endParaRPr dirty="0">
              <a:latin typeface="Times New Roman" panose="02020603050405020304" pitchFamily="18" charset="0"/>
              <a:cs typeface="Times New Roman" panose="02020603050405020304" pitchFamily="18" charset="0"/>
            </a:endParaRPr>
          </a:p>
        </p:txBody>
      </p:sp>
      <p:pic>
        <p:nvPicPr>
          <p:cNvPr id="243" name="Google Shape;243;p21" descr="image.png"/>
          <p:cNvPicPr preferRelativeResize="0"/>
          <p:nvPr/>
        </p:nvPicPr>
        <p:blipFill rotWithShape="1">
          <a:blip r:embed="rId6">
            <a:alphaModFix/>
          </a:blip>
          <a:srcRect/>
          <a:stretch/>
        </p:blipFill>
        <p:spPr>
          <a:xfrm>
            <a:off x="1019175" y="2819697"/>
            <a:ext cx="342900" cy="342900"/>
          </a:xfrm>
          <a:prstGeom prst="rect">
            <a:avLst/>
          </a:prstGeom>
          <a:noFill/>
          <a:ln>
            <a:noFill/>
          </a:ln>
        </p:spPr>
      </p:pic>
      <p:pic>
        <p:nvPicPr>
          <p:cNvPr id="244" name="Google Shape;244;p21" descr="image.png"/>
          <p:cNvPicPr preferRelativeResize="0"/>
          <p:nvPr/>
        </p:nvPicPr>
        <p:blipFill rotWithShape="1">
          <a:blip r:embed="rId7">
            <a:alphaModFix/>
          </a:blip>
          <a:srcRect/>
          <a:stretch/>
        </p:blipFill>
        <p:spPr>
          <a:xfrm>
            <a:off x="4648200" y="2819697"/>
            <a:ext cx="390525" cy="342900"/>
          </a:xfrm>
          <a:prstGeom prst="rect">
            <a:avLst/>
          </a:prstGeom>
          <a:noFill/>
          <a:ln>
            <a:noFill/>
          </a:ln>
        </p:spPr>
      </p:pic>
      <p:pic>
        <p:nvPicPr>
          <p:cNvPr id="245" name="Google Shape;245;p21" descr="image.png"/>
          <p:cNvPicPr preferRelativeResize="0"/>
          <p:nvPr/>
        </p:nvPicPr>
        <p:blipFill rotWithShape="1">
          <a:blip r:embed="rId8">
            <a:alphaModFix/>
          </a:blip>
          <a:srcRect/>
          <a:stretch/>
        </p:blipFill>
        <p:spPr>
          <a:xfrm>
            <a:off x="8277225" y="2819697"/>
            <a:ext cx="257175" cy="342900"/>
          </a:xfrm>
          <a:prstGeom prst="rect">
            <a:avLst/>
          </a:prstGeom>
          <a:noFill/>
          <a:ln>
            <a:noFill/>
          </a:ln>
        </p:spPr>
      </p:pic>
      <p:sp>
        <p:nvSpPr>
          <p:cNvPr id="246" name="Google Shape;246;p21"/>
          <p:cNvSpPr txBox="1"/>
          <p:nvPr/>
        </p:nvSpPr>
        <p:spPr>
          <a:xfrm>
            <a:off x="962025" y="581025"/>
            <a:ext cx="10981372" cy="438582"/>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850" b="1" i="0" u="none" strike="noStrike" cap="none">
                <a:solidFill>
                  <a:srgbClr val="0B2545"/>
                </a:solidFill>
                <a:latin typeface="Times New Roman" panose="02020603050405020304" pitchFamily="18" charset="0"/>
                <a:ea typeface="Playfair Display"/>
                <a:cs typeface="Times New Roman" panose="02020603050405020304" pitchFamily="18" charset="0"/>
                <a:sym typeface="Playfair Display"/>
              </a:rPr>
              <a:t>Early Help Plan: Attachment Interventions</a:t>
            </a:r>
            <a:endParaRPr>
              <a:latin typeface="Times New Roman" panose="02020603050405020304" pitchFamily="18" charset="0"/>
              <a:cs typeface="Times New Roman" panose="02020603050405020304" pitchFamily="18" charset="0"/>
            </a:endParaRPr>
          </a:p>
        </p:txBody>
      </p:sp>
      <p:sp>
        <p:nvSpPr>
          <p:cNvPr id="247" name="Google Shape;247;p21"/>
          <p:cNvSpPr/>
          <p:nvPr/>
        </p:nvSpPr>
        <p:spPr>
          <a:xfrm>
            <a:off x="771525" y="581025"/>
            <a:ext cx="47625" cy="485775"/>
          </a:xfrm>
          <a:prstGeom prst="rect">
            <a:avLst/>
          </a:prstGeom>
          <a:solidFill>
            <a:srgbClr val="C2410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Times New Roman" panose="02020603050405020304" pitchFamily="18" charset="0"/>
              <a:ea typeface="Calibri"/>
              <a:cs typeface="Times New Roman" panose="02020603050405020304" pitchFamily="18" charset="0"/>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DFBF7"/>
        </a:solidFill>
        <a:effectLst/>
      </p:bgPr>
    </p:bg>
    <p:spTree>
      <p:nvGrpSpPr>
        <p:cNvPr id="1" name="Shape 251"/>
        <p:cNvGrpSpPr/>
        <p:nvPr/>
      </p:nvGrpSpPr>
      <p:grpSpPr>
        <a:xfrm>
          <a:off x="0" y="0"/>
          <a:ext cx="0" cy="0"/>
          <a:chOff x="0" y="0"/>
          <a:chExt cx="0" cy="0"/>
        </a:xfrm>
      </p:grpSpPr>
      <p:sp>
        <p:nvSpPr>
          <p:cNvPr id="253" name="Google Shape;253;p22"/>
          <p:cNvSpPr txBox="1"/>
          <p:nvPr/>
        </p:nvSpPr>
        <p:spPr>
          <a:xfrm>
            <a:off x="547158" y="648759"/>
            <a:ext cx="5390673" cy="877163"/>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850" b="1" i="0" u="none" strike="noStrike" cap="none">
                <a:solidFill>
                  <a:srgbClr val="0B2545"/>
                </a:solidFill>
                <a:latin typeface="Times New Roman" panose="02020603050405020304" pitchFamily="18" charset="0"/>
                <a:ea typeface="Playfair Display"/>
                <a:cs typeface="Times New Roman" panose="02020603050405020304" pitchFamily="18" charset="0"/>
                <a:sym typeface="Playfair Display"/>
              </a:rPr>
              <a:t>Speech, Language &amp; Play Interventions</a:t>
            </a:r>
            <a:endParaRPr>
              <a:latin typeface="Times New Roman" panose="02020603050405020304" pitchFamily="18" charset="0"/>
              <a:cs typeface="Times New Roman" panose="02020603050405020304" pitchFamily="18" charset="0"/>
            </a:endParaRPr>
          </a:p>
        </p:txBody>
      </p:sp>
      <p:sp>
        <p:nvSpPr>
          <p:cNvPr id="254" name="Google Shape;254;p22"/>
          <p:cNvSpPr/>
          <p:nvPr/>
        </p:nvSpPr>
        <p:spPr>
          <a:xfrm>
            <a:off x="356658" y="648759"/>
            <a:ext cx="47625" cy="971550"/>
          </a:xfrm>
          <a:prstGeom prst="rect">
            <a:avLst/>
          </a:prstGeom>
          <a:solidFill>
            <a:srgbClr val="C2410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Times New Roman" panose="02020603050405020304" pitchFamily="18" charset="0"/>
              <a:ea typeface="Calibri"/>
              <a:cs typeface="Times New Roman" panose="02020603050405020304" pitchFamily="18" charset="0"/>
              <a:sym typeface="Calibri"/>
            </a:endParaRPr>
          </a:p>
        </p:txBody>
      </p:sp>
      <p:pic>
        <p:nvPicPr>
          <p:cNvPr id="255" name="Google Shape;255;p22" descr="image.png"/>
          <p:cNvPicPr preferRelativeResize="0"/>
          <p:nvPr/>
        </p:nvPicPr>
        <p:blipFill rotWithShape="1">
          <a:blip r:embed="rId3">
            <a:alphaModFix/>
          </a:blip>
          <a:srcRect/>
          <a:stretch/>
        </p:blipFill>
        <p:spPr>
          <a:xfrm>
            <a:off x="6096000" y="101600"/>
            <a:ext cx="6086475" cy="6424320"/>
          </a:xfrm>
          <a:prstGeom prst="rect">
            <a:avLst/>
          </a:prstGeom>
          <a:noFill/>
          <a:ln>
            <a:noFill/>
          </a:ln>
        </p:spPr>
      </p:pic>
      <p:sp>
        <p:nvSpPr>
          <p:cNvPr id="256" name="Google Shape;256;p22"/>
          <p:cNvSpPr txBox="1"/>
          <p:nvPr/>
        </p:nvSpPr>
        <p:spPr>
          <a:xfrm>
            <a:off x="356658" y="2953809"/>
            <a:ext cx="5590698" cy="32316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100" b="1" i="0" u="none" strike="noStrike" cap="none">
                <a:solidFill>
                  <a:srgbClr val="0B2545"/>
                </a:solidFill>
                <a:latin typeface="Times New Roman" panose="02020603050405020304" pitchFamily="18" charset="0"/>
                <a:ea typeface="Playfair Display"/>
                <a:cs typeface="Times New Roman" panose="02020603050405020304" pitchFamily="18" charset="0"/>
                <a:sym typeface="Playfair Display"/>
              </a:rPr>
              <a:t>Developing a Language-Rich Environment</a:t>
            </a:r>
            <a:endParaRPr>
              <a:latin typeface="Times New Roman" panose="02020603050405020304" pitchFamily="18" charset="0"/>
              <a:cs typeface="Times New Roman" panose="02020603050405020304" pitchFamily="18" charset="0"/>
            </a:endParaRPr>
          </a:p>
        </p:txBody>
      </p:sp>
      <p:sp>
        <p:nvSpPr>
          <p:cNvPr id="257" name="Google Shape;257;p22"/>
          <p:cNvSpPr txBox="1"/>
          <p:nvPr/>
        </p:nvSpPr>
        <p:spPr>
          <a:xfrm>
            <a:off x="356658" y="3449109"/>
            <a:ext cx="5324475" cy="830997"/>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125" b="0" i="0" u="none" strike="noStrike" cap="none" dirty="0">
                <a:solidFill>
                  <a:srgbClr val="475569"/>
                </a:solidFill>
                <a:latin typeface="Times New Roman" panose="02020603050405020304" pitchFamily="18" charset="0"/>
                <a:ea typeface="Plus Jakarta Sans"/>
                <a:cs typeface="Times New Roman" panose="02020603050405020304" pitchFamily="18" charset="0"/>
                <a:sym typeface="Plus Jakarta Sans"/>
              </a:rPr>
              <a:t>Implement "</a:t>
            </a:r>
            <a:r>
              <a:rPr lang="en-US" sz="1125" b="1" i="0" u="none" strike="noStrike" cap="none" dirty="0">
                <a:solidFill>
                  <a:srgbClr val="475569"/>
                </a:solidFill>
                <a:latin typeface="Times New Roman" panose="02020603050405020304" pitchFamily="18" charset="0"/>
                <a:ea typeface="Plus Jakarta Sans"/>
                <a:cs typeface="Times New Roman" panose="02020603050405020304" pitchFamily="18" charset="0"/>
                <a:sym typeface="Plus Jakarta Sans"/>
              </a:rPr>
              <a:t>Serve and Return</a:t>
            </a:r>
            <a:r>
              <a:rPr lang="en-US" sz="1125" b="0" i="0" u="none" strike="noStrike" cap="none" dirty="0">
                <a:solidFill>
                  <a:srgbClr val="475569"/>
                </a:solidFill>
                <a:latin typeface="Times New Roman" panose="02020603050405020304" pitchFamily="18" charset="0"/>
                <a:ea typeface="Plus Jakarta Sans"/>
                <a:cs typeface="Times New Roman" panose="02020603050405020304" pitchFamily="18" charset="0"/>
                <a:sym typeface="Plus Jakarta Sans"/>
              </a:rPr>
              <a:t>" strategies in daily interactions. Early years staff will label Isaac's play actions and validate his emotional expressions, building vital language connections in the brain.</a:t>
            </a:r>
            <a:endParaRPr dirty="0">
              <a:latin typeface="Times New Roman" panose="02020603050405020304" pitchFamily="18" charset="0"/>
              <a:cs typeface="Times New Roman" panose="02020603050405020304" pitchFamily="18" charset="0"/>
            </a:endParaRPr>
          </a:p>
        </p:txBody>
      </p:sp>
      <p:sp>
        <p:nvSpPr>
          <p:cNvPr id="258" name="Google Shape;258;p22"/>
          <p:cNvSpPr txBox="1"/>
          <p:nvPr/>
        </p:nvSpPr>
        <p:spPr>
          <a:xfrm>
            <a:off x="356658" y="4277784"/>
            <a:ext cx="5324475" cy="830997"/>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125" b="0" i="0" u="none" strike="noStrike" cap="none" dirty="0">
                <a:solidFill>
                  <a:srgbClr val="475569"/>
                </a:solidFill>
                <a:latin typeface="Times New Roman" panose="02020603050405020304" pitchFamily="18" charset="0"/>
                <a:ea typeface="Plus Jakarta Sans"/>
                <a:cs typeface="Times New Roman" panose="02020603050405020304" pitchFamily="18" charset="0"/>
                <a:sym typeface="Plus Jakarta Sans"/>
              </a:rPr>
              <a:t>In addition, </a:t>
            </a:r>
            <a:r>
              <a:rPr lang="en-US" sz="1125" dirty="0">
                <a:solidFill>
                  <a:srgbClr val="475569"/>
                </a:solidFill>
                <a:latin typeface="Times New Roman" panose="02020603050405020304" pitchFamily="18" charset="0"/>
                <a:ea typeface="Plus Jakarta Sans"/>
                <a:cs typeface="Times New Roman" panose="02020603050405020304" pitchFamily="18" charset="0"/>
                <a:sym typeface="Plus Jakarta Sans"/>
              </a:rPr>
              <a:t>we can use a</a:t>
            </a:r>
            <a:r>
              <a:rPr lang="en-US" sz="1125" b="0" i="0" u="none" strike="noStrike" cap="none" dirty="0">
                <a:solidFill>
                  <a:srgbClr val="475569"/>
                </a:solidFill>
                <a:latin typeface="Times New Roman" panose="02020603050405020304" pitchFamily="18" charset="0"/>
                <a:ea typeface="Plus Jakarta Sans"/>
                <a:cs typeface="Times New Roman" panose="02020603050405020304" pitchFamily="18" charset="0"/>
                <a:sym typeface="Plus Jakarta Sans"/>
              </a:rPr>
              <a:t> narrative-based group play with simple visual supports to make group activities predictable. This approach reduces cognitive stress and helps Isaac safely join peer interactions.</a:t>
            </a:r>
            <a:endParaRPr dirty="0">
              <a:latin typeface="Times New Roman" panose="02020603050405020304" pitchFamily="18" charset="0"/>
              <a:cs typeface="Times New Roman" panose="02020603050405020304" pitchFamily="18" charset="0"/>
            </a:endParaRPr>
          </a:p>
        </p:txBody>
      </p:sp>
      <p:sp>
        <p:nvSpPr>
          <p:cNvPr id="259" name="Google Shape;259;p22"/>
          <p:cNvSpPr txBox="1"/>
          <p:nvPr/>
        </p:nvSpPr>
        <p:spPr>
          <a:xfrm>
            <a:off x="356658" y="5368926"/>
            <a:ext cx="5324475" cy="1428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900" b="0" i="1" u="none" strike="noStrike" cap="none" dirty="0">
                <a:solidFill>
                  <a:srgbClr val="64748B"/>
                </a:solidFill>
                <a:latin typeface="Times New Roman" panose="02020603050405020304" pitchFamily="18" charset="0"/>
                <a:ea typeface="Plus Jakarta Sans"/>
                <a:cs typeface="Times New Roman" panose="02020603050405020304" pitchFamily="18" charset="0"/>
                <a:sym typeface="Plus Jakarta Sans"/>
              </a:rPr>
              <a:t>Harvard University Center on the Developing Child (2021)</a:t>
            </a:r>
            <a:endParaRPr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29846EF-F7D2-D388-11F8-736A1BAF555A}"/>
              </a:ext>
            </a:extLst>
          </p:cNvPr>
          <p:cNvSpPr txBox="1"/>
          <p:nvPr/>
        </p:nvSpPr>
        <p:spPr>
          <a:xfrm>
            <a:off x="7391400" y="6525920"/>
            <a:ext cx="3869266" cy="332079"/>
          </a:xfrm>
          <a:prstGeom prst="rect">
            <a:avLst/>
          </a:prstGeom>
          <a:noFill/>
        </p:spPr>
        <p:txBody>
          <a:bodyPr wrap="square">
            <a:spAutoFit/>
          </a:bodyPr>
          <a:lstStyle/>
          <a:p>
            <a:pPr marL="0" marR="0" lvl="0" indent="0" algn="l" rtl="0">
              <a:lnSpc>
                <a:spcPct val="150000"/>
              </a:lnSpc>
              <a:spcBef>
                <a:spcPts val="0"/>
              </a:spcBef>
              <a:spcAft>
                <a:spcPts val="0"/>
              </a:spcAft>
              <a:buNone/>
            </a:pPr>
            <a:r>
              <a:rPr lang="en-US" sz="118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Source: </a:t>
            </a:r>
            <a:r>
              <a:rPr lang="en-US" sz="1180" b="0" i="0" u="none" strike="noStrike" cap="none" dirty="0" err="1">
                <a:solidFill>
                  <a:srgbClr val="4F46E5"/>
                </a:solidFill>
                <a:latin typeface="Times New Roman" panose="02020603050405020304" pitchFamily="18" charset="0"/>
                <a:ea typeface="Plus Jakarta Sans"/>
                <a:cs typeface="Times New Roman" panose="02020603050405020304" pitchFamily="18" charset="0"/>
                <a:sym typeface="Plus Jakarta Sans"/>
              </a:rPr>
              <a:t>www.firstdiscoverers.co.uk</a:t>
            </a:r>
            <a:endParaRPr lang="en-US" sz="118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DFBF7"/>
        </a:solidFill>
        <a:effectLst/>
      </p:bgPr>
    </p:bg>
    <p:spTree>
      <p:nvGrpSpPr>
        <p:cNvPr id="1" name="Shape 263"/>
        <p:cNvGrpSpPr/>
        <p:nvPr/>
      </p:nvGrpSpPr>
      <p:grpSpPr>
        <a:xfrm>
          <a:off x="0" y="0"/>
          <a:ext cx="0" cy="0"/>
          <a:chOff x="0" y="0"/>
          <a:chExt cx="0" cy="0"/>
        </a:xfrm>
      </p:grpSpPr>
      <p:pic>
        <p:nvPicPr>
          <p:cNvPr id="265" name="Google Shape;265;p23" descr="image.png"/>
          <p:cNvPicPr preferRelativeResize="0"/>
          <p:nvPr/>
        </p:nvPicPr>
        <p:blipFill rotWithShape="1">
          <a:blip r:embed="rId3">
            <a:alphaModFix/>
          </a:blip>
          <a:srcRect/>
          <a:stretch/>
        </p:blipFill>
        <p:spPr>
          <a:xfrm>
            <a:off x="296488" y="4152900"/>
            <a:ext cx="3483275" cy="1775354"/>
          </a:xfrm>
          <a:prstGeom prst="rect">
            <a:avLst/>
          </a:prstGeom>
          <a:solidFill>
            <a:schemeClr val="accent2">
              <a:lumMod val="60000"/>
              <a:lumOff val="40000"/>
            </a:schemeClr>
          </a:solidFill>
          <a:ln>
            <a:noFill/>
          </a:ln>
        </p:spPr>
      </p:pic>
      <p:pic>
        <p:nvPicPr>
          <p:cNvPr id="266" name="Google Shape;266;p23" descr="image.png"/>
          <p:cNvPicPr preferRelativeResize="0"/>
          <p:nvPr/>
        </p:nvPicPr>
        <p:blipFill rotWithShape="1">
          <a:blip r:embed="rId4">
            <a:alphaModFix/>
          </a:blip>
          <a:srcRect/>
          <a:stretch/>
        </p:blipFill>
        <p:spPr>
          <a:xfrm>
            <a:off x="2819401" y="1995488"/>
            <a:ext cx="3802922" cy="1843087"/>
          </a:xfrm>
          <a:prstGeom prst="rect">
            <a:avLst/>
          </a:prstGeom>
          <a:solidFill>
            <a:schemeClr val="accent2">
              <a:lumMod val="60000"/>
              <a:lumOff val="40000"/>
            </a:schemeClr>
          </a:solidFill>
          <a:ln>
            <a:noFill/>
          </a:ln>
        </p:spPr>
      </p:pic>
      <p:pic>
        <p:nvPicPr>
          <p:cNvPr id="267" name="Google Shape;267;p23" descr="image.png"/>
          <p:cNvPicPr preferRelativeResize="0"/>
          <p:nvPr/>
        </p:nvPicPr>
        <p:blipFill rotWithShape="1">
          <a:blip r:embed="rId5">
            <a:alphaModFix/>
          </a:blip>
          <a:srcRect/>
          <a:stretch/>
        </p:blipFill>
        <p:spPr>
          <a:xfrm>
            <a:off x="5876444" y="4244065"/>
            <a:ext cx="3483275" cy="1637242"/>
          </a:xfrm>
          <a:prstGeom prst="rect">
            <a:avLst/>
          </a:prstGeom>
          <a:solidFill>
            <a:schemeClr val="accent2">
              <a:lumMod val="60000"/>
              <a:lumOff val="40000"/>
            </a:schemeClr>
          </a:solidFill>
          <a:ln>
            <a:noFill/>
          </a:ln>
        </p:spPr>
      </p:pic>
      <p:pic>
        <p:nvPicPr>
          <p:cNvPr id="268" name="Google Shape;268;p23" descr="image.png"/>
          <p:cNvPicPr preferRelativeResize="0"/>
          <p:nvPr/>
        </p:nvPicPr>
        <p:blipFill rotWithShape="1">
          <a:blip r:embed="rId6">
            <a:alphaModFix/>
          </a:blip>
          <a:srcRect/>
          <a:stretch/>
        </p:blipFill>
        <p:spPr>
          <a:xfrm>
            <a:off x="8550074" y="1995488"/>
            <a:ext cx="3173643" cy="1843087"/>
          </a:xfrm>
          <a:prstGeom prst="rect">
            <a:avLst/>
          </a:prstGeom>
          <a:solidFill>
            <a:schemeClr val="accent2">
              <a:lumMod val="60000"/>
              <a:lumOff val="40000"/>
            </a:schemeClr>
          </a:solidFill>
          <a:ln>
            <a:noFill/>
          </a:ln>
        </p:spPr>
      </p:pic>
      <p:sp>
        <p:nvSpPr>
          <p:cNvPr id="269" name="Google Shape;269;p23"/>
          <p:cNvSpPr/>
          <p:nvPr/>
        </p:nvSpPr>
        <p:spPr>
          <a:xfrm>
            <a:off x="771525" y="3962400"/>
            <a:ext cx="10648950" cy="38100"/>
          </a:xfrm>
          <a:prstGeom prst="rect">
            <a:avLst/>
          </a:prstGeom>
          <a:solidFill>
            <a:srgbClr val="CBD5E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Times New Roman" panose="02020603050405020304" pitchFamily="18" charset="0"/>
              <a:ea typeface="Calibri"/>
              <a:cs typeface="Times New Roman" panose="02020603050405020304" pitchFamily="18" charset="0"/>
              <a:sym typeface="Calibri"/>
            </a:endParaRPr>
          </a:p>
        </p:txBody>
      </p:sp>
      <p:sp>
        <p:nvSpPr>
          <p:cNvPr id="270" name="Google Shape;270;p23"/>
          <p:cNvSpPr txBox="1"/>
          <p:nvPr/>
        </p:nvSpPr>
        <p:spPr>
          <a:xfrm>
            <a:off x="872977" y="4443412"/>
            <a:ext cx="2139798" cy="207749"/>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350" b="1" i="0" u="none" strike="noStrike" cap="none">
                <a:solidFill>
                  <a:srgbClr val="0B2545"/>
                </a:solidFill>
                <a:latin typeface="Times New Roman" panose="02020603050405020304" pitchFamily="18" charset="0"/>
                <a:ea typeface="Playfair Display"/>
                <a:cs typeface="Times New Roman" panose="02020603050405020304" pitchFamily="18" charset="0"/>
                <a:sym typeface="Playfair Display"/>
              </a:rPr>
              <a:t>Month 1: Stabilization</a:t>
            </a:r>
            <a:endParaRPr>
              <a:latin typeface="Times New Roman" panose="02020603050405020304" pitchFamily="18" charset="0"/>
              <a:cs typeface="Times New Roman" panose="02020603050405020304" pitchFamily="18" charset="0"/>
            </a:endParaRPr>
          </a:p>
        </p:txBody>
      </p:sp>
      <p:sp>
        <p:nvSpPr>
          <p:cNvPr id="271" name="Google Shape;271;p23"/>
          <p:cNvSpPr txBox="1"/>
          <p:nvPr/>
        </p:nvSpPr>
        <p:spPr>
          <a:xfrm>
            <a:off x="450625" y="4828763"/>
            <a:ext cx="3175000" cy="581698"/>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900" b="0" i="0" u="none" strike="noStrike" cap="none" dirty="0">
                <a:solidFill>
                  <a:srgbClr val="475569"/>
                </a:solidFill>
                <a:latin typeface="Times New Roman" panose="02020603050405020304" pitchFamily="18" charset="0"/>
                <a:ea typeface="Plus Jakarta Sans"/>
                <a:cs typeface="Times New Roman" panose="02020603050405020304" pitchFamily="18" charset="0"/>
                <a:sym typeface="Plus Jakarta Sans"/>
              </a:rPr>
              <a:t>Establish Key Person system. Conduct daily, predictable handovers to reduce Isaac's separation distress. Connect mother with local perinatal mental health services.</a:t>
            </a:r>
            <a:endParaRPr dirty="0">
              <a:latin typeface="Times New Roman" panose="02020603050405020304" pitchFamily="18" charset="0"/>
              <a:cs typeface="Times New Roman" panose="02020603050405020304" pitchFamily="18" charset="0"/>
            </a:endParaRPr>
          </a:p>
        </p:txBody>
      </p:sp>
      <p:sp>
        <p:nvSpPr>
          <p:cNvPr id="272" name="Google Shape;272;p23"/>
          <p:cNvSpPr txBox="1"/>
          <p:nvPr/>
        </p:nvSpPr>
        <p:spPr>
          <a:xfrm>
            <a:off x="3641627" y="2443311"/>
            <a:ext cx="2139798" cy="207749"/>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350" b="1" i="0" u="none" strike="noStrike" cap="none" dirty="0">
                <a:solidFill>
                  <a:srgbClr val="0B2545"/>
                </a:solidFill>
                <a:latin typeface="Times New Roman" panose="02020603050405020304" pitchFamily="18" charset="0"/>
                <a:ea typeface="Playfair Display"/>
                <a:cs typeface="Times New Roman" panose="02020603050405020304" pitchFamily="18" charset="0"/>
                <a:sym typeface="Playfair Display"/>
              </a:rPr>
              <a:t>Month 2: Core Therapies</a:t>
            </a:r>
            <a:endParaRPr dirty="0">
              <a:latin typeface="Times New Roman" panose="02020603050405020304" pitchFamily="18" charset="0"/>
              <a:cs typeface="Times New Roman" panose="02020603050405020304" pitchFamily="18" charset="0"/>
            </a:endParaRPr>
          </a:p>
        </p:txBody>
      </p:sp>
      <p:sp>
        <p:nvSpPr>
          <p:cNvPr id="273" name="Google Shape;273;p23"/>
          <p:cNvSpPr txBox="1"/>
          <p:nvPr/>
        </p:nvSpPr>
        <p:spPr>
          <a:xfrm>
            <a:off x="3217333" y="2823545"/>
            <a:ext cx="3243891" cy="581698"/>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900" b="0" i="0" u="none" strike="noStrike" cap="none" dirty="0">
                <a:solidFill>
                  <a:srgbClr val="475569"/>
                </a:solidFill>
                <a:latin typeface="Times New Roman" panose="02020603050405020304" pitchFamily="18" charset="0"/>
                <a:ea typeface="Plus Jakarta Sans"/>
                <a:cs typeface="Times New Roman" panose="02020603050405020304" pitchFamily="18" charset="0"/>
                <a:sym typeface="Plus Jakarta Sans"/>
              </a:rPr>
              <a:t>Introduce weekly Speech and Language Therapy (SLT) focused on play. Invite mother to weekly Children's Centre "Stay and Play" groups to build her confidence.</a:t>
            </a:r>
            <a:endParaRPr dirty="0">
              <a:latin typeface="Times New Roman" panose="02020603050405020304" pitchFamily="18" charset="0"/>
              <a:cs typeface="Times New Roman" panose="02020603050405020304" pitchFamily="18" charset="0"/>
            </a:endParaRPr>
          </a:p>
        </p:txBody>
      </p:sp>
      <p:sp>
        <p:nvSpPr>
          <p:cNvPr id="274" name="Google Shape;274;p23"/>
          <p:cNvSpPr txBox="1"/>
          <p:nvPr/>
        </p:nvSpPr>
        <p:spPr>
          <a:xfrm>
            <a:off x="6410276" y="4443412"/>
            <a:ext cx="2139798" cy="207749"/>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350" b="1" i="0" u="none" strike="noStrike" cap="none">
                <a:solidFill>
                  <a:srgbClr val="0B2545"/>
                </a:solidFill>
                <a:latin typeface="Times New Roman" panose="02020603050405020304" pitchFamily="18" charset="0"/>
                <a:ea typeface="Playfair Display"/>
                <a:cs typeface="Times New Roman" panose="02020603050405020304" pitchFamily="18" charset="0"/>
                <a:sym typeface="Playfair Display"/>
              </a:rPr>
              <a:t>Month 4: VIPP &amp; Support</a:t>
            </a:r>
            <a:endParaRPr>
              <a:latin typeface="Times New Roman" panose="02020603050405020304" pitchFamily="18" charset="0"/>
              <a:cs typeface="Times New Roman" panose="02020603050405020304" pitchFamily="18" charset="0"/>
            </a:endParaRPr>
          </a:p>
        </p:txBody>
      </p:sp>
      <p:sp>
        <p:nvSpPr>
          <p:cNvPr id="275" name="Google Shape;275;p23"/>
          <p:cNvSpPr txBox="1"/>
          <p:nvPr/>
        </p:nvSpPr>
        <p:spPr>
          <a:xfrm>
            <a:off x="6066241" y="4767263"/>
            <a:ext cx="3112685" cy="581698"/>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900" b="0" i="0" u="none" strike="noStrike" cap="none" dirty="0">
                <a:solidFill>
                  <a:srgbClr val="475569"/>
                </a:solidFill>
                <a:latin typeface="Times New Roman" panose="02020603050405020304" pitchFamily="18" charset="0"/>
                <a:ea typeface="Plus Jakarta Sans"/>
                <a:cs typeface="Times New Roman" panose="02020603050405020304" pitchFamily="18" charset="0"/>
                <a:sym typeface="Plus Jakarta Sans"/>
              </a:rPr>
              <a:t>Begin Video Feedback Therapy (VIPP) at home. Coordinate a multi-agency Team Around the Family (TAF) meeting to ensure joined-up support for the family.</a:t>
            </a:r>
            <a:endParaRPr dirty="0">
              <a:latin typeface="Times New Roman" panose="02020603050405020304" pitchFamily="18" charset="0"/>
              <a:cs typeface="Times New Roman" panose="02020603050405020304" pitchFamily="18" charset="0"/>
            </a:endParaRPr>
          </a:p>
        </p:txBody>
      </p:sp>
      <p:sp>
        <p:nvSpPr>
          <p:cNvPr id="276" name="Google Shape;276;p23"/>
          <p:cNvSpPr txBox="1"/>
          <p:nvPr/>
        </p:nvSpPr>
        <p:spPr>
          <a:xfrm>
            <a:off x="9178926" y="2443311"/>
            <a:ext cx="2139798" cy="207749"/>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350" b="1" i="0" u="none" strike="noStrike" cap="none">
                <a:solidFill>
                  <a:srgbClr val="0B2545"/>
                </a:solidFill>
                <a:latin typeface="Times New Roman" panose="02020603050405020304" pitchFamily="18" charset="0"/>
                <a:ea typeface="Playfair Display"/>
                <a:cs typeface="Times New Roman" panose="02020603050405020304" pitchFamily="18" charset="0"/>
                <a:sym typeface="Playfair Display"/>
              </a:rPr>
              <a:t>Month 6: Evaluation</a:t>
            </a:r>
            <a:endParaRPr>
              <a:latin typeface="Times New Roman" panose="02020603050405020304" pitchFamily="18" charset="0"/>
              <a:cs typeface="Times New Roman" panose="02020603050405020304" pitchFamily="18" charset="0"/>
            </a:endParaRPr>
          </a:p>
        </p:txBody>
      </p:sp>
      <p:sp>
        <p:nvSpPr>
          <p:cNvPr id="277" name="Google Shape;277;p23"/>
          <p:cNvSpPr txBox="1"/>
          <p:nvPr/>
        </p:nvSpPr>
        <p:spPr>
          <a:xfrm>
            <a:off x="8695267" y="2719536"/>
            <a:ext cx="2870200" cy="581698"/>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r>
              <a:rPr lang="en-US" sz="900" b="0" i="0" u="none" strike="noStrike" cap="none" dirty="0">
                <a:solidFill>
                  <a:srgbClr val="475569"/>
                </a:solidFill>
                <a:latin typeface="Times New Roman" panose="02020603050405020304" pitchFamily="18" charset="0"/>
                <a:ea typeface="Plus Jakarta Sans"/>
                <a:cs typeface="Times New Roman" panose="02020603050405020304" pitchFamily="18" charset="0"/>
                <a:sym typeface="Plus Jakarta Sans"/>
              </a:rPr>
              <a:t>Assess Isaac's speech development and peer interactions. Gradually transition him to larger peer groups in preparation for starting reception class.</a:t>
            </a:r>
            <a:endParaRPr dirty="0">
              <a:latin typeface="Times New Roman" panose="02020603050405020304" pitchFamily="18" charset="0"/>
              <a:cs typeface="Times New Roman" panose="02020603050405020304" pitchFamily="18" charset="0"/>
            </a:endParaRPr>
          </a:p>
        </p:txBody>
      </p:sp>
      <p:sp>
        <p:nvSpPr>
          <p:cNvPr id="278" name="Google Shape;278;p23"/>
          <p:cNvSpPr txBox="1"/>
          <p:nvPr/>
        </p:nvSpPr>
        <p:spPr>
          <a:xfrm>
            <a:off x="962025" y="581025"/>
            <a:ext cx="10981372" cy="438582"/>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850" b="1" i="0" u="none" strike="noStrike" cap="none">
                <a:solidFill>
                  <a:srgbClr val="0B2545"/>
                </a:solidFill>
                <a:latin typeface="Times New Roman" panose="02020603050405020304" pitchFamily="18" charset="0"/>
                <a:ea typeface="Playfair Display"/>
                <a:cs typeface="Times New Roman" panose="02020603050405020304" pitchFamily="18" charset="0"/>
                <a:sym typeface="Playfair Display"/>
              </a:rPr>
              <a:t>Multi-Agency Early Help Timeline (0 - 6 Months)</a:t>
            </a:r>
            <a:endParaRPr>
              <a:latin typeface="Times New Roman" panose="02020603050405020304" pitchFamily="18" charset="0"/>
              <a:cs typeface="Times New Roman" panose="02020603050405020304" pitchFamily="18" charset="0"/>
            </a:endParaRPr>
          </a:p>
        </p:txBody>
      </p:sp>
      <p:sp>
        <p:nvSpPr>
          <p:cNvPr id="279" name="Google Shape;279;p23"/>
          <p:cNvSpPr/>
          <p:nvPr/>
        </p:nvSpPr>
        <p:spPr>
          <a:xfrm>
            <a:off x="771525" y="581025"/>
            <a:ext cx="47625" cy="485775"/>
          </a:xfrm>
          <a:prstGeom prst="rect">
            <a:avLst/>
          </a:prstGeom>
          <a:solidFill>
            <a:srgbClr val="C2410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Times New Roman" panose="02020603050405020304" pitchFamily="18" charset="0"/>
              <a:ea typeface="Calibri"/>
              <a:cs typeface="Times New Roman" panose="02020603050405020304" pitchFamily="18" charset="0"/>
              <a:sym typeface="Calibri"/>
            </a:endParaRPr>
          </a:p>
        </p:txBody>
      </p:sp>
      <p:sp>
        <p:nvSpPr>
          <p:cNvPr id="280" name="Google Shape;280;p23"/>
          <p:cNvSpPr/>
          <p:nvPr/>
        </p:nvSpPr>
        <p:spPr>
          <a:xfrm>
            <a:off x="1847626" y="3886200"/>
            <a:ext cx="190500" cy="190500"/>
          </a:xfrm>
          <a:prstGeom prst="roundRect">
            <a:avLst>
              <a:gd name="adj" fmla="val 50000"/>
            </a:avLst>
          </a:prstGeom>
          <a:solidFill>
            <a:srgbClr val="FFFFFF"/>
          </a:solidFill>
          <a:ln w="38100" cap="flat" cmpd="sng">
            <a:solidFill>
              <a:srgbClr val="C2410C"/>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Times New Roman" panose="02020603050405020304" pitchFamily="18" charset="0"/>
              <a:ea typeface="Calibri"/>
              <a:cs typeface="Times New Roman" panose="02020603050405020304" pitchFamily="18" charset="0"/>
              <a:sym typeface="Calibri"/>
            </a:endParaRPr>
          </a:p>
        </p:txBody>
      </p:sp>
      <p:sp>
        <p:nvSpPr>
          <p:cNvPr id="281" name="Google Shape;281;p23"/>
          <p:cNvSpPr/>
          <p:nvPr/>
        </p:nvSpPr>
        <p:spPr>
          <a:xfrm>
            <a:off x="4616276" y="3886200"/>
            <a:ext cx="190500" cy="190500"/>
          </a:xfrm>
          <a:prstGeom prst="roundRect">
            <a:avLst>
              <a:gd name="adj" fmla="val 50000"/>
            </a:avLst>
          </a:prstGeom>
          <a:solidFill>
            <a:srgbClr val="FFFFFF"/>
          </a:solidFill>
          <a:ln w="38100" cap="flat" cmpd="sng">
            <a:solidFill>
              <a:srgbClr val="C2410C"/>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Times New Roman" panose="02020603050405020304" pitchFamily="18" charset="0"/>
              <a:ea typeface="Calibri"/>
              <a:cs typeface="Times New Roman" panose="02020603050405020304" pitchFamily="18" charset="0"/>
              <a:sym typeface="Calibri"/>
            </a:endParaRPr>
          </a:p>
        </p:txBody>
      </p:sp>
      <p:sp>
        <p:nvSpPr>
          <p:cNvPr id="282" name="Google Shape;282;p23"/>
          <p:cNvSpPr/>
          <p:nvPr/>
        </p:nvSpPr>
        <p:spPr>
          <a:xfrm>
            <a:off x="7384925" y="3886200"/>
            <a:ext cx="190500" cy="190500"/>
          </a:xfrm>
          <a:prstGeom prst="roundRect">
            <a:avLst>
              <a:gd name="adj" fmla="val 50000"/>
            </a:avLst>
          </a:prstGeom>
          <a:solidFill>
            <a:srgbClr val="FFFFFF"/>
          </a:solidFill>
          <a:ln w="38100" cap="flat" cmpd="sng">
            <a:solidFill>
              <a:srgbClr val="C2410C"/>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Times New Roman" panose="02020603050405020304" pitchFamily="18" charset="0"/>
              <a:ea typeface="Calibri"/>
              <a:cs typeface="Times New Roman" panose="02020603050405020304" pitchFamily="18" charset="0"/>
              <a:sym typeface="Calibri"/>
            </a:endParaRPr>
          </a:p>
        </p:txBody>
      </p:sp>
      <p:sp>
        <p:nvSpPr>
          <p:cNvPr id="283" name="Google Shape;283;p23"/>
          <p:cNvSpPr/>
          <p:nvPr/>
        </p:nvSpPr>
        <p:spPr>
          <a:xfrm>
            <a:off x="10153575" y="3886200"/>
            <a:ext cx="190500" cy="190500"/>
          </a:xfrm>
          <a:prstGeom prst="roundRect">
            <a:avLst>
              <a:gd name="adj" fmla="val 50000"/>
            </a:avLst>
          </a:prstGeom>
          <a:solidFill>
            <a:srgbClr val="FFFFFF"/>
          </a:solidFill>
          <a:ln w="38100" cap="flat" cmpd="sng">
            <a:solidFill>
              <a:srgbClr val="C2410C"/>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Times New Roman" panose="02020603050405020304" pitchFamily="18" charset="0"/>
              <a:ea typeface="Calibri"/>
              <a:cs typeface="Times New Roman" panose="02020603050405020304" pitchFamily="18" charset="0"/>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DFBF7"/>
        </a:solidFill>
        <a:effectLst/>
      </p:bgPr>
    </p:bg>
    <p:spTree>
      <p:nvGrpSpPr>
        <p:cNvPr id="1" name="Shape 287"/>
        <p:cNvGrpSpPr/>
        <p:nvPr/>
      </p:nvGrpSpPr>
      <p:grpSpPr>
        <a:xfrm>
          <a:off x="0" y="0"/>
          <a:ext cx="0" cy="0"/>
          <a:chOff x="0" y="0"/>
          <a:chExt cx="0" cy="0"/>
        </a:xfrm>
      </p:grpSpPr>
      <p:pic>
        <p:nvPicPr>
          <p:cNvPr id="289" name="Google Shape;289;p24" descr="image.png"/>
          <p:cNvPicPr preferRelativeResize="0"/>
          <p:nvPr/>
        </p:nvPicPr>
        <p:blipFill rotWithShape="1">
          <a:blip r:embed="rId3">
            <a:alphaModFix/>
          </a:blip>
          <a:srcRect/>
          <a:stretch/>
        </p:blipFill>
        <p:spPr>
          <a:xfrm>
            <a:off x="703421" y="1995486"/>
            <a:ext cx="5133975" cy="3590925"/>
          </a:xfrm>
          <a:prstGeom prst="rect">
            <a:avLst/>
          </a:prstGeom>
          <a:solidFill>
            <a:schemeClr val="accent6">
              <a:lumMod val="60000"/>
              <a:lumOff val="40000"/>
            </a:schemeClr>
          </a:solidFill>
          <a:ln>
            <a:noFill/>
          </a:ln>
        </p:spPr>
      </p:pic>
      <p:pic>
        <p:nvPicPr>
          <p:cNvPr id="290" name="Google Shape;290;p24" descr="image.png"/>
          <p:cNvPicPr preferRelativeResize="0"/>
          <p:nvPr/>
        </p:nvPicPr>
        <p:blipFill rotWithShape="1">
          <a:blip r:embed="rId4">
            <a:alphaModFix/>
          </a:blip>
          <a:srcRect/>
          <a:stretch/>
        </p:blipFill>
        <p:spPr>
          <a:xfrm>
            <a:off x="6286500" y="1995487"/>
            <a:ext cx="5133975" cy="3590925"/>
          </a:xfrm>
          <a:prstGeom prst="rect">
            <a:avLst/>
          </a:prstGeom>
          <a:noFill/>
          <a:ln>
            <a:solidFill>
              <a:schemeClr val="accent6">
                <a:lumMod val="60000"/>
                <a:lumOff val="40000"/>
              </a:schemeClr>
            </a:solidFill>
          </a:ln>
        </p:spPr>
      </p:pic>
      <p:sp>
        <p:nvSpPr>
          <p:cNvPr id="291" name="Google Shape;291;p24"/>
          <p:cNvSpPr txBox="1"/>
          <p:nvPr/>
        </p:nvSpPr>
        <p:spPr>
          <a:xfrm>
            <a:off x="1066800" y="2290762"/>
            <a:ext cx="4770596" cy="276999"/>
          </a:xfrm>
          <a:prstGeom prst="rect">
            <a:avLst/>
          </a:prstGeom>
          <a:noFill/>
          <a:ln>
            <a:noFill/>
          </a:ln>
        </p:spPr>
        <p:txBody>
          <a:bodyPr spcFirstLastPara="1" wrap="square" lIns="323850" tIns="0" rIns="0" bIns="0" anchor="t" anchorCtr="0">
            <a:spAutoFit/>
          </a:bodyPr>
          <a:lstStyle/>
          <a:p>
            <a:pPr marL="0" marR="0" lvl="0" indent="0" algn="l" rtl="0">
              <a:spcBef>
                <a:spcPts val="0"/>
              </a:spcBef>
              <a:spcAft>
                <a:spcPts val="0"/>
              </a:spcAft>
              <a:buNone/>
            </a:pPr>
            <a:r>
              <a:rPr lang="en-US" sz="1800" b="1" i="0" u="none" strike="noStrike" cap="none">
                <a:solidFill>
                  <a:srgbClr val="0B2545"/>
                </a:solidFill>
                <a:latin typeface="Times New Roman" panose="02020603050405020304" pitchFamily="18" charset="0"/>
                <a:ea typeface="Playfair Display"/>
                <a:cs typeface="Times New Roman" panose="02020603050405020304" pitchFamily="18" charset="0"/>
                <a:sym typeface="Playfair Display"/>
              </a:rPr>
              <a:t>Strengths &amp; Utility</a:t>
            </a:r>
            <a:endParaRPr>
              <a:latin typeface="Times New Roman" panose="02020603050405020304" pitchFamily="18" charset="0"/>
              <a:cs typeface="Times New Roman" panose="02020603050405020304" pitchFamily="18" charset="0"/>
            </a:endParaRPr>
          </a:p>
        </p:txBody>
      </p:sp>
      <p:sp>
        <p:nvSpPr>
          <p:cNvPr id="292" name="Google Shape;292;p24"/>
          <p:cNvSpPr txBox="1"/>
          <p:nvPr/>
        </p:nvSpPr>
        <p:spPr>
          <a:xfrm>
            <a:off x="6581775" y="2290762"/>
            <a:ext cx="4770596" cy="276999"/>
          </a:xfrm>
          <a:prstGeom prst="rect">
            <a:avLst/>
          </a:prstGeom>
          <a:noFill/>
          <a:ln>
            <a:noFill/>
          </a:ln>
        </p:spPr>
        <p:txBody>
          <a:bodyPr spcFirstLastPara="1" wrap="square" lIns="323850" tIns="0" rIns="0" bIns="0" anchor="t" anchorCtr="0">
            <a:spAutoFit/>
          </a:bodyPr>
          <a:lstStyle/>
          <a:p>
            <a:pPr marL="0" marR="0" lvl="0" indent="0" algn="l" rtl="0">
              <a:spcBef>
                <a:spcPts val="0"/>
              </a:spcBef>
              <a:spcAft>
                <a:spcPts val="0"/>
              </a:spcAft>
              <a:buNone/>
            </a:pPr>
            <a:r>
              <a:rPr lang="en-US" sz="1800" b="1" i="0" u="none" strike="noStrike" cap="none" dirty="0">
                <a:solidFill>
                  <a:srgbClr val="0B2545"/>
                </a:solidFill>
                <a:latin typeface="Times New Roman" panose="02020603050405020304" pitchFamily="18" charset="0"/>
                <a:ea typeface="Playfair Display"/>
                <a:cs typeface="Times New Roman" panose="02020603050405020304" pitchFamily="18" charset="0"/>
                <a:sym typeface="Playfair Display"/>
              </a:rPr>
              <a:t>Limitations &amp; Cultural Context</a:t>
            </a:r>
            <a:endParaRPr dirty="0">
              <a:latin typeface="Times New Roman" panose="02020603050405020304" pitchFamily="18" charset="0"/>
              <a:cs typeface="Times New Roman" panose="02020603050405020304" pitchFamily="18" charset="0"/>
            </a:endParaRPr>
          </a:p>
        </p:txBody>
      </p:sp>
      <p:pic>
        <p:nvPicPr>
          <p:cNvPr id="293" name="Google Shape;293;p24" descr="image.png"/>
          <p:cNvPicPr preferRelativeResize="0"/>
          <p:nvPr/>
        </p:nvPicPr>
        <p:blipFill rotWithShape="1">
          <a:blip r:embed="rId5">
            <a:alphaModFix/>
          </a:blip>
          <a:srcRect/>
          <a:stretch/>
        </p:blipFill>
        <p:spPr>
          <a:xfrm>
            <a:off x="1066800" y="2338387"/>
            <a:ext cx="228600" cy="228600"/>
          </a:xfrm>
          <a:prstGeom prst="rect">
            <a:avLst/>
          </a:prstGeom>
          <a:noFill/>
          <a:ln>
            <a:noFill/>
          </a:ln>
        </p:spPr>
      </p:pic>
      <p:sp>
        <p:nvSpPr>
          <p:cNvPr id="294" name="Google Shape;294;p24"/>
          <p:cNvSpPr txBox="1"/>
          <p:nvPr/>
        </p:nvSpPr>
        <p:spPr>
          <a:xfrm>
            <a:off x="1400175" y="2805112"/>
            <a:ext cx="4210050" cy="830997"/>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i="0" u="none" strike="noStrike" cap="none" dirty="0">
                <a:solidFill>
                  <a:srgbClr val="0F172A"/>
                </a:solidFill>
                <a:latin typeface="Times New Roman" panose="02020603050405020304" pitchFamily="18" charset="0"/>
                <a:ea typeface="Plus Jakarta Sans SemiBold"/>
                <a:cs typeface="Times New Roman" panose="02020603050405020304" pitchFamily="18" charset="0"/>
                <a:sym typeface="Plus Jakarta Sans SemiBold"/>
              </a:rPr>
              <a:t>Early Years Practice</a:t>
            </a:r>
            <a:r>
              <a:rPr lang="en-US" sz="1200" b="0" i="0" u="none" strike="noStrike" cap="none" dirty="0">
                <a:solidFill>
                  <a:srgbClr val="0F172A"/>
                </a:solidFill>
                <a:latin typeface="Times New Roman" panose="02020603050405020304" pitchFamily="18" charset="0"/>
                <a:ea typeface="Plus Jakarta Sans SemiBold"/>
                <a:cs typeface="Times New Roman" panose="02020603050405020304" pitchFamily="18" charset="0"/>
                <a:sym typeface="Plus Jakarta Sans SemiBold"/>
              </a:rPr>
              <a:t>:</a:t>
            </a: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 Focuses directly on emotional security, helping staff understand that difficult behavior is often a form of communication.</a:t>
            </a:r>
            <a:endParaRPr dirty="0">
              <a:latin typeface="Times New Roman" panose="02020603050405020304" pitchFamily="18" charset="0"/>
              <a:cs typeface="Times New Roman" panose="02020603050405020304" pitchFamily="18" charset="0"/>
            </a:endParaRPr>
          </a:p>
        </p:txBody>
      </p:sp>
      <p:sp>
        <p:nvSpPr>
          <p:cNvPr id="295" name="Google Shape;295;p24"/>
          <p:cNvSpPr txBox="1"/>
          <p:nvPr/>
        </p:nvSpPr>
        <p:spPr>
          <a:xfrm>
            <a:off x="1400175" y="3633787"/>
            <a:ext cx="4210050" cy="553998"/>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dirty="0">
                <a:solidFill>
                  <a:srgbClr val="0F172A"/>
                </a:solidFill>
                <a:latin typeface="Times New Roman" panose="02020603050405020304" pitchFamily="18" charset="0"/>
                <a:cs typeface="Times New Roman" panose="02020603050405020304" pitchFamily="18" charset="0"/>
                <a:sym typeface="Plus Jakarta Sans SemiBold"/>
              </a:rPr>
              <a:t>Evidence-Based:</a:t>
            </a: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 Strongly supported by decades of neurobiological research on cortisol levels and infant brain development.</a:t>
            </a:r>
            <a:endParaRPr dirty="0">
              <a:latin typeface="Times New Roman" panose="02020603050405020304" pitchFamily="18" charset="0"/>
              <a:cs typeface="Times New Roman" panose="02020603050405020304" pitchFamily="18" charset="0"/>
            </a:endParaRPr>
          </a:p>
        </p:txBody>
      </p:sp>
      <p:sp>
        <p:nvSpPr>
          <p:cNvPr id="296" name="Google Shape;296;p24"/>
          <p:cNvSpPr txBox="1"/>
          <p:nvPr/>
        </p:nvSpPr>
        <p:spPr>
          <a:xfrm>
            <a:off x="1400175" y="4462462"/>
            <a:ext cx="4210050" cy="553998"/>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dirty="0">
                <a:solidFill>
                  <a:srgbClr val="0F172A"/>
                </a:solidFill>
                <a:latin typeface="Times New Roman" panose="02020603050405020304" pitchFamily="18" charset="0"/>
                <a:cs typeface="Times New Roman" panose="02020603050405020304" pitchFamily="18" charset="0"/>
                <a:sym typeface="Plus Jakarta Sans SemiBold"/>
              </a:rPr>
              <a:t>Targeted Interventions</a:t>
            </a:r>
            <a:r>
              <a:rPr lang="en-US" sz="1200" b="0" i="0" u="none" strike="noStrike" cap="none" dirty="0">
                <a:solidFill>
                  <a:srgbClr val="0F172A"/>
                </a:solidFill>
                <a:latin typeface="Times New Roman" panose="02020603050405020304" pitchFamily="18" charset="0"/>
                <a:ea typeface="Plus Jakarta Sans SemiBold"/>
                <a:cs typeface="Times New Roman" panose="02020603050405020304" pitchFamily="18" charset="0"/>
                <a:sym typeface="Plus Jakarta Sans SemiBold"/>
              </a:rPr>
              <a:t>:</a:t>
            </a: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 Highly practical, leading to effective approaches like the key person system in nurseries.</a:t>
            </a:r>
            <a:endParaRPr dirty="0">
              <a:latin typeface="Times New Roman" panose="02020603050405020304" pitchFamily="18" charset="0"/>
              <a:cs typeface="Times New Roman" panose="02020603050405020304" pitchFamily="18" charset="0"/>
            </a:endParaRPr>
          </a:p>
        </p:txBody>
      </p:sp>
      <p:pic>
        <p:nvPicPr>
          <p:cNvPr id="297" name="Google Shape;297;p24" descr="image.png"/>
          <p:cNvPicPr preferRelativeResize="0"/>
          <p:nvPr/>
        </p:nvPicPr>
        <p:blipFill rotWithShape="1">
          <a:blip r:embed="rId6">
            <a:alphaModFix/>
          </a:blip>
          <a:srcRect/>
          <a:stretch/>
        </p:blipFill>
        <p:spPr>
          <a:xfrm>
            <a:off x="6581775" y="2338387"/>
            <a:ext cx="228600" cy="228600"/>
          </a:xfrm>
          <a:prstGeom prst="rect">
            <a:avLst/>
          </a:prstGeom>
          <a:noFill/>
          <a:ln>
            <a:noFill/>
          </a:ln>
        </p:spPr>
      </p:pic>
      <p:sp>
        <p:nvSpPr>
          <p:cNvPr id="298" name="Google Shape;298;p24"/>
          <p:cNvSpPr txBox="1"/>
          <p:nvPr/>
        </p:nvSpPr>
        <p:spPr>
          <a:xfrm>
            <a:off x="6915150" y="2805112"/>
            <a:ext cx="4210050" cy="830997"/>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dirty="0">
                <a:solidFill>
                  <a:srgbClr val="0F172A"/>
                </a:solidFill>
                <a:latin typeface="Times New Roman" panose="02020603050405020304" pitchFamily="18" charset="0"/>
                <a:cs typeface="Times New Roman" panose="02020603050405020304" pitchFamily="18" charset="0"/>
                <a:sym typeface="Plus Jakarta Sans SemiBold"/>
              </a:rPr>
              <a:t>Eurocentric Bias</a:t>
            </a:r>
            <a:r>
              <a:rPr lang="en-US" sz="1200" b="0" i="0" u="none" strike="noStrike" cap="none" dirty="0">
                <a:solidFill>
                  <a:srgbClr val="0F172A"/>
                </a:solidFill>
                <a:latin typeface="Times New Roman" panose="02020603050405020304" pitchFamily="18" charset="0"/>
                <a:ea typeface="Plus Jakarta Sans SemiBold"/>
                <a:cs typeface="Times New Roman" panose="02020603050405020304" pitchFamily="18" charset="0"/>
                <a:sym typeface="Plus Jakarta Sans SemiBold"/>
              </a:rPr>
              <a:t>:</a:t>
            </a: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 Classic theory </a:t>
            </a:r>
            <a:r>
              <a:rPr lang="en-US" sz="1200" b="0" i="0" u="none" strike="noStrike" cap="none" dirty="0" err="1">
                <a:solidFill>
                  <a:srgbClr val="334155"/>
                </a:solidFill>
                <a:latin typeface="Times New Roman" panose="02020603050405020304" pitchFamily="18" charset="0"/>
                <a:ea typeface="Plus Jakarta Sans"/>
                <a:cs typeface="Times New Roman" panose="02020603050405020304" pitchFamily="18" charset="0"/>
                <a:sym typeface="Plus Jakarta Sans"/>
              </a:rPr>
              <a:t>emphasises</a:t>
            </a: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 a single main caregiver. This can overlook successful multi-caregiver practices in diverse communities.</a:t>
            </a:r>
            <a:endParaRPr dirty="0">
              <a:latin typeface="Times New Roman" panose="02020603050405020304" pitchFamily="18" charset="0"/>
              <a:cs typeface="Times New Roman" panose="02020603050405020304" pitchFamily="18" charset="0"/>
            </a:endParaRPr>
          </a:p>
        </p:txBody>
      </p:sp>
      <p:sp>
        <p:nvSpPr>
          <p:cNvPr id="299" name="Google Shape;299;p24"/>
          <p:cNvSpPr txBox="1"/>
          <p:nvPr/>
        </p:nvSpPr>
        <p:spPr>
          <a:xfrm>
            <a:off x="6915150" y="3633787"/>
            <a:ext cx="4210050" cy="830997"/>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dirty="0">
                <a:solidFill>
                  <a:srgbClr val="0F172A"/>
                </a:solidFill>
                <a:latin typeface="Times New Roman" panose="02020603050405020304" pitchFamily="18" charset="0"/>
                <a:cs typeface="Times New Roman" panose="02020603050405020304" pitchFamily="18" charset="0"/>
                <a:sym typeface="Plus Jakarta Sans SemiBold"/>
              </a:rPr>
              <a:t>Mother-Blaming</a:t>
            </a:r>
            <a:r>
              <a:rPr lang="en-US" sz="1200" b="0" i="0" u="none" strike="noStrike" cap="none" dirty="0">
                <a:solidFill>
                  <a:srgbClr val="0F172A"/>
                </a:solidFill>
                <a:latin typeface="Times New Roman" panose="02020603050405020304" pitchFamily="18" charset="0"/>
                <a:ea typeface="Plus Jakarta Sans SemiBold"/>
                <a:cs typeface="Times New Roman" panose="02020603050405020304" pitchFamily="18" charset="0"/>
                <a:sym typeface="Plus Jakarta Sans SemiBold"/>
              </a:rPr>
              <a:t>:</a:t>
            </a: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 Risks placing too much blame on mother's mental health without addressing systemic issues like poverty or housing.</a:t>
            </a:r>
            <a:endParaRPr dirty="0">
              <a:latin typeface="Times New Roman" panose="02020603050405020304" pitchFamily="18" charset="0"/>
              <a:cs typeface="Times New Roman" panose="02020603050405020304" pitchFamily="18" charset="0"/>
            </a:endParaRPr>
          </a:p>
        </p:txBody>
      </p:sp>
      <p:sp>
        <p:nvSpPr>
          <p:cNvPr id="300" name="Google Shape;300;p24"/>
          <p:cNvSpPr txBox="1"/>
          <p:nvPr/>
        </p:nvSpPr>
        <p:spPr>
          <a:xfrm>
            <a:off x="6915150" y="4462462"/>
            <a:ext cx="4210050" cy="553998"/>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1" dirty="0">
                <a:solidFill>
                  <a:srgbClr val="0F172A"/>
                </a:solidFill>
                <a:latin typeface="Times New Roman" panose="02020603050405020304" pitchFamily="18" charset="0"/>
                <a:cs typeface="Times New Roman" panose="02020603050405020304" pitchFamily="18" charset="0"/>
                <a:sym typeface="Plus Jakarta Sans SemiBold"/>
              </a:rPr>
              <a:t>London's Diversity</a:t>
            </a:r>
            <a:r>
              <a:rPr lang="en-US" sz="1200" b="0" i="0" u="none" strike="noStrike" cap="none" dirty="0">
                <a:solidFill>
                  <a:srgbClr val="0F172A"/>
                </a:solidFill>
                <a:latin typeface="Times New Roman" panose="02020603050405020304" pitchFamily="18" charset="0"/>
                <a:ea typeface="Plus Jakarta Sans SemiBold"/>
                <a:cs typeface="Times New Roman" panose="02020603050405020304" pitchFamily="18" charset="0"/>
                <a:sym typeface="Plus Jakarta Sans SemiBold"/>
              </a:rPr>
              <a:t>:</a:t>
            </a: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 Support must respect different cultural approaches to family, caregiving, and community networks.</a:t>
            </a:r>
            <a:endParaRPr dirty="0">
              <a:latin typeface="Times New Roman" panose="02020603050405020304" pitchFamily="18" charset="0"/>
              <a:cs typeface="Times New Roman" panose="02020603050405020304" pitchFamily="18" charset="0"/>
            </a:endParaRPr>
          </a:p>
        </p:txBody>
      </p:sp>
      <p:sp>
        <p:nvSpPr>
          <p:cNvPr id="301" name="Google Shape;301;p24"/>
          <p:cNvSpPr txBox="1"/>
          <p:nvPr/>
        </p:nvSpPr>
        <p:spPr>
          <a:xfrm>
            <a:off x="962025" y="581025"/>
            <a:ext cx="10981372" cy="438582"/>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850" b="1" i="0" u="none" strike="noStrike" cap="none">
                <a:solidFill>
                  <a:srgbClr val="0B2545"/>
                </a:solidFill>
                <a:latin typeface="Times New Roman" panose="02020603050405020304" pitchFamily="18" charset="0"/>
                <a:ea typeface="Playfair Display"/>
                <a:cs typeface="Times New Roman" panose="02020603050405020304" pitchFamily="18" charset="0"/>
                <a:sym typeface="Playfair Display"/>
              </a:rPr>
              <a:t>Critical Academic Evaluation of the Theory</a:t>
            </a:r>
            <a:endParaRPr>
              <a:latin typeface="Times New Roman" panose="02020603050405020304" pitchFamily="18" charset="0"/>
              <a:cs typeface="Times New Roman" panose="02020603050405020304" pitchFamily="18" charset="0"/>
            </a:endParaRPr>
          </a:p>
        </p:txBody>
      </p:sp>
      <p:sp>
        <p:nvSpPr>
          <p:cNvPr id="302" name="Google Shape;302;p24"/>
          <p:cNvSpPr/>
          <p:nvPr/>
        </p:nvSpPr>
        <p:spPr>
          <a:xfrm>
            <a:off x="771525" y="581025"/>
            <a:ext cx="47625" cy="485775"/>
          </a:xfrm>
          <a:prstGeom prst="rect">
            <a:avLst/>
          </a:prstGeom>
          <a:solidFill>
            <a:srgbClr val="C2410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Times New Roman" panose="02020603050405020304" pitchFamily="18" charset="0"/>
              <a:ea typeface="Calibri"/>
              <a:cs typeface="Times New Roman" panose="02020603050405020304" pitchFamily="18" charset="0"/>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DFBF7"/>
        </a:solidFill>
        <a:effectLst/>
      </p:bgPr>
    </p:bg>
    <p:spTree>
      <p:nvGrpSpPr>
        <p:cNvPr id="1" name="Shape 306"/>
        <p:cNvGrpSpPr/>
        <p:nvPr/>
      </p:nvGrpSpPr>
      <p:grpSpPr>
        <a:xfrm>
          <a:off x="0" y="0"/>
          <a:ext cx="0" cy="0"/>
          <a:chOff x="0" y="0"/>
          <a:chExt cx="0" cy="0"/>
        </a:xfrm>
      </p:grpSpPr>
      <p:pic>
        <p:nvPicPr>
          <p:cNvPr id="308" name="Google Shape;308;p25" descr="image.png"/>
          <p:cNvPicPr preferRelativeResize="0"/>
          <p:nvPr/>
        </p:nvPicPr>
        <p:blipFill rotWithShape="1">
          <a:blip r:embed="rId3">
            <a:alphaModFix/>
          </a:blip>
          <a:srcRect/>
          <a:stretch/>
        </p:blipFill>
        <p:spPr>
          <a:xfrm>
            <a:off x="439103" y="1240971"/>
            <a:ext cx="11504294" cy="5290458"/>
          </a:xfrm>
          <a:prstGeom prst="rect">
            <a:avLst/>
          </a:prstGeom>
          <a:noFill/>
          <a:ln>
            <a:noFill/>
          </a:ln>
        </p:spPr>
      </p:pic>
      <p:sp>
        <p:nvSpPr>
          <p:cNvPr id="310" name="Google Shape;310;p25"/>
          <p:cNvSpPr txBox="1"/>
          <p:nvPr/>
        </p:nvSpPr>
        <p:spPr>
          <a:xfrm>
            <a:off x="1304925" y="1647825"/>
            <a:ext cx="9772650" cy="553998"/>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Ainsworth, M.D.S., </a:t>
            </a:r>
            <a:r>
              <a:rPr lang="en-US" sz="1200" b="0" i="0" u="none" strike="noStrike" cap="none" dirty="0" err="1">
                <a:solidFill>
                  <a:srgbClr val="334155"/>
                </a:solidFill>
                <a:latin typeface="Times New Roman" panose="02020603050405020304" pitchFamily="18" charset="0"/>
                <a:ea typeface="Plus Jakarta Sans"/>
                <a:cs typeface="Times New Roman" panose="02020603050405020304" pitchFamily="18" charset="0"/>
                <a:sym typeface="Plus Jakarta Sans"/>
              </a:rPr>
              <a:t>Blehar</a:t>
            </a: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 M.C., Waters, E. and Wall, S. (1978) </a:t>
            </a:r>
            <a:r>
              <a:rPr lang="en-US" sz="1200" b="0" i="1"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Patterns of attachment: A psychological study of the strange situation</a:t>
            </a: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 Hillsdale, NJ: Lawrence Erlbaum Associates.</a:t>
            </a:r>
            <a:endParaRPr dirty="0">
              <a:latin typeface="Times New Roman" panose="02020603050405020304" pitchFamily="18" charset="0"/>
              <a:cs typeface="Times New Roman" panose="02020603050405020304" pitchFamily="18" charset="0"/>
            </a:endParaRPr>
          </a:p>
        </p:txBody>
      </p:sp>
      <p:sp>
        <p:nvSpPr>
          <p:cNvPr id="311" name="Google Shape;311;p25"/>
          <p:cNvSpPr txBox="1"/>
          <p:nvPr/>
        </p:nvSpPr>
        <p:spPr>
          <a:xfrm>
            <a:off x="1304925" y="2219325"/>
            <a:ext cx="9772650" cy="276999"/>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Bowlby, J. (1951) </a:t>
            </a:r>
            <a:r>
              <a:rPr lang="en-US" sz="1200" b="0" i="1"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Maternal care and mental health</a:t>
            </a: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 Geneva: World Health Organization.</a:t>
            </a:r>
            <a:endParaRPr dirty="0">
              <a:latin typeface="Times New Roman" panose="02020603050405020304" pitchFamily="18" charset="0"/>
              <a:cs typeface="Times New Roman" panose="02020603050405020304" pitchFamily="18" charset="0"/>
            </a:endParaRPr>
          </a:p>
        </p:txBody>
      </p:sp>
      <p:sp>
        <p:nvSpPr>
          <p:cNvPr id="312" name="Google Shape;312;p25"/>
          <p:cNvSpPr txBox="1"/>
          <p:nvPr/>
        </p:nvSpPr>
        <p:spPr>
          <a:xfrm>
            <a:off x="1304925" y="2562225"/>
            <a:ext cx="9772650" cy="276999"/>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Bowlby, J. (1973) </a:t>
            </a:r>
            <a:r>
              <a:rPr lang="en-US" sz="1200" b="0" i="1"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Attachment and loss: Vol. 2. Separation: Anxiety and anger</a:t>
            </a: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 London: Hogarth Press.</a:t>
            </a:r>
            <a:endParaRPr dirty="0">
              <a:latin typeface="Times New Roman" panose="02020603050405020304" pitchFamily="18" charset="0"/>
              <a:cs typeface="Times New Roman" panose="02020603050405020304" pitchFamily="18" charset="0"/>
            </a:endParaRPr>
          </a:p>
        </p:txBody>
      </p:sp>
      <p:sp>
        <p:nvSpPr>
          <p:cNvPr id="313" name="Google Shape;313;p25"/>
          <p:cNvSpPr txBox="1"/>
          <p:nvPr/>
        </p:nvSpPr>
        <p:spPr>
          <a:xfrm>
            <a:off x="1304925" y="2905125"/>
            <a:ext cx="9772650" cy="276999"/>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Bowlby, J. (1988) </a:t>
            </a:r>
            <a:r>
              <a:rPr lang="en-US" sz="1200" b="0" i="1"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A secure base: Parent-child attachment and healthy human development</a:t>
            </a: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 London: Routledge.</a:t>
            </a:r>
            <a:endParaRPr dirty="0">
              <a:latin typeface="Times New Roman" panose="02020603050405020304" pitchFamily="18" charset="0"/>
              <a:cs typeface="Times New Roman" panose="02020603050405020304" pitchFamily="18" charset="0"/>
            </a:endParaRPr>
          </a:p>
        </p:txBody>
      </p:sp>
      <p:sp>
        <p:nvSpPr>
          <p:cNvPr id="314" name="Google Shape;314;p25"/>
          <p:cNvSpPr txBox="1"/>
          <p:nvPr/>
        </p:nvSpPr>
        <p:spPr>
          <a:xfrm>
            <a:off x="1304925" y="3248025"/>
            <a:ext cx="9772650" cy="276999"/>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0" i="0" u="none" strike="noStrike" cap="none">
                <a:solidFill>
                  <a:srgbClr val="334155"/>
                </a:solidFill>
                <a:latin typeface="Times New Roman" panose="02020603050405020304" pitchFamily="18" charset="0"/>
                <a:ea typeface="Plus Jakarta Sans"/>
                <a:cs typeface="Times New Roman" panose="02020603050405020304" pitchFamily="18" charset="0"/>
                <a:sym typeface="Plus Jakarta Sans"/>
              </a:rPr>
              <a:t>Bretherton, I. (1992) 'The origins of attachment theory: John Bowlby and Mary Ainsworth', </a:t>
            </a:r>
            <a:r>
              <a:rPr lang="en-US" sz="1200" b="0" i="1" u="none" strike="noStrike" cap="none">
                <a:solidFill>
                  <a:srgbClr val="334155"/>
                </a:solidFill>
                <a:latin typeface="Times New Roman" panose="02020603050405020304" pitchFamily="18" charset="0"/>
                <a:ea typeface="Plus Jakarta Sans"/>
                <a:cs typeface="Times New Roman" panose="02020603050405020304" pitchFamily="18" charset="0"/>
                <a:sym typeface="Plus Jakarta Sans"/>
              </a:rPr>
              <a:t>Developmental Psychology</a:t>
            </a:r>
            <a:r>
              <a:rPr lang="en-US" sz="1200" b="0" i="0" u="none" strike="noStrike" cap="none">
                <a:solidFill>
                  <a:srgbClr val="334155"/>
                </a:solidFill>
                <a:latin typeface="Times New Roman" panose="02020603050405020304" pitchFamily="18" charset="0"/>
                <a:ea typeface="Plus Jakarta Sans"/>
                <a:cs typeface="Times New Roman" panose="02020603050405020304" pitchFamily="18" charset="0"/>
                <a:sym typeface="Plus Jakarta Sans"/>
              </a:rPr>
              <a:t>, 28(5), pp. 759-775.</a:t>
            </a:r>
            <a:endParaRPr>
              <a:latin typeface="Times New Roman" panose="02020603050405020304" pitchFamily="18" charset="0"/>
              <a:cs typeface="Times New Roman" panose="02020603050405020304" pitchFamily="18" charset="0"/>
            </a:endParaRPr>
          </a:p>
        </p:txBody>
      </p:sp>
      <p:sp>
        <p:nvSpPr>
          <p:cNvPr id="315" name="Google Shape;315;p25"/>
          <p:cNvSpPr txBox="1"/>
          <p:nvPr/>
        </p:nvSpPr>
        <p:spPr>
          <a:xfrm>
            <a:off x="1304925" y="3590925"/>
            <a:ext cx="9772650" cy="276999"/>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Fitzer, A. (2010) </a:t>
            </a:r>
            <a:r>
              <a:rPr lang="en-US" sz="1200" b="0" i="1"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An Evaluation of an Attachment Based, Early-Years Training Package: A Multiple Case Study</a:t>
            </a: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 PhD Thesis. University of Birmingham.</a:t>
            </a:r>
            <a:endParaRPr dirty="0">
              <a:latin typeface="Times New Roman" panose="02020603050405020304" pitchFamily="18" charset="0"/>
              <a:cs typeface="Times New Roman" panose="02020603050405020304" pitchFamily="18" charset="0"/>
            </a:endParaRPr>
          </a:p>
        </p:txBody>
      </p:sp>
      <p:sp>
        <p:nvSpPr>
          <p:cNvPr id="316" name="Google Shape;316;p25"/>
          <p:cNvSpPr txBox="1"/>
          <p:nvPr/>
        </p:nvSpPr>
        <p:spPr>
          <a:xfrm>
            <a:off x="1304925" y="4162425"/>
            <a:ext cx="9772650" cy="553998"/>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Harvard University Center on the Developing Child (2021) </a:t>
            </a:r>
            <a:r>
              <a:rPr lang="en-US" sz="1200" b="0" i="1"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Key Concepts: Serve and Return</a:t>
            </a: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 Available at: https://</a:t>
            </a:r>
            <a:r>
              <a:rPr lang="en-US" sz="1200" b="0" i="0" u="none" strike="noStrike" cap="none" dirty="0" err="1">
                <a:solidFill>
                  <a:srgbClr val="334155"/>
                </a:solidFill>
                <a:latin typeface="Times New Roman" panose="02020603050405020304" pitchFamily="18" charset="0"/>
                <a:ea typeface="Plus Jakarta Sans"/>
                <a:cs typeface="Times New Roman" panose="02020603050405020304" pitchFamily="18" charset="0"/>
                <a:sym typeface="Plus Jakarta Sans"/>
              </a:rPr>
              <a:t>developingchild.harvard.edu</a:t>
            </a: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 (Accessed: 9 June 2026).</a:t>
            </a:r>
            <a:endParaRPr dirty="0">
              <a:latin typeface="Times New Roman" panose="02020603050405020304" pitchFamily="18" charset="0"/>
              <a:cs typeface="Times New Roman" panose="02020603050405020304" pitchFamily="18" charset="0"/>
            </a:endParaRPr>
          </a:p>
        </p:txBody>
      </p:sp>
      <p:sp>
        <p:nvSpPr>
          <p:cNvPr id="317" name="Google Shape;317;p25"/>
          <p:cNvSpPr txBox="1"/>
          <p:nvPr/>
        </p:nvSpPr>
        <p:spPr>
          <a:xfrm>
            <a:off x="1304925" y="4733925"/>
            <a:ext cx="9772650" cy="553998"/>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Kennedy, J.H. and Kennedy, C.E. (2004) 'Attachment theory: An essential framework for the school psychologist', </a:t>
            </a:r>
            <a:r>
              <a:rPr lang="en-US" sz="1200" b="0" i="1"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School Psychology Review</a:t>
            </a: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 33(2), pp. 247-267.</a:t>
            </a:r>
            <a:endParaRPr dirty="0">
              <a:latin typeface="Times New Roman" panose="02020603050405020304" pitchFamily="18" charset="0"/>
              <a:cs typeface="Times New Roman" panose="02020603050405020304" pitchFamily="18" charset="0"/>
            </a:endParaRPr>
          </a:p>
        </p:txBody>
      </p:sp>
      <p:sp>
        <p:nvSpPr>
          <p:cNvPr id="318" name="Google Shape;318;p25"/>
          <p:cNvSpPr txBox="1"/>
          <p:nvPr/>
        </p:nvSpPr>
        <p:spPr>
          <a:xfrm>
            <a:off x="1304925" y="5391150"/>
            <a:ext cx="9772650" cy="553998"/>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McMahon, C.A., Barnett, B., Kowalenko, N.M. and Tennant, C.C. (2015) 'Maternal depression and attachment: the evaluation of mother–child interactions during feeding practice', </a:t>
            </a:r>
            <a:r>
              <a:rPr lang="en-US" sz="1200" b="0" i="1"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Journal of Child Psychology and Psychiatry</a:t>
            </a:r>
            <a:r>
              <a:rPr lang="en-US" sz="12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 46(12), pp. 1320-1334.</a:t>
            </a:r>
            <a:endParaRPr dirty="0">
              <a:latin typeface="Times New Roman" panose="02020603050405020304" pitchFamily="18" charset="0"/>
              <a:cs typeface="Times New Roman" panose="02020603050405020304" pitchFamily="18" charset="0"/>
            </a:endParaRPr>
          </a:p>
        </p:txBody>
      </p:sp>
      <p:sp>
        <p:nvSpPr>
          <p:cNvPr id="319" name="Google Shape;319;p25"/>
          <p:cNvSpPr txBox="1"/>
          <p:nvPr/>
        </p:nvSpPr>
        <p:spPr>
          <a:xfrm>
            <a:off x="962025" y="581025"/>
            <a:ext cx="10981372" cy="438582"/>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850" b="1" i="0" u="none" strike="noStrike" cap="none" dirty="0">
                <a:solidFill>
                  <a:srgbClr val="0B2545"/>
                </a:solidFill>
                <a:latin typeface="Times New Roman" panose="02020603050405020304" pitchFamily="18" charset="0"/>
                <a:ea typeface="Playfair Display"/>
                <a:cs typeface="Times New Roman" panose="02020603050405020304" pitchFamily="18" charset="0"/>
                <a:sym typeface="Playfair Display"/>
              </a:rPr>
              <a:t>Reference List</a:t>
            </a:r>
            <a:endParaRPr dirty="0">
              <a:latin typeface="Times New Roman" panose="02020603050405020304" pitchFamily="18" charset="0"/>
              <a:cs typeface="Times New Roman" panose="02020603050405020304" pitchFamily="18" charset="0"/>
            </a:endParaRPr>
          </a:p>
        </p:txBody>
      </p:sp>
      <p:sp>
        <p:nvSpPr>
          <p:cNvPr id="320" name="Google Shape;320;p25"/>
          <p:cNvSpPr/>
          <p:nvPr/>
        </p:nvSpPr>
        <p:spPr>
          <a:xfrm>
            <a:off x="771525" y="581025"/>
            <a:ext cx="47625" cy="485775"/>
          </a:xfrm>
          <a:prstGeom prst="rect">
            <a:avLst/>
          </a:prstGeom>
          <a:solidFill>
            <a:srgbClr val="C2410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Times New Roman" panose="02020603050405020304" pitchFamily="18" charset="0"/>
              <a:ea typeface="Calibri"/>
              <a:cs typeface="Times New Roman" panose="02020603050405020304" pitchFamily="18" charset="0"/>
              <a:sym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DFBF7"/>
        </a:solidFill>
        <a:effectLst/>
      </p:bgPr>
    </p:bg>
    <p:spTree>
      <p:nvGrpSpPr>
        <p:cNvPr id="1" name="Shape 324"/>
        <p:cNvGrpSpPr/>
        <p:nvPr/>
      </p:nvGrpSpPr>
      <p:grpSpPr>
        <a:xfrm>
          <a:off x="0" y="0"/>
          <a:ext cx="0" cy="0"/>
          <a:chOff x="0" y="0"/>
          <a:chExt cx="0" cy="0"/>
        </a:xfrm>
      </p:grpSpPr>
      <p:pic>
        <p:nvPicPr>
          <p:cNvPr id="329" name="Google Shape;329;p26" descr="image.png"/>
          <p:cNvPicPr preferRelativeResize="0"/>
          <p:nvPr/>
        </p:nvPicPr>
        <p:blipFill rotWithShape="1">
          <a:blip r:embed="rId3">
            <a:alphaModFix/>
          </a:blip>
          <a:srcRect/>
          <a:stretch/>
        </p:blipFill>
        <p:spPr>
          <a:xfrm>
            <a:off x="771524" y="1537969"/>
            <a:ext cx="1490138" cy="922733"/>
          </a:xfrm>
          <a:prstGeom prst="rect">
            <a:avLst/>
          </a:prstGeom>
          <a:noFill/>
          <a:ln>
            <a:noFill/>
          </a:ln>
        </p:spPr>
      </p:pic>
      <p:sp>
        <p:nvSpPr>
          <p:cNvPr id="330" name="Google Shape;330;p26"/>
          <p:cNvSpPr txBox="1"/>
          <p:nvPr/>
        </p:nvSpPr>
        <p:spPr>
          <a:xfrm>
            <a:off x="2309288" y="1596628"/>
            <a:ext cx="5452226" cy="228600"/>
          </a:xfrm>
          <a:prstGeom prst="rect">
            <a:avLst/>
          </a:prstGeom>
          <a:noFill/>
          <a:ln>
            <a:noFill/>
          </a:ln>
        </p:spPr>
        <p:txBody>
          <a:bodyPr spcFirstLastPara="1" wrap="square" lIns="0" tIns="0" rIns="0" bIns="0" anchor="t" anchorCtr="0">
            <a:spAutoFit/>
          </a:bodyPr>
          <a:lstStyle/>
          <a:p>
            <a:pPr marL="0" marR="0" lvl="0" indent="0" algn="l" rtl="0">
              <a:lnSpc>
                <a:spcPct val="149948"/>
              </a:lnSpc>
              <a:spcBef>
                <a:spcPts val="0"/>
              </a:spcBef>
              <a:spcAft>
                <a:spcPts val="0"/>
              </a:spcAft>
              <a:buNone/>
            </a:pPr>
            <a:r>
              <a:rPr lang="en-US" sz="10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https://</a:t>
            </a:r>
            <a:r>
              <a:rPr lang="en-US" sz="1000" b="0" i="0" u="none" strike="noStrike" cap="none" dirty="0" err="1">
                <a:solidFill>
                  <a:srgbClr val="334155"/>
                </a:solidFill>
                <a:latin typeface="Times New Roman" panose="02020603050405020304" pitchFamily="18" charset="0"/>
                <a:ea typeface="Plus Jakarta Sans"/>
                <a:cs typeface="Times New Roman" panose="02020603050405020304" pitchFamily="18" charset="0"/>
                <a:sym typeface="Plus Jakarta Sans"/>
              </a:rPr>
              <a:t>raisingchildren.net.au</a:t>
            </a:r>
            <a:r>
              <a:rPr lang="en-US" sz="10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/__data/assets/image/0037/47989/staying-</a:t>
            </a:r>
            <a:r>
              <a:rPr lang="en-US" sz="1000" b="0" i="0" u="none" strike="noStrike" cap="none" dirty="0" err="1">
                <a:solidFill>
                  <a:srgbClr val="334155"/>
                </a:solidFill>
                <a:latin typeface="Times New Roman" panose="02020603050405020304" pitchFamily="18" charset="0"/>
                <a:ea typeface="Plus Jakarta Sans"/>
                <a:cs typeface="Times New Roman" panose="02020603050405020304" pitchFamily="18" charset="0"/>
                <a:sym typeface="Plus Jakarta Sans"/>
              </a:rPr>
              <a:t>positive.jpg</a:t>
            </a:r>
            <a:endParaRPr sz="1600" dirty="0">
              <a:latin typeface="Times New Roman" panose="02020603050405020304" pitchFamily="18" charset="0"/>
              <a:cs typeface="Times New Roman" panose="02020603050405020304" pitchFamily="18" charset="0"/>
            </a:endParaRPr>
          </a:p>
        </p:txBody>
      </p:sp>
      <p:sp>
        <p:nvSpPr>
          <p:cNvPr id="331" name="Google Shape;331;p26"/>
          <p:cNvSpPr txBox="1"/>
          <p:nvPr/>
        </p:nvSpPr>
        <p:spPr>
          <a:xfrm>
            <a:off x="2309288" y="2065624"/>
            <a:ext cx="2929618" cy="323165"/>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Source: </a:t>
            </a:r>
            <a:r>
              <a:rPr lang="en-US" b="0" i="0" u="none" strike="noStrike" cap="none" dirty="0" err="1">
                <a:solidFill>
                  <a:srgbClr val="4F46E5"/>
                </a:solidFill>
                <a:latin typeface="Times New Roman" panose="02020603050405020304" pitchFamily="18" charset="0"/>
                <a:ea typeface="Plus Jakarta Sans"/>
                <a:cs typeface="Times New Roman" panose="02020603050405020304" pitchFamily="18" charset="0"/>
                <a:sym typeface="Plus Jakarta Sans"/>
              </a:rPr>
              <a:t>raisingchildren.net.au</a:t>
            </a:r>
            <a:endParaRPr sz="1600" dirty="0">
              <a:latin typeface="Times New Roman" panose="02020603050405020304" pitchFamily="18" charset="0"/>
              <a:cs typeface="Times New Roman" panose="02020603050405020304" pitchFamily="18" charset="0"/>
            </a:endParaRPr>
          </a:p>
        </p:txBody>
      </p:sp>
      <p:sp>
        <p:nvSpPr>
          <p:cNvPr id="333" name="Google Shape;333;p26"/>
          <p:cNvSpPr txBox="1"/>
          <p:nvPr/>
        </p:nvSpPr>
        <p:spPr>
          <a:xfrm>
            <a:off x="2376565" y="2714553"/>
            <a:ext cx="5317671" cy="230832"/>
          </a:xfrm>
          <a:prstGeom prst="rect">
            <a:avLst/>
          </a:prstGeom>
          <a:noFill/>
          <a:ln>
            <a:noFill/>
          </a:ln>
        </p:spPr>
        <p:txBody>
          <a:bodyPr spcFirstLastPara="1" wrap="square" lIns="0" tIns="0" rIns="0" bIns="0" anchor="t" anchorCtr="0">
            <a:spAutoFit/>
          </a:bodyPr>
          <a:lstStyle/>
          <a:p>
            <a:pPr marL="0" marR="0" lvl="0" indent="0" algn="l" rtl="0">
              <a:lnSpc>
                <a:spcPct val="149948"/>
              </a:lnSpc>
              <a:spcBef>
                <a:spcPts val="0"/>
              </a:spcBef>
              <a:spcAft>
                <a:spcPts val="0"/>
              </a:spcAft>
              <a:buNone/>
            </a:pPr>
            <a:r>
              <a:rPr lang="en-US" sz="10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https://</a:t>
            </a:r>
            <a:r>
              <a:rPr lang="en-US" sz="1000" b="0" i="0" u="none" strike="noStrike" cap="none" dirty="0" err="1">
                <a:solidFill>
                  <a:srgbClr val="334155"/>
                </a:solidFill>
                <a:latin typeface="Times New Roman" panose="02020603050405020304" pitchFamily="18" charset="0"/>
                <a:ea typeface="Plus Jakarta Sans"/>
                <a:cs typeface="Times New Roman" panose="02020603050405020304" pitchFamily="18" charset="0"/>
                <a:sym typeface="Plus Jakarta Sans"/>
              </a:rPr>
              <a:t>www.firstdiscoverers.co.uk</a:t>
            </a:r>
            <a:r>
              <a:rPr lang="en-US" sz="1000"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/wp-content/uploads/2016/05/48849349_m.jpg</a:t>
            </a:r>
            <a:endParaRPr sz="1600" dirty="0">
              <a:latin typeface="Times New Roman" panose="02020603050405020304" pitchFamily="18" charset="0"/>
              <a:cs typeface="Times New Roman" panose="02020603050405020304" pitchFamily="18" charset="0"/>
            </a:endParaRPr>
          </a:p>
        </p:txBody>
      </p:sp>
      <p:sp>
        <p:nvSpPr>
          <p:cNvPr id="334" name="Google Shape;334;p26"/>
          <p:cNvSpPr txBox="1"/>
          <p:nvPr/>
        </p:nvSpPr>
        <p:spPr>
          <a:xfrm>
            <a:off x="2435832" y="3331386"/>
            <a:ext cx="2951389" cy="323165"/>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b="0" i="0" u="none" strike="noStrike" cap="none" dirty="0">
                <a:solidFill>
                  <a:srgbClr val="334155"/>
                </a:solidFill>
                <a:latin typeface="Times New Roman" panose="02020603050405020304" pitchFamily="18" charset="0"/>
                <a:ea typeface="Plus Jakarta Sans"/>
                <a:cs typeface="Times New Roman" panose="02020603050405020304" pitchFamily="18" charset="0"/>
                <a:sym typeface="Plus Jakarta Sans"/>
              </a:rPr>
              <a:t>Source: </a:t>
            </a:r>
            <a:r>
              <a:rPr lang="en-US" b="0" i="0" u="none" strike="noStrike" cap="none" dirty="0" err="1">
                <a:solidFill>
                  <a:srgbClr val="4F46E5"/>
                </a:solidFill>
                <a:latin typeface="Times New Roman" panose="02020603050405020304" pitchFamily="18" charset="0"/>
                <a:ea typeface="Plus Jakarta Sans"/>
                <a:cs typeface="Times New Roman" panose="02020603050405020304" pitchFamily="18" charset="0"/>
                <a:sym typeface="Plus Jakarta Sans"/>
              </a:rPr>
              <a:t>www.firstdiscoverers.co.uk</a:t>
            </a:r>
            <a:endParaRPr sz="1600" dirty="0">
              <a:latin typeface="Times New Roman" panose="02020603050405020304" pitchFamily="18" charset="0"/>
              <a:cs typeface="Times New Roman" panose="02020603050405020304" pitchFamily="18" charset="0"/>
            </a:endParaRPr>
          </a:p>
        </p:txBody>
      </p:sp>
      <p:sp>
        <p:nvSpPr>
          <p:cNvPr id="335" name="Google Shape;335;p26"/>
          <p:cNvSpPr txBox="1"/>
          <p:nvPr/>
        </p:nvSpPr>
        <p:spPr>
          <a:xfrm>
            <a:off x="962025" y="581025"/>
            <a:ext cx="10981372" cy="492443"/>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200" b="1" i="0" u="none" strike="noStrike" cap="none">
                <a:solidFill>
                  <a:srgbClr val="0B2545"/>
                </a:solidFill>
                <a:latin typeface="Times New Roman" panose="02020603050405020304" pitchFamily="18" charset="0"/>
                <a:ea typeface="Playfair Display"/>
                <a:cs typeface="Times New Roman" panose="02020603050405020304" pitchFamily="18" charset="0"/>
                <a:sym typeface="Playfair Display"/>
              </a:rPr>
              <a:t>Image Sources</a:t>
            </a:r>
            <a:endParaRPr sz="1600">
              <a:latin typeface="Times New Roman" panose="02020603050405020304" pitchFamily="18" charset="0"/>
              <a:cs typeface="Times New Roman" panose="02020603050405020304" pitchFamily="18" charset="0"/>
            </a:endParaRPr>
          </a:p>
        </p:txBody>
      </p:sp>
      <p:sp>
        <p:nvSpPr>
          <p:cNvPr id="336" name="Google Shape;336;p26"/>
          <p:cNvSpPr/>
          <p:nvPr/>
        </p:nvSpPr>
        <p:spPr>
          <a:xfrm>
            <a:off x="771525" y="581025"/>
            <a:ext cx="47625" cy="485775"/>
          </a:xfrm>
          <a:prstGeom prst="rect">
            <a:avLst/>
          </a:prstGeom>
          <a:solidFill>
            <a:srgbClr val="C2410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000" b="0" i="0" u="none" strike="noStrike" cap="none">
              <a:solidFill>
                <a:schemeClr val="dk1"/>
              </a:solidFill>
              <a:latin typeface="Times New Roman" panose="02020603050405020304" pitchFamily="18" charset="0"/>
              <a:ea typeface="Calibri"/>
              <a:cs typeface="Times New Roman" panose="02020603050405020304" pitchFamily="18" charset="0"/>
              <a:sym typeface="Calibri"/>
            </a:endParaRPr>
          </a:p>
        </p:txBody>
      </p:sp>
      <p:pic>
        <p:nvPicPr>
          <p:cNvPr id="2" name="Picture 1">
            <a:extLst>
              <a:ext uri="{FF2B5EF4-FFF2-40B4-BE49-F238E27FC236}">
                <a16:creationId xmlns:a16="http://schemas.microsoft.com/office/drawing/2014/main" id="{FAAB55DD-84FB-4974-1D59-DD9B55455266}"/>
              </a:ext>
            </a:extLst>
          </p:cNvPr>
          <p:cNvPicPr>
            <a:picLocks noChangeAspect="1"/>
          </p:cNvPicPr>
          <p:nvPr/>
        </p:nvPicPr>
        <p:blipFill>
          <a:blip r:embed="rId4"/>
          <a:stretch>
            <a:fillRect/>
          </a:stretch>
        </p:blipFill>
        <p:spPr>
          <a:xfrm flipH="1">
            <a:off x="771524" y="2629980"/>
            <a:ext cx="1537764" cy="1024571"/>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1430</TotalTime>
  <Words>1646</Words>
  <Application>Microsoft Macintosh PowerPoint</Application>
  <PresentationFormat>Widescreen</PresentationFormat>
  <Paragraphs>123</Paragraphs>
  <Slides>14</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Times New Roman</vt:lpstr>
      <vt:lpstr>-apple-system</vt:lpstr>
      <vt:lpstr>Calibri</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Emmanuel Oppong (2435925)</cp:lastModifiedBy>
  <cp:revision>6</cp:revision>
  <dcterms:modified xsi:type="dcterms:W3CDTF">2026-06-22T00:43:13Z</dcterms:modified>
</cp:coreProperties>
</file>