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8" r:id="rId12"/>
    <p:sldId id="281" r:id="rId13"/>
    <p:sldId id="282" r:id="rId14"/>
    <p:sldId id="283" r:id="rId15"/>
    <p:sldId id="284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27E6CBFD-430E-46F1-8FF2-9B7C999A87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590800"/>
            <a:ext cx="9753600" cy="9906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Subtitle">
            <a:extLst>
              <a:ext uri="{FF2B5EF4-FFF2-40B4-BE49-F238E27FC236}">
                <a16:creationId xmlns:a16="http://schemas.microsoft.com/office/drawing/2014/main" id="{1BAA0472-16EF-4E66-822C-E63AAB2A02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3771900"/>
            <a:ext cx="8534400" cy="762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title">
            <a:extLst>
              <a:ext uri="{FF2B5EF4-FFF2-40B4-BE49-F238E27FC236}">
                <a16:creationId xmlns:a16="http://schemas.microsoft.com/office/drawing/2014/main" id="{2BA2576C-BEC3-432C-8356-2E7D739D0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857500"/>
            <a:ext cx="9753600" cy="1143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E2688299-BA15-4330-844E-DEAA1F52F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Body">
            <a:extLst>
              <a:ext uri="{FF2B5EF4-FFF2-40B4-BE49-F238E27FC236}">
                <a16:creationId xmlns:a16="http://schemas.microsoft.com/office/drawing/2014/main" id="{1414AE00-BCC9-441E-B435-55A588CD49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108204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3E0BD8FA-F4D8-4F38-8035-2BB9AC2C4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2EB6F61B-CBAD-45B4-97D8-2B2C72978F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  <p:sp>
        <p:nvSpPr>
          <p:cNvPr id="3" name="Right column">
            <a:extLst>
              <a:ext uri="{FF2B5EF4-FFF2-40B4-BE49-F238E27FC236}">
                <a16:creationId xmlns:a16="http://schemas.microsoft.com/office/drawing/2014/main" id="{767922CA-C06B-4ECA-A7E6-798C1ADE097F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4770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3396D21A-2789-48FD-BEC7-B6C357C66D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549708A8-369E-42AF-9D37-CAAAA36ED9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2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EF8DB0B-BF94-4382-BF0B-B2E6774878BF}"/>
              </a:ext>
            </a:extLst>
          </p:cNvPr>
          <p:cNvSpPr>
            <a:spLocks noGrp="1"/>
          </p:cNvSpPr>
          <p:nvPr/>
        </p:nvSpPr>
        <p:spPr>
          <a:xfrm>
            <a:off x="10953750" y="6267450"/>
            <a:ext cx="52387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2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A8D8D7"/>
                </a:solidFill>
                <a:latin typeface="Arial"/>
                <a:ea typeface="Arial"/>
                <a:cs typeface="Arial"/>
              </a:rPr>
              <a:t>01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788AC35-78EE-4E1F-9B3E-931F001C9D09}"/>
              </a:ext>
            </a:extLst>
          </p:cNvPr>
          <p:cNvSpPr>
            <a:spLocks noGrp="1"/>
          </p:cNvSpPr>
          <p:nvPr/>
        </p:nvSpPr>
        <p:spPr>
          <a:xfrm>
            <a:off x="762000" y="2238375"/>
            <a:ext cx="10287000" cy="1619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40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defRPr sz="40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defRPr sz="40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defRPr sz="40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defRPr sz="40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defRPr sz="40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defRPr sz="40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defRPr sz="40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defRPr sz="40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defRPr sz="40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40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405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Implications for businesses</a:t>
            </a:r>
          </a:p>
          <a:p>
            <a:pPr>
              <a:defRPr sz="40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405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and households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B2A7846-B730-4707-B031-9E4762E04C1A}"/>
              </a:ext>
            </a:extLst>
          </p:cNvPr>
          <p:cNvSpPr>
            <a:spLocks noGrp="1"/>
          </p:cNvSpPr>
          <p:nvPr/>
        </p:nvSpPr>
        <p:spPr>
          <a:xfrm>
            <a:off x="762000" y="3857625"/>
            <a:ext cx="10382250" cy="476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A8D8D7"/>
                </a:solidFill>
                <a:latin typeface="Arial"/>
                <a:ea typeface="Arial"/>
                <a:cs typeface="Arial"/>
              </a:rPr>
              <a:t>Applied microeconomics and macroeconomics</a:t>
            </a:r>
          </a:p>
        </p:txBody>
      </p:sp>
      <p:pic>
        <p:nvPicPr>
          <p:cNvPr id="8" name="Picture 7" descr="University of Wales Trinity Saint David launches ‘One Planet ...">
            <a:extLst>
              <a:ext uri="{FF2B5EF4-FFF2-40B4-BE49-F238E27FC236}">
                <a16:creationId xmlns:a16="http://schemas.microsoft.com/office/drawing/2014/main" id="{8C59AAE0-4900-CD07-7702-959068889F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4256" y="4742731"/>
            <a:ext cx="10067744" cy="2115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192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92C22C5-8E86-4FF1-9160-FAA12D2F32EB}"/>
              </a:ext>
            </a:extLst>
          </p:cNvPr>
          <p:cNvSpPr>
            <a:spLocks noGrp="1"/>
          </p:cNvSpPr>
          <p:nvPr/>
        </p:nvSpPr>
        <p:spPr>
          <a:xfrm>
            <a:off x="723900" y="609600"/>
            <a:ext cx="10668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42D40"/>
                </a:solidFill>
                <a:latin typeface="Arial"/>
                <a:ea typeface="Arial"/>
                <a:cs typeface="Arial"/>
              </a:rPr>
              <a:t>Learning outcomes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0B5CB55-54E7-4AE2-92E1-753B68DDD945}"/>
              </a:ext>
            </a:extLst>
          </p:cNvPr>
          <p:cNvSpPr>
            <a:spLocks noGrp="1"/>
          </p:cNvSpPr>
          <p:nvPr/>
        </p:nvSpPr>
        <p:spPr>
          <a:xfrm>
            <a:off x="10953750" y="6267450"/>
            <a:ext cx="52387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36875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BAB859C-5333-4D03-8EDA-BFD4D0D43DAB}"/>
              </a:ext>
            </a:extLst>
          </p:cNvPr>
          <p:cNvSpPr>
            <a:spLocks noGrp="1"/>
          </p:cNvSpPr>
          <p:nvPr/>
        </p:nvSpPr>
        <p:spPr>
          <a:xfrm>
            <a:off x="762000" y="1847850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43D4C"/>
                </a:solidFill>
                <a:latin typeface="Arial"/>
                <a:ea typeface="Arial"/>
                <a:cs typeface="Arial"/>
              </a:rPr>
              <a:t>Explain how inflation and wages affect household purchasing power.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BBE470-D69B-4906-B289-DF1D5F43A761}"/>
              </a:ext>
            </a:extLst>
          </p:cNvPr>
          <p:cNvSpPr>
            <a:spLocks noGrp="1"/>
          </p:cNvSpPr>
          <p:nvPr/>
        </p:nvSpPr>
        <p:spPr>
          <a:xfrm>
            <a:off x="762000" y="2962275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r>
              <a:rPr sz="2175" b="0" dirty="0">
                <a:solidFill>
                  <a:srgbClr val="243D4C"/>
                </a:solidFill>
                <a:latin typeface="Arial"/>
                <a:ea typeface="Arial"/>
                <a:cs typeface="Arial"/>
              </a:rPr>
              <a:t>Apply cost</a:t>
            </a:r>
            <a:r>
              <a:rPr lang="en-GB" sz="2175" b="0" dirty="0">
                <a:solidFill>
                  <a:srgbClr val="243D4C"/>
                </a:solidFill>
                <a:latin typeface="Arial"/>
                <a:ea typeface="Arial"/>
                <a:cs typeface="Arial"/>
              </a:rPr>
              <a:t> and</a:t>
            </a:r>
            <a:r>
              <a:rPr sz="2175" b="0" dirty="0">
                <a:solidFill>
                  <a:srgbClr val="243D4C"/>
                </a:solidFill>
                <a:latin typeface="Arial"/>
                <a:ea typeface="Arial"/>
                <a:cs typeface="Arial"/>
              </a:rPr>
              <a:t> profit calculations to UK business decisions.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3236667-E0AB-40F7-B493-B1A57A1899BB}"/>
              </a:ext>
            </a:extLst>
          </p:cNvPr>
          <p:cNvSpPr>
            <a:spLocks noGrp="1"/>
          </p:cNvSpPr>
          <p:nvPr/>
        </p:nvSpPr>
        <p:spPr>
          <a:xfrm>
            <a:off x="762000" y="4076700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r>
              <a:rPr sz="2175" b="0" dirty="0">
                <a:solidFill>
                  <a:srgbClr val="243D4C"/>
                </a:solidFill>
                <a:latin typeface="Arial"/>
                <a:ea typeface="Arial"/>
                <a:cs typeface="Arial"/>
              </a:rPr>
              <a:t>Evaluate how investment and economic changes affect different groups.</a:t>
            </a:r>
          </a:p>
        </p:txBody>
      </p:sp>
    </p:spTree>
    <p:extLst>
      <p:ext uri="{BB962C8B-B14F-4D97-AF65-F5344CB8AC3E}">
        <p14:creationId xmlns:p14="http://schemas.microsoft.com/office/powerpoint/2010/main" val="12571959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E34623B-E914-400C-AEED-55635CADF067}"/>
              </a:ext>
            </a:extLst>
          </p:cNvPr>
          <p:cNvSpPr>
            <a:spLocks noGrp="1"/>
          </p:cNvSpPr>
          <p:nvPr/>
        </p:nvSpPr>
        <p:spPr>
          <a:xfrm>
            <a:off x="723900" y="609600"/>
            <a:ext cx="10668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42D40"/>
                </a:solidFill>
                <a:latin typeface="Arial"/>
                <a:ea typeface="Arial"/>
                <a:cs typeface="Arial"/>
              </a:rPr>
              <a:t>Economic conditions and business decisions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AF142D6-D9ED-4293-9F57-FAA89190D05F}"/>
              </a:ext>
            </a:extLst>
          </p:cNvPr>
          <p:cNvSpPr>
            <a:spLocks noGrp="1"/>
          </p:cNvSpPr>
          <p:nvPr/>
        </p:nvSpPr>
        <p:spPr>
          <a:xfrm>
            <a:off x="10953750" y="6267450"/>
            <a:ext cx="52387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36875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5BEB95D-DAE6-46FB-A15E-67187EAFAE1B}"/>
              </a:ext>
            </a:extLst>
          </p:cNvPr>
          <p:cNvSpPr>
            <a:spLocks noGrp="1"/>
          </p:cNvSpPr>
          <p:nvPr/>
        </p:nvSpPr>
        <p:spPr>
          <a:xfrm>
            <a:off x="762000" y="1847850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43D4C"/>
                </a:solidFill>
                <a:latin typeface="Arial"/>
                <a:ea typeface="Arial"/>
                <a:cs typeface="Arial"/>
              </a:rPr>
              <a:t>Microeconomics explains choices within a market, including prices, costs and customer demand.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838E26C-125F-4352-A85A-8D38FFDC627A}"/>
              </a:ext>
            </a:extLst>
          </p:cNvPr>
          <p:cNvSpPr>
            <a:spLocks noGrp="1"/>
          </p:cNvSpPr>
          <p:nvPr/>
        </p:nvSpPr>
        <p:spPr>
          <a:xfrm>
            <a:off x="762000" y="2962275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43D4C"/>
                </a:solidFill>
                <a:latin typeface="Arial"/>
                <a:ea typeface="Arial"/>
                <a:cs typeface="Arial"/>
              </a:rPr>
              <a:t>Macroeconomics examines wider conditions, including inflation, interest rates and economic growth.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15B0E22-DC1D-4DD6-BCDA-BB5A03BBC8F4}"/>
              </a:ext>
            </a:extLst>
          </p:cNvPr>
          <p:cNvSpPr>
            <a:spLocks noGrp="1"/>
          </p:cNvSpPr>
          <p:nvPr/>
        </p:nvSpPr>
        <p:spPr>
          <a:xfrm>
            <a:off x="762000" y="4076700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43D4C"/>
                </a:solidFill>
                <a:latin typeface="Arial"/>
                <a:ea typeface="Arial"/>
                <a:cs typeface="Arial"/>
              </a:rPr>
              <a:t>A UK café experiences both when ingredient costs rise and customers reduce spending.</a:t>
            </a:r>
          </a:p>
        </p:txBody>
      </p:sp>
    </p:spTree>
    <p:extLst>
      <p:ext uri="{BB962C8B-B14F-4D97-AF65-F5344CB8AC3E}">
        <p14:creationId xmlns:p14="http://schemas.microsoft.com/office/powerpoint/2010/main" val="10537720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75C23F9-2417-4D88-9ED7-B4573284EADA}"/>
              </a:ext>
            </a:extLst>
          </p:cNvPr>
          <p:cNvSpPr>
            <a:spLocks noGrp="1"/>
          </p:cNvSpPr>
          <p:nvPr/>
        </p:nvSpPr>
        <p:spPr>
          <a:xfrm>
            <a:off x="723900" y="609600"/>
            <a:ext cx="10668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42D40"/>
                </a:solidFill>
                <a:latin typeface="Arial"/>
                <a:ea typeface="Arial"/>
                <a:cs typeface="Arial"/>
              </a:rPr>
              <a:t>Inflation and the price level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1C4DA24-F063-454D-997F-DB84D020A538}"/>
              </a:ext>
            </a:extLst>
          </p:cNvPr>
          <p:cNvSpPr>
            <a:spLocks noGrp="1"/>
          </p:cNvSpPr>
          <p:nvPr/>
        </p:nvSpPr>
        <p:spPr>
          <a:xfrm>
            <a:off x="10953750" y="6267450"/>
            <a:ext cx="52387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36875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084B4C5-39F2-4FA5-9E67-AE9EB8DBCE00}"/>
              </a:ext>
            </a:extLst>
          </p:cNvPr>
          <p:cNvSpPr>
            <a:spLocks noGrp="1"/>
          </p:cNvSpPr>
          <p:nvPr/>
        </p:nvSpPr>
        <p:spPr>
          <a:xfrm>
            <a:off x="762000" y="1847850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43D4C"/>
                </a:solidFill>
                <a:latin typeface="Arial"/>
                <a:ea typeface="Arial"/>
                <a:cs typeface="Arial"/>
              </a:rPr>
              <a:t>Inflation measures how quickly the general price level rises over time.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8C2C4E-7743-4090-946D-9DEEA296B33D}"/>
              </a:ext>
            </a:extLst>
          </p:cNvPr>
          <p:cNvSpPr>
            <a:spLocks noGrp="1"/>
          </p:cNvSpPr>
          <p:nvPr/>
        </p:nvSpPr>
        <p:spPr>
          <a:xfrm>
            <a:off x="762000" y="2962275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43D4C"/>
                </a:solidFill>
                <a:latin typeface="Arial"/>
                <a:ea typeface="Arial"/>
                <a:cs typeface="Arial"/>
              </a:rPr>
              <a:t>When positive inflation falls, average prices continue to rise, but more slowly.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BA216F-FCB3-4FEA-BDB5-1F28DD8EA709}"/>
              </a:ext>
            </a:extLst>
          </p:cNvPr>
          <p:cNvSpPr>
            <a:spLocks noGrp="1"/>
          </p:cNvSpPr>
          <p:nvPr/>
        </p:nvSpPr>
        <p:spPr>
          <a:xfrm>
            <a:off x="762000" y="4076700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r>
              <a:rPr sz="2175" b="0" dirty="0">
                <a:solidFill>
                  <a:srgbClr val="243D4C"/>
                </a:solidFill>
                <a:latin typeface="Arial"/>
                <a:ea typeface="Arial"/>
                <a:cs typeface="Arial"/>
              </a:rPr>
              <a:t>A fall in the general price level is </a:t>
            </a:r>
            <a:r>
              <a:rPr dirty="0"/>
              <a:t>deflation</a:t>
            </a:r>
            <a:r>
              <a:rPr sz="2175" b="0" dirty="0">
                <a:solidFill>
                  <a:srgbClr val="243D4C"/>
                </a:solidFill>
                <a:latin typeface="Arial"/>
                <a:ea typeface="Arial"/>
                <a:cs typeface="Arial"/>
              </a:rPr>
              <a:t>. Individual prices can fall even when overall inflation is positive.</a:t>
            </a:r>
          </a:p>
        </p:txBody>
      </p:sp>
      <p:pic>
        <p:nvPicPr>
          <p:cNvPr id="2" name="Picture 1" descr="Deflation - Definition, Causes, Effects, Impact">
            <a:extLst>
              <a:ext uri="{FF2B5EF4-FFF2-40B4-BE49-F238E27FC236}">
                <a16:creationId xmlns:a16="http://schemas.microsoft.com/office/drawing/2014/main" id="{2637CB20-9913-212F-5AA5-9B52633291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1657" y="4543781"/>
            <a:ext cx="4920343" cy="239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8029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1735D94-DC8A-4639-85A8-D0469F852A96}"/>
              </a:ext>
            </a:extLst>
          </p:cNvPr>
          <p:cNvSpPr>
            <a:spLocks noGrp="1"/>
          </p:cNvSpPr>
          <p:nvPr/>
        </p:nvSpPr>
        <p:spPr>
          <a:xfrm>
            <a:off x="723900" y="609600"/>
            <a:ext cx="10668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42D40"/>
                </a:solidFill>
                <a:latin typeface="Arial"/>
                <a:ea typeface="Arial"/>
                <a:cs typeface="Arial"/>
              </a:rPr>
              <a:t>A shopping basket over three years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342CB04-79FF-406B-ADA0-CF78D00DB24E}"/>
              </a:ext>
            </a:extLst>
          </p:cNvPr>
          <p:cNvSpPr>
            <a:spLocks noGrp="1"/>
          </p:cNvSpPr>
          <p:nvPr/>
        </p:nvSpPr>
        <p:spPr>
          <a:xfrm>
            <a:off x="10953750" y="6267450"/>
            <a:ext cx="52387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36875"/>
                </a:solidFill>
                <a:latin typeface="Arial"/>
                <a:ea typeface="Arial"/>
                <a:cs typeface="Arial"/>
              </a:rPr>
              <a:t>05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9512CAD-41E5-4492-8A23-7A56AAE44D2C}"/>
              </a:ext>
            </a:extLst>
          </p:cNvPr>
          <p:cNvGraphicFramePr/>
          <p:nvPr/>
        </p:nvGraphicFramePr>
        <p:xfrm>
          <a:off x="762000" y="1952625"/>
          <a:ext cx="10668000" cy="2857500"/>
        </p:xfrm>
        <a:graphic>
          <a:graphicData uri="http://schemas.openxmlformats.org/drawingml/2006/table">
            <a:tbl>
              <a:tblPr/>
              <a:tblGrid>
                <a:gridCol w="355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5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5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14375">
                <a:tc>
                  <a:txBody>
                    <a:bodyPr/>
                    <a:lstStyle/>
                    <a:p>
                      <a:r>
                        <a:rPr sz="18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Period</a:t>
                      </a:r>
                    </a:p>
                  </a:txBody>
                  <a:tcPr>
                    <a:lnL w="9525">
                      <a:solidFill>
                        <a:srgbClr val="D4DFDD"/>
                      </a:solidFill>
                      <a:prstDash val="soli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>
                      <a:solidFill>
                        <a:srgbClr val="D4DFDD"/>
                      </a:solidFill>
                      <a:prstDash val="soli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142D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Basket cost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>
                      <a:solidFill>
                        <a:srgbClr val="D4DFDD"/>
                      </a:solidFill>
                      <a:prstDash val="soli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142D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Annual inflation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>
                      <a:solidFill>
                        <a:srgbClr val="D4DFDD"/>
                      </a:solidFill>
                      <a:prstDash val="soli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142D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4375"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Starting year</a:t>
                      </a:r>
                    </a:p>
                  </a:txBody>
                  <a:tcPr>
                    <a:lnL w="9525">
                      <a:solidFill>
                        <a:srgbClr val="D4DFDD"/>
                      </a:solidFill>
                      <a:prstDash val="soli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£100.00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—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4375"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Following year</a:t>
                      </a:r>
                    </a:p>
                  </a:txBody>
                  <a:tcPr>
                    <a:lnL w="9525">
                      <a:solidFill>
                        <a:srgbClr val="D4DFDD"/>
                      </a:solidFill>
                      <a:prstDash val="soli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£110.00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10%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4375"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Next year</a:t>
                      </a:r>
                    </a:p>
                  </a:txBody>
                  <a:tcPr>
                    <a:lnL w="9525">
                      <a:solidFill>
                        <a:srgbClr val="D4DFDD"/>
                      </a:solidFill>
                      <a:prstDash val="soli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£112.20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2%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5636A1C7-1373-4097-BA61-6DC76B24F23D}"/>
              </a:ext>
            </a:extLst>
          </p:cNvPr>
          <p:cNvSpPr>
            <a:spLocks noGrp="1"/>
          </p:cNvSpPr>
          <p:nvPr/>
        </p:nvSpPr>
        <p:spPr>
          <a:xfrm>
            <a:off x="762000" y="5219700"/>
            <a:ext cx="1057275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250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defPPr>
            <a:lvl1pPr>
              <a:defRPr sz="2250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1pPr>
            <a:lvl2pPr>
              <a:defRPr sz="2250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2pPr>
            <a:lvl3pPr>
              <a:defRPr sz="2250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3pPr>
            <a:lvl4pPr>
              <a:defRPr sz="2250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4pPr>
            <a:lvl5pPr>
              <a:defRPr sz="2250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5pPr>
            <a:lvl6pPr>
              <a:defRPr sz="2250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6pPr>
            <a:lvl7pPr>
              <a:defRPr sz="2250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7pPr>
            <a:lvl8pPr>
              <a:defRPr sz="2250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8pPr>
            <a:lvl9pPr>
              <a:defRPr sz="2250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087E83"/>
                </a:solidFill>
                <a:latin typeface="Arial"/>
                <a:ea typeface="Arial"/>
                <a:cs typeface="Arial"/>
              </a:rPr>
              <a:t>Inflation falls to 2%, but the basket costs £12.20 more than at the start.</a:t>
            </a:r>
          </a:p>
        </p:txBody>
      </p:sp>
    </p:spTree>
    <p:extLst>
      <p:ext uri="{BB962C8B-B14F-4D97-AF65-F5344CB8AC3E}">
        <p14:creationId xmlns:p14="http://schemas.microsoft.com/office/powerpoint/2010/main" val="13367126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270F1A8-19EE-4348-B032-A2E86C0B42AE}"/>
              </a:ext>
            </a:extLst>
          </p:cNvPr>
          <p:cNvSpPr>
            <a:spLocks noGrp="1"/>
          </p:cNvSpPr>
          <p:nvPr/>
        </p:nvSpPr>
        <p:spPr>
          <a:xfrm>
            <a:off x="723900" y="609600"/>
            <a:ext cx="10668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42D40"/>
                </a:solidFill>
                <a:latin typeface="Arial"/>
                <a:ea typeface="Arial"/>
                <a:cs typeface="Arial"/>
              </a:rPr>
              <a:t>Nominal wages and real wages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2977F74-67A2-46F9-B4A1-88F9E24CA9B4}"/>
              </a:ext>
            </a:extLst>
          </p:cNvPr>
          <p:cNvSpPr>
            <a:spLocks noGrp="1"/>
          </p:cNvSpPr>
          <p:nvPr/>
        </p:nvSpPr>
        <p:spPr>
          <a:xfrm>
            <a:off x="10953750" y="6267450"/>
            <a:ext cx="52387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36875"/>
                </a:solidFill>
                <a:latin typeface="Arial"/>
                <a:ea typeface="Arial"/>
                <a:cs typeface="Arial"/>
              </a:rPr>
              <a:t>06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2A6DED3-7673-498F-BF5C-074613B023C0}"/>
              </a:ext>
            </a:extLst>
          </p:cNvPr>
          <p:cNvSpPr>
            <a:spLocks noGrp="1"/>
          </p:cNvSpPr>
          <p:nvPr/>
        </p:nvSpPr>
        <p:spPr>
          <a:xfrm>
            <a:off x="762000" y="1847850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r>
              <a:rPr sz="2175" b="0" dirty="0">
                <a:solidFill>
                  <a:srgbClr val="243D4C"/>
                </a:solidFill>
                <a:latin typeface="Arial"/>
                <a:ea typeface="Arial"/>
                <a:cs typeface="Arial"/>
              </a:rPr>
              <a:t>Nominal wages are the amount of money an employee earns.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A690C2F-74AD-4878-A071-B4AD3DC43260}"/>
              </a:ext>
            </a:extLst>
          </p:cNvPr>
          <p:cNvSpPr>
            <a:spLocks noGrp="1"/>
          </p:cNvSpPr>
          <p:nvPr/>
        </p:nvSpPr>
        <p:spPr>
          <a:xfrm>
            <a:off x="762000" y="2962275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r>
              <a:rPr sz="2175" b="0" dirty="0">
                <a:solidFill>
                  <a:srgbClr val="243D4C"/>
                </a:solidFill>
                <a:latin typeface="Arial"/>
                <a:ea typeface="Arial"/>
                <a:cs typeface="Arial"/>
              </a:rPr>
              <a:t>Real wages describe what those wages can buy after allowing for changes in prices.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A09C0A-CE8F-4E4E-847C-438463545DA1}"/>
              </a:ext>
            </a:extLst>
          </p:cNvPr>
          <p:cNvSpPr>
            <a:spLocks noGrp="1"/>
          </p:cNvSpPr>
          <p:nvPr/>
        </p:nvSpPr>
        <p:spPr>
          <a:xfrm>
            <a:off x="762000" y="4076700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r>
              <a:rPr sz="2175" b="0" dirty="0">
                <a:solidFill>
                  <a:srgbClr val="243D4C"/>
                </a:solidFill>
                <a:latin typeface="Arial"/>
                <a:ea typeface="Arial"/>
                <a:cs typeface="Arial"/>
              </a:rPr>
              <a:t>If wages rise more slowly than prices, purchasing power falls even though the </a:t>
            </a:r>
            <a:r>
              <a:rPr sz="2175" b="0" dirty="0" err="1">
                <a:solidFill>
                  <a:srgbClr val="243D4C"/>
                </a:solidFill>
                <a:latin typeface="Arial"/>
                <a:ea typeface="Arial"/>
                <a:cs typeface="Arial"/>
              </a:rPr>
              <a:t>payslip</a:t>
            </a:r>
            <a:r>
              <a:rPr sz="2175" b="0" dirty="0">
                <a:solidFill>
                  <a:srgbClr val="243D4C"/>
                </a:solidFill>
                <a:latin typeface="Arial"/>
                <a:ea typeface="Arial"/>
                <a:cs typeface="Arial"/>
              </a:rPr>
              <a:t> shows more money.</a:t>
            </a:r>
          </a:p>
        </p:txBody>
      </p:sp>
    </p:spTree>
    <p:extLst>
      <p:ext uri="{BB962C8B-B14F-4D97-AF65-F5344CB8AC3E}">
        <p14:creationId xmlns:p14="http://schemas.microsoft.com/office/powerpoint/2010/main" val="5840357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9DA6B38-718E-4AFA-BEAE-6A9179EF0D1E}"/>
              </a:ext>
            </a:extLst>
          </p:cNvPr>
          <p:cNvSpPr>
            <a:spLocks noGrp="1"/>
          </p:cNvSpPr>
          <p:nvPr/>
        </p:nvSpPr>
        <p:spPr>
          <a:xfrm>
            <a:off x="723900" y="609600"/>
            <a:ext cx="10668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pPr>
            <a:r>
              <a:rPr sz="3300" b="1" dirty="0">
                <a:solidFill>
                  <a:srgbClr val="142D40"/>
                </a:solidFill>
                <a:latin typeface="Arial"/>
                <a:ea typeface="Arial"/>
                <a:cs typeface="Arial"/>
              </a:rPr>
              <a:t>A pay rise and purchasing power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81BEF1E-4AD5-4676-BEC0-CCD31E1A70F1}"/>
              </a:ext>
            </a:extLst>
          </p:cNvPr>
          <p:cNvSpPr>
            <a:spLocks noGrp="1"/>
          </p:cNvSpPr>
          <p:nvPr/>
        </p:nvSpPr>
        <p:spPr>
          <a:xfrm>
            <a:off x="10953750" y="6267450"/>
            <a:ext cx="52387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36875"/>
                </a:solidFill>
                <a:latin typeface="Arial"/>
                <a:ea typeface="Arial"/>
                <a:cs typeface="Arial"/>
              </a:rPr>
              <a:t>07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BECEC9E-63CF-4061-9E62-91AAA484ED7E}"/>
              </a:ext>
            </a:extLst>
          </p:cNvPr>
          <p:cNvGraphicFramePr/>
          <p:nvPr/>
        </p:nvGraphicFramePr>
        <p:xfrm>
          <a:off x="762000" y="1809750"/>
          <a:ext cx="10668000" cy="2857500"/>
        </p:xfrm>
        <a:graphic>
          <a:graphicData uri="http://schemas.openxmlformats.org/drawingml/2006/table">
            <a:tbl>
              <a:tblPr/>
              <a:tblGrid>
                <a:gridCol w="355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5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5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14375">
                <a:tc>
                  <a:txBody>
                    <a:bodyPr/>
                    <a:lstStyle/>
                    <a:p>
                      <a:r>
                        <a:rPr sz="18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Measure</a:t>
                      </a:r>
                    </a:p>
                  </a:txBody>
                  <a:tcPr>
                    <a:lnL w="9525">
                      <a:solidFill>
                        <a:srgbClr val="D4DFDD"/>
                      </a:solidFill>
                      <a:prstDash val="soli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>
                      <a:solidFill>
                        <a:srgbClr val="D4DFDD"/>
                      </a:solidFill>
                      <a:prstDash val="soli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142D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Before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>
                      <a:solidFill>
                        <a:srgbClr val="D4DFDD"/>
                      </a:solidFill>
                      <a:prstDash val="soli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142D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After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>
                      <a:solidFill>
                        <a:srgbClr val="D4DFDD"/>
                      </a:solidFill>
                      <a:prstDash val="soli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142D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4375"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Annual gross pay</a:t>
                      </a:r>
                    </a:p>
                  </a:txBody>
                  <a:tcPr>
                    <a:lnL w="9525">
                      <a:solidFill>
                        <a:srgbClr val="D4DFDD"/>
                      </a:solidFill>
                      <a:prstDash val="soli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£25,000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£25,750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4375"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Pay growth</a:t>
                      </a:r>
                    </a:p>
                  </a:txBody>
                  <a:tcPr>
                    <a:lnL w="9525">
                      <a:solidFill>
                        <a:srgbClr val="D4DFDD"/>
                      </a:solidFill>
                      <a:prstDash val="soli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—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3%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4375"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Price growth</a:t>
                      </a:r>
                    </a:p>
                  </a:txBody>
                  <a:tcPr>
                    <a:lnL w="9525">
                      <a:solidFill>
                        <a:srgbClr val="D4DFDD"/>
                      </a:solidFill>
                      <a:prstDash val="soli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—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5%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CF657414-0D88-449E-93CC-E55377A679AF}"/>
              </a:ext>
            </a:extLst>
          </p:cNvPr>
          <p:cNvSpPr>
            <a:spLocks noGrp="1"/>
          </p:cNvSpPr>
          <p:nvPr/>
        </p:nvSpPr>
        <p:spPr>
          <a:xfrm>
            <a:off x="762000" y="4905375"/>
            <a:ext cx="10668000" cy="523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32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defPPr>
            <a:lvl1pPr>
              <a:defRPr sz="232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1pPr>
            <a:lvl2pPr>
              <a:defRPr sz="232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2pPr>
            <a:lvl3pPr>
              <a:defRPr sz="232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3pPr>
            <a:lvl4pPr>
              <a:defRPr sz="232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4pPr>
            <a:lvl5pPr>
              <a:defRPr sz="232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5pPr>
            <a:lvl6pPr>
              <a:defRPr sz="232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6pPr>
            <a:lvl7pPr>
              <a:defRPr sz="232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7pPr>
            <a:lvl8pPr>
              <a:defRPr sz="232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8pPr>
            <a:lvl9pPr>
              <a:defRPr sz="232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32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pPr>
            <a:r>
              <a:rPr sz="2325" b="1">
                <a:solidFill>
                  <a:srgbClr val="087E83"/>
                </a:solidFill>
                <a:latin typeface="Arial"/>
                <a:ea typeface="Arial"/>
                <a:cs typeface="Arial"/>
              </a:rPr>
              <a:t>Real wage change = (1.03 ÷ 1.05 − 1) × 100 ≈ −1.9%</a:t>
            </a:r>
          </a:p>
        </p:txBody>
      </p:sp>
    </p:spTree>
    <p:extLst>
      <p:ext uri="{BB962C8B-B14F-4D97-AF65-F5344CB8AC3E}">
        <p14:creationId xmlns:p14="http://schemas.microsoft.com/office/powerpoint/2010/main" val="7034999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9711385-4BA2-495F-9560-9D2DA7C5926C}"/>
              </a:ext>
            </a:extLst>
          </p:cNvPr>
          <p:cNvSpPr>
            <a:spLocks noGrp="1"/>
          </p:cNvSpPr>
          <p:nvPr/>
        </p:nvSpPr>
        <p:spPr>
          <a:xfrm>
            <a:off x="723900" y="609600"/>
            <a:ext cx="10668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42D40"/>
                </a:solidFill>
                <a:latin typeface="Arial"/>
                <a:ea typeface="Arial"/>
                <a:cs typeface="Arial"/>
              </a:rPr>
              <a:t>Household spending choices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4D3107C-5665-4BFA-B138-C7EAE915BDF9}"/>
              </a:ext>
            </a:extLst>
          </p:cNvPr>
          <p:cNvSpPr>
            <a:spLocks noGrp="1"/>
          </p:cNvSpPr>
          <p:nvPr/>
        </p:nvSpPr>
        <p:spPr>
          <a:xfrm>
            <a:off x="10953750" y="6267450"/>
            <a:ext cx="52387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36875"/>
                </a:solidFill>
                <a:latin typeface="Arial"/>
                <a:ea typeface="Arial"/>
                <a:cs typeface="Arial"/>
              </a:rPr>
              <a:t>08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1C7AF63-F72F-4FA7-9FC2-78A98A4743BC}"/>
              </a:ext>
            </a:extLst>
          </p:cNvPr>
          <p:cNvSpPr>
            <a:spLocks noGrp="1"/>
          </p:cNvSpPr>
          <p:nvPr/>
        </p:nvSpPr>
        <p:spPr>
          <a:xfrm>
            <a:off x="762000" y="1847850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43D4C"/>
                </a:solidFill>
                <a:latin typeface="Arial"/>
                <a:ea typeface="Arial"/>
                <a:cs typeface="Arial"/>
              </a:rPr>
              <a:t>Households may protect essential spending and reduce purchases they can postpone.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C5D1AC7-349C-45F9-91F4-12A5E844E9BD}"/>
              </a:ext>
            </a:extLst>
          </p:cNvPr>
          <p:cNvSpPr>
            <a:spLocks noGrp="1"/>
          </p:cNvSpPr>
          <p:nvPr/>
        </p:nvSpPr>
        <p:spPr>
          <a:xfrm>
            <a:off x="762000" y="2962275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43D4C"/>
                </a:solidFill>
                <a:latin typeface="Arial"/>
                <a:ea typeface="Arial"/>
                <a:cs typeface="Arial"/>
              </a:rPr>
              <a:t>Customers might switch supermarkets, choose cheaper brands or visit restaurants less often.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B60DFDC-77BD-4201-B130-B6979F84383C}"/>
              </a:ext>
            </a:extLst>
          </p:cNvPr>
          <p:cNvSpPr>
            <a:spLocks noGrp="1"/>
          </p:cNvSpPr>
          <p:nvPr/>
        </p:nvSpPr>
        <p:spPr>
          <a:xfrm>
            <a:off x="762000" y="4076700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endParaRPr sz="2175" b="0" dirty="0">
              <a:solidFill>
                <a:srgbClr val="243D4C"/>
              </a:solidFill>
              <a:latin typeface="Arial"/>
              <a:ea typeface="Arial"/>
              <a:cs typeface="Arial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14BC764-98BF-31A5-1D2E-A96878EF0F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542"/>
            <a:ext cx="4727589" cy="2976056"/>
          </a:xfrm>
          <a:prstGeom prst="rect">
            <a:avLst/>
          </a:prstGeom>
        </p:spPr>
      </p:pic>
      <p:sp>
        <p:nvSpPr>
          <p:cNvPr id="10" name="Arrow: Right 9">
            <a:extLst>
              <a:ext uri="{FF2B5EF4-FFF2-40B4-BE49-F238E27FC236}">
                <a16:creationId xmlns:a16="http://schemas.microsoft.com/office/drawing/2014/main" id="{57C4245A-A5FA-FA3F-49C0-334D953398DA}"/>
              </a:ext>
            </a:extLst>
          </p:cNvPr>
          <p:cNvSpPr/>
          <p:nvPr/>
        </p:nvSpPr>
        <p:spPr>
          <a:xfrm>
            <a:off x="5344886" y="4833257"/>
            <a:ext cx="1317171" cy="65314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Tesco reported to competition watchdog by consumer group over pricing  concerns | Reuters">
            <a:extLst>
              <a:ext uri="{FF2B5EF4-FFF2-40B4-BE49-F238E27FC236}">
                <a16:creationId xmlns:a16="http://schemas.microsoft.com/office/drawing/2014/main" id="{112AFCC3-88D6-CC88-AB82-C966F8D817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8413" y="3747193"/>
            <a:ext cx="4727589" cy="310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6751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CDC10A7-12B4-4A0A-B7EF-37893A9B09CF}"/>
              </a:ext>
            </a:extLst>
          </p:cNvPr>
          <p:cNvSpPr>
            <a:spLocks noGrp="1"/>
          </p:cNvSpPr>
          <p:nvPr/>
        </p:nvSpPr>
        <p:spPr>
          <a:xfrm>
            <a:off x="723900" y="609600"/>
            <a:ext cx="10668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42D40"/>
                </a:solidFill>
                <a:latin typeface="Arial"/>
                <a:ea typeface="Arial"/>
                <a:cs typeface="Arial"/>
              </a:rPr>
              <a:t>Revenue, costs and profit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DD74EC9-D2E0-47B4-93E6-CA14AD3A69D4}"/>
              </a:ext>
            </a:extLst>
          </p:cNvPr>
          <p:cNvSpPr>
            <a:spLocks noGrp="1"/>
          </p:cNvSpPr>
          <p:nvPr/>
        </p:nvSpPr>
        <p:spPr>
          <a:xfrm>
            <a:off x="10953750" y="6267450"/>
            <a:ext cx="52387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36875"/>
                </a:solidFill>
                <a:latin typeface="Arial"/>
                <a:ea typeface="Arial"/>
                <a:cs typeface="Arial"/>
              </a:rPr>
              <a:t>09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9A2942F-A2A5-420A-9BA0-86042996C37A}"/>
              </a:ext>
            </a:extLst>
          </p:cNvPr>
          <p:cNvSpPr>
            <a:spLocks noGrp="1"/>
          </p:cNvSpPr>
          <p:nvPr/>
        </p:nvSpPr>
        <p:spPr>
          <a:xfrm>
            <a:off x="762000" y="1847850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43D4C"/>
                </a:solidFill>
                <a:latin typeface="Arial"/>
                <a:ea typeface="Arial"/>
                <a:cs typeface="Arial"/>
              </a:rPr>
              <a:t>Revenue = selling price × quantity sold.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A06361-DD2D-4E37-9839-02FF7007887F}"/>
              </a:ext>
            </a:extLst>
          </p:cNvPr>
          <p:cNvSpPr>
            <a:spLocks noGrp="1"/>
          </p:cNvSpPr>
          <p:nvPr/>
        </p:nvSpPr>
        <p:spPr>
          <a:xfrm>
            <a:off x="762000" y="2962275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r>
              <a:rPr sz="2175" b="0" dirty="0">
                <a:solidFill>
                  <a:srgbClr val="243D4C"/>
                </a:solidFill>
                <a:latin typeface="Arial"/>
                <a:ea typeface="Arial"/>
                <a:cs typeface="Arial"/>
              </a:rPr>
              <a:t>Total costs = fixed costs + variable costs. Fixed costs stay unchanged within the relevant output range.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B447FEA-9B53-43AA-82B9-20C92CCA4DD1}"/>
              </a:ext>
            </a:extLst>
          </p:cNvPr>
          <p:cNvSpPr>
            <a:spLocks noGrp="1"/>
          </p:cNvSpPr>
          <p:nvPr/>
        </p:nvSpPr>
        <p:spPr>
          <a:xfrm>
            <a:off x="762000" y="4076700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43D4C"/>
                </a:solidFill>
                <a:latin typeface="Arial"/>
                <a:ea typeface="Arial"/>
                <a:cs typeface="Arial"/>
              </a:rPr>
              <a:t>Profit = revenue − total costs. Higher sales revenue does not automatically mean higher profit.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81970B-D2A8-4672-9D73-B6F06324C985}"/>
              </a:ext>
            </a:extLst>
          </p:cNvPr>
          <p:cNvSpPr>
            <a:spLocks noGrp="1"/>
          </p:cNvSpPr>
          <p:nvPr/>
        </p:nvSpPr>
        <p:spPr>
          <a:xfrm>
            <a:off x="762000" y="5476875"/>
            <a:ext cx="10572750" cy="533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87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defPPr>
            <a:lvl1pPr>
              <a:defRPr sz="187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1pPr>
            <a:lvl2pPr>
              <a:defRPr sz="187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2pPr>
            <a:lvl3pPr>
              <a:defRPr sz="187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3pPr>
            <a:lvl4pPr>
              <a:defRPr sz="187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4pPr>
            <a:lvl5pPr>
              <a:defRPr sz="187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5pPr>
            <a:lvl6pPr>
              <a:defRPr sz="187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6pPr>
            <a:lvl7pPr>
              <a:defRPr sz="187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7pPr>
            <a:lvl8pPr>
              <a:defRPr sz="187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8pPr>
            <a:lvl9pPr>
              <a:defRPr sz="187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7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087E83"/>
                </a:solidFill>
                <a:latin typeface="Arial"/>
                <a:ea typeface="Arial"/>
                <a:cs typeface="Arial"/>
              </a:rPr>
              <a:t>In the café example, variable cost is the cost of ingredients per meal.</a:t>
            </a:r>
          </a:p>
        </p:txBody>
      </p:sp>
    </p:spTree>
    <p:extLst>
      <p:ext uri="{BB962C8B-B14F-4D97-AF65-F5344CB8AC3E}">
        <p14:creationId xmlns:p14="http://schemas.microsoft.com/office/powerpoint/2010/main" val="4365624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2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16F3D25-D85A-4F88-B8C1-09C0AF3608E3}"/>
              </a:ext>
            </a:extLst>
          </p:cNvPr>
          <p:cNvSpPr>
            <a:spLocks noGrp="1"/>
          </p:cNvSpPr>
          <p:nvPr/>
        </p:nvSpPr>
        <p:spPr>
          <a:xfrm>
            <a:off x="723900" y="609600"/>
            <a:ext cx="10668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33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Activity 1: The Birmingham café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8172947-BF89-4396-AAAC-4B98470F7C26}"/>
              </a:ext>
            </a:extLst>
          </p:cNvPr>
          <p:cNvSpPr>
            <a:spLocks noGrp="1"/>
          </p:cNvSpPr>
          <p:nvPr/>
        </p:nvSpPr>
        <p:spPr>
          <a:xfrm>
            <a:off x="10953750" y="6267450"/>
            <a:ext cx="52387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2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A8D8D7"/>
                </a:solidFill>
                <a:latin typeface="Arial"/>
                <a:ea typeface="Arial"/>
                <a:cs typeface="Arial"/>
              </a:rPr>
              <a:t>12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1C36E0C-B74A-4FB5-8245-A838E0171B31}"/>
              </a:ext>
            </a:extLst>
          </p:cNvPr>
          <p:cNvSpPr>
            <a:spLocks noGrp="1"/>
          </p:cNvSpPr>
          <p:nvPr/>
        </p:nvSpPr>
        <p:spPr>
          <a:xfrm>
            <a:off x="762000" y="2095500"/>
            <a:ext cx="10382250" cy="19050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8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defPPr>
            <a:lvl1pPr>
              <a:defRPr sz="28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1pPr>
            <a:lvl2pPr>
              <a:defRPr sz="28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2pPr>
            <a:lvl3pPr>
              <a:defRPr sz="28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3pPr>
            <a:lvl4pPr>
              <a:defRPr sz="28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4pPr>
            <a:lvl5pPr>
              <a:defRPr sz="28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5pPr>
            <a:lvl6pPr>
              <a:defRPr sz="28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6pPr>
            <a:lvl7pPr>
              <a:defRPr sz="28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7pPr>
            <a:lvl8pPr>
              <a:defRPr sz="28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8pPr>
            <a:lvl9pPr>
              <a:defRPr sz="28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8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85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You manage a fictional café.</a:t>
            </a:r>
          </a:p>
          <a:p>
            <a:pPr>
              <a:defRPr sz="28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85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Ingredient costs have increased.</a:t>
            </a:r>
          </a:p>
          <a:p>
            <a:pPr>
              <a:defRPr sz="2850" b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850" b="0">
                <a:solidFill>
                  <a:srgbClr val="FFFFFF"/>
                </a:solidFill>
                <a:latin typeface="Arial"/>
                <a:ea typeface="Arial"/>
                <a:cs typeface="Arial"/>
              </a:rPr>
              <a:t>Your task is to protect monthly profit.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E6FC0C-1528-4806-A3B3-F1F93DF0AB50}"/>
              </a:ext>
            </a:extLst>
          </p:cNvPr>
          <p:cNvSpPr>
            <a:spLocks noGrp="1"/>
          </p:cNvSpPr>
          <p:nvPr/>
        </p:nvSpPr>
        <p:spPr>
          <a:xfrm>
            <a:off x="762000" y="4572000"/>
            <a:ext cx="104775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25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A8D8D7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A8D8D7"/>
                </a:solidFill>
                <a:latin typeface="Arial"/>
                <a:ea typeface="Arial"/>
                <a:cs typeface="Arial"/>
              </a:rPr>
              <a:t>Use the data on the next slide. Prepare a one-minute recommendation supported by calculations.</a:t>
            </a:r>
          </a:p>
        </p:txBody>
      </p:sp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34FB2CDA-2FB9-72C5-71D8-F3525B8F8AC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3" b="11239"/>
          <a:stretch>
            <a:fillRect/>
          </a:stretch>
        </p:blipFill>
        <p:spPr>
          <a:xfrm>
            <a:off x="7880555" y="609600"/>
            <a:ext cx="3587545" cy="3779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576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A99F6F6-4249-41D6-8316-FE2923736883}"/>
              </a:ext>
            </a:extLst>
          </p:cNvPr>
          <p:cNvSpPr>
            <a:spLocks noGrp="1"/>
          </p:cNvSpPr>
          <p:nvPr/>
        </p:nvSpPr>
        <p:spPr>
          <a:xfrm>
            <a:off x="723900" y="609600"/>
            <a:ext cx="10668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42D40"/>
                </a:solidFill>
                <a:latin typeface="Arial"/>
                <a:ea typeface="Arial"/>
                <a:cs typeface="Arial"/>
              </a:rPr>
              <a:t>Activity 1: Monthly café figures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38874A1-3649-439F-AE6A-C5A4EBA33000}"/>
              </a:ext>
            </a:extLst>
          </p:cNvPr>
          <p:cNvSpPr>
            <a:spLocks noGrp="1"/>
          </p:cNvSpPr>
          <p:nvPr/>
        </p:nvSpPr>
        <p:spPr>
          <a:xfrm>
            <a:off x="10953750" y="6267450"/>
            <a:ext cx="52387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36875"/>
                </a:solidFill>
                <a:latin typeface="Arial"/>
                <a:ea typeface="Arial"/>
                <a:cs typeface="Arial"/>
              </a:rPr>
              <a:t>13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E3A4640-2DF6-434B-9D2C-A14D3D950F98}"/>
              </a:ext>
            </a:extLst>
          </p:cNvPr>
          <p:cNvGraphicFramePr/>
          <p:nvPr/>
        </p:nvGraphicFramePr>
        <p:xfrm>
          <a:off x="762000" y="1809750"/>
          <a:ext cx="10668000" cy="3238500"/>
        </p:xfrm>
        <a:graphic>
          <a:graphicData uri="http://schemas.openxmlformats.org/drawingml/2006/table">
            <a:tbl>
              <a:tblPr/>
              <a:tblGrid>
                <a:gridCol w="355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5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5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7700">
                <a:tc>
                  <a:txBody>
                    <a:bodyPr/>
                    <a:lstStyle/>
                    <a:p>
                      <a:r>
                        <a:rPr sz="18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Item</a:t>
                      </a:r>
                    </a:p>
                  </a:txBody>
                  <a:tcPr>
                    <a:lnL w="9525">
                      <a:solidFill>
                        <a:srgbClr val="D4DFDD"/>
                      </a:solidFill>
                      <a:prstDash val="soli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>
                      <a:solidFill>
                        <a:srgbClr val="D4DFDD"/>
                      </a:solidFill>
                      <a:prstDash val="soli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142D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Original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>
                      <a:solidFill>
                        <a:srgbClr val="D4DFDD"/>
                      </a:solidFill>
                      <a:prstDash val="soli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142D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After cost increase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>
                      <a:solidFill>
                        <a:srgbClr val="D4DFDD"/>
                      </a:solidFill>
                      <a:prstDash val="soli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142D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7700"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Meals sold</a:t>
                      </a:r>
                    </a:p>
                  </a:txBody>
                  <a:tcPr>
                    <a:lnL w="9525">
                      <a:solidFill>
                        <a:srgbClr val="D4DFDD"/>
                      </a:solidFill>
                      <a:prstDash val="soli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2,000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2,000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7700"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Price per meal</a:t>
                      </a:r>
                    </a:p>
                  </a:txBody>
                  <a:tcPr>
                    <a:lnL w="9525">
                      <a:solidFill>
                        <a:srgbClr val="D4DFDD"/>
                      </a:solidFill>
                      <a:prstDash val="soli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£10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£10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7700"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Variable cost per meal</a:t>
                      </a:r>
                    </a:p>
                  </a:txBody>
                  <a:tcPr>
                    <a:lnL w="9525">
                      <a:solidFill>
                        <a:srgbClr val="D4DFDD"/>
                      </a:solidFill>
                      <a:prstDash val="soli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£4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£5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7700"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Fixed costs</a:t>
                      </a:r>
                    </a:p>
                  </a:txBody>
                  <a:tcPr>
                    <a:lnL w="9525">
                      <a:solidFill>
                        <a:srgbClr val="D4DFDD"/>
                      </a:solidFill>
                      <a:prstDash val="soli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£8,000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£8,000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813C9E80-DA3C-4EB3-B632-DB623FCF24D7}"/>
              </a:ext>
            </a:extLst>
          </p:cNvPr>
          <p:cNvSpPr>
            <a:spLocks noGrp="1"/>
          </p:cNvSpPr>
          <p:nvPr/>
        </p:nvSpPr>
        <p:spPr>
          <a:xfrm>
            <a:off x="762000" y="5381625"/>
            <a:ext cx="10477500" cy="5238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875" b="0">
                <a:solidFill>
                  <a:srgbClr val="087E83"/>
                </a:solidFill>
                <a:latin typeface="Arial"/>
                <a:ea typeface="Arial"/>
                <a:cs typeface="Arial"/>
              </a:defRPr>
            </a:defPPr>
            <a:lvl1pPr>
              <a:defRPr sz="1875" b="0">
                <a:solidFill>
                  <a:srgbClr val="087E83"/>
                </a:solidFill>
                <a:latin typeface="Arial"/>
                <a:ea typeface="Arial"/>
                <a:cs typeface="Arial"/>
              </a:defRPr>
            </a:lvl1pPr>
            <a:lvl2pPr>
              <a:defRPr sz="1875" b="0">
                <a:solidFill>
                  <a:srgbClr val="087E83"/>
                </a:solidFill>
                <a:latin typeface="Arial"/>
                <a:ea typeface="Arial"/>
                <a:cs typeface="Arial"/>
              </a:defRPr>
            </a:lvl2pPr>
            <a:lvl3pPr>
              <a:defRPr sz="1875" b="0">
                <a:solidFill>
                  <a:srgbClr val="087E83"/>
                </a:solidFill>
                <a:latin typeface="Arial"/>
                <a:ea typeface="Arial"/>
                <a:cs typeface="Arial"/>
              </a:defRPr>
            </a:lvl3pPr>
            <a:lvl4pPr>
              <a:defRPr sz="1875" b="0">
                <a:solidFill>
                  <a:srgbClr val="087E83"/>
                </a:solidFill>
                <a:latin typeface="Arial"/>
                <a:ea typeface="Arial"/>
                <a:cs typeface="Arial"/>
              </a:defRPr>
            </a:lvl4pPr>
            <a:lvl5pPr>
              <a:defRPr sz="1875" b="0">
                <a:solidFill>
                  <a:srgbClr val="087E83"/>
                </a:solidFill>
                <a:latin typeface="Arial"/>
                <a:ea typeface="Arial"/>
                <a:cs typeface="Arial"/>
              </a:defRPr>
            </a:lvl5pPr>
            <a:lvl6pPr>
              <a:defRPr sz="1875" b="0">
                <a:solidFill>
                  <a:srgbClr val="087E83"/>
                </a:solidFill>
                <a:latin typeface="Arial"/>
                <a:ea typeface="Arial"/>
                <a:cs typeface="Arial"/>
              </a:defRPr>
            </a:lvl6pPr>
            <a:lvl7pPr>
              <a:defRPr sz="1875" b="0">
                <a:solidFill>
                  <a:srgbClr val="087E83"/>
                </a:solidFill>
                <a:latin typeface="Arial"/>
                <a:ea typeface="Arial"/>
                <a:cs typeface="Arial"/>
              </a:defRPr>
            </a:lvl7pPr>
            <a:lvl8pPr>
              <a:defRPr sz="1875" b="0">
                <a:solidFill>
                  <a:srgbClr val="087E83"/>
                </a:solidFill>
                <a:latin typeface="Arial"/>
                <a:ea typeface="Arial"/>
                <a:cs typeface="Arial"/>
              </a:defRPr>
            </a:lvl8pPr>
            <a:lvl9pPr>
              <a:defRPr sz="1875" b="0">
                <a:solidFill>
                  <a:srgbClr val="087E83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875" b="0">
                <a:solidFill>
                  <a:srgbClr val="087E83"/>
                </a:solidFill>
                <a:latin typeface="Arial"/>
                <a:ea typeface="Arial"/>
                <a:cs typeface="Arial"/>
              </a:defRPr>
            </a:pPr>
            <a:r>
              <a:rPr sz="1875" b="0">
                <a:solidFill>
                  <a:srgbClr val="087E83"/>
                </a:solidFill>
                <a:latin typeface="Arial"/>
                <a:ea typeface="Arial"/>
                <a:cs typeface="Arial"/>
              </a:rPr>
              <a:t>Assume these are the only costs and fixed costs remain unchanged.</a:t>
            </a:r>
          </a:p>
        </p:txBody>
      </p:sp>
    </p:spTree>
    <p:extLst>
      <p:ext uri="{BB962C8B-B14F-4D97-AF65-F5344CB8AC3E}">
        <p14:creationId xmlns:p14="http://schemas.microsoft.com/office/powerpoint/2010/main" val="12393161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A31AAC-2889-440F-B7A7-6DF5B9097A90}"/>
              </a:ext>
            </a:extLst>
          </p:cNvPr>
          <p:cNvSpPr>
            <a:spLocks noGrp="1"/>
          </p:cNvSpPr>
          <p:nvPr/>
        </p:nvSpPr>
        <p:spPr>
          <a:xfrm>
            <a:off x="723900" y="609600"/>
            <a:ext cx="10668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42D40"/>
                </a:solidFill>
                <a:latin typeface="Arial"/>
                <a:ea typeface="Arial"/>
                <a:cs typeface="Arial"/>
              </a:rPr>
              <a:t>Productivity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79504A3-FCF4-4A26-AD75-EC26256719EE}"/>
              </a:ext>
            </a:extLst>
          </p:cNvPr>
          <p:cNvSpPr>
            <a:spLocks noGrp="1"/>
          </p:cNvSpPr>
          <p:nvPr/>
        </p:nvSpPr>
        <p:spPr>
          <a:xfrm>
            <a:off x="10953750" y="6267450"/>
            <a:ext cx="52387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36875"/>
                </a:solidFill>
                <a:latin typeface="Arial"/>
                <a:ea typeface="Arial"/>
                <a:cs typeface="Arial"/>
              </a:rPr>
              <a:t>26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54FCB08-6E2E-43AF-95FF-F7555C187F1B}"/>
              </a:ext>
            </a:extLst>
          </p:cNvPr>
          <p:cNvSpPr>
            <a:spLocks noGrp="1"/>
          </p:cNvSpPr>
          <p:nvPr/>
        </p:nvSpPr>
        <p:spPr>
          <a:xfrm>
            <a:off x="762000" y="1847850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43D4C"/>
                </a:solidFill>
                <a:latin typeface="Arial"/>
                <a:ea typeface="Arial"/>
                <a:cs typeface="Arial"/>
              </a:rPr>
              <a:t>Labour productivity measures output per worker or per hour worked.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C10B416-B832-4655-A730-3ED9C52E18F6}"/>
              </a:ext>
            </a:extLst>
          </p:cNvPr>
          <p:cNvSpPr>
            <a:spLocks noGrp="1"/>
          </p:cNvSpPr>
          <p:nvPr/>
        </p:nvSpPr>
        <p:spPr>
          <a:xfrm>
            <a:off x="762000" y="2962275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43D4C"/>
                </a:solidFill>
                <a:latin typeface="Arial"/>
                <a:ea typeface="Arial"/>
                <a:cs typeface="Arial"/>
              </a:rPr>
              <a:t>Training, better equipment and improved processes can help businesses produce more with the same working time.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155AAA-691C-4A04-83D1-2D6B3CFC5639}"/>
              </a:ext>
            </a:extLst>
          </p:cNvPr>
          <p:cNvSpPr>
            <a:spLocks noGrp="1"/>
          </p:cNvSpPr>
          <p:nvPr/>
        </p:nvSpPr>
        <p:spPr>
          <a:xfrm>
            <a:off x="762000" y="4076700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43D4C"/>
                </a:solidFill>
                <a:latin typeface="Arial"/>
                <a:ea typeface="Arial"/>
                <a:cs typeface="Arial"/>
              </a:rPr>
              <a:t>Higher productivity can support lower unit costs, better pay or higher profit. The outcome depends on business decisions.</a:t>
            </a:r>
          </a:p>
        </p:txBody>
      </p:sp>
    </p:spTree>
    <p:extLst>
      <p:ext uri="{BB962C8B-B14F-4D97-AF65-F5344CB8AC3E}">
        <p14:creationId xmlns:p14="http://schemas.microsoft.com/office/powerpoint/2010/main" val="68108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F7BF43C-3DEA-47FD-8F07-FAD3FADEF264}"/>
              </a:ext>
            </a:extLst>
          </p:cNvPr>
          <p:cNvSpPr>
            <a:spLocks noGrp="1"/>
          </p:cNvSpPr>
          <p:nvPr/>
        </p:nvSpPr>
        <p:spPr>
          <a:xfrm>
            <a:off x="723900" y="609600"/>
            <a:ext cx="10668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42D40"/>
                </a:solidFill>
                <a:latin typeface="Arial"/>
                <a:ea typeface="Arial"/>
                <a:cs typeface="Arial"/>
              </a:rPr>
              <a:t>A UK bakery invests in an oven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29A7994-F915-4B96-9448-762C176E1221}"/>
              </a:ext>
            </a:extLst>
          </p:cNvPr>
          <p:cNvSpPr>
            <a:spLocks noGrp="1"/>
          </p:cNvSpPr>
          <p:nvPr/>
        </p:nvSpPr>
        <p:spPr>
          <a:xfrm>
            <a:off x="10953750" y="6267450"/>
            <a:ext cx="52387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36875"/>
                </a:solidFill>
                <a:latin typeface="Arial"/>
                <a:ea typeface="Arial"/>
                <a:cs typeface="Arial"/>
              </a:rPr>
              <a:t>27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1EF770A-60BF-4983-BAD5-0C05569A9426}"/>
              </a:ext>
            </a:extLst>
          </p:cNvPr>
          <p:cNvGraphicFramePr/>
          <p:nvPr/>
        </p:nvGraphicFramePr>
        <p:xfrm>
          <a:off x="762000" y="1857375"/>
          <a:ext cx="10668000" cy="2857500"/>
        </p:xfrm>
        <a:graphic>
          <a:graphicData uri="http://schemas.openxmlformats.org/drawingml/2006/table">
            <a:tbl>
              <a:tblPr/>
              <a:tblGrid>
                <a:gridCol w="355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5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5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14375">
                <a:tc>
                  <a:txBody>
                    <a:bodyPr/>
                    <a:lstStyle/>
                    <a:p>
                      <a:r>
                        <a:rPr sz="18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Measure</a:t>
                      </a:r>
                    </a:p>
                  </a:txBody>
                  <a:tcPr>
                    <a:lnL w="9525">
                      <a:solidFill>
                        <a:srgbClr val="D4DFDD"/>
                      </a:solidFill>
                      <a:prstDash val="soli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>
                      <a:solidFill>
                        <a:srgbClr val="D4DFDD"/>
                      </a:solidFill>
                      <a:prstDash val="soli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142D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Before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>
                      <a:solidFill>
                        <a:srgbClr val="D4DFDD"/>
                      </a:solidFill>
                      <a:prstDash val="soli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142D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After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>
                      <a:solidFill>
                        <a:srgbClr val="D4DFDD"/>
                      </a:solidFill>
                      <a:prstDash val="soli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142D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4375"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Loaves produced</a:t>
                      </a:r>
                    </a:p>
                  </a:txBody>
                  <a:tcPr>
                    <a:lnL w="9525">
                      <a:solidFill>
                        <a:srgbClr val="D4DFDD"/>
                      </a:solidFill>
                      <a:prstDash val="soli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200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300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4375"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Total labour hours</a:t>
                      </a:r>
                    </a:p>
                  </a:txBody>
                  <a:tcPr>
                    <a:lnL w="9525">
                      <a:solidFill>
                        <a:srgbClr val="D4DFDD"/>
                      </a:solidFill>
                      <a:prstDash val="soli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20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20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4375"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Loaves per labour hour</a:t>
                      </a:r>
                    </a:p>
                  </a:txBody>
                  <a:tcPr>
                    <a:lnL w="9525">
                      <a:solidFill>
                        <a:srgbClr val="D4DFDD"/>
                      </a:solidFill>
                      <a:prstDash val="soli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10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15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10D2C189-42C7-48C8-9B51-79FF80EDD8F1}"/>
              </a:ext>
            </a:extLst>
          </p:cNvPr>
          <p:cNvSpPr>
            <a:spLocks noGrp="1"/>
          </p:cNvSpPr>
          <p:nvPr/>
        </p:nvSpPr>
        <p:spPr>
          <a:xfrm>
            <a:off x="762000" y="5162550"/>
            <a:ext cx="10572750" cy="857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defPPr>
            <a:lvl1pPr>
              <a:defRPr sz="217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1pPr>
            <a:lvl2pPr>
              <a:defRPr sz="217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2pPr>
            <a:lvl3pPr>
              <a:defRPr sz="217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3pPr>
            <a:lvl4pPr>
              <a:defRPr sz="217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4pPr>
            <a:lvl5pPr>
              <a:defRPr sz="217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5pPr>
            <a:lvl6pPr>
              <a:defRPr sz="217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6pPr>
            <a:lvl7pPr>
              <a:defRPr sz="217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7pPr>
            <a:lvl8pPr>
              <a:defRPr sz="217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8pPr>
            <a:lvl9pPr>
              <a:defRPr sz="217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1">
                <a:solidFill>
                  <a:srgbClr val="087E83"/>
                </a:solidFill>
                <a:latin typeface="Arial"/>
                <a:ea typeface="Arial"/>
                <a:cs typeface="Arial"/>
              </a:defRPr>
            </a:pPr>
            <a:r>
              <a:rPr sz="2175" b="1">
                <a:solidFill>
                  <a:srgbClr val="087E83"/>
                </a:solidFill>
                <a:latin typeface="Arial"/>
                <a:ea typeface="Arial"/>
                <a:cs typeface="Arial"/>
              </a:rPr>
              <a:t>Productivity rises by 50%. The bakery must also consider the oven’s cost and demand for the extra bread.</a:t>
            </a:r>
          </a:p>
        </p:txBody>
      </p:sp>
    </p:spTree>
    <p:extLst>
      <p:ext uri="{BB962C8B-B14F-4D97-AF65-F5344CB8AC3E}">
        <p14:creationId xmlns:p14="http://schemas.microsoft.com/office/powerpoint/2010/main" val="13532600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B045151-40A0-4ABC-AE13-C0C4FF5ADC04}"/>
              </a:ext>
            </a:extLst>
          </p:cNvPr>
          <p:cNvSpPr>
            <a:spLocks noGrp="1"/>
          </p:cNvSpPr>
          <p:nvPr/>
        </p:nvSpPr>
        <p:spPr>
          <a:xfrm>
            <a:off x="723900" y="609600"/>
            <a:ext cx="10668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42D40"/>
                </a:solidFill>
                <a:latin typeface="Arial"/>
                <a:ea typeface="Arial"/>
                <a:cs typeface="Arial"/>
              </a:rPr>
              <a:t>Investment and borrowing decisions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E45FC26-A4E1-4DEB-B31E-D0E6911C0E60}"/>
              </a:ext>
            </a:extLst>
          </p:cNvPr>
          <p:cNvSpPr>
            <a:spLocks noGrp="1"/>
          </p:cNvSpPr>
          <p:nvPr/>
        </p:nvSpPr>
        <p:spPr>
          <a:xfrm>
            <a:off x="10953750" y="6267450"/>
            <a:ext cx="52387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36875"/>
                </a:solidFill>
                <a:latin typeface="Arial"/>
                <a:ea typeface="Arial"/>
                <a:cs typeface="Arial"/>
              </a:rPr>
              <a:t>28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6860728-D931-4207-9616-C575DE9B2FCE}"/>
              </a:ext>
            </a:extLst>
          </p:cNvPr>
          <p:cNvSpPr>
            <a:spLocks noGrp="1"/>
          </p:cNvSpPr>
          <p:nvPr/>
        </p:nvSpPr>
        <p:spPr>
          <a:xfrm>
            <a:off x="762000" y="1847850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43D4C"/>
                </a:solidFill>
                <a:latin typeface="Arial"/>
                <a:ea typeface="Arial"/>
                <a:cs typeface="Arial"/>
              </a:rPr>
              <a:t>A business compares the expected benefits of investment with its purchase, running and financing costs.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2E2478-9AD5-42B6-8ADF-B837F85D9DF9}"/>
              </a:ext>
            </a:extLst>
          </p:cNvPr>
          <p:cNvSpPr>
            <a:spLocks noGrp="1"/>
          </p:cNvSpPr>
          <p:nvPr/>
        </p:nvSpPr>
        <p:spPr>
          <a:xfrm>
            <a:off x="762000" y="2962275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43D4C"/>
                </a:solidFill>
                <a:latin typeface="Arial"/>
                <a:ea typeface="Arial"/>
                <a:cs typeface="Arial"/>
              </a:rPr>
              <a:t>Higher borrowing costs can make an oven, delivery van or hotel refurbishment less attractive.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4C2C83-505E-477B-A276-2097CD5D3891}"/>
              </a:ext>
            </a:extLst>
          </p:cNvPr>
          <p:cNvSpPr>
            <a:spLocks noGrp="1"/>
          </p:cNvSpPr>
          <p:nvPr/>
        </p:nvSpPr>
        <p:spPr>
          <a:xfrm>
            <a:off x="762000" y="4076700"/>
            <a:ext cx="10572750" cy="9810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defPPr>
            <a:lvl1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1pPr>
            <a:lvl2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2pPr>
            <a:lvl3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3pPr>
            <a:lvl4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4pPr>
            <a:lvl5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5pPr>
            <a:lvl6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6pPr>
            <a:lvl7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7pPr>
            <a:lvl8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8pPr>
            <a:lvl9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75" b="0">
                <a:solidFill>
                  <a:srgbClr val="243D4C"/>
                </a:solidFill>
                <a:latin typeface="Arial"/>
                <a:ea typeface="Arial"/>
                <a:cs typeface="Arial"/>
              </a:defRPr>
            </a:pPr>
            <a:r>
              <a:rPr sz="2175" b="0">
                <a:solidFill>
                  <a:srgbClr val="243D4C"/>
                </a:solidFill>
                <a:latin typeface="Arial"/>
                <a:ea typeface="Arial"/>
                <a:cs typeface="Arial"/>
              </a:rPr>
              <a:t>Investment can still be worthwhile when expected savings and additional income justify the cost.</a:t>
            </a:r>
          </a:p>
        </p:txBody>
      </p:sp>
    </p:spTree>
    <p:extLst>
      <p:ext uri="{BB962C8B-B14F-4D97-AF65-F5344CB8AC3E}">
        <p14:creationId xmlns:p14="http://schemas.microsoft.com/office/powerpoint/2010/main" val="15573675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8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753079A-3AB0-43DD-AA89-CE7328190C3B}"/>
              </a:ext>
            </a:extLst>
          </p:cNvPr>
          <p:cNvSpPr>
            <a:spLocks noGrp="1"/>
          </p:cNvSpPr>
          <p:nvPr/>
        </p:nvSpPr>
        <p:spPr>
          <a:xfrm>
            <a:off x="723900" y="609600"/>
            <a:ext cx="10668000" cy="1047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42D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42D40"/>
                </a:solidFill>
                <a:latin typeface="Arial"/>
                <a:ea typeface="Arial"/>
                <a:cs typeface="Arial"/>
              </a:rPr>
              <a:t>Economic trade-offs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3873D16-272B-42C2-9E28-870989113BB6}"/>
              </a:ext>
            </a:extLst>
          </p:cNvPr>
          <p:cNvSpPr>
            <a:spLocks noGrp="1"/>
          </p:cNvSpPr>
          <p:nvPr/>
        </p:nvSpPr>
        <p:spPr>
          <a:xfrm>
            <a:off x="10953750" y="6267450"/>
            <a:ext cx="523875" cy="238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/>
          <a:lstStyle>
            <a:def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defPPr>
            <a:lvl1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1pPr>
            <a:lvl2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2pPr>
            <a:lvl3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3pPr>
            <a:lvl4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4pPr>
            <a:lvl5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5pPr>
            <a:lvl6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6pPr>
            <a:lvl7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7pPr>
            <a:lvl8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8pPr>
            <a:lvl9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200" b="0">
                <a:solidFill>
                  <a:srgbClr val="536875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536875"/>
                </a:solidFill>
                <a:latin typeface="Arial"/>
                <a:ea typeface="Arial"/>
                <a:cs typeface="Arial"/>
              </a:rPr>
              <a:t>29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34BF890-6A27-4FD8-8229-8756CF15CD8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94613546"/>
              </p:ext>
            </p:extLst>
          </p:nvPr>
        </p:nvGraphicFramePr>
        <p:xfrm>
          <a:off x="762000" y="1752600"/>
          <a:ext cx="10668000" cy="2028825"/>
        </p:xfrm>
        <a:graphic>
          <a:graphicData uri="http://schemas.openxmlformats.org/drawingml/2006/table">
            <a:tbl>
              <a:tblPr/>
              <a:tblGrid>
                <a:gridCol w="355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5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5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76275">
                <a:tc>
                  <a:txBody>
                    <a:bodyPr/>
                    <a:lstStyle/>
                    <a:p>
                      <a:r>
                        <a:rPr sz="1875" b="1" dirty="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Change</a:t>
                      </a:r>
                    </a:p>
                  </a:txBody>
                  <a:tcPr>
                    <a:lnL w="9525">
                      <a:solidFill>
                        <a:srgbClr val="D4DFDD"/>
                      </a:solidFill>
                      <a:prstDash val="soli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>
                      <a:solidFill>
                        <a:srgbClr val="D4DFDD"/>
                      </a:solidFill>
                      <a:prstDash val="soli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142D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Potential benefit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>
                      <a:solidFill>
                        <a:srgbClr val="D4DFDD"/>
                      </a:solidFill>
                      <a:prstDash val="soli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142D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1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Potential difficulty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>
                      <a:solidFill>
                        <a:srgbClr val="D4DFDD"/>
                      </a:solidFill>
                      <a:prstDash val="soli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142D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6275"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Higher interest rates</a:t>
                      </a:r>
                    </a:p>
                  </a:txBody>
                  <a:tcPr>
                    <a:lnL w="9525">
                      <a:solidFill>
                        <a:srgbClr val="D4DFDD"/>
                      </a:solidFill>
                      <a:prstDash val="soli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More interest for some savers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Higher costs on some borrowing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E8EF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6275"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Higher wages</a:t>
                      </a:r>
                    </a:p>
                  </a:txBody>
                  <a:tcPr>
                    <a:lnL w="9525">
                      <a:solidFill>
                        <a:srgbClr val="D4DFDD"/>
                      </a:solidFill>
                      <a:prstDash val="soli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More income for employees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875" b="0" dirty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Higher </a:t>
                      </a:r>
                      <a:r>
                        <a:rPr sz="1875" b="0" dirty="0" err="1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labour</a:t>
                      </a:r>
                      <a:r>
                        <a:rPr sz="1875" b="0" dirty="0">
                          <a:solidFill>
                            <a:srgbClr val="243D4C"/>
                          </a:solidFill>
                          <a:latin typeface="Arial"/>
                          <a:ea typeface="Arial"/>
                          <a:cs typeface="Arial"/>
                        </a:rPr>
                        <a:t> costs for employers</a:t>
                      </a:r>
                    </a:p>
                  </a:txBody>
                  <a:tcPr>
                    <a:lnL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>
                      <a:solidFill>
                        <a:srgbClr val="D4DFDD"/>
                      </a:solidFill>
                      <a:prstDash val="solid"/>
                    </a:lnR>
                    <a:lnT w="9525" cap="flat" cmpd="sng" algn="ctr">
                      <a:solidFill>
                        <a:srgbClr val="D4DF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D4DFDD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8052817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656</Words>
  <Application>Microsoft Office PowerPoint</Application>
  <DocSecurity>0</DocSecurity>
  <PresentationFormat>Widescreen</PresentationFormat>
  <Paragraphs>124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Aptos</vt:lpstr>
      <vt:lpstr>Arial</vt:lpstr>
      <vt:lpstr>ChatGPT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Zaid Alrawadieh</cp:lastModifiedBy>
  <cp:revision>2</cp:revision>
  <dcterms:created xsi:type="dcterms:W3CDTF">2026-10-24T12:49:16Z</dcterms:created>
  <dcterms:modified xsi:type="dcterms:W3CDTF">2026-10-25T12:39:40Z</dcterms:modified>
</cp:coreProperties>
</file>