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92" r:id="rId2"/>
    <p:sldId id="400" r:id="rId3"/>
    <p:sldId id="403" r:id="rId4"/>
    <p:sldId id="406" r:id="rId5"/>
    <p:sldId id="407" r:id="rId6"/>
    <p:sldId id="401" r:id="rId7"/>
    <p:sldId id="408" r:id="rId8"/>
    <p:sldId id="409" r:id="rId9"/>
    <p:sldId id="410" r:id="rId10"/>
    <p:sldId id="411" r:id="rId11"/>
    <p:sldId id="413" r:id="rId12"/>
    <p:sldId id="414" r:id="rId13"/>
    <p:sldId id="404"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2744" autoAdjust="0"/>
  </p:normalViewPr>
  <p:slideViewPr>
    <p:cSldViewPr snapToGrid="0">
      <p:cViewPr varScale="1">
        <p:scale>
          <a:sx n="53" d="100"/>
          <a:sy n="53" d="100"/>
        </p:scale>
        <p:origin x="19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A9D9EF-5110-4DF6-9EE0-18223FC14EE9}" type="datetimeFigureOut">
              <a:rPr lang="en-GB" smtClean="0"/>
              <a:t>05/11/2019</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670F2-476A-471D-B337-313ED5F03C18}" type="slidenum">
              <a:rPr lang="en-GB" smtClean="0"/>
              <a:t>‹#›</a:t>
            </a:fld>
            <a:endParaRPr lang="en-GB" dirty="0"/>
          </a:p>
        </p:txBody>
      </p:sp>
    </p:spTree>
    <p:extLst>
      <p:ext uri="{BB962C8B-B14F-4D97-AF65-F5344CB8AC3E}">
        <p14:creationId xmlns:p14="http://schemas.microsoft.com/office/powerpoint/2010/main" val="423213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105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9614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defRPr/>
            </a:pPr>
            <a:r>
              <a:rPr lang="en-US" b="1" dirty="0"/>
              <a:t>Shares:</a:t>
            </a:r>
          </a:p>
          <a:p>
            <a:pPr>
              <a:defRPr/>
            </a:pPr>
            <a:endParaRPr lang="en-US" dirty="0"/>
          </a:p>
          <a:p>
            <a:pPr marL="228600" indent="-228600">
              <a:buFontTx/>
              <a:buAutoNum type="arabicPeriod"/>
              <a:defRPr/>
            </a:pPr>
            <a:r>
              <a:rPr lang="en-US" b="1" dirty="0"/>
              <a:t>Types-</a:t>
            </a:r>
            <a:r>
              <a:rPr lang="en-US" dirty="0"/>
              <a:t>  Ordinary, Ordinary Class “A”, Ordinary Class “B”, etc.</a:t>
            </a:r>
          </a:p>
          <a:p>
            <a:pPr marL="228600" indent="-228600">
              <a:buFontTx/>
              <a:buAutoNum type="arabicPeriod"/>
              <a:defRPr/>
            </a:pPr>
            <a:endParaRPr lang="en-US" dirty="0"/>
          </a:p>
          <a:p>
            <a:pPr marL="228600" indent="-228600">
              <a:buFontTx/>
              <a:buAutoNum type="arabicPeriod"/>
              <a:defRPr/>
            </a:pPr>
            <a:r>
              <a:rPr lang="en-US" b="1" dirty="0"/>
              <a:t>Share issues:</a:t>
            </a:r>
          </a:p>
          <a:p>
            <a:pPr marL="228600" indent="-228600">
              <a:buFontTx/>
              <a:buAutoNum type="arabicPeriod"/>
              <a:defRPr/>
            </a:pPr>
            <a:endParaRPr lang="en-US" dirty="0"/>
          </a:p>
          <a:p>
            <a:pPr marL="228600" indent="-228600">
              <a:buFont typeface="Arial" pitchFamily="34" charset="0"/>
              <a:buChar char="•"/>
              <a:defRPr/>
            </a:pPr>
            <a:r>
              <a:rPr lang="en-US" b="1" dirty="0"/>
              <a:t>Invitation (to private investors): </a:t>
            </a:r>
            <a:r>
              <a:rPr lang="en-US" dirty="0"/>
              <a:t>Often, the method used when a limited company is first formed.  This is an invitation to family, friends, other small investors, etc. to buy shares in the new company.  Cheap an easy to do.</a:t>
            </a:r>
          </a:p>
          <a:p>
            <a:pPr marL="228600" indent="-228600">
              <a:buFont typeface="Arial" pitchFamily="34" charset="0"/>
              <a:buChar char="•"/>
              <a:defRPr/>
            </a:pPr>
            <a:endParaRPr lang="en-US" dirty="0"/>
          </a:p>
          <a:p>
            <a:pPr marL="228600" indent="-228600">
              <a:buFont typeface="Arial" pitchFamily="34" charset="0"/>
              <a:buChar char="•"/>
              <a:defRPr/>
            </a:pPr>
            <a:r>
              <a:rPr lang="en-US" b="1" dirty="0"/>
              <a:t>Rights issues</a:t>
            </a:r>
            <a:r>
              <a:rPr lang="en-US" dirty="0"/>
              <a:t>:  an invitation to current shareholders to buy extra shares in the business at a discount.  Relatively cheap to do.</a:t>
            </a:r>
          </a:p>
          <a:p>
            <a:pPr marL="228600" indent="-228600">
              <a:buFont typeface="Arial" pitchFamily="34" charset="0"/>
              <a:buChar char="•"/>
              <a:defRPr/>
            </a:pPr>
            <a:endParaRPr lang="en-US" dirty="0"/>
          </a:p>
          <a:p>
            <a:pPr marL="228600" indent="-228600">
              <a:buFont typeface="Arial" pitchFamily="34" charset="0"/>
              <a:buChar char="•"/>
              <a:defRPr/>
            </a:pPr>
            <a:r>
              <a:rPr lang="en-US" b="1" dirty="0"/>
              <a:t>IPO (Initial Public Offering):  </a:t>
            </a:r>
            <a:r>
              <a:rPr lang="en-US" dirty="0"/>
              <a:t>first step to getting the company “listed” on the stock exchange.  Expensive- solicitors / accountants / analysts / preparing and sending a prospectus to potential investors.  Large scale number of shares.  Many stock exchange rules.  Significant costs and effort to issues information to investors on an ongoing basis.  Must produce quarterly and half-year accounts.  Also must produce Preliminary and final annual accounts.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2355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0217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0935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We will look at the accounting treatment of debt by collaboratively working through an example.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418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Long-term borrowing are shown on two notes – Note 13 and Note 14 (on next slide).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234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2789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0902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Note 19.</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81741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Give HANDOUT OF QUESTION AND ANSWER</a:t>
            </a:r>
          </a:p>
          <a:p>
            <a:endParaRPr lang="en-GB" b="1" dirty="0"/>
          </a:p>
          <a:p>
            <a:r>
              <a:rPr lang="en-GB" b="1" dirty="0"/>
              <a:t>GO THROUGH THIS TO CLASS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1403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64767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QUESTION 2 – PUT QUESTION UP ON SCREEN.   GIVE OUT ANSWER SHEET WHEN FINISHED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4951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8A99DC-2E31-4019-9177-A8BA13A7B115}"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dirty="0"/>
              <a:t>Financial Reporting</a:t>
            </a:r>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177161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C1E7EA-C311-4FE2-9026-B77BE57782F8}"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dirty="0"/>
              <a:t>Financial Reporting</a:t>
            </a:r>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991625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E25857-3179-4C42-8713-C56987DE2499}"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dirty="0"/>
              <a:t>Financial Reporting</a:t>
            </a:r>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783608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1CB3F4-0D8E-4A6D-AD19-A82432CF5DBC}" type="datetime1">
              <a:rPr lang="en-GB" smtClean="0"/>
              <a:t>05/11/2019</a:t>
            </a:fld>
            <a:endParaRPr lang="en-GB" dirty="0"/>
          </a:p>
        </p:txBody>
      </p:sp>
      <p:sp>
        <p:nvSpPr>
          <p:cNvPr id="6" name="Footer Placeholder 5"/>
          <p:cNvSpPr>
            <a:spLocks noGrp="1"/>
          </p:cNvSpPr>
          <p:nvPr>
            <p:ph type="ftr" sz="quarter" idx="11"/>
          </p:nvPr>
        </p:nvSpPr>
        <p:spPr/>
        <p:txBody>
          <a:bodyPr/>
          <a:lstStyle/>
          <a:p>
            <a:r>
              <a:rPr lang="en-GB" dirty="0"/>
              <a:t>Financial Reporting</a:t>
            </a:r>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253650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DD1984-4AA2-42BC-AE7A-415B538E4CDB}" type="datetime1">
              <a:rPr lang="en-GB" smtClean="0"/>
              <a:t>05/11/2019</a:t>
            </a:fld>
            <a:endParaRPr lang="en-GB" dirty="0"/>
          </a:p>
        </p:txBody>
      </p:sp>
      <p:sp>
        <p:nvSpPr>
          <p:cNvPr id="8" name="Footer Placeholder 7"/>
          <p:cNvSpPr>
            <a:spLocks noGrp="1"/>
          </p:cNvSpPr>
          <p:nvPr>
            <p:ph type="ftr" sz="quarter" idx="11"/>
          </p:nvPr>
        </p:nvSpPr>
        <p:spPr/>
        <p:txBody>
          <a:bodyPr/>
          <a:lstStyle/>
          <a:p>
            <a:r>
              <a:rPr lang="en-GB" dirty="0"/>
              <a:t>Financial Reporting</a:t>
            </a:r>
          </a:p>
        </p:txBody>
      </p:sp>
      <p:sp>
        <p:nvSpPr>
          <p:cNvPr id="9" name="Slide Number Placeholder 8"/>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447646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FC2A53-7CF3-464F-83AB-FEAD0CB18208}" type="datetime1">
              <a:rPr lang="en-GB" smtClean="0"/>
              <a:t>05/11/2019</a:t>
            </a:fld>
            <a:endParaRPr lang="en-GB" dirty="0"/>
          </a:p>
        </p:txBody>
      </p:sp>
      <p:sp>
        <p:nvSpPr>
          <p:cNvPr id="4" name="Footer Placeholder 3"/>
          <p:cNvSpPr>
            <a:spLocks noGrp="1"/>
          </p:cNvSpPr>
          <p:nvPr>
            <p:ph type="ftr" sz="quarter" idx="11"/>
          </p:nvPr>
        </p:nvSpPr>
        <p:spPr/>
        <p:txBody>
          <a:bodyPr/>
          <a:lstStyle/>
          <a:p>
            <a:r>
              <a:rPr lang="en-GB" dirty="0"/>
              <a:t>Financial Reporting</a:t>
            </a:r>
          </a:p>
        </p:txBody>
      </p:sp>
      <p:sp>
        <p:nvSpPr>
          <p:cNvPr id="5" name="Slide Number Placeholder 4"/>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374024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23EAFF-2FA2-4D2B-BBDF-4F3FE41F2783}" type="datetime1">
              <a:rPr lang="en-GB" smtClean="0"/>
              <a:t>05/11/2019</a:t>
            </a:fld>
            <a:endParaRPr lang="en-GB" dirty="0"/>
          </a:p>
        </p:txBody>
      </p:sp>
      <p:sp>
        <p:nvSpPr>
          <p:cNvPr id="3" name="Footer Placeholder 2"/>
          <p:cNvSpPr>
            <a:spLocks noGrp="1"/>
          </p:cNvSpPr>
          <p:nvPr>
            <p:ph type="ftr" sz="quarter" idx="11"/>
          </p:nvPr>
        </p:nvSpPr>
        <p:spPr/>
        <p:txBody>
          <a:bodyPr/>
          <a:lstStyle/>
          <a:p>
            <a:r>
              <a:rPr lang="en-GB" dirty="0"/>
              <a:t>Financial Reporting</a:t>
            </a:r>
          </a:p>
        </p:txBody>
      </p:sp>
      <p:sp>
        <p:nvSpPr>
          <p:cNvPr id="4" name="Slide Number Placeholder 3"/>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616878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AEBD03-4DA9-46BE-A773-6BD7A7C98BBF}" type="datetime1">
              <a:rPr lang="en-GB" smtClean="0"/>
              <a:t>05/11/2019</a:t>
            </a:fld>
            <a:endParaRPr lang="en-GB" dirty="0"/>
          </a:p>
        </p:txBody>
      </p:sp>
      <p:sp>
        <p:nvSpPr>
          <p:cNvPr id="6" name="Footer Placeholder 5"/>
          <p:cNvSpPr>
            <a:spLocks noGrp="1"/>
          </p:cNvSpPr>
          <p:nvPr>
            <p:ph type="ftr" sz="quarter" idx="11"/>
          </p:nvPr>
        </p:nvSpPr>
        <p:spPr/>
        <p:txBody>
          <a:bodyPr/>
          <a:lstStyle/>
          <a:p>
            <a:r>
              <a:rPr lang="en-GB" dirty="0"/>
              <a:t>Financial Reporting</a:t>
            </a:r>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902113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C2D069-26A3-434E-A07C-D8B1198C0DA0}" type="datetime1">
              <a:rPr lang="en-GB" smtClean="0"/>
              <a:t>05/11/2019</a:t>
            </a:fld>
            <a:endParaRPr lang="en-GB" dirty="0"/>
          </a:p>
        </p:txBody>
      </p:sp>
      <p:sp>
        <p:nvSpPr>
          <p:cNvPr id="6" name="Footer Placeholder 5"/>
          <p:cNvSpPr>
            <a:spLocks noGrp="1"/>
          </p:cNvSpPr>
          <p:nvPr>
            <p:ph type="ftr" sz="quarter" idx="11"/>
          </p:nvPr>
        </p:nvSpPr>
        <p:spPr/>
        <p:txBody>
          <a:bodyPr/>
          <a:lstStyle/>
          <a:p>
            <a:r>
              <a:rPr lang="en-GB" dirty="0"/>
              <a:t>Financial Reporting</a:t>
            </a:r>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903761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D3944-3D79-411E-9064-608DC5C78767}"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dirty="0"/>
              <a:t>Financial Reporting</a:t>
            </a:r>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081870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A7881-1BCE-48BE-A752-11FF4BA4F3E4}"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dirty="0"/>
              <a:t>Financial Reporting</a:t>
            </a:r>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263980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AD417C-233F-4C52-9728-BF37E2099C73}" type="datetime1">
              <a:rPr lang="en-GB" smtClean="0"/>
              <a:t>05/11/2019</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Financial Reporting</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36878E-EAE2-479D-B1CF-232EBC15B90B}" type="slidenum">
              <a:rPr lang="en-GB" smtClean="0"/>
              <a:t>‹#›</a:t>
            </a:fld>
            <a:endParaRPr lang="en-GB" dirty="0"/>
          </a:p>
        </p:txBody>
      </p:sp>
    </p:spTree>
    <p:extLst>
      <p:ext uri="{BB962C8B-B14F-4D97-AF65-F5344CB8AC3E}">
        <p14:creationId xmlns:p14="http://schemas.microsoft.com/office/powerpoint/2010/main" val="7374508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402082"/>
            <a:ext cx="7886700" cy="4295335"/>
          </a:xfrm>
        </p:spPr>
        <p:txBody>
          <a:bodyPr>
            <a:normAutofit/>
          </a:bodyPr>
          <a:lstStyle/>
          <a:p>
            <a:pPr marL="0" indent="0" algn="ctr">
              <a:buNone/>
            </a:pPr>
            <a:endParaRPr lang="en-GB" sz="7200" b="1" dirty="0"/>
          </a:p>
          <a:p>
            <a:pPr marL="0" indent="0" algn="ctr">
              <a:buNone/>
            </a:pPr>
            <a:r>
              <a:rPr lang="en-GB" sz="6000" b="1" dirty="0"/>
              <a:t>Simple Financial Instruments</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910541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929828" y="1303072"/>
            <a:ext cx="7284347" cy="4801771"/>
          </a:xfrm>
        </p:spPr>
        <p:txBody>
          <a:bodyPr>
            <a:normAutofit/>
          </a:bodyPr>
          <a:lstStyle/>
          <a:p>
            <a:pPr marL="0" indent="0">
              <a:buNone/>
            </a:pPr>
            <a:endParaRPr lang="en-GB" sz="2000" dirty="0">
              <a:solidFill>
                <a:schemeClr val="tx1">
                  <a:lumMod val="95000"/>
                  <a:lumOff val="5000"/>
                </a:schemeClr>
              </a:solidFill>
            </a:endParaRPr>
          </a:p>
          <a:p>
            <a:pPr marL="0" indent="0">
              <a:buNone/>
            </a:pPr>
            <a:r>
              <a:rPr lang="en-GB" dirty="0">
                <a:solidFill>
                  <a:schemeClr val="tx1">
                    <a:lumMod val="95000"/>
                    <a:lumOff val="5000"/>
                  </a:schemeClr>
                </a:solidFill>
              </a:rPr>
              <a:t>Businesses are usually funded by a mix of:</a:t>
            </a:r>
          </a:p>
          <a:p>
            <a:r>
              <a:rPr lang="en-GB" b="1" dirty="0">
                <a:solidFill>
                  <a:schemeClr val="tx1">
                    <a:lumMod val="95000"/>
                    <a:lumOff val="5000"/>
                  </a:schemeClr>
                </a:solidFill>
              </a:rPr>
              <a:t>Equity</a:t>
            </a:r>
            <a:r>
              <a:rPr lang="en-GB" dirty="0">
                <a:solidFill>
                  <a:schemeClr val="tx1">
                    <a:lumMod val="95000"/>
                    <a:lumOff val="5000"/>
                  </a:schemeClr>
                </a:solidFill>
              </a:rPr>
              <a:t> - shares</a:t>
            </a:r>
          </a:p>
          <a:p>
            <a:r>
              <a:rPr lang="en-GB" b="1" dirty="0">
                <a:solidFill>
                  <a:schemeClr val="tx1">
                    <a:lumMod val="95000"/>
                    <a:lumOff val="5000"/>
                  </a:schemeClr>
                </a:solidFill>
              </a:rPr>
              <a:t>Debt</a:t>
            </a:r>
            <a:r>
              <a:rPr lang="en-GB" dirty="0">
                <a:solidFill>
                  <a:schemeClr val="tx1">
                    <a:lumMod val="95000"/>
                    <a:lumOff val="5000"/>
                  </a:schemeClr>
                </a:solidFill>
              </a:rPr>
              <a:t> – e.g. loans</a:t>
            </a:r>
          </a:p>
          <a:p>
            <a:r>
              <a:rPr lang="en-GB" b="1" dirty="0">
                <a:solidFill>
                  <a:schemeClr val="tx1">
                    <a:lumMod val="95000"/>
                    <a:lumOff val="5000"/>
                  </a:schemeClr>
                </a:solidFill>
              </a:rPr>
              <a:t>Retained profits </a:t>
            </a:r>
            <a:r>
              <a:rPr lang="en-GB" dirty="0">
                <a:solidFill>
                  <a:schemeClr val="tx1">
                    <a:lumMod val="95000"/>
                    <a:lumOff val="5000"/>
                  </a:schemeClr>
                </a:solidFill>
              </a:rPr>
              <a:t>– profits not paid out as dividends i.e. retained in the business</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2</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4005992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0"/>
            <a:ext cx="7886700" cy="5304793"/>
          </a:xfrm>
        </p:spPr>
        <p:txBody>
          <a:bodyPr>
            <a:normAutofit/>
          </a:bodyPr>
          <a:lstStyle/>
          <a:p>
            <a:pPr marL="0" indent="0">
              <a:buNone/>
            </a:pPr>
            <a:r>
              <a:rPr lang="en-GB" sz="2400" b="1" u="sng" dirty="0">
                <a:solidFill>
                  <a:schemeClr val="tx1">
                    <a:lumMod val="95000"/>
                    <a:lumOff val="5000"/>
                  </a:schemeClr>
                </a:solidFill>
              </a:rPr>
              <a:t>Share capital</a:t>
            </a:r>
          </a:p>
          <a:p>
            <a:pPr marL="0" indent="0">
              <a:lnSpc>
                <a:spcPct val="120000"/>
              </a:lnSpc>
              <a:spcBef>
                <a:spcPts val="0"/>
              </a:spcBef>
              <a:buNone/>
              <a:defRPr/>
            </a:pPr>
            <a:r>
              <a:rPr lang="en-US" sz="1200" b="1" dirty="0"/>
              <a:t>      </a:t>
            </a:r>
          </a:p>
          <a:p>
            <a:pPr marL="0" indent="0">
              <a:buNone/>
              <a:defRPr/>
            </a:pPr>
            <a:r>
              <a:rPr lang="en-US" sz="2200" b="1" dirty="0"/>
              <a:t>Types-</a:t>
            </a:r>
            <a:r>
              <a:rPr lang="en-US" sz="2200" dirty="0"/>
              <a:t>  Ordinary, Ordinary Class “A”, Ordinary Class “B”, etc</a:t>
            </a:r>
            <a:r>
              <a:rPr lang="en-US" sz="2400" dirty="0"/>
              <a:t>.</a:t>
            </a:r>
          </a:p>
          <a:p>
            <a:pPr marL="0" indent="0">
              <a:lnSpc>
                <a:spcPct val="110000"/>
              </a:lnSpc>
              <a:spcBef>
                <a:spcPts val="0"/>
              </a:spcBef>
              <a:buNone/>
              <a:defRPr/>
            </a:pPr>
            <a:r>
              <a:rPr lang="en-US" sz="1100" b="1" dirty="0"/>
              <a:t>     </a:t>
            </a:r>
            <a:endParaRPr lang="en-US" sz="1200" b="1" dirty="0"/>
          </a:p>
          <a:p>
            <a:pPr marL="0" indent="0">
              <a:buNone/>
              <a:defRPr/>
            </a:pPr>
            <a:r>
              <a:rPr lang="en-US" sz="2200" b="1" dirty="0"/>
              <a:t>Share issues</a:t>
            </a:r>
            <a:endParaRPr lang="en-US" sz="2200" dirty="0"/>
          </a:p>
          <a:p>
            <a:pPr>
              <a:defRPr/>
            </a:pPr>
            <a:r>
              <a:rPr lang="en-US" sz="2200" dirty="0"/>
              <a:t>Invitation (to private investors)</a:t>
            </a:r>
          </a:p>
          <a:p>
            <a:pPr>
              <a:defRPr/>
            </a:pPr>
            <a:r>
              <a:rPr lang="en-US" sz="2200" dirty="0"/>
              <a:t>Rights issues</a:t>
            </a:r>
          </a:p>
          <a:p>
            <a:pPr>
              <a:defRPr/>
            </a:pPr>
            <a:r>
              <a:rPr lang="en-US" sz="2200" dirty="0"/>
              <a:t>IPO (Initial Public Offering) in the markets</a:t>
            </a:r>
          </a:p>
          <a:p>
            <a:pPr marL="0" indent="0">
              <a:lnSpc>
                <a:spcPct val="110000"/>
              </a:lnSpc>
              <a:spcBef>
                <a:spcPts val="0"/>
              </a:spcBef>
              <a:buNone/>
              <a:defRPr/>
            </a:pPr>
            <a:r>
              <a:rPr lang="en-US" sz="1100" b="1" dirty="0"/>
              <a:t>      </a:t>
            </a:r>
          </a:p>
          <a:p>
            <a:pPr marL="0" indent="0">
              <a:buNone/>
              <a:defRPr/>
            </a:pPr>
            <a:r>
              <a:rPr lang="en-US" sz="2200" b="1" dirty="0"/>
              <a:t>Markets</a:t>
            </a:r>
          </a:p>
          <a:p>
            <a:pPr>
              <a:defRPr/>
            </a:pPr>
            <a:r>
              <a:rPr lang="en-US" sz="2200" dirty="0"/>
              <a:t>The London Stock Exchange “main market” i.e. the “FTSE”</a:t>
            </a:r>
          </a:p>
          <a:p>
            <a:pPr>
              <a:defRPr/>
            </a:pPr>
            <a:r>
              <a:rPr lang="en-US" sz="2200" dirty="0"/>
              <a:t>Other stock markets in many other cities across the world, e.g. the NASDAQ in New York, the CAC in Paris, the DAX in Germany</a:t>
            </a:r>
            <a:r>
              <a:rPr lang="en-US" sz="2000" dirty="0"/>
              <a:t>.</a:t>
            </a:r>
          </a:p>
          <a:p>
            <a:pPr marL="0" indent="0">
              <a:buNone/>
            </a:pPr>
            <a:endParaRPr lang="en-GB" sz="2000" dirty="0">
              <a:solidFill>
                <a:schemeClr val="tx1">
                  <a:lumMod val="95000"/>
                  <a:lumOff val="5000"/>
                </a:schemeClr>
              </a:solidFill>
            </a:endParaRP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3</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2382792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177316"/>
            <a:ext cx="8249302" cy="5179037"/>
          </a:xfrm>
        </p:spPr>
        <p:txBody>
          <a:bodyPr>
            <a:normAutofit/>
          </a:bodyPr>
          <a:lstStyle/>
          <a:p>
            <a:pPr marL="0" indent="0">
              <a:buNone/>
            </a:pPr>
            <a:r>
              <a:rPr lang="en-GB" sz="2400" b="1" u="sng" dirty="0">
                <a:solidFill>
                  <a:schemeClr val="tx1">
                    <a:lumMod val="95000"/>
                    <a:lumOff val="5000"/>
                  </a:schemeClr>
                </a:solidFill>
              </a:rPr>
              <a:t>Share capital </a:t>
            </a:r>
            <a:r>
              <a:rPr lang="en-GB" sz="2400" b="1" dirty="0">
                <a:solidFill>
                  <a:schemeClr val="tx1">
                    <a:lumMod val="95000"/>
                    <a:lumOff val="5000"/>
                  </a:schemeClr>
                </a:solidFill>
              </a:rPr>
              <a:t>- r</a:t>
            </a:r>
            <a:r>
              <a:rPr lang="en-US" sz="2200" b="1" dirty="0" err="1">
                <a:solidFill>
                  <a:schemeClr val="tx1">
                    <a:lumMod val="95000"/>
                    <a:lumOff val="5000"/>
                  </a:schemeClr>
                </a:solidFill>
              </a:rPr>
              <a:t>ecognised</a:t>
            </a:r>
            <a:r>
              <a:rPr lang="en-US" sz="2200" b="1" dirty="0">
                <a:solidFill>
                  <a:schemeClr val="tx1">
                    <a:lumMod val="95000"/>
                    <a:lumOff val="5000"/>
                  </a:schemeClr>
                </a:solidFill>
              </a:rPr>
              <a:t> in the “bottom half” of the Balance Sheet</a:t>
            </a:r>
          </a:p>
          <a:p>
            <a:pPr marL="0" indent="0">
              <a:buNone/>
              <a:defRPr/>
            </a:pPr>
            <a:endParaRPr lang="en-GB" sz="2000" dirty="0">
              <a:solidFill>
                <a:schemeClr val="tx1">
                  <a:lumMod val="95000"/>
                  <a:lumOff val="5000"/>
                </a:schemeClr>
              </a:solidFill>
            </a:endParaRP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4</a:t>
            </a:fld>
            <a:endParaRPr lang="en-GB" dirty="0">
              <a:solidFill>
                <a:prstClr val="black">
                  <a:tint val="75000"/>
                </a:prstClr>
              </a:solidFill>
              <a:latin typeface="Calibri" panose="020F0502020204030204"/>
            </a:endParaRPr>
          </a:p>
        </p:txBody>
      </p:sp>
      <p:pic>
        <p:nvPicPr>
          <p:cNvPr id="2" name="Picture 1">
            <a:extLst>
              <a:ext uri="{FF2B5EF4-FFF2-40B4-BE49-F238E27FC236}">
                <a16:creationId xmlns:a16="http://schemas.microsoft.com/office/drawing/2014/main" id="{B5E69795-FAE4-4A71-AB86-68E412A5191A}"/>
              </a:ext>
            </a:extLst>
          </p:cNvPr>
          <p:cNvPicPr>
            <a:picLocks noChangeAspect="1"/>
          </p:cNvPicPr>
          <p:nvPr/>
        </p:nvPicPr>
        <p:blipFill>
          <a:blip r:embed="rId3"/>
          <a:stretch>
            <a:fillRect/>
          </a:stretch>
        </p:blipFill>
        <p:spPr>
          <a:xfrm>
            <a:off x="1828799" y="1978090"/>
            <a:ext cx="5374433" cy="4013137"/>
          </a:xfrm>
          <a:prstGeom prst="rect">
            <a:avLst/>
          </a:prstGeom>
        </p:spPr>
      </p:pic>
    </p:spTree>
    <p:extLst>
      <p:ext uri="{BB962C8B-B14F-4D97-AF65-F5344CB8AC3E}">
        <p14:creationId xmlns:p14="http://schemas.microsoft.com/office/powerpoint/2010/main" val="4130318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0"/>
            <a:ext cx="7886700" cy="5304793"/>
          </a:xfrm>
        </p:spPr>
        <p:txBody>
          <a:bodyPr>
            <a:normAutofit/>
          </a:bodyPr>
          <a:lstStyle/>
          <a:p>
            <a:pPr marL="0" indent="0">
              <a:buNone/>
            </a:pPr>
            <a:r>
              <a:rPr lang="en-GB" sz="2400" b="1" u="sng" dirty="0">
                <a:solidFill>
                  <a:schemeClr val="tx1">
                    <a:lumMod val="95000"/>
                    <a:lumOff val="5000"/>
                  </a:schemeClr>
                </a:solidFill>
              </a:rPr>
              <a:t>Share capital </a:t>
            </a:r>
            <a:r>
              <a:rPr lang="en-GB" sz="2400" b="1" dirty="0">
                <a:solidFill>
                  <a:schemeClr val="tx1">
                    <a:lumMod val="95000"/>
                    <a:lumOff val="5000"/>
                  </a:schemeClr>
                </a:solidFill>
              </a:rPr>
              <a:t>- a</a:t>
            </a:r>
            <a:r>
              <a:rPr lang="en-US" sz="2000" b="1" dirty="0" err="1">
                <a:solidFill>
                  <a:schemeClr val="tx1">
                    <a:lumMod val="95000"/>
                    <a:lumOff val="5000"/>
                  </a:schemeClr>
                </a:solidFill>
              </a:rPr>
              <a:t>lso</a:t>
            </a:r>
            <a:r>
              <a:rPr lang="en-US" sz="2000" b="1" dirty="0">
                <a:solidFill>
                  <a:schemeClr val="tx1">
                    <a:lumMod val="95000"/>
                    <a:lumOff val="5000"/>
                  </a:schemeClr>
                </a:solidFill>
              </a:rPr>
              <a:t> recognised in a note in the Notes to the Accounts.</a:t>
            </a:r>
          </a:p>
          <a:p>
            <a:pPr marL="0" indent="0">
              <a:buNone/>
              <a:defRPr/>
            </a:pPr>
            <a:endParaRPr lang="en-US" sz="2000" b="1" dirty="0">
              <a:solidFill>
                <a:schemeClr val="tx1">
                  <a:lumMod val="95000"/>
                  <a:lumOff val="5000"/>
                </a:schemeClr>
              </a:solidFill>
            </a:endParaRP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5</a:t>
            </a:fld>
            <a:endParaRPr lang="en-GB" dirty="0">
              <a:solidFill>
                <a:prstClr val="black">
                  <a:tint val="75000"/>
                </a:prstClr>
              </a:solidFill>
              <a:latin typeface="Calibri" panose="020F0502020204030204"/>
            </a:endParaRPr>
          </a:p>
        </p:txBody>
      </p:sp>
      <p:pic>
        <p:nvPicPr>
          <p:cNvPr id="2" name="Picture 1">
            <a:extLst>
              <a:ext uri="{FF2B5EF4-FFF2-40B4-BE49-F238E27FC236}">
                <a16:creationId xmlns:a16="http://schemas.microsoft.com/office/drawing/2014/main" id="{1AE00036-ED1E-4458-B524-317C15A74219}"/>
              </a:ext>
            </a:extLst>
          </p:cNvPr>
          <p:cNvPicPr>
            <a:picLocks noChangeAspect="1"/>
          </p:cNvPicPr>
          <p:nvPr/>
        </p:nvPicPr>
        <p:blipFill>
          <a:blip r:embed="rId3"/>
          <a:stretch>
            <a:fillRect/>
          </a:stretch>
        </p:blipFill>
        <p:spPr>
          <a:xfrm>
            <a:off x="1735494" y="2068596"/>
            <a:ext cx="6120881" cy="4287755"/>
          </a:xfrm>
          <a:prstGeom prst="rect">
            <a:avLst/>
          </a:prstGeom>
        </p:spPr>
      </p:pic>
    </p:spTree>
    <p:extLst>
      <p:ext uri="{BB962C8B-B14F-4D97-AF65-F5344CB8AC3E}">
        <p14:creationId xmlns:p14="http://schemas.microsoft.com/office/powerpoint/2010/main" val="4292431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0"/>
            <a:ext cx="7886700" cy="5304793"/>
          </a:xfrm>
        </p:spPr>
        <p:txBody>
          <a:bodyPr>
            <a:normAutofit fontScale="55000" lnSpcReduction="20000"/>
          </a:bodyPr>
          <a:lstStyle/>
          <a:p>
            <a:pPr marL="0" indent="0">
              <a:buNone/>
            </a:pPr>
            <a:r>
              <a:rPr lang="en-GB" sz="4400" b="1" u="sng" dirty="0">
                <a:solidFill>
                  <a:schemeClr val="tx1">
                    <a:lumMod val="95000"/>
                    <a:lumOff val="5000"/>
                  </a:schemeClr>
                </a:solidFill>
              </a:rPr>
              <a:t>Debt</a:t>
            </a:r>
          </a:p>
          <a:p>
            <a:pPr marL="0" indent="0">
              <a:lnSpc>
                <a:spcPct val="120000"/>
              </a:lnSpc>
              <a:spcBef>
                <a:spcPts val="0"/>
              </a:spcBef>
              <a:buNone/>
            </a:pPr>
            <a:r>
              <a:rPr lang="en-GB" altLang="en-US" sz="1700" b="1" dirty="0"/>
              <a:t>    </a:t>
            </a:r>
          </a:p>
          <a:p>
            <a:pPr marL="0" indent="0">
              <a:buNone/>
            </a:pPr>
            <a:r>
              <a:rPr lang="en-GB" altLang="en-US" sz="4000" b="1" dirty="0"/>
              <a:t>Debt</a:t>
            </a:r>
            <a:r>
              <a:rPr lang="en-GB" altLang="en-US" sz="4000" dirty="0"/>
              <a:t> can be defined as: an amount owed to a person, organisation or company for funds borrowed with an intent to repay the amount owed by a specific date.  </a:t>
            </a:r>
          </a:p>
          <a:p>
            <a:pPr marL="0" indent="0">
              <a:lnSpc>
                <a:spcPct val="120000"/>
              </a:lnSpc>
              <a:spcBef>
                <a:spcPts val="0"/>
              </a:spcBef>
              <a:buNone/>
            </a:pPr>
            <a:r>
              <a:rPr lang="en-GB" altLang="en-US" sz="1600" b="1" dirty="0"/>
              <a:t>    </a:t>
            </a:r>
          </a:p>
          <a:p>
            <a:pPr marL="0" indent="0">
              <a:buNone/>
            </a:pPr>
            <a:r>
              <a:rPr lang="en-GB" altLang="en-US" sz="4000" b="1" dirty="0"/>
              <a:t>Common forms of debt include</a:t>
            </a:r>
            <a:r>
              <a:rPr lang="en-GB" altLang="en-US" sz="4000" dirty="0"/>
              <a:t>:</a:t>
            </a:r>
          </a:p>
          <a:p>
            <a:pPr>
              <a:lnSpc>
                <a:spcPct val="150000"/>
              </a:lnSpc>
              <a:buFontTx/>
              <a:buChar char="•"/>
            </a:pPr>
            <a:r>
              <a:rPr lang="en-GB" altLang="en-US" sz="4000" dirty="0"/>
              <a:t>   Loans and mortgages (banks and other lenders)</a:t>
            </a:r>
          </a:p>
          <a:p>
            <a:pPr>
              <a:lnSpc>
                <a:spcPct val="150000"/>
              </a:lnSpc>
              <a:buFontTx/>
              <a:buChar char="•"/>
            </a:pPr>
            <a:r>
              <a:rPr lang="en-GB" altLang="en-US" sz="4000" dirty="0"/>
              <a:t>   Guilts (issued by governments)</a:t>
            </a:r>
          </a:p>
          <a:p>
            <a:pPr>
              <a:lnSpc>
                <a:spcPct val="150000"/>
              </a:lnSpc>
              <a:buFontTx/>
              <a:buChar char="•"/>
            </a:pPr>
            <a:r>
              <a:rPr lang="en-GB" altLang="en-US" sz="4000" dirty="0"/>
              <a:t>   Bonds and Debentures (issued by companies)</a:t>
            </a:r>
          </a:p>
          <a:p>
            <a:pPr>
              <a:lnSpc>
                <a:spcPct val="150000"/>
              </a:lnSpc>
              <a:buFontTx/>
              <a:buChar char="•"/>
            </a:pPr>
            <a:r>
              <a:rPr lang="en-GB" altLang="en-US" sz="4000" dirty="0"/>
              <a:t>   Deep discounted bond – pays low interest, issued at a discount </a:t>
            </a:r>
          </a:p>
          <a:p>
            <a:pPr>
              <a:lnSpc>
                <a:spcPct val="150000"/>
              </a:lnSpc>
              <a:buFontTx/>
              <a:buChar char="•"/>
            </a:pPr>
            <a:r>
              <a:rPr lang="en-GB" altLang="en-US" sz="4000" dirty="0"/>
              <a:t>   Zero coupon bond – pays no interest, issued at a high discount </a:t>
            </a:r>
          </a:p>
          <a:p>
            <a:pPr>
              <a:lnSpc>
                <a:spcPct val="150000"/>
              </a:lnSpc>
              <a:buFontTx/>
              <a:buChar char="•"/>
            </a:pPr>
            <a:r>
              <a:rPr lang="en-GB" altLang="en-US" sz="4000" dirty="0"/>
              <a:t>   Debt may be convertible (transferred into shares at a later date)</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6</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26193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0"/>
            <a:ext cx="7886700" cy="5304793"/>
          </a:xfrm>
        </p:spPr>
        <p:txBody>
          <a:bodyPr>
            <a:normAutofit/>
          </a:bodyPr>
          <a:lstStyle/>
          <a:p>
            <a:pPr marL="0" indent="0">
              <a:buNone/>
            </a:pPr>
            <a:r>
              <a:rPr lang="en-GB" sz="2400" b="1" u="sng" dirty="0">
                <a:solidFill>
                  <a:schemeClr val="tx1">
                    <a:lumMod val="95000"/>
                    <a:lumOff val="5000"/>
                  </a:schemeClr>
                </a:solidFill>
              </a:rPr>
              <a:t>Debt</a:t>
            </a:r>
          </a:p>
          <a:p>
            <a:pPr marL="0" indent="0">
              <a:buNone/>
            </a:pPr>
            <a:endParaRPr lang="en-GB" sz="2400" b="1" dirty="0">
              <a:solidFill>
                <a:schemeClr val="tx1">
                  <a:lumMod val="95000"/>
                  <a:lumOff val="5000"/>
                </a:schemeClr>
              </a:solidFill>
            </a:endParaRPr>
          </a:p>
          <a:p>
            <a:pPr marL="0" indent="0">
              <a:buNone/>
            </a:pPr>
            <a:endParaRPr lang="en-GB" sz="2200" b="1" dirty="0">
              <a:solidFill>
                <a:schemeClr val="tx1">
                  <a:lumMod val="95000"/>
                  <a:lumOff val="5000"/>
                </a:schemeClr>
              </a:solidFill>
            </a:endParaRPr>
          </a:p>
          <a:p>
            <a:pPr marL="0" indent="0">
              <a:lnSpc>
                <a:spcPct val="120000"/>
              </a:lnSpc>
              <a:spcBef>
                <a:spcPts val="0"/>
              </a:spcBef>
              <a:buNone/>
            </a:pPr>
            <a:r>
              <a:rPr lang="en-GB" altLang="en-US" sz="2200" b="1" dirty="0"/>
              <a:t>    </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7</a:t>
            </a:fld>
            <a:endParaRPr lang="en-GB" dirty="0">
              <a:solidFill>
                <a:prstClr val="black">
                  <a:tint val="75000"/>
                </a:prstClr>
              </a:solidFill>
              <a:latin typeface="Calibri" panose="020F0502020204030204"/>
            </a:endParaRPr>
          </a:p>
        </p:txBody>
      </p:sp>
      <p:pic>
        <p:nvPicPr>
          <p:cNvPr id="2" name="Picture 1">
            <a:extLst>
              <a:ext uri="{FF2B5EF4-FFF2-40B4-BE49-F238E27FC236}">
                <a16:creationId xmlns:a16="http://schemas.microsoft.com/office/drawing/2014/main" id="{C1042E7F-237D-40CC-A1CC-239A258B3151}"/>
              </a:ext>
            </a:extLst>
          </p:cNvPr>
          <p:cNvPicPr>
            <a:picLocks noChangeAspect="1"/>
          </p:cNvPicPr>
          <p:nvPr/>
        </p:nvPicPr>
        <p:blipFill>
          <a:blip r:embed="rId3"/>
          <a:stretch>
            <a:fillRect/>
          </a:stretch>
        </p:blipFill>
        <p:spPr>
          <a:xfrm>
            <a:off x="1216274" y="1643380"/>
            <a:ext cx="6378844" cy="4163060"/>
          </a:xfrm>
          <a:prstGeom prst="rect">
            <a:avLst/>
          </a:prstGeom>
        </p:spPr>
      </p:pic>
    </p:spTree>
    <p:extLst>
      <p:ext uri="{BB962C8B-B14F-4D97-AF65-F5344CB8AC3E}">
        <p14:creationId xmlns:p14="http://schemas.microsoft.com/office/powerpoint/2010/main" val="181353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0"/>
            <a:ext cx="7886700" cy="5304793"/>
          </a:xfrm>
        </p:spPr>
        <p:txBody>
          <a:bodyPr>
            <a:normAutofit/>
          </a:bodyPr>
          <a:lstStyle/>
          <a:p>
            <a:pPr marL="0" indent="0">
              <a:buNone/>
            </a:pPr>
            <a:r>
              <a:rPr lang="en-GB" sz="2400" b="1" u="sng" dirty="0">
                <a:solidFill>
                  <a:schemeClr val="tx1">
                    <a:lumMod val="95000"/>
                    <a:lumOff val="5000"/>
                  </a:schemeClr>
                </a:solidFill>
              </a:rPr>
              <a:t>Debt</a:t>
            </a:r>
          </a:p>
          <a:p>
            <a:pPr marL="0" indent="0">
              <a:buNone/>
            </a:pPr>
            <a:endParaRPr lang="en-GB" sz="2400" b="1" dirty="0">
              <a:solidFill>
                <a:schemeClr val="tx1">
                  <a:lumMod val="95000"/>
                  <a:lumOff val="5000"/>
                </a:schemeClr>
              </a:solidFill>
            </a:endParaRPr>
          </a:p>
          <a:p>
            <a:pPr marL="0" indent="0">
              <a:buNone/>
            </a:pPr>
            <a:endParaRPr lang="en-GB" sz="2200" b="1" dirty="0">
              <a:solidFill>
                <a:schemeClr val="tx1">
                  <a:lumMod val="95000"/>
                  <a:lumOff val="5000"/>
                </a:schemeClr>
              </a:solidFill>
            </a:endParaRPr>
          </a:p>
          <a:p>
            <a:pPr marL="0" indent="0">
              <a:lnSpc>
                <a:spcPct val="120000"/>
              </a:lnSpc>
              <a:spcBef>
                <a:spcPts val="0"/>
              </a:spcBef>
              <a:buNone/>
            </a:pPr>
            <a:r>
              <a:rPr lang="en-GB" altLang="en-US" sz="2200" b="1" dirty="0"/>
              <a:t>    </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8</a:t>
            </a:fld>
            <a:endParaRPr lang="en-GB" dirty="0">
              <a:solidFill>
                <a:prstClr val="black">
                  <a:tint val="75000"/>
                </a:prstClr>
              </a:solidFill>
              <a:latin typeface="Calibri" panose="020F0502020204030204"/>
            </a:endParaRPr>
          </a:p>
        </p:txBody>
      </p:sp>
      <p:pic>
        <p:nvPicPr>
          <p:cNvPr id="2" name="Picture 1">
            <a:extLst>
              <a:ext uri="{FF2B5EF4-FFF2-40B4-BE49-F238E27FC236}">
                <a16:creationId xmlns:a16="http://schemas.microsoft.com/office/drawing/2014/main" id="{5301B5C5-14D9-4B4B-9463-5BC019A92D48}"/>
              </a:ext>
            </a:extLst>
          </p:cNvPr>
          <p:cNvPicPr>
            <a:picLocks noChangeAspect="1"/>
          </p:cNvPicPr>
          <p:nvPr/>
        </p:nvPicPr>
        <p:blipFill>
          <a:blip r:embed="rId3"/>
          <a:stretch>
            <a:fillRect/>
          </a:stretch>
        </p:blipFill>
        <p:spPr>
          <a:xfrm>
            <a:off x="1203649" y="1643380"/>
            <a:ext cx="6736702" cy="4606803"/>
          </a:xfrm>
          <a:prstGeom prst="rect">
            <a:avLst/>
          </a:prstGeom>
        </p:spPr>
      </p:pic>
    </p:spTree>
    <p:extLst>
      <p:ext uri="{BB962C8B-B14F-4D97-AF65-F5344CB8AC3E}">
        <p14:creationId xmlns:p14="http://schemas.microsoft.com/office/powerpoint/2010/main" val="1830197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177316"/>
            <a:ext cx="8249302" cy="5179037"/>
          </a:xfrm>
        </p:spPr>
        <p:txBody>
          <a:bodyPr>
            <a:normAutofit/>
          </a:bodyPr>
          <a:lstStyle/>
          <a:p>
            <a:pPr marL="0" indent="0">
              <a:buNone/>
            </a:pPr>
            <a:r>
              <a:rPr lang="en-GB" sz="2400" b="1" u="sng" dirty="0">
                <a:solidFill>
                  <a:schemeClr val="tx1">
                    <a:lumMod val="95000"/>
                    <a:lumOff val="5000"/>
                  </a:schemeClr>
                </a:solidFill>
              </a:rPr>
              <a:t>Retained profits </a:t>
            </a:r>
            <a:r>
              <a:rPr lang="en-GB" sz="2400" b="1" dirty="0">
                <a:solidFill>
                  <a:schemeClr val="tx1">
                    <a:lumMod val="95000"/>
                    <a:lumOff val="5000"/>
                  </a:schemeClr>
                </a:solidFill>
              </a:rPr>
              <a:t>– </a:t>
            </a:r>
          </a:p>
          <a:p>
            <a:pPr marL="0" indent="0">
              <a:buNone/>
            </a:pPr>
            <a:r>
              <a:rPr lang="en-GB" sz="2400" b="1" dirty="0">
                <a:solidFill>
                  <a:schemeClr val="tx1">
                    <a:lumMod val="95000"/>
                    <a:lumOff val="5000"/>
                  </a:schemeClr>
                </a:solidFill>
              </a:rPr>
              <a:t>also r</a:t>
            </a:r>
            <a:r>
              <a:rPr lang="en-US" sz="2200" b="1" dirty="0" err="1">
                <a:solidFill>
                  <a:schemeClr val="tx1">
                    <a:lumMod val="95000"/>
                    <a:lumOff val="5000"/>
                  </a:schemeClr>
                </a:solidFill>
              </a:rPr>
              <a:t>ecognised</a:t>
            </a:r>
            <a:r>
              <a:rPr lang="en-US" sz="2200" b="1" dirty="0">
                <a:solidFill>
                  <a:schemeClr val="tx1">
                    <a:lumMod val="95000"/>
                    <a:lumOff val="5000"/>
                  </a:schemeClr>
                </a:solidFill>
              </a:rPr>
              <a:t> in the “bottom half” of the Balance Sheet</a:t>
            </a:r>
          </a:p>
          <a:p>
            <a:pPr marL="0" indent="0">
              <a:buNone/>
              <a:defRPr/>
            </a:pPr>
            <a:endParaRPr lang="en-GB" sz="2000" dirty="0">
              <a:solidFill>
                <a:schemeClr val="tx1">
                  <a:lumMod val="95000"/>
                  <a:lumOff val="5000"/>
                </a:schemeClr>
              </a:solidFill>
            </a:endParaRP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9</a:t>
            </a:fld>
            <a:endParaRPr lang="en-GB" dirty="0">
              <a:solidFill>
                <a:prstClr val="black">
                  <a:tint val="75000"/>
                </a:prstClr>
              </a:solidFill>
              <a:latin typeface="Calibri" panose="020F0502020204030204"/>
            </a:endParaRPr>
          </a:p>
        </p:txBody>
      </p:sp>
      <p:pic>
        <p:nvPicPr>
          <p:cNvPr id="2" name="Picture 1">
            <a:extLst>
              <a:ext uri="{FF2B5EF4-FFF2-40B4-BE49-F238E27FC236}">
                <a16:creationId xmlns:a16="http://schemas.microsoft.com/office/drawing/2014/main" id="{B5E69795-FAE4-4A71-AB86-68E412A5191A}"/>
              </a:ext>
            </a:extLst>
          </p:cNvPr>
          <p:cNvPicPr>
            <a:picLocks noChangeAspect="1"/>
          </p:cNvPicPr>
          <p:nvPr/>
        </p:nvPicPr>
        <p:blipFill>
          <a:blip r:embed="rId3"/>
          <a:stretch>
            <a:fillRect/>
          </a:stretch>
        </p:blipFill>
        <p:spPr>
          <a:xfrm>
            <a:off x="1884783" y="2100825"/>
            <a:ext cx="5374433" cy="4013137"/>
          </a:xfrm>
          <a:prstGeom prst="rect">
            <a:avLst/>
          </a:prstGeom>
        </p:spPr>
      </p:pic>
    </p:spTree>
    <p:extLst>
      <p:ext uri="{BB962C8B-B14F-4D97-AF65-F5344CB8AC3E}">
        <p14:creationId xmlns:p14="http://schemas.microsoft.com/office/powerpoint/2010/main" val="676701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177316"/>
            <a:ext cx="8249302" cy="5179037"/>
          </a:xfrm>
        </p:spPr>
        <p:txBody>
          <a:bodyPr>
            <a:normAutofit/>
          </a:bodyPr>
          <a:lstStyle/>
          <a:p>
            <a:pPr marL="0" indent="0">
              <a:buNone/>
            </a:pPr>
            <a:r>
              <a:rPr lang="en-GB" sz="2400" b="1" u="sng" dirty="0">
                <a:solidFill>
                  <a:schemeClr val="tx1">
                    <a:lumMod val="95000"/>
                    <a:lumOff val="5000"/>
                  </a:schemeClr>
                </a:solidFill>
              </a:rPr>
              <a:t>Retained profits </a:t>
            </a:r>
            <a:r>
              <a:rPr lang="en-GB" sz="2400" b="1" dirty="0">
                <a:solidFill>
                  <a:schemeClr val="tx1">
                    <a:lumMod val="95000"/>
                    <a:lumOff val="5000"/>
                  </a:schemeClr>
                </a:solidFill>
              </a:rPr>
              <a:t>– and shown as a Note to the Accounts</a:t>
            </a:r>
            <a:endParaRPr lang="en-US" sz="2200" b="1" dirty="0">
              <a:solidFill>
                <a:schemeClr val="tx1">
                  <a:lumMod val="95000"/>
                  <a:lumOff val="5000"/>
                </a:schemeClr>
              </a:solidFill>
            </a:endParaRPr>
          </a:p>
          <a:p>
            <a:pPr marL="0" indent="0">
              <a:buNone/>
              <a:defRPr/>
            </a:pPr>
            <a:endParaRPr lang="en-GB" sz="2000" dirty="0">
              <a:solidFill>
                <a:schemeClr val="tx1">
                  <a:lumMod val="95000"/>
                  <a:lumOff val="5000"/>
                </a:schemeClr>
              </a:solidFill>
            </a:endParaRP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10</a:t>
            </a:fld>
            <a:endParaRPr lang="en-GB" dirty="0">
              <a:solidFill>
                <a:prstClr val="black">
                  <a:tint val="75000"/>
                </a:prstClr>
              </a:solidFill>
              <a:latin typeface="Calibri" panose="020F0502020204030204"/>
            </a:endParaRPr>
          </a:p>
        </p:txBody>
      </p:sp>
      <p:pic>
        <p:nvPicPr>
          <p:cNvPr id="3" name="Picture 2">
            <a:extLst>
              <a:ext uri="{FF2B5EF4-FFF2-40B4-BE49-F238E27FC236}">
                <a16:creationId xmlns:a16="http://schemas.microsoft.com/office/drawing/2014/main" id="{CC05ED80-10EE-46C5-912A-30406818542F}"/>
              </a:ext>
            </a:extLst>
          </p:cNvPr>
          <p:cNvPicPr>
            <a:picLocks noChangeAspect="1"/>
          </p:cNvPicPr>
          <p:nvPr/>
        </p:nvPicPr>
        <p:blipFill>
          <a:blip r:embed="rId3"/>
          <a:stretch>
            <a:fillRect/>
          </a:stretch>
        </p:blipFill>
        <p:spPr>
          <a:xfrm>
            <a:off x="1922106" y="2242159"/>
            <a:ext cx="5094514" cy="3438525"/>
          </a:xfrm>
          <a:prstGeom prst="rect">
            <a:avLst/>
          </a:prstGeom>
        </p:spPr>
      </p:pic>
    </p:spTree>
    <p:extLst>
      <p:ext uri="{BB962C8B-B14F-4D97-AF65-F5344CB8AC3E}">
        <p14:creationId xmlns:p14="http://schemas.microsoft.com/office/powerpoint/2010/main" val="1139152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177317"/>
            <a:ext cx="8249302" cy="4802860"/>
          </a:xfrm>
        </p:spPr>
        <p:txBody>
          <a:bodyPr>
            <a:normAutofit/>
          </a:bodyPr>
          <a:lstStyle/>
          <a:p>
            <a:pPr marL="0" indent="0">
              <a:buNone/>
            </a:pPr>
            <a:r>
              <a:rPr lang="en-GB" sz="2400" b="1" u="sng" dirty="0">
                <a:solidFill>
                  <a:schemeClr val="tx1">
                    <a:lumMod val="95000"/>
                    <a:lumOff val="5000"/>
                  </a:schemeClr>
                </a:solidFill>
              </a:rPr>
              <a:t>Worked example - Bond Issue 1</a:t>
            </a:r>
          </a:p>
          <a:p>
            <a:pPr marL="0" indent="0">
              <a:lnSpc>
                <a:spcPct val="100000"/>
              </a:lnSpc>
              <a:spcBef>
                <a:spcPts val="0"/>
              </a:spcBef>
              <a:buNone/>
            </a:pPr>
            <a:r>
              <a:rPr lang="en-GB" sz="800" b="1" u="sng" dirty="0">
                <a:solidFill>
                  <a:schemeClr val="tx1">
                    <a:lumMod val="95000"/>
                    <a:lumOff val="5000"/>
                  </a:schemeClr>
                </a:solidFill>
              </a:rPr>
              <a:t>   </a:t>
            </a:r>
          </a:p>
          <a:p>
            <a:pPr marL="0" indent="0">
              <a:lnSpc>
                <a:spcPct val="107000"/>
              </a:lnSpc>
              <a:spcAft>
                <a:spcPts val="800"/>
              </a:spcAft>
              <a:buNone/>
            </a:pPr>
            <a:r>
              <a:rPr lang="en-GB" sz="2400" b="1" dirty="0">
                <a:latin typeface="Calibri" panose="020F0502020204030204" pitchFamily="34" charset="0"/>
                <a:ea typeface="Calibri" panose="020F0502020204030204" pitchFamily="34" charset="0"/>
                <a:cs typeface="Times New Roman" panose="02020603050405020304" pitchFamily="18" charset="0"/>
              </a:rPr>
              <a:t>Question 1</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What adjustments must be made in the financial statements for the year ended 31 December 2016 relating to the following financial instrument:</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latin typeface="Calibri" panose="020F0502020204030204" pitchFamily="34" charset="0"/>
                <a:ea typeface="Calibri" panose="020F0502020204030204" pitchFamily="34" charset="0"/>
                <a:cs typeface="Times New Roman" panose="02020603050405020304" pitchFamily="18" charset="0"/>
              </a:rPr>
              <a:t>The company issued 6% bonds with a nominal value of £1,000,000 at par on 1st January 2015.  Redemption is at a premium of £200,000 on 31</a:t>
            </a:r>
            <a:r>
              <a:rPr lang="en-GB" sz="2400" baseline="30000" dirty="0">
                <a:latin typeface="Calibri" panose="020F0502020204030204" pitchFamily="34" charset="0"/>
                <a:ea typeface="Calibri" panose="020F0502020204030204" pitchFamily="34" charset="0"/>
                <a:cs typeface="Times New Roman" panose="02020603050405020304" pitchFamily="18" charset="0"/>
              </a:rPr>
              <a:t>st</a:t>
            </a:r>
            <a:r>
              <a:rPr lang="en-GB" sz="2400" dirty="0">
                <a:latin typeface="Calibri" panose="020F0502020204030204" pitchFamily="34" charset="0"/>
                <a:ea typeface="Calibri" panose="020F0502020204030204" pitchFamily="34" charset="0"/>
                <a:cs typeface="Times New Roman" panose="02020603050405020304" pitchFamily="18" charset="0"/>
              </a:rPr>
              <a:t> December 2017 and the effective rate of interest is 12%.</a:t>
            </a:r>
            <a:br>
              <a:rPr lang="en-GB" sz="2400" dirty="0">
                <a:latin typeface="Calibri" panose="020F0502020204030204" pitchFamily="34" charset="0"/>
                <a:ea typeface="Calibri" panose="020F0502020204030204" pitchFamily="34" charset="0"/>
                <a:cs typeface="Times New Roman" panose="02020603050405020304" pitchFamily="18" charset="0"/>
              </a:rPr>
            </a:br>
            <a:endParaRPr lang="en-US" sz="2200" b="1" dirty="0">
              <a:solidFill>
                <a:schemeClr val="tx1">
                  <a:lumMod val="95000"/>
                  <a:lumOff val="5000"/>
                </a:schemeClr>
              </a:solidFill>
            </a:endParaRPr>
          </a:p>
          <a:p>
            <a:pPr marL="0" indent="0">
              <a:buNone/>
              <a:defRPr/>
            </a:pPr>
            <a:endParaRPr lang="en-GB" sz="2000" dirty="0">
              <a:solidFill>
                <a:schemeClr val="tx1">
                  <a:lumMod val="95000"/>
                  <a:lumOff val="5000"/>
                </a:schemeClr>
              </a:solidFill>
            </a:endParaRP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11</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2980494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177317"/>
            <a:ext cx="8249302" cy="5179034"/>
          </a:xfrm>
        </p:spPr>
        <p:txBody>
          <a:bodyPr>
            <a:normAutofit fontScale="92500" lnSpcReduction="10000"/>
          </a:bodyPr>
          <a:lstStyle/>
          <a:p>
            <a:pPr marL="0" indent="0">
              <a:buNone/>
            </a:pPr>
            <a:r>
              <a:rPr lang="en-GB" sz="2900" b="1" u="sng" dirty="0">
                <a:solidFill>
                  <a:schemeClr val="tx1">
                    <a:lumMod val="95000"/>
                    <a:lumOff val="5000"/>
                  </a:schemeClr>
                </a:solidFill>
              </a:rPr>
              <a:t>Worked example - </a:t>
            </a:r>
            <a:r>
              <a:rPr lang="en-GB" sz="2900" b="1" dirty="0">
                <a:latin typeface="Calibri" panose="020F0502020204030204" pitchFamily="34" charset="0"/>
                <a:ea typeface="Calibri" panose="020F0502020204030204" pitchFamily="34" charset="0"/>
                <a:cs typeface="Times New Roman" panose="02020603050405020304" pitchFamily="18" charset="0"/>
              </a:rPr>
              <a:t>Question 1 </a:t>
            </a:r>
            <a:r>
              <a:rPr lang="en-GB" sz="29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ANSWER</a:t>
            </a:r>
            <a:endParaRPr lang="en-GB" sz="2900"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900" dirty="0"/>
              <a:t>						Figures are x £1,000</a:t>
            </a:r>
          </a:p>
          <a:p>
            <a:pPr marL="0" indent="0">
              <a:lnSpc>
                <a:spcPct val="107000"/>
              </a:lnSpc>
              <a:spcAft>
                <a:spcPts val="800"/>
              </a:spcAft>
              <a:buNone/>
            </a:pPr>
            <a:br>
              <a:rPr lang="en-GB" sz="2400" dirty="0">
                <a:latin typeface="Calibri" panose="020F0502020204030204" pitchFamily="34" charset="0"/>
                <a:ea typeface="Calibri" panose="020F0502020204030204" pitchFamily="34" charset="0"/>
                <a:cs typeface="Times New Roman" panose="02020603050405020304" pitchFamily="18" charset="0"/>
              </a:rPr>
            </a:b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400" b="1" dirty="0">
              <a:solidFill>
                <a:schemeClr val="tx1">
                  <a:lumMod val="95000"/>
                  <a:lumOff val="5000"/>
                </a:schemeClr>
              </a:solidFill>
              <a:latin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400" b="1" dirty="0">
              <a:solidFill>
                <a:schemeClr val="tx1">
                  <a:lumMod val="95000"/>
                  <a:lumOff val="5000"/>
                </a:schemeClr>
              </a:solidFill>
              <a:latin typeface="Calibri" panose="020F0502020204030204" pitchFamily="34" charset="0"/>
              <a:cs typeface="Times New Roman" panose="02020603050405020304" pitchFamily="18" charset="0"/>
            </a:endParaRPr>
          </a:p>
          <a:p>
            <a:pPr marL="0" indent="0">
              <a:lnSpc>
                <a:spcPct val="107000"/>
              </a:lnSpc>
              <a:spcAft>
                <a:spcPts val="0"/>
              </a:spcAft>
              <a:buNone/>
            </a:pPr>
            <a:r>
              <a:rPr lang="en-GB" sz="2200" b="1" dirty="0">
                <a:latin typeface="Calibri" panose="020F0502020204030204" pitchFamily="34" charset="0"/>
                <a:ea typeface="Calibri" panose="020F0502020204030204" pitchFamily="34" charset="0"/>
                <a:cs typeface="Times New Roman" panose="02020603050405020304" pitchFamily="18" charset="0"/>
              </a:rPr>
              <a:t>Adjustments are:</a:t>
            </a: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0"/>
              </a:spcAft>
              <a:buNone/>
            </a:pPr>
            <a:r>
              <a:rPr lang="en-GB" sz="2200" b="1" dirty="0">
                <a:latin typeface="Calibri" panose="020F0502020204030204" pitchFamily="34" charset="0"/>
                <a:ea typeface="Calibri" panose="020F0502020204030204" pitchFamily="34" charset="0"/>
                <a:cs typeface="Times New Roman" panose="02020603050405020304" pitchFamily="18" charset="0"/>
              </a:rPr>
              <a:t>1. Profit &amp; Loss Account:</a:t>
            </a:r>
          </a:p>
          <a:p>
            <a:pPr marL="0" indent="0">
              <a:lnSpc>
                <a:spcPct val="107000"/>
              </a:lnSpc>
              <a:buNone/>
            </a:pPr>
            <a:r>
              <a:rPr lang="en-GB" sz="2200" dirty="0">
                <a:latin typeface="Calibri" panose="020F0502020204030204" pitchFamily="34" charset="0"/>
                <a:ea typeface="Calibri" panose="020F0502020204030204" pitchFamily="34" charset="0"/>
                <a:cs typeface="Times New Roman" panose="02020603050405020304" pitchFamily="18" charset="0"/>
              </a:rPr>
              <a:t>Interest Payable	127,000</a:t>
            </a:r>
          </a:p>
          <a:p>
            <a:pPr marL="0" indent="0">
              <a:lnSpc>
                <a:spcPct val="107000"/>
              </a:lnSpc>
              <a:spcAft>
                <a:spcPts val="0"/>
              </a:spcAft>
              <a:buNone/>
            </a:pPr>
            <a:r>
              <a:rPr lang="en-GB" sz="2200" dirty="0">
                <a:latin typeface="Calibri" panose="020F0502020204030204" pitchFamily="34" charset="0"/>
                <a:ea typeface="Calibri" panose="020F0502020204030204" pitchFamily="34" charset="0"/>
                <a:cs typeface="Times New Roman" panose="02020603050405020304" pitchFamily="18" charset="0"/>
              </a:rPr>
              <a:t> </a:t>
            </a:r>
            <a:r>
              <a:rPr lang="en-GB" sz="2200" b="1" dirty="0">
                <a:latin typeface="Calibri" panose="020F0502020204030204" pitchFamily="34" charset="0"/>
                <a:ea typeface="Calibri" panose="020F0502020204030204" pitchFamily="34" charset="0"/>
                <a:cs typeface="Times New Roman" panose="02020603050405020304" pitchFamily="18" charset="0"/>
              </a:rPr>
              <a:t>2. Balance Sheet Creditors greater than 1 year:</a:t>
            </a:r>
          </a:p>
          <a:p>
            <a:pPr marL="0" indent="0">
              <a:lnSpc>
                <a:spcPct val="107000"/>
              </a:lnSpc>
              <a:buNone/>
            </a:pPr>
            <a:r>
              <a:rPr lang="en-GB" sz="2200" dirty="0">
                <a:latin typeface="Calibri" panose="020F0502020204030204" pitchFamily="34" charset="0"/>
                <a:ea typeface="Calibri" panose="020F0502020204030204" pitchFamily="34" charset="0"/>
                <a:cs typeface="Times New Roman" panose="02020603050405020304" pitchFamily="18" charset="0"/>
              </a:rPr>
              <a:t>6% Bonds	1,127,000</a:t>
            </a:r>
          </a:p>
          <a:p>
            <a:pPr marL="0" indent="0">
              <a:lnSpc>
                <a:spcPct val="107000"/>
              </a:lnSpc>
              <a:spcAft>
                <a:spcPts val="800"/>
              </a:spcAft>
              <a:buNone/>
            </a:pPr>
            <a:endParaRPr lang="en-US" sz="2200" b="1" dirty="0">
              <a:solidFill>
                <a:schemeClr val="tx1">
                  <a:lumMod val="95000"/>
                  <a:lumOff val="5000"/>
                </a:schemeClr>
              </a:solidFill>
            </a:endParaRPr>
          </a:p>
          <a:p>
            <a:pPr marL="0" indent="0">
              <a:buNone/>
              <a:defRPr/>
            </a:pPr>
            <a:endParaRPr lang="en-GB" sz="2000" dirty="0">
              <a:solidFill>
                <a:schemeClr val="tx1">
                  <a:lumMod val="95000"/>
                  <a:lumOff val="5000"/>
                </a:schemeClr>
              </a:solidFill>
            </a:endParaRP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12</a:t>
            </a:fld>
            <a:endParaRPr lang="en-GB" dirty="0">
              <a:solidFill>
                <a:prstClr val="black">
                  <a:tint val="75000"/>
                </a:prstClr>
              </a:solidFill>
              <a:latin typeface="Calibri" panose="020F0502020204030204"/>
            </a:endParaRPr>
          </a:p>
        </p:txBody>
      </p:sp>
      <p:pic>
        <p:nvPicPr>
          <p:cNvPr id="8" name="Picture 7">
            <a:extLst>
              <a:ext uri="{FF2B5EF4-FFF2-40B4-BE49-F238E27FC236}">
                <a16:creationId xmlns:a16="http://schemas.microsoft.com/office/drawing/2014/main" id="{03A8DC48-5013-4FB1-9BF7-F79BE8ADC189}"/>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2688336" y="2031506"/>
            <a:ext cx="5373116" cy="2705086"/>
          </a:xfrm>
          <a:prstGeom prst="rect">
            <a:avLst/>
          </a:prstGeom>
          <a:noFill/>
          <a:ln>
            <a:noFill/>
          </a:ln>
        </p:spPr>
      </p:pic>
    </p:spTree>
    <p:extLst>
      <p:ext uri="{BB962C8B-B14F-4D97-AF65-F5344CB8AC3E}">
        <p14:creationId xmlns:p14="http://schemas.microsoft.com/office/powerpoint/2010/main" val="2112434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Simple Financial Instruments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2"/>
            <a:ext cx="7886700" cy="4801771"/>
          </a:xfrm>
        </p:spPr>
        <p:txBody>
          <a:bodyPr/>
          <a:lstStyle/>
          <a:p>
            <a:endParaRPr lang="en-GB" sz="2000" dirty="0"/>
          </a:p>
          <a:p>
            <a:endParaRPr lang="en-GB" sz="2000" dirty="0"/>
          </a:p>
          <a:p>
            <a:pPr marL="0" indent="0" algn="ctr">
              <a:buNone/>
            </a:pPr>
            <a:r>
              <a:rPr lang="en-GB" sz="4800" b="1" dirty="0"/>
              <a:t>Exercises: </a:t>
            </a:r>
          </a:p>
          <a:p>
            <a:pPr algn="ctr">
              <a:buFont typeface="Wingdings" panose="05000000000000000000" pitchFamily="2" charset="2"/>
              <a:buChar char="§"/>
            </a:pPr>
            <a:r>
              <a:rPr lang="en-GB" sz="3600" b="1" dirty="0"/>
              <a:t>Bonds issue 2 </a:t>
            </a:r>
          </a:p>
          <a:p>
            <a:pPr marL="0" indent="0">
              <a:buNone/>
            </a:pPr>
            <a:r>
              <a:rPr lang="en-GB" sz="800" dirty="0"/>
              <a:t> </a:t>
            </a:r>
          </a:p>
          <a:p>
            <a:pPr marL="0" indent="0">
              <a:buNone/>
            </a:pPr>
            <a:r>
              <a:rPr lang="en-GB" sz="800" dirty="0"/>
              <a:t>   </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dirty="0">
                <a:solidFill>
                  <a:prstClr val="black">
                    <a:tint val="75000"/>
                  </a:prstClr>
                </a:solidFill>
                <a:latin typeface="Calibri" panose="020F0502020204030204"/>
              </a:rPr>
              <a:t>Financial Reporting</a:t>
            </a: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13</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861488354"/>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109</TotalTime>
  <Words>702</Words>
  <Application>Microsoft Office PowerPoint</Application>
  <PresentationFormat>On-screen Show (4:3)</PresentationFormat>
  <Paragraphs>133</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1_Office Theme</vt:lpstr>
      <vt:lpstr>PowerPoint Presentation</vt:lpstr>
      <vt:lpstr>Simple Financial Instruments</vt:lpstr>
      <vt:lpstr>Simple Financial Instruments</vt:lpstr>
      <vt:lpstr>Simple Financial Instruments</vt:lpstr>
      <vt:lpstr>Simple Financial Instruments</vt:lpstr>
      <vt:lpstr>Simple Financial Instruments</vt:lpstr>
      <vt:lpstr>Simple Financial Instruments</vt:lpstr>
      <vt:lpstr>Simple Financial Instruments</vt:lpstr>
      <vt:lpstr>Simple Financial Instruments</vt:lpstr>
      <vt:lpstr>Simple Financial Instruments</vt:lpstr>
      <vt:lpstr>Simple Financial Instruments</vt:lpstr>
      <vt:lpstr>Simple Financial Instruments</vt:lpstr>
      <vt:lpstr>Simple Financial Instruments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Williams</dc:creator>
  <cp:lastModifiedBy>Andrew Williams</cp:lastModifiedBy>
  <cp:revision>23</cp:revision>
  <cp:lastPrinted>2019-11-05T18:24:51Z</cp:lastPrinted>
  <dcterms:created xsi:type="dcterms:W3CDTF">2019-10-13T10:55:52Z</dcterms:created>
  <dcterms:modified xsi:type="dcterms:W3CDTF">2019-11-05T19:22:00Z</dcterms:modified>
</cp:coreProperties>
</file>