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736" r:id="rId1"/>
  </p:sldMasterIdLst>
  <p:notesMasterIdLst>
    <p:notesMasterId r:id="rId38"/>
  </p:notesMasterIdLst>
  <p:sldIdLst>
    <p:sldId id="386" r:id="rId2"/>
    <p:sldId id="312" r:id="rId3"/>
    <p:sldId id="313" r:id="rId4"/>
    <p:sldId id="323" r:id="rId5"/>
    <p:sldId id="325" r:id="rId6"/>
    <p:sldId id="326" r:id="rId7"/>
    <p:sldId id="327" r:id="rId8"/>
    <p:sldId id="328" r:id="rId9"/>
    <p:sldId id="376" r:id="rId10"/>
    <p:sldId id="383" r:id="rId11"/>
    <p:sldId id="329" r:id="rId12"/>
    <p:sldId id="375" r:id="rId13"/>
    <p:sldId id="385" r:id="rId14"/>
    <p:sldId id="280" r:id="rId15"/>
    <p:sldId id="332" r:id="rId16"/>
    <p:sldId id="333" r:id="rId17"/>
    <p:sldId id="334" r:id="rId18"/>
    <p:sldId id="335" r:id="rId19"/>
    <p:sldId id="336" r:id="rId20"/>
    <p:sldId id="337" r:id="rId21"/>
    <p:sldId id="338" r:id="rId22"/>
    <p:sldId id="339" r:id="rId23"/>
    <p:sldId id="340" r:id="rId24"/>
    <p:sldId id="341" r:id="rId25"/>
    <p:sldId id="342" r:id="rId26"/>
    <p:sldId id="343" r:id="rId27"/>
    <p:sldId id="344" r:id="rId28"/>
    <p:sldId id="345" r:id="rId29"/>
    <p:sldId id="346" r:id="rId30"/>
    <p:sldId id="351" r:id="rId31"/>
    <p:sldId id="363" r:id="rId32"/>
    <p:sldId id="364" r:id="rId33"/>
    <p:sldId id="365" r:id="rId34"/>
    <p:sldId id="366" r:id="rId35"/>
    <p:sldId id="367" r:id="rId36"/>
    <p:sldId id="372" r:id="rId3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sz="2400"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sz="2400"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sz="2400"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sz="2400" kern="1200">
        <a:solidFill>
          <a:schemeClr val="tx1"/>
        </a:solidFill>
        <a:latin typeface="Arial" charset="0"/>
        <a:ea typeface="ＭＳ Ｐゴシック" pitchFamily="34" charset="-128"/>
        <a:cs typeface="+mn-cs"/>
      </a:defRPr>
    </a:lvl5pPr>
    <a:lvl6pPr marL="2286000" algn="l" defTabSz="914400" rtl="0" eaLnBrk="1" latinLnBrk="0" hangingPunct="1">
      <a:defRPr sz="2400" kern="1200">
        <a:solidFill>
          <a:schemeClr val="tx1"/>
        </a:solidFill>
        <a:latin typeface="Arial" charset="0"/>
        <a:ea typeface="ＭＳ Ｐゴシック" pitchFamily="34" charset="-128"/>
        <a:cs typeface="+mn-cs"/>
      </a:defRPr>
    </a:lvl6pPr>
    <a:lvl7pPr marL="2743200" algn="l" defTabSz="914400" rtl="0" eaLnBrk="1" latinLnBrk="0" hangingPunct="1">
      <a:defRPr sz="2400" kern="1200">
        <a:solidFill>
          <a:schemeClr val="tx1"/>
        </a:solidFill>
        <a:latin typeface="Arial" charset="0"/>
        <a:ea typeface="ＭＳ Ｐゴシック" pitchFamily="34" charset="-128"/>
        <a:cs typeface="+mn-cs"/>
      </a:defRPr>
    </a:lvl7pPr>
    <a:lvl8pPr marL="3200400" algn="l" defTabSz="914400" rtl="0" eaLnBrk="1" latinLnBrk="0" hangingPunct="1">
      <a:defRPr sz="2400" kern="1200">
        <a:solidFill>
          <a:schemeClr val="tx1"/>
        </a:solidFill>
        <a:latin typeface="Arial" charset="0"/>
        <a:ea typeface="ＭＳ Ｐゴシック" pitchFamily="34" charset="-128"/>
        <a:cs typeface="+mn-cs"/>
      </a:defRPr>
    </a:lvl8pPr>
    <a:lvl9pPr marL="3657600" algn="l" defTabSz="914400" rtl="0" eaLnBrk="1" latinLnBrk="0" hangingPunct="1">
      <a:defRPr sz="2400"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1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35" autoAdjust="0"/>
    <p:restoredTop sz="94011" autoAdjust="0"/>
  </p:normalViewPr>
  <p:slideViewPr>
    <p:cSldViewPr>
      <p:cViewPr varScale="1">
        <p:scale>
          <a:sx n="87" d="100"/>
          <a:sy n="87" d="100"/>
        </p:scale>
        <p:origin x="1555" y="29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atin typeface="Arial" charset="0"/>
                <a:ea typeface="ＭＳ Ｐゴシック" pitchFamily="-128" charset="-128"/>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atin typeface="Arial" charset="0"/>
                <a:ea typeface="ＭＳ Ｐゴシック" pitchFamily="-128" charset="-128"/>
              </a:defRPr>
            </a:lvl1pPr>
          </a:lstStyle>
          <a:p>
            <a:pPr>
              <a:defRPr/>
            </a:pPr>
            <a:fld id="{A77F2F17-40EB-47C2-B4EB-46317B00DEDA}" type="datetimeFigureOut">
              <a:rPr lang="en-US"/>
              <a:pPr>
                <a:defRPr/>
              </a:pPr>
              <a:t>9/27/2025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atin typeface="Arial" charset="0"/>
                <a:ea typeface="ＭＳ Ｐゴシック" pitchFamily="-128" charset="-128"/>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0" hangingPunct="0">
              <a:defRPr sz="1200">
                <a:latin typeface="Arial" charset="0"/>
                <a:ea typeface="ＭＳ Ｐゴシック" pitchFamily="-128" charset="-128"/>
              </a:defRPr>
            </a:lvl1pPr>
          </a:lstStyle>
          <a:p>
            <a:pPr>
              <a:defRPr/>
            </a:pPr>
            <a:fld id="{61278F2E-F251-4216-9B05-E66403EB759F}" type="slidenum">
              <a:rPr lang="en-US"/>
              <a:pPr>
                <a:defRPr/>
              </a:pPr>
              <a:t>‹#›</a:t>
            </a:fld>
            <a:endParaRPr lang="en-US" dirty="0"/>
          </a:p>
        </p:txBody>
      </p:sp>
    </p:spTree>
    <p:extLst>
      <p:ext uri="{BB962C8B-B14F-4D97-AF65-F5344CB8AC3E}">
        <p14:creationId xmlns:p14="http://schemas.microsoft.com/office/powerpoint/2010/main" val="40622452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defcon.org/html/defcon-bahrain/dc-bahrain-index.html"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training.defcon.org/collections/arab-cybersecurity-2025"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nist.gov/"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Upon completion of this material, you should be able to:</a:t>
            </a:r>
            <a:endParaRPr lang="en-US" altLang="en-US" dirty="0"/>
          </a:p>
          <a:p>
            <a:pPr lvl="1"/>
            <a:r>
              <a:rPr lang="en-US" altLang="en-US" dirty="0"/>
              <a:t>Define information security</a:t>
            </a:r>
          </a:p>
          <a:p>
            <a:pPr lvl="1"/>
            <a:r>
              <a:rPr lang="en-US" altLang="en-US" dirty="0"/>
              <a:t>Recount the history of computer security and how it evolved into information security</a:t>
            </a:r>
          </a:p>
          <a:p>
            <a:pPr lvl="1"/>
            <a:r>
              <a:rPr lang="en-US" altLang="en-US" dirty="0"/>
              <a:t>Define key terms and critical concepts of information security</a:t>
            </a:r>
          </a:p>
          <a:p>
            <a:pPr lvl="1"/>
            <a:r>
              <a:rPr lang="en-US" altLang="en-US" dirty="0"/>
              <a:t>List the phases of the security systems development life cycle</a:t>
            </a:r>
          </a:p>
          <a:p>
            <a:pPr lvl="1"/>
            <a:r>
              <a:rPr lang="en-US" altLang="en-US" dirty="0"/>
              <a:t>Describe the information security roles of professionals within an organization</a:t>
            </a:r>
          </a:p>
          <a:p>
            <a:endParaRPr lang="en-US" altLang="en-US" dirty="0"/>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a:t>
            </a:fld>
            <a:endParaRPr lang="en-US" dirty="0"/>
          </a:p>
        </p:txBody>
      </p:sp>
    </p:spTree>
    <p:extLst>
      <p:ext uri="{BB962C8B-B14F-4D97-AF65-F5344CB8AC3E}">
        <p14:creationId xmlns:p14="http://schemas.microsoft.com/office/powerpoint/2010/main" val="1930927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What Is Information Security?</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Information security in today’s enterprise is a “well-informed sense of assurance that the information risks and controls are in balance.” – Jim Anderson, </a:t>
            </a:r>
            <a:r>
              <a:rPr lang="en-GB" altLang="en-US" dirty="0" err="1">
                <a:cs typeface="Lucida Sans Unicode" panose="020B0602030504020204" pitchFamily="34" charset="0"/>
              </a:rPr>
              <a:t>Inovant</a:t>
            </a:r>
            <a:r>
              <a:rPr lang="en-GB" altLang="en-US" dirty="0">
                <a:cs typeface="Lucida Sans Unicode" panose="020B0602030504020204" pitchFamily="34" charset="0"/>
              </a:rPr>
              <a:t> (2002)</a:t>
            </a:r>
            <a:r>
              <a:rPr lang="ar-SA" altLang="en-US" dirty="0"/>
              <a:t>‏</a:t>
            </a:r>
            <a:endParaRPr lang="en-GB" altLang="en-US" dirty="0">
              <a:cs typeface="Lucida Sans Unicode" panose="020B0602030504020204" pitchFamily="34" charset="0"/>
            </a:endParaRP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Before we can begin </a:t>
            </a:r>
            <a:r>
              <a:rPr lang="en-GB" altLang="en-US" dirty="0" err="1">
                <a:cs typeface="Lucida Sans Unicode" panose="020B0602030504020204" pitchFamily="34" charset="0"/>
              </a:rPr>
              <a:t>analyzing</a:t>
            </a:r>
            <a:r>
              <a:rPr lang="en-GB" altLang="en-US" dirty="0">
                <a:cs typeface="Lucida Sans Unicode" panose="020B0602030504020204" pitchFamily="34" charset="0"/>
              </a:rPr>
              <a:t> the details of information security, it is necessary to review the origins of this field and its impact on our understanding of information security today.</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a:t>
            </a:fld>
            <a:endParaRPr lang="en-US" dirty="0"/>
          </a:p>
        </p:txBody>
      </p:sp>
    </p:spTree>
    <p:extLst>
      <p:ext uri="{BB962C8B-B14F-4D97-AF65-F5344CB8AC3E}">
        <p14:creationId xmlns:p14="http://schemas.microsoft.com/office/powerpoint/2010/main" val="3190852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RAND corporation</a:t>
            </a:r>
          </a:p>
          <a:p>
            <a:endParaRPr lang="en-GB" dirty="0"/>
          </a:p>
          <a:p>
            <a:r>
              <a:rPr lang="en-GB" sz="1200" b="0" i="0" u="none" strike="noStrike" kern="1200" baseline="0" dirty="0">
                <a:solidFill>
                  <a:schemeClr val="tx1"/>
                </a:solidFill>
                <a:latin typeface="Arial" pitchFamily="34" charset="0"/>
                <a:ea typeface="+mn-ea"/>
                <a:cs typeface="+mn-cs"/>
              </a:rPr>
              <a:t>Much of the early research on computer security </a:t>
            </a:r>
            <a:r>
              <a:rPr lang="en-GB" sz="1200" b="0" i="0" u="none" strike="noStrike" kern="1200" baseline="0" dirty="0" err="1">
                <a:solidFill>
                  <a:schemeClr val="tx1"/>
                </a:solidFill>
                <a:latin typeface="Arial" pitchFamily="34" charset="0"/>
                <a:ea typeface="+mn-ea"/>
                <a:cs typeface="+mn-cs"/>
              </a:rPr>
              <a:t>centered</a:t>
            </a:r>
            <a:r>
              <a:rPr lang="en-GB" sz="1200" b="0" i="0" u="none" strike="noStrike" kern="1200" baseline="0" dirty="0">
                <a:solidFill>
                  <a:schemeClr val="tx1"/>
                </a:solidFill>
                <a:latin typeface="Arial" pitchFamily="34" charset="0"/>
                <a:ea typeface="+mn-ea"/>
                <a:cs typeface="+mn-cs"/>
              </a:rPr>
              <a:t> on a system called Multiplexed Information and Computing Service (MULTICS). Although it is now obsolete,</a:t>
            </a:r>
          </a:p>
          <a:p>
            <a:r>
              <a:rPr lang="en-GB" sz="1200" b="0" i="0" u="none" strike="noStrike" kern="1200" baseline="0" dirty="0">
                <a:solidFill>
                  <a:schemeClr val="tx1"/>
                </a:solidFill>
                <a:latin typeface="Arial" pitchFamily="34" charset="0"/>
                <a:ea typeface="+mn-ea"/>
                <a:cs typeface="+mn-cs"/>
              </a:rPr>
              <a:t>MULTICS is noteworthy because it was the first operating system to integrate security into its core functions. It was a mainframe, time-sharing operating system developed in the mid-</a:t>
            </a:r>
          </a:p>
          <a:p>
            <a:r>
              <a:rPr lang="en-GB" sz="1200" b="0" i="0" u="none" strike="noStrike" kern="1200" baseline="0" dirty="0">
                <a:solidFill>
                  <a:schemeClr val="tx1"/>
                </a:solidFill>
                <a:latin typeface="Arial" pitchFamily="34" charset="0"/>
                <a:ea typeface="+mn-ea"/>
                <a:cs typeface="+mn-cs"/>
              </a:rPr>
              <a:t>1960s by a consortium of General Electric (GE), Bell Labs, and the Massachusetts Institute of Technology (MIT).</a:t>
            </a:r>
          </a:p>
          <a:p>
            <a:endParaRPr lang="en-GB" sz="1200" b="0" i="0" u="none" strike="noStrike" kern="1200" baseline="0" dirty="0">
              <a:solidFill>
                <a:schemeClr val="tx1"/>
              </a:solidFill>
              <a:latin typeface="Arial" pitchFamily="34" charset="0"/>
              <a:ea typeface="+mn-ea"/>
              <a:cs typeface="+mn-cs"/>
            </a:endParaRPr>
          </a:p>
          <a:p>
            <a:r>
              <a:rPr lang="en-GB" dirty="0"/>
              <a:t>RAND Report R-609 was the first widely recognized published document to identify the role of management and policy issues in computer security. It noted that the wide use of networking</a:t>
            </a:r>
          </a:p>
          <a:p>
            <a:r>
              <a:rPr lang="en-GB" dirty="0"/>
              <a:t>components in military information systems introduced security risks that could not be mitigated by the routine practices then used to secure these systems. Figure above shows an</a:t>
            </a:r>
          </a:p>
          <a:p>
            <a:r>
              <a:rPr lang="en-GB" dirty="0"/>
              <a:t>illustration of computer network vulnerabilities from the 1979 release of this document.</a:t>
            </a:r>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4</a:t>
            </a:fld>
            <a:endParaRPr lang="en-US" dirty="0"/>
          </a:p>
        </p:txBody>
      </p:sp>
    </p:spTree>
    <p:extLst>
      <p:ext uri="{BB962C8B-B14F-4D97-AF65-F5344CB8AC3E}">
        <p14:creationId xmlns:p14="http://schemas.microsoft.com/office/powerpoint/2010/main" val="1431044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https://defcon.org/</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Hacking conference</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US" sz="1200" b="1" i="0" u="none" strike="noStrike" kern="1200" dirty="0">
                <a:solidFill>
                  <a:schemeClr val="tx1"/>
                </a:solidFill>
                <a:effectLst/>
                <a:latin typeface="Arial" pitchFamily="34" charset="0"/>
                <a:ea typeface="+mn-ea"/>
                <a:cs typeface="+mn-cs"/>
                <a:hlinkClick r:id="rId3"/>
              </a:rPr>
              <a:t>DEF CON Bahrain</a:t>
            </a:r>
            <a:br>
              <a:rPr lang="en-US" dirty="0"/>
            </a:br>
            <a:r>
              <a:rPr lang="en-US" sz="1200" b="0" i="0" kern="1200" dirty="0">
                <a:solidFill>
                  <a:schemeClr val="tx1"/>
                </a:solidFill>
                <a:effectLst/>
                <a:latin typeface="Arial" pitchFamily="34" charset="0"/>
                <a:ea typeface="+mn-ea"/>
                <a:cs typeface="+mn-cs"/>
              </a:rPr>
              <a:t>Nov. 5-6, 2025</a:t>
            </a:r>
            <a:br>
              <a:rPr lang="en-US" dirty="0"/>
            </a:br>
            <a:r>
              <a:rPr lang="en-US" sz="1200" b="0" i="0" u="none" strike="noStrike" kern="1200" dirty="0">
                <a:solidFill>
                  <a:schemeClr val="tx1"/>
                </a:solidFill>
                <a:effectLst/>
                <a:latin typeface="Arial" pitchFamily="34" charset="0"/>
                <a:ea typeface="+mn-ea"/>
                <a:cs typeface="+mn-cs"/>
                <a:hlinkClick r:id="rId4"/>
              </a:rPr>
              <a:t>Training</a:t>
            </a:r>
            <a:r>
              <a:rPr lang="en-US" sz="1200" b="0" i="0" kern="1200" dirty="0">
                <a:solidFill>
                  <a:schemeClr val="tx1"/>
                </a:solidFill>
                <a:effectLst/>
                <a:latin typeface="Arial" pitchFamily="34" charset="0"/>
                <a:ea typeface="+mn-ea"/>
                <a:cs typeface="+mn-cs"/>
              </a:rPr>
              <a:t> Nov. 3-4, 2025</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endParaRPr lang="en-US" altLang="en-US" sz="1200" b="0" i="0" kern="1200" dirty="0">
              <a:solidFill>
                <a:schemeClr val="tx1"/>
              </a:solidFill>
              <a:effectLst/>
              <a:latin typeface="Arial" pitchFamily="34" charset="0"/>
              <a:ea typeface="+mn-ea"/>
              <a:cs typeface="+mn-cs"/>
            </a:endParaRPr>
          </a:p>
          <a:p>
            <a:pPr fontAlgn="auto"/>
            <a:r>
              <a:rPr lang="es-ES" sz="1200" b="1" i="0" kern="1200" dirty="0" err="1">
                <a:solidFill>
                  <a:schemeClr val="tx1"/>
                </a:solidFill>
                <a:effectLst/>
                <a:latin typeface="Arial" pitchFamily="34" charset="0"/>
                <a:ea typeface="+mn-ea"/>
                <a:cs typeface="+mn-cs"/>
              </a:rPr>
              <a:t>Aug</a:t>
            </a:r>
            <a:r>
              <a:rPr lang="es-ES" sz="1200" b="1" i="0" kern="1200" dirty="0">
                <a:solidFill>
                  <a:schemeClr val="tx1"/>
                </a:solidFill>
                <a:effectLst/>
                <a:latin typeface="Arial" pitchFamily="34" charset="0"/>
                <a:ea typeface="+mn-ea"/>
                <a:cs typeface="+mn-cs"/>
              </a:rPr>
              <a:t>. 7-10, 2025</a:t>
            </a:r>
          </a:p>
          <a:p>
            <a:pPr fontAlgn="auto"/>
            <a:r>
              <a:rPr lang="es-ES" sz="1200" b="0" i="0" kern="1200" dirty="0">
                <a:solidFill>
                  <a:schemeClr val="tx1"/>
                </a:solidFill>
                <a:effectLst/>
                <a:latin typeface="Arial" pitchFamily="34" charset="0"/>
                <a:ea typeface="+mn-ea"/>
                <a:cs typeface="+mn-cs"/>
              </a:rPr>
              <a:t>Las Vegas </a:t>
            </a:r>
            <a:r>
              <a:rPr lang="es-ES" sz="1200" b="0" i="0" kern="1200" dirty="0" err="1">
                <a:solidFill>
                  <a:schemeClr val="tx1"/>
                </a:solidFill>
                <a:effectLst/>
                <a:latin typeface="Arial" pitchFamily="34" charset="0"/>
                <a:ea typeface="+mn-ea"/>
                <a:cs typeface="+mn-cs"/>
              </a:rPr>
              <a:t>Convention</a:t>
            </a:r>
            <a:r>
              <a:rPr lang="es-ES" sz="1200" b="0" i="0" kern="1200" dirty="0">
                <a:solidFill>
                  <a:schemeClr val="tx1"/>
                </a:solidFill>
                <a:effectLst/>
                <a:latin typeface="Arial" pitchFamily="34" charset="0"/>
                <a:ea typeface="+mn-ea"/>
                <a:cs typeface="+mn-cs"/>
              </a:rPr>
              <a:t> Center</a:t>
            </a:r>
            <a:br>
              <a:rPr lang="es-ES" sz="1200" b="0" i="0" kern="1200" dirty="0">
                <a:solidFill>
                  <a:schemeClr val="tx1"/>
                </a:solidFill>
                <a:effectLst/>
                <a:latin typeface="Arial" pitchFamily="34" charset="0"/>
                <a:ea typeface="+mn-ea"/>
                <a:cs typeface="+mn-cs"/>
              </a:rPr>
            </a:br>
            <a:r>
              <a:rPr lang="es-ES" sz="1200" b="0" i="0" kern="1200" dirty="0">
                <a:solidFill>
                  <a:schemeClr val="tx1"/>
                </a:solidFill>
                <a:effectLst/>
                <a:latin typeface="Arial" pitchFamily="34" charset="0"/>
                <a:ea typeface="+mn-ea"/>
                <a:cs typeface="+mn-cs"/>
              </a:rPr>
              <a:t>in Las Vegas, NV</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endParaRPr lang="en-GB" altLang="en-US" b="1" dirty="0">
              <a:ea typeface="Lucida Sans Unicode" charset="0"/>
              <a:cs typeface="Lucida Sans Unicode" charset="0"/>
            </a:endParaRP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endParaRPr lang="en-GB" altLang="en-US" b="1" dirty="0">
              <a:ea typeface="Lucida Sans Unicode" charset="0"/>
              <a:cs typeface="Lucida Sans Unicode" charset="0"/>
            </a:endParaRP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The 1990s</a:t>
            </a:r>
          </a:p>
          <a:p>
            <a:pPr marL="352398" indent="-352398">
              <a:spcBef>
                <a:spcPct val="20000"/>
              </a:spcBef>
              <a:buFontTx/>
              <a:buChar char="•"/>
              <a:defRPr/>
            </a:pPr>
            <a:r>
              <a:rPr lang="en-GB" altLang="en-US" sz="1200" kern="0" dirty="0">
                <a:solidFill>
                  <a:srgbClr val="222222"/>
                </a:solidFill>
                <a:latin typeface="Arial"/>
              </a:rPr>
              <a:t>Networks of computers became more common; so did the need to connect them to each other</a:t>
            </a:r>
          </a:p>
          <a:p>
            <a:pPr marL="352398" indent="-352398">
              <a:spcBef>
                <a:spcPct val="20000"/>
              </a:spcBef>
              <a:buFontTx/>
              <a:buChar char="•"/>
              <a:defRPr/>
            </a:pPr>
            <a:r>
              <a:rPr lang="en-GB" altLang="en-US" sz="1200" kern="0" dirty="0">
                <a:solidFill>
                  <a:srgbClr val="222222"/>
                </a:solidFill>
                <a:latin typeface="Arial"/>
              </a:rPr>
              <a:t>Internet became first global network of networks</a:t>
            </a:r>
          </a:p>
          <a:p>
            <a:pPr marL="352398" indent="-352398">
              <a:spcBef>
                <a:spcPct val="20000"/>
              </a:spcBef>
              <a:buFontTx/>
              <a:buChar char="•"/>
              <a:defRPr/>
            </a:pPr>
            <a:r>
              <a:rPr lang="en-GB" altLang="en-US" sz="1200" kern="0" dirty="0">
                <a:solidFill>
                  <a:srgbClr val="222222"/>
                </a:solidFill>
                <a:latin typeface="Arial"/>
              </a:rPr>
              <a:t>Initially based on de facto standards</a:t>
            </a:r>
          </a:p>
          <a:p>
            <a:pPr marL="352398" indent="-352398">
              <a:spcBef>
                <a:spcPct val="20000"/>
              </a:spcBef>
              <a:buFontTx/>
              <a:buChar char="•"/>
              <a:defRPr/>
            </a:pPr>
            <a:r>
              <a:rPr lang="en-GB" altLang="en-US" sz="1200" kern="0" dirty="0">
                <a:solidFill>
                  <a:srgbClr val="222222"/>
                </a:solidFill>
                <a:latin typeface="Arial"/>
              </a:rPr>
              <a:t>In early Internet deployments, security was treated as a low priority</a:t>
            </a:r>
          </a:p>
          <a:p>
            <a:pPr marL="352398" indent="-352398">
              <a:spcBef>
                <a:spcPct val="20000"/>
              </a:spcBef>
              <a:buFontTx/>
              <a:buChar char="•"/>
              <a:defRPr/>
            </a:pPr>
            <a:r>
              <a:rPr lang="en-GB" altLang="en-US" sz="1200" kern="0" dirty="0">
                <a:solidFill>
                  <a:srgbClr val="222222"/>
                </a:solidFill>
                <a:latin typeface="Arial"/>
              </a:rPr>
              <a:t>In 1993, DEFCON conference established for those interested in information security</a:t>
            </a:r>
          </a:p>
          <a:p>
            <a:pPr marL="352398" indent="-352398">
              <a:spcBef>
                <a:spcPct val="20000"/>
              </a:spcBef>
              <a:buFontTx/>
              <a:buChar char="•"/>
              <a:defRPr/>
            </a:pPr>
            <a:endParaRPr lang="en-GB" altLang="en-US" sz="1200" kern="0" dirty="0">
              <a:solidFill>
                <a:srgbClr val="222222"/>
              </a:solidFill>
              <a:latin typeface="Arial"/>
            </a:endParaRPr>
          </a:p>
          <a:p>
            <a:pPr marL="0" indent="0">
              <a:spcBef>
                <a:spcPct val="20000"/>
              </a:spcBef>
              <a:buFontTx/>
              <a:buNone/>
              <a:defRPr/>
            </a:pPr>
            <a:r>
              <a:rPr lang="en-GB" altLang="en-US" sz="1200" kern="0" dirty="0">
                <a:solidFill>
                  <a:srgbClr val="222222"/>
                </a:solidFill>
                <a:latin typeface="Arial"/>
              </a:rPr>
              <a:t>The </a:t>
            </a:r>
            <a:r>
              <a:rPr lang="en-GB" altLang="en-US" sz="1200" kern="0" dirty="0" err="1">
                <a:solidFill>
                  <a:srgbClr val="222222"/>
                </a:solidFill>
                <a:latin typeface="Arial"/>
              </a:rPr>
              <a:t>defense</a:t>
            </a:r>
            <a:r>
              <a:rPr lang="en-GB" altLang="en-US" sz="1200" kern="0" dirty="0">
                <a:solidFill>
                  <a:srgbClr val="222222"/>
                </a:solidFill>
                <a:latin typeface="Arial"/>
              </a:rPr>
              <a:t> readiness condition (DEFCON)</a:t>
            </a:r>
          </a:p>
          <a:p>
            <a:pPr marL="0" indent="0">
              <a:spcBef>
                <a:spcPct val="20000"/>
              </a:spcBef>
              <a:buFontTx/>
              <a:buNone/>
              <a:defRPr/>
            </a:pPr>
            <a:r>
              <a:rPr lang="en-GB" altLang="en-US" sz="1200" kern="0" dirty="0">
                <a:solidFill>
                  <a:srgbClr val="222222"/>
                </a:solidFill>
                <a:latin typeface="Arial"/>
              </a:rPr>
              <a:t>Cyber Operations Condition (CYBERCON)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endParaRPr lang="en-GB" altLang="en-US" dirty="0">
              <a:ea typeface="Lucida Sans Unicode" charset="0"/>
              <a:cs typeface="Lucida Sans Unicode" charset="0"/>
            </a:endParaRPr>
          </a:p>
          <a:p>
            <a:r>
              <a:rPr lang="en-GB" sz="1200" b="0" i="0" u="none" strike="noStrike" kern="1200" baseline="0" dirty="0">
                <a:solidFill>
                  <a:schemeClr val="tx1"/>
                </a:solidFill>
                <a:latin typeface="Arial" pitchFamily="34" charset="0"/>
                <a:ea typeface="+mn-ea"/>
                <a:cs typeface="+mn-cs"/>
              </a:rPr>
              <a:t>In 1993, the first DEFCON conference was held in Las Vegas. Originally it was established as a gathering for people interested in information security, including authors, lawyers, government</a:t>
            </a:r>
          </a:p>
          <a:p>
            <a:r>
              <a:rPr lang="en-GB" sz="1200" b="0" i="0" u="none" strike="noStrike" kern="1200" baseline="0" dirty="0">
                <a:solidFill>
                  <a:schemeClr val="tx1"/>
                </a:solidFill>
                <a:latin typeface="Arial" pitchFamily="34" charset="0"/>
                <a:ea typeface="+mn-ea"/>
                <a:cs typeface="+mn-cs"/>
              </a:rPr>
              <a:t>employees, and law enforcement officials. A compelling topic was the involvement of hackers in creating an interesting venue for the exchange of information between two</a:t>
            </a:r>
          </a:p>
          <a:p>
            <a:r>
              <a:rPr lang="en-GB" sz="1200" b="0" i="0" u="none" strike="noStrike" kern="1200" baseline="0" dirty="0">
                <a:solidFill>
                  <a:schemeClr val="tx1"/>
                </a:solidFill>
                <a:latin typeface="Arial" pitchFamily="34" charset="0"/>
                <a:ea typeface="+mn-ea"/>
                <a:cs typeface="+mn-cs"/>
              </a:rPr>
              <a:t>adversarial groups—the “white hats” of law enforcement and security professionals and the “black hats” of hackers and computer criminals.</a:t>
            </a:r>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5</a:t>
            </a:fld>
            <a:endParaRPr lang="en-US" dirty="0"/>
          </a:p>
        </p:txBody>
      </p:sp>
    </p:spTree>
    <p:extLst>
      <p:ext uri="{BB962C8B-B14F-4D97-AF65-F5344CB8AC3E}">
        <p14:creationId xmlns:p14="http://schemas.microsoft.com/office/powerpoint/2010/main" val="1794036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2000 to Present</a:t>
            </a:r>
          </a:p>
          <a:p>
            <a:pPr marL="355661" indent="-352398" eaLnBrk="1" hangingPunct="1">
              <a:spcBef>
                <a:spcPts val="642"/>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700" kern="0" dirty="0">
                <a:solidFill>
                  <a:srgbClr val="222222"/>
                </a:solidFill>
                <a:latin typeface="Arial"/>
                <a:cs typeface="Arial" charset="0"/>
              </a:rPr>
              <a:t>The Internet brings millions of unsecured computer networks into continuous communication with each other</a:t>
            </a:r>
          </a:p>
          <a:p>
            <a:pPr marL="355661" indent="-352398" eaLnBrk="1" hangingPunct="1">
              <a:spcBef>
                <a:spcPts val="642"/>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700" kern="0" dirty="0">
                <a:solidFill>
                  <a:srgbClr val="222222"/>
                </a:solidFill>
                <a:latin typeface="Arial"/>
                <a:cs typeface="Arial" charset="0"/>
              </a:rPr>
              <a:t>Ability to secure a computer’s data influenced by the security of every computer to which it is connected</a:t>
            </a:r>
          </a:p>
          <a:p>
            <a:pPr marL="355661" indent="-352398" eaLnBrk="1" hangingPunct="1">
              <a:spcBef>
                <a:spcPts val="642"/>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700" kern="0" dirty="0">
                <a:solidFill>
                  <a:srgbClr val="222222"/>
                </a:solidFill>
                <a:latin typeface="Arial"/>
                <a:cs typeface="Arial" charset="0"/>
              </a:rPr>
              <a:t>Growing threat of cyber attacks has increased the awareness of need for improved security</a:t>
            </a:r>
          </a:p>
          <a:p>
            <a:pPr marL="766793" lvl="1" indent="-293665" eaLnBrk="1" hangingPunct="1">
              <a:spcBef>
                <a:spcPts val="642"/>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Nation-states engaging in information warfare</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6</a:t>
            </a:fld>
            <a:endParaRPr lang="en-US" dirty="0"/>
          </a:p>
        </p:txBody>
      </p:sp>
    </p:spTree>
    <p:extLst>
      <p:ext uri="{BB962C8B-B14F-4D97-AF65-F5344CB8AC3E}">
        <p14:creationId xmlns:p14="http://schemas.microsoft.com/office/powerpoint/2010/main" val="1919444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What Is Security?</a:t>
            </a:r>
          </a:p>
          <a:p>
            <a:pPr marL="352398" indent="-352398" eaLnBrk="1" hangingPunct="1">
              <a:spcBef>
                <a:spcPts val="642"/>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700" kern="0" dirty="0">
                <a:solidFill>
                  <a:srgbClr val="222222"/>
                </a:solidFill>
                <a:latin typeface="Arial"/>
                <a:cs typeface="Arial" charset="0"/>
              </a:rPr>
              <a:t>“A state of being secure and free from danger or harm; the actions taken to make someone or something secure”  </a:t>
            </a:r>
          </a:p>
          <a:p>
            <a:pPr marL="352398" indent="-352398" eaLnBrk="1" hangingPunct="1">
              <a:spcBef>
                <a:spcPts val="642"/>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700" kern="0" dirty="0">
                <a:solidFill>
                  <a:srgbClr val="222222"/>
                </a:solidFill>
                <a:latin typeface="Arial"/>
                <a:cs typeface="Arial" charset="0"/>
              </a:rPr>
              <a:t>A successful organization should have multiple layers of security in place to protect: </a:t>
            </a:r>
          </a:p>
          <a:p>
            <a:pPr marL="763530" lvl="1" indent="-293665" eaLnBrk="1" hangingPunct="1">
              <a:spcBef>
                <a:spcPts val="591"/>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Operations</a:t>
            </a:r>
          </a:p>
          <a:p>
            <a:pPr marL="763530" lvl="1" indent="-293665" eaLnBrk="1" hangingPunct="1">
              <a:spcBef>
                <a:spcPts val="591"/>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Physical Infrastructure</a:t>
            </a:r>
          </a:p>
          <a:p>
            <a:pPr marL="763530" lvl="1" indent="-293665" eaLnBrk="1" hangingPunct="1">
              <a:spcBef>
                <a:spcPts val="591"/>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People</a:t>
            </a:r>
          </a:p>
          <a:p>
            <a:pPr marL="763530" lvl="1" indent="-293665" eaLnBrk="1" hangingPunct="1">
              <a:spcBef>
                <a:spcPts val="591"/>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Functions</a:t>
            </a:r>
          </a:p>
          <a:p>
            <a:pPr marL="763530" lvl="1" indent="-293665" eaLnBrk="1" hangingPunct="1">
              <a:spcBef>
                <a:spcPts val="591"/>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Communications</a:t>
            </a:r>
          </a:p>
          <a:p>
            <a:pPr marL="763530" lvl="1" indent="-293665" eaLnBrk="1" hangingPunct="1">
              <a:spcBef>
                <a:spcPts val="591"/>
              </a:spcBef>
              <a:buFontTx/>
              <a:buChar char="–"/>
              <a:tabLst>
                <a:tab pos="936466" algn="l"/>
                <a:tab pos="1876195" algn="l"/>
                <a:tab pos="2815924" algn="l"/>
                <a:tab pos="3755653" algn="l"/>
                <a:tab pos="4695381" algn="l"/>
                <a:tab pos="5635110" algn="l"/>
                <a:tab pos="6574839" algn="l"/>
                <a:tab pos="7514568" algn="l"/>
                <a:tab pos="8454297" algn="l"/>
                <a:tab pos="9394026" algn="l"/>
                <a:tab pos="10333755" algn="l"/>
              </a:tabLst>
              <a:defRPr/>
            </a:pPr>
            <a:r>
              <a:rPr lang="en-GB" altLang="en-US" sz="2500" kern="0" dirty="0">
                <a:solidFill>
                  <a:srgbClr val="222222"/>
                </a:solidFill>
                <a:latin typeface="Arial"/>
                <a:cs typeface="Arial" charset="0"/>
              </a:rPr>
              <a:t>Information</a:t>
            </a:r>
          </a:p>
          <a:p>
            <a:r>
              <a:rPr lang="en-GB" sz="1200" b="0" i="0" u="none" strike="noStrike" kern="1200" baseline="0" dirty="0">
                <a:solidFill>
                  <a:schemeClr val="tx1"/>
                </a:solidFill>
                <a:latin typeface="Arial" pitchFamily="34" charset="0"/>
                <a:ea typeface="+mn-ea"/>
                <a:cs typeface="+mn-cs"/>
              </a:rPr>
              <a:t>Security is protection. Protection from adversaries—those who would do harm, intentionally or otherwise—is the ultimate objective of security. National security, for example, is a </a:t>
            </a:r>
            <a:r>
              <a:rPr lang="en-GB" sz="1200" b="0" i="0" u="none" strike="noStrike" kern="1200" baseline="0" dirty="0" err="1">
                <a:solidFill>
                  <a:schemeClr val="tx1"/>
                </a:solidFill>
                <a:latin typeface="Arial" pitchFamily="34" charset="0"/>
                <a:ea typeface="+mn-ea"/>
                <a:cs typeface="+mn-cs"/>
              </a:rPr>
              <a:t>multilayered</a:t>
            </a:r>
            <a:endParaRPr lang="en-GB" sz="1200" b="0" i="0" u="none" strike="noStrike" kern="1200" baseline="0" dirty="0">
              <a:solidFill>
                <a:schemeClr val="tx1"/>
              </a:solidFill>
              <a:latin typeface="Arial" pitchFamily="34" charset="0"/>
              <a:ea typeface="+mn-ea"/>
              <a:cs typeface="+mn-cs"/>
            </a:endParaRPr>
          </a:p>
          <a:p>
            <a:r>
              <a:rPr lang="en-GB" sz="1200" b="0" i="0" u="none" strike="noStrike" kern="1200" baseline="0" dirty="0">
                <a:solidFill>
                  <a:schemeClr val="tx1"/>
                </a:solidFill>
                <a:latin typeface="Arial" pitchFamily="34" charset="0"/>
                <a:ea typeface="+mn-ea"/>
                <a:cs typeface="+mn-cs"/>
              </a:rPr>
              <a:t>system that protects the sovereignty of a state, its assets, its resources, and its people.</a:t>
            </a:r>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7</a:t>
            </a:fld>
            <a:endParaRPr lang="en-US" dirty="0"/>
          </a:p>
        </p:txBody>
      </p:sp>
    </p:spTree>
    <p:extLst>
      <p:ext uri="{BB962C8B-B14F-4D97-AF65-F5344CB8AC3E}">
        <p14:creationId xmlns:p14="http://schemas.microsoft.com/office/powerpoint/2010/main" val="3480507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What Is Security? (cont’d.)</a:t>
            </a:r>
          </a:p>
          <a:p>
            <a:pPr marL="352398" indent="-352398">
              <a:spcBef>
                <a:spcPct val="20000"/>
              </a:spcBef>
              <a:buFontTx/>
              <a:buChar char="•"/>
              <a:defRPr/>
            </a:pPr>
            <a:r>
              <a:rPr lang="en-GB" altLang="en-US" sz="2700" kern="0" dirty="0">
                <a:solidFill>
                  <a:srgbClr val="222222"/>
                </a:solidFill>
                <a:latin typeface="Arial"/>
              </a:rPr>
              <a:t>The protection of information and its critical elements, including systems and hardware that use, store, and transmit that information </a:t>
            </a:r>
          </a:p>
          <a:p>
            <a:pPr marL="352398" indent="-352398">
              <a:spcBef>
                <a:spcPct val="20000"/>
              </a:spcBef>
              <a:buFontTx/>
              <a:buChar char="•"/>
              <a:defRPr/>
            </a:pPr>
            <a:r>
              <a:rPr lang="en-GB" altLang="en-US" sz="2700" kern="0" dirty="0">
                <a:solidFill>
                  <a:srgbClr val="222222"/>
                </a:solidFill>
                <a:latin typeface="Arial"/>
              </a:rPr>
              <a:t>Includes information security management, data security, and network security</a:t>
            </a:r>
          </a:p>
          <a:p>
            <a:pPr marL="352398" indent="-352398">
              <a:spcBef>
                <a:spcPct val="20000"/>
              </a:spcBef>
              <a:buFontTx/>
              <a:buChar char="•"/>
              <a:defRPr/>
            </a:pPr>
            <a:r>
              <a:rPr lang="en-GB" altLang="en-US" sz="2700" kern="0" dirty="0">
                <a:solidFill>
                  <a:srgbClr val="222222"/>
                </a:solidFill>
                <a:latin typeface="Arial"/>
              </a:rPr>
              <a:t>C.I.A. triangle</a:t>
            </a:r>
          </a:p>
          <a:p>
            <a:pPr marL="763530" lvl="1" indent="-293665">
              <a:spcBef>
                <a:spcPct val="20000"/>
              </a:spcBef>
              <a:buFontTx/>
              <a:buChar char="–"/>
              <a:defRPr/>
            </a:pPr>
            <a:r>
              <a:rPr lang="en-GB" altLang="en-US" sz="2500" kern="0" dirty="0">
                <a:solidFill>
                  <a:srgbClr val="222222"/>
                </a:solidFill>
                <a:latin typeface="Arial"/>
              </a:rPr>
              <a:t>Is standard based on confidentiality, integrity, and availability, now viewed as inadequate</a:t>
            </a:r>
          </a:p>
          <a:p>
            <a:pPr marL="763530" lvl="1" indent="-293665">
              <a:spcBef>
                <a:spcPct val="20000"/>
              </a:spcBef>
              <a:buFontTx/>
              <a:buChar char="–"/>
              <a:defRPr/>
            </a:pPr>
            <a:r>
              <a:rPr lang="en-GB" altLang="en-US" sz="2500" kern="0" dirty="0">
                <a:solidFill>
                  <a:srgbClr val="222222"/>
                </a:solidFill>
                <a:latin typeface="Arial"/>
              </a:rPr>
              <a:t>Expanded model consists of a list of critical characteristics of information</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8</a:t>
            </a:fld>
            <a:endParaRPr lang="en-US" dirty="0"/>
          </a:p>
        </p:txBody>
      </p:sp>
    </p:spTree>
    <p:extLst>
      <p:ext uri="{BB962C8B-B14F-4D97-AF65-F5344CB8AC3E}">
        <p14:creationId xmlns:p14="http://schemas.microsoft.com/office/powerpoint/2010/main" val="348228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Arial" pitchFamily="34" charset="0"/>
                <a:ea typeface="+mn-ea"/>
                <a:cs typeface="+mn-cs"/>
              </a:rPr>
              <a:t>The Committee on National Security Systems (CNSS) model is often referred to as the "McCumber Cube" due to its association with the McCumber Cube framework developed by William (Bill) McCumber in the late 1990s.</a:t>
            </a:r>
          </a:p>
          <a:p>
            <a:endParaRPr lang="en-GB" sz="1200" b="0" i="0" u="none" strike="noStrike" kern="1200" baseline="0" dirty="0">
              <a:solidFill>
                <a:schemeClr val="tx1"/>
              </a:solidFill>
              <a:latin typeface="Arial" pitchFamily="34" charset="0"/>
              <a:ea typeface="+mn-ea"/>
              <a:cs typeface="+mn-cs"/>
            </a:endParaRPr>
          </a:p>
          <a:p>
            <a:r>
              <a:rPr lang="en-GB" sz="1200" b="0" i="0" u="none" strike="noStrike" kern="1200" baseline="0" dirty="0">
                <a:solidFill>
                  <a:schemeClr val="tx1"/>
                </a:solidFill>
                <a:latin typeface="Arial" pitchFamily="34" charset="0"/>
                <a:ea typeface="+mn-ea"/>
                <a:cs typeface="+mn-cs"/>
              </a:rPr>
              <a:t>The Committee on National Security Systems (CNSS) defines information security as the protection of information and its critical elements, including the systems and hardware that use, store,</a:t>
            </a:r>
          </a:p>
          <a:p>
            <a:r>
              <a:rPr lang="en-GB" sz="1200" b="0" i="0" u="none" strike="noStrike" kern="1200" baseline="0" dirty="0">
                <a:solidFill>
                  <a:schemeClr val="tx1"/>
                </a:solidFill>
                <a:latin typeface="Arial" pitchFamily="34" charset="0"/>
                <a:ea typeface="+mn-ea"/>
                <a:cs typeface="+mn-cs"/>
              </a:rPr>
              <a:t>and transmit the information.11 Figure 1-5 shows that information security includes the broad areas of information security management, data security, and network security. The CNSS</a:t>
            </a:r>
          </a:p>
          <a:p>
            <a:r>
              <a:rPr lang="en-GB" sz="1200" b="0" i="0" u="none" strike="noStrike" kern="1200" baseline="0" dirty="0">
                <a:solidFill>
                  <a:schemeClr val="tx1"/>
                </a:solidFill>
                <a:latin typeface="Arial" pitchFamily="34" charset="0"/>
                <a:ea typeface="+mn-ea"/>
                <a:cs typeface="+mn-cs"/>
              </a:rPr>
              <a:t>model of information security evolved from a concept developed by the computer security industry called the C.I.A. triad. The C.I.A. triad (see Figure 1-6) has been the standard for computer</a:t>
            </a:r>
          </a:p>
          <a:p>
            <a:r>
              <a:rPr lang="en-GB" sz="1200" b="0" i="0" u="none" strike="noStrike" kern="1200" baseline="0" dirty="0">
                <a:solidFill>
                  <a:schemeClr val="tx1"/>
                </a:solidFill>
                <a:latin typeface="Arial" pitchFamily="34" charset="0"/>
                <a:ea typeface="+mn-ea"/>
                <a:cs typeface="+mn-cs"/>
              </a:rPr>
              <a:t>security in both industry and government since the development of the mainframe. This standard is based on the three characteristics of information that give it value to organizations:</a:t>
            </a:r>
          </a:p>
          <a:p>
            <a:r>
              <a:rPr lang="en-GB" sz="1200" b="0" i="0" u="none" strike="noStrike" kern="1200" baseline="0" dirty="0">
                <a:solidFill>
                  <a:schemeClr val="tx1"/>
                </a:solidFill>
                <a:latin typeface="Arial" pitchFamily="34" charset="0"/>
                <a:ea typeface="+mn-ea"/>
                <a:cs typeface="+mn-cs"/>
              </a:rPr>
              <a:t>confidentiality, integrity, and availability.</a:t>
            </a:r>
            <a:endParaRPr lang="en-GB"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9</a:t>
            </a:fld>
            <a:endParaRPr lang="en-US" dirty="0"/>
          </a:p>
        </p:txBody>
      </p:sp>
    </p:spTree>
    <p:extLst>
      <p:ext uri="{BB962C8B-B14F-4D97-AF65-F5344CB8AC3E}">
        <p14:creationId xmlns:p14="http://schemas.microsoft.com/office/powerpoint/2010/main" val="3676384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Arial" pitchFamily="34" charset="0"/>
                <a:ea typeface="+mn-ea"/>
                <a:cs typeface="+mn-cs"/>
              </a:rPr>
              <a:t>The C.I.A. triad (see Figure above) has been the standard for computer security in both industry and government since the development of the mainframe. This</a:t>
            </a:r>
          </a:p>
          <a:p>
            <a:r>
              <a:rPr lang="en-GB" sz="1200" b="0" i="0" u="none" strike="noStrike" kern="1200" baseline="0" dirty="0">
                <a:solidFill>
                  <a:schemeClr val="tx1"/>
                </a:solidFill>
                <a:latin typeface="Arial" pitchFamily="34" charset="0"/>
                <a:ea typeface="+mn-ea"/>
                <a:cs typeface="+mn-cs"/>
              </a:rPr>
              <a:t>standard is based on the three characteristics of information that give it value to organizations: confidentiality, integrity, and availability. The security of these three characteristics is as important</a:t>
            </a:r>
          </a:p>
          <a:p>
            <a:r>
              <a:rPr lang="en-GB" sz="1200" b="0" i="0" u="none" strike="noStrike" kern="1200" baseline="0" dirty="0">
                <a:solidFill>
                  <a:schemeClr val="tx1"/>
                </a:solidFill>
                <a:latin typeface="Arial" pitchFamily="34" charset="0"/>
                <a:ea typeface="+mn-ea"/>
                <a:cs typeface="+mn-cs"/>
              </a:rPr>
              <a:t>today as it has always been, but the C.I.A.</a:t>
            </a:r>
            <a:endParaRPr lang="en-GB"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10</a:t>
            </a:fld>
            <a:endParaRPr lang="en-US" dirty="0"/>
          </a:p>
        </p:txBody>
      </p:sp>
    </p:spTree>
    <p:extLst>
      <p:ext uri="{BB962C8B-B14F-4D97-AF65-F5344CB8AC3E}">
        <p14:creationId xmlns:p14="http://schemas.microsoft.com/office/powerpoint/2010/main" val="1358063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Key Terms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Access - a subject or object’s ability to use, manipulate, modify, or affect another subject or object.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Asset - the organizational resource that is being protected.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Attack - an intentional or unintentional act that can damage or otherwise compromise information and the systems that support it.</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Control, Safeguard, or Countermeasure - </a:t>
            </a:r>
            <a:r>
              <a:rPr lang="en-US" altLang="en-US" dirty="0">
                <a:cs typeface="Lucida Sans Unicode" panose="020B0602030504020204" pitchFamily="34" charset="0"/>
              </a:rPr>
              <a:t>Security mechanisms, policies, or procedures that can successfully counter attacks, reduce risk, resolve vulnerabilities, and otherwise improve security within an organization.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Exploit – a technique used to compromise a system.</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Exposure - a condition or state of being exposed.</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Loss: A single instance of an information asset suffering damage or destruction, unintended or unauthorized modification or disclosure, or denial of use.</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Protection Profile or Security Posture-entire set of controls and safeguards that the organization implements to protect the asset.</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Risk - the probability of an unwanted occurrence.</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Subjects and Objects – a computer can be either an agent entity used to conduct an attack, or the target entity.</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Threat - a category of objects, people, or other entities that represents a danger to an asset.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Threat Agent – the specific instance or a component of a threat.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Vulnerability - weaknesses or faults in a system or protection mechanism that expose information to attack or damage.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11</a:t>
            </a:fld>
            <a:endParaRPr lang="en-US" dirty="0"/>
          </a:p>
        </p:txBody>
      </p:sp>
    </p:spTree>
    <p:extLst>
      <p:ext uri="{BB962C8B-B14F-4D97-AF65-F5344CB8AC3E}">
        <p14:creationId xmlns:p14="http://schemas.microsoft.com/office/powerpoint/2010/main" val="2105293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Arial" panose="020B0604020202020204" pitchFamily="34" charset="0"/>
              </a:rPr>
              <a:t>Key Information Security Concepts</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When considering the security of information systems components, it is important to understand the concept of the computer as the subject of an attack as opposed to the computer as the object of an attack.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When a computer is the subject of an attack, it is used as an active tool to conduct the attack. When a computer is the object of an attack, it is the entity being attacked.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solidFill>
                  <a:prstClr val="black"/>
                </a:solidFill>
              </a:rPr>
              <a:pPr>
                <a:defRPr/>
              </a:pPr>
              <a:t>13</a:t>
            </a:fld>
            <a:endParaRPr lang="en-US" dirty="0">
              <a:solidFill>
                <a:prstClr val="black"/>
              </a:solidFill>
            </a:endParaRPr>
          </a:p>
        </p:txBody>
      </p:sp>
    </p:spTree>
    <p:extLst>
      <p:ext uri="{BB962C8B-B14F-4D97-AF65-F5344CB8AC3E}">
        <p14:creationId xmlns:p14="http://schemas.microsoft.com/office/powerpoint/2010/main" val="3008692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7288" y="630238"/>
            <a:ext cx="2835275" cy="2125662"/>
          </a:xfrm>
        </p:spPr>
      </p:sp>
      <p:sp>
        <p:nvSpPr>
          <p:cNvPr id="3" name="Notes Placeholder 2"/>
          <p:cNvSpPr>
            <a:spLocks noGrp="1"/>
          </p:cNvSpPr>
          <p:nvPr>
            <p:ph type="body" idx="1"/>
          </p:nvPr>
        </p:nvSpPr>
        <p:spPr/>
        <p:txBody>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
        <p:nvSpPr>
          <p:cNvPr id="4" name="Slide Number Placeholder 3"/>
          <p:cNvSpPr>
            <a:spLocks noGrp="1"/>
          </p:cNvSpPr>
          <p:nvPr>
            <p:ph type="sldNum" sz="quarter" idx="5"/>
          </p:nvPr>
        </p:nvSpPr>
        <p:spPr/>
        <p:txBody>
          <a:bodyPr/>
          <a:lstStyle/>
          <a:p>
            <a:pPr>
              <a:defRPr/>
            </a:pPr>
            <a:fld id="{91CAE60C-72A0-D14D-8733-C13212F694AD}" type="slidenum">
              <a:rPr lang="en-US" smtClean="0"/>
              <a:pPr>
                <a:defRPr/>
              </a:pPr>
              <a:t>14</a:t>
            </a:fld>
            <a:endParaRPr lang="en-US" dirty="0"/>
          </a:p>
        </p:txBody>
      </p:sp>
    </p:spTree>
    <p:extLst>
      <p:ext uri="{BB962C8B-B14F-4D97-AF65-F5344CB8AC3E}">
        <p14:creationId xmlns:p14="http://schemas.microsoft.com/office/powerpoint/2010/main" val="4032073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Critical Characteristics of Information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value of information comes from the characteristics it possesses.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Availability – Enables users who need to access information to do so without interference or obstruction and in the required format. The information is said to be available to an authorized user when and where needed and in the correct format.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Accuracy – Free from mistake or error and having the value that the end user expects. If information contains a value different from the user’s expectations due to the intentional or unintentional modification of its content, it is no longer accurate.</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Authenticity –The quality or state of being genuine or original, rather than a reproduction or fabrication. Information is authentic when it is the information that was originally created, placed, stored, or transferred.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Confidentiality – The quality or state of preventing disclosure or exposure to unauthorized individuals or systems.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Integrity – The quality or state of being whole, complete, and uncorrupted.  The integrity of information is threatened when the information is exposed to corruption, damage, destruction, or other disruption of its authentic state.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Utility – The quality or state of having value for some purpose or end. Information has value when it serves a particular purpose. This means that if information is available, but not in a format meaningful to the end user, it is not useful.</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Possession – The quality or state of having ownership or control of some object or item. Information is said to be in possession if one obtains it, independent of format or other characteristic. While a breach of confidentiality always results in a breach of possession, a breach of possession does not always result in a breach of confidentiality.</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15</a:t>
            </a:fld>
            <a:endParaRPr lang="en-US" dirty="0"/>
          </a:p>
        </p:txBody>
      </p:sp>
    </p:spTree>
    <p:extLst>
      <p:ext uri="{BB962C8B-B14F-4D97-AF65-F5344CB8AC3E}">
        <p14:creationId xmlns:p14="http://schemas.microsoft.com/office/powerpoint/2010/main" val="2890654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cs typeface="Lucida Sans Unicode" panose="020B0602030504020204" pitchFamily="34" charset="0"/>
              </a:rPr>
              <a:t>This graphic informs the fundamental approach of the chapter and can be used to illustrate the intersection of information states (x-axis), key objectives of C.I.A. (y-axis), and the three primary means to implement (policy, education, and technology).</a:t>
            </a:r>
          </a:p>
          <a:p>
            <a:endParaRPr lang="en-US" dirty="0"/>
          </a:p>
          <a:p>
            <a:r>
              <a:rPr lang="en-GB" sz="1200" b="0" i="0" u="none" strike="noStrike" kern="1200" baseline="0" dirty="0">
                <a:solidFill>
                  <a:schemeClr val="tx1"/>
                </a:solidFill>
                <a:latin typeface="Arial" pitchFamily="34" charset="0"/>
                <a:ea typeface="+mn-ea"/>
                <a:cs typeface="+mn-cs"/>
              </a:rPr>
              <a:t>The model, which was created by John </a:t>
            </a:r>
            <a:r>
              <a:rPr lang="en-GB" sz="1200" b="0" i="0" u="none" strike="noStrike" kern="1200" baseline="0" dirty="0" err="1">
                <a:solidFill>
                  <a:schemeClr val="tx1"/>
                </a:solidFill>
                <a:latin typeface="Arial" pitchFamily="34" charset="0"/>
                <a:ea typeface="+mn-ea"/>
                <a:cs typeface="+mn-cs"/>
              </a:rPr>
              <a:t>McCumber</a:t>
            </a:r>
            <a:r>
              <a:rPr lang="en-GB" sz="1200" b="0" i="0" u="none" strike="noStrike" kern="1200" baseline="0" dirty="0">
                <a:solidFill>
                  <a:schemeClr val="tx1"/>
                </a:solidFill>
                <a:latin typeface="Arial" pitchFamily="34" charset="0"/>
                <a:ea typeface="+mn-ea"/>
                <a:cs typeface="+mn-cs"/>
              </a:rPr>
              <a:t> in 1991, provides a graphical representation of the architectural approach widely used in computer and information security; it</a:t>
            </a:r>
          </a:p>
          <a:p>
            <a:r>
              <a:rPr lang="en-GB" sz="1200" b="0" i="0" u="none" strike="noStrike" kern="1200" baseline="0" dirty="0">
                <a:solidFill>
                  <a:schemeClr val="tx1"/>
                </a:solidFill>
                <a:latin typeface="Arial" pitchFamily="34" charset="0"/>
                <a:ea typeface="+mn-ea"/>
                <a:cs typeface="+mn-cs"/>
              </a:rPr>
              <a:t>is now known as the </a:t>
            </a:r>
            <a:r>
              <a:rPr lang="en-GB" sz="1200" b="0" i="0" u="none" strike="noStrike" kern="1200" baseline="0" dirty="0" err="1">
                <a:solidFill>
                  <a:schemeClr val="tx1"/>
                </a:solidFill>
                <a:latin typeface="Arial" pitchFamily="34" charset="0"/>
                <a:ea typeface="+mn-ea"/>
                <a:cs typeface="+mn-cs"/>
              </a:rPr>
              <a:t>McCumber</a:t>
            </a:r>
            <a:r>
              <a:rPr lang="en-GB" sz="1200" b="0" i="0" u="none" strike="noStrike" kern="1200" baseline="0" dirty="0">
                <a:solidFill>
                  <a:schemeClr val="tx1"/>
                </a:solidFill>
                <a:latin typeface="Arial" pitchFamily="34" charset="0"/>
                <a:ea typeface="+mn-ea"/>
                <a:cs typeface="+mn-cs"/>
              </a:rPr>
              <a:t> Cube.</a:t>
            </a:r>
          </a:p>
          <a:p>
            <a:endParaRPr lang="en-GB" sz="1200" b="0" i="0" u="none" strike="noStrike" kern="1200" baseline="0" dirty="0">
              <a:solidFill>
                <a:schemeClr val="tx1"/>
              </a:solidFill>
              <a:latin typeface="Arial" pitchFamily="34"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16</a:t>
            </a:fld>
            <a:endParaRPr lang="en-US" dirty="0"/>
          </a:p>
        </p:txBody>
      </p:sp>
    </p:spTree>
    <p:extLst>
      <p:ext uri="{BB962C8B-B14F-4D97-AF65-F5344CB8AC3E}">
        <p14:creationId xmlns:p14="http://schemas.microsoft.com/office/powerpoint/2010/main" val="2780334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Components of an Information System</a:t>
            </a:r>
          </a:p>
          <a:p>
            <a:pPr marL="352398" indent="-352398">
              <a:spcBef>
                <a:spcPct val="20000"/>
              </a:spcBef>
              <a:buFontTx/>
              <a:buChar char="•"/>
              <a:defRPr/>
            </a:pPr>
            <a:r>
              <a:rPr lang="en-GB" altLang="en-US" sz="2700" kern="0" dirty="0">
                <a:solidFill>
                  <a:srgbClr val="222222"/>
                </a:solidFill>
                <a:latin typeface="Arial"/>
              </a:rPr>
              <a:t>Information system (IS) is entire set of people, procedures, and technology that enable business to use information.</a:t>
            </a:r>
          </a:p>
          <a:p>
            <a:pPr marL="763530" lvl="1" indent="-293665">
              <a:spcBef>
                <a:spcPct val="20000"/>
              </a:spcBef>
              <a:buFontTx/>
              <a:buChar char="–"/>
              <a:defRPr/>
            </a:pPr>
            <a:r>
              <a:rPr lang="en-GB" altLang="en-US" sz="2500" kern="0" dirty="0">
                <a:solidFill>
                  <a:srgbClr val="222222"/>
                </a:solidFill>
                <a:latin typeface="Arial"/>
              </a:rPr>
              <a:t>Software</a:t>
            </a:r>
          </a:p>
          <a:p>
            <a:pPr marL="763530" lvl="1" indent="-293665">
              <a:spcBef>
                <a:spcPct val="20000"/>
              </a:spcBef>
              <a:buFontTx/>
              <a:buChar char="–"/>
              <a:defRPr/>
            </a:pPr>
            <a:r>
              <a:rPr lang="en-GB" altLang="en-US" sz="2500" kern="0" dirty="0">
                <a:solidFill>
                  <a:srgbClr val="222222"/>
                </a:solidFill>
                <a:latin typeface="Arial"/>
              </a:rPr>
              <a:t>Hardware</a:t>
            </a:r>
          </a:p>
          <a:p>
            <a:pPr marL="763530" lvl="1" indent="-293665">
              <a:spcBef>
                <a:spcPct val="20000"/>
              </a:spcBef>
              <a:buFontTx/>
              <a:buChar char="–"/>
              <a:defRPr/>
            </a:pPr>
            <a:r>
              <a:rPr lang="en-GB" altLang="en-US" sz="2500" kern="0" dirty="0">
                <a:solidFill>
                  <a:srgbClr val="222222"/>
                </a:solidFill>
                <a:latin typeface="Arial"/>
              </a:rPr>
              <a:t>Data</a:t>
            </a:r>
          </a:p>
          <a:p>
            <a:pPr marL="763530" lvl="1" indent="-293665">
              <a:spcBef>
                <a:spcPct val="20000"/>
              </a:spcBef>
              <a:buFontTx/>
              <a:buChar char="–"/>
              <a:defRPr/>
            </a:pPr>
            <a:r>
              <a:rPr lang="en-GB" altLang="en-US" sz="2500" kern="0" dirty="0">
                <a:solidFill>
                  <a:srgbClr val="222222"/>
                </a:solidFill>
                <a:latin typeface="Arial"/>
              </a:rPr>
              <a:t>People</a:t>
            </a:r>
          </a:p>
          <a:p>
            <a:pPr marL="763530" lvl="1" indent="-293665">
              <a:spcBef>
                <a:spcPct val="20000"/>
              </a:spcBef>
              <a:buFontTx/>
              <a:buChar char="–"/>
              <a:defRPr/>
            </a:pPr>
            <a:r>
              <a:rPr lang="en-GB" altLang="en-US" sz="2500" kern="0" dirty="0">
                <a:solidFill>
                  <a:srgbClr val="222222"/>
                </a:solidFill>
                <a:latin typeface="Arial"/>
              </a:rPr>
              <a:t>Procedures</a:t>
            </a:r>
          </a:p>
          <a:p>
            <a:pPr marL="763530" lvl="1" indent="-293665">
              <a:spcBef>
                <a:spcPct val="20000"/>
              </a:spcBef>
              <a:buFontTx/>
              <a:buChar char="–"/>
              <a:defRPr/>
            </a:pPr>
            <a:r>
              <a:rPr lang="en-GB" altLang="en-US" sz="2500" kern="0" dirty="0">
                <a:solidFill>
                  <a:srgbClr val="222222"/>
                </a:solidFill>
                <a:latin typeface="Arial"/>
              </a:rPr>
              <a:t>Networks</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17</a:t>
            </a:fld>
            <a:endParaRPr lang="en-US" dirty="0"/>
          </a:p>
        </p:txBody>
      </p:sp>
    </p:spTree>
    <p:extLst>
      <p:ext uri="{BB962C8B-B14F-4D97-AF65-F5344CB8AC3E}">
        <p14:creationId xmlns:p14="http://schemas.microsoft.com/office/powerpoint/2010/main" val="14771152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Security and Access Balancing</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When considering information security, it is important to realize that it is impossible to obtain perfect security. Security is not an absolute; it is a process not a goal.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Security should be considered a balance between protection and availability.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To achieve balance, the level of security must allow reasonable access yet protect against threats.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18</a:t>
            </a:fld>
            <a:endParaRPr lang="en-US" dirty="0"/>
          </a:p>
        </p:txBody>
      </p:sp>
    </p:spTree>
    <p:extLst>
      <p:ext uri="{BB962C8B-B14F-4D97-AF65-F5344CB8AC3E}">
        <p14:creationId xmlns:p14="http://schemas.microsoft.com/office/powerpoint/2010/main" val="33918479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Bottom-up Approach to Security Implementation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Security can begin as a grass-roots effort when systems administrators attempt to improve the security of their systems. This is referred to as the bottom-up approach.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key advantage of the bottom-up approach is the technical expertise of the individual administrators.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Unfortunately, this approach seldom works, as it lacks a number of critical features, such as participant support and organizational staying power.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19</a:t>
            </a:fld>
            <a:endParaRPr lang="en-US" dirty="0"/>
          </a:p>
        </p:txBody>
      </p:sp>
    </p:spTree>
    <p:extLst>
      <p:ext uri="{BB962C8B-B14F-4D97-AF65-F5344CB8AC3E}">
        <p14:creationId xmlns:p14="http://schemas.microsoft.com/office/powerpoint/2010/main" val="3746494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Top-down Approach to Security Implementation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An alternative approach, which has a higher probability of success, is called the top-down approach. The project is initiated by upper management who issue policy, procedures, and processes; dictate the goals and expected outcomes of the project; and determine who is accountable for each of the required actions.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top-down approach has strong upper-management support, a dedicated champion, dedicated funding, clear planning, and the opportunity to influence organizational culture.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most successful top-down approach also involves a formal development strategy referred to as a systems development life cycle.</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20</a:t>
            </a:fld>
            <a:endParaRPr lang="en-US" dirty="0"/>
          </a:p>
        </p:txBody>
      </p:sp>
    </p:spTree>
    <p:extLst>
      <p:ext uri="{BB962C8B-B14F-4D97-AF65-F5344CB8AC3E}">
        <p14:creationId xmlns:p14="http://schemas.microsoft.com/office/powerpoint/2010/main" val="34623567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cs typeface="Lucida Sans Unicode" panose="020B0602030504020204" pitchFamily="34" charset="0"/>
              </a:rPr>
              <a:t>The key concept here is the direction of the left and right side arrows to show where planning is sourced and from which direction the pressure for success is driven.</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21</a:t>
            </a:fld>
            <a:endParaRPr lang="en-US" dirty="0"/>
          </a:p>
        </p:txBody>
      </p:sp>
    </p:spTree>
    <p:extLst>
      <p:ext uri="{BB962C8B-B14F-4D97-AF65-F5344CB8AC3E}">
        <p14:creationId xmlns:p14="http://schemas.microsoft.com/office/powerpoint/2010/main" val="28623700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The Systems Development Life Cycle</a:t>
            </a:r>
          </a:p>
          <a:p>
            <a:pPr marL="352398" indent="-352398">
              <a:spcBef>
                <a:spcPct val="20000"/>
              </a:spcBef>
              <a:buFontTx/>
              <a:buChar char="•"/>
              <a:defRPr/>
            </a:pPr>
            <a:r>
              <a:rPr lang="en-GB" altLang="en-US" sz="2700" kern="0" dirty="0">
                <a:solidFill>
                  <a:srgbClr val="222222"/>
                </a:solidFill>
                <a:latin typeface="Arial"/>
              </a:rPr>
              <a:t>Systems Development Life Cycle (SDLC): methodology for design and implementation of an information system </a:t>
            </a:r>
          </a:p>
          <a:p>
            <a:pPr marL="352398" indent="-352398">
              <a:spcBef>
                <a:spcPct val="20000"/>
              </a:spcBef>
              <a:buFontTx/>
              <a:buChar char="•"/>
              <a:defRPr/>
            </a:pPr>
            <a:r>
              <a:rPr lang="en-GB" altLang="en-US" sz="2700" kern="0" dirty="0">
                <a:solidFill>
                  <a:srgbClr val="222222"/>
                </a:solidFill>
                <a:latin typeface="Arial"/>
              </a:rPr>
              <a:t>Methodology: formal approach to solving a problem based on a structured sequence of procedures</a:t>
            </a:r>
          </a:p>
          <a:p>
            <a:pPr marL="352398" indent="-352398">
              <a:spcBef>
                <a:spcPct val="20000"/>
              </a:spcBef>
              <a:buFontTx/>
              <a:buChar char="•"/>
              <a:defRPr/>
            </a:pPr>
            <a:r>
              <a:rPr lang="en-GB" altLang="en-US" sz="2700" kern="0" dirty="0">
                <a:solidFill>
                  <a:srgbClr val="222222"/>
                </a:solidFill>
                <a:latin typeface="Arial"/>
              </a:rPr>
              <a:t>Using a methodology:</a:t>
            </a:r>
          </a:p>
          <a:p>
            <a:pPr marL="763530" lvl="1" indent="-293665">
              <a:spcBef>
                <a:spcPct val="20000"/>
              </a:spcBef>
              <a:buFontTx/>
              <a:buChar char="–"/>
              <a:defRPr/>
            </a:pPr>
            <a:r>
              <a:rPr lang="en-GB" altLang="en-US" sz="2500" kern="0" dirty="0">
                <a:solidFill>
                  <a:srgbClr val="222222"/>
                </a:solidFill>
                <a:latin typeface="Arial"/>
              </a:rPr>
              <a:t>Ensures a rigorous process with a clearly defined goal</a:t>
            </a:r>
          </a:p>
          <a:p>
            <a:pPr marL="763530" lvl="1" indent="-293665">
              <a:spcBef>
                <a:spcPct val="20000"/>
              </a:spcBef>
              <a:buFontTx/>
              <a:buChar char="–"/>
              <a:defRPr/>
            </a:pPr>
            <a:r>
              <a:rPr lang="en-GB" altLang="en-US" sz="2500" kern="0" dirty="0">
                <a:solidFill>
                  <a:srgbClr val="222222"/>
                </a:solidFill>
                <a:latin typeface="Arial"/>
              </a:rPr>
              <a:t>Increases probability of success</a:t>
            </a:r>
          </a:p>
          <a:p>
            <a:pPr marL="352398" indent="-352398">
              <a:spcBef>
                <a:spcPct val="20000"/>
              </a:spcBef>
              <a:buFontTx/>
              <a:buChar char="•"/>
              <a:defRPr/>
            </a:pPr>
            <a:r>
              <a:rPr lang="en-GB" altLang="en-US" sz="2700" kern="0" dirty="0">
                <a:solidFill>
                  <a:srgbClr val="222222"/>
                </a:solidFill>
                <a:latin typeface="Arial"/>
              </a:rPr>
              <a:t>Traditional SDLC consists of six general phases</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22</a:t>
            </a:fld>
            <a:endParaRPr lang="en-US" dirty="0"/>
          </a:p>
        </p:txBody>
      </p:sp>
    </p:spTree>
    <p:extLst>
      <p:ext uri="{BB962C8B-B14F-4D97-AF65-F5344CB8AC3E}">
        <p14:creationId xmlns:p14="http://schemas.microsoft.com/office/powerpoint/2010/main" val="23303048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cs typeface="Lucida Sans Unicode" panose="020B0602030504020204" pitchFamily="34" charset="0"/>
              </a:rPr>
              <a:t>Very much a traditional SDLC diagram.</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23</a:t>
            </a:fld>
            <a:endParaRPr lang="en-US" dirty="0"/>
          </a:p>
        </p:txBody>
      </p:sp>
    </p:spTree>
    <p:extLst>
      <p:ext uri="{BB962C8B-B14F-4D97-AF65-F5344CB8AC3E}">
        <p14:creationId xmlns:p14="http://schemas.microsoft.com/office/powerpoint/2010/main" val="9493398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Investigation</a:t>
            </a:r>
          </a:p>
          <a:p>
            <a:pPr marL="352398" indent="-352398">
              <a:spcBef>
                <a:spcPct val="20000"/>
              </a:spcBef>
              <a:buFontTx/>
              <a:buChar char="•"/>
              <a:defRPr/>
            </a:pPr>
            <a:r>
              <a:rPr lang="en-GB" altLang="en-US" sz="1200" kern="0" dirty="0">
                <a:solidFill>
                  <a:srgbClr val="222222"/>
                </a:solidFill>
                <a:latin typeface="Arial"/>
              </a:rPr>
              <a:t>What problem is the system being developed to solve?  </a:t>
            </a:r>
          </a:p>
          <a:p>
            <a:pPr marL="352398" indent="-352398">
              <a:spcBef>
                <a:spcPct val="20000"/>
              </a:spcBef>
              <a:buFontTx/>
              <a:buChar char="•"/>
              <a:defRPr/>
            </a:pPr>
            <a:r>
              <a:rPr lang="en-GB" altLang="en-US" sz="1200" kern="0" dirty="0">
                <a:solidFill>
                  <a:srgbClr val="222222"/>
                </a:solidFill>
                <a:latin typeface="Arial"/>
              </a:rPr>
              <a:t>Objectives, constraints, and scope of project are specified</a:t>
            </a:r>
          </a:p>
          <a:p>
            <a:pPr marL="352398" indent="-352398">
              <a:spcBef>
                <a:spcPct val="20000"/>
              </a:spcBef>
              <a:buFontTx/>
              <a:buChar char="•"/>
              <a:defRPr/>
            </a:pPr>
            <a:r>
              <a:rPr lang="en-GB" altLang="en-US" sz="1200" kern="0" dirty="0">
                <a:solidFill>
                  <a:srgbClr val="222222"/>
                </a:solidFill>
                <a:latin typeface="Arial"/>
              </a:rPr>
              <a:t>Preliminary </a:t>
            </a:r>
            <a:r>
              <a:rPr lang="en-US" altLang="en-US" sz="1200" kern="0" dirty="0">
                <a:solidFill>
                  <a:srgbClr val="222222"/>
                </a:solidFill>
                <a:latin typeface="Arial"/>
              </a:rPr>
              <a:t>cost-benefit</a:t>
            </a:r>
            <a:r>
              <a:rPr lang="en-GB" altLang="en-US" sz="1200" kern="0" dirty="0">
                <a:solidFill>
                  <a:srgbClr val="222222"/>
                </a:solidFill>
                <a:latin typeface="Arial"/>
              </a:rPr>
              <a:t> analysis is developed</a:t>
            </a:r>
          </a:p>
          <a:p>
            <a:pPr marL="352398" indent="-352398">
              <a:spcBef>
                <a:spcPct val="20000"/>
              </a:spcBef>
              <a:buFontTx/>
              <a:buChar char="•"/>
              <a:defRPr/>
            </a:pPr>
            <a:r>
              <a:rPr lang="en-GB" altLang="en-US" sz="1200" kern="0" dirty="0">
                <a:solidFill>
                  <a:srgbClr val="222222"/>
                </a:solidFill>
                <a:latin typeface="Arial"/>
              </a:rPr>
              <a:t>At the end of all phases, a process is undertaken to assess economic, technical, and </a:t>
            </a:r>
            <a:r>
              <a:rPr lang="en-GB" altLang="en-US" sz="1200" kern="0" dirty="0" err="1">
                <a:solidFill>
                  <a:srgbClr val="222222"/>
                </a:solidFill>
                <a:latin typeface="Arial"/>
              </a:rPr>
              <a:t>behavioral</a:t>
            </a:r>
            <a:r>
              <a:rPr lang="en-GB" altLang="en-US" sz="1200" kern="0" dirty="0">
                <a:solidFill>
                  <a:srgbClr val="222222"/>
                </a:solidFill>
                <a:latin typeface="Arial"/>
              </a:rPr>
              <a:t> feasibilities and ensure implementation is worth time and effort</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24</a:t>
            </a:fld>
            <a:endParaRPr lang="en-US" dirty="0"/>
          </a:p>
        </p:txBody>
      </p:sp>
    </p:spTree>
    <p:extLst>
      <p:ext uri="{BB962C8B-B14F-4D97-AF65-F5344CB8AC3E}">
        <p14:creationId xmlns:p14="http://schemas.microsoft.com/office/powerpoint/2010/main" val="40865461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Analysis</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analysis phase begins with the information learned during the investigation phase.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This phase consists primarily of assessments of the organization, the status of current systems, and the capability to support the proposed systems.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Analysts begin to determine what the new system is expected to do and how it will interact with existing systems. </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This phase ends with the documentation of the findings and a feasibility analysis update.</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25</a:t>
            </a:fld>
            <a:endParaRPr lang="en-US" dirty="0"/>
          </a:p>
        </p:txBody>
      </p:sp>
    </p:spTree>
    <p:extLst>
      <p:ext uri="{BB962C8B-B14F-4D97-AF65-F5344CB8AC3E}">
        <p14:creationId xmlns:p14="http://schemas.microsoft.com/office/powerpoint/2010/main" val="28350599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Logical Design</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t>First and driving factor is business need</a:t>
            </a:r>
          </a:p>
          <a:p>
            <a:pPr lvl="1">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t>Applications are selected to provide needed services</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t>Data support and structures capable of providing the needed inputs are identified</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US" altLang="en-US" dirty="0"/>
              <a:t>Specific technologies are delineated to implement the physical solution</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US" altLang="en-US" dirty="0"/>
              <a:t>Analysts generate estimates of costs and benefits to allow comparison of available options</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t>Feasibility analysis performed at the end</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26</a:t>
            </a:fld>
            <a:endParaRPr lang="en-US" dirty="0"/>
          </a:p>
        </p:txBody>
      </p:sp>
    </p:spTree>
    <p:extLst>
      <p:ext uri="{BB962C8B-B14F-4D97-AF65-F5344CB8AC3E}">
        <p14:creationId xmlns:p14="http://schemas.microsoft.com/office/powerpoint/2010/main" val="2096427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Physical Design</a:t>
            </a:r>
          </a:p>
          <a:p>
            <a:pPr marL="352398" indent="-352398">
              <a:spcBef>
                <a:spcPct val="20000"/>
              </a:spcBef>
              <a:buFontTx/>
              <a:buChar char="•"/>
              <a:defRPr/>
            </a:pPr>
            <a:r>
              <a:rPr lang="en-US" altLang="en-US" sz="2700" kern="0" dirty="0">
                <a:solidFill>
                  <a:srgbClr val="222222"/>
                </a:solidFill>
                <a:latin typeface="Arial"/>
              </a:rPr>
              <a:t>Specific technologies selected to support the alternatives identified and evaluated in the logical design</a:t>
            </a:r>
          </a:p>
          <a:p>
            <a:pPr marL="352398" indent="-352398">
              <a:spcBef>
                <a:spcPct val="20000"/>
              </a:spcBef>
              <a:buFontTx/>
              <a:buChar char="•"/>
              <a:defRPr/>
            </a:pPr>
            <a:r>
              <a:rPr lang="en-GB" altLang="en-US" sz="2700" kern="0" dirty="0">
                <a:solidFill>
                  <a:srgbClr val="222222"/>
                </a:solidFill>
                <a:latin typeface="Arial"/>
              </a:rPr>
              <a:t>Selected components evaluated on make-or-buy decision </a:t>
            </a:r>
          </a:p>
          <a:p>
            <a:pPr marL="352398" indent="-352398">
              <a:spcBef>
                <a:spcPct val="20000"/>
              </a:spcBef>
              <a:buFontTx/>
              <a:buChar char="•"/>
              <a:defRPr/>
            </a:pPr>
            <a:r>
              <a:rPr lang="en-GB" altLang="en-US" sz="2700" kern="0" dirty="0">
                <a:solidFill>
                  <a:srgbClr val="222222"/>
                </a:solidFill>
                <a:latin typeface="Arial"/>
              </a:rPr>
              <a:t>Feasibility analysis performed</a:t>
            </a:r>
          </a:p>
          <a:p>
            <a:pPr marL="763530" lvl="1" indent="-293665">
              <a:spcBef>
                <a:spcPct val="20000"/>
              </a:spcBef>
              <a:buFontTx/>
              <a:buChar char="–"/>
              <a:defRPr/>
            </a:pPr>
            <a:r>
              <a:rPr lang="en-GB" altLang="en-US" sz="2500" kern="0" dirty="0">
                <a:solidFill>
                  <a:srgbClr val="222222"/>
                </a:solidFill>
                <a:latin typeface="Arial"/>
              </a:rPr>
              <a:t>Entire solution presented to organization’s management for approval</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27</a:t>
            </a:fld>
            <a:endParaRPr lang="en-US" dirty="0"/>
          </a:p>
        </p:txBody>
      </p:sp>
    </p:spTree>
    <p:extLst>
      <p:ext uri="{BB962C8B-B14F-4D97-AF65-F5344CB8AC3E}">
        <p14:creationId xmlns:p14="http://schemas.microsoft.com/office/powerpoint/2010/main" val="2647281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defRPr/>
            </a:pPr>
            <a:r>
              <a:rPr lang="en-GB" altLang="en-US" b="1" dirty="0">
                <a:ea typeface="Lucida Sans Unicode" charset="0"/>
                <a:cs typeface="Lucida Sans Unicode" charset="0"/>
              </a:rPr>
              <a:t>Implementation</a:t>
            </a:r>
          </a:p>
          <a:p>
            <a:pPr marL="352398" indent="-352398">
              <a:spcBef>
                <a:spcPct val="20000"/>
              </a:spcBef>
              <a:buFontTx/>
              <a:buChar char="•"/>
              <a:defRPr/>
            </a:pPr>
            <a:r>
              <a:rPr lang="en-GB" altLang="en-US" sz="2700" kern="0" dirty="0">
                <a:solidFill>
                  <a:srgbClr val="222222"/>
                </a:solidFill>
                <a:latin typeface="Arial"/>
              </a:rPr>
              <a:t>Needed software created</a:t>
            </a:r>
          </a:p>
          <a:p>
            <a:pPr marL="352398" indent="-352398">
              <a:spcBef>
                <a:spcPct val="20000"/>
              </a:spcBef>
              <a:buFontTx/>
              <a:buChar char="•"/>
              <a:defRPr/>
            </a:pPr>
            <a:r>
              <a:rPr lang="en-GB" altLang="en-US" sz="2700" kern="0" dirty="0">
                <a:solidFill>
                  <a:srgbClr val="222222"/>
                </a:solidFill>
                <a:latin typeface="Arial"/>
              </a:rPr>
              <a:t>Components ordered, received, and tested</a:t>
            </a:r>
          </a:p>
          <a:p>
            <a:pPr marL="352398" indent="-352398">
              <a:spcBef>
                <a:spcPct val="20000"/>
              </a:spcBef>
              <a:buFontTx/>
              <a:buChar char="•"/>
              <a:defRPr/>
            </a:pPr>
            <a:r>
              <a:rPr lang="en-GB" altLang="en-US" sz="2700" kern="0" dirty="0">
                <a:solidFill>
                  <a:srgbClr val="222222"/>
                </a:solidFill>
                <a:latin typeface="Arial"/>
              </a:rPr>
              <a:t>Users trained and supporting documentation created</a:t>
            </a:r>
          </a:p>
          <a:p>
            <a:pPr marL="352398" indent="-352398">
              <a:spcBef>
                <a:spcPct val="20000"/>
              </a:spcBef>
              <a:buFontTx/>
              <a:buChar char="•"/>
              <a:defRPr/>
            </a:pPr>
            <a:r>
              <a:rPr lang="en-GB" altLang="en-US" sz="2700" kern="0" dirty="0">
                <a:solidFill>
                  <a:srgbClr val="222222"/>
                </a:solidFill>
                <a:latin typeface="Arial"/>
              </a:rPr>
              <a:t>Feasibility analysis prepared</a:t>
            </a:r>
          </a:p>
          <a:p>
            <a:pPr marL="763530" lvl="1" indent="-293665">
              <a:spcBef>
                <a:spcPct val="20000"/>
              </a:spcBef>
              <a:buFontTx/>
              <a:buChar char="–"/>
              <a:defRPr/>
            </a:pPr>
            <a:r>
              <a:rPr lang="en-GB" altLang="en-US" sz="2500" kern="0" dirty="0">
                <a:solidFill>
                  <a:srgbClr val="222222"/>
                </a:solidFill>
                <a:latin typeface="Arial"/>
              </a:rPr>
              <a:t>Sponsors presented with system for performance review and acceptance test</a:t>
            </a: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28</a:t>
            </a:fld>
            <a:endParaRPr lang="en-US" dirty="0"/>
          </a:p>
        </p:txBody>
      </p:sp>
    </p:spTree>
    <p:extLst>
      <p:ext uri="{BB962C8B-B14F-4D97-AF65-F5344CB8AC3E}">
        <p14:creationId xmlns:p14="http://schemas.microsoft.com/office/powerpoint/2010/main" val="3306633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Maintenance and Change</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maintenance and change phase is the longest and most expensive phase of the process.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This phase consists of the tasks necessary to support and modify the system for the remainder of its useful life cycle.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Even though formal development may conclude during this phase, the life cycle of the project continues until it is determined that the process should begin again from the investigation phase. When the current system can no longer support the changed mission of the organization, the project is terminated and a new project is implemented.</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29</a:t>
            </a:fld>
            <a:endParaRPr lang="en-US" dirty="0"/>
          </a:p>
        </p:txBody>
      </p:sp>
    </p:spTree>
    <p:extLst>
      <p:ext uri="{BB962C8B-B14F-4D97-AF65-F5344CB8AC3E}">
        <p14:creationId xmlns:p14="http://schemas.microsoft.com/office/powerpoint/2010/main" val="14926528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0" marR="0" lvl="0" indent="0" algn="l" defTabSz="914400" rtl="0" eaLnBrk="0" fontAlgn="base" latinLnBrk="0" hangingPunct="0">
              <a:lnSpc>
                <a:spcPct val="100000"/>
              </a:lnSpc>
              <a:spcBef>
                <a:spcPct val="30000"/>
              </a:spcBef>
              <a:spcAft>
                <a:spcPct val="0"/>
              </a:spcAft>
              <a:buClrTx/>
              <a:buSzTx/>
              <a:buFontTx/>
              <a:buNone/>
              <a:tabLst/>
              <a:defRPr/>
            </a:pPr>
            <a:br>
              <a:rPr lang="en-GB" sz="1200" b="0" i="0" u="sng" kern="1200" dirty="0">
                <a:solidFill>
                  <a:schemeClr val="tx1"/>
                </a:solidFill>
                <a:effectLst/>
                <a:latin typeface="Arial" pitchFamily="34" charset="0"/>
                <a:ea typeface="+mn-ea"/>
                <a:cs typeface="+mn-cs"/>
                <a:hlinkClick r:id="rId3"/>
              </a:rPr>
            </a:br>
            <a:r>
              <a:rPr lang="en-GB" sz="1200" b="0" i="0" u="sng" kern="1200" dirty="0">
                <a:solidFill>
                  <a:schemeClr val="tx1"/>
                </a:solidFill>
                <a:effectLst/>
                <a:latin typeface="Arial" pitchFamily="34" charset="0"/>
                <a:ea typeface="+mn-ea"/>
                <a:cs typeface="+mn-cs"/>
                <a:hlinkClick r:id="rId3"/>
              </a:rPr>
              <a:t>NIST: National Institute of Standards and Technology</a:t>
            </a:r>
          </a:p>
          <a:p>
            <a:pPr>
              <a:defRPr/>
            </a:pPr>
            <a:endParaRPr lang="en-US" b="1" dirty="0"/>
          </a:p>
          <a:p>
            <a:pPr>
              <a:defRPr/>
            </a:pPr>
            <a:r>
              <a:rPr lang="en-US" b="1" dirty="0"/>
              <a:t>The NIST Approach to Securing the SDLC</a:t>
            </a:r>
          </a:p>
          <a:p>
            <a:pPr marL="352398" indent="-352398">
              <a:spcBef>
                <a:spcPct val="20000"/>
              </a:spcBef>
              <a:buFontTx/>
              <a:buChar char="•"/>
              <a:defRPr/>
            </a:pPr>
            <a:r>
              <a:rPr lang="en-US" sz="2700" kern="0" dirty="0">
                <a:solidFill>
                  <a:srgbClr val="222222"/>
                </a:solidFill>
                <a:latin typeface="Arial"/>
              </a:rPr>
              <a:t>NIST Special Publication 800-64 rev. 2 maintains that early integration of security in the SDLC enables agencies to maximize return on investment through:</a:t>
            </a:r>
          </a:p>
          <a:p>
            <a:pPr marL="763530" lvl="1" indent="-293665">
              <a:spcBef>
                <a:spcPct val="20000"/>
              </a:spcBef>
              <a:buFontTx/>
              <a:buChar char="–"/>
              <a:defRPr/>
            </a:pPr>
            <a:r>
              <a:rPr lang="en-US" sz="2500" kern="0" dirty="0">
                <a:solidFill>
                  <a:srgbClr val="222222"/>
                </a:solidFill>
                <a:latin typeface="Arial"/>
              </a:rPr>
              <a:t>Early identification and mitigation of security vulnerabilities and misconfigurations</a:t>
            </a:r>
          </a:p>
          <a:p>
            <a:pPr marL="763530" lvl="1" indent="-293665">
              <a:spcBef>
                <a:spcPct val="20000"/>
              </a:spcBef>
              <a:buFontTx/>
              <a:buChar char="–"/>
              <a:defRPr/>
            </a:pPr>
            <a:r>
              <a:rPr lang="en-US" sz="2500" kern="0" dirty="0">
                <a:solidFill>
                  <a:srgbClr val="222222"/>
                </a:solidFill>
                <a:latin typeface="Arial"/>
              </a:rPr>
              <a:t>Awareness of potential engineering challenges</a:t>
            </a:r>
          </a:p>
          <a:p>
            <a:pPr marL="763530" lvl="1" indent="-293665">
              <a:spcBef>
                <a:spcPct val="20000"/>
              </a:spcBef>
              <a:buFontTx/>
              <a:buChar char="–"/>
              <a:defRPr/>
            </a:pPr>
            <a:r>
              <a:rPr lang="en-US" sz="2500" kern="0" dirty="0">
                <a:solidFill>
                  <a:srgbClr val="222222"/>
                </a:solidFill>
                <a:latin typeface="Arial"/>
              </a:rPr>
              <a:t>Identification of shared security services and reuse of security strategies and tools</a:t>
            </a:r>
          </a:p>
          <a:p>
            <a:pPr marL="763530" lvl="1" indent="-293665">
              <a:spcBef>
                <a:spcPct val="20000"/>
              </a:spcBef>
              <a:buFontTx/>
              <a:buChar char="–"/>
              <a:defRPr/>
            </a:pPr>
            <a:r>
              <a:rPr lang="en-US" sz="2500" kern="0" dirty="0">
                <a:solidFill>
                  <a:srgbClr val="222222"/>
                </a:solidFill>
                <a:latin typeface="Arial"/>
              </a:rPr>
              <a:t>Facilitation of informed executive decision making</a:t>
            </a:r>
          </a:p>
          <a:p>
            <a:pPr>
              <a:defRPr/>
            </a:pPr>
            <a:endParaRPr lang="en-US" dirty="0"/>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30</a:t>
            </a:fld>
            <a:endParaRPr lang="en-US" dirty="0"/>
          </a:p>
        </p:txBody>
      </p:sp>
    </p:spTree>
    <p:extLst>
      <p:ext uri="{BB962C8B-B14F-4D97-AF65-F5344CB8AC3E}">
        <p14:creationId xmlns:p14="http://schemas.microsoft.com/office/powerpoint/2010/main" val="15610803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Security Professionals and the Organization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It takes a wide range of professionals to support a diverse information security program.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To develop and execute specific security policies and procedures, additional administrative support and technical expertise is required.</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31</a:t>
            </a:fld>
            <a:endParaRPr lang="en-US" dirty="0"/>
          </a:p>
        </p:txBody>
      </p:sp>
    </p:spTree>
    <p:extLst>
      <p:ext uri="{BB962C8B-B14F-4D97-AF65-F5344CB8AC3E}">
        <p14:creationId xmlns:p14="http://schemas.microsoft.com/office/powerpoint/2010/main" val="4712858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Senior Management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Chief Information Officer – The senior technology officer, although other titles such as Vice President of Information, VP of Information Technology, and VP of Systems may be used. The CIO is primarily responsible for advising the Chief Executive Officer, President, or company owner on the strategic planning that affects the management of information in the organization.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Chief Information Security Officer – The individual primarily responsible for the assessment, management, and implementation of securing the information in the organization. The CISO may also be referred to as the Manager for Security, the Security Administrator, or a similar title.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32</a:t>
            </a:fld>
            <a:endParaRPr lang="en-US" dirty="0"/>
          </a:p>
        </p:txBody>
      </p:sp>
    </p:spTree>
    <p:extLst>
      <p:ext uri="{BB962C8B-B14F-4D97-AF65-F5344CB8AC3E}">
        <p14:creationId xmlns:p14="http://schemas.microsoft.com/office/powerpoint/2010/main" val="5143365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Security Project Team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A number of individuals who are experienced in one or multiple requirements of both the technical and nontechnical areas. </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champion: A senior executive who promotes the project and ensures its support, both financially and administratively, at the highest levels of the organization.</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The team leader: A project manager, who may be a departmental line manager or staff unit manager, who understands project management, personnel management, and information security technical requirements.</a:t>
            </a:r>
          </a:p>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Security policy developers: Individuals who understand the organizational culture, policies, and requirements for developing and implementing successful policies.</a:t>
            </a:r>
          </a:p>
          <a:p>
            <a:pPr eaLnBrk="1" hangingPunct="1">
              <a:spcBef>
                <a:spcPts val="347"/>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Risk assessment specialists: People who understand financial risk assessment techniques, the value of organizational assets, and the security methods to be used.</a:t>
            </a:r>
          </a:p>
          <a:p>
            <a:pPr eaLnBrk="1" hangingPunct="1">
              <a:spcBef>
                <a:spcPts val="347"/>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Security professionals: Dedicated, trained, and well-educated specialists in all aspects of information security from both technical and nontechnical standpoints.  </a:t>
            </a:r>
          </a:p>
          <a:p>
            <a:pPr eaLnBrk="1" hangingPunct="1">
              <a:spcBef>
                <a:spcPts val="347"/>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Systems administrators: People with the primary responsibility for administering the systems that house the information used by the organization.</a:t>
            </a:r>
          </a:p>
          <a:p>
            <a:pPr eaLnBrk="1" hangingPunct="1">
              <a:spcBef>
                <a:spcPts val="347"/>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End users: Those whom the new system will most directly impact. Ideally, a selection of users from various departments, levels, and degrees of technical knowledge assist the team in focusing on the application of realistic controls applied in ways that do not disrupt the essential business activities they seek to safeguard.</a:t>
            </a:r>
          </a:p>
          <a:p>
            <a:pPr eaLnBrk="1" hangingPunct="1">
              <a:spcBef>
                <a:spcPts val="347"/>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33</a:t>
            </a:fld>
            <a:endParaRPr lang="en-US" dirty="0"/>
          </a:p>
        </p:txBody>
      </p:sp>
    </p:spTree>
    <p:extLst>
      <p:ext uri="{BB962C8B-B14F-4D97-AF65-F5344CB8AC3E}">
        <p14:creationId xmlns:p14="http://schemas.microsoft.com/office/powerpoint/2010/main" val="22554504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385"/>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Data Responsibilities</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US" altLang="en-US" dirty="0">
                <a:latin typeface="AdvOT66af078c.B"/>
              </a:rPr>
              <a:t>Data owners</a:t>
            </a:r>
            <a:r>
              <a:rPr lang="en-US" altLang="en-US" dirty="0">
                <a:latin typeface="AdvOTbc475f09"/>
              </a:rPr>
              <a:t>: Members of senior management who are responsible for the security and use of a particular set of information. The data owners usually determine the level of data classification (discussed later), as well as the changes to that classification required by organizational change. The data owners work with subordinate managers to oversee the day-to-day administration of the data.</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US" altLang="en-US" sz="800" dirty="0">
                <a:latin typeface="AdvOT526a88f1+25"/>
              </a:rPr>
              <a:t>● </a:t>
            </a:r>
            <a:r>
              <a:rPr lang="en-US" altLang="en-US" dirty="0">
                <a:latin typeface="AdvOT66af078c.B"/>
              </a:rPr>
              <a:t>Data custodians</a:t>
            </a:r>
            <a:r>
              <a:rPr lang="en-US" altLang="en-US" dirty="0">
                <a:latin typeface="AdvOTbc475f09"/>
              </a:rPr>
              <a:t>: Working directly with data owners, data custodians are responsible for the information and the systems that process, transmit, and store it. Depending on the size of the organization, this may be a dedicated position, such as the CISO, or it may be an additional responsibility of a systems administrator or other technology manager. The duties of a data custodian often include overseeing data storage and backups, implementing the specific procedures and policies laid out in the security policies and plans, and reporting to the data owner.</a:t>
            </a:r>
          </a:p>
          <a:p>
            <a:pP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US" altLang="en-US" sz="800" dirty="0">
                <a:latin typeface="AdvOT526a88f1+25"/>
              </a:rPr>
              <a:t>● </a:t>
            </a:r>
            <a:r>
              <a:rPr lang="en-US" altLang="en-US" dirty="0">
                <a:latin typeface="AdvOT66af078c.B"/>
              </a:rPr>
              <a:t>Data users</a:t>
            </a:r>
            <a:r>
              <a:rPr lang="en-US" altLang="en-US" dirty="0">
                <a:latin typeface="AdvOTbc475f09"/>
              </a:rPr>
              <a:t>: Everyone in the organization is responsible for the security of data, so data users are included here as individuals with an information security role.</a:t>
            </a: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34</a:t>
            </a:fld>
            <a:endParaRPr lang="en-US" dirty="0"/>
          </a:p>
        </p:txBody>
      </p:sp>
    </p:spTree>
    <p:extLst>
      <p:ext uri="{BB962C8B-B14F-4D97-AF65-F5344CB8AC3E}">
        <p14:creationId xmlns:p14="http://schemas.microsoft.com/office/powerpoint/2010/main" val="40890929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b="1" dirty="0">
                <a:cs typeface="Lucida Sans Unicode" panose="020B0602030504020204" pitchFamily="34" charset="0"/>
              </a:rPr>
              <a:t>Communities of Interest</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Each organization develops and maintains its own unique culture and values. Within that corporate culture, there are communities of interest. These include:</a:t>
            </a:r>
          </a:p>
          <a:p>
            <a:pPr eaLnBrk="1" hangingPunct="1">
              <a:spcBef>
                <a:spcPts val="462"/>
              </a:spcBef>
              <a:buFontTx/>
              <a:buChar cha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 Information Security Management and Professionals</a:t>
            </a:r>
          </a:p>
          <a:p>
            <a:pPr eaLnBrk="1" hangingPunct="1">
              <a:spcBef>
                <a:spcPts val="462"/>
              </a:spcBef>
              <a:buFontTx/>
              <a:buChar cha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 Information Technology Management and Professionals</a:t>
            </a:r>
          </a:p>
          <a:p>
            <a:pPr eaLnBrk="1" hangingPunct="1">
              <a:spcBef>
                <a:spcPts val="462"/>
              </a:spcBef>
              <a:buFontTx/>
              <a:buChar char="•"/>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r>
              <a:rPr lang="en-GB" altLang="en-US" dirty="0">
                <a:cs typeface="Lucida Sans Unicode" panose="020B0602030504020204" pitchFamily="34" charset="0"/>
              </a:rPr>
              <a:t> Organizational Management and Professionals</a:t>
            </a:r>
          </a:p>
          <a:p>
            <a:pPr eaLnBrk="1" hangingPunct="1">
              <a:spcBef>
                <a:spcPts val="462"/>
              </a:spcBef>
              <a:tabLst>
                <a:tab pos="0" algn="l"/>
                <a:tab pos="939729" algn="l"/>
                <a:tab pos="1879458" algn="l"/>
                <a:tab pos="2819187" algn="l"/>
                <a:tab pos="3758916" algn="l"/>
                <a:tab pos="4698644" algn="l"/>
                <a:tab pos="5638373" algn="l"/>
                <a:tab pos="6578102" algn="l"/>
                <a:tab pos="7517831" algn="l"/>
                <a:tab pos="8457560" algn="l"/>
                <a:tab pos="9397289" algn="l"/>
                <a:tab pos="10337018" algn="l"/>
              </a:tabLst>
            </a:pPr>
            <a:endParaRPr lang="en-GB" altLang="en-US" dirty="0">
              <a:cs typeface="Lucida Sans Unicode" panose="020B0602030504020204"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61278F2E-F251-4216-9B05-E66403EB759F}" type="slidenum">
              <a:rPr lang="en-US" smtClean="0"/>
              <a:pPr>
                <a:defRPr/>
              </a:pPr>
              <a:t>35</a:t>
            </a:fld>
            <a:endParaRPr lang="en-US" dirty="0"/>
          </a:p>
        </p:txBody>
      </p:sp>
    </p:spTree>
    <p:extLst>
      <p:ext uri="{BB962C8B-B14F-4D97-AF65-F5344CB8AC3E}">
        <p14:creationId xmlns:p14="http://schemas.microsoft.com/office/powerpoint/2010/main" val="3923242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dirty="0"/>
              <a:t>Click to edit Master title style</a:t>
            </a:r>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tx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4114800" y="1320298"/>
            <a:ext cx="45720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2945395"/>
            <a:ext cx="3657600" cy="2514600"/>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229048392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solidFill>
                  <a:schemeClr val="tx1"/>
                </a:solidFill>
                <a:latin typeface="Arial" pitchFamily="34" charset="0"/>
                <a:ea typeface="Verdana" pitchFamily="34" charset="0"/>
                <a:cs typeface="Arial"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buClr>
                <a:srgbClr val="364162"/>
              </a:buClr>
              <a:buSzPct val="100000"/>
              <a:defRPr/>
            </a:lvl1pPr>
            <a:lvl2pPr>
              <a:buClr>
                <a:srgbClr val="364162"/>
              </a:buClr>
              <a:defRPr/>
            </a:lvl2pPr>
            <a:lvl3pPr marL="1143000" indent="-228600">
              <a:buClr>
                <a:srgbClr val="364162"/>
              </a:buClr>
              <a:buFont typeface="Wingdings" pitchFamily="2" charset="2"/>
              <a:buChar char="§"/>
              <a:defRPr/>
            </a:lvl3pPr>
            <a:lvl4pPr marL="1600200" indent="-228600">
              <a:buClr>
                <a:srgbClr val="364162"/>
              </a:buClr>
              <a:buFont typeface="Courier New" pitchFamily="49" charset="0"/>
              <a:buChar char="o"/>
              <a:defRPr/>
            </a:lvl4pPr>
            <a:lvl5pPr>
              <a:buClr>
                <a:srgbClr val="364162"/>
              </a:buCl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14633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519169" y="357626"/>
            <a:ext cx="8032638" cy="1004011"/>
          </a:xfrm>
        </p:spPr>
        <p:txBody>
          <a:bodyPr>
            <a:normAutofit/>
          </a:bodyPr>
          <a:lstStyle>
            <a:lvl1pPr algn="ctr">
              <a:defRPr sz="3600" b="0">
                <a:solidFill>
                  <a:schemeClr val="tx1"/>
                </a:solidFill>
              </a:defRPr>
            </a:lvl1pPr>
          </a:lstStyle>
          <a:p>
            <a:r>
              <a:rPr lang="en-US" dirty="0"/>
              <a:t>Click to edit Master title style</a:t>
            </a:r>
          </a:p>
        </p:txBody>
      </p:sp>
      <p:sp>
        <p:nvSpPr>
          <p:cNvPr id="4" name="Content Placeholder 3"/>
          <p:cNvSpPr>
            <a:spLocks noGrp="1"/>
          </p:cNvSpPr>
          <p:nvPr>
            <p:ph sz="quarter" idx="10"/>
          </p:nvPr>
        </p:nvSpPr>
        <p:spPr>
          <a:xfrm>
            <a:off x="398407" y="1752600"/>
            <a:ext cx="8153400" cy="83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35361725"/>
      </p:ext>
    </p:extLst>
  </p:cSld>
  <p:clrMapOvr>
    <a:masterClrMapping/>
  </p:clrMapOvr>
  <p:transition spd="slow"/>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870227"/>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2" name="Title"/>
          <p:cNvSpPr>
            <a:spLocks noGrp="1"/>
          </p:cNvSpPr>
          <p:nvPr>
            <p:ph type="title" hasCustomPrompt="1"/>
          </p:nvPr>
        </p:nvSpPr>
        <p:spPr/>
        <p:txBody>
          <a:bodyPr/>
          <a:lstStyle>
            <a:lvl1pPr>
              <a:defRPr/>
            </a:lvl1pPr>
          </a:lstStyle>
          <a:p>
            <a:r>
              <a:rPr lang="en-US" dirty="0"/>
              <a:t>Slide Title</a:t>
            </a:r>
          </a:p>
        </p:txBody>
      </p:sp>
      <p:sp>
        <p:nvSpPr>
          <p:cNvPr id="3" name="Content Placeholder"/>
          <p:cNvSpPr>
            <a:spLocks noGrp="1"/>
          </p:cNvSpPr>
          <p:nvPr>
            <p:ph idx="1" hasCustomPrompt="1"/>
          </p:nvPr>
        </p:nvSpPr>
        <p:spPr/>
        <p:txBody>
          <a:bodyPr/>
          <a:lstStyle>
            <a:lvl1pPr>
              <a:spcAft>
                <a:spcPts val="600"/>
              </a:spcAft>
              <a:defRPr sz="1800">
                <a:solidFill>
                  <a:srgbClr val="000000"/>
                </a:solidFill>
              </a:defRPr>
            </a:lvl1pPr>
            <a:lvl2pPr>
              <a:spcAft>
                <a:spcPts val="600"/>
              </a:spcAft>
              <a:defRPr sz="1800" b="0">
                <a:solidFill>
                  <a:srgbClr val="000000"/>
                </a:solidFill>
              </a:defRPr>
            </a:lvl2pPr>
            <a:lvl3pPr>
              <a:spcAft>
                <a:spcPts val="600"/>
              </a:spcAft>
              <a:defRPr sz="1800" b="0">
                <a:solidFill>
                  <a:srgbClr val="000000"/>
                </a:solidFill>
              </a:defRPr>
            </a:lvl3pPr>
            <a:lvl4pPr marL="1028700" marR="0" indent="0" algn="l" defTabSz="685800" rtl="0" eaLnBrk="1" fontAlgn="auto" latinLnBrk="0" hangingPunct="1">
              <a:lnSpc>
                <a:spcPct val="90000"/>
              </a:lnSpc>
              <a:spcBef>
                <a:spcPts val="375"/>
              </a:spcBef>
              <a:spcAft>
                <a:spcPts val="0"/>
              </a:spcAft>
              <a:buClrTx/>
              <a:buSzPct val="100000"/>
              <a:buFont typeface="Arial" panose="020B0604020202020204" pitchFamily="34" charset="0"/>
              <a:buNone/>
              <a:tabLst/>
              <a:defRPr>
                <a:solidFill>
                  <a:srgbClr val="000000"/>
                </a:solidFill>
              </a:defRPr>
            </a:lvl4pPr>
          </a:lstStyle>
          <a:p>
            <a:pPr lvl="0"/>
            <a:r>
              <a:rPr lang="en-US" dirty="0"/>
              <a:t>First Level</a:t>
            </a:r>
          </a:p>
          <a:p>
            <a:pPr lvl="1"/>
            <a:r>
              <a:rPr lang="en-US" dirty="0"/>
              <a:t>Second level</a:t>
            </a:r>
          </a:p>
          <a:p>
            <a:pPr lvl="2"/>
            <a:r>
              <a:rPr lang="en-US" dirty="0"/>
              <a:t>Third level</a:t>
            </a:r>
          </a:p>
          <a:p>
            <a:pPr marL="1285875" marR="0" lvl="3" indent="-257175" algn="l" defTabSz="685800" rtl="0" eaLnBrk="1" fontAlgn="auto" latinLnBrk="0" hangingPunct="1">
              <a:lnSpc>
                <a:spcPct val="90000"/>
              </a:lnSpc>
              <a:spcBef>
                <a:spcPts val="375"/>
              </a:spcBef>
              <a:spcAft>
                <a:spcPts val="0"/>
              </a:spcAft>
              <a:buClrTx/>
              <a:buSzPct val="100000"/>
              <a:buFont typeface="Arial" panose="020B0604020202020204" pitchFamily="34" charset="0"/>
              <a:buChar char="•"/>
              <a:tabLst/>
              <a:defRPr/>
            </a:pPr>
            <a:r>
              <a:rPr lang="en-US" dirty="0"/>
              <a:t>Fourth Level</a:t>
            </a:r>
          </a:p>
          <a:p>
            <a:pPr lvl="3"/>
            <a:endParaRPr lang="en-US" dirty="0"/>
          </a:p>
        </p:txBody>
      </p:sp>
    </p:spTree>
    <p:custDataLst>
      <p:tags r:id="rId1"/>
    </p:custDataLst>
    <p:extLst>
      <p:ext uri="{BB962C8B-B14F-4D97-AF65-F5344CB8AC3E}">
        <p14:creationId xmlns:p14="http://schemas.microsoft.com/office/powerpoint/2010/main" val="32875850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a:t>Click to edit Master title style</a:t>
            </a:r>
          </a:p>
        </p:txBody>
      </p:sp>
      <p:sp>
        <p:nvSpPr>
          <p:cNvPr id="3" name="Content Placeholder 2"/>
          <p:cNvSpPr>
            <a:spLocks noGrp="1"/>
          </p:cNvSpPr>
          <p:nvPr>
            <p:ph type="body" idx="1"/>
          </p:nvPr>
        </p:nvSpPr>
        <p:spPr>
          <a:xfrm>
            <a:off x="228600" y="1098531"/>
            <a:ext cx="8763000" cy="446407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5"/>
          <p:cNvSpPr>
            <a:spLocks noGrp="1" noChangeArrowheads="1"/>
          </p:cNvSpPr>
          <p:nvPr>
            <p:ph type="title"/>
          </p:nvPr>
        </p:nvSpPr>
        <p:spPr bwMode="auto">
          <a:xfrm>
            <a:off x="76200" y="38100"/>
            <a:ext cx="8915400" cy="104156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Tree>
    <p:extLst>
      <p:ext uri="{BB962C8B-B14F-4D97-AF65-F5344CB8AC3E}">
        <p14:creationId xmlns:p14="http://schemas.microsoft.com/office/powerpoint/2010/main" val="305622140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Lst>
  <p:hf hdr="0" ftr="0" dt="0"/>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364162"/>
        </a:buClr>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knowledgewithprofit.com/" TargetMode="External"/><Relationship Id="rId2" Type="http://schemas.openxmlformats.org/officeDocument/2006/relationships/hyperlink" Target="mailto:carlene.campbell@uwtsd.ac.u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2.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37589" y="762000"/>
            <a:ext cx="8229600" cy="622828"/>
          </a:xfrm>
        </p:spPr>
        <p:txBody>
          <a:bodyPr/>
          <a:lstStyle/>
          <a:p>
            <a:r>
              <a:rPr lang="en-US" dirty="0"/>
              <a:t>Introduction to Information Security</a:t>
            </a:r>
            <a:br>
              <a:rPr lang="en-US" dirty="0"/>
            </a:br>
            <a:endParaRPr lang="en-US" dirty="0"/>
          </a:p>
        </p:txBody>
      </p:sp>
      <p:sp>
        <p:nvSpPr>
          <p:cNvPr id="6" name="Text Placeholder 5"/>
          <p:cNvSpPr>
            <a:spLocks noGrp="1"/>
          </p:cNvSpPr>
          <p:nvPr>
            <p:ph type="body" sz="quarter" idx="14"/>
          </p:nvPr>
        </p:nvSpPr>
        <p:spPr>
          <a:xfrm>
            <a:off x="2980689" y="1792699"/>
            <a:ext cx="4343400" cy="1377619"/>
          </a:xfrm>
        </p:spPr>
        <p:txBody>
          <a:bodyPr/>
          <a:lstStyle/>
          <a:p>
            <a:pPr algn="ctr"/>
            <a:r>
              <a:rPr lang="en-US" sz="4000" b="1" dirty="0"/>
              <a:t>Lecture 1</a:t>
            </a:r>
          </a:p>
        </p:txBody>
      </p:sp>
      <p:sp>
        <p:nvSpPr>
          <p:cNvPr id="2" name="Text Placeholder 1"/>
          <p:cNvSpPr>
            <a:spLocks noGrp="1"/>
          </p:cNvSpPr>
          <p:nvPr>
            <p:ph type="body" sz="quarter" idx="15"/>
          </p:nvPr>
        </p:nvSpPr>
        <p:spPr>
          <a:xfrm>
            <a:off x="2980688" y="4275217"/>
            <a:ext cx="5934711" cy="1191376"/>
          </a:xfrm>
        </p:spPr>
        <p:txBody>
          <a:bodyPr/>
          <a:lstStyle/>
          <a:p>
            <a:r>
              <a:rPr lang="en-GB" sz="2000" dirty="0"/>
              <a:t>Lecturer: Assoc. Prof. Carlene Campbell</a:t>
            </a:r>
          </a:p>
          <a:p>
            <a:r>
              <a:rPr lang="en-GB" sz="2000" dirty="0"/>
              <a:t>Email: </a:t>
            </a:r>
            <a:r>
              <a:rPr lang="en-GB" sz="2000" dirty="0">
                <a:hlinkClick r:id="rId2"/>
              </a:rPr>
              <a:t>carlene.campbell@uwtsd.ac.uk</a:t>
            </a:r>
            <a:endParaRPr lang="en-GB" sz="2000" dirty="0"/>
          </a:p>
          <a:p>
            <a:r>
              <a:rPr lang="en-GB" sz="2000" dirty="0"/>
              <a:t>Website: </a:t>
            </a:r>
            <a:r>
              <a:rPr lang="en-GB" sz="2000" dirty="0">
                <a:hlinkClick r:id="rId3"/>
              </a:rPr>
              <a:t>https://www.knowledgewithprofit.com/</a:t>
            </a:r>
            <a:r>
              <a:rPr lang="en-GB" sz="2000" dirty="0"/>
              <a:t> </a:t>
            </a:r>
          </a:p>
        </p:txBody>
      </p:sp>
      <p:grpSp>
        <p:nvGrpSpPr>
          <p:cNvPr id="9" name="Group 8"/>
          <p:cNvGrpSpPr/>
          <p:nvPr/>
        </p:nvGrpSpPr>
        <p:grpSpPr>
          <a:xfrm>
            <a:off x="228600" y="2057401"/>
            <a:ext cx="1828800" cy="2617924"/>
            <a:chOff x="152400" y="1828800"/>
            <a:chExt cx="1676400" cy="2354235"/>
          </a:xfrm>
        </p:grpSpPr>
        <p:pic>
          <p:nvPicPr>
            <p:cNvPr id="10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867" y="1828800"/>
              <a:ext cx="1413497" cy="199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2400" y="3813703"/>
              <a:ext cx="1676400" cy="369332"/>
            </a:xfrm>
            <a:prstGeom prst="rect">
              <a:avLst/>
            </a:prstGeom>
            <a:noFill/>
          </p:spPr>
          <p:txBody>
            <a:bodyPr wrap="square" rtlCol="0">
              <a:spAutoFit/>
            </a:bodyPr>
            <a:lstStyle/>
            <a:p>
              <a:r>
                <a:rPr lang="en-GB" sz="1800" dirty="0"/>
                <a:t>Adapted Text</a:t>
              </a:r>
            </a:p>
          </p:txBody>
        </p:sp>
      </p:grpSp>
    </p:spTree>
    <p:extLst>
      <p:ext uri="{BB962C8B-B14F-4D97-AF65-F5344CB8AC3E}">
        <p14:creationId xmlns:p14="http://schemas.microsoft.com/office/powerpoint/2010/main" val="1258524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solidFill>
                  <a:schemeClr val="tx1"/>
                </a:solidFill>
              </a:rPr>
              <a:t>Learning Objectives</a:t>
            </a:r>
            <a:endParaRPr lang="en-US" dirty="0">
              <a:solidFill>
                <a:schemeClr val="tx1"/>
              </a:solidFill>
            </a:endParaRPr>
          </a:p>
        </p:txBody>
      </p:sp>
      <p:sp>
        <p:nvSpPr>
          <p:cNvPr id="3" name="Content Placeholder 2"/>
          <p:cNvSpPr>
            <a:spLocks noGrp="1"/>
          </p:cNvSpPr>
          <p:nvPr>
            <p:ph idx="1"/>
          </p:nvPr>
        </p:nvSpPr>
        <p:spPr/>
        <p:txBody>
          <a:bodyPr>
            <a:normAutofit/>
          </a:bodyPr>
          <a:lstStyle/>
          <a:p>
            <a:pPr>
              <a:spcBef>
                <a:spcPts val="600"/>
              </a:spcBef>
            </a:pPr>
            <a:r>
              <a:rPr lang="en-GB" altLang="en-US" sz="2800" dirty="0"/>
              <a:t>Upon completion of this material, you should be able to:</a:t>
            </a:r>
            <a:endParaRPr lang="en-US" altLang="en-US" sz="2800" dirty="0"/>
          </a:p>
          <a:p>
            <a:pPr lvl="1">
              <a:spcBef>
                <a:spcPts val="600"/>
              </a:spcBef>
            </a:pPr>
            <a:r>
              <a:rPr lang="en-US" altLang="en-US" sz="2600" dirty="0"/>
              <a:t>Define information security</a:t>
            </a:r>
          </a:p>
          <a:p>
            <a:pPr lvl="1">
              <a:spcBef>
                <a:spcPts val="600"/>
              </a:spcBef>
            </a:pPr>
            <a:r>
              <a:rPr lang="en-US" altLang="en-US" sz="2600" dirty="0"/>
              <a:t>Define key terms and critical concepts of information security</a:t>
            </a:r>
          </a:p>
          <a:p>
            <a:pPr lvl="1">
              <a:spcBef>
                <a:spcPts val="600"/>
              </a:spcBef>
            </a:pPr>
            <a:r>
              <a:rPr lang="en-US" altLang="en-US" sz="2600" dirty="0"/>
              <a:t>Explain the role of security in the systems development life cycle</a:t>
            </a:r>
          </a:p>
          <a:p>
            <a:pPr lvl="1">
              <a:spcBef>
                <a:spcPts val="600"/>
              </a:spcBef>
            </a:pPr>
            <a:r>
              <a:rPr lang="en-US" altLang="en-US" sz="2600" dirty="0"/>
              <a:t>Describe the information security roles of professionals within an organization</a:t>
            </a:r>
          </a:p>
        </p:txBody>
      </p:sp>
    </p:spTree>
    <p:extLst>
      <p:ext uri="{BB962C8B-B14F-4D97-AF65-F5344CB8AC3E}">
        <p14:creationId xmlns:p14="http://schemas.microsoft.com/office/powerpoint/2010/main" val="363266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solidFill>
                  <a:schemeClr val="tx1"/>
                </a:solidFill>
              </a:rPr>
              <a:t>Introduction</a:t>
            </a:r>
            <a:endParaRPr lang="en-US" dirty="0">
              <a:solidFill>
                <a:schemeClr val="tx1"/>
              </a:solidFill>
            </a:endParaRPr>
          </a:p>
        </p:txBody>
      </p:sp>
      <p:sp>
        <p:nvSpPr>
          <p:cNvPr id="3" name="Content Placeholder 2"/>
          <p:cNvSpPr>
            <a:spLocks noGrp="1"/>
          </p:cNvSpPr>
          <p:nvPr>
            <p:ph idx="1"/>
          </p:nvPr>
        </p:nvSpPr>
        <p:spPr/>
        <p:txBody>
          <a:bodyPr>
            <a:normAutofit/>
          </a:bodyPr>
          <a:lstStyle/>
          <a:p>
            <a:pPr algn="just">
              <a:spcBef>
                <a:spcPts val="600"/>
              </a:spcBef>
            </a:pPr>
            <a:r>
              <a:rPr lang="en-GB" altLang="en-US" sz="2800" dirty="0"/>
              <a:t>“</a:t>
            </a:r>
            <a:r>
              <a:rPr lang="en-US" altLang="en-US" sz="2800" dirty="0"/>
              <a:t>Enterprise information security is a critical business capability that needs to be aligned with corporate expectations and culture that provides the leadership and insight to identify risks and implement effective controls</a:t>
            </a:r>
            <a:r>
              <a:rPr lang="en-GB" altLang="en-US" sz="2800" dirty="0"/>
              <a:t>.”—</a:t>
            </a:r>
            <a:r>
              <a:rPr lang="en-GB" altLang="en-US" sz="2000" i="1" dirty="0"/>
              <a:t>Martin Fisher, IT Security Manager, North side Hospital, Atlanta, Georgia </a:t>
            </a:r>
            <a:r>
              <a:rPr lang="ar-SA" altLang="en-US" sz="2000" i="1" dirty="0"/>
              <a:t>‏</a:t>
            </a:r>
            <a:endParaRPr lang="en-GB" altLang="en-US" sz="2800" i="1" dirty="0"/>
          </a:p>
          <a:p>
            <a:pPr algn="just">
              <a:spcBef>
                <a:spcPts val="600"/>
              </a:spcBef>
            </a:pPr>
            <a:r>
              <a:rPr lang="en-GB" altLang="en-US" sz="2800" dirty="0"/>
              <a:t>Security professionals must review the origins of this field to understand its impact on our understanding of information security today</a:t>
            </a:r>
          </a:p>
        </p:txBody>
      </p:sp>
    </p:spTree>
    <p:extLst>
      <p:ext uri="{BB962C8B-B14F-4D97-AF65-F5344CB8AC3E}">
        <p14:creationId xmlns:p14="http://schemas.microsoft.com/office/powerpoint/2010/main" val="203172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83288"/>
            <a:ext cx="9144000" cy="983512"/>
          </a:xfrm>
        </p:spPr>
        <p:txBody>
          <a:bodyPr anchor="ctr">
            <a:noAutofit/>
          </a:bodyPr>
          <a:lstStyle/>
          <a:p>
            <a:pPr marL="0" indent="0">
              <a:lnSpc>
                <a:spcPct val="100000"/>
              </a:lnSpc>
              <a:spcBef>
                <a:spcPts val="0"/>
              </a:spcBef>
            </a:pPr>
            <a:r>
              <a:rPr lang="en-US" sz="3400" dirty="0"/>
              <a:t>Illustration of computer network vulnerabilities from RAND Report R-609</a:t>
            </a:r>
          </a:p>
        </p:txBody>
      </p:sp>
      <p:pic>
        <p:nvPicPr>
          <p:cNvPr id="6" name="Picture 5" descr="An illustration is labeled as, Computer Network Vulnerabilities. A box labeled as, “Processor” has many inputs labeled as, “Files” under which “Theft, Copying, Unauthorized access” are mentioned. The input labeled as, “Hardware” has the text below which it reads as, “Failure of protection circuits and contribute to software failures.” The input labeled as, “Software” has the text below it which reads as, “Failure of protection features, Access control, Bounds control etc.” The output labeled as, “Radiation” is pointing out from the processor by an arrow. Several lines are seen connecting the box labeled as, “Processor” and “Switching center.” The connecting lines are labeled as, “Communication lines.” An arrow pointing out from the communication lines is labeled as, “Radiation.” An arrow labeled as, “Taps” points towards the communication lines. An arrow is shown pointing to an oval, present beside the Switching center. It is labeled as, “Crosstalk.” A picture of two men standing and a man with a computer is shown below the communication lines. An arrow points towards the picture of two men standing and are labeled as, “Operator” below which the text reads as, “Replace supervisor, Reveal protective measures” and “Maintenance Man” below which the text reads as, “Disable hardware devices, Use stand- alone utility programs.” An arrow pointing towards the man with computer is labeled as, “System Programmer” below which the text reads as, “Disable protective features, Provide “ins”, Reveal protective measures.” An arrow labeled as, “Radiation” points out from the “Switching center.” An arrow pointing towards the switching center is labeled as, “Hardware” below which the text reads as, “Improper connections, Cross coupling.” Several lines are seen emerging out from the switching center. A man labeled as, “User” below which the text reads as, “Identification, Authentication, Subtle software, modifications.” Next to man, a machine is labeled as, “Access” below which the text labeled as, “Attachments of recorders bugs” together it is labeled as, “Remote Consoles” is shown at the first and last lines emerging from the switching center. An oval is shown on the right of switching center and is labeled as, “crosstalk.” Two Arrows pointing out from the lines are labeled as, “Radiation” and an arrow is shown towards the line and is labeled as, “Taps.”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1219200"/>
            <a:ext cx="6019800" cy="3964686"/>
          </a:xfrm>
          <a:prstGeom prst="rect">
            <a:avLst/>
          </a:prstGeom>
        </p:spPr>
      </p:pic>
      <p:sp>
        <p:nvSpPr>
          <p:cNvPr id="5" name="Content Placeholder 4"/>
          <p:cNvSpPr>
            <a:spLocks noGrp="1"/>
          </p:cNvSpPr>
          <p:nvPr>
            <p:ph sz="quarter" idx="10"/>
          </p:nvPr>
        </p:nvSpPr>
        <p:spPr>
          <a:xfrm>
            <a:off x="914400" y="5183886"/>
            <a:ext cx="8153400" cy="473142"/>
          </a:xfrm>
        </p:spPr>
        <p:txBody>
          <a:bodyPr>
            <a:normAutofit/>
          </a:bodyPr>
          <a:lstStyle/>
          <a:p>
            <a:pPr marL="0" indent="0">
              <a:lnSpc>
                <a:spcPct val="100000"/>
              </a:lnSpc>
              <a:spcBef>
                <a:spcPts val="600"/>
              </a:spcBef>
              <a:buNone/>
            </a:pPr>
            <a:r>
              <a:rPr lang="en-US" sz="2000" i="1" dirty="0"/>
              <a:t>Source. RAND Report R-609-1. Used with permission.</a:t>
            </a:r>
            <a:endParaRPr lang="en-US" sz="2000" i="1" baseline="30000" dirty="0"/>
          </a:p>
        </p:txBody>
      </p:sp>
    </p:spTree>
    <p:extLst>
      <p:ext uri="{BB962C8B-B14F-4D97-AF65-F5344CB8AC3E}">
        <p14:creationId xmlns:p14="http://schemas.microsoft.com/office/powerpoint/2010/main" val="237651378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734291"/>
          </a:xfrm>
        </p:spPr>
        <p:txBody>
          <a:bodyPr anchor="ctr"/>
          <a:lstStyle/>
          <a:p>
            <a:r>
              <a:rPr lang="en-GB" altLang="en-US" dirty="0"/>
              <a:t>The 1990s</a:t>
            </a:r>
            <a:endParaRPr lang="en-US" dirty="0"/>
          </a:p>
        </p:txBody>
      </p:sp>
      <p:sp>
        <p:nvSpPr>
          <p:cNvPr id="3" name="Content Placeholder 2"/>
          <p:cNvSpPr>
            <a:spLocks noGrp="1"/>
          </p:cNvSpPr>
          <p:nvPr>
            <p:ph idx="1"/>
          </p:nvPr>
        </p:nvSpPr>
        <p:spPr>
          <a:xfrm>
            <a:off x="190500" y="914400"/>
            <a:ext cx="8763000" cy="4464070"/>
          </a:xfrm>
        </p:spPr>
        <p:txBody>
          <a:bodyPr>
            <a:normAutofit lnSpcReduction="10000"/>
          </a:bodyPr>
          <a:lstStyle/>
          <a:p>
            <a:pPr algn="just">
              <a:spcBef>
                <a:spcPts val="600"/>
              </a:spcBef>
            </a:pPr>
            <a:r>
              <a:rPr lang="en-GB" altLang="en-US" sz="2800" dirty="0"/>
              <a:t>Networks of computers became more common, as did the need to connect them to each other.</a:t>
            </a:r>
          </a:p>
          <a:p>
            <a:pPr algn="just">
              <a:spcBef>
                <a:spcPts val="600"/>
              </a:spcBef>
            </a:pPr>
            <a:r>
              <a:rPr lang="en-GB" altLang="en-US" sz="2800" dirty="0"/>
              <a:t>Internet became the first global network of networks.</a:t>
            </a:r>
          </a:p>
          <a:p>
            <a:pPr algn="just">
              <a:spcBef>
                <a:spcPts val="600"/>
              </a:spcBef>
            </a:pPr>
            <a:r>
              <a:rPr lang="en-GB" altLang="en-US" sz="2800" dirty="0"/>
              <a:t>Initially, network connections were based on de facto standards.</a:t>
            </a:r>
          </a:p>
          <a:p>
            <a:pPr algn="just">
              <a:spcBef>
                <a:spcPts val="600"/>
              </a:spcBef>
            </a:pPr>
            <a:r>
              <a:rPr lang="en-GB" altLang="en-US" sz="2800" dirty="0"/>
              <a:t>In early Internet deployments, security was treated as a low priority</a:t>
            </a:r>
            <a:r>
              <a:rPr lang="en-US" altLang="en-US" sz="2800" dirty="0"/>
              <a:t>.</a:t>
            </a:r>
            <a:endParaRPr lang="en-GB" altLang="en-US" sz="2800" dirty="0"/>
          </a:p>
          <a:p>
            <a:pPr algn="just">
              <a:spcBef>
                <a:spcPts val="600"/>
              </a:spcBef>
            </a:pPr>
            <a:r>
              <a:rPr lang="en-GB" altLang="en-US" sz="2800" dirty="0"/>
              <a:t>In 1993, DEFCON conference was</a:t>
            </a:r>
            <a:r>
              <a:rPr lang="en-US" altLang="en-US" sz="2800" dirty="0"/>
              <a:t> </a:t>
            </a:r>
            <a:r>
              <a:rPr lang="en-GB" altLang="en-US" sz="2800" dirty="0"/>
              <a:t>established for those interested in information security.</a:t>
            </a:r>
          </a:p>
        </p:txBody>
      </p:sp>
    </p:spTree>
    <p:extLst>
      <p:ext uri="{BB962C8B-B14F-4D97-AF65-F5344CB8AC3E}">
        <p14:creationId xmlns:p14="http://schemas.microsoft.com/office/powerpoint/2010/main" val="954253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2000 to Present</a:t>
            </a:r>
            <a:endParaRPr lang="en-US" dirty="0"/>
          </a:p>
        </p:txBody>
      </p:sp>
      <p:sp>
        <p:nvSpPr>
          <p:cNvPr id="3" name="Content Placeholder 2"/>
          <p:cNvSpPr>
            <a:spLocks noGrp="1"/>
          </p:cNvSpPr>
          <p:nvPr>
            <p:ph idx="1"/>
          </p:nvPr>
        </p:nvSpPr>
        <p:spPr>
          <a:xfrm>
            <a:off x="45720" y="1078523"/>
            <a:ext cx="8959362" cy="4464070"/>
          </a:xfrm>
        </p:spPr>
        <p:txBody>
          <a:bodyPr>
            <a:normAutofit fontScale="92500" lnSpcReduction="20000"/>
          </a:bodyPr>
          <a:lstStyle/>
          <a:p>
            <a:pPr marL="346075" algn="just">
              <a:spcBef>
                <a:spcPts val="6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dirty="0"/>
              <a:t>The Internet brings millions of unsecured computer networks into continuous communication with each other.</a:t>
            </a:r>
          </a:p>
          <a:p>
            <a:pPr marL="346075" algn="just">
              <a:spcBef>
                <a:spcPts val="6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dirty="0"/>
              <a:t>The ability to secure a computer’s data </a:t>
            </a:r>
            <a:r>
              <a:rPr lang="en-US" altLang="en-US" sz="2800" dirty="0"/>
              <a:t>was </a:t>
            </a:r>
            <a:r>
              <a:rPr lang="en-GB" altLang="en-US" sz="2800" dirty="0"/>
              <a:t>influenced by the security of every computer to which it is connected.</a:t>
            </a:r>
          </a:p>
          <a:p>
            <a:pPr marL="346075" algn="just">
              <a:spcBef>
                <a:spcPts val="6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dirty="0"/>
              <a:t>Growing threat of cyber attacks has increased the awareness of need for improved security</a:t>
            </a:r>
            <a:r>
              <a:rPr lang="en-US" altLang="en-US" sz="2800" dirty="0"/>
              <a:t>.</a:t>
            </a:r>
          </a:p>
          <a:p>
            <a:pPr marL="346075" algn="just">
              <a:spcBef>
                <a:spcPts val="625"/>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sz="2800" dirty="0"/>
              <a:t>The threat environment has grown from the semiprofessional hacker defacing Web sites for amusement to professional cybercriminals maximizing revenue from theft and extortion, as well as government-sponsored cyberwarfare groups striking military, government, and commercial targets.</a:t>
            </a:r>
          </a:p>
        </p:txBody>
      </p:sp>
    </p:spTree>
    <p:extLst>
      <p:ext uri="{BB962C8B-B14F-4D97-AF65-F5344CB8AC3E}">
        <p14:creationId xmlns:p14="http://schemas.microsoft.com/office/powerpoint/2010/main" val="295915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What Is Security? (1 of 2)</a:t>
            </a:r>
            <a:endParaRPr lang="en-US" dirty="0"/>
          </a:p>
        </p:txBody>
      </p:sp>
      <p:sp>
        <p:nvSpPr>
          <p:cNvPr id="3" name="Content Placeholder 2"/>
          <p:cNvSpPr>
            <a:spLocks noGrp="1"/>
          </p:cNvSpPr>
          <p:nvPr>
            <p:ph idx="1"/>
          </p:nvPr>
        </p:nvSpPr>
        <p:spPr/>
        <p:txBody>
          <a:bodyPr>
            <a:normAutofit fontScale="92500" lnSpcReduction="10000"/>
          </a:bodyPr>
          <a:lstStyle/>
          <a:p>
            <a:pPr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dirty="0"/>
              <a:t>“A state of being secure and free from danger or harm; the actions taken to make someone or something secure.”  </a:t>
            </a:r>
          </a:p>
          <a:p>
            <a:pPr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800" dirty="0"/>
              <a:t>A successful organization should have multiple layers of security in place to protect: </a:t>
            </a:r>
          </a:p>
          <a:p>
            <a:pPr lvl="1"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600" dirty="0"/>
              <a:t>Operations</a:t>
            </a:r>
          </a:p>
          <a:p>
            <a:pPr lvl="1"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600" dirty="0"/>
              <a:t>Physical infrastructure</a:t>
            </a:r>
          </a:p>
          <a:p>
            <a:pPr lvl="1"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600" dirty="0"/>
              <a:t>People</a:t>
            </a:r>
          </a:p>
          <a:p>
            <a:pPr lvl="1"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600" dirty="0"/>
              <a:t>Functions</a:t>
            </a:r>
          </a:p>
          <a:p>
            <a:pPr lvl="1"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600" dirty="0"/>
              <a:t>Communications</a:t>
            </a:r>
          </a:p>
          <a:p>
            <a:pPr lvl="1" algn="just">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600" dirty="0"/>
              <a:t>Information</a:t>
            </a:r>
          </a:p>
        </p:txBody>
      </p:sp>
    </p:spTree>
    <p:extLst>
      <p:ext uri="{BB962C8B-B14F-4D97-AF65-F5344CB8AC3E}">
        <p14:creationId xmlns:p14="http://schemas.microsoft.com/office/powerpoint/2010/main" val="4233142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chor="ctr"/>
          <a:lstStyle/>
          <a:p>
            <a:r>
              <a:rPr lang="en-GB" altLang="en-US" dirty="0"/>
              <a:t>What Is Security? (2 of 2)</a:t>
            </a:r>
            <a:endParaRPr lang="en-US" dirty="0"/>
          </a:p>
        </p:txBody>
      </p:sp>
      <p:sp>
        <p:nvSpPr>
          <p:cNvPr id="7" name="Content Placeholder 6"/>
          <p:cNvSpPr>
            <a:spLocks noGrp="1"/>
          </p:cNvSpPr>
          <p:nvPr>
            <p:ph idx="1"/>
          </p:nvPr>
        </p:nvSpPr>
        <p:spPr/>
        <p:txBody>
          <a:bodyPr/>
          <a:lstStyle/>
          <a:p>
            <a:pPr algn="just"/>
            <a:r>
              <a:rPr lang="en-GB" altLang="en-US" dirty="0"/>
              <a:t>The protection of information and its critical elements, including systems and hardware that use, store, and transmit that information </a:t>
            </a:r>
          </a:p>
          <a:p>
            <a:pPr algn="just"/>
            <a:r>
              <a:rPr lang="en-GB" altLang="en-US" dirty="0"/>
              <a:t>Includes information security management, data security, and network security</a:t>
            </a:r>
          </a:p>
          <a:p>
            <a:pPr algn="just"/>
            <a:r>
              <a:rPr lang="en-GB" altLang="en-US" dirty="0"/>
              <a:t>C.I.A. triad</a:t>
            </a:r>
          </a:p>
          <a:p>
            <a:pPr lvl="1" algn="just"/>
            <a:r>
              <a:rPr lang="en-GB" altLang="en-US" sz="2600" dirty="0"/>
              <a:t>Is a standard based on confidentiality, integrity, and availability, now viewed as inadequate.</a:t>
            </a:r>
          </a:p>
          <a:p>
            <a:pPr lvl="1" algn="just"/>
            <a:r>
              <a:rPr lang="en-GB" altLang="en-US" sz="2600" dirty="0"/>
              <a:t>Expanded model consists of a list of critical characteristics of information.</a:t>
            </a:r>
          </a:p>
        </p:txBody>
      </p:sp>
    </p:spTree>
    <p:extLst>
      <p:ext uri="{BB962C8B-B14F-4D97-AF65-F5344CB8AC3E}">
        <p14:creationId xmlns:p14="http://schemas.microsoft.com/office/powerpoint/2010/main" val="269042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76200"/>
            <a:ext cx="9143999" cy="609600"/>
          </a:xfrm>
        </p:spPr>
        <p:txBody>
          <a:bodyPr anchor="ctr">
            <a:noAutofit/>
          </a:bodyPr>
          <a:lstStyle/>
          <a:p>
            <a:pPr marL="0" indent="0"/>
            <a:r>
              <a:rPr lang="en-US" dirty="0"/>
              <a:t>Components of information security (1 of 2)</a:t>
            </a:r>
          </a:p>
        </p:txBody>
      </p:sp>
      <p:pic>
        <p:nvPicPr>
          <p:cNvPr id="5122" name="Picture 2" descr="An illustration shows horizontal lines above which three pillars and a triangle is shown above the pillars. The labels on the horizontal lines are, “Confidentiality, Integrity and Availability.” The labels on the pillars are, “Computer Security, Data Security and Network Security.” The labels on the triangle are, “Information Security, Governance, Policy” on the sides of triangle and Management of information security” in the middle of the triangl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799" y="838200"/>
            <a:ext cx="4724400" cy="4514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736641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9144000" cy="762000"/>
          </a:xfrm>
        </p:spPr>
        <p:txBody>
          <a:bodyPr anchor="ctr">
            <a:noAutofit/>
          </a:bodyPr>
          <a:lstStyle/>
          <a:p>
            <a:r>
              <a:rPr lang="en-US" dirty="0"/>
              <a:t>The C.I.A. triad (2 of 2)</a:t>
            </a:r>
          </a:p>
        </p:txBody>
      </p:sp>
      <p:pic>
        <p:nvPicPr>
          <p:cNvPr id="6146" name="Picture 2" descr="An illustration shows a triangle labeled as, “Confidentiality, Integrity and Availability” on the sides of triangle and the label “Data and services” in the middle of triangle.&#10;"/>
          <p:cNvPicPr>
            <a:picLocks noChangeAspect="1" noChangeArrowheads="1"/>
          </p:cNvPicPr>
          <p:nvPr/>
        </p:nvPicPr>
        <p:blipFill rotWithShape="1">
          <a:blip r:embed="rId3">
            <a:extLst>
              <a:ext uri="{28A0092B-C50C-407E-A947-70E740481C1C}">
                <a14:useLocalDpi xmlns:a14="http://schemas.microsoft.com/office/drawing/2010/main" val="0"/>
              </a:ext>
            </a:extLst>
          </a:blip>
          <a:srcRect t="8293"/>
          <a:stretch/>
        </p:blipFill>
        <p:spPr bwMode="auto">
          <a:xfrm>
            <a:off x="1600200" y="914400"/>
            <a:ext cx="5943600" cy="4213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520535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Key Information Security Concepts (1 of 3)</a:t>
            </a:r>
            <a:endParaRPr lang="en-US" dirty="0"/>
          </a:p>
        </p:txBody>
      </p:sp>
      <p:sp>
        <p:nvSpPr>
          <p:cNvPr id="3" name="Content Placeholder 2"/>
          <p:cNvSpPr>
            <a:spLocks noGrp="1"/>
          </p:cNvSpPr>
          <p:nvPr>
            <p:ph idx="1"/>
          </p:nvPr>
        </p:nvSpPr>
        <p:spPr>
          <a:xfrm>
            <a:off x="457200" y="1098531"/>
            <a:ext cx="8534400" cy="4464070"/>
          </a:xfrm>
        </p:spPr>
        <p:txBody>
          <a:bodyPr>
            <a:normAutofit/>
          </a:bodyPr>
          <a:lstStyle/>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Access</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Asset</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Attack </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Control, safeguard, or countermeasure</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Exploit</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Exposure</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Loss</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dirty="0"/>
              <a:t>Protection profile or security posture</a:t>
            </a:r>
          </a:p>
        </p:txBody>
      </p:sp>
    </p:spTree>
    <p:extLst>
      <p:ext uri="{BB962C8B-B14F-4D97-AF65-F5344CB8AC3E}">
        <p14:creationId xmlns:p14="http://schemas.microsoft.com/office/powerpoint/2010/main" val="3067572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Key Information Security Concepts (2 of 3)</a:t>
            </a:r>
            <a:endParaRPr lang="en-US" dirty="0"/>
          </a:p>
        </p:txBody>
      </p:sp>
      <p:sp>
        <p:nvSpPr>
          <p:cNvPr id="3" name="Content Placeholder 2"/>
          <p:cNvSpPr>
            <a:spLocks noGrp="1"/>
          </p:cNvSpPr>
          <p:nvPr>
            <p:ph idx="1"/>
          </p:nvPr>
        </p:nvSpPr>
        <p:spPr>
          <a:xfrm>
            <a:off x="762000" y="1066800"/>
            <a:ext cx="8229600" cy="4464070"/>
          </a:xfrm>
        </p:spPr>
        <p:txBody>
          <a:bodyPr>
            <a:normAutofit/>
          </a:bodyPr>
          <a:lstStyle/>
          <a:p>
            <a:pPr marL="171450" indent="-171450">
              <a:lnSpc>
                <a:spcPct val="90000"/>
              </a:lnSpc>
              <a:spcBef>
                <a:spcPts val="600"/>
              </a:spcBef>
            </a:pPr>
            <a:r>
              <a:rPr lang="en-GB" altLang="en-US" sz="2800" dirty="0"/>
              <a:t>Risk</a:t>
            </a:r>
          </a:p>
          <a:p>
            <a:pPr marL="171450" indent="-171450">
              <a:lnSpc>
                <a:spcPct val="90000"/>
              </a:lnSpc>
              <a:spcBef>
                <a:spcPts val="600"/>
              </a:spcBef>
            </a:pPr>
            <a:r>
              <a:rPr lang="en-GB" altLang="en-US" sz="2800" dirty="0"/>
              <a:t>Subjects and objects of attack</a:t>
            </a:r>
          </a:p>
          <a:p>
            <a:pPr marL="171450" indent="-171450">
              <a:lnSpc>
                <a:spcPct val="90000"/>
              </a:lnSpc>
              <a:spcBef>
                <a:spcPts val="600"/>
              </a:spcBef>
            </a:pPr>
            <a:r>
              <a:rPr lang="en-GB" altLang="en-US" sz="2800" dirty="0"/>
              <a:t>Threat</a:t>
            </a:r>
          </a:p>
          <a:p>
            <a:pPr marL="171450" indent="-171450">
              <a:lnSpc>
                <a:spcPct val="90000"/>
              </a:lnSpc>
              <a:spcBef>
                <a:spcPts val="600"/>
              </a:spcBef>
            </a:pPr>
            <a:r>
              <a:rPr lang="en-GB" altLang="en-US" sz="2800" dirty="0"/>
              <a:t>Threat agent</a:t>
            </a:r>
          </a:p>
          <a:p>
            <a:pPr marL="171450" indent="-171450">
              <a:lnSpc>
                <a:spcPct val="90000"/>
              </a:lnSpc>
              <a:spcBef>
                <a:spcPts val="600"/>
              </a:spcBef>
            </a:pPr>
            <a:r>
              <a:rPr lang="en-GB" altLang="en-US" sz="2800" dirty="0"/>
              <a:t>Threat event </a:t>
            </a:r>
          </a:p>
          <a:p>
            <a:pPr marL="171450" indent="-171450">
              <a:lnSpc>
                <a:spcPct val="90000"/>
              </a:lnSpc>
              <a:spcBef>
                <a:spcPts val="600"/>
              </a:spcBef>
            </a:pPr>
            <a:r>
              <a:rPr lang="en-GB" altLang="en-US" sz="2800" dirty="0"/>
              <a:t>Threat source</a:t>
            </a:r>
          </a:p>
          <a:p>
            <a:pPr marL="171450" indent="-171450">
              <a:lnSpc>
                <a:spcPct val="90000"/>
              </a:lnSpc>
              <a:spcBef>
                <a:spcPts val="600"/>
              </a:spcBef>
            </a:pPr>
            <a:r>
              <a:rPr lang="en-GB" altLang="en-US" sz="2800" dirty="0"/>
              <a:t>Vulnerability</a:t>
            </a:r>
          </a:p>
        </p:txBody>
      </p:sp>
    </p:spTree>
    <p:extLst>
      <p:ext uri="{BB962C8B-B14F-4D97-AF65-F5344CB8AC3E}">
        <p14:creationId xmlns:p14="http://schemas.microsoft.com/office/powerpoint/2010/main" val="118714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Key Information Security Concepts (3 of 3)</a:t>
            </a:r>
            <a:endParaRPr lang="en-US" dirty="0"/>
          </a:p>
        </p:txBody>
      </p:sp>
      <p:sp>
        <p:nvSpPr>
          <p:cNvPr id="3" name="Content Placeholder 2"/>
          <p:cNvSpPr>
            <a:spLocks noGrp="1"/>
          </p:cNvSpPr>
          <p:nvPr>
            <p:ph idx="1"/>
          </p:nvPr>
        </p:nvSpPr>
        <p:spPr/>
        <p:txBody>
          <a:bodyPr/>
          <a:lstStyle/>
          <a:p>
            <a:pPr algn="just">
              <a:spcBef>
                <a:spcPts val="600"/>
              </a:spcBef>
            </a:pPr>
            <a:r>
              <a:rPr lang="en-GB" altLang="en-US" sz="2800" dirty="0"/>
              <a:t>A computer can be the subject of an attack and/or the object of an attack</a:t>
            </a:r>
            <a:r>
              <a:rPr lang="en-GB" altLang="en-US" dirty="0"/>
              <a:t>.</a:t>
            </a:r>
          </a:p>
          <a:p>
            <a:pPr lvl="1" algn="just">
              <a:spcBef>
                <a:spcPts val="600"/>
              </a:spcBef>
            </a:pPr>
            <a:r>
              <a:rPr lang="en-GB" altLang="en-US" sz="2600" dirty="0"/>
              <a:t>When it is the subject of an attack, the computer is used as an active tool to conduct attack.</a:t>
            </a:r>
          </a:p>
          <a:p>
            <a:pPr lvl="1" algn="just">
              <a:spcBef>
                <a:spcPts val="600"/>
              </a:spcBef>
            </a:pPr>
            <a:r>
              <a:rPr lang="en-GB" altLang="en-US" sz="2600" dirty="0"/>
              <a:t>When it is the object of an attack, the computer is the entity being attacked.</a:t>
            </a:r>
          </a:p>
        </p:txBody>
      </p:sp>
    </p:spTree>
    <p:extLst>
      <p:ext uri="{BB962C8B-B14F-4D97-AF65-F5344CB8AC3E}">
        <p14:creationId xmlns:p14="http://schemas.microsoft.com/office/powerpoint/2010/main" val="45243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EEB640D7-0C9E-48B9-8555-49960DBA19BC}"/>
              </a:ext>
            </a:extLst>
          </p:cNvPr>
          <p:cNvSpPr>
            <a:spLocks noGrp="1"/>
          </p:cNvSpPr>
          <p:nvPr>
            <p:ph type="title"/>
          </p:nvPr>
        </p:nvSpPr>
        <p:spPr>
          <a:xfrm>
            <a:off x="356282" y="249115"/>
            <a:ext cx="8431436" cy="913085"/>
          </a:xfrm>
        </p:spPr>
        <p:txBody>
          <a:bodyPr anchor="t">
            <a:normAutofit/>
          </a:bodyPr>
          <a:lstStyle/>
          <a:p>
            <a:r>
              <a:rPr lang="en-US" dirty="0"/>
              <a:t>Key Concepts in Information Security</a:t>
            </a:r>
          </a:p>
        </p:txBody>
      </p:sp>
      <p:pic>
        <p:nvPicPr>
          <p:cNvPr id="6" name="Content Placeholder 5" descr="Figure 1-7: key concepts in information security. Several photos and screenshots with captions. On the left is a man typing on a computer, captioned &quot;Threat: Theft. Threat agent: Ima Hacker.&quot; A screenshot of the MadHackz web site is captioned &quot;Exploit: Script from MadHackz Web Site&quot;. A screenshot of a database is captioned &quot;Asset: H A L Inc's customer database.&quot; A screenshot of the H A L Inc website is captioned &quot;Vulnerability: S Q L (sequel) injection in online database web interface&quot;. The screenshot points to a photo of a data center. Between all the images is the text &quot;Attack: ima Hacker downloads exploit from MadHackz Web site, then accesses H A L Inc's website and applies script, resulting in Loss: Download of customer data.&quot;">
            <a:extLst>
              <a:ext uri="{FF2B5EF4-FFF2-40B4-BE49-F238E27FC236}">
                <a16:creationId xmlns:a16="http://schemas.microsoft.com/office/drawing/2014/main" id="{CA184113-6004-40DF-AD6D-C345DD812601}"/>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rcRect b="5316"/>
          <a:stretch/>
        </p:blipFill>
        <p:spPr>
          <a:xfrm>
            <a:off x="1203158" y="914400"/>
            <a:ext cx="6416842" cy="4572000"/>
          </a:xfrm>
          <a:noFill/>
        </p:spPr>
      </p:pic>
    </p:spTree>
    <p:custDataLst>
      <p:tags r:id="rId1"/>
    </p:custDataLst>
    <p:extLst>
      <p:ext uri="{BB962C8B-B14F-4D97-AF65-F5344CB8AC3E}">
        <p14:creationId xmlns:p14="http://schemas.microsoft.com/office/powerpoint/2010/main" val="2316186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810491"/>
          </a:xfrm>
        </p:spPr>
        <p:txBody>
          <a:bodyPr anchor="ctr">
            <a:normAutofit/>
          </a:bodyPr>
          <a:lstStyle/>
          <a:p>
            <a:r>
              <a:rPr lang="en-GB" altLang="en-US" dirty="0"/>
              <a:t>Critical Characteristics of Information</a:t>
            </a:r>
            <a:endParaRPr lang="en-US" dirty="0"/>
          </a:p>
        </p:txBody>
      </p:sp>
      <p:sp>
        <p:nvSpPr>
          <p:cNvPr id="3" name="Content Placeholder 2"/>
          <p:cNvSpPr>
            <a:spLocks noGrp="1"/>
          </p:cNvSpPr>
          <p:nvPr>
            <p:ph idx="1"/>
          </p:nvPr>
        </p:nvSpPr>
        <p:spPr>
          <a:xfrm>
            <a:off x="190500" y="990600"/>
            <a:ext cx="8763000" cy="4464070"/>
          </a:xfrm>
        </p:spPr>
        <p:txBody>
          <a:bodyPr/>
          <a:lstStyle/>
          <a:p>
            <a:pPr>
              <a:spcBef>
                <a:spcPts val="600"/>
              </a:spcBef>
            </a:pPr>
            <a:r>
              <a:rPr lang="en-GB" altLang="en-US" sz="2800" dirty="0"/>
              <a:t>The value of information comes from the characteristics it possesses: </a:t>
            </a:r>
          </a:p>
          <a:p>
            <a:pPr lvl="1">
              <a:spcBef>
                <a:spcPts val="600"/>
              </a:spcBef>
            </a:pPr>
            <a:r>
              <a:rPr lang="en-GB" altLang="en-US" sz="2600" dirty="0"/>
              <a:t>Availability</a:t>
            </a:r>
          </a:p>
          <a:p>
            <a:pPr lvl="1">
              <a:spcBef>
                <a:spcPts val="600"/>
              </a:spcBef>
            </a:pPr>
            <a:r>
              <a:rPr lang="en-GB" altLang="en-US" sz="2600" dirty="0"/>
              <a:t>Accuracy</a:t>
            </a:r>
          </a:p>
          <a:p>
            <a:pPr lvl="1">
              <a:spcBef>
                <a:spcPts val="600"/>
              </a:spcBef>
            </a:pPr>
            <a:r>
              <a:rPr lang="en-GB" altLang="en-US" sz="2600" dirty="0"/>
              <a:t>Authenticity</a:t>
            </a:r>
          </a:p>
          <a:p>
            <a:pPr lvl="1">
              <a:spcBef>
                <a:spcPts val="600"/>
              </a:spcBef>
            </a:pPr>
            <a:r>
              <a:rPr lang="en-GB" altLang="en-US" sz="2600" dirty="0"/>
              <a:t>Confidentiality</a:t>
            </a:r>
          </a:p>
          <a:p>
            <a:pPr lvl="1">
              <a:spcBef>
                <a:spcPts val="600"/>
              </a:spcBef>
            </a:pPr>
            <a:r>
              <a:rPr lang="en-GB" altLang="en-US" sz="2600" dirty="0"/>
              <a:t>Integrity</a:t>
            </a:r>
          </a:p>
          <a:p>
            <a:pPr lvl="1">
              <a:spcBef>
                <a:spcPts val="600"/>
              </a:spcBef>
            </a:pPr>
            <a:r>
              <a:rPr lang="en-GB" altLang="en-US" sz="2600" dirty="0"/>
              <a:t>Utility</a:t>
            </a:r>
          </a:p>
          <a:p>
            <a:pPr lvl="1">
              <a:spcBef>
                <a:spcPts val="600"/>
              </a:spcBef>
            </a:pPr>
            <a:r>
              <a:rPr lang="en-GB" altLang="en-US" sz="2600" dirty="0"/>
              <a:t>Possession</a:t>
            </a:r>
          </a:p>
        </p:txBody>
      </p:sp>
    </p:spTree>
    <p:extLst>
      <p:ext uri="{BB962C8B-B14F-4D97-AF65-F5344CB8AC3E}">
        <p14:creationId xmlns:p14="http://schemas.microsoft.com/office/powerpoint/2010/main" val="2158861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1143000"/>
          </a:xfrm>
        </p:spPr>
        <p:txBody>
          <a:bodyPr anchor="ctr">
            <a:normAutofit/>
          </a:bodyPr>
          <a:lstStyle/>
          <a:p>
            <a:pPr marL="0" indent="0"/>
            <a:r>
              <a:rPr lang="en-US" dirty="0"/>
              <a:t>The </a:t>
            </a:r>
            <a:r>
              <a:rPr lang="en-US" dirty="0" err="1"/>
              <a:t>McCumber</a:t>
            </a:r>
            <a:r>
              <a:rPr lang="en-US" dirty="0"/>
              <a:t> Cube Security Model</a:t>
            </a:r>
            <a:endParaRPr lang="en-US" baseline="30000" dirty="0"/>
          </a:p>
        </p:txBody>
      </p:sp>
      <p:pic>
        <p:nvPicPr>
          <p:cNvPr id="4098" name="Picture 2" descr="A figure shows a graph and a cuboid. In the graph, x-axis is labeled as, “Storage Processing Transmission” and y-axis is labeled as, “Confidentiality, Integrity and Availability.” The graph increases linearly and is labeled as, “Policy Education Technology.” A cuboid is shown on the right with shaded portion on the front view. The horizontal edge on the front view is labeled as, “Storage Processing Transmission” and the vertical edge is labeled as, “Confidentiality, Integrity and Availability.” The edge on the left of top view of the cube surface is labeled as, “Policy Education Technology.”&#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906" y="1371600"/>
            <a:ext cx="8358188"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578663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Components of an Information System</a:t>
            </a:r>
            <a:endParaRPr lang="en-US" dirty="0"/>
          </a:p>
        </p:txBody>
      </p:sp>
      <p:sp>
        <p:nvSpPr>
          <p:cNvPr id="3" name="Content Placeholder 2"/>
          <p:cNvSpPr>
            <a:spLocks noGrp="1"/>
          </p:cNvSpPr>
          <p:nvPr>
            <p:ph idx="1"/>
          </p:nvPr>
        </p:nvSpPr>
        <p:spPr/>
        <p:txBody>
          <a:bodyPr/>
          <a:lstStyle/>
          <a:p>
            <a:pPr algn="just">
              <a:spcBef>
                <a:spcPts val="600"/>
              </a:spcBef>
            </a:pPr>
            <a:r>
              <a:rPr lang="en-GB" altLang="en-US" sz="2800" dirty="0"/>
              <a:t>Information system (IS) is the entire set of people, procedures, and technology that enable business to use information.</a:t>
            </a:r>
          </a:p>
          <a:p>
            <a:pPr lvl="1" algn="just">
              <a:spcBef>
                <a:spcPts val="600"/>
              </a:spcBef>
            </a:pPr>
            <a:r>
              <a:rPr lang="en-GB" altLang="en-US" sz="2600" dirty="0"/>
              <a:t>Software</a:t>
            </a:r>
          </a:p>
          <a:p>
            <a:pPr lvl="1" algn="just">
              <a:spcBef>
                <a:spcPts val="600"/>
              </a:spcBef>
            </a:pPr>
            <a:r>
              <a:rPr lang="en-GB" altLang="en-US" sz="2600" dirty="0"/>
              <a:t>Hardware</a:t>
            </a:r>
          </a:p>
          <a:p>
            <a:pPr lvl="1" algn="just">
              <a:spcBef>
                <a:spcPts val="600"/>
              </a:spcBef>
            </a:pPr>
            <a:r>
              <a:rPr lang="en-GB" altLang="en-US" sz="2600" dirty="0"/>
              <a:t>Data</a:t>
            </a:r>
          </a:p>
          <a:p>
            <a:pPr lvl="1" algn="just">
              <a:spcBef>
                <a:spcPts val="600"/>
              </a:spcBef>
            </a:pPr>
            <a:r>
              <a:rPr lang="en-GB" altLang="en-US" sz="2600" dirty="0"/>
              <a:t>People</a:t>
            </a:r>
          </a:p>
          <a:p>
            <a:pPr lvl="1" algn="just">
              <a:spcBef>
                <a:spcPts val="600"/>
              </a:spcBef>
            </a:pPr>
            <a:r>
              <a:rPr lang="en-GB" altLang="en-US" sz="2600" dirty="0"/>
              <a:t>Procedures</a:t>
            </a:r>
          </a:p>
          <a:p>
            <a:pPr lvl="1" algn="just">
              <a:spcBef>
                <a:spcPts val="600"/>
              </a:spcBef>
            </a:pPr>
            <a:r>
              <a:rPr lang="en-GB" altLang="en-US" sz="2600" dirty="0"/>
              <a:t>Networks</a:t>
            </a:r>
          </a:p>
        </p:txBody>
      </p:sp>
    </p:spTree>
    <p:extLst>
      <p:ext uri="{BB962C8B-B14F-4D97-AF65-F5344CB8AC3E}">
        <p14:creationId xmlns:p14="http://schemas.microsoft.com/office/powerpoint/2010/main" val="3623397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Balancing Information Security and Access</a:t>
            </a:r>
            <a:endParaRPr lang="en-US" dirty="0"/>
          </a:p>
        </p:txBody>
      </p:sp>
      <p:sp>
        <p:nvSpPr>
          <p:cNvPr id="3" name="Content Placeholder 2"/>
          <p:cNvSpPr>
            <a:spLocks noGrp="1"/>
          </p:cNvSpPr>
          <p:nvPr>
            <p:ph idx="1"/>
          </p:nvPr>
        </p:nvSpPr>
        <p:spPr/>
        <p:txBody>
          <a:bodyPr>
            <a:normAutofit/>
          </a:bodyPr>
          <a:lstStyle/>
          <a:p>
            <a:pPr algn="just">
              <a:spcBef>
                <a:spcPts val="600"/>
              </a:spcBef>
            </a:pPr>
            <a:r>
              <a:rPr lang="en-GB" altLang="en-US" sz="2800" dirty="0"/>
              <a:t>Impossible to obtain perfect information security—it is a process, not a goal.</a:t>
            </a:r>
          </a:p>
          <a:p>
            <a:pPr algn="just">
              <a:spcBef>
                <a:spcPts val="600"/>
              </a:spcBef>
            </a:pPr>
            <a:r>
              <a:rPr lang="en-GB" altLang="en-US" sz="2800" dirty="0"/>
              <a:t>Security should be considered a balance between protection and availability.</a:t>
            </a:r>
          </a:p>
          <a:p>
            <a:pPr algn="just">
              <a:spcBef>
                <a:spcPts val="600"/>
              </a:spcBef>
            </a:pPr>
            <a:r>
              <a:rPr lang="en-GB" altLang="en-US" sz="2800" dirty="0"/>
              <a:t>To achieve balance, </a:t>
            </a:r>
            <a:r>
              <a:rPr lang="en-US" altLang="en-US" sz="2800" dirty="0"/>
              <a:t>the </a:t>
            </a:r>
            <a:r>
              <a:rPr lang="en-GB" altLang="en-US" sz="2800" dirty="0"/>
              <a:t>level of security must allow reasonable access, yet protect against threats.</a:t>
            </a:r>
          </a:p>
        </p:txBody>
      </p:sp>
    </p:spTree>
    <p:extLst>
      <p:ext uri="{BB962C8B-B14F-4D97-AF65-F5344CB8AC3E}">
        <p14:creationId xmlns:p14="http://schemas.microsoft.com/office/powerpoint/2010/main" val="342029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1115291"/>
          </a:xfrm>
        </p:spPr>
        <p:txBody>
          <a:bodyPr anchor="ctr">
            <a:noAutofit/>
          </a:bodyPr>
          <a:lstStyle/>
          <a:p>
            <a:r>
              <a:rPr lang="en-GB" altLang="en-US" dirty="0"/>
              <a:t>Approaches to Information Security Implementation: Bottom-Up Approach</a:t>
            </a:r>
            <a:endParaRPr lang="en-US" dirty="0"/>
          </a:p>
        </p:txBody>
      </p:sp>
      <p:sp>
        <p:nvSpPr>
          <p:cNvPr id="3" name="Content Placeholder 2"/>
          <p:cNvSpPr>
            <a:spLocks noGrp="1"/>
          </p:cNvSpPr>
          <p:nvPr>
            <p:ph idx="1"/>
          </p:nvPr>
        </p:nvSpPr>
        <p:spPr>
          <a:xfrm>
            <a:off x="190500" y="1295400"/>
            <a:ext cx="8763000" cy="4286250"/>
          </a:xfrm>
        </p:spPr>
        <p:txBody>
          <a:bodyPr/>
          <a:lstStyle/>
          <a:p>
            <a:pPr algn="just"/>
            <a:r>
              <a:rPr lang="en-GB" altLang="en-US" dirty="0"/>
              <a:t>Grassroots effort: Systems administrators attempt to improve security of their systems.</a:t>
            </a:r>
          </a:p>
          <a:p>
            <a:pPr algn="just"/>
            <a:r>
              <a:rPr lang="en-GB" altLang="en-US" dirty="0"/>
              <a:t>Key advantage: technical expertise of individual administrators</a:t>
            </a:r>
          </a:p>
          <a:p>
            <a:pPr algn="just"/>
            <a:r>
              <a:rPr lang="en-GB" altLang="en-US" dirty="0"/>
              <a:t>Seldom works, as it lacks a number of critical features:</a:t>
            </a:r>
          </a:p>
          <a:p>
            <a:pPr lvl="1" algn="just"/>
            <a:r>
              <a:rPr lang="en-GB" altLang="en-US" sz="2600" dirty="0"/>
              <a:t>Participant support </a:t>
            </a:r>
          </a:p>
          <a:p>
            <a:pPr lvl="1" algn="just"/>
            <a:r>
              <a:rPr lang="en-GB" altLang="en-US" sz="2600" dirty="0"/>
              <a:t>Organizational staying power</a:t>
            </a:r>
          </a:p>
        </p:txBody>
      </p:sp>
    </p:spTree>
    <p:extLst>
      <p:ext uri="{BB962C8B-B14F-4D97-AF65-F5344CB8AC3E}">
        <p14:creationId xmlns:p14="http://schemas.microsoft.com/office/powerpoint/2010/main" val="796348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r>
              <a:rPr lang="en-GB" altLang="en-US" dirty="0"/>
              <a:t>Approaches to Information Security Implementation:</a:t>
            </a:r>
            <a:r>
              <a:rPr lang="en-GB" altLang="en-US" baseline="0" dirty="0"/>
              <a:t> </a:t>
            </a:r>
            <a:r>
              <a:rPr lang="en-GB" altLang="en-US" dirty="0"/>
              <a:t>Top-Down Approach</a:t>
            </a:r>
            <a:endParaRPr lang="en-US" dirty="0"/>
          </a:p>
        </p:txBody>
      </p:sp>
      <p:sp>
        <p:nvSpPr>
          <p:cNvPr id="3" name="Content Placeholder 2"/>
          <p:cNvSpPr>
            <a:spLocks noGrp="1"/>
          </p:cNvSpPr>
          <p:nvPr>
            <p:ph idx="1"/>
          </p:nvPr>
        </p:nvSpPr>
        <p:spPr>
          <a:xfrm>
            <a:off x="228600" y="1295399"/>
            <a:ext cx="8763000" cy="4267201"/>
          </a:xfrm>
        </p:spPr>
        <p:txBody>
          <a:bodyPr/>
          <a:lstStyle/>
          <a:p>
            <a:pPr algn="just">
              <a:spcBef>
                <a:spcPts val="600"/>
              </a:spcBef>
            </a:pPr>
            <a:r>
              <a:rPr lang="en-GB" altLang="en-US" sz="2800" dirty="0"/>
              <a:t>Initiated by upper management</a:t>
            </a:r>
          </a:p>
          <a:p>
            <a:pPr lvl="1" algn="just">
              <a:spcBef>
                <a:spcPts val="600"/>
              </a:spcBef>
            </a:pPr>
            <a:r>
              <a:rPr lang="en-GB" altLang="en-US" sz="2600" dirty="0"/>
              <a:t>Issue policy, procedures, and processes</a:t>
            </a:r>
          </a:p>
          <a:p>
            <a:pPr lvl="1" algn="just">
              <a:spcBef>
                <a:spcPts val="600"/>
              </a:spcBef>
            </a:pPr>
            <a:r>
              <a:rPr lang="en-GB" altLang="en-US" sz="2600" dirty="0"/>
              <a:t>Dictate goals and expected outcomes of project</a:t>
            </a:r>
          </a:p>
          <a:p>
            <a:pPr lvl="1" algn="just">
              <a:spcBef>
                <a:spcPts val="600"/>
              </a:spcBef>
            </a:pPr>
            <a:r>
              <a:rPr lang="en-GB" altLang="en-US" sz="2600" dirty="0"/>
              <a:t>Determine accountability for each required action</a:t>
            </a:r>
          </a:p>
          <a:p>
            <a:pPr algn="just">
              <a:spcBef>
                <a:spcPts val="600"/>
              </a:spcBef>
            </a:pPr>
            <a:r>
              <a:rPr lang="en-GB" altLang="en-US" sz="2800" dirty="0"/>
              <a:t>The most successful type of top-down approach also involves a formal development strategy referred to as systems development life cycle.</a:t>
            </a:r>
          </a:p>
        </p:txBody>
      </p:sp>
    </p:spTree>
    <p:extLst>
      <p:ext uri="{BB962C8B-B14F-4D97-AF65-F5344CB8AC3E}">
        <p14:creationId xmlns:p14="http://schemas.microsoft.com/office/powerpoint/2010/main" val="2662474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p:spPr>
        <p:txBody>
          <a:bodyPr anchor="ctr">
            <a:noAutofit/>
          </a:bodyPr>
          <a:lstStyle/>
          <a:p>
            <a:pPr marL="0" indent="0"/>
            <a:r>
              <a:rPr lang="en-US" dirty="0"/>
              <a:t>Approaches to information security implementation</a:t>
            </a:r>
            <a:endParaRPr lang="en-US" baseline="30000" dirty="0"/>
          </a:p>
        </p:txBody>
      </p:sp>
      <p:pic>
        <p:nvPicPr>
          <p:cNvPr id="2050" name="Picture 2" descr="An illustration shows the classifications and a triangle on the background. An arrow pointing from the top of the triangle to the bottom is labeled as, “Top-down approach” and an arrow pointing towards the tip of triangle is labeled as, “Bottom-up approach.” The label CEO is classified into CFO, CIO and COO. The label CIO is classified into CISO, VP-Systems and VP-Networks. The VP-Systems is classified into Security mgr, Systems mgr and Network mgr. The Systems mgr is classified into Security admin, Systems admin and Network admin. The Systems admin is classified into Security tech, Systems tech and network tech.&#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062" y="1447800"/>
            <a:ext cx="7381875" cy="3927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009871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r>
              <a:rPr lang="en-GB" altLang="en-US" dirty="0"/>
              <a:t>Security in the Systems Development Life Cycle</a:t>
            </a:r>
            <a:endParaRPr lang="en-US" dirty="0"/>
          </a:p>
        </p:txBody>
      </p:sp>
      <p:sp>
        <p:nvSpPr>
          <p:cNvPr id="3" name="Content Placeholder 2"/>
          <p:cNvSpPr>
            <a:spLocks noGrp="1"/>
          </p:cNvSpPr>
          <p:nvPr>
            <p:ph idx="1"/>
          </p:nvPr>
        </p:nvSpPr>
        <p:spPr>
          <a:xfrm>
            <a:off x="190500" y="1295400"/>
            <a:ext cx="8763000" cy="4387870"/>
          </a:xfrm>
        </p:spPr>
        <p:txBody>
          <a:bodyPr>
            <a:normAutofit lnSpcReduction="10000"/>
          </a:bodyPr>
          <a:lstStyle/>
          <a:p>
            <a:pPr algn="just">
              <a:spcBef>
                <a:spcPts val="600"/>
              </a:spcBef>
            </a:pPr>
            <a:r>
              <a:rPr lang="en-GB" altLang="en-US" sz="2800" dirty="0"/>
              <a:t>Systems development life cycle (SDLC): a methodology for the design and implementation of an information system </a:t>
            </a:r>
          </a:p>
          <a:p>
            <a:pPr algn="just">
              <a:spcBef>
                <a:spcPts val="600"/>
              </a:spcBef>
            </a:pPr>
            <a:r>
              <a:rPr lang="en-GB" altLang="en-US" sz="2800" dirty="0"/>
              <a:t>Methodology: a formal approach to solving a problem based on a structured sequence of procedures</a:t>
            </a:r>
          </a:p>
          <a:p>
            <a:pPr algn="just">
              <a:spcBef>
                <a:spcPts val="600"/>
              </a:spcBef>
            </a:pPr>
            <a:r>
              <a:rPr lang="en-GB" altLang="en-US" sz="2800" dirty="0"/>
              <a:t>Using a methodology:</a:t>
            </a:r>
          </a:p>
          <a:p>
            <a:pPr lvl="1" algn="just">
              <a:spcBef>
                <a:spcPts val="600"/>
              </a:spcBef>
            </a:pPr>
            <a:r>
              <a:rPr lang="en-GB" altLang="en-US" sz="2600" dirty="0"/>
              <a:t>Ensures a rigorous process with a clearly defined goal</a:t>
            </a:r>
          </a:p>
          <a:p>
            <a:pPr lvl="1" algn="just">
              <a:spcBef>
                <a:spcPts val="600"/>
              </a:spcBef>
            </a:pPr>
            <a:r>
              <a:rPr lang="en-GB" altLang="en-US" sz="2600" dirty="0"/>
              <a:t>Increases probability of success</a:t>
            </a:r>
          </a:p>
        </p:txBody>
      </p:sp>
    </p:spTree>
    <p:extLst>
      <p:ext uri="{BB962C8B-B14F-4D97-AF65-F5344CB8AC3E}">
        <p14:creationId xmlns:p14="http://schemas.microsoft.com/office/powerpoint/2010/main" val="355299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1295400"/>
          </a:xfrm>
        </p:spPr>
        <p:txBody>
          <a:bodyPr anchor="ctr">
            <a:noAutofit/>
          </a:bodyPr>
          <a:lstStyle/>
          <a:p>
            <a:pPr marL="0" indent="0"/>
            <a:r>
              <a:rPr lang="en-US" dirty="0"/>
              <a:t>SDLC waterfall methodology</a:t>
            </a:r>
            <a:endParaRPr lang="en-US" baseline="30000" dirty="0"/>
          </a:p>
        </p:txBody>
      </p:sp>
      <p:pic>
        <p:nvPicPr>
          <p:cNvPr id="3074" name="Picture 2" descr="A figure shows the flow chart. The label Investigation points to Analysis by an arrow and back to Investigation. An arrow points from Analysis to Logical Design and back to Analysis. An arrow points from Logical Design to Physical Design and back to Logical Design. An arrow points from Physical Design to Implementation and back to Physical Design. An arrow from Implementation points to Maintenance and Change which in turn points to Investigation which is labeled as, “Repeat when system no longer viable.” An arrow points from Implementation to Logical Design. An arrow from Physical Design points to Analysis. An arrow from Logical Design points to Investigation.&#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524000"/>
            <a:ext cx="8179411" cy="376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654332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Investigation</a:t>
            </a:r>
            <a:endParaRPr lang="en-US" dirty="0"/>
          </a:p>
        </p:txBody>
      </p:sp>
      <p:sp>
        <p:nvSpPr>
          <p:cNvPr id="3" name="Content Placeholder 2"/>
          <p:cNvSpPr>
            <a:spLocks noGrp="1"/>
          </p:cNvSpPr>
          <p:nvPr>
            <p:ph idx="1"/>
          </p:nvPr>
        </p:nvSpPr>
        <p:spPr>
          <a:xfrm>
            <a:off x="190500" y="1066800"/>
            <a:ext cx="8763000" cy="4464070"/>
          </a:xfrm>
        </p:spPr>
        <p:txBody>
          <a:bodyPr>
            <a:normAutofit/>
          </a:bodyPr>
          <a:lstStyle/>
          <a:p>
            <a:pPr algn="just">
              <a:spcBef>
                <a:spcPts val="600"/>
              </a:spcBef>
            </a:pPr>
            <a:r>
              <a:rPr lang="en-GB" altLang="en-US" sz="2800" dirty="0"/>
              <a:t>What problem is the system being developed to solve?  </a:t>
            </a:r>
          </a:p>
          <a:p>
            <a:pPr algn="just">
              <a:spcBef>
                <a:spcPts val="600"/>
              </a:spcBef>
            </a:pPr>
            <a:r>
              <a:rPr lang="en-GB" altLang="en-US" sz="2800" dirty="0"/>
              <a:t>Objectives, constraints, and scope of project are specified.</a:t>
            </a:r>
          </a:p>
          <a:p>
            <a:pPr algn="just">
              <a:spcBef>
                <a:spcPts val="600"/>
              </a:spcBef>
            </a:pPr>
            <a:r>
              <a:rPr lang="en-GB" altLang="en-US" sz="2800" dirty="0"/>
              <a:t>Preliminary cost-benefit analysis is developed.</a:t>
            </a:r>
          </a:p>
          <a:p>
            <a:pPr algn="just">
              <a:spcBef>
                <a:spcPts val="600"/>
              </a:spcBef>
            </a:pPr>
            <a:r>
              <a:rPr lang="en-GB" altLang="en-US" sz="2800" dirty="0"/>
              <a:t>At the end of all phases, a process is undertaken to assess economic, technical, and behavioural feasibilities and ensure implementation is worth the time and effort.</a:t>
            </a:r>
          </a:p>
        </p:txBody>
      </p:sp>
    </p:spTree>
    <p:extLst>
      <p:ext uri="{BB962C8B-B14F-4D97-AF65-F5344CB8AC3E}">
        <p14:creationId xmlns:p14="http://schemas.microsoft.com/office/powerpoint/2010/main" val="226128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Analysis</a:t>
            </a:r>
            <a:endParaRPr lang="en-US" dirty="0"/>
          </a:p>
        </p:txBody>
      </p:sp>
      <p:sp>
        <p:nvSpPr>
          <p:cNvPr id="3" name="Content Placeholder 2"/>
          <p:cNvSpPr>
            <a:spLocks noGrp="1"/>
          </p:cNvSpPr>
          <p:nvPr>
            <p:ph idx="1"/>
          </p:nvPr>
        </p:nvSpPr>
        <p:spPr/>
        <p:txBody>
          <a:bodyPr/>
          <a:lstStyle/>
          <a:p>
            <a:pPr algn="just">
              <a:spcBef>
                <a:spcPts val="600"/>
              </a:spcBef>
            </a:pPr>
            <a:r>
              <a:rPr lang="en-GB" altLang="en-US" sz="2800" dirty="0"/>
              <a:t>Consists of assessments of: </a:t>
            </a:r>
            <a:endParaRPr lang="en-GB" altLang="en-US" dirty="0"/>
          </a:p>
          <a:p>
            <a:pPr lvl="1" algn="just">
              <a:spcBef>
                <a:spcPts val="600"/>
              </a:spcBef>
            </a:pPr>
            <a:r>
              <a:rPr lang="en-GB" altLang="en-US" sz="2600" dirty="0"/>
              <a:t>The organization</a:t>
            </a:r>
          </a:p>
          <a:p>
            <a:pPr lvl="1" algn="just">
              <a:spcBef>
                <a:spcPts val="600"/>
              </a:spcBef>
            </a:pPr>
            <a:r>
              <a:rPr lang="en-GB" altLang="en-US" sz="2600" dirty="0"/>
              <a:t>Current systems</a:t>
            </a:r>
          </a:p>
          <a:p>
            <a:pPr lvl="1" algn="just">
              <a:spcBef>
                <a:spcPts val="600"/>
              </a:spcBef>
            </a:pPr>
            <a:r>
              <a:rPr lang="en-GB" altLang="en-US" sz="2600" dirty="0"/>
              <a:t>Capability to support proposed systems</a:t>
            </a:r>
          </a:p>
          <a:p>
            <a:pPr algn="just">
              <a:spcBef>
                <a:spcPts val="600"/>
              </a:spcBef>
            </a:pPr>
            <a:r>
              <a:rPr lang="en-GB" altLang="en-US" sz="2800" dirty="0"/>
              <a:t>Analysts determine what the new system is expected to do and how it will interact with existing systems.</a:t>
            </a:r>
          </a:p>
          <a:p>
            <a:pPr algn="just">
              <a:spcBef>
                <a:spcPts val="600"/>
              </a:spcBef>
            </a:pPr>
            <a:r>
              <a:rPr lang="en-GB" altLang="en-US" sz="2800" dirty="0"/>
              <a:t>Analysis ends with documentation of findings and an update of feasibility.</a:t>
            </a:r>
          </a:p>
        </p:txBody>
      </p:sp>
    </p:spTree>
    <p:extLst>
      <p:ext uri="{BB962C8B-B14F-4D97-AF65-F5344CB8AC3E}">
        <p14:creationId xmlns:p14="http://schemas.microsoft.com/office/powerpoint/2010/main" val="344983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dirty="0"/>
              <a:t>Logical Design</a:t>
            </a:r>
          </a:p>
        </p:txBody>
      </p:sp>
      <p:sp>
        <p:nvSpPr>
          <p:cNvPr id="3" name="Content Placeholder 2"/>
          <p:cNvSpPr>
            <a:spLocks noGrp="1"/>
          </p:cNvSpPr>
          <p:nvPr>
            <p:ph idx="1"/>
          </p:nvPr>
        </p:nvSpPr>
        <p:spPr/>
        <p:txBody>
          <a:bodyPr/>
          <a:lstStyle/>
          <a:p>
            <a:pPr algn="just">
              <a:spcBef>
                <a:spcPts val="600"/>
              </a:spcBef>
            </a:pPr>
            <a:r>
              <a:rPr lang="en-US" sz="2800" dirty="0"/>
              <a:t>The first and driving factor is the business need.</a:t>
            </a:r>
          </a:p>
          <a:p>
            <a:pPr lvl="1" algn="just">
              <a:spcBef>
                <a:spcPts val="600"/>
              </a:spcBef>
            </a:pPr>
            <a:r>
              <a:rPr lang="en-US" sz="2600" dirty="0"/>
              <a:t>Applications are selected to provide needed services</a:t>
            </a:r>
            <a:r>
              <a:rPr lang="en-US" dirty="0"/>
              <a:t>.</a:t>
            </a:r>
          </a:p>
          <a:p>
            <a:pPr algn="just">
              <a:spcBef>
                <a:spcPts val="600"/>
              </a:spcBef>
            </a:pPr>
            <a:r>
              <a:rPr lang="en-US" sz="2800" dirty="0"/>
              <a:t>Data support and structures capable of providing the needed inputs are identified.</a:t>
            </a:r>
          </a:p>
          <a:p>
            <a:pPr algn="just">
              <a:spcBef>
                <a:spcPts val="600"/>
              </a:spcBef>
            </a:pPr>
            <a:r>
              <a:rPr lang="en-US" sz="2800" dirty="0"/>
              <a:t>Specific technologies are delineated to implement the physical solution.</a:t>
            </a:r>
          </a:p>
          <a:p>
            <a:pPr algn="just">
              <a:spcBef>
                <a:spcPts val="600"/>
              </a:spcBef>
            </a:pPr>
            <a:r>
              <a:rPr lang="en-US" sz="2800" dirty="0"/>
              <a:t>Analysts generate estimates of costs and benefits to allow comparison of available options.</a:t>
            </a:r>
          </a:p>
          <a:p>
            <a:pPr algn="just">
              <a:spcBef>
                <a:spcPts val="600"/>
              </a:spcBef>
            </a:pPr>
            <a:r>
              <a:rPr lang="en-US" sz="2800" dirty="0"/>
              <a:t>Feasibility analysis is performed at the end.</a:t>
            </a:r>
          </a:p>
        </p:txBody>
      </p:sp>
    </p:spTree>
    <p:extLst>
      <p:ext uri="{BB962C8B-B14F-4D97-AF65-F5344CB8AC3E}">
        <p14:creationId xmlns:p14="http://schemas.microsoft.com/office/powerpoint/2010/main" val="2556596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dirty="0"/>
              <a:t>Physical Design</a:t>
            </a:r>
          </a:p>
        </p:txBody>
      </p:sp>
      <p:sp>
        <p:nvSpPr>
          <p:cNvPr id="3" name="Content Placeholder 2"/>
          <p:cNvSpPr>
            <a:spLocks noGrp="1"/>
          </p:cNvSpPr>
          <p:nvPr>
            <p:ph idx="1"/>
          </p:nvPr>
        </p:nvSpPr>
        <p:spPr/>
        <p:txBody>
          <a:bodyPr>
            <a:normAutofit/>
          </a:bodyPr>
          <a:lstStyle/>
          <a:p>
            <a:pPr algn="just">
              <a:spcBef>
                <a:spcPts val="600"/>
              </a:spcBef>
            </a:pPr>
            <a:r>
              <a:rPr lang="en-US" sz="2800" dirty="0"/>
              <a:t>Specific technologies are selected to support the alternatives identified and evaluated in the logical design.</a:t>
            </a:r>
          </a:p>
          <a:p>
            <a:pPr algn="just">
              <a:spcBef>
                <a:spcPts val="600"/>
              </a:spcBef>
            </a:pPr>
            <a:r>
              <a:rPr lang="en-US" sz="2800" dirty="0"/>
              <a:t>Selected components are evaluated on make-or-buy decision. </a:t>
            </a:r>
          </a:p>
          <a:p>
            <a:pPr algn="just">
              <a:spcBef>
                <a:spcPts val="600"/>
              </a:spcBef>
            </a:pPr>
            <a:r>
              <a:rPr lang="en-US" sz="2800" dirty="0"/>
              <a:t>Feasibility analysis is performed.</a:t>
            </a:r>
          </a:p>
          <a:p>
            <a:pPr algn="just">
              <a:spcBef>
                <a:spcPts val="600"/>
              </a:spcBef>
            </a:pPr>
            <a:r>
              <a:rPr lang="en-US" sz="2800" dirty="0"/>
              <a:t>Entire solution is presented to organization’s management for approval.</a:t>
            </a:r>
          </a:p>
        </p:txBody>
      </p:sp>
    </p:spTree>
    <p:extLst>
      <p:ext uri="{BB962C8B-B14F-4D97-AF65-F5344CB8AC3E}">
        <p14:creationId xmlns:p14="http://schemas.microsoft.com/office/powerpoint/2010/main" val="342381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Implementation</a:t>
            </a:r>
            <a:endParaRPr lang="en-US" dirty="0"/>
          </a:p>
        </p:txBody>
      </p:sp>
      <p:sp>
        <p:nvSpPr>
          <p:cNvPr id="3" name="Content Placeholder 2"/>
          <p:cNvSpPr>
            <a:spLocks noGrp="1"/>
          </p:cNvSpPr>
          <p:nvPr>
            <p:ph idx="1"/>
          </p:nvPr>
        </p:nvSpPr>
        <p:spPr/>
        <p:txBody>
          <a:bodyPr/>
          <a:lstStyle/>
          <a:p>
            <a:pPr algn="just">
              <a:spcBef>
                <a:spcPts val="600"/>
              </a:spcBef>
            </a:pPr>
            <a:r>
              <a:rPr lang="en-GB" altLang="en-US" sz="2800" dirty="0"/>
              <a:t>Needed software is created.</a:t>
            </a:r>
          </a:p>
          <a:p>
            <a:pPr algn="just">
              <a:spcBef>
                <a:spcPts val="600"/>
              </a:spcBef>
            </a:pPr>
            <a:r>
              <a:rPr lang="en-GB" altLang="en-US" sz="2800" dirty="0"/>
              <a:t>Components are ordered, received, and tested.</a:t>
            </a:r>
          </a:p>
          <a:p>
            <a:pPr algn="just">
              <a:spcBef>
                <a:spcPts val="600"/>
              </a:spcBef>
            </a:pPr>
            <a:r>
              <a:rPr lang="en-GB" altLang="en-US" sz="2800" dirty="0"/>
              <a:t>Users are trained and supporting documentation created.</a:t>
            </a:r>
            <a:endParaRPr lang="en-GB" altLang="en-US" dirty="0"/>
          </a:p>
          <a:p>
            <a:pPr algn="just">
              <a:spcBef>
                <a:spcPts val="600"/>
              </a:spcBef>
            </a:pPr>
            <a:r>
              <a:rPr lang="en-GB" altLang="en-US" sz="2800" dirty="0"/>
              <a:t>Feasibility analysis is prepared.</a:t>
            </a:r>
          </a:p>
          <a:p>
            <a:pPr lvl="1" algn="just">
              <a:spcBef>
                <a:spcPts val="600"/>
              </a:spcBef>
            </a:pPr>
            <a:r>
              <a:rPr lang="en-GB" altLang="en-US" sz="2600" dirty="0"/>
              <a:t>Sponsors are presented with the system for a performance review and acceptance test.</a:t>
            </a:r>
          </a:p>
        </p:txBody>
      </p:sp>
    </p:spTree>
    <p:extLst>
      <p:ext uri="{BB962C8B-B14F-4D97-AF65-F5344CB8AC3E}">
        <p14:creationId xmlns:p14="http://schemas.microsoft.com/office/powerpoint/2010/main" val="259543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Maintenance and Change</a:t>
            </a:r>
            <a:endParaRPr lang="en-US" dirty="0"/>
          </a:p>
        </p:txBody>
      </p:sp>
      <p:sp>
        <p:nvSpPr>
          <p:cNvPr id="3" name="Content Placeholder 2"/>
          <p:cNvSpPr>
            <a:spLocks noGrp="1"/>
          </p:cNvSpPr>
          <p:nvPr>
            <p:ph idx="1"/>
          </p:nvPr>
        </p:nvSpPr>
        <p:spPr/>
        <p:txBody>
          <a:bodyPr>
            <a:normAutofit/>
          </a:bodyPr>
          <a:lstStyle/>
          <a:p>
            <a:pPr algn="just">
              <a:spcBef>
                <a:spcPts val="600"/>
              </a:spcBef>
            </a:pPr>
            <a:r>
              <a:rPr lang="en-GB" altLang="en-US" sz="2800" dirty="0"/>
              <a:t>Longest and most expensive phase</a:t>
            </a:r>
          </a:p>
          <a:p>
            <a:pPr algn="just">
              <a:spcBef>
                <a:spcPts val="600"/>
              </a:spcBef>
            </a:pPr>
            <a:r>
              <a:rPr lang="en-GB" altLang="en-US" sz="2800" dirty="0"/>
              <a:t>Consists of the tasks necessary to support and modify the system for the remainder of its useful life </a:t>
            </a:r>
          </a:p>
          <a:p>
            <a:pPr algn="just">
              <a:spcBef>
                <a:spcPts val="600"/>
              </a:spcBef>
            </a:pPr>
            <a:r>
              <a:rPr lang="en-GB" altLang="en-US" sz="2800" dirty="0"/>
              <a:t>Life cycle continues until the</a:t>
            </a:r>
            <a:r>
              <a:rPr lang="en-US" altLang="en-US" sz="2800" dirty="0"/>
              <a:t> </a:t>
            </a:r>
            <a:r>
              <a:rPr lang="en-GB" altLang="en-US" sz="2800" dirty="0"/>
              <a:t>team determines the process should begin again from the investigation phase</a:t>
            </a:r>
          </a:p>
          <a:p>
            <a:pPr algn="just">
              <a:spcBef>
                <a:spcPts val="600"/>
              </a:spcBef>
            </a:pPr>
            <a:r>
              <a:rPr lang="en-GB" altLang="en-US" sz="2800" dirty="0"/>
              <a:t>When current system can no longer support the organization’s mission, a new project is implemented</a:t>
            </a:r>
          </a:p>
        </p:txBody>
      </p:sp>
    </p:spTree>
    <p:extLst>
      <p:ext uri="{BB962C8B-B14F-4D97-AF65-F5344CB8AC3E}">
        <p14:creationId xmlns:p14="http://schemas.microsoft.com/office/powerpoint/2010/main" val="1094412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ltLang="en-US" dirty="0"/>
              <a:t>The NIST Approach to Securing the SDLC</a:t>
            </a:r>
            <a:endParaRPr lang="en-US" dirty="0"/>
          </a:p>
        </p:txBody>
      </p:sp>
      <p:sp>
        <p:nvSpPr>
          <p:cNvPr id="3" name="Content Placeholder 2"/>
          <p:cNvSpPr>
            <a:spLocks noGrp="1"/>
          </p:cNvSpPr>
          <p:nvPr>
            <p:ph idx="1"/>
          </p:nvPr>
        </p:nvSpPr>
        <p:spPr/>
        <p:txBody>
          <a:bodyPr>
            <a:normAutofit lnSpcReduction="10000"/>
          </a:bodyPr>
          <a:lstStyle/>
          <a:p>
            <a:pPr algn="just">
              <a:spcBef>
                <a:spcPts val="600"/>
              </a:spcBef>
            </a:pPr>
            <a:r>
              <a:rPr lang="en-US" altLang="en-US" sz="2800" dirty="0"/>
              <a:t>NIST Special Publication 800-64, rev. 2, maintains that early integration of security in the SDLC enables agencies to maximize return on investment through</a:t>
            </a:r>
            <a:r>
              <a:rPr lang="en-US" altLang="en-US" dirty="0"/>
              <a:t>:</a:t>
            </a:r>
          </a:p>
          <a:p>
            <a:pPr lvl="1" algn="just">
              <a:spcBef>
                <a:spcPts val="600"/>
              </a:spcBef>
            </a:pPr>
            <a:r>
              <a:rPr lang="en-US" altLang="en-US" sz="2600" dirty="0"/>
              <a:t>Early identification and mitigation of security vulnerabilities and misconfigurations</a:t>
            </a:r>
          </a:p>
          <a:p>
            <a:pPr lvl="1" algn="just">
              <a:spcBef>
                <a:spcPts val="600"/>
              </a:spcBef>
            </a:pPr>
            <a:r>
              <a:rPr lang="en-US" altLang="en-US" sz="2600" dirty="0"/>
              <a:t>Awareness of potential engineering challenges</a:t>
            </a:r>
          </a:p>
          <a:p>
            <a:pPr lvl="1" algn="just">
              <a:spcBef>
                <a:spcPts val="600"/>
              </a:spcBef>
            </a:pPr>
            <a:r>
              <a:rPr lang="en-US" altLang="en-US" sz="2600" dirty="0"/>
              <a:t>Identification of shared security services and reuse of security strategies and tools</a:t>
            </a:r>
          </a:p>
          <a:p>
            <a:pPr lvl="1" algn="just">
              <a:spcBef>
                <a:spcPts val="600"/>
              </a:spcBef>
            </a:pPr>
            <a:r>
              <a:rPr lang="en-US" altLang="en-US" sz="2600" dirty="0"/>
              <a:t>Facilitation of informed executive decision making</a:t>
            </a:r>
          </a:p>
        </p:txBody>
      </p:sp>
    </p:spTree>
    <p:extLst>
      <p:ext uri="{BB962C8B-B14F-4D97-AF65-F5344CB8AC3E}">
        <p14:creationId xmlns:p14="http://schemas.microsoft.com/office/powerpoint/2010/main" val="3431825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Autofit/>
          </a:bodyPr>
          <a:lstStyle/>
          <a:p>
            <a:r>
              <a:rPr lang="en-GB" altLang="en-US" dirty="0"/>
              <a:t>Security Professionals and the Organization</a:t>
            </a:r>
            <a:endParaRPr lang="en-US" dirty="0"/>
          </a:p>
        </p:txBody>
      </p:sp>
      <p:sp>
        <p:nvSpPr>
          <p:cNvPr id="3" name="Content Placeholder 2"/>
          <p:cNvSpPr>
            <a:spLocks noGrp="1"/>
          </p:cNvSpPr>
          <p:nvPr>
            <p:ph idx="1"/>
          </p:nvPr>
        </p:nvSpPr>
        <p:spPr>
          <a:xfrm>
            <a:off x="228600" y="1447799"/>
            <a:ext cx="8763000" cy="4114801"/>
          </a:xfrm>
        </p:spPr>
        <p:txBody>
          <a:bodyPr>
            <a:normAutofit/>
          </a:bodyPr>
          <a:lstStyle/>
          <a:p>
            <a:pPr>
              <a:spcBef>
                <a:spcPts val="600"/>
              </a:spcBef>
            </a:pPr>
            <a:r>
              <a:rPr lang="en-GB" altLang="en-US" sz="2800" dirty="0"/>
              <a:t>Wide range of professionals are required to support a diverse information security program.</a:t>
            </a:r>
          </a:p>
          <a:p>
            <a:pPr>
              <a:spcBef>
                <a:spcPts val="600"/>
              </a:spcBef>
            </a:pPr>
            <a:r>
              <a:rPr lang="en-GB" altLang="en-US" sz="2800" dirty="0"/>
              <a:t>Senior management is the key component.</a:t>
            </a:r>
          </a:p>
          <a:p>
            <a:pPr>
              <a:spcBef>
                <a:spcPts val="600"/>
              </a:spcBef>
            </a:pPr>
            <a:r>
              <a:rPr lang="en-GB" altLang="en-US" sz="2800" dirty="0"/>
              <a:t>Additional administrative support and technical expertise are required to implement details of the IS program.	</a:t>
            </a:r>
          </a:p>
        </p:txBody>
      </p:sp>
    </p:spTree>
    <p:extLst>
      <p:ext uri="{BB962C8B-B14F-4D97-AF65-F5344CB8AC3E}">
        <p14:creationId xmlns:p14="http://schemas.microsoft.com/office/powerpoint/2010/main" val="228185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962891"/>
          </a:xfrm>
        </p:spPr>
        <p:txBody>
          <a:bodyPr anchor="ctr"/>
          <a:lstStyle/>
          <a:p>
            <a:r>
              <a:rPr lang="en-GB" altLang="en-US" dirty="0"/>
              <a:t>Senior Management </a:t>
            </a:r>
            <a:endParaRPr lang="en-US" dirty="0"/>
          </a:p>
        </p:txBody>
      </p:sp>
      <p:sp>
        <p:nvSpPr>
          <p:cNvPr id="3" name="Content Placeholder 2"/>
          <p:cNvSpPr>
            <a:spLocks noGrp="1"/>
          </p:cNvSpPr>
          <p:nvPr>
            <p:ph idx="1"/>
          </p:nvPr>
        </p:nvSpPr>
        <p:spPr/>
        <p:txBody>
          <a:bodyPr/>
          <a:lstStyle/>
          <a:p>
            <a:pPr algn="just">
              <a:spcBef>
                <a:spcPts val="600"/>
              </a:spcBef>
            </a:pPr>
            <a:r>
              <a:rPr lang="en-GB" altLang="en-US" sz="2800" dirty="0"/>
              <a:t>Chief information officer (CIO)</a:t>
            </a:r>
            <a:r>
              <a:rPr lang="ar-SA" altLang="en-US" sz="2800" dirty="0"/>
              <a:t>‏</a:t>
            </a:r>
            <a:endParaRPr lang="en-GB" altLang="en-US" sz="2800" dirty="0"/>
          </a:p>
          <a:p>
            <a:pPr lvl="1" algn="just">
              <a:spcBef>
                <a:spcPts val="600"/>
              </a:spcBef>
            </a:pPr>
            <a:r>
              <a:rPr lang="en-GB" altLang="en-US" sz="2600" dirty="0"/>
              <a:t>Senior technology officer</a:t>
            </a:r>
          </a:p>
          <a:p>
            <a:pPr lvl="1" algn="just">
              <a:spcBef>
                <a:spcPts val="600"/>
              </a:spcBef>
            </a:pPr>
            <a:r>
              <a:rPr lang="en-GB" altLang="en-US" sz="2600" dirty="0"/>
              <a:t>Primarily responsible for advising the senior executives on strategic planning </a:t>
            </a:r>
          </a:p>
          <a:p>
            <a:pPr algn="just">
              <a:spcBef>
                <a:spcPts val="600"/>
              </a:spcBef>
            </a:pPr>
            <a:r>
              <a:rPr lang="en-GB" altLang="en-US" sz="2800" dirty="0"/>
              <a:t>Chief information security officer (CISO)</a:t>
            </a:r>
            <a:r>
              <a:rPr lang="ar-SA" altLang="en-US" sz="2800" dirty="0"/>
              <a:t>‏</a:t>
            </a:r>
            <a:endParaRPr lang="en-GB" altLang="en-US" sz="2800" dirty="0"/>
          </a:p>
          <a:p>
            <a:pPr lvl="1" algn="just">
              <a:spcBef>
                <a:spcPts val="600"/>
              </a:spcBef>
            </a:pPr>
            <a:r>
              <a:rPr lang="en-GB" altLang="en-US" sz="2600" dirty="0"/>
              <a:t>Has primary responsibility for assessment, management, and implementation of IS in the organization</a:t>
            </a:r>
          </a:p>
          <a:p>
            <a:pPr lvl="1" algn="just">
              <a:spcBef>
                <a:spcPts val="600"/>
              </a:spcBef>
            </a:pPr>
            <a:r>
              <a:rPr lang="en-GB" altLang="en-US" sz="2600" dirty="0"/>
              <a:t>Usually reports directly to the CIO</a:t>
            </a:r>
          </a:p>
        </p:txBody>
      </p:sp>
    </p:spTree>
    <p:extLst>
      <p:ext uri="{BB962C8B-B14F-4D97-AF65-F5344CB8AC3E}">
        <p14:creationId xmlns:p14="http://schemas.microsoft.com/office/powerpoint/2010/main" val="326660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Information Security Project Team </a:t>
            </a:r>
            <a:endParaRPr lang="en-US" dirty="0"/>
          </a:p>
        </p:txBody>
      </p:sp>
      <p:sp>
        <p:nvSpPr>
          <p:cNvPr id="3" name="Content Placeholder 2"/>
          <p:cNvSpPr>
            <a:spLocks noGrp="1"/>
          </p:cNvSpPr>
          <p:nvPr>
            <p:ph idx="1"/>
          </p:nvPr>
        </p:nvSpPr>
        <p:spPr/>
        <p:txBody>
          <a:bodyPr>
            <a:normAutofit lnSpcReduction="10000"/>
          </a:bodyPr>
          <a:lstStyle/>
          <a:p>
            <a:pPr algn="just">
              <a:spcBef>
                <a:spcPts val="600"/>
              </a:spcBef>
            </a:pPr>
            <a:r>
              <a:rPr lang="en-GB" altLang="en-US" sz="2800" dirty="0"/>
              <a:t>A small functional team of people who are experienced in one or multiple facets of required technical and nontechnical areas:</a:t>
            </a:r>
          </a:p>
          <a:p>
            <a:pPr lvl="1" algn="just">
              <a:spcBef>
                <a:spcPts val="600"/>
              </a:spcBef>
            </a:pPr>
            <a:r>
              <a:rPr lang="en-GB" altLang="en-US" sz="2600" dirty="0"/>
              <a:t>Champion</a:t>
            </a:r>
          </a:p>
          <a:p>
            <a:pPr lvl="1" algn="just">
              <a:spcBef>
                <a:spcPts val="600"/>
              </a:spcBef>
            </a:pPr>
            <a:r>
              <a:rPr lang="en-GB" altLang="en-US" sz="2600" dirty="0"/>
              <a:t>Team leader</a:t>
            </a:r>
          </a:p>
          <a:p>
            <a:pPr lvl="1" algn="just">
              <a:spcBef>
                <a:spcPts val="600"/>
              </a:spcBef>
            </a:pPr>
            <a:r>
              <a:rPr lang="en-GB" altLang="en-US" sz="2600" dirty="0"/>
              <a:t>Security policy developers</a:t>
            </a:r>
          </a:p>
          <a:p>
            <a:pPr lvl="1" algn="just">
              <a:spcBef>
                <a:spcPts val="600"/>
              </a:spcBef>
            </a:pPr>
            <a:r>
              <a:rPr lang="en-GB" altLang="en-US" sz="2600" dirty="0"/>
              <a:t>Risk assessment specialists</a:t>
            </a:r>
          </a:p>
          <a:p>
            <a:pPr lvl="1" algn="just">
              <a:spcBef>
                <a:spcPts val="600"/>
              </a:spcBef>
            </a:pPr>
            <a:r>
              <a:rPr lang="en-GB" altLang="en-US" sz="2600" dirty="0"/>
              <a:t>Security professionals  </a:t>
            </a:r>
          </a:p>
          <a:p>
            <a:pPr lvl="1" algn="just">
              <a:spcBef>
                <a:spcPts val="600"/>
              </a:spcBef>
            </a:pPr>
            <a:r>
              <a:rPr lang="en-GB" altLang="en-US" sz="2600" dirty="0"/>
              <a:t>Systems administrators</a:t>
            </a:r>
          </a:p>
          <a:p>
            <a:pPr lvl="1" algn="just">
              <a:spcBef>
                <a:spcPts val="600"/>
              </a:spcBef>
            </a:pPr>
            <a:r>
              <a:rPr lang="en-GB" altLang="en-US" sz="2600" dirty="0"/>
              <a:t>End users</a:t>
            </a:r>
          </a:p>
        </p:txBody>
      </p:sp>
    </p:spTree>
    <p:extLst>
      <p:ext uri="{BB962C8B-B14F-4D97-AF65-F5344CB8AC3E}">
        <p14:creationId xmlns:p14="http://schemas.microsoft.com/office/powerpoint/2010/main" val="3901999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Data Responsibilities</a:t>
            </a:r>
            <a:endParaRPr lang="en-US" dirty="0"/>
          </a:p>
        </p:txBody>
      </p:sp>
      <p:sp>
        <p:nvSpPr>
          <p:cNvPr id="3" name="Content Placeholder 2"/>
          <p:cNvSpPr>
            <a:spLocks noGrp="1"/>
          </p:cNvSpPr>
          <p:nvPr>
            <p:ph idx="1"/>
          </p:nvPr>
        </p:nvSpPr>
        <p:spPr/>
        <p:txBody>
          <a:bodyPr>
            <a:normAutofit/>
          </a:bodyPr>
          <a:lstStyle/>
          <a:p>
            <a:pPr algn="just">
              <a:spcBef>
                <a:spcPts val="600"/>
              </a:spcBef>
            </a:pPr>
            <a:r>
              <a:rPr lang="en-GB" altLang="en-US" sz="2800" dirty="0"/>
              <a:t>Data owners: senior management responsible for the security and use of a particular set of information</a:t>
            </a:r>
          </a:p>
          <a:p>
            <a:pPr algn="just">
              <a:spcBef>
                <a:spcPts val="600"/>
              </a:spcBef>
            </a:pPr>
            <a:r>
              <a:rPr lang="en-GB" altLang="en-US" sz="2800" dirty="0"/>
              <a:t>Data custodians: responsible for the information and systems that process, transmit, and store it</a:t>
            </a:r>
          </a:p>
          <a:p>
            <a:pPr algn="just">
              <a:spcBef>
                <a:spcPts val="600"/>
              </a:spcBef>
            </a:pPr>
            <a:r>
              <a:rPr lang="en-GB" altLang="en-US" sz="2800" dirty="0"/>
              <a:t>Data users: individuals with an information security role</a:t>
            </a:r>
          </a:p>
        </p:txBody>
      </p:sp>
    </p:spTree>
    <p:extLst>
      <p:ext uri="{BB962C8B-B14F-4D97-AF65-F5344CB8AC3E}">
        <p14:creationId xmlns:p14="http://schemas.microsoft.com/office/powerpoint/2010/main" val="135992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GB" altLang="en-US" dirty="0"/>
              <a:t>Communities of Interest</a:t>
            </a:r>
            <a:endParaRPr lang="en-US" dirty="0"/>
          </a:p>
        </p:txBody>
      </p:sp>
      <p:sp>
        <p:nvSpPr>
          <p:cNvPr id="3" name="Content Placeholder 2"/>
          <p:cNvSpPr>
            <a:spLocks noGrp="1"/>
          </p:cNvSpPr>
          <p:nvPr>
            <p:ph idx="1"/>
          </p:nvPr>
        </p:nvSpPr>
        <p:spPr/>
        <p:txBody>
          <a:bodyPr/>
          <a:lstStyle/>
          <a:p>
            <a:pPr algn="just">
              <a:spcBef>
                <a:spcPts val="600"/>
              </a:spcBef>
            </a:pPr>
            <a:r>
              <a:rPr lang="en-GB" altLang="en-US" sz="2800" dirty="0"/>
              <a:t>Group of individuals united by similar interests/values within an organization</a:t>
            </a:r>
          </a:p>
          <a:p>
            <a:pPr lvl="1" algn="just">
              <a:spcBef>
                <a:spcPts val="600"/>
              </a:spcBef>
            </a:pPr>
            <a:r>
              <a:rPr lang="en-GB" altLang="en-US" sz="2600" dirty="0"/>
              <a:t>Information security management and professionals</a:t>
            </a:r>
          </a:p>
          <a:p>
            <a:pPr lvl="1" algn="just">
              <a:spcBef>
                <a:spcPts val="600"/>
              </a:spcBef>
            </a:pPr>
            <a:r>
              <a:rPr lang="en-GB" altLang="en-US" sz="2600" dirty="0"/>
              <a:t>Information technology management and professionals</a:t>
            </a:r>
          </a:p>
          <a:p>
            <a:pPr lvl="1" algn="just">
              <a:spcBef>
                <a:spcPts val="600"/>
              </a:spcBef>
            </a:pPr>
            <a:r>
              <a:rPr lang="en-GB" altLang="en-US" sz="2600" dirty="0"/>
              <a:t>Organizational management and professionals</a:t>
            </a:r>
          </a:p>
        </p:txBody>
      </p:sp>
    </p:spTree>
    <p:extLst>
      <p:ext uri="{BB962C8B-B14F-4D97-AF65-F5344CB8AC3E}">
        <p14:creationId xmlns:p14="http://schemas.microsoft.com/office/powerpoint/2010/main" val="419557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 y="27709"/>
            <a:ext cx="9052560" cy="505691"/>
          </a:xfrm>
        </p:spPr>
        <p:txBody>
          <a:bodyPr anchor="ctr">
            <a:normAutofit fontScale="90000"/>
          </a:bodyPr>
          <a:lstStyle/>
          <a:p>
            <a:r>
              <a:rPr lang="en-GB" altLang="en-US" dirty="0"/>
              <a:t>Summary</a:t>
            </a:r>
            <a:endParaRPr lang="en-US" dirty="0"/>
          </a:p>
        </p:txBody>
      </p:sp>
      <p:sp>
        <p:nvSpPr>
          <p:cNvPr id="3" name="Content Placeholder 2"/>
          <p:cNvSpPr>
            <a:spLocks noGrp="1"/>
          </p:cNvSpPr>
          <p:nvPr>
            <p:ph idx="1"/>
          </p:nvPr>
        </p:nvSpPr>
        <p:spPr>
          <a:xfrm>
            <a:off x="190500" y="533400"/>
            <a:ext cx="8763000" cy="5105400"/>
          </a:xfrm>
        </p:spPr>
        <p:txBody>
          <a:bodyPr>
            <a:noAutofit/>
          </a:bodyPr>
          <a:lstStyle/>
          <a:p>
            <a:pPr algn="just">
              <a:lnSpc>
                <a:spcPct val="110000"/>
              </a:lnSpc>
              <a:spcBef>
                <a:spcPts val="600"/>
              </a:spcBef>
            </a:pPr>
            <a:r>
              <a:rPr lang="en-GB" altLang="en-US" sz="2400" dirty="0"/>
              <a:t>Computer security began immediately after </a:t>
            </a:r>
            <a:r>
              <a:rPr lang="en-US" altLang="en-US" sz="2400" dirty="0"/>
              <a:t>the </a:t>
            </a:r>
            <a:r>
              <a:rPr lang="en-GB" altLang="en-US" sz="2400" dirty="0"/>
              <a:t>first mainframes were developed. </a:t>
            </a:r>
          </a:p>
          <a:p>
            <a:pPr algn="just">
              <a:lnSpc>
                <a:spcPct val="110000"/>
              </a:lnSpc>
              <a:spcBef>
                <a:spcPts val="600"/>
              </a:spcBef>
            </a:pPr>
            <a:r>
              <a:rPr lang="en-GB" altLang="en-US" sz="2400" dirty="0"/>
              <a:t>Successful organizations have multiple layers of security in place: physical, personal, operations, communications, network, and information.</a:t>
            </a:r>
          </a:p>
          <a:p>
            <a:pPr algn="just">
              <a:lnSpc>
                <a:spcPct val="110000"/>
              </a:lnSpc>
              <a:spcBef>
                <a:spcPts val="600"/>
              </a:spcBef>
            </a:pPr>
            <a:r>
              <a:rPr lang="en-GB" altLang="en-US" sz="2400" dirty="0"/>
              <a:t>Security should be considered a balance between protection and availability.</a:t>
            </a:r>
          </a:p>
          <a:p>
            <a:pPr algn="just">
              <a:spcBef>
                <a:spcPts val="600"/>
              </a:spcBef>
            </a:pPr>
            <a:r>
              <a:rPr lang="en-GB" altLang="en-US" sz="2400" dirty="0"/>
              <a:t>Information security must be managed similar to any major system implemented in an organization using a methodology like the SDLC.</a:t>
            </a:r>
          </a:p>
          <a:p>
            <a:pPr algn="just">
              <a:spcBef>
                <a:spcPts val="600"/>
              </a:spcBef>
            </a:pPr>
            <a:r>
              <a:rPr lang="en-GB" altLang="en-US" sz="2400" dirty="0"/>
              <a:t>Implementation of information security is often described as a combination of art and science.</a:t>
            </a:r>
          </a:p>
          <a:p>
            <a:pPr algn="just">
              <a:lnSpc>
                <a:spcPct val="110000"/>
              </a:lnSpc>
              <a:spcBef>
                <a:spcPts val="600"/>
              </a:spcBef>
            </a:pPr>
            <a:endParaRPr lang="en-GB" altLang="en-US" sz="2800" dirty="0"/>
          </a:p>
        </p:txBody>
      </p:sp>
    </p:spTree>
    <p:extLst>
      <p:ext uri="{BB962C8B-B14F-4D97-AF65-F5344CB8AC3E}">
        <p14:creationId xmlns:p14="http://schemas.microsoft.com/office/powerpoint/2010/main" val="1781990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Sam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Russell_4e_ch03</Template>
  <TotalTime>5537</TotalTime>
  <Words>4685</Words>
  <Application>Microsoft Office PowerPoint</Application>
  <PresentationFormat>On-screen Show (4:3)</PresentationFormat>
  <Paragraphs>413</Paragraphs>
  <Slides>36</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AdvOT526a88f1+25</vt:lpstr>
      <vt:lpstr>AdvOT66af078c.B</vt:lpstr>
      <vt:lpstr>AdvOTbc475f09</vt:lpstr>
      <vt:lpstr>Arial</vt:lpstr>
      <vt:lpstr>Courier New</vt:lpstr>
      <vt:lpstr>Lucida Sans Unicode</vt:lpstr>
      <vt:lpstr>Wingdings</vt:lpstr>
      <vt:lpstr>1_Sample</vt:lpstr>
      <vt:lpstr>Introduction to Information Security </vt:lpstr>
      <vt:lpstr>Learning Objectives</vt:lpstr>
      <vt:lpstr>Introduction</vt:lpstr>
      <vt:lpstr>Illustration of computer network vulnerabilities from RAND Report R-609</vt:lpstr>
      <vt:lpstr>The 1990s</vt:lpstr>
      <vt:lpstr>2000 to Present</vt:lpstr>
      <vt:lpstr>What Is Security? (1 of 2)</vt:lpstr>
      <vt:lpstr>What Is Security? (2 of 2)</vt:lpstr>
      <vt:lpstr>Components of information security (1 of 2)</vt:lpstr>
      <vt:lpstr>The C.I.A. triad (2 of 2)</vt:lpstr>
      <vt:lpstr>Key Information Security Concepts (1 of 3)</vt:lpstr>
      <vt:lpstr>Key Information Security Concepts (2 of 3)</vt:lpstr>
      <vt:lpstr>Key Information Security Concepts (3 of 3)</vt:lpstr>
      <vt:lpstr>Key Concepts in Information Security</vt:lpstr>
      <vt:lpstr>Critical Characteristics of Information</vt:lpstr>
      <vt:lpstr>The McCumber Cube Security Model</vt:lpstr>
      <vt:lpstr>Components of an Information System</vt:lpstr>
      <vt:lpstr>Balancing Information Security and Access</vt:lpstr>
      <vt:lpstr>Approaches to Information Security Implementation: Bottom-Up Approach</vt:lpstr>
      <vt:lpstr>Approaches to Information Security Implementation: Top-Down Approach</vt:lpstr>
      <vt:lpstr>Approaches to information security implementation</vt:lpstr>
      <vt:lpstr>Security in the Systems Development Life Cycle</vt:lpstr>
      <vt:lpstr>SDLC waterfall methodology</vt:lpstr>
      <vt:lpstr>Investigation</vt:lpstr>
      <vt:lpstr>Analysis</vt:lpstr>
      <vt:lpstr>Logical Design</vt:lpstr>
      <vt:lpstr>Physical Design</vt:lpstr>
      <vt:lpstr>Implementation</vt:lpstr>
      <vt:lpstr>Maintenance and Change</vt:lpstr>
      <vt:lpstr>The NIST Approach to Securing the SDLC</vt:lpstr>
      <vt:lpstr>Security Professionals and the Organization</vt:lpstr>
      <vt:lpstr>Senior Management </vt:lpstr>
      <vt:lpstr>Information Security Project Team </vt:lpstr>
      <vt:lpstr>Data Responsibilities</vt:lpstr>
      <vt:lpstr>Communities of Interest</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to Information Security</dc:title>
  <dc:creator>Whitman</dc:creator>
  <cp:lastModifiedBy>Carlene Campbell</cp:lastModifiedBy>
  <cp:revision>330</cp:revision>
  <dcterms:created xsi:type="dcterms:W3CDTF">2008-12-13T17:52:47Z</dcterms:created>
  <dcterms:modified xsi:type="dcterms:W3CDTF">2025-09-27T22:45:48Z</dcterms:modified>
</cp:coreProperties>
</file>