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4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6858000" cx="12192000"/>
  <p:notesSz cx="6858000" cy="9144000"/>
  <p:embeddedFontLst>
    <p:embeddedFont>
      <p:font typeface="Roboto"/>
      <p:regular r:id="rId16"/>
      <p:bold r:id="rId17"/>
      <p:italic r:id="rId18"/>
      <p:boldItalic r:id="rId19"/>
    </p:embeddedFont>
    <p:embeddedFont>
      <p:font typeface="Century Gothic"/>
      <p:regular r:id="rId20"/>
      <p:bold r:id="rId21"/>
      <p:italic r:id="rId22"/>
      <p:boldItalic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CenturyGothic-regular.fntdata"/><Relationship Id="rId11" Type="http://schemas.openxmlformats.org/officeDocument/2006/relationships/slide" Target="slides/slide7.xml"/><Relationship Id="rId22" Type="http://schemas.openxmlformats.org/officeDocument/2006/relationships/font" Target="fonts/CenturyGothic-italic.fntdata"/><Relationship Id="rId10" Type="http://schemas.openxmlformats.org/officeDocument/2006/relationships/slide" Target="slides/slide6.xml"/><Relationship Id="rId21" Type="http://schemas.openxmlformats.org/officeDocument/2006/relationships/font" Target="fonts/CenturyGothic-bold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23" Type="http://schemas.openxmlformats.org/officeDocument/2006/relationships/font" Target="fonts/CenturyGothic-bold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Roboto-bold.fntdata"/><Relationship Id="rId16" Type="http://schemas.openxmlformats.org/officeDocument/2006/relationships/font" Target="fonts/Roboto-regular.fntdata"/><Relationship Id="rId5" Type="http://schemas.openxmlformats.org/officeDocument/2006/relationships/slide" Target="slides/slide1.xml"/><Relationship Id="rId19" Type="http://schemas.openxmlformats.org/officeDocument/2006/relationships/font" Target="fonts/Roboto-boldItalic.fntdata"/><Relationship Id="rId6" Type="http://schemas.openxmlformats.org/officeDocument/2006/relationships/slide" Target="slides/slide2.xml"/><Relationship Id="rId18" Type="http://schemas.openxmlformats.org/officeDocument/2006/relationships/font" Target="fonts/Roboto-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6" name="Google Shape;16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2" name="Google Shape;202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" name="Google Shape;242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9" name="Google Shape;249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2"/>
          <p:cNvSpPr txBox="1"/>
          <p:nvPr>
            <p:ph type="ctrTitle"/>
          </p:nvPr>
        </p:nvSpPr>
        <p:spPr>
          <a:xfrm>
            <a:off x="2589213" y="2514600"/>
            <a:ext cx="8915399" cy="22627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5400"/>
              <a:buFont typeface="Century Gothic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2"/>
          <p:cNvSpPr txBox="1"/>
          <p:nvPr>
            <p:ph idx="1" type="subTitle"/>
          </p:nvPr>
        </p:nvSpPr>
        <p:spPr>
          <a:xfrm>
            <a:off x="2589213" y="4777379"/>
            <a:ext cx="8915399" cy="112628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6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"/>
          <p:cNvSpPr/>
          <p:nvPr/>
        </p:nvSpPr>
        <p:spPr>
          <a:xfrm>
            <a:off x="0" y="4323810"/>
            <a:ext cx="1744652" cy="778589"/>
          </a:xfrm>
          <a:custGeom>
            <a:rect b="b" l="l" r="r" t="t"/>
            <a:pathLst>
              <a:path extrusionOk="0" h="166" w="372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" name="Google Shape;48;p2"/>
          <p:cNvSpPr txBox="1"/>
          <p:nvPr>
            <p:ph idx="12" type="sldNum"/>
          </p:nvPr>
        </p:nvSpPr>
        <p:spPr>
          <a:xfrm>
            <a:off x="531812" y="4529540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3"/>
          <p:cNvSpPr txBox="1"/>
          <p:nvPr>
            <p:ph type="title"/>
          </p:nvPr>
        </p:nvSpPr>
        <p:spPr>
          <a:xfrm>
            <a:off x="2589212" y="2058750"/>
            <a:ext cx="8915399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3"/>
          <p:cNvSpPr txBox="1"/>
          <p:nvPr>
            <p:ph idx="1" type="body"/>
          </p:nvPr>
        </p:nvSpPr>
        <p:spPr>
          <a:xfrm>
            <a:off x="2589212" y="3530129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52" name="Google Shape;52;p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3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" name="Google Shape;55;p3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4"/>
          <p:cNvSpPr txBox="1"/>
          <p:nvPr>
            <p:ph type="title"/>
          </p:nvPr>
        </p:nvSpPr>
        <p:spPr>
          <a:xfrm>
            <a:off x="2592925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4"/>
          <p:cNvSpPr txBox="1"/>
          <p:nvPr>
            <p:ph idx="1" type="body"/>
          </p:nvPr>
        </p:nvSpPr>
        <p:spPr>
          <a:xfrm>
            <a:off x="2589212" y="2133600"/>
            <a:ext cx="8915400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59" name="Google Shape;59;p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4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" name="Google Shape;62;p4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5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5"/>
          <p:cNvSpPr txBox="1"/>
          <p:nvPr>
            <p:ph idx="1" type="body"/>
          </p:nvPr>
        </p:nvSpPr>
        <p:spPr>
          <a:xfrm>
            <a:off x="2589212" y="2133600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6" name="Google Shape;66;p5"/>
          <p:cNvSpPr txBox="1"/>
          <p:nvPr>
            <p:ph idx="2" type="body"/>
          </p:nvPr>
        </p:nvSpPr>
        <p:spPr>
          <a:xfrm>
            <a:off x="7190747" y="2126222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7" name="Google Shape;67;p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5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5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6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6"/>
          <p:cNvSpPr txBox="1"/>
          <p:nvPr>
            <p:ph idx="1" type="body"/>
          </p:nvPr>
        </p:nvSpPr>
        <p:spPr>
          <a:xfrm>
            <a:off x="2939373" y="1972703"/>
            <a:ext cx="3992732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4" name="Google Shape;74;p6"/>
          <p:cNvSpPr txBox="1"/>
          <p:nvPr>
            <p:ph idx="2" type="body"/>
          </p:nvPr>
        </p:nvSpPr>
        <p:spPr>
          <a:xfrm>
            <a:off x="2589212" y="2548966"/>
            <a:ext cx="4342893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5" name="Google Shape;75;p6"/>
          <p:cNvSpPr txBox="1"/>
          <p:nvPr>
            <p:ph idx="3" type="body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6" name="Google Shape;76;p6"/>
          <p:cNvSpPr txBox="1"/>
          <p:nvPr>
            <p:ph idx="4" type="body"/>
          </p:nvPr>
        </p:nvSpPr>
        <p:spPr>
          <a:xfrm>
            <a:off x="7166957" y="2545738"/>
            <a:ext cx="4338674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7" name="Google Shape;77;p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6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6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7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8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8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8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8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9"/>
          <p:cNvSpPr txBox="1"/>
          <p:nvPr>
            <p:ph type="title"/>
          </p:nvPr>
        </p:nvSpPr>
        <p:spPr>
          <a:xfrm>
            <a:off x="2589212" y="446088"/>
            <a:ext cx="3505199" cy="9763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2000"/>
              <a:buFont typeface="Century Gothic"/>
              <a:buNone/>
              <a:defRPr b="0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9"/>
          <p:cNvSpPr txBox="1"/>
          <p:nvPr>
            <p:ph idx="1" type="body"/>
          </p:nvPr>
        </p:nvSpPr>
        <p:spPr>
          <a:xfrm>
            <a:off x="6323012" y="446088"/>
            <a:ext cx="5181600" cy="54149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95" name="Google Shape;95;p9"/>
          <p:cNvSpPr txBox="1"/>
          <p:nvPr>
            <p:ph idx="2" type="body"/>
          </p:nvPr>
        </p:nvSpPr>
        <p:spPr>
          <a:xfrm>
            <a:off x="2589212" y="1598613"/>
            <a:ext cx="3505199" cy="42624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96" name="Google Shape;96;p9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9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9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0"/>
          <p:cNvSpPr txBox="1"/>
          <p:nvPr>
            <p:ph type="title"/>
          </p:nvPr>
        </p:nvSpPr>
        <p:spPr>
          <a:xfrm>
            <a:off x="2589213" y="4800600"/>
            <a:ext cx="8915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10"/>
          <p:cNvSpPr/>
          <p:nvPr>
            <p:ph idx="2" type="pic"/>
          </p:nvPr>
        </p:nvSpPr>
        <p:spPr>
          <a:xfrm>
            <a:off x="2589212" y="634965"/>
            <a:ext cx="8915400" cy="3854970"/>
          </a:xfrm>
          <a:prstGeom prst="rect">
            <a:avLst/>
          </a:prstGeom>
          <a:noFill/>
          <a:ln>
            <a:noFill/>
          </a:ln>
        </p:spPr>
      </p: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2589213" y="5367338"/>
            <a:ext cx="8915400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104" name="Google Shape;104;p10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0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10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1"/>
          <p:cNvSpPr txBox="1"/>
          <p:nvPr>
            <p:ph type="title"/>
          </p:nvPr>
        </p:nvSpPr>
        <p:spPr>
          <a:xfrm>
            <a:off x="2589212" y="609600"/>
            <a:ext cx="8915399" cy="3117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11"/>
          <p:cNvSpPr txBox="1"/>
          <p:nvPr>
            <p:ph idx="1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1" name="Google Shape;111;p11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1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1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11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2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2"/>
          <p:cNvSpPr txBox="1"/>
          <p:nvPr>
            <p:ph idx="1" type="body"/>
          </p:nvPr>
        </p:nvSpPr>
        <p:spPr>
          <a:xfrm>
            <a:off x="3275012" y="3505200"/>
            <a:ext cx="7536554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 sz="16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18" name="Google Shape;118;p12"/>
          <p:cNvSpPr txBox="1"/>
          <p:nvPr>
            <p:ph idx="2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9" name="Google Shape;119;p1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1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12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12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12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4" name="Google Shape;124;p12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3"/>
          <p:cNvSpPr txBox="1"/>
          <p:nvPr>
            <p:ph type="title"/>
          </p:nvPr>
        </p:nvSpPr>
        <p:spPr>
          <a:xfrm>
            <a:off x="2589213" y="2438400"/>
            <a:ext cx="8915400" cy="272484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13"/>
          <p:cNvSpPr txBox="1"/>
          <p:nvPr>
            <p:ph idx="1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28" name="Google Shape;128;p1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1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13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13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4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14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5" name="Google Shape;135;p14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6" name="Google Shape;136;p1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1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14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14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0" name="Google Shape;140;p14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41" name="Google Shape;141;p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5"/>
          <p:cNvSpPr txBox="1"/>
          <p:nvPr>
            <p:ph type="title"/>
          </p:nvPr>
        </p:nvSpPr>
        <p:spPr>
          <a:xfrm>
            <a:off x="2589212" y="627407"/>
            <a:ext cx="8915399" cy="28800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15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5" name="Google Shape;145;p15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6" name="Google Shape;146;p1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1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15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15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6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16"/>
          <p:cNvSpPr txBox="1"/>
          <p:nvPr>
            <p:ph idx="1" type="body"/>
          </p:nvPr>
        </p:nvSpPr>
        <p:spPr>
          <a:xfrm rot="5400000">
            <a:off x="5103812" y="-381000"/>
            <a:ext cx="3886200" cy="89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53" name="Google Shape;153;p1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1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16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6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7"/>
          <p:cNvSpPr txBox="1"/>
          <p:nvPr>
            <p:ph type="title"/>
          </p:nvPr>
        </p:nvSpPr>
        <p:spPr>
          <a:xfrm rot="5400000">
            <a:off x="7756704" y="2165513"/>
            <a:ext cx="5283817" cy="22076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17"/>
          <p:cNvSpPr txBox="1"/>
          <p:nvPr>
            <p:ph idx="1" type="body"/>
          </p:nvPr>
        </p:nvSpPr>
        <p:spPr>
          <a:xfrm rot="5400000">
            <a:off x="3185803" y="30814"/>
            <a:ext cx="5283817" cy="6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60" name="Google Shape;160;p1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1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1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C4DCE3"/>
            </a:gs>
          </a:gsLst>
          <a:lin ang="5400000" scaled="0"/>
        </a:gra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1" name="Google Shape;11;p1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" name="Google Shape;12;p1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" name="Google Shape;13;p1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" name="Google Shape;14;p1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" name="Google Shape;15;p1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" name="Google Shape;16;p1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" name="Google Shape;17;p1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" name="Google Shape;18;p1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" name="Google Shape;19;p1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" name="Google Shape;20;p1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" name="Google Shape;21;p1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" name="Google Shape;22;p1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3" name="Google Shape;23;p1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24" name="Google Shape;24;p1"/>
            <p:cNvSpPr/>
            <p:nvPr/>
          </p:nvSpPr>
          <p:spPr>
            <a:xfrm>
              <a:off x="6627813" y="195610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" name="Google Shape;25;p1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" name="Google Shape;26;p1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" name="Google Shape;27;p1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" name="Google Shape;28;p1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9;p1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30;p1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31;p1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6" name="Google Shape;36;p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" name="Google Shape;37;p1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3600"/>
              <a:buFont typeface="Century Gothic"/>
              <a:buNone/>
              <a:defRPr b="0" i="0" sz="3600" u="none" cap="none" strike="noStrike">
                <a:solidFill>
                  <a:srgbClr val="168DB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1"/>
          <p:cNvSpPr txBox="1"/>
          <p:nvPr>
            <p:ph idx="1" type="body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🠶"/>
              <a:defRPr b="0" i="0" sz="18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30200" lvl="1" marL="914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🠶"/>
              <a:defRPr b="0" i="0" sz="16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17500" lvl="2" marL="1371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🠶"/>
              <a:defRPr b="0" i="0" sz="14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04800" lvl="3" marL="1828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04800" lvl="4" marL="22860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04800" lvl="5" marL="2743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04800" lvl="6" marL="3200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04800" lvl="7" marL="3657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04800" lvl="8" marL="4114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9" name="Google Shape;39;p1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0" name="Google Shape;40;p1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1" name="Google Shape;41;p1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forbes.com/councils/forbescoachescouncil/2025/12/04/effective-decision-making-an-imperative-for-todays-leaders/" TargetMode="External"/><Relationship Id="rId4" Type="http://schemas.openxmlformats.org/officeDocument/2006/relationships/hyperlink" Target="https://fastercapital.com/content/Stakeholder%E2%80%93How-Stakeholders-Influence-Business-Decision-making.html" TargetMode="External"/><Relationship Id="rId5" Type="http://schemas.openxmlformats.org/officeDocument/2006/relationships/hyperlink" Target="https://www.leadernavigation.com/communication-3/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8"/>
          <p:cNvSpPr txBox="1"/>
          <p:nvPr>
            <p:ph type="ctrTitle"/>
          </p:nvPr>
        </p:nvSpPr>
        <p:spPr>
          <a:xfrm>
            <a:off x="1787030" y="1013604"/>
            <a:ext cx="9529858" cy="367807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MODULE NAME</a:t>
            </a:r>
            <a:r>
              <a:rPr lang="en-GB" sz="3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Problem Solving And Decision Making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MODULE CODE</a:t>
            </a:r>
            <a:r>
              <a:rPr lang="en-GB" sz="3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LCLM4004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STUDENT NAME</a:t>
            </a:r>
            <a:r>
              <a:rPr lang="en-GB" sz="3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Natalja Matvijevska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STUDENT ID</a:t>
            </a:r>
            <a:r>
              <a:rPr lang="en-GB" sz="3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2113756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LECTURER</a:t>
            </a:r>
            <a:r>
              <a:rPr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Anita Nan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b="1" lang="en-GB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Assignment 1:</a:t>
            </a:r>
            <a:r>
              <a:rPr lang="en-GB" sz="30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 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 txBox="1"/>
          <p:nvPr>
            <p:ph type="title"/>
          </p:nvPr>
        </p:nvSpPr>
        <p:spPr>
          <a:xfrm>
            <a:off x="684213" y="650530"/>
            <a:ext cx="8534401" cy="8686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OVERVIEW</a:t>
            </a:r>
            <a:endParaRPr/>
          </a:p>
        </p:txBody>
      </p:sp>
      <p:sp>
        <p:nvSpPr>
          <p:cNvPr id="175" name="Google Shape;175;p19"/>
          <p:cNvSpPr txBox="1"/>
          <p:nvPr>
            <p:ph idx="1" type="body"/>
          </p:nvPr>
        </p:nvSpPr>
        <p:spPr>
          <a:xfrm>
            <a:off x="1614569" y="1901952"/>
            <a:ext cx="7604044" cy="40924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Introduction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Company background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Problem: </a:t>
            </a:r>
            <a:r>
              <a:rPr b="1" lang="en-GB" sz="2400">
                <a:solidFill>
                  <a:srgbClr val="434343"/>
                </a:solidFill>
              </a:rPr>
              <a:t>nature and scope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PESTLE ANALYSIS: </a:t>
            </a:r>
            <a:r>
              <a:rPr b="1" lang="en-GB" sz="2400">
                <a:solidFill>
                  <a:srgbClr val="434343"/>
                </a:solidFill>
              </a:rPr>
              <a:t>Basil’s Bakery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Cause and effect analysis: </a:t>
            </a:r>
            <a:r>
              <a:rPr b="1" lang="en-GB" sz="2400">
                <a:solidFill>
                  <a:srgbClr val="434343"/>
                </a:solidFill>
              </a:rPr>
              <a:t>Fishbone diagram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Conclusion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References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0"/>
          <p:cNvSpPr txBox="1"/>
          <p:nvPr>
            <p:ph type="title"/>
          </p:nvPr>
        </p:nvSpPr>
        <p:spPr>
          <a:xfrm>
            <a:off x="2589212" y="484632"/>
            <a:ext cx="8915399" cy="55778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t/>
            </a:r>
            <a:endParaRPr b="0" sz="4000" cap="none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t/>
            </a:r>
            <a:endParaRPr b="0" sz="4000" cap="none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        Introduction</a:t>
            </a:r>
            <a:endParaRPr/>
          </a:p>
        </p:txBody>
      </p:sp>
      <p:sp>
        <p:nvSpPr>
          <p:cNvPr id="181" name="Google Shape;181;p20"/>
          <p:cNvSpPr txBox="1"/>
          <p:nvPr>
            <p:ph idx="1" type="body"/>
          </p:nvPr>
        </p:nvSpPr>
        <p:spPr>
          <a:xfrm>
            <a:off x="1584861" y="902514"/>
            <a:ext cx="10138982" cy="58685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What the presentation is about?</a:t>
            </a:r>
            <a:r>
              <a:rPr b="1" lang="en-GB" sz="1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rtl="0" algn="just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0" lang="en-GB" sz="18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This presentation discusses Basil's Bakery, the causes of its declining sales decline, and potential solutions.</a:t>
            </a:r>
            <a:endParaRPr/>
          </a:p>
          <a:p>
            <a:pPr indent="0" lvl="0" marL="0" rtl="0" algn="just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0" lang="en-GB" sz="1800">
                <a:solidFill>
                  <a:srgbClr val="434343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Analyse the causes of sales decline.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Identify internal and external factors.</a:t>
            </a:r>
            <a:endParaRPr/>
          </a:p>
          <a:p>
            <a:pPr indent="-114300" lvl="0" marL="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Use 5W2H, PESTLE, and Fishbone analysis</a:t>
            </a:r>
            <a:endParaRPr/>
          </a:p>
          <a:p>
            <a:pPr indent="-114300" lvl="0" marL="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Recommend ways to increase sales and  improve sustainbility</a:t>
            </a:r>
            <a:endParaRPr/>
          </a:p>
          <a:p>
            <a:pPr indent="-114300" lvl="0" marL="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t/>
            </a:r>
            <a:endParaRPr sz="1800"/>
          </a:p>
          <a:p>
            <a:pPr indent="0" lvl="0" marL="0" rtl="0" algn="just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000000"/>
                </a:solidFill>
              </a:rPr>
              <a:t>Definitions of the concepts you are going to use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Problem solving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Desicion making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Sales decline</a:t>
            </a:r>
            <a:endParaRPr/>
          </a:p>
          <a:p>
            <a:pPr indent="-114300" lvl="0" marL="0" rtl="0" algn="just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 Business Performance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1"/>
          <p:cNvSpPr txBox="1"/>
          <p:nvPr>
            <p:ph type="title"/>
          </p:nvPr>
        </p:nvSpPr>
        <p:spPr>
          <a:xfrm>
            <a:off x="2589212" y="320040"/>
            <a:ext cx="8915399" cy="75633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Company background</a:t>
            </a:r>
            <a:endParaRPr/>
          </a:p>
        </p:txBody>
      </p:sp>
      <p:sp>
        <p:nvSpPr>
          <p:cNvPr id="187" name="Google Shape;187;p21"/>
          <p:cNvSpPr txBox="1"/>
          <p:nvPr>
            <p:ph idx="1" type="body"/>
          </p:nvPr>
        </p:nvSpPr>
        <p:spPr>
          <a:xfrm>
            <a:off x="2414016" y="1892808"/>
            <a:ext cx="9090600" cy="40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rgbClr val="000000"/>
                </a:solidFill>
              </a:rPr>
              <a:t>Basil’s Bakery</a:t>
            </a:r>
            <a:endParaRPr sz="2400">
              <a:solidFill>
                <a:srgbClr val="000000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Founded in 2015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Owners: </a:t>
            </a:r>
            <a:r>
              <a:rPr b="0" lang="en-GB">
                <a:solidFill>
                  <a:srgbClr val="000000"/>
                </a:solidFill>
              </a:rPr>
              <a:t>Basil (independent business owner)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Products</a:t>
            </a:r>
            <a:r>
              <a:rPr lang="en-GB">
                <a:solidFill>
                  <a:srgbClr val="000000"/>
                </a:solidFill>
              </a:rPr>
              <a:t>: Artisan cakes,pastries and bread.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Location: </a:t>
            </a:r>
            <a:r>
              <a:rPr b="0" lang="en-GB">
                <a:solidFill>
                  <a:srgbClr val="000000"/>
                </a:solidFill>
              </a:rPr>
              <a:t>Coventry, UK (located in the retail park)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Customers:</a:t>
            </a:r>
            <a:r>
              <a:rPr lang="en-GB">
                <a:solidFill>
                  <a:srgbClr val="000000"/>
                </a:solidFill>
              </a:rPr>
              <a:t> Retail workers,local shoppers, office workers.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rgbClr val="000000"/>
                </a:solidFill>
              </a:rPr>
              <a:t>Performance:</a:t>
            </a:r>
            <a:r>
              <a:rPr lang="en-GB">
                <a:solidFill>
                  <a:srgbClr val="000000"/>
                </a:solidFill>
              </a:rPr>
              <a:t> Sales grew until 2019 but remain 25% below pre _pandemic levels.</a:t>
            </a:r>
            <a:endParaRPr/>
          </a:p>
          <a:p>
            <a:pPr indent="-215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-215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None/>
            </a:pPr>
            <a:r>
              <a:t/>
            </a:r>
            <a:endParaRPr b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2"/>
          <p:cNvSpPr txBox="1"/>
          <p:nvPr>
            <p:ph type="title"/>
          </p:nvPr>
        </p:nvSpPr>
        <p:spPr>
          <a:xfrm>
            <a:off x="2168556" y="334996"/>
            <a:ext cx="8915276" cy="71318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Problem: nature and scope</a:t>
            </a:r>
            <a:endParaRPr/>
          </a:p>
        </p:txBody>
      </p:sp>
      <p:sp>
        <p:nvSpPr>
          <p:cNvPr id="193" name="Google Shape;193;p22"/>
          <p:cNvSpPr txBox="1"/>
          <p:nvPr>
            <p:ph idx="1" type="body"/>
          </p:nvPr>
        </p:nvSpPr>
        <p:spPr>
          <a:xfrm>
            <a:off x="1641903" y="1352318"/>
            <a:ext cx="10314980" cy="51474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-GB" sz="2800">
                <a:solidFill>
                  <a:srgbClr val="000000"/>
                </a:solidFill>
              </a:rPr>
              <a:t>                                   </a:t>
            </a:r>
            <a:r>
              <a:rPr b="1" lang="en-GB" sz="3000">
                <a:solidFill>
                  <a:srgbClr val="000000"/>
                </a:solidFill>
              </a:rPr>
              <a:t> 5W2H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434343"/>
                </a:solidFill>
              </a:rPr>
              <a:t>What?</a:t>
            </a:r>
            <a:r>
              <a:rPr lang="en-GB" sz="1800">
                <a:solidFill>
                  <a:srgbClr val="434343"/>
                </a:solidFill>
              </a:rPr>
              <a:t> Decline sales since 2020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solidFill>
                  <a:srgbClr val="434343"/>
                </a:solidFill>
              </a:rPr>
              <a:t>           Fewer customers and lower revenue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434343"/>
                </a:solidFill>
              </a:rPr>
              <a:t>Who?</a:t>
            </a:r>
            <a:r>
              <a:rPr lang="en-GB" sz="1800">
                <a:solidFill>
                  <a:srgbClr val="434343"/>
                </a:solidFill>
              </a:rPr>
              <a:t> Basil (owner)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solidFill>
                  <a:srgbClr val="434343"/>
                </a:solidFill>
              </a:rPr>
              <a:t>          Employees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solidFill>
                  <a:srgbClr val="434343"/>
                </a:solidFill>
              </a:rPr>
              <a:t>          Customers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434343"/>
                </a:solidFill>
              </a:rPr>
              <a:t>Where?</a:t>
            </a:r>
            <a:r>
              <a:rPr lang="en-GB" sz="1800">
                <a:solidFill>
                  <a:srgbClr val="434343"/>
                </a:solidFill>
              </a:rPr>
              <a:t> Basil's Bakery,Coventry,Uk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1800">
                <a:solidFill>
                  <a:srgbClr val="434343"/>
                </a:solidFill>
              </a:rPr>
              <a:t>When?</a:t>
            </a:r>
            <a:r>
              <a:rPr lang="en-GB" sz="1800">
                <a:solidFill>
                  <a:srgbClr val="434343"/>
                </a:solidFill>
              </a:rPr>
              <a:t> Since the COVID19 pandemic, paericularly during 2023-2025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Why?</a:t>
            </a:r>
            <a:r>
              <a:rPr lang="en-GB"/>
              <a:t> Reduced footfall, remote working and rising operating cost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How?</a:t>
            </a:r>
            <a:r>
              <a:rPr lang="en-GB"/>
              <a:t> Fewer customers visit the retail park, reducing daily sales and revenue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How much?</a:t>
            </a:r>
            <a:r>
              <a:rPr lang="en-GB"/>
              <a:t> Sales remain approximately 25% below pre-pandemic levels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Reference:</a:t>
            </a:r>
            <a:r>
              <a:rPr lang="en-GB"/>
              <a:t> Basil's Bakery Case Study (2025)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3"/>
          <p:cNvSpPr txBox="1"/>
          <p:nvPr>
            <p:ph type="title"/>
          </p:nvPr>
        </p:nvSpPr>
        <p:spPr>
          <a:xfrm>
            <a:off x="1589314" y="870857"/>
            <a:ext cx="9988449" cy="479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b="1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Century Gothic"/>
              <a:buNone/>
            </a:pPr>
            <a:r>
              <a:t/>
            </a:r>
            <a:endParaRPr b="1"/>
          </a:p>
        </p:txBody>
      </p:sp>
      <p:sp>
        <p:nvSpPr>
          <p:cNvPr id="199" name="Google Shape;199;p23"/>
          <p:cNvSpPr txBox="1"/>
          <p:nvPr>
            <p:ph idx="1" type="body"/>
          </p:nvPr>
        </p:nvSpPr>
        <p:spPr>
          <a:xfrm>
            <a:off x="2095282" y="1219200"/>
            <a:ext cx="9409329" cy="46238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POLITICAL</a:t>
            </a:r>
            <a:endParaRPr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b="1" lang="en-GB">
                <a:solidFill>
                  <a:srgbClr val="434343"/>
                </a:solidFill>
              </a:rPr>
              <a:t> </a:t>
            </a:r>
            <a:r>
              <a:rPr b="0" lang="en-GB">
                <a:solidFill>
                  <a:srgbClr val="434343"/>
                </a:solidFill>
              </a:rPr>
              <a:t>Food safety regulation</a:t>
            </a:r>
            <a:endParaRPr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/>
              <a:t> Government taxes and business policies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ECONOMIC</a:t>
            </a:r>
            <a:endParaRPr b="1"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b="0" lang="en-GB"/>
              <a:t> Rising ingredients and energy coast</a:t>
            </a:r>
            <a:endParaRPr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b="0" lang="en-GB"/>
              <a:t> Customers spending less due to inflation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/>
              <a:t>SOCIAL</a:t>
            </a:r>
            <a:endParaRPr b="1"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/>
              <a:t> Changing customers buying habits after COVID19</a:t>
            </a:r>
            <a:endParaRPr/>
          </a:p>
          <a:p>
            <a:pPr indent="-127000" lvl="0" marL="0" rtl="0" algn="l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/>
              <a:t> Increased demand for healthy and organic products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4"/>
          <p:cNvSpPr txBox="1"/>
          <p:nvPr>
            <p:ph type="title"/>
          </p:nvPr>
        </p:nvSpPr>
        <p:spPr>
          <a:xfrm>
            <a:off x="1583219" y="624110"/>
            <a:ext cx="9921394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/>
          </a:p>
        </p:txBody>
      </p:sp>
      <p:sp>
        <p:nvSpPr>
          <p:cNvPr id="206" name="Google Shape;206;p24"/>
          <p:cNvSpPr txBox="1"/>
          <p:nvPr>
            <p:ph idx="1" type="body"/>
          </p:nvPr>
        </p:nvSpPr>
        <p:spPr>
          <a:xfrm flipH="1">
            <a:off x="1829067" y="1674619"/>
            <a:ext cx="9691396" cy="50286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b="1" lang="en-GB"/>
              <a:t>TECHNOLOGICAL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Online delivery and digital payments attract more customers.(UK industry reports/digital commerce trends, 2024-2025)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Social media marketing increases sales. (Ofcom / Hootsuite Digital Reports, 2025-2025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t/>
            </a:r>
            <a:endParaRPr b="0"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/>
              <a:t>LEGAL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Food safety regulation must be followed. ( Food standards Agency UK, 2024 - 2025)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Rising minimum wages increase labour costs. ( UK Government - gov.uk, 2024 - 2025)</a:t>
            </a:r>
            <a:endParaRPr/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b="0"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/>
              <a:t>ENVIRONMENTAL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Customers prefer sustainable packaging. (WRAP, 2023 - 2025)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b="0" lang="en-GB"/>
              <a:t>Energy use and food waste increase costs. (Environment Agency / WRAP,2023 - 2025)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b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5"/>
          <p:cNvSpPr txBox="1"/>
          <p:nvPr>
            <p:ph type="title"/>
          </p:nvPr>
        </p:nvSpPr>
        <p:spPr>
          <a:xfrm>
            <a:off x="1416904" y="651981"/>
            <a:ext cx="10087800" cy="741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ct val="100000"/>
              <a:buFont typeface="Century Gothic"/>
              <a:buNone/>
            </a:pPr>
            <a:r>
              <a:rPr b="1" lang="en-GB" sz="3200">
                <a:solidFill>
                  <a:schemeClr val="dk1"/>
                </a:solidFill>
              </a:rPr>
              <a:t>Cause and effect analysis (Fishbone diagram)</a:t>
            </a:r>
            <a:endParaRPr sz="3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ct val="100000"/>
              <a:buFont typeface="Century Gothic"/>
              <a:buNone/>
            </a:pPr>
            <a:r>
              <a:t/>
            </a:r>
            <a:endParaRPr/>
          </a:p>
        </p:txBody>
      </p:sp>
      <p:sp>
        <p:nvSpPr>
          <p:cNvPr id="212" name="Google Shape;212;p25"/>
          <p:cNvSpPr txBox="1"/>
          <p:nvPr>
            <p:ph idx="1" type="body"/>
          </p:nvPr>
        </p:nvSpPr>
        <p:spPr>
          <a:xfrm>
            <a:off x="468200" y="1056450"/>
            <a:ext cx="11036400" cy="4834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  <p:cxnSp>
        <p:nvCxnSpPr>
          <p:cNvPr id="213" name="Google Shape;213;p25"/>
          <p:cNvCxnSpPr/>
          <p:nvPr/>
        </p:nvCxnSpPr>
        <p:spPr>
          <a:xfrm>
            <a:off x="2584125" y="3562550"/>
            <a:ext cx="7248300" cy="15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14" name="Google Shape;214;p25"/>
          <p:cNvCxnSpPr/>
          <p:nvPr/>
        </p:nvCxnSpPr>
        <p:spPr>
          <a:xfrm>
            <a:off x="3949725" y="2542100"/>
            <a:ext cx="615300" cy="975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15" name="Google Shape;215;p25"/>
          <p:cNvCxnSpPr/>
          <p:nvPr/>
        </p:nvCxnSpPr>
        <p:spPr>
          <a:xfrm>
            <a:off x="7071100" y="2256975"/>
            <a:ext cx="870300" cy="1260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16" name="Google Shape;216;p25"/>
          <p:cNvCxnSpPr/>
          <p:nvPr/>
        </p:nvCxnSpPr>
        <p:spPr>
          <a:xfrm flipH="1" rot="10800000">
            <a:off x="3844675" y="3727600"/>
            <a:ext cx="690300" cy="1290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17" name="Google Shape;217;p25"/>
          <p:cNvCxnSpPr/>
          <p:nvPr/>
        </p:nvCxnSpPr>
        <p:spPr>
          <a:xfrm flipH="1" rot="10800000">
            <a:off x="7326200" y="3757625"/>
            <a:ext cx="600300" cy="1350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218" name="Google Shape;218;p25"/>
          <p:cNvSpPr/>
          <p:nvPr/>
        </p:nvSpPr>
        <p:spPr>
          <a:xfrm>
            <a:off x="3349475" y="2016875"/>
            <a:ext cx="1425600" cy="5253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9" name="Google Shape;219;p25"/>
          <p:cNvSpPr/>
          <p:nvPr/>
        </p:nvSpPr>
        <p:spPr>
          <a:xfrm>
            <a:off x="6500850" y="1971850"/>
            <a:ext cx="1425600" cy="5253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0" name="Google Shape;220;p25"/>
          <p:cNvSpPr/>
          <p:nvPr/>
        </p:nvSpPr>
        <p:spPr>
          <a:xfrm>
            <a:off x="3289450" y="4958175"/>
            <a:ext cx="1245600" cy="5253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1" name="Google Shape;221;p25"/>
          <p:cNvSpPr/>
          <p:nvPr/>
        </p:nvSpPr>
        <p:spPr>
          <a:xfrm>
            <a:off x="6800975" y="4943150"/>
            <a:ext cx="1425600" cy="5403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2" name="Google Shape;222;p25"/>
          <p:cNvSpPr txBox="1"/>
          <p:nvPr/>
        </p:nvSpPr>
        <p:spPr>
          <a:xfrm>
            <a:off x="3746400" y="1971850"/>
            <a:ext cx="8445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Men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3" name="Google Shape;223;p25"/>
          <p:cNvSpPr txBox="1"/>
          <p:nvPr/>
        </p:nvSpPr>
        <p:spPr>
          <a:xfrm>
            <a:off x="6605875" y="1971850"/>
            <a:ext cx="4769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Methods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4" name="Google Shape;224;p25"/>
          <p:cNvSpPr txBox="1"/>
          <p:nvPr/>
        </p:nvSpPr>
        <p:spPr>
          <a:xfrm>
            <a:off x="3289450" y="4982450"/>
            <a:ext cx="75153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Machines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5" name="Google Shape;225;p25"/>
          <p:cNvSpPr txBox="1"/>
          <p:nvPr/>
        </p:nvSpPr>
        <p:spPr>
          <a:xfrm>
            <a:off x="6876000" y="4982450"/>
            <a:ext cx="3418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Materials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6" name="Google Shape;226;p25"/>
          <p:cNvSpPr txBox="1"/>
          <p:nvPr/>
        </p:nvSpPr>
        <p:spPr>
          <a:xfrm>
            <a:off x="2314025" y="2510250"/>
            <a:ext cx="1785600" cy="9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337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20"/>
              <a:buFont typeface="Century Gothic"/>
              <a:buChar char="●"/>
            </a:pPr>
            <a:r>
              <a:rPr lang="en-GB" sz="102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experience</a:t>
            </a:r>
            <a:endParaRPr sz="102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9337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20"/>
              <a:buFont typeface="Century Gothic"/>
              <a:buChar char="●"/>
            </a:pPr>
            <a:r>
              <a:rPr lang="en-GB" sz="102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Fewer workers</a:t>
            </a:r>
            <a:endParaRPr sz="102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9337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020"/>
              <a:buFont typeface="Century Gothic"/>
              <a:buChar char="●"/>
            </a:pPr>
            <a:r>
              <a:rPr lang="en-GB" sz="102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 redundancies</a:t>
            </a:r>
            <a:endParaRPr sz="102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7" name="Google Shape;227;p25"/>
          <p:cNvSpPr txBox="1"/>
          <p:nvPr/>
        </p:nvSpPr>
        <p:spPr>
          <a:xfrm>
            <a:off x="4759950" y="2361775"/>
            <a:ext cx="2161200" cy="9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Poor pre-order system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deliveryservice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Long waiting times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Limited marketing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8" name="Google Shape;228;p25"/>
          <p:cNvSpPr txBox="1"/>
          <p:nvPr/>
        </p:nvSpPr>
        <p:spPr>
          <a:xfrm>
            <a:off x="8376675" y="2752200"/>
            <a:ext cx="25662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Sales stagnation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9" name="Google Shape;229;p25"/>
          <p:cNvSpPr txBox="1"/>
          <p:nvPr/>
        </p:nvSpPr>
        <p:spPr>
          <a:xfrm>
            <a:off x="4850125" y="4387925"/>
            <a:ext cx="2025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0" name="Google Shape;230;p25"/>
          <p:cNvSpPr txBox="1"/>
          <p:nvPr/>
        </p:nvSpPr>
        <p:spPr>
          <a:xfrm>
            <a:off x="4422250" y="3967725"/>
            <a:ext cx="2281200" cy="135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online ordering system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Outdated  POS system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1" marL="9144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○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Limited use of  social media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1" name="Google Shape;231;p25"/>
          <p:cNvSpPr txBox="1"/>
          <p:nvPr/>
        </p:nvSpPr>
        <p:spPr>
          <a:xfrm>
            <a:off x="8549250" y="4093550"/>
            <a:ext cx="2566200" cy="84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Rising utility bills 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Higher rent 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ct val="100000"/>
              <a:buFont typeface="Century Gothic"/>
              <a:buChar char="●"/>
            </a:pP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Expensive</a:t>
            </a:r>
            <a:r>
              <a:rPr lang="en-GB" sz="1800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organic ingridients</a:t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2" name="Google Shape;232;p25"/>
          <p:cNvSpPr txBox="1"/>
          <p:nvPr/>
        </p:nvSpPr>
        <p:spPr>
          <a:xfrm>
            <a:off x="1503650" y="306125"/>
            <a:ext cx="3931800" cy="2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3" name="Google Shape;233;p25"/>
          <p:cNvSpPr txBox="1"/>
          <p:nvPr/>
        </p:nvSpPr>
        <p:spPr>
          <a:xfrm>
            <a:off x="9641200" y="765800"/>
            <a:ext cx="25698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6"/>
          <p:cNvSpPr txBox="1"/>
          <p:nvPr>
            <p:ph type="title"/>
          </p:nvPr>
        </p:nvSpPr>
        <p:spPr>
          <a:xfrm>
            <a:off x="2589212" y="338328"/>
            <a:ext cx="8915399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         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      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Century Gothic"/>
              <a:buNone/>
            </a:pPr>
            <a:r>
              <a:rPr b="1" lang="en-GB">
                <a:solidFill>
                  <a:srgbClr val="000000"/>
                </a:solidFill>
              </a:rPr>
              <a:t>          Conclusion</a:t>
            </a:r>
            <a:endParaRPr/>
          </a:p>
        </p:txBody>
      </p:sp>
      <p:sp>
        <p:nvSpPr>
          <p:cNvPr id="239" name="Google Shape;239;p26"/>
          <p:cNvSpPr txBox="1"/>
          <p:nvPr>
            <p:ph idx="1" type="body"/>
          </p:nvPr>
        </p:nvSpPr>
        <p:spPr>
          <a:xfrm>
            <a:off x="2385669" y="1652691"/>
            <a:ext cx="8915162" cy="41605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0" rtl="0" algn="just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/>
              <a:t>  </a:t>
            </a:r>
            <a:r>
              <a:rPr lang="en-GB">
                <a:solidFill>
                  <a:srgbClr val="000000"/>
                </a:solidFill>
              </a:rPr>
              <a:t>Basil's Bakery sales remain 25% below 2019 levels.</a:t>
            </a:r>
            <a:endParaRPr/>
          </a:p>
          <a:p>
            <a:pPr indent="-127000" lvl="0" marL="0" rtl="0" algn="just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>
                <a:solidFill>
                  <a:srgbClr val="000000"/>
                </a:solidFill>
              </a:rPr>
              <a:t> The main causes are lower customer traffic,changing consumer behavior,and higher costs.</a:t>
            </a:r>
            <a:endParaRPr/>
          </a:p>
          <a:p>
            <a:pPr indent="-127000" lvl="0" marL="0" rtl="0" algn="just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>
                <a:solidFill>
                  <a:srgbClr val="000000"/>
                </a:solidFill>
              </a:rPr>
              <a:t> PESTLE and Fishbone analyses identified economic, social, and technological factors as the main challenges.</a:t>
            </a:r>
            <a:endParaRPr/>
          </a:p>
          <a:p>
            <a:pPr indent="-127000" lvl="0" marL="0" rtl="0" algn="just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>
                <a:solidFill>
                  <a:srgbClr val="000000"/>
                </a:solidFill>
              </a:rPr>
              <a:t> Limited online ordering and delivery reduce customers convenience.</a:t>
            </a:r>
            <a:endParaRPr/>
          </a:p>
          <a:p>
            <a:pPr indent="-127000" lvl="0" marL="0" rtl="0" algn="just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>
                <a:solidFill>
                  <a:srgbClr val="000000"/>
                </a:solidFill>
              </a:rPr>
              <a:t> Investing in digital services, delivery, customer loyalty, and cost control can improve sales and business performance.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7"/>
          <p:cNvSpPr txBox="1"/>
          <p:nvPr>
            <p:ph type="title"/>
          </p:nvPr>
        </p:nvSpPr>
        <p:spPr>
          <a:xfrm>
            <a:off x="2589212" y="521208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References </a:t>
            </a:r>
            <a:endParaRPr/>
          </a:p>
        </p:txBody>
      </p:sp>
      <p:sp>
        <p:nvSpPr>
          <p:cNvPr id="245" name="Google Shape;245;p27"/>
          <p:cNvSpPr txBox="1"/>
          <p:nvPr>
            <p:ph idx="1" type="body"/>
          </p:nvPr>
        </p:nvSpPr>
        <p:spPr>
          <a:xfrm>
            <a:off x="1589706" y="1600200"/>
            <a:ext cx="9914905" cy="4517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b="1" lang="en-GB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5 sources</a:t>
            </a:r>
            <a:br>
              <a:rPr b="1" lang="en-GB">
                <a:latin typeface="Arial"/>
                <a:ea typeface="Arial"/>
                <a:cs typeface="Arial"/>
                <a:sym typeface="Arial"/>
              </a:rPr>
            </a:br>
            <a:endParaRPr b="1" sz="1800">
              <a:solidFill>
                <a:srgbClr val="1D4ED8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6" name="Google Shape;246;p27"/>
          <p:cNvSpPr txBox="1"/>
          <p:nvPr/>
        </p:nvSpPr>
        <p:spPr>
          <a:xfrm>
            <a:off x="2724950" y="2405425"/>
            <a:ext cx="8643900" cy="371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152400" rtl="0" algn="l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Johnson, G., Scholes, K. and Whittington, R. (2020) Exploring Strategy. 12th ed. Harlow: Pearson Education.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marR="1524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2. Ishikawa, K. (1985) What Is Total Quality Control? The Japanese Way. Englewood Cliffs, NJ: Prentice Hall.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marR="1524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3. Conant, S.E. (2025) Effective decision making: An imperative for today’s leaders. Available at: </a:t>
            </a:r>
            <a:r>
              <a:rPr lang="en-GB" sz="1100" u="sng">
                <a:solidFill>
                  <a:srgbClr val="1155CC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https://www.forbes.com/councils/forbescoachescouncil/2025/12/04/effective-decision-making-an-imperative-for-todays-leaders/</a:t>
            </a: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 (Accessed: 6 April 2026).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marR="1524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4. Faster Capital (2024) Stakeholder: How Stakeholders Influence Business Decision Making. Available at: </a:t>
            </a:r>
            <a:r>
              <a:rPr lang="en-GB" sz="1100" u="sng">
                <a:solidFill>
                  <a:srgbClr val="1155CC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https://fastercapital.com/content/Stakeholder–How-Stakeholders-Influence-Business-Decision-making.html</a:t>
            </a: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 (Accessed: 7 April 2026).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marR="1524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5. Leader Navigation (2024) The Role of Communication in Decision Making. Available at: </a:t>
            </a:r>
            <a:r>
              <a:rPr lang="en-GB" sz="1100" u="sng">
                <a:solidFill>
                  <a:srgbClr val="1155CC"/>
                </a:solidFill>
                <a:highlight>
                  <a:srgbClr val="FFFFFF"/>
                </a:highlight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https://www.leadernavigation.com/communication-3/</a:t>
            </a:r>
            <a:r>
              <a:rPr lang="en-GB" sz="1100">
                <a:solidFill>
                  <a:srgbClr val="222222"/>
                </a:solidFill>
                <a:highlight>
                  <a:srgbClr val="FFFFFF"/>
                </a:highlight>
              </a:rPr>
              <a:t> (Accessed: 7 April 2026).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3F3F3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C4DCE3"/>
            </a:gs>
          </a:gsLst>
          <a:path path="circle">
            <a:fillToRect b="100%" l="0%" r="100%" t="0%"/>
          </a:path>
          <a:tileRect b="0%" l="-100%" r="0%" t="-100%"/>
        </a:gra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8"/>
          <p:cNvSpPr txBox="1"/>
          <p:nvPr>
            <p:ph type="title"/>
          </p:nvPr>
        </p:nvSpPr>
        <p:spPr>
          <a:xfrm>
            <a:off x="7722761" y="935647"/>
            <a:ext cx="4340631" cy="242020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100"/>
              <a:buFont typeface="Century Gothic"/>
              <a:buNone/>
            </a:pPr>
            <a:r>
              <a:rPr lang="en-GB" sz="4100"/>
              <a:t>				</a:t>
            </a:r>
            <a:r>
              <a:rPr b="1" lang="en-GB" sz="5400"/>
              <a:t>Questions</a:t>
            </a:r>
            <a:r>
              <a:rPr lang="en-GB" sz="5400"/>
              <a:t> </a:t>
            </a:r>
            <a:endParaRPr/>
          </a:p>
        </p:txBody>
      </p:sp>
      <p:pic>
        <p:nvPicPr>
          <p:cNvPr descr="Thank You Images - Free Download on Freepik" id="252" name="Google Shape;252;p28"/>
          <p:cNvPicPr preferRelativeResize="0"/>
          <p:nvPr/>
        </p:nvPicPr>
        <p:blipFill rotWithShape="1">
          <a:blip r:embed="rId3">
            <a:alphaModFix/>
          </a:blip>
          <a:srcRect b="3" l="2443" r="174" t="0"/>
          <a:stretch/>
        </p:blipFill>
        <p:spPr>
          <a:xfrm>
            <a:off x="929675" y="1250067"/>
            <a:ext cx="4213521" cy="43265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Wisp">
  <a:themeElements>
    <a:clrScheme name="Wisp">
      <a:dk1>
        <a:srgbClr val="000000"/>
      </a:dk1>
      <a:lt1>
        <a:srgbClr val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