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7" r:id="rId1"/>
  </p:sldMasterIdLst>
  <p:notesMasterIdLst>
    <p:notesMasterId r:id="rId10"/>
  </p:notesMasterIdLst>
  <p:handoutMasterIdLst>
    <p:handoutMasterId r:id="rId11"/>
  </p:handoutMasterIdLst>
  <p:sldIdLst>
    <p:sldId id="272" r:id="rId2"/>
    <p:sldId id="257" r:id="rId3"/>
    <p:sldId id="266" r:id="rId4"/>
    <p:sldId id="268" r:id="rId5"/>
    <p:sldId id="273" r:id="rId6"/>
    <p:sldId id="264" r:id="rId7"/>
    <p:sldId id="271" r:id="rId8"/>
    <p:sldId id="26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605" autoAdjust="0"/>
    <p:restoredTop sz="91655" autoAdjust="0"/>
  </p:normalViewPr>
  <p:slideViewPr>
    <p:cSldViewPr snapToGrid="0">
      <p:cViewPr>
        <p:scale>
          <a:sx n="67" d="100"/>
          <a:sy n="67" d="100"/>
        </p:scale>
        <p:origin x="-16" y="1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1E575C-7B3F-4522-89B1-1DCCD1EA54D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F9A722-0746-473F-A379-23F90C372F8D}">
      <dgm:prSet/>
      <dgm:spPr/>
      <dgm:t>
        <a:bodyPr/>
        <a:lstStyle/>
        <a:p>
          <a:r>
            <a:rPr lang="en-US"/>
            <a:t>Improved Productivity </a:t>
          </a:r>
        </a:p>
      </dgm:t>
    </dgm:pt>
    <dgm:pt modelId="{D04607A2-CF5E-4FD9-BE90-8069DAF47EDB}" type="parTrans" cxnId="{E301304E-187E-4734-A5BC-13E08F26BF9D}">
      <dgm:prSet/>
      <dgm:spPr/>
      <dgm:t>
        <a:bodyPr/>
        <a:lstStyle/>
        <a:p>
          <a:endParaRPr lang="en-US"/>
        </a:p>
      </dgm:t>
    </dgm:pt>
    <dgm:pt modelId="{0A121C37-8232-4F39-9C7B-95DB52A43481}" type="sibTrans" cxnId="{E301304E-187E-4734-A5BC-13E08F26BF9D}">
      <dgm:prSet/>
      <dgm:spPr/>
      <dgm:t>
        <a:bodyPr/>
        <a:lstStyle/>
        <a:p>
          <a:endParaRPr lang="en-US"/>
        </a:p>
      </dgm:t>
    </dgm:pt>
    <dgm:pt modelId="{05699F69-17A6-48FF-BA37-F9CB858FC37E}">
      <dgm:prSet/>
      <dgm:spPr/>
      <dgm:t>
        <a:bodyPr/>
        <a:lstStyle/>
        <a:p>
          <a:r>
            <a:rPr lang="en-US"/>
            <a:t>Increased Customer Satisfaction</a:t>
          </a:r>
        </a:p>
      </dgm:t>
    </dgm:pt>
    <dgm:pt modelId="{F29A60B5-EAEA-4781-A0B8-4E7482FD9E3E}" type="parTrans" cxnId="{D13A595C-0714-4358-900F-DE0726E8DDA9}">
      <dgm:prSet/>
      <dgm:spPr/>
      <dgm:t>
        <a:bodyPr/>
        <a:lstStyle/>
        <a:p>
          <a:endParaRPr lang="en-US"/>
        </a:p>
      </dgm:t>
    </dgm:pt>
    <dgm:pt modelId="{6408478B-0851-4C82-9DB1-D6E601E73E9A}" type="sibTrans" cxnId="{D13A595C-0714-4358-900F-DE0726E8DDA9}">
      <dgm:prSet/>
      <dgm:spPr/>
      <dgm:t>
        <a:bodyPr/>
        <a:lstStyle/>
        <a:p>
          <a:endParaRPr lang="en-US"/>
        </a:p>
      </dgm:t>
    </dgm:pt>
    <dgm:pt modelId="{4A6786CB-22AA-4F64-BA0C-2F1706CAF499}">
      <dgm:prSet/>
      <dgm:spPr/>
      <dgm:t>
        <a:bodyPr/>
        <a:lstStyle/>
        <a:p>
          <a:r>
            <a:rPr lang="en-US"/>
            <a:t>Increased Employee Retention</a:t>
          </a:r>
        </a:p>
      </dgm:t>
    </dgm:pt>
    <dgm:pt modelId="{00A5DCB2-F733-4EA1-A01A-B5D7719A3386}" type="parTrans" cxnId="{CD09F633-CAC6-4386-AB26-A624DB269EED}">
      <dgm:prSet/>
      <dgm:spPr/>
      <dgm:t>
        <a:bodyPr/>
        <a:lstStyle/>
        <a:p>
          <a:endParaRPr lang="en-US"/>
        </a:p>
      </dgm:t>
    </dgm:pt>
    <dgm:pt modelId="{49EBB484-1B29-4E76-952E-4AC12067BAB0}" type="sibTrans" cxnId="{CD09F633-CAC6-4386-AB26-A624DB269EED}">
      <dgm:prSet/>
      <dgm:spPr/>
      <dgm:t>
        <a:bodyPr/>
        <a:lstStyle/>
        <a:p>
          <a:endParaRPr lang="en-US"/>
        </a:p>
      </dgm:t>
    </dgm:pt>
    <dgm:pt modelId="{2E6F73ED-8AC6-4500-BDE4-DB2FDF1E00BF}">
      <dgm:prSet/>
      <dgm:spPr/>
      <dgm:t>
        <a:bodyPr/>
        <a:lstStyle/>
        <a:p>
          <a:r>
            <a:rPr lang="en-US"/>
            <a:t>Enhanced Company Culture</a:t>
          </a:r>
        </a:p>
      </dgm:t>
    </dgm:pt>
    <dgm:pt modelId="{75F8100C-E6E0-40DF-837D-C30BFEC3B3DC}" type="parTrans" cxnId="{467FD949-2C5A-4E5C-AF9B-BE2DBD44663C}">
      <dgm:prSet/>
      <dgm:spPr/>
      <dgm:t>
        <a:bodyPr/>
        <a:lstStyle/>
        <a:p>
          <a:endParaRPr lang="en-US"/>
        </a:p>
      </dgm:t>
    </dgm:pt>
    <dgm:pt modelId="{B4D65610-4701-4460-8BED-B65907B5F672}" type="sibTrans" cxnId="{467FD949-2C5A-4E5C-AF9B-BE2DBD44663C}">
      <dgm:prSet/>
      <dgm:spPr/>
      <dgm:t>
        <a:bodyPr/>
        <a:lstStyle/>
        <a:p>
          <a:endParaRPr lang="en-US"/>
        </a:p>
      </dgm:t>
    </dgm:pt>
    <dgm:pt modelId="{0C62ACCD-5D1D-E24A-98AA-0E31A4F0E923}" type="pres">
      <dgm:prSet presAssocID="{531E575C-7B3F-4522-89B1-1DCCD1EA54D1}" presName="linear" presStyleCnt="0">
        <dgm:presLayoutVars>
          <dgm:animLvl val="lvl"/>
          <dgm:resizeHandles val="exact"/>
        </dgm:presLayoutVars>
      </dgm:prSet>
      <dgm:spPr/>
    </dgm:pt>
    <dgm:pt modelId="{0D7FF5DC-B9FA-744C-81F8-085542DF3C52}" type="pres">
      <dgm:prSet presAssocID="{91F9A722-0746-473F-A379-23F90C372F8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D712B44-4F49-614B-9D77-472EFB22C295}" type="pres">
      <dgm:prSet presAssocID="{0A121C37-8232-4F39-9C7B-95DB52A43481}" presName="spacer" presStyleCnt="0"/>
      <dgm:spPr/>
    </dgm:pt>
    <dgm:pt modelId="{6819BBC8-D86C-6842-8978-B62DD60A72A2}" type="pres">
      <dgm:prSet presAssocID="{05699F69-17A6-48FF-BA37-F9CB858FC37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7968C01-BE46-B746-9E9C-9BD6FF87A42F}" type="pres">
      <dgm:prSet presAssocID="{6408478B-0851-4C82-9DB1-D6E601E73E9A}" presName="spacer" presStyleCnt="0"/>
      <dgm:spPr/>
    </dgm:pt>
    <dgm:pt modelId="{5662E090-E15A-CB42-B2CF-A0B3981A89A7}" type="pres">
      <dgm:prSet presAssocID="{4A6786CB-22AA-4F64-BA0C-2F1706CAF49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53C730D-9475-BB42-881D-3C7E90AD5546}" type="pres">
      <dgm:prSet presAssocID="{49EBB484-1B29-4E76-952E-4AC12067BAB0}" presName="spacer" presStyleCnt="0"/>
      <dgm:spPr/>
    </dgm:pt>
    <dgm:pt modelId="{D54A5A31-F6BD-0745-BA50-4DB837A68385}" type="pres">
      <dgm:prSet presAssocID="{2E6F73ED-8AC6-4500-BDE4-DB2FDF1E00B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1CCFE16-5B03-094D-9488-57DC4F82F295}" type="presOf" srcId="{2E6F73ED-8AC6-4500-BDE4-DB2FDF1E00BF}" destId="{D54A5A31-F6BD-0745-BA50-4DB837A68385}" srcOrd="0" destOrd="0" presId="urn:microsoft.com/office/officeart/2005/8/layout/vList2"/>
    <dgm:cxn modelId="{CD09F633-CAC6-4386-AB26-A624DB269EED}" srcId="{531E575C-7B3F-4522-89B1-1DCCD1EA54D1}" destId="{4A6786CB-22AA-4F64-BA0C-2F1706CAF499}" srcOrd="2" destOrd="0" parTransId="{00A5DCB2-F733-4EA1-A01A-B5D7719A3386}" sibTransId="{49EBB484-1B29-4E76-952E-4AC12067BAB0}"/>
    <dgm:cxn modelId="{467FD949-2C5A-4E5C-AF9B-BE2DBD44663C}" srcId="{531E575C-7B3F-4522-89B1-1DCCD1EA54D1}" destId="{2E6F73ED-8AC6-4500-BDE4-DB2FDF1E00BF}" srcOrd="3" destOrd="0" parTransId="{75F8100C-E6E0-40DF-837D-C30BFEC3B3DC}" sibTransId="{B4D65610-4701-4460-8BED-B65907B5F672}"/>
    <dgm:cxn modelId="{E301304E-187E-4734-A5BC-13E08F26BF9D}" srcId="{531E575C-7B3F-4522-89B1-1DCCD1EA54D1}" destId="{91F9A722-0746-473F-A379-23F90C372F8D}" srcOrd="0" destOrd="0" parTransId="{D04607A2-CF5E-4FD9-BE90-8069DAF47EDB}" sibTransId="{0A121C37-8232-4F39-9C7B-95DB52A43481}"/>
    <dgm:cxn modelId="{77886650-216D-A34B-95B6-C63808BD3E14}" type="presOf" srcId="{05699F69-17A6-48FF-BA37-F9CB858FC37E}" destId="{6819BBC8-D86C-6842-8978-B62DD60A72A2}" srcOrd="0" destOrd="0" presId="urn:microsoft.com/office/officeart/2005/8/layout/vList2"/>
    <dgm:cxn modelId="{D13A595C-0714-4358-900F-DE0726E8DDA9}" srcId="{531E575C-7B3F-4522-89B1-1DCCD1EA54D1}" destId="{05699F69-17A6-48FF-BA37-F9CB858FC37E}" srcOrd="1" destOrd="0" parTransId="{F29A60B5-EAEA-4781-A0B8-4E7482FD9E3E}" sibTransId="{6408478B-0851-4C82-9DB1-D6E601E73E9A}"/>
    <dgm:cxn modelId="{6A08BCA7-15CC-D142-84E5-F471AE22E9BA}" type="presOf" srcId="{91F9A722-0746-473F-A379-23F90C372F8D}" destId="{0D7FF5DC-B9FA-744C-81F8-085542DF3C52}" srcOrd="0" destOrd="0" presId="urn:microsoft.com/office/officeart/2005/8/layout/vList2"/>
    <dgm:cxn modelId="{DAAFD3C8-40AE-9049-B7BD-56E3A83CCBEA}" type="presOf" srcId="{531E575C-7B3F-4522-89B1-1DCCD1EA54D1}" destId="{0C62ACCD-5D1D-E24A-98AA-0E31A4F0E923}" srcOrd="0" destOrd="0" presId="urn:microsoft.com/office/officeart/2005/8/layout/vList2"/>
    <dgm:cxn modelId="{55D5ABEB-DB13-0248-8F8E-63CE5C338682}" type="presOf" srcId="{4A6786CB-22AA-4F64-BA0C-2F1706CAF499}" destId="{5662E090-E15A-CB42-B2CF-A0B3981A89A7}" srcOrd="0" destOrd="0" presId="urn:microsoft.com/office/officeart/2005/8/layout/vList2"/>
    <dgm:cxn modelId="{9FFAF881-3B89-1D40-8372-60B0E9BC92D8}" type="presParOf" srcId="{0C62ACCD-5D1D-E24A-98AA-0E31A4F0E923}" destId="{0D7FF5DC-B9FA-744C-81F8-085542DF3C52}" srcOrd="0" destOrd="0" presId="urn:microsoft.com/office/officeart/2005/8/layout/vList2"/>
    <dgm:cxn modelId="{C7AFA24A-C071-4948-9B5F-95FC4B7B4018}" type="presParOf" srcId="{0C62ACCD-5D1D-E24A-98AA-0E31A4F0E923}" destId="{7D712B44-4F49-614B-9D77-472EFB22C295}" srcOrd="1" destOrd="0" presId="urn:microsoft.com/office/officeart/2005/8/layout/vList2"/>
    <dgm:cxn modelId="{9D814F0A-9508-FB42-AE75-1E296CA6A738}" type="presParOf" srcId="{0C62ACCD-5D1D-E24A-98AA-0E31A4F0E923}" destId="{6819BBC8-D86C-6842-8978-B62DD60A72A2}" srcOrd="2" destOrd="0" presId="urn:microsoft.com/office/officeart/2005/8/layout/vList2"/>
    <dgm:cxn modelId="{4E36D505-FA36-4843-95F6-CE6F730D29BC}" type="presParOf" srcId="{0C62ACCD-5D1D-E24A-98AA-0E31A4F0E923}" destId="{F7968C01-BE46-B746-9E9C-9BD6FF87A42F}" srcOrd="3" destOrd="0" presId="urn:microsoft.com/office/officeart/2005/8/layout/vList2"/>
    <dgm:cxn modelId="{A28AD1F8-202B-AE43-AD02-EFE389963420}" type="presParOf" srcId="{0C62ACCD-5D1D-E24A-98AA-0E31A4F0E923}" destId="{5662E090-E15A-CB42-B2CF-A0B3981A89A7}" srcOrd="4" destOrd="0" presId="urn:microsoft.com/office/officeart/2005/8/layout/vList2"/>
    <dgm:cxn modelId="{B37470FE-65EA-B44D-99E7-95E7D0BF164A}" type="presParOf" srcId="{0C62ACCD-5D1D-E24A-98AA-0E31A4F0E923}" destId="{353C730D-9475-BB42-881D-3C7E90AD5546}" srcOrd="5" destOrd="0" presId="urn:microsoft.com/office/officeart/2005/8/layout/vList2"/>
    <dgm:cxn modelId="{2C7A3FDA-651F-AA4F-9F40-D60C497390DE}" type="presParOf" srcId="{0C62ACCD-5D1D-E24A-98AA-0E31A4F0E923}" destId="{D54A5A31-F6BD-0745-BA50-4DB837A6838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FF5DC-B9FA-744C-81F8-085542DF3C52}">
      <dsp:nvSpPr>
        <dsp:cNvPr id="0" name=""/>
        <dsp:cNvSpPr/>
      </dsp:nvSpPr>
      <dsp:spPr>
        <a:xfrm>
          <a:off x="0" y="11694"/>
          <a:ext cx="6572250" cy="13177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Improved Productivity </a:t>
          </a:r>
        </a:p>
      </dsp:txBody>
      <dsp:txXfrm>
        <a:off x="64325" y="76019"/>
        <a:ext cx="6443600" cy="1189062"/>
      </dsp:txXfrm>
    </dsp:sp>
    <dsp:sp modelId="{6819BBC8-D86C-6842-8978-B62DD60A72A2}">
      <dsp:nvSpPr>
        <dsp:cNvPr id="0" name=""/>
        <dsp:cNvSpPr/>
      </dsp:nvSpPr>
      <dsp:spPr>
        <a:xfrm>
          <a:off x="0" y="1427327"/>
          <a:ext cx="6572250" cy="1317712"/>
        </a:xfrm>
        <a:prstGeom prst="roundRect">
          <a:avLst/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Increased Customer Satisfaction</a:t>
          </a:r>
        </a:p>
      </dsp:txBody>
      <dsp:txXfrm>
        <a:off x="64325" y="1491652"/>
        <a:ext cx="6443600" cy="1189062"/>
      </dsp:txXfrm>
    </dsp:sp>
    <dsp:sp modelId="{5662E090-E15A-CB42-B2CF-A0B3981A89A7}">
      <dsp:nvSpPr>
        <dsp:cNvPr id="0" name=""/>
        <dsp:cNvSpPr/>
      </dsp:nvSpPr>
      <dsp:spPr>
        <a:xfrm>
          <a:off x="0" y="2842960"/>
          <a:ext cx="6572250" cy="1317712"/>
        </a:xfrm>
        <a:prstGeom prst="roundRect">
          <a:avLst/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Increased Employee Retention</a:t>
          </a:r>
        </a:p>
      </dsp:txBody>
      <dsp:txXfrm>
        <a:off x="64325" y="2907285"/>
        <a:ext cx="6443600" cy="1189062"/>
      </dsp:txXfrm>
    </dsp:sp>
    <dsp:sp modelId="{D54A5A31-F6BD-0745-BA50-4DB837A68385}">
      <dsp:nvSpPr>
        <dsp:cNvPr id="0" name=""/>
        <dsp:cNvSpPr/>
      </dsp:nvSpPr>
      <dsp:spPr>
        <a:xfrm>
          <a:off x="0" y="4258592"/>
          <a:ext cx="6572250" cy="1317712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Enhanced Company Culture</a:t>
          </a:r>
        </a:p>
      </dsp:txBody>
      <dsp:txXfrm>
        <a:off x="64325" y="4322917"/>
        <a:ext cx="6443600" cy="1189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12/7/22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12/7/22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Notes to presenter: </a:t>
            </a:r>
          </a:p>
          <a:p>
            <a:r>
              <a:rPr lang="en-US" i="1" dirty="0"/>
              <a:t>What is your purpose for sharing this reflection</a:t>
            </a:r>
            <a:r>
              <a:rPr lang="en-US" i="1" baseline="0" dirty="0"/>
              <a:t>?</a:t>
            </a:r>
          </a:p>
          <a:p>
            <a:r>
              <a:rPr lang="en-US" i="1" baseline="0" dirty="0"/>
              <a:t>Is it at the end of a unit or project?  </a:t>
            </a:r>
          </a:p>
          <a:p>
            <a:r>
              <a:rPr lang="en-US" i="1" baseline="0" dirty="0"/>
              <a:t>Are you sharing this reflection, at the attainment of a learning goal you set for yourself?  </a:t>
            </a:r>
          </a:p>
          <a:p>
            <a:r>
              <a:rPr lang="en-US" i="1" baseline="0" dirty="0"/>
              <a:t>Is it at the end of a course?  </a:t>
            </a:r>
          </a:p>
          <a:p>
            <a:endParaRPr lang="en-US" baseline="0" dirty="0"/>
          </a:p>
          <a:p>
            <a:r>
              <a:rPr lang="en-US" baseline="0" dirty="0"/>
              <a:t>State your purpose for the reflection or even the purpose of the learning experience or learning goal.  Be clear and be specific in stating your purpose.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734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41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steps will you be taking as a result of this learning experience?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Did you learn from any failed experiences?  How will you do things differently?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advice will you give to others so they can learn from your experiences?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can you share what you learned with a real-world audience?  </a:t>
            </a:r>
          </a:p>
          <a:p>
            <a:endParaRPr lang="en-US" dirty="0"/>
          </a:p>
          <a:p>
            <a:r>
              <a:rPr lang="en-US" b="1" dirty="0"/>
              <a:t>Some examples of next steps might be: </a:t>
            </a:r>
          </a:p>
          <a:p>
            <a:pPr marL="228600" indent="-228600">
              <a:buAutoNum type="arabicPeriod"/>
            </a:pPr>
            <a:r>
              <a:rPr lang="en-US" dirty="0"/>
              <a:t>After</a:t>
            </a:r>
            <a:r>
              <a:rPr lang="en-US" baseline="0" dirty="0"/>
              <a:t> delivering my first persuasive presentation, I am thinking about joining the debate team.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making my first film, I’m considering entering it in our school film festival or local film festival.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connecting with this career expert, I’d like to do some research on that career field because it sounds interesting to me.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share your next steps.  It also helps to add some video content to explain your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57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8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10734DF-2662-1F9A-8E0B-CF0F3EAE020F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46FC042-480B-3B81-F05E-B155C829058A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DC98B7D9-0A50-D6F4-BDF9-D70C6B07718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A2964294-E493-4BEF-C543-A1B3E90C586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2A00B858-7412-CDA9-8EB5-05DEAD3F15E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F6605FF-4C4F-0F97-2EED-C084149C6F2F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95D3FB2-3DE5-8A28-1C60-9526D6A738FF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09537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23F4A49-2224-B8D2-3E11-AAB5EAB5DB43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A9BF02A4-E02C-133D-50C0-4FD5498810E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522A2489-8F5F-DE66-B998-D1BB995C9CB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E412469-7172-591A-E754-89F4C6978F5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7F34D8BF-81BD-E644-2A96-ADA223FAAC9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2B37EB95-A17A-38F6-BBBA-6E62A2F471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163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74C1CC-4CF1-E01D-FC10-0D24DB0ED342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C0D5CDD-D7B2-7543-06C2-453080FF0F5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339B2285-293F-E3E5-32BA-178BBFFBC0B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DD7BD18-34A5-8E13-788E-4296D4123C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27E39AD-1632-9242-D9E9-FF3BB3745B2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F73FB685-8B4D-4910-C6FA-59C971A6256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15101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337A246-304A-C767-BB7D-BE794D8CD483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F62C76E4-77CA-6E04-22B4-B8341B74B40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BBFA7D24-91AF-BBA7-F490-BBF123B5809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F756EE0C-D924-5018-70BD-0936F47EB5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220EDAF-9C32-A17C-BB8A-56A06551C83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508840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779A698-032F-181B-C185-D1AC179198D9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1D099EBD-09B3-9B06-ED9D-987346A726F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8AD924D7-EDC8-185D-3B75-D139622E66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D345F1D0-A73B-DD3D-27FF-5118D3C9082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BB0A612-05D9-6107-B08D-F1123552DE2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2B95E02-6C81-F735-F056-47285D1B693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3846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BED01C8-9CDE-4932-CAF0-630CD0FB482A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7" name="Graphic 6" descr="Single gear">
              <a:extLst>
                <a:ext uri="{FF2B5EF4-FFF2-40B4-BE49-F238E27FC236}">
                  <a16:creationId xmlns:a16="http://schemas.microsoft.com/office/drawing/2014/main" id="{25277095-D0DE-2D7F-FE43-9C1DA492E32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88AA2276-84FB-9684-8312-8363065E6B3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8777DCED-4CAE-9C0A-41DB-112D70F1AA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C96F316D-E87F-034E-8B58-E88C363AFA1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F1D64B0D-3FC3-2403-2736-B3E3021F2D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69482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DC1B55A-5F09-0755-E2C1-73AF32E659E5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6" name="Graphic 5" descr="Single gear">
              <a:extLst>
                <a:ext uri="{FF2B5EF4-FFF2-40B4-BE49-F238E27FC236}">
                  <a16:creationId xmlns:a16="http://schemas.microsoft.com/office/drawing/2014/main" id="{D5D63C79-03BB-C760-8179-A60794F6766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7" name="Graphic 6" descr="Single gear">
              <a:extLst>
                <a:ext uri="{FF2B5EF4-FFF2-40B4-BE49-F238E27FC236}">
                  <a16:creationId xmlns:a16="http://schemas.microsoft.com/office/drawing/2014/main" id="{D10912F9-5DC4-EF62-85E4-FEDD1925D69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A5D4C95-76D0-0261-492F-A6621D51FCC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EB2552B3-7DA2-AD85-E2AC-8924D3A2D08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9461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BC6C52B-B8D6-BADF-259A-1B588195B6EA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BFB2202-36B3-2468-6923-7B1B773130B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618CEAE5-2788-49B2-50AD-A6EE98904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43ED8B4-00A3-5EC6-E101-B53E46FD0C6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AEE8CC33-EE64-DA01-69AD-F77A42F4F6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53202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53008CC-8DE9-CD83-558B-D814F1563EED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CF5A722-456B-382B-F47D-8D5C452F7F4D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2A466209-5CBB-84C8-B7E4-5CBF59556CF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8E23E896-FD33-89EC-AA13-983032E26A4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0E323B-1D4E-F3B2-EB5A-D189C867CB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5936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8430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45152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878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01792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GB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12/7/22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3724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662" r:id="rId14"/>
    <p:sldLayoutId id="2147483680" r:id="rId15"/>
    <p:sldLayoutId id="2147483681" r:id="rId16"/>
    <p:sldLayoutId id="214748367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microsoft.com/office/2007/relationships/hdphoto" Target="../media/hdphoto2.wdp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png"/><Relationship Id="rId5" Type="http://schemas.openxmlformats.org/officeDocument/2006/relationships/image" Target="../media/image13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microsoft.com/office/2007/relationships/hdphoto" Target="../media/hdphoto2.wdp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F58AFA7-AC97-3686-13DA-C89D9C4392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806" b="155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Importance of 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69848" y="2121408"/>
            <a:ext cx="10058400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l">
              <a:buFont typeface="Wingdings" pitchFamily="2" charset="2"/>
              <a:buChar char="§"/>
            </a:pPr>
            <a:r>
              <a:rPr lang="en-US" sz="3800"/>
              <a:t>Operating Hotel Facilities Assignment 3</a:t>
            </a:r>
          </a:p>
          <a:p>
            <a:pPr indent="-182880" algn="l">
              <a:buFont typeface="Wingdings" pitchFamily="2" charset="2"/>
              <a:buChar char="§"/>
            </a:pPr>
            <a:r>
              <a:rPr lang="en-US" sz="3800"/>
              <a:t>UMMAD TARIQ</a:t>
            </a:r>
          </a:p>
          <a:p>
            <a:pPr indent="-182880" algn="l">
              <a:buFont typeface="Wingdings" pitchFamily="2" charset="2"/>
              <a:buChar char="§"/>
            </a:pPr>
            <a:r>
              <a:rPr lang="en-US" sz="3800"/>
              <a:t>2122723 </a:t>
            </a:r>
          </a:p>
          <a:p>
            <a:pPr indent="-182880" algn="l">
              <a:buFont typeface="Wingdings" pitchFamily="2" charset="2"/>
              <a:buChar char="§"/>
            </a:pPr>
            <a:r>
              <a:rPr lang="en-US" sz="3800"/>
              <a:t>BMIH4006</a:t>
            </a:r>
          </a:p>
          <a:p>
            <a:pPr indent="-182880" algn="l">
              <a:spcAft>
                <a:spcPts val="800"/>
              </a:spcAft>
              <a:buFont typeface="Wingdings" pitchFamily="2" charset="2"/>
              <a:buChar char="§"/>
            </a:pPr>
            <a:r>
              <a:rPr lang="en-US" sz="3800"/>
              <a:t>Tristan Hawkins</a:t>
            </a:r>
          </a:p>
          <a:p>
            <a:pPr indent="-182880" algn="l">
              <a:buFont typeface="Wingdings" pitchFamily="2" charset="2"/>
              <a:buChar char="§"/>
            </a:pPr>
            <a:endParaRPr lang="en-US" sz="380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438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Hotel Reception Desk Design – Furnotel Blog">
            <a:extLst>
              <a:ext uri="{FF2B5EF4-FFF2-40B4-BE49-F238E27FC236}">
                <a16:creationId xmlns:a16="http://schemas.microsoft.com/office/drawing/2014/main" id="{95DF86FD-E455-20EB-C6EC-D88DB943392E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00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6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7E30B-392D-4691-8125-129E25AAA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0115" y="0"/>
            <a:ext cx="100584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  <a:highlight>
                  <a:srgbClr val="000000"/>
                </a:highlight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2A41D-6B6E-4DD0-A7BD-E8CA00126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951" y="1363596"/>
            <a:ext cx="11009715" cy="5248656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Why Participation is Important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sz="5200" b="1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Types of different framework for engagement?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sz="5200" b="1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 err="1">
                <a:solidFill>
                  <a:schemeClr val="tx1"/>
                </a:solidFill>
                <a:highlight>
                  <a:srgbClr val="000000"/>
                </a:highlight>
              </a:rPr>
              <a:t>Thearetical</a:t>
            </a: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 examples by Gallup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sz="5200" b="1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Statistics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sz="5200" b="1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Conclusion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sz="5200" b="1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5200" b="1" dirty="0">
                <a:solidFill>
                  <a:schemeClr val="tx1"/>
                </a:solidFill>
                <a:highlight>
                  <a:srgbClr val="000000"/>
                </a:highlight>
              </a:rPr>
              <a:t>Reference 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dirty="0">
              <a:solidFill>
                <a:schemeClr val="tx1"/>
              </a:solidFill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45843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Why participation is important?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B7CA13-A6D2-3A75-6B67-35DFDACCC3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12561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963BF4-5EF0-4B10-A953-8996C5CCB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1" y="735087"/>
            <a:ext cx="10085869" cy="108093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2300" b="1" kern="1200" dirty="0">
                <a:latin typeface="+mj-lt"/>
                <a:ea typeface="+mj-ea"/>
                <a:cs typeface="+mj-cs"/>
              </a:rPr>
              <a:t>Types of engagement  framework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859C5A9D-9AB3-B472-A2C7-622FFF9EB87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0" y="735013"/>
            <a:ext cx="3930077" cy="1081087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kern="1200" dirty="0">
                <a:latin typeface="+mj-lt"/>
                <a:ea typeface="+mn-ea"/>
                <a:cs typeface="+mn-cs"/>
              </a:rPr>
              <a:t> </a:t>
            </a:r>
          </a:p>
          <a:p>
            <a:endParaRPr lang="en-US" kern="1200" dirty="0">
              <a:latin typeface="+mj-lt"/>
              <a:ea typeface="+mn-ea"/>
              <a:cs typeface="+mn-cs"/>
            </a:endParaRPr>
          </a:p>
        </p:txBody>
      </p:sp>
      <p:sp>
        <p:nvSpPr>
          <p:cNvPr id="67" name="Text Placeholder 3">
            <a:extLst>
              <a:ext uri="{FF2B5EF4-FFF2-40B4-BE49-F238E27FC236}">
                <a16:creationId xmlns:a16="http://schemas.microsoft.com/office/drawing/2014/main" id="{FAB11803-1DB9-48E1-FA63-F56A326C8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kern="1200">
                <a:latin typeface="+mj-lt"/>
                <a:ea typeface="+mn-ea"/>
                <a:cs typeface="+mn-cs"/>
              </a:rPr>
              <a:t>  </a:t>
            </a:r>
          </a:p>
          <a:p>
            <a:endParaRPr lang="en-US" kern="1200">
              <a:latin typeface="+mj-lt"/>
              <a:ea typeface="+mn-ea"/>
              <a:cs typeface="+mn-cs"/>
            </a:endParaRPr>
          </a:p>
        </p:txBody>
      </p:sp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5253EC5C-BFD1-1A83-5758-D76BFA3058FC}"/>
              </a:ext>
            </a:extLst>
          </p:cNvPr>
          <p:cNvSpPr txBox="1">
            <a:spLocks/>
          </p:cNvSpPr>
          <p:nvPr/>
        </p:nvSpPr>
        <p:spPr>
          <a:xfrm>
            <a:off x="2106130" y="2116137"/>
            <a:ext cx="3583469" cy="4006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Action planning  </a:t>
            </a:r>
          </a:p>
          <a:p>
            <a:r>
              <a:rPr lang="en-US" dirty="0" err="1"/>
              <a:t>Therotical</a:t>
            </a:r>
            <a:r>
              <a:rPr lang="en-US" dirty="0"/>
              <a:t> </a:t>
            </a:r>
          </a:p>
          <a:p>
            <a:r>
              <a:rPr lang="en-US" dirty="0"/>
              <a:t>Management  Competency</a:t>
            </a:r>
          </a:p>
          <a:p>
            <a:r>
              <a:rPr lang="en-US" dirty="0"/>
              <a:t>Measurement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3074" name="Picture 2" descr="Sustainability at Hospitality Services - Hospitality Services at Western  University. Division of Housing and Ancillary Services">
            <a:extLst>
              <a:ext uri="{FF2B5EF4-FFF2-40B4-BE49-F238E27FC236}">
                <a16:creationId xmlns:a16="http://schemas.microsoft.com/office/drawing/2014/main" id="{44D8B604-4486-FBA6-E2A3-95D47347D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4611" y="2429391"/>
            <a:ext cx="3060802" cy="306080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CF75CEF7-3994-55E2-472E-8ED07D52580A}"/>
              </a:ext>
            </a:extLst>
          </p:cNvPr>
          <p:cNvSpPr txBox="1">
            <a:spLocks/>
          </p:cNvSpPr>
          <p:nvPr/>
        </p:nvSpPr>
        <p:spPr>
          <a:xfrm>
            <a:off x="8659892" y="2097613"/>
            <a:ext cx="3060802" cy="37131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775457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0BF280-6C1E-2670-970B-D402012A2FD1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605323" y="2255286"/>
            <a:ext cx="3060802" cy="3713162"/>
          </a:xfrm>
        </p:spPr>
        <p:txBody>
          <a:bodyPr>
            <a:normAutofit/>
          </a:bodyPr>
          <a:lstStyle/>
          <a:p>
            <a:pPr marL="0"/>
            <a:r>
              <a:rPr lang="en-US" sz="2000" b="1" dirty="0"/>
              <a:t>There are 4 primary elements that make up employee engagement.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5816E7-0013-56B9-73E2-383C31D6F9CD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4065104" y="2103211"/>
            <a:ext cx="4380309" cy="3713162"/>
          </a:xfrm>
        </p:spPr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dobe-caslon-pro"/>
              </a:rPr>
              <a:t>Remote Work</a:t>
            </a:r>
          </a:p>
          <a:p>
            <a:r>
              <a:rPr lang="en-GB" b="1" dirty="0">
                <a:solidFill>
                  <a:srgbClr val="000000"/>
                </a:solidFill>
                <a:latin typeface="adobe-caslon-pro"/>
              </a:rPr>
              <a:t>Allowing staff to work from home</a:t>
            </a:r>
          </a:p>
          <a:p>
            <a:endParaRPr lang="en-GB" b="1" i="0" u="none" strike="noStrike" dirty="0">
              <a:solidFill>
                <a:srgbClr val="000000"/>
              </a:solidFill>
              <a:effectLst/>
              <a:latin typeface="adobe-caslon-pro"/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adobe-caslon-pro"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dobe-caslon-pro"/>
              </a:rPr>
              <a:t>A Plan of Action</a:t>
            </a:r>
            <a:endParaRPr lang="en-GB" b="0" i="0" u="none" strike="noStrike" dirty="0">
              <a:solidFill>
                <a:srgbClr val="000000"/>
              </a:solidFill>
              <a:effectLst/>
              <a:latin typeface="adobe-caslon-pro"/>
            </a:endParaRPr>
          </a:p>
          <a:p>
            <a:r>
              <a:rPr lang="en-GB" dirty="0"/>
              <a:t>Employers need to trust their </a:t>
            </a:r>
            <a:r>
              <a:rPr lang="en-GB" dirty="0" err="1"/>
              <a:t>emplyees</a:t>
            </a:r>
            <a:r>
              <a:rPr lang="en-GB" dirty="0"/>
              <a:t> and feel the compassion.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8EEB14-4ACA-7B22-A440-78B6B8260B6E}"/>
              </a:ext>
            </a:extLst>
          </p:cNvPr>
          <p:cNvSpPr>
            <a:spLocks noGrp="1"/>
          </p:cNvSpPr>
          <p:nvPr>
            <p:ph sz="quarter" idx="22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dobe-caslon-pro"/>
              </a:rPr>
              <a:t>Preparation</a:t>
            </a:r>
          </a:p>
          <a:p>
            <a:r>
              <a:rPr lang="en-GB" b="1" dirty="0">
                <a:solidFill>
                  <a:srgbClr val="000000"/>
                </a:solidFill>
                <a:latin typeface="adobe-caslon-pro"/>
              </a:rPr>
              <a:t>To ensure the staff have all the resources they need.</a:t>
            </a:r>
          </a:p>
          <a:p>
            <a:pPr marL="0" indent="0"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adobe-caslon-pro"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dobe-caslon-pro"/>
              </a:rPr>
              <a:t>Managers Provide Information</a:t>
            </a:r>
          </a:p>
          <a:p>
            <a:r>
              <a:rPr lang="en-GB" b="1" dirty="0">
                <a:solidFill>
                  <a:srgbClr val="000000"/>
                </a:solidFill>
                <a:latin typeface="adobe-caslon-pro"/>
              </a:rPr>
              <a:t>Making sure staff is always informed of their daily tasks.</a:t>
            </a:r>
            <a:endParaRPr lang="en-GB" b="0" i="0" u="none" strike="noStrike" dirty="0">
              <a:solidFill>
                <a:srgbClr val="000000"/>
              </a:solidFill>
              <a:effectLst/>
              <a:latin typeface="adobe-caslon-pro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296728-3AFC-E391-B318-2BD21A29D0BE}"/>
              </a:ext>
            </a:extLst>
          </p:cNvPr>
          <p:cNvSpPr txBox="1"/>
          <p:nvPr/>
        </p:nvSpPr>
        <p:spPr>
          <a:xfrm>
            <a:off x="1729409" y="718461"/>
            <a:ext cx="964095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Theoretical Model by </a:t>
            </a:r>
            <a:r>
              <a:rPr lang="en-GB" sz="4400" b="1" dirty="0"/>
              <a:t>Gallup</a:t>
            </a:r>
            <a:endParaRPr lang="en-US" sz="4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09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0" name="Rectangle 4104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2" name="Rectangle 4106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6" name="Rectangle 4108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27" name="Group 4110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4128" name="Oval 4111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129" name="Oval 4112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130" name="Rectangle 4114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31" name="Rectangle 4116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9" name="Rectangle 4118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2C4B6-A44A-491A-9345-D554EBE1B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432223"/>
            <a:ext cx="2818417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100">
                <a:blipFill dpi="0" rotWithShape="1">
                  <a:blip r:embed="rId5"/>
                  <a:srcRect/>
                  <a:tile tx="6350" ty="-127000" sx="65000" sy="64000" flip="none" algn="tl"/>
                </a:blipFill>
              </a:rPr>
              <a:t>How is this effective?</a:t>
            </a:r>
          </a:p>
        </p:txBody>
      </p:sp>
      <p:sp>
        <p:nvSpPr>
          <p:cNvPr id="4121" name="Rectangle 4120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23" name="Group 4122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4124" name="Oval 4123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125" name="Oval 4124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100" name="Picture 4" descr="50+ Employee Engagement Statistics &amp; Trends for 2022">
            <a:extLst>
              <a:ext uri="{FF2B5EF4-FFF2-40B4-BE49-F238E27FC236}">
                <a16:creationId xmlns:a16="http://schemas.microsoft.com/office/drawing/2014/main" id="{ECF4AD52-EE10-C660-7535-73A619F08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0834" y="1535249"/>
            <a:ext cx="6631744" cy="3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456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F61D389-471B-7ABF-6233-8BF1DAFBE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530" y="2097686"/>
            <a:ext cx="5524395" cy="3321301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157" name="Group 6156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6158" name="Oval 6157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6159" name="Oval 6158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</p:spTree>
    <p:extLst>
      <p:ext uri="{BB962C8B-B14F-4D97-AF65-F5344CB8AC3E}">
        <p14:creationId xmlns:p14="http://schemas.microsoft.com/office/powerpoint/2010/main" val="1526647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Reference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2A5814-BC40-4A37-9064-C44C73C88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Inc, G. (2021).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What Disruption Reveals About Engaging Millennial Employees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Gallup.com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www.gallup.com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/workplace/328121/disruption-reveals-engaging-millennial-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employees.aspx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dirty="0">
              <a:effectLst/>
            </a:endParaRPr>
          </a:p>
          <a:p>
            <a:r>
              <a:rPr lang="en-GB" dirty="0">
                <a:effectLst/>
              </a:rPr>
              <a:t>Qualtrics. (n.d.). </a:t>
            </a:r>
            <a:r>
              <a:rPr lang="en-GB" i="1" dirty="0">
                <a:effectLst/>
              </a:rPr>
              <a:t>Employee Engagement: Definition &amp; Best Practices</a:t>
            </a:r>
            <a:r>
              <a:rPr lang="en-GB" dirty="0">
                <a:effectLst/>
              </a:rPr>
              <a:t>. [online] Available at: https://</a:t>
            </a:r>
            <a:r>
              <a:rPr lang="en-GB" dirty="0" err="1">
                <a:effectLst/>
              </a:rPr>
              <a:t>www.qualtrics.com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uk</a:t>
            </a:r>
            <a:r>
              <a:rPr lang="en-GB" dirty="0">
                <a:effectLst/>
              </a:rPr>
              <a:t>/experience-management/employee/engagement/?rid=</a:t>
            </a:r>
            <a:r>
              <a:rPr lang="en-GB" dirty="0" err="1">
                <a:effectLst/>
              </a:rPr>
              <a:t>ip&amp;prevsite</a:t>
            </a:r>
            <a:r>
              <a:rPr lang="en-GB" dirty="0">
                <a:effectLst/>
              </a:rPr>
              <a:t>=</a:t>
            </a:r>
            <a:r>
              <a:rPr lang="en-GB" dirty="0" err="1">
                <a:effectLst/>
              </a:rPr>
              <a:t>en&amp;newsite</a:t>
            </a:r>
            <a:r>
              <a:rPr lang="en-GB" dirty="0">
                <a:effectLst/>
              </a:rPr>
              <a:t>=</a:t>
            </a:r>
            <a:r>
              <a:rPr lang="en-GB" dirty="0" err="1">
                <a:effectLst/>
              </a:rPr>
              <a:t>uk&amp;geo</a:t>
            </a:r>
            <a:r>
              <a:rPr lang="en-GB" dirty="0">
                <a:effectLst/>
              </a:rPr>
              <a:t>=</a:t>
            </a:r>
            <a:r>
              <a:rPr lang="en-GB" dirty="0" err="1">
                <a:effectLst/>
              </a:rPr>
              <a:t>GB&amp;geomatch</a:t>
            </a:r>
            <a:r>
              <a:rPr lang="en-GB" dirty="0">
                <a:effectLst/>
              </a:rPr>
              <a:t>=</a:t>
            </a:r>
            <a:r>
              <a:rPr lang="en-GB" dirty="0" err="1">
                <a:effectLst/>
              </a:rPr>
              <a:t>uk</a:t>
            </a:r>
            <a:r>
              <a:rPr lang="en-GB" dirty="0">
                <a:effectLst/>
              </a:rPr>
              <a:t> [Accessed 25 Nov. 2022].</a:t>
            </a:r>
          </a:p>
          <a:p>
            <a:endParaRPr lang="en-US" u="sng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{DFF91100-DF4D-854C-B3F6-B82F3DAA5A6B}tf10001070_mac</Template>
  <TotalTime>59</TotalTime>
  <Words>767</Words>
  <Application>Microsoft Macintosh PowerPoint</Application>
  <PresentationFormat>Widescreen</PresentationFormat>
  <Paragraphs>91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adobe-caslon-pro</vt:lpstr>
      <vt:lpstr>Arial</vt:lpstr>
      <vt:lpstr>Calibri</vt:lpstr>
      <vt:lpstr>Rockwell</vt:lpstr>
      <vt:lpstr>Rockwell Condensed</vt:lpstr>
      <vt:lpstr>Rockwell Extra Bold</vt:lpstr>
      <vt:lpstr>Segoe UI</vt:lpstr>
      <vt:lpstr>Times New Roman</vt:lpstr>
      <vt:lpstr>Wingdings</vt:lpstr>
      <vt:lpstr>Wood Type</vt:lpstr>
      <vt:lpstr>Importance of Employee Engagement</vt:lpstr>
      <vt:lpstr>Introduction</vt:lpstr>
      <vt:lpstr>Why participation is important?</vt:lpstr>
      <vt:lpstr>Types of engagement  framework</vt:lpstr>
      <vt:lpstr>PowerPoint Presentation</vt:lpstr>
      <vt:lpstr>How is this effective?</vt:lpstr>
      <vt:lpstr>Conclusion</vt:lpstr>
      <vt:lpstr>Reference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Importance of Employee Engagement</dc:title>
  <dc:subject/>
  <dc:creator>Ummad Tariq (2122723)</dc:creator>
  <cp:keywords/>
  <dc:description/>
  <cp:lastModifiedBy>Ummad Tariq (2122723)</cp:lastModifiedBy>
  <cp:revision>7</cp:revision>
  <dcterms:created xsi:type="dcterms:W3CDTF">2022-12-06T01:35:56Z</dcterms:created>
  <dcterms:modified xsi:type="dcterms:W3CDTF">2022-12-07T00:22:51Z</dcterms:modified>
  <cp:category/>
</cp:coreProperties>
</file>