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1"/>
  </p:notesMasterIdLst>
  <p:sldIdLst>
    <p:sldId id="256" r:id="rId2"/>
    <p:sldId id="276" r:id="rId3"/>
    <p:sldId id="260" r:id="rId4"/>
    <p:sldId id="257" r:id="rId5"/>
    <p:sldId id="259" r:id="rId6"/>
    <p:sldId id="261" r:id="rId7"/>
    <p:sldId id="262" r:id="rId8"/>
    <p:sldId id="263" r:id="rId9"/>
    <p:sldId id="265" r:id="rId10"/>
    <p:sldId id="266" r:id="rId11"/>
    <p:sldId id="267" r:id="rId12"/>
    <p:sldId id="273" r:id="rId13"/>
    <p:sldId id="268" r:id="rId14"/>
    <p:sldId id="269" r:id="rId15"/>
    <p:sldId id="270" r:id="rId16"/>
    <p:sldId id="271" r:id="rId17"/>
    <p:sldId id="274" r:id="rId18"/>
    <p:sldId id="275"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6" autoAdjust="0"/>
    <p:restoredTop sz="94249" autoAdjust="0"/>
  </p:normalViewPr>
  <p:slideViewPr>
    <p:cSldViewPr snapToGrid="0">
      <p:cViewPr>
        <p:scale>
          <a:sx n="70" d="100"/>
          <a:sy n="70" d="100"/>
        </p:scale>
        <p:origin x="708" y="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A55C5-CE6F-4E81-A7BC-85FF7058A084}" type="datetimeFigureOut">
              <a:rPr lang="en-GB" smtClean="0"/>
              <a:t>26/11/2019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13067-A868-4BB5-A67F-D190C94DFB76}" type="slidenum">
              <a:rPr lang="en-GB" smtClean="0"/>
              <a:t>‹#›</a:t>
            </a:fld>
            <a:endParaRPr lang="en-GB"/>
          </a:p>
        </p:txBody>
      </p:sp>
    </p:spTree>
    <p:extLst>
      <p:ext uri="{BB962C8B-B14F-4D97-AF65-F5344CB8AC3E}">
        <p14:creationId xmlns:p14="http://schemas.microsoft.com/office/powerpoint/2010/main" val="4274648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French system, because they take a lot from the philosopher Rousseau</a:t>
            </a:r>
          </a:p>
        </p:txBody>
      </p:sp>
      <p:sp>
        <p:nvSpPr>
          <p:cNvPr id="4" name="Slide Number Placeholder 3"/>
          <p:cNvSpPr>
            <a:spLocks noGrp="1"/>
          </p:cNvSpPr>
          <p:nvPr>
            <p:ph type="sldNum" sz="quarter" idx="5"/>
          </p:nvPr>
        </p:nvSpPr>
        <p:spPr/>
        <p:txBody>
          <a:bodyPr/>
          <a:lstStyle/>
          <a:p>
            <a:fld id="{E0513067-A868-4BB5-A67F-D190C94DFB76}" type="slidenum">
              <a:rPr lang="en-GB" smtClean="0"/>
              <a:t>4</a:t>
            </a:fld>
            <a:endParaRPr lang="en-GB"/>
          </a:p>
        </p:txBody>
      </p:sp>
    </p:spTree>
    <p:extLst>
      <p:ext uri="{BB962C8B-B14F-4D97-AF65-F5344CB8AC3E}">
        <p14:creationId xmlns:p14="http://schemas.microsoft.com/office/powerpoint/2010/main" val="657750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war of 1939-1945 had come to pass, due to economic instability, mass unemployment and poverty, which has assisted with the development of fascism, therefore post war western society would see social </a:t>
            </a:r>
            <a:r>
              <a:rPr lang="en-GB" dirty="0">
                <a:highlight>
                  <a:srgbClr val="FFFF00"/>
                </a:highlight>
              </a:rPr>
              <a:t>partition</a:t>
            </a:r>
            <a:r>
              <a:rPr lang="en-GB" dirty="0"/>
              <a:t> disappear and make way for a more middle class lifestyle, where education would play the key role in simplifying this development.  </a:t>
            </a:r>
          </a:p>
          <a:p>
            <a:r>
              <a:rPr lang="en-GB" dirty="0"/>
              <a:t>This was the history of how Europe had to change because there was so much inequality that it bred extremism. France came out of the second world war and realised that their schools needed to be the start of an equal system, which continued until today and think also of how the </a:t>
            </a:r>
            <a:r>
              <a:rPr lang="en-GB" dirty="0" err="1"/>
              <a:t>uk</a:t>
            </a:r>
            <a:r>
              <a:rPr lang="en-GB" dirty="0"/>
              <a:t> has changed its laws because we are also a part of Europe at this moment. Think of the importance of the equality act 2010: name a couple, all of us in this classroom realise the importance equality as we all come under it.</a:t>
            </a:r>
          </a:p>
          <a:p>
            <a:r>
              <a:rPr lang="en-GB" dirty="0"/>
              <a:t>I know this sounds silly, I have been watching ‘call the midwife’ with my mam, and my mam is of a generation where she has witnessed all of the changes that have happened over the last 50 years, with regards to equality. We have had so many discussions at home, because I did not realise it has impacted upon my mothers understanding of equality and why when I was growing up she kept on about my rights as a young woman. </a:t>
            </a:r>
          </a:p>
        </p:txBody>
      </p:sp>
      <p:sp>
        <p:nvSpPr>
          <p:cNvPr id="4" name="Slide Number Placeholder 3"/>
          <p:cNvSpPr>
            <a:spLocks noGrp="1"/>
          </p:cNvSpPr>
          <p:nvPr>
            <p:ph type="sldNum" sz="quarter" idx="5"/>
          </p:nvPr>
        </p:nvSpPr>
        <p:spPr/>
        <p:txBody>
          <a:bodyPr/>
          <a:lstStyle/>
          <a:p>
            <a:fld id="{E0513067-A868-4BB5-A67F-D190C94DFB76}" type="slidenum">
              <a:rPr lang="en-GB" smtClean="0"/>
              <a:t>5</a:t>
            </a:fld>
            <a:endParaRPr lang="en-GB"/>
          </a:p>
        </p:txBody>
      </p:sp>
    </p:spTree>
    <p:extLst>
      <p:ext uri="{BB962C8B-B14F-4D97-AF65-F5344CB8AC3E}">
        <p14:creationId xmlns:p14="http://schemas.microsoft.com/office/powerpoint/2010/main" val="548738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0513067-A868-4BB5-A67F-D190C94DFB76}" type="slidenum">
              <a:rPr lang="en-GB" smtClean="0"/>
              <a:t>6</a:t>
            </a:fld>
            <a:endParaRPr lang="en-GB"/>
          </a:p>
        </p:txBody>
      </p:sp>
    </p:spTree>
    <p:extLst>
      <p:ext uri="{BB962C8B-B14F-4D97-AF65-F5344CB8AC3E}">
        <p14:creationId xmlns:p14="http://schemas.microsoft.com/office/powerpoint/2010/main" val="591761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13067-A868-4BB5-A67F-D190C94DFB76}" type="slidenum">
              <a:rPr lang="en-GB" smtClean="0"/>
              <a:t>7</a:t>
            </a:fld>
            <a:endParaRPr lang="en-GB"/>
          </a:p>
        </p:txBody>
      </p:sp>
    </p:spTree>
    <p:extLst>
      <p:ext uri="{BB962C8B-B14F-4D97-AF65-F5344CB8AC3E}">
        <p14:creationId xmlns:p14="http://schemas.microsoft.com/office/powerpoint/2010/main" val="4219169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dirty="0"/>
              <a:t>Having laid out the requirements within the educational systems in both Wales and France, the main area that will be compared within the two countries will be that of the primary school curriculums, focusing more on our Key Stage one and two and their duration of Primary school. </a:t>
            </a:r>
          </a:p>
          <a:p>
            <a:pPr marL="0" indent="0" algn="just">
              <a:lnSpc>
                <a:spcPct val="150000"/>
              </a:lnSpc>
              <a:buNone/>
            </a:pPr>
            <a:endParaRPr lang="en-GB" dirty="0"/>
          </a:p>
          <a:p>
            <a:pPr marL="0" indent="0" algn="just">
              <a:lnSpc>
                <a:spcPct val="150000"/>
              </a:lnSpc>
              <a:buNone/>
            </a:pPr>
            <a:r>
              <a:rPr lang="en-GB" dirty="0"/>
              <a:t>In France formal schooling starts at six years of age, compared with four years of age in Wales. </a:t>
            </a:r>
          </a:p>
          <a:p>
            <a:pPr marL="0" indent="0" algn="just">
              <a:lnSpc>
                <a:spcPct val="150000"/>
              </a:lnSpc>
              <a:buNone/>
            </a:pPr>
            <a:r>
              <a:rPr lang="en-GB" dirty="0"/>
              <a:t>Primary schools in France have a greater emphasis on core subjects, whereas primary schools in Wales encourage a diversity of subjects, nevertheless, in French primary there is also an emphasis on learning poems off by heart. </a:t>
            </a:r>
          </a:p>
          <a:p>
            <a:pPr marL="0" indent="0" algn="just">
              <a:lnSpc>
                <a:spcPct val="150000"/>
              </a:lnSpc>
              <a:buNone/>
            </a:pPr>
            <a:r>
              <a:rPr lang="en-GB" dirty="0"/>
              <a:t>Children who are underachieving in France, often have to repeat a year, however that is not the case in Wales, because Welsh schools encourage all children to move up to the next year. </a:t>
            </a:r>
          </a:p>
          <a:p>
            <a:pPr marL="0" indent="0" algn="just">
              <a:lnSpc>
                <a:spcPct val="150000"/>
              </a:lnSpc>
              <a:buNone/>
            </a:pPr>
            <a:r>
              <a:rPr lang="en-GB" dirty="0"/>
              <a:t>In  France there are no religious celebrations of any religious festivals, such as, the Nativity scene for Christmas, Hanukkah, or Ramadan or even the Chinese New Year festivals. In the Welsh curriculum, there is an emphasis on all aspects of diversity and equality, which are taught as being an </a:t>
            </a:r>
            <a:r>
              <a:rPr lang="en-GB" dirty="0" err="1"/>
              <a:t>intrical</a:t>
            </a:r>
            <a:r>
              <a:rPr lang="en-GB" dirty="0"/>
              <a:t> part of modern society in Wales. </a:t>
            </a:r>
          </a:p>
          <a:p>
            <a:pPr marL="0" indent="0" algn="just">
              <a:lnSpc>
                <a:spcPct val="150000"/>
              </a:lnSpc>
              <a:buNone/>
            </a:pPr>
            <a:r>
              <a:rPr lang="en-GB" dirty="0"/>
              <a:t>In France, teachers are only answerable to the regional educational authority, whereas in Wales, all schools have headteachers. </a:t>
            </a:r>
          </a:p>
          <a:p>
            <a:pPr marL="0" indent="0" algn="just">
              <a:lnSpc>
                <a:spcPct val="150000"/>
              </a:lnSpc>
              <a:buNone/>
            </a:pPr>
            <a:r>
              <a:rPr lang="en-GB" dirty="0"/>
              <a:t>There are no school uniforms for children in France, whereas in Wales, there is a vast encouragement for the wearing of school uniforms so that it creates a more equal society with a reduction in the status structured lifestyle. </a:t>
            </a:r>
          </a:p>
          <a:p>
            <a:pPr marL="0" indent="0" algn="just">
              <a:lnSpc>
                <a:spcPct val="150000"/>
              </a:lnSpc>
              <a:buNone/>
            </a:pPr>
            <a:endParaRPr lang="en-GB" dirty="0"/>
          </a:p>
          <a:p>
            <a:endParaRPr lang="en-GB" dirty="0"/>
          </a:p>
        </p:txBody>
      </p:sp>
      <p:sp>
        <p:nvSpPr>
          <p:cNvPr id="4" name="Slide Number Placeholder 3"/>
          <p:cNvSpPr>
            <a:spLocks noGrp="1"/>
          </p:cNvSpPr>
          <p:nvPr>
            <p:ph type="sldNum" sz="quarter" idx="5"/>
          </p:nvPr>
        </p:nvSpPr>
        <p:spPr/>
        <p:txBody>
          <a:bodyPr/>
          <a:lstStyle/>
          <a:p>
            <a:fld id="{E0513067-A868-4BB5-A67F-D190C94DFB76}" type="slidenum">
              <a:rPr lang="en-GB" smtClean="0"/>
              <a:t>8</a:t>
            </a:fld>
            <a:endParaRPr lang="en-GB"/>
          </a:p>
        </p:txBody>
      </p:sp>
    </p:spTree>
    <p:extLst>
      <p:ext uri="{BB962C8B-B14F-4D97-AF65-F5344CB8AC3E}">
        <p14:creationId xmlns:p14="http://schemas.microsoft.com/office/powerpoint/2010/main" val="3908919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Translates to fundamental learning cycle is the first three years that they are in primary school (6-9). During this time, the focus is mainly on basic skills such as reading, writing and arithmetic's.</a:t>
            </a:r>
          </a:p>
          <a:p>
            <a:r>
              <a:rPr lang="en-GB" dirty="0"/>
              <a:t>Translates to consolidation cycle is the next two years that they are in primary school (9-11). </a:t>
            </a:r>
          </a:p>
          <a:p>
            <a:r>
              <a:rPr lang="en-GB" dirty="0"/>
              <a:t>There is a significant focus on the French language itself, however there is still a part of the curriculum that involves a foreign language. </a:t>
            </a:r>
          </a:p>
          <a:p>
            <a:endParaRPr lang="en-GB" dirty="0"/>
          </a:p>
        </p:txBody>
      </p:sp>
      <p:sp>
        <p:nvSpPr>
          <p:cNvPr id="4" name="Slide Number Placeholder 3"/>
          <p:cNvSpPr>
            <a:spLocks noGrp="1"/>
          </p:cNvSpPr>
          <p:nvPr>
            <p:ph type="sldNum" sz="quarter" idx="5"/>
          </p:nvPr>
        </p:nvSpPr>
        <p:spPr/>
        <p:txBody>
          <a:bodyPr/>
          <a:lstStyle/>
          <a:p>
            <a:fld id="{E0513067-A868-4BB5-A67F-D190C94DFB76}" type="slidenum">
              <a:rPr lang="en-GB" smtClean="0"/>
              <a:t>9</a:t>
            </a:fld>
            <a:endParaRPr lang="en-GB"/>
          </a:p>
        </p:txBody>
      </p:sp>
    </p:spTree>
    <p:extLst>
      <p:ext uri="{BB962C8B-B14F-4D97-AF65-F5344CB8AC3E}">
        <p14:creationId xmlns:p14="http://schemas.microsoft.com/office/powerpoint/2010/main" val="214781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religious education, the parents may take their children our of a whole lesson or part of it. Within the UK system there is an emphasis on having a broad base of learning, so that the pupil experiences a more holistic interpretation of education.</a:t>
            </a:r>
          </a:p>
          <a:p>
            <a:endParaRPr lang="en-GB" dirty="0"/>
          </a:p>
        </p:txBody>
      </p:sp>
      <p:sp>
        <p:nvSpPr>
          <p:cNvPr id="4" name="Slide Number Placeholder 3"/>
          <p:cNvSpPr>
            <a:spLocks noGrp="1"/>
          </p:cNvSpPr>
          <p:nvPr>
            <p:ph type="sldNum" sz="quarter" idx="5"/>
          </p:nvPr>
        </p:nvSpPr>
        <p:spPr/>
        <p:txBody>
          <a:bodyPr/>
          <a:lstStyle/>
          <a:p>
            <a:fld id="{E0513067-A868-4BB5-A67F-D190C94DFB76}" type="slidenum">
              <a:rPr lang="en-GB" smtClean="0"/>
              <a:t>10</a:t>
            </a:fld>
            <a:endParaRPr lang="en-GB"/>
          </a:p>
        </p:txBody>
      </p:sp>
    </p:spTree>
    <p:extLst>
      <p:ext uri="{BB962C8B-B14F-4D97-AF65-F5344CB8AC3E}">
        <p14:creationId xmlns:p14="http://schemas.microsoft.com/office/powerpoint/2010/main" val="3953045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13067-A868-4BB5-A67F-D190C94DFB76}" type="slidenum">
              <a:rPr lang="en-GB" smtClean="0"/>
              <a:t>12</a:t>
            </a:fld>
            <a:endParaRPr lang="en-GB"/>
          </a:p>
        </p:txBody>
      </p:sp>
    </p:spTree>
    <p:extLst>
      <p:ext uri="{BB962C8B-B14F-4D97-AF65-F5344CB8AC3E}">
        <p14:creationId xmlns:p14="http://schemas.microsoft.com/office/powerpoint/2010/main" val="1684641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in the UK system, pupils are not held back and there seems within the UK system of education too much emphasis on labelling children, especially when they are with SEND, which was published within </a:t>
            </a:r>
            <a:r>
              <a:rPr lang="en-GB" i="1" dirty="0"/>
              <a:t>Legislative Proposals for Additional Learning Needs </a:t>
            </a:r>
            <a:r>
              <a:rPr lang="en-GB" dirty="0"/>
              <a:t>(Welsh Government, 2014)</a:t>
            </a:r>
          </a:p>
          <a:p>
            <a:r>
              <a:rPr lang="en-GB" dirty="0"/>
              <a:t>Key stage 1 tests cover:</a:t>
            </a:r>
          </a:p>
          <a:p>
            <a:r>
              <a:rPr lang="en-GB" dirty="0"/>
              <a:t>English reading</a:t>
            </a:r>
          </a:p>
          <a:p>
            <a:r>
              <a:rPr lang="en-GB" dirty="0"/>
              <a:t>English grammar, punctuation and spelling</a:t>
            </a:r>
          </a:p>
          <a:p>
            <a:r>
              <a:rPr lang="en-GB" dirty="0"/>
              <a:t>maths</a:t>
            </a:r>
          </a:p>
          <a:p>
            <a:endParaRPr lang="en-GB" dirty="0"/>
          </a:p>
          <a:p>
            <a:r>
              <a:rPr lang="en-GB" dirty="0"/>
              <a:t>Your child will take national tests in May when they reach the end of key stage 2. These test your child’s skills in:</a:t>
            </a:r>
          </a:p>
          <a:p>
            <a:r>
              <a:rPr lang="en-GB" dirty="0"/>
              <a:t>English reading</a:t>
            </a:r>
          </a:p>
          <a:p>
            <a:r>
              <a:rPr lang="en-GB" dirty="0"/>
              <a:t>English grammar, punctuation and spelling</a:t>
            </a:r>
          </a:p>
          <a:p>
            <a:r>
              <a:rPr lang="en-GB" dirty="0"/>
              <a:t>maths</a:t>
            </a:r>
          </a:p>
          <a:p>
            <a:endParaRPr lang="en-GB" dirty="0"/>
          </a:p>
        </p:txBody>
      </p:sp>
      <p:sp>
        <p:nvSpPr>
          <p:cNvPr id="4" name="Slide Number Placeholder 3"/>
          <p:cNvSpPr>
            <a:spLocks noGrp="1"/>
          </p:cNvSpPr>
          <p:nvPr>
            <p:ph type="sldNum" sz="quarter" idx="5"/>
          </p:nvPr>
        </p:nvSpPr>
        <p:spPr/>
        <p:txBody>
          <a:bodyPr/>
          <a:lstStyle/>
          <a:p>
            <a:fld id="{E0513067-A868-4BB5-A67F-D190C94DFB76}" type="slidenum">
              <a:rPr lang="en-GB" smtClean="0"/>
              <a:t>14</a:t>
            </a:fld>
            <a:endParaRPr lang="en-GB"/>
          </a:p>
        </p:txBody>
      </p:sp>
    </p:spTree>
    <p:extLst>
      <p:ext uri="{BB962C8B-B14F-4D97-AF65-F5344CB8AC3E}">
        <p14:creationId xmlns:p14="http://schemas.microsoft.com/office/powerpoint/2010/main" val="2525939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13067-A868-4BB5-A67F-D190C94DFB76}" type="slidenum">
              <a:rPr lang="en-GB" smtClean="0"/>
              <a:t>19</a:t>
            </a:fld>
            <a:endParaRPr lang="en-GB"/>
          </a:p>
        </p:txBody>
      </p:sp>
    </p:spTree>
    <p:extLst>
      <p:ext uri="{BB962C8B-B14F-4D97-AF65-F5344CB8AC3E}">
        <p14:creationId xmlns:p14="http://schemas.microsoft.com/office/powerpoint/2010/main" val="3749086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418709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2476986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587631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8E58E5-395B-43D8-B329-CF26BDBDC225}" type="datetimeFigureOut">
              <a:rPr lang="en-GB" smtClean="0"/>
              <a:t>26/11/2019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2001907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8E58E5-395B-43D8-B329-CF26BDBDC225}" type="datetimeFigureOut">
              <a:rPr lang="en-GB" smtClean="0"/>
              <a:t>26/11/2019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3393961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8E58E5-395B-43D8-B329-CF26BDBDC225}" type="datetimeFigureOut">
              <a:rPr lang="en-GB" smtClean="0"/>
              <a:t>26/11/2019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2745341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8E58E5-395B-43D8-B329-CF26BDBDC225}" type="datetimeFigureOut">
              <a:rPr lang="en-GB" smtClean="0"/>
              <a:t>26/11/2019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162349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8E58E5-395B-43D8-B329-CF26BDBDC225}" type="datetimeFigureOut">
              <a:rPr lang="en-GB" smtClean="0"/>
              <a:t>26/11/2019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465308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8E58E5-395B-43D8-B329-CF26BDBDC225}" type="datetimeFigureOut">
              <a:rPr lang="en-GB" smtClean="0"/>
              <a:t>26/11/2019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3130341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29887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83772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643556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277465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1129456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3972388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8E58E5-395B-43D8-B329-CF26BDBDC225}"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E0CBF6-28CC-4D2B-B1B8-D922AAD065A9}" type="slidenum">
              <a:rPr lang="en-GB" smtClean="0"/>
              <a:t>‹#›</a:t>
            </a:fld>
            <a:endParaRPr lang="en-GB"/>
          </a:p>
        </p:txBody>
      </p:sp>
    </p:spTree>
    <p:extLst>
      <p:ext uri="{BB962C8B-B14F-4D97-AF65-F5344CB8AC3E}">
        <p14:creationId xmlns:p14="http://schemas.microsoft.com/office/powerpoint/2010/main" val="3003133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D8E58E5-395B-43D8-B329-CF26BDBDC225}" type="datetimeFigureOut">
              <a:rPr lang="en-GB" smtClean="0"/>
              <a:t>26/11/2019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EE0CBF6-28CC-4D2B-B1B8-D922AAD065A9}" type="slidenum">
              <a:rPr lang="en-GB" smtClean="0"/>
              <a:t>‹#›</a:t>
            </a:fld>
            <a:endParaRPr lang="en-GB"/>
          </a:p>
        </p:txBody>
      </p:sp>
    </p:spTree>
    <p:extLst>
      <p:ext uri="{BB962C8B-B14F-4D97-AF65-F5344CB8AC3E}">
        <p14:creationId xmlns:p14="http://schemas.microsoft.com/office/powerpoint/2010/main" val="323379856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hyperlink" Target="https://www.french-property.com/guides/france/public-services/school-education/primary/curriculu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3CF2-72CB-4ACD-95C6-7BD833E88759}"/>
              </a:ext>
            </a:extLst>
          </p:cNvPr>
          <p:cNvSpPr>
            <a:spLocks noGrp="1"/>
          </p:cNvSpPr>
          <p:nvPr>
            <p:ph type="ctrTitle"/>
          </p:nvPr>
        </p:nvSpPr>
        <p:spPr>
          <a:xfrm>
            <a:off x="1058052" y="1282890"/>
            <a:ext cx="8215951" cy="2146110"/>
          </a:xfrm>
        </p:spPr>
        <p:txBody>
          <a:bodyPr/>
          <a:lstStyle/>
          <a:p>
            <a:r>
              <a:rPr lang="en-GB" dirty="0"/>
              <a:t>Analysis of a World Curriculum:</a:t>
            </a:r>
            <a:br>
              <a:rPr lang="en-GB" dirty="0"/>
            </a:br>
            <a:r>
              <a:rPr lang="en-GB" dirty="0"/>
              <a:t>Wales and France</a:t>
            </a:r>
          </a:p>
        </p:txBody>
      </p:sp>
      <p:sp>
        <p:nvSpPr>
          <p:cNvPr id="3" name="Subtitle 2">
            <a:extLst>
              <a:ext uri="{FF2B5EF4-FFF2-40B4-BE49-F238E27FC236}">
                <a16:creationId xmlns:a16="http://schemas.microsoft.com/office/drawing/2014/main" id="{FF5831F4-BA6E-411B-9840-C2E6742D9303}"/>
              </a:ext>
            </a:extLst>
          </p:cNvPr>
          <p:cNvSpPr>
            <a:spLocks noGrp="1"/>
          </p:cNvSpPr>
          <p:nvPr>
            <p:ph type="subTitle" idx="1"/>
          </p:nvPr>
        </p:nvSpPr>
        <p:spPr/>
        <p:txBody>
          <a:bodyPr/>
          <a:lstStyle/>
          <a:p>
            <a:r>
              <a:rPr lang="en-GB" dirty="0"/>
              <a:t>Llinos Chan 1701087</a:t>
            </a:r>
          </a:p>
        </p:txBody>
      </p:sp>
    </p:spTree>
    <p:extLst>
      <p:ext uri="{BB962C8B-B14F-4D97-AF65-F5344CB8AC3E}">
        <p14:creationId xmlns:p14="http://schemas.microsoft.com/office/powerpoint/2010/main" val="2721138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FAB82-F5E2-4FD2-920A-5207CD8655BE}"/>
              </a:ext>
            </a:extLst>
          </p:cNvPr>
          <p:cNvSpPr>
            <a:spLocks noGrp="1"/>
          </p:cNvSpPr>
          <p:nvPr>
            <p:ph type="title"/>
          </p:nvPr>
        </p:nvSpPr>
        <p:spPr/>
        <p:txBody>
          <a:bodyPr/>
          <a:lstStyle/>
          <a:p>
            <a:r>
              <a:rPr lang="en-GB" dirty="0"/>
              <a:t>What is a curriculum?</a:t>
            </a:r>
          </a:p>
        </p:txBody>
      </p:sp>
      <p:sp>
        <p:nvSpPr>
          <p:cNvPr id="3" name="Content Placeholder 2">
            <a:extLst>
              <a:ext uri="{FF2B5EF4-FFF2-40B4-BE49-F238E27FC236}">
                <a16:creationId xmlns:a16="http://schemas.microsoft.com/office/drawing/2014/main" id="{DA0C30B6-02E6-4F42-B08C-43BFFEF0092C}"/>
              </a:ext>
            </a:extLst>
          </p:cNvPr>
          <p:cNvSpPr>
            <a:spLocks noGrp="1"/>
          </p:cNvSpPr>
          <p:nvPr>
            <p:ph idx="1"/>
          </p:nvPr>
        </p:nvSpPr>
        <p:spPr/>
        <p:txBody>
          <a:bodyPr/>
          <a:lstStyle/>
          <a:p>
            <a:pPr marL="0" indent="0" algn="ctr">
              <a:buNone/>
            </a:pPr>
            <a:r>
              <a:rPr lang="en-GB" dirty="0"/>
              <a:t>“The curriculum is the substance of what is taught. It is the specific plan of what learners need to know and should be able to do. The curriculum shapes and determines what learners of all ages will get out of their educational experience. For this reason, the curriculum is at the heart of the proposed quality of education judgement.” </a:t>
            </a:r>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r">
              <a:buNone/>
            </a:pPr>
            <a:r>
              <a:rPr lang="en-GB" dirty="0"/>
              <a:t>(Ofsted, 2019)</a:t>
            </a:r>
          </a:p>
        </p:txBody>
      </p:sp>
    </p:spTree>
    <p:extLst>
      <p:ext uri="{BB962C8B-B14F-4D97-AF65-F5344CB8AC3E}">
        <p14:creationId xmlns:p14="http://schemas.microsoft.com/office/powerpoint/2010/main" val="120520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51F722-9D53-4DB3-8AEA-11B56993B229}"/>
              </a:ext>
            </a:extLst>
          </p:cNvPr>
          <p:cNvSpPr>
            <a:spLocks noGrp="1"/>
          </p:cNvSpPr>
          <p:nvPr>
            <p:ph idx="1"/>
          </p:nvPr>
        </p:nvSpPr>
        <p:spPr/>
        <p:txBody>
          <a:bodyPr/>
          <a:lstStyle/>
          <a:p>
            <a:pPr marL="0" indent="0" algn="just">
              <a:lnSpc>
                <a:spcPct val="150000"/>
              </a:lnSpc>
              <a:buNone/>
            </a:pPr>
            <a:r>
              <a:rPr lang="en-GB" dirty="0"/>
              <a:t>The French people take education exceptionally seriously and this shows how the curriculum is accessed throughout the country. The French school system is unified, which comprises of a general structure, which replaced the compartmentalised system that was based on the separation of primary and secondary education. Since 1967 school has been compulsory for six to 16-year olds. There are 15million pupils and students, which is a quarter of the population, who are in education and to add to that, there are about another 2million who are in higher education. </a:t>
            </a:r>
          </a:p>
        </p:txBody>
      </p:sp>
    </p:spTree>
    <p:extLst>
      <p:ext uri="{BB962C8B-B14F-4D97-AF65-F5344CB8AC3E}">
        <p14:creationId xmlns:p14="http://schemas.microsoft.com/office/powerpoint/2010/main" val="3052557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2072EF-59ED-466D-AB7B-446A2446B91B}"/>
              </a:ext>
            </a:extLst>
          </p:cNvPr>
          <p:cNvSpPr>
            <a:spLocks noGrp="1"/>
          </p:cNvSpPr>
          <p:nvPr>
            <p:ph idx="1"/>
          </p:nvPr>
        </p:nvSpPr>
        <p:spPr/>
        <p:txBody>
          <a:bodyPr/>
          <a:lstStyle/>
          <a:p>
            <a:pPr marL="0" indent="0" algn="just">
              <a:lnSpc>
                <a:spcPct val="150000"/>
              </a:lnSpc>
              <a:buNone/>
            </a:pPr>
            <a:r>
              <a:rPr lang="en-GB" dirty="0"/>
              <a:t>“Teach your scholar to observe the phenomena of nature; you will soon rouse his curiosity, but if you would have it grow, do not be in too great a hurry to satisfy this curiosity. Put the problems before him and let him solve them himself. Let him know nothing because you have told him, but because he has learnt it for himself. Let him not be taught science, let him discover it. If ever you substitute authority for reason he will cease to reason; he will be a mere plaything of other people’s thoughts</a:t>
            </a:r>
            <a:r>
              <a:rPr lang="en-GB" i="1" dirty="0"/>
              <a:t>.” Jean-Jacques Rousseau</a:t>
            </a:r>
            <a:r>
              <a:rPr lang="en-GB" dirty="0"/>
              <a:t> (unknown)</a:t>
            </a:r>
          </a:p>
        </p:txBody>
      </p:sp>
    </p:spTree>
    <p:extLst>
      <p:ext uri="{BB962C8B-B14F-4D97-AF65-F5344CB8AC3E}">
        <p14:creationId xmlns:p14="http://schemas.microsoft.com/office/powerpoint/2010/main" val="1655884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CD1262-AFA8-4F76-96EA-A43FE71965B5}"/>
              </a:ext>
            </a:extLst>
          </p:cNvPr>
          <p:cNvSpPr>
            <a:spLocks noGrp="1"/>
          </p:cNvSpPr>
          <p:nvPr>
            <p:ph idx="1"/>
          </p:nvPr>
        </p:nvSpPr>
        <p:spPr>
          <a:xfrm>
            <a:off x="354059" y="257193"/>
            <a:ext cx="8976804" cy="6326487"/>
          </a:xfrm>
        </p:spPr>
        <p:txBody>
          <a:bodyPr>
            <a:normAutofit fontScale="85000" lnSpcReduction="20000"/>
          </a:bodyPr>
          <a:lstStyle/>
          <a:p>
            <a:pPr marL="0" indent="0" algn="just">
              <a:lnSpc>
                <a:spcPct val="150000"/>
              </a:lnSpc>
              <a:buNone/>
            </a:pPr>
            <a:r>
              <a:rPr lang="en-GB" dirty="0"/>
              <a:t>The French system after World War </a:t>
            </a:r>
            <a:r>
              <a:rPr lang="el-GR" dirty="0"/>
              <a:t>Ι</a:t>
            </a:r>
            <a:r>
              <a:rPr lang="en-GB" dirty="0"/>
              <a:t> </a:t>
            </a:r>
            <a:r>
              <a:rPr lang="el-GR" dirty="0"/>
              <a:t>Ι</a:t>
            </a:r>
            <a:r>
              <a:rPr lang="en-GB" dirty="0"/>
              <a:t> created a general view of a new social and economic order that was symbolised by a radical change from the past. (</a:t>
            </a:r>
            <a:r>
              <a:rPr lang="en-GB" dirty="0" err="1"/>
              <a:t>Bilton</a:t>
            </a:r>
            <a:r>
              <a:rPr lang="en-GB" dirty="0"/>
              <a:t> et al. 2002)</a:t>
            </a:r>
          </a:p>
          <a:p>
            <a:pPr marL="0" indent="0" algn="just">
              <a:lnSpc>
                <a:spcPct val="150000"/>
              </a:lnSpc>
              <a:buNone/>
            </a:pPr>
            <a:endParaRPr lang="en-GB" dirty="0">
              <a:highlight>
                <a:srgbClr val="FFFF00"/>
              </a:highlight>
            </a:endParaRPr>
          </a:p>
          <a:p>
            <a:pPr marL="0" indent="0" algn="just">
              <a:lnSpc>
                <a:spcPct val="150000"/>
              </a:lnSpc>
              <a:buNone/>
            </a:pPr>
            <a:endParaRPr lang="en-GB" dirty="0">
              <a:highlight>
                <a:srgbClr val="FFFF00"/>
              </a:highlight>
            </a:endParaRPr>
          </a:p>
          <a:p>
            <a:pPr marL="0" indent="0" algn="just">
              <a:lnSpc>
                <a:spcPct val="150000"/>
              </a:lnSpc>
              <a:buNone/>
            </a:pPr>
            <a:endParaRPr lang="en-GB" dirty="0">
              <a:highlight>
                <a:srgbClr val="FFFF00"/>
              </a:highlight>
            </a:endParaRPr>
          </a:p>
          <a:p>
            <a:pPr marL="0" indent="0" algn="just">
              <a:lnSpc>
                <a:spcPct val="150000"/>
              </a:lnSpc>
              <a:buNone/>
            </a:pPr>
            <a:endParaRPr lang="en-GB" dirty="0">
              <a:highlight>
                <a:srgbClr val="FFFF00"/>
              </a:highlight>
            </a:endParaRPr>
          </a:p>
          <a:p>
            <a:pPr marL="0" indent="0" algn="just">
              <a:lnSpc>
                <a:spcPct val="150000"/>
              </a:lnSpc>
              <a:buNone/>
            </a:pPr>
            <a:endParaRPr lang="en-GB" dirty="0">
              <a:highlight>
                <a:srgbClr val="FFFF00"/>
              </a:highlight>
            </a:endParaRPr>
          </a:p>
          <a:p>
            <a:pPr marL="0" indent="0" algn="just">
              <a:lnSpc>
                <a:spcPct val="150000"/>
              </a:lnSpc>
              <a:buNone/>
            </a:pPr>
            <a:endParaRPr lang="en-GB" dirty="0">
              <a:highlight>
                <a:srgbClr val="FFFF00"/>
              </a:highlight>
            </a:endParaRPr>
          </a:p>
          <a:p>
            <a:pPr marL="0" indent="0" algn="just">
              <a:lnSpc>
                <a:spcPct val="150000"/>
              </a:lnSpc>
              <a:buNone/>
            </a:pPr>
            <a:endParaRPr lang="en-GB" dirty="0">
              <a:highlight>
                <a:srgbClr val="FFFF00"/>
              </a:highlight>
            </a:endParaRPr>
          </a:p>
          <a:p>
            <a:pPr marL="0" indent="0" algn="r">
              <a:lnSpc>
                <a:spcPct val="150000"/>
              </a:lnSpc>
              <a:buNone/>
            </a:pPr>
            <a:endParaRPr lang="en-GB" dirty="0"/>
          </a:p>
          <a:p>
            <a:pPr marL="0" indent="0" algn="r">
              <a:lnSpc>
                <a:spcPct val="150000"/>
              </a:lnSpc>
              <a:buNone/>
            </a:pPr>
            <a:endParaRPr lang="en-GB" dirty="0"/>
          </a:p>
          <a:p>
            <a:pPr marL="0" indent="0" algn="r">
              <a:lnSpc>
                <a:spcPct val="150000"/>
              </a:lnSpc>
              <a:buNone/>
            </a:pPr>
            <a:endParaRPr lang="en-GB" dirty="0"/>
          </a:p>
          <a:p>
            <a:pPr marL="0" indent="0" algn="r">
              <a:lnSpc>
                <a:spcPct val="150000"/>
              </a:lnSpc>
              <a:buNone/>
            </a:pPr>
            <a:endParaRPr lang="en-GB" dirty="0"/>
          </a:p>
          <a:p>
            <a:pPr marL="0" indent="0" algn="r">
              <a:lnSpc>
                <a:spcPct val="150000"/>
              </a:lnSpc>
              <a:buNone/>
            </a:pPr>
            <a:r>
              <a:rPr lang="en-GB" dirty="0"/>
              <a:t>(U.S. History, 2019)</a:t>
            </a:r>
          </a:p>
          <a:p>
            <a:pPr marL="0" indent="0" algn="r">
              <a:lnSpc>
                <a:spcPct val="150000"/>
              </a:lnSpc>
              <a:buNone/>
            </a:pPr>
            <a:r>
              <a:rPr lang="en-GB" dirty="0"/>
              <a:t>(Cain, 2019)</a:t>
            </a:r>
          </a:p>
        </p:txBody>
      </p:sp>
      <p:pic>
        <p:nvPicPr>
          <p:cNvPr id="4" name="Picture 3" descr="A close up of a sign&#10;&#10;Description automatically generated">
            <a:extLst>
              <a:ext uri="{FF2B5EF4-FFF2-40B4-BE49-F238E27FC236}">
                <a16:creationId xmlns:a16="http://schemas.microsoft.com/office/drawing/2014/main" id="{0B632DC9-DB24-4800-830B-5D8159605D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072" y="2517481"/>
            <a:ext cx="2542047" cy="3671846"/>
          </a:xfrm>
          <a:prstGeom prst="rect">
            <a:avLst/>
          </a:prstGeom>
        </p:spPr>
      </p:pic>
      <p:pic>
        <p:nvPicPr>
          <p:cNvPr id="6" name="Picture 5" descr="A person riding a bike down a dirt road&#10;&#10;Description automatically generated">
            <a:extLst>
              <a:ext uri="{FF2B5EF4-FFF2-40B4-BE49-F238E27FC236}">
                <a16:creationId xmlns:a16="http://schemas.microsoft.com/office/drawing/2014/main" id="{7BEA7774-A176-42F1-8A98-F2CC241A26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93450" y="1117309"/>
            <a:ext cx="4461947" cy="2974631"/>
          </a:xfrm>
          <a:prstGeom prst="rect">
            <a:avLst/>
          </a:prstGeom>
        </p:spPr>
      </p:pic>
    </p:spTree>
    <p:extLst>
      <p:ext uri="{BB962C8B-B14F-4D97-AF65-F5344CB8AC3E}">
        <p14:creationId xmlns:p14="http://schemas.microsoft.com/office/powerpoint/2010/main" val="975979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7F54C9-3873-4043-B78A-3BA28022B02F}"/>
              </a:ext>
            </a:extLst>
          </p:cNvPr>
          <p:cNvSpPr>
            <a:spLocks noGrp="1"/>
          </p:cNvSpPr>
          <p:nvPr>
            <p:ph idx="1"/>
          </p:nvPr>
        </p:nvSpPr>
        <p:spPr>
          <a:xfrm>
            <a:off x="172883" y="630372"/>
            <a:ext cx="9497993" cy="4287655"/>
          </a:xfrm>
        </p:spPr>
        <p:txBody>
          <a:bodyPr>
            <a:normAutofit/>
          </a:bodyPr>
          <a:lstStyle/>
          <a:p>
            <a:pPr marL="0" lvl="0" indent="0" algn="just" defTabSz="914400">
              <a:lnSpc>
                <a:spcPct val="150000"/>
              </a:lnSpc>
              <a:spcBef>
                <a:spcPts val="0"/>
              </a:spcBef>
              <a:buClrTx/>
              <a:buSzTx/>
              <a:buNone/>
              <a:defRPr/>
            </a:pPr>
            <a:r>
              <a:rPr lang="en-GB" dirty="0"/>
              <a:t>Functionalism projected the idea of ‘the logic of industrialism’ (Goldthorpe, 1996). </a:t>
            </a:r>
          </a:p>
          <a:p>
            <a:pPr marL="0" lvl="0" indent="0" algn="just" defTabSz="914400">
              <a:lnSpc>
                <a:spcPct val="150000"/>
              </a:lnSpc>
              <a:spcBef>
                <a:spcPts val="0"/>
              </a:spcBef>
              <a:buClrTx/>
              <a:buSzTx/>
              <a:buNone/>
              <a:defRPr/>
            </a:pPr>
            <a:endParaRPr lang="en-GB" dirty="0"/>
          </a:p>
          <a:p>
            <a:pPr marL="0" lvl="0" indent="0" algn="just" defTabSz="914400">
              <a:lnSpc>
                <a:spcPct val="150000"/>
              </a:lnSpc>
              <a:spcBef>
                <a:spcPts val="0"/>
              </a:spcBef>
              <a:buClrTx/>
              <a:buSzTx/>
              <a:buNone/>
              <a:defRPr/>
            </a:pPr>
            <a:r>
              <a:rPr lang="en-GB" dirty="0"/>
              <a:t>Schooling within the structural functionalism of the French education system believe in assisting the young person into becoming a sensible and structured worker of the future, who is effective, therefore all of society benefits. The society is one of being ‘technically neutral’ within the economic climate. The French education system is therefore for the benefit of everyone without any partition caused by inflexible hierarchy. France believes everyone has a job and a role within society, they are all like actors on a stage who wear different hats for different roles. (</a:t>
            </a:r>
            <a:r>
              <a:rPr lang="en-GB" dirty="0" err="1"/>
              <a:t>Bilton</a:t>
            </a:r>
            <a:r>
              <a:rPr lang="en-GB" dirty="0"/>
              <a:t> et al, 2002). </a:t>
            </a:r>
          </a:p>
          <a:p>
            <a:pPr algn="just">
              <a:lnSpc>
                <a:spcPct val="150000"/>
              </a:lnSpc>
            </a:pPr>
            <a:endParaRPr lang="en-GB" dirty="0"/>
          </a:p>
        </p:txBody>
      </p:sp>
    </p:spTree>
    <p:extLst>
      <p:ext uri="{BB962C8B-B14F-4D97-AF65-F5344CB8AC3E}">
        <p14:creationId xmlns:p14="http://schemas.microsoft.com/office/powerpoint/2010/main" val="690359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A63BF9-8AB8-4616-9E61-B78C7239D3A4}"/>
              </a:ext>
            </a:extLst>
          </p:cNvPr>
          <p:cNvSpPr>
            <a:spLocks noGrp="1"/>
          </p:cNvSpPr>
          <p:nvPr>
            <p:ph idx="1"/>
          </p:nvPr>
        </p:nvSpPr>
        <p:spPr>
          <a:xfrm>
            <a:off x="696384" y="2160589"/>
            <a:ext cx="8596668" cy="3880773"/>
          </a:xfrm>
        </p:spPr>
        <p:txBody>
          <a:bodyPr/>
          <a:lstStyle/>
          <a:p>
            <a:pPr marL="0" indent="0" algn="just">
              <a:lnSpc>
                <a:spcPct val="150000"/>
              </a:lnSpc>
              <a:buNone/>
            </a:pPr>
            <a:r>
              <a:rPr lang="en-GB" dirty="0"/>
              <a:t>The conflict model, which Britain is a part of has viewed itself as an advanced industrial society that only obeys the ‘logic of capitalism’ (Goldthorpe, 1996).</a:t>
            </a:r>
          </a:p>
          <a:p>
            <a:pPr marL="0" indent="0" algn="just">
              <a:lnSpc>
                <a:spcPct val="150000"/>
              </a:lnSpc>
              <a:buNone/>
            </a:pPr>
            <a:r>
              <a:rPr lang="en-GB" dirty="0"/>
              <a:t>By contrast, Britain’s education system is about reflecting class interests and divisions. Bowles and Gintis (1976) realised that Britain took the view of the ‘production under capitalism’, whereby there was rigid categorised organisations that educated the young generation, which treated them in a fragmented way, which is seen throughout the education system. The pupil feels powerless to decide what and how they will learn. </a:t>
            </a:r>
          </a:p>
          <a:p>
            <a:pPr algn="just">
              <a:lnSpc>
                <a:spcPct val="150000"/>
              </a:lnSpc>
            </a:pPr>
            <a:endParaRPr lang="en-GB" dirty="0"/>
          </a:p>
        </p:txBody>
      </p:sp>
    </p:spTree>
    <p:extLst>
      <p:ext uri="{BB962C8B-B14F-4D97-AF65-F5344CB8AC3E}">
        <p14:creationId xmlns:p14="http://schemas.microsoft.com/office/powerpoint/2010/main" val="1708582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A1FE8-C914-46B9-87C2-A8DD727EB19A}"/>
              </a:ext>
            </a:extLst>
          </p:cNvPr>
          <p:cNvSpPr>
            <a:spLocks noGrp="1"/>
          </p:cNvSpPr>
          <p:nvPr>
            <p:ph type="title"/>
          </p:nvPr>
        </p:nvSpPr>
        <p:spPr/>
        <p:txBody>
          <a:bodyPr>
            <a:normAutofit fontScale="90000"/>
          </a:bodyPr>
          <a:lstStyle/>
          <a:p>
            <a:r>
              <a:rPr lang="en-GB" dirty="0"/>
              <a:t>The difference between the French curriculum and the National Curriculum </a:t>
            </a:r>
            <a:br>
              <a:rPr lang="en-GB" dirty="0"/>
            </a:br>
            <a:endParaRPr lang="en-GB" dirty="0"/>
          </a:p>
        </p:txBody>
      </p:sp>
      <p:pic>
        <p:nvPicPr>
          <p:cNvPr id="4" name="Picture 3">
            <a:extLst>
              <a:ext uri="{FF2B5EF4-FFF2-40B4-BE49-F238E27FC236}">
                <a16:creationId xmlns:a16="http://schemas.microsoft.com/office/drawing/2014/main" id="{E2E57043-E6A1-4056-95BC-32D46A58CAA6}"/>
              </a:ext>
            </a:extLst>
          </p:cNvPr>
          <p:cNvPicPr>
            <a:picLocks noChangeAspect="1"/>
          </p:cNvPicPr>
          <p:nvPr/>
        </p:nvPicPr>
        <p:blipFill rotWithShape="1">
          <a:blip r:embed="rId3"/>
          <a:srcRect l="1837" t="11954" r="29488" b="6374"/>
          <a:stretch/>
        </p:blipFill>
        <p:spPr>
          <a:xfrm>
            <a:off x="373225" y="1930400"/>
            <a:ext cx="5411755" cy="3618531"/>
          </a:xfrm>
          <a:prstGeom prst="rect">
            <a:avLst/>
          </a:prstGeom>
        </p:spPr>
      </p:pic>
      <p:sp>
        <p:nvSpPr>
          <p:cNvPr id="5" name="TextBox 4">
            <a:extLst>
              <a:ext uri="{FF2B5EF4-FFF2-40B4-BE49-F238E27FC236}">
                <a16:creationId xmlns:a16="http://schemas.microsoft.com/office/drawing/2014/main" id="{09881004-7B33-4706-AE30-B7699589253C}"/>
              </a:ext>
            </a:extLst>
          </p:cNvPr>
          <p:cNvSpPr txBox="1"/>
          <p:nvPr/>
        </p:nvSpPr>
        <p:spPr>
          <a:xfrm>
            <a:off x="373225" y="5828523"/>
            <a:ext cx="2108719" cy="276999"/>
          </a:xfrm>
          <a:prstGeom prst="rect">
            <a:avLst/>
          </a:prstGeom>
          <a:noFill/>
        </p:spPr>
        <p:txBody>
          <a:bodyPr wrap="square" rtlCol="0">
            <a:spAutoFit/>
          </a:bodyPr>
          <a:lstStyle/>
          <a:p>
            <a:r>
              <a:rPr lang="en-GB" sz="1200" dirty="0"/>
              <a:t>(Getty Images, unknown)</a:t>
            </a:r>
          </a:p>
        </p:txBody>
      </p:sp>
      <p:pic>
        <p:nvPicPr>
          <p:cNvPr id="3" name="Picture 2">
            <a:extLst>
              <a:ext uri="{FF2B5EF4-FFF2-40B4-BE49-F238E27FC236}">
                <a16:creationId xmlns:a16="http://schemas.microsoft.com/office/drawing/2014/main" id="{31D70061-9A8C-493D-B25F-58360BB1999F}"/>
              </a:ext>
            </a:extLst>
          </p:cNvPr>
          <p:cNvPicPr>
            <a:picLocks noChangeAspect="1"/>
          </p:cNvPicPr>
          <p:nvPr/>
        </p:nvPicPr>
        <p:blipFill rotWithShape="1">
          <a:blip r:embed="rId4"/>
          <a:srcRect l="3255" t="10569" r="29796" b="5785"/>
          <a:stretch/>
        </p:blipFill>
        <p:spPr>
          <a:xfrm>
            <a:off x="6363391" y="1930400"/>
            <a:ext cx="5151275" cy="3618531"/>
          </a:xfrm>
          <a:prstGeom prst="rect">
            <a:avLst/>
          </a:prstGeom>
        </p:spPr>
      </p:pic>
      <p:sp>
        <p:nvSpPr>
          <p:cNvPr id="6" name="TextBox 5">
            <a:extLst>
              <a:ext uri="{FF2B5EF4-FFF2-40B4-BE49-F238E27FC236}">
                <a16:creationId xmlns:a16="http://schemas.microsoft.com/office/drawing/2014/main" id="{40360C33-D224-486B-8D32-06EE3CF41A2C}"/>
              </a:ext>
            </a:extLst>
          </p:cNvPr>
          <p:cNvSpPr txBox="1"/>
          <p:nvPr/>
        </p:nvSpPr>
        <p:spPr>
          <a:xfrm>
            <a:off x="9405947" y="5828523"/>
            <a:ext cx="2108719" cy="276999"/>
          </a:xfrm>
          <a:prstGeom prst="rect">
            <a:avLst/>
          </a:prstGeom>
          <a:noFill/>
        </p:spPr>
        <p:txBody>
          <a:bodyPr wrap="square" rtlCol="0">
            <a:spAutoFit/>
          </a:bodyPr>
          <a:lstStyle/>
          <a:p>
            <a:r>
              <a:rPr lang="en-GB" sz="1200" dirty="0"/>
              <a:t>(Getty Images, unknown)</a:t>
            </a:r>
          </a:p>
        </p:txBody>
      </p:sp>
    </p:spTree>
    <p:extLst>
      <p:ext uri="{BB962C8B-B14F-4D97-AF65-F5344CB8AC3E}">
        <p14:creationId xmlns:p14="http://schemas.microsoft.com/office/powerpoint/2010/main" val="756636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6E17-9405-415E-A171-07DC59DB9881}"/>
              </a:ext>
            </a:extLst>
          </p:cNvPr>
          <p:cNvSpPr>
            <a:spLocks noGrp="1"/>
          </p:cNvSpPr>
          <p:nvPr>
            <p:ph type="title"/>
          </p:nvPr>
        </p:nvSpPr>
        <p:spPr>
          <a:xfrm>
            <a:off x="677334" y="609600"/>
            <a:ext cx="4454224" cy="1320800"/>
          </a:xfrm>
        </p:spPr>
        <p:txBody>
          <a:bodyPr/>
          <a:lstStyle/>
          <a:p>
            <a:r>
              <a:rPr lang="en-GB" dirty="0"/>
              <a:t>Cycles of Learning –French Curriculum</a:t>
            </a:r>
          </a:p>
        </p:txBody>
      </p:sp>
      <p:sp>
        <p:nvSpPr>
          <p:cNvPr id="3" name="Content Placeholder 2">
            <a:extLst>
              <a:ext uri="{FF2B5EF4-FFF2-40B4-BE49-F238E27FC236}">
                <a16:creationId xmlns:a16="http://schemas.microsoft.com/office/drawing/2014/main" id="{F77FBE17-D1DE-4542-A4BF-617F491A4B23}"/>
              </a:ext>
            </a:extLst>
          </p:cNvPr>
          <p:cNvSpPr>
            <a:spLocks noGrp="1"/>
          </p:cNvSpPr>
          <p:nvPr>
            <p:ph idx="1"/>
          </p:nvPr>
        </p:nvSpPr>
        <p:spPr/>
        <p:txBody>
          <a:bodyPr>
            <a:normAutofit fontScale="92500" lnSpcReduction="20000"/>
          </a:bodyPr>
          <a:lstStyle/>
          <a:p>
            <a:r>
              <a:rPr lang="en-GB" dirty="0"/>
              <a:t>Cycle </a:t>
            </a:r>
            <a:r>
              <a:rPr lang="en-GB" dirty="0" err="1"/>
              <a:t>Apprendissages</a:t>
            </a:r>
            <a:r>
              <a:rPr lang="en-GB" dirty="0"/>
              <a:t> </a:t>
            </a:r>
            <a:r>
              <a:rPr lang="en-GB" dirty="0" err="1"/>
              <a:t>Fondamentaux</a:t>
            </a:r>
            <a:r>
              <a:rPr lang="en-GB" dirty="0"/>
              <a:t> </a:t>
            </a:r>
          </a:p>
          <a:p>
            <a:endParaRPr lang="en-GB" dirty="0"/>
          </a:p>
          <a:p>
            <a:r>
              <a:rPr lang="en-GB" dirty="0"/>
              <a:t>Cycle de Consolidation</a:t>
            </a:r>
          </a:p>
          <a:p>
            <a:endParaRPr lang="en-GB" dirty="0"/>
          </a:p>
          <a:p>
            <a:endParaRPr lang="en-GB" dirty="0"/>
          </a:p>
          <a:p>
            <a:endParaRPr lang="en-GB" dirty="0"/>
          </a:p>
          <a:p>
            <a:endParaRPr lang="en-GB" dirty="0">
              <a:hlinkClick r:id="rId3"/>
            </a:endParaRPr>
          </a:p>
          <a:p>
            <a:endParaRPr lang="en-GB" dirty="0">
              <a:hlinkClick r:id="rId3"/>
            </a:endParaRPr>
          </a:p>
          <a:p>
            <a:endParaRPr lang="en-GB" dirty="0">
              <a:hlinkClick r:id="rId3"/>
            </a:endParaRPr>
          </a:p>
          <a:p>
            <a:pPr marL="0" indent="0">
              <a:buNone/>
            </a:pPr>
            <a:endParaRPr lang="en-GB" dirty="0"/>
          </a:p>
          <a:p>
            <a:pPr marL="0" indent="0" algn="r">
              <a:buNone/>
            </a:pPr>
            <a:r>
              <a:rPr lang="en-GB" sz="1500" dirty="0"/>
              <a:t>(French-Property.com, unknown)</a:t>
            </a:r>
          </a:p>
          <a:p>
            <a:pPr marL="0" indent="0">
              <a:buNone/>
            </a:pPr>
            <a:endParaRPr lang="en-GB" dirty="0"/>
          </a:p>
          <a:p>
            <a:endParaRPr lang="en-GB" dirty="0"/>
          </a:p>
        </p:txBody>
      </p:sp>
      <p:pic>
        <p:nvPicPr>
          <p:cNvPr id="4" name="Picture 3">
            <a:extLst>
              <a:ext uri="{FF2B5EF4-FFF2-40B4-BE49-F238E27FC236}">
                <a16:creationId xmlns:a16="http://schemas.microsoft.com/office/drawing/2014/main" id="{A95CA4DB-7967-4F9D-88B8-5CD129D4C9F5}"/>
              </a:ext>
            </a:extLst>
          </p:cNvPr>
          <p:cNvPicPr>
            <a:picLocks noChangeAspect="1"/>
          </p:cNvPicPr>
          <p:nvPr/>
        </p:nvPicPr>
        <p:blipFill rotWithShape="1">
          <a:blip r:embed="rId4"/>
          <a:srcRect l="57126" t="14175" r="4293" b="52712"/>
          <a:stretch/>
        </p:blipFill>
        <p:spPr>
          <a:xfrm>
            <a:off x="5390147" y="517358"/>
            <a:ext cx="3789948" cy="1828800"/>
          </a:xfrm>
          <a:prstGeom prst="rect">
            <a:avLst/>
          </a:prstGeom>
        </p:spPr>
      </p:pic>
      <p:pic>
        <p:nvPicPr>
          <p:cNvPr id="5" name="Picture 4">
            <a:extLst>
              <a:ext uri="{FF2B5EF4-FFF2-40B4-BE49-F238E27FC236}">
                <a16:creationId xmlns:a16="http://schemas.microsoft.com/office/drawing/2014/main" id="{DD81B4ED-9347-4649-9A2C-012D2E5AA037}"/>
              </a:ext>
            </a:extLst>
          </p:cNvPr>
          <p:cNvPicPr>
            <a:picLocks noChangeAspect="1"/>
          </p:cNvPicPr>
          <p:nvPr/>
        </p:nvPicPr>
        <p:blipFill rotWithShape="1">
          <a:blip r:embed="rId4"/>
          <a:srcRect l="57165" t="53142" r="4376" b="9932"/>
          <a:stretch/>
        </p:blipFill>
        <p:spPr>
          <a:xfrm>
            <a:off x="5390147" y="2576347"/>
            <a:ext cx="3777916" cy="2039353"/>
          </a:xfrm>
          <a:prstGeom prst="rect">
            <a:avLst/>
          </a:prstGeom>
        </p:spPr>
      </p:pic>
    </p:spTree>
    <p:extLst>
      <p:ext uri="{BB962C8B-B14F-4D97-AF65-F5344CB8AC3E}">
        <p14:creationId xmlns:p14="http://schemas.microsoft.com/office/powerpoint/2010/main" val="818738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96649-0897-494D-9E29-6BCA92D43A62}"/>
              </a:ext>
            </a:extLst>
          </p:cNvPr>
          <p:cNvSpPr>
            <a:spLocks noGrp="1"/>
          </p:cNvSpPr>
          <p:nvPr>
            <p:ph type="title"/>
          </p:nvPr>
        </p:nvSpPr>
        <p:spPr/>
        <p:txBody>
          <a:bodyPr/>
          <a:lstStyle/>
          <a:p>
            <a:r>
              <a:rPr lang="en-GB" dirty="0"/>
              <a:t>National Curriculum</a:t>
            </a:r>
          </a:p>
        </p:txBody>
      </p:sp>
      <p:sp>
        <p:nvSpPr>
          <p:cNvPr id="3" name="Content Placeholder 2">
            <a:extLst>
              <a:ext uri="{FF2B5EF4-FFF2-40B4-BE49-F238E27FC236}">
                <a16:creationId xmlns:a16="http://schemas.microsoft.com/office/drawing/2014/main" id="{0DA208C4-21D4-497E-B89E-5649A5DFAF0D}"/>
              </a:ext>
            </a:extLst>
          </p:cNvPr>
          <p:cNvSpPr>
            <a:spLocks noGrp="1"/>
          </p:cNvSpPr>
          <p:nvPr>
            <p:ph idx="1"/>
          </p:nvPr>
        </p:nvSpPr>
        <p:spPr>
          <a:xfrm>
            <a:off x="677333" y="1433318"/>
            <a:ext cx="10134101" cy="5075058"/>
          </a:xfrm>
        </p:spPr>
        <p:txBody>
          <a:bodyPr>
            <a:normAutofit fontScale="62500" lnSpcReduction="20000"/>
          </a:bodyPr>
          <a:lstStyle/>
          <a:p>
            <a:pPr marL="0" indent="0">
              <a:buNone/>
            </a:pPr>
            <a:r>
              <a:rPr lang="en-GB" dirty="0"/>
              <a:t>Curriculum subjects:</a:t>
            </a:r>
          </a:p>
          <a:p>
            <a:r>
              <a:rPr lang="en-GB" dirty="0"/>
              <a:t>English</a:t>
            </a:r>
          </a:p>
          <a:p>
            <a:r>
              <a:rPr lang="en-GB" dirty="0"/>
              <a:t>Maths</a:t>
            </a:r>
          </a:p>
          <a:p>
            <a:r>
              <a:rPr lang="en-GB" dirty="0"/>
              <a:t>Science</a:t>
            </a:r>
          </a:p>
          <a:p>
            <a:r>
              <a:rPr lang="en-GB" dirty="0"/>
              <a:t>Design and technology</a:t>
            </a:r>
          </a:p>
          <a:p>
            <a:r>
              <a:rPr lang="en-GB" dirty="0"/>
              <a:t>History</a:t>
            </a:r>
          </a:p>
          <a:p>
            <a:r>
              <a:rPr lang="en-GB" dirty="0"/>
              <a:t>Geography</a:t>
            </a:r>
          </a:p>
          <a:p>
            <a:r>
              <a:rPr lang="en-GB" dirty="0"/>
              <a:t>Art and design</a:t>
            </a:r>
          </a:p>
          <a:p>
            <a:r>
              <a:rPr lang="en-GB" dirty="0"/>
              <a:t>Music</a:t>
            </a:r>
          </a:p>
          <a:p>
            <a:r>
              <a:rPr lang="en-GB" dirty="0"/>
              <a:t>Physical Education</a:t>
            </a:r>
          </a:p>
          <a:p>
            <a:r>
              <a:rPr lang="en-GB" dirty="0"/>
              <a:t>Computing</a:t>
            </a:r>
          </a:p>
          <a:p>
            <a:r>
              <a:rPr lang="en-GB" dirty="0"/>
              <a:t>Ancient and modern foreign language</a:t>
            </a:r>
          </a:p>
          <a:p>
            <a:r>
              <a:rPr lang="en-GB" dirty="0"/>
              <a:t>Religious education</a:t>
            </a:r>
          </a:p>
          <a:p>
            <a:pPr marL="0" indent="0">
              <a:buNone/>
            </a:pPr>
            <a:r>
              <a:rPr lang="en-GB" dirty="0"/>
              <a:t>Extra subjects they may learn:</a:t>
            </a:r>
          </a:p>
          <a:p>
            <a:r>
              <a:rPr lang="en-GB" dirty="0"/>
              <a:t>Personal, social and health education</a:t>
            </a:r>
          </a:p>
          <a:p>
            <a:r>
              <a:rPr lang="en-GB" dirty="0"/>
              <a:t>Citizenship</a:t>
            </a:r>
          </a:p>
          <a:p>
            <a:endParaRPr lang="en-GB" dirty="0"/>
          </a:p>
          <a:p>
            <a:pPr marL="0" indent="0" algn="r">
              <a:buNone/>
            </a:pPr>
            <a:r>
              <a:rPr lang="en-GB" dirty="0"/>
              <a:t>(Welsh Government, unknown)</a:t>
            </a:r>
          </a:p>
        </p:txBody>
      </p:sp>
    </p:spTree>
    <p:extLst>
      <p:ext uri="{BB962C8B-B14F-4D97-AF65-F5344CB8AC3E}">
        <p14:creationId xmlns:p14="http://schemas.microsoft.com/office/powerpoint/2010/main" val="2182026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30313-5F6F-4BD4-8CBC-6F5CE2F6F977}"/>
              </a:ext>
            </a:extLst>
          </p:cNvPr>
          <p:cNvSpPr>
            <a:spLocks noGrp="1"/>
          </p:cNvSpPr>
          <p:nvPr>
            <p:ph type="title"/>
          </p:nvPr>
        </p:nvSpPr>
        <p:spPr/>
        <p:txBody>
          <a:bodyPr/>
          <a:lstStyle/>
          <a:p>
            <a:r>
              <a:rPr lang="en-GB" dirty="0"/>
              <a:t>French Curriculum</a:t>
            </a:r>
          </a:p>
        </p:txBody>
      </p:sp>
      <p:sp>
        <p:nvSpPr>
          <p:cNvPr id="3" name="Content Placeholder 2">
            <a:extLst>
              <a:ext uri="{FF2B5EF4-FFF2-40B4-BE49-F238E27FC236}">
                <a16:creationId xmlns:a16="http://schemas.microsoft.com/office/drawing/2014/main" id="{5FE95E72-DE25-4391-9E49-D7347E8F0708}"/>
              </a:ext>
            </a:extLst>
          </p:cNvPr>
          <p:cNvSpPr>
            <a:spLocks noGrp="1"/>
          </p:cNvSpPr>
          <p:nvPr>
            <p:ph idx="1"/>
          </p:nvPr>
        </p:nvSpPr>
        <p:spPr/>
        <p:txBody>
          <a:bodyPr/>
          <a:lstStyle/>
          <a:p>
            <a:r>
              <a:rPr lang="en-GB" dirty="0"/>
              <a:t>The French system concentrates on core subjects, thereby when thinking of subjects like music, art and drama, they are seen as not being of importance.</a:t>
            </a:r>
          </a:p>
          <a:p>
            <a:r>
              <a:rPr lang="en-GB" dirty="0"/>
              <a:t>There are no religious effigies throughout any part of the French education system, the subject is only learnt about within the home environment.</a:t>
            </a:r>
          </a:p>
          <a:p>
            <a:r>
              <a:rPr lang="en-GB" dirty="0"/>
              <a:t>There are no sports days, whereas in the UK, sports days are very much a traditional family event, which means even Mums and Dads get to behave like children.</a:t>
            </a:r>
          </a:p>
          <a:p>
            <a:r>
              <a:rPr lang="en-GB" dirty="0"/>
              <a:t>P.E. activities are seen as seasonal, which is very much how they are perceived within the UK to.</a:t>
            </a:r>
          </a:p>
        </p:txBody>
      </p:sp>
    </p:spTree>
    <p:extLst>
      <p:ext uri="{BB962C8B-B14F-4D97-AF65-F5344CB8AC3E}">
        <p14:creationId xmlns:p14="http://schemas.microsoft.com/office/powerpoint/2010/main" val="1501241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92439-34C2-47B5-B9A2-CE7F2FC64F02}"/>
              </a:ext>
            </a:extLst>
          </p:cNvPr>
          <p:cNvSpPr>
            <a:spLocks noGrp="1"/>
          </p:cNvSpPr>
          <p:nvPr>
            <p:ph type="title"/>
          </p:nvPr>
        </p:nvSpPr>
        <p:spPr/>
        <p:txBody>
          <a:bodyPr/>
          <a:lstStyle/>
          <a:p>
            <a:r>
              <a:rPr lang="en-GB" dirty="0"/>
              <a:t>Regulation and Administration within the Curriculum</a:t>
            </a:r>
          </a:p>
        </p:txBody>
      </p:sp>
      <p:sp>
        <p:nvSpPr>
          <p:cNvPr id="3" name="Content Placeholder 2">
            <a:extLst>
              <a:ext uri="{FF2B5EF4-FFF2-40B4-BE49-F238E27FC236}">
                <a16:creationId xmlns:a16="http://schemas.microsoft.com/office/drawing/2014/main" id="{790CFA8D-76DB-495B-BC09-C445A90CE1A0}"/>
              </a:ext>
            </a:extLst>
          </p:cNvPr>
          <p:cNvSpPr>
            <a:spLocks noGrp="1"/>
          </p:cNvSpPr>
          <p:nvPr>
            <p:ph idx="1"/>
          </p:nvPr>
        </p:nvSpPr>
        <p:spPr/>
        <p:txBody>
          <a:bodyPr/>
          <a:lstStyle/>
          <a:p>
            <a:pPr marL="0" indent="0">
              <a:buNone/>
            </a:pPr>
            <a:r>
              <a:rPr lang="en-GB" dirty="0"/>
              <a:t>(Law Wales, 2016)Within Wales, the school are regulated throughout with every teacher works with a headteacher and reports to them and the headteacher will then go back to the local authorities with any on goings, however, within France, their process is different as they do not employ headteachers to report back to. Instead, French schools are overseen by the French Ministry of Education and the French Ministry of Foreign Affairs. </a:t>
            </a:r>
          </a:p>
          <a:p>
            <a:pPr marL="0" indent="0">
              <a:buNone/>
            </a:pPr>
            <a:r>
              <a:rPr lang="en-GB" dirty="0"/>
              <a:t>As schools in Wales have Estyn, whom keep schools audited regularly with inspectors, France have their own version of this, it is followed-up and quality assessed post-homologation by French inspectors yearly. (Hoppe, 2017)</a:t>
            </a:r>
          </a:p>
          <a:p>
            <a:pPr marL="0" indent="0">
              <a:buNone/>
            </a:pPr>
            <a:endParaRPr lang="en-GB" dirty="0"/>
          </a:p>
        </p:txBody>
      </p:sp>
    </p:spTree>
    <p:extLst>
      <p:ext uri="{BB962C8B-B14F-4D97-AF65-F5344CB8AC3E}">
        <p14:creationId xmlns:p14="http://schemas.microsoft.com/office/powerpoint/2010/main" val="1342529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4E9BE-BEAF-40C2-9BA9-27D492476B0D}"/>
              </a:ext>
            </a:extLst>
          </p:cNvPr>
          <p:cNvSpPr>
            <a:spLocks noGrp="1"/>
          </p:cNvSpPr>
          <p:nvPr>
            <p:ph type="title"/>
          </p:nvPr>
        </p:nvSpPr>
        <p:spPr/>
        <p:txBody>
          <a:bodyPr/>
          <a:lstStyle/>
          <a:p>
            <a:r>
              <a:rPr lang="en-GB" dirty="0"/>
              <a:t>Comparing Curriculums – Schools hours and term times</a:t>
            </a:r>
          </a:p>
        </p:txBody>
      </p:sp>
      <p:sp>
        <p:nvSpPr>
          <p:cNvPr id="3" name="Content Placeholder 2">
            <a:extLst>
              <a:ext uri="{FF2B5EF4-FFF2-40B4-BE49-F238E27FC236}">
                <a16:creationId xmlns:a16="http://schemas.microsoft.com/office/drawing/2014/main" id="{B81C5ED7-410C-4533-B6A5-B53D1ABC737C}"/>
              </a:ext>
            </a:extLst>
          </p:cNvPr>
          <p:cNvSpPr>
            <a:spLocks noGrp="1"/>
          </p:cNvSpPr>
          <p:nvPr>
            <p:ph idx="1"/>
          </p:nvPr>
        </p:nvSpPr>
        <p:spPr>
          <a:xfrm>
            <a:off x="229099" y="1989317"/>
            <a:ext cx="5866901" cy="3880773"/>
          </a:xfrm>
        </p:spPr>
        <p:txBody>
          <a:bodyPr>
            <a:normAutofit/>
          </a:bodyPr>
          <a:lstStyle/>
          <a:p>
            <a:r>
              <a:rPr lang="en-GB" dirty="0"/>
              <a:t>The school day lasts an hour longer on average, due to there being a change within the structure of the school week, which was originally Monday, Tuesday, Thursday, Friday and Saturday. So what they decided was to reduce the school week down to four day only, thereby getting rid of the Saturday as a school day. The four day week has been in existence since 2008.</a:t>
            </a:r>
          </a:p>
          <a:p>
            <a:r>
              <a:rPr lang="en-GB" dirty="0"/>
              <a:t> The Summer holidays consists of eight weeks off, with two weeks from end of October to beginning of November. Then two weeks for Christmas, in February to and two weeks for the end of April to May.</a:t>
            </a:r>
          </a:p>
        </p:txBody>
      </p:sp>
      <p:sp>
        <p:nvSpPr>
          <p:cNvPr id="4" name="Content Placeholder 2">
            <a:extLst>
              <a:ext uri="{FF2B5EF4-FFF2-40B4-BE49-F238E27FC236}">
                <a16:creationId xmlns:a16="http://schemas.microsoft.com/office/drawing/2014/main" id="{2C8F7510-FA50-4C3B-A0EC-36F0579F3C37}"/>
              </a:ext>
            </a:extLst>
          </p:cNvPr>
          <p:cNvSpPr txBox="1">
            <a:spLocks/>
          </p:cNvSpPr>
          <p:nvPr/>
        </p:nvSpPr>
        <p:spPr>
          <a:xfrm>
            <a:off x="6096000" y="2351741"/>
            <a:ext cx="5866901"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The UK system has shorter days, however based over five working days, which does not include the weekend. </a:t>
            </a:r>
          </a:p>
          <a:p>
            <a:r>
              <a:rPr lang="en-GB" dirty="0"/>
              <a:t>The holidays consist of 6-7 weeks during the summer, two weeks each at Christmas and Easter, with one week each in October, February and May.</a:t>
            </a:r>
          </a:p>
        </p:txBody>
      </p:sp>
    </p:spTree>
    <p:extLst>
      <p:ext uri="{BB962C8B-B14F-4D97-AF65-F5344CB8AC3E}">
        <p14:creationId xmlns:p14="http://schemas.microsoft.com/office/powerpoint/2010/main" val="996867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CD34D-306C-488E-8FB8-BD0FEAE5BEA5}"/>
              </a:ext>
            </a:extLst>
          </p:cNvPr>
          <p:cNvSpPr>
            <a:spLocks noGrp="1"/>
          </p:cNvSpPr>
          <p:nvPr>
            <p:ph type="title"/>
          </p:nvPr>
        </p:nvSpPr>
        <p:spPr/>
        <p:txBody>
          <a:bodyPr/>
          <a:lstStyle/>
          <a:p>
            <a:r>
              <a:rPr lang="en-GB" dirty="0"/>
              <a:t>Examinations and Testing </a:t>
            </a:r>
          </a:p>
        </p:txBody>
      </p:sp>
      <p:sp>
        <p:nvSpPr>
          <p:cNvPr id="3" name="Content Placeholder 2">
            <a:extLst>
              <a:ext uri="{FF2B5EF4-FFF2-40B4-BE49-F238E27FC236}">
                <a16:creationId xmlns:a16="http://schemas.microsoft.com/office/drawing/2014/main" id="{B6C533F5-FF0A-432D-99F9-EB9D8E946A49}"/>
              </a:ext>
            </a:extLst>
          </p:cNvPr>
          <p:cNvSpPr>
            <a:spLocks noGrp="1"/>
          </p:cNvSpPr>
          <p:nvPr>
            <p:ph idx="1"/>
          </p:nvPr>
        </p:nvSpPr>
        <p:spPr>
          <a:xfrm>
            <a:off x="472618" y="1488613"/>
            <a:ext cx="6296672" cy="3880773"/>
          </a:xfrm>
        </p:spPr>
        <p:txBody>
          <a:bodyPr>
            <a:normAutofit lnSpcReduction="10000"/>
          </a:bodyPr>
          <a:lstStyle/>
          <a:p>
            <a:r>
              <a:rPr lang="en-GB" dirty="0"/>
              <a:t>There days consist of one hour of homework per day.</a:t>
            </a:r>
          </a:p>
          <a:p>
            <a:r>
              <a:rPr lang="en-GB" dirty="0"/>
              <a:t>There are no formal examinations, however there are lots of tests.</a:t>
            </a:r>
          </a:p>
          <a:p>
            <a:r>
              <a:rPr lang="en-GB" dirty="0"/>
              <a:t>Throughout the year each child has a grid system whereby each subject is tracked to see how the child is progressing. At the end of the year, the child’s grid system is assessed and then a decision is made by the teacher, as to whether or not the child moves up to the next year. If the child does not reach the required targets, then the child will ‘redouble’ the year, which means they will repeat the year. This practice is very common in France, therefore there is no stigma attached to this practice and it is viewed as normal. </a:t>
            </a:r>
          </a:p>
        </p:txBody>
      </p:sp>
      <p:sp>
        <p:nvSpPr>
          <p:cNvPr id="4" name="Content Placeholder 2">
            <a:extLst>
              <a:ext uri="{FF2B5EF4-FFF2-40B4-BE49-F238E27FC236}">
                <a16:creationId xmlns:a16="http://schemas.microsoft.com/office/drawing/2014/main" id="{F4B454DE-F0A6-4EEB-97AA-F0D8FEDD3AFA}"/>
              </a:ext>
            </a:extLst>
          </p:cNvPr>
          <p:cNvSpPr txBox="1">
            <a:spLocks/>
          </p:cNvSpPr>
          <p:nvPr/>
        </p:nvSpPr>
        <p:spPr>
          <a:xfrm>
            <a:off x="6769290" y="1478247"/>
            <a:ext cx="5422710" cy="3880773"/>
          </a:xfrm>
          <a:prstGeom prst="rect">
            <a:avLst/>
          </a:prstGeom>
        </p:spPr>
        <p:txBody>
          <a:bodyPr vert="horz" lIns="91440" tIns="45720" rIns="91440" bIns="45720" rtlCol="0">
            <a:normAutofit fontScale="850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t>During their first year, each child will also have a phonics test.</a:t>
            </a:r>
          </a:p>
          <a:p>
            <a:pPr marL="0" indent="0">
              <a:buNone/>
            </a:pPr>
            <a:r>
              <a:rPr lang="en-GB" dirty="0"/>
              <a:t>Key stage 1 tests cover:</a:t>
            </a:r>
          </a:p>
          <a:p>
            <a:r>
              <a:rPr lang="en-GB" dirty="0"/>
              <a:t>English reading</a:t>
            </a:r>
          </a:p>
          <a:p>
            <a:r>
              <a:rPr lang="en-GB" dirty="0"/>
              <a:t>English grammar, punctuation and spelling</a:t>
            </a:r>
          </a:p>
          <a:p>
            <a:r>
              <a:rPr lang="en-GB" dirty="0"/>
              <a:t>maths</a:t>
            </a:r>
          </a:p>
          <a:p>
            <a:endParaRPr lang="en-GB" dirty="0"/>
          </a:p>
          <a:p>
            <a:pPr marL="0" indent="0">
              <a:buNone/>
            </a:pPr>
            <a:r>
              <a:rPr lang="en-GB" dirty="0"/>
              <a:t>Your child will take national tests in May when they reach the end of key stage 2. These test your child’s skills in:</a:t>
            </a:r>
          </a:p>
          <a:p>
            <a:r>
              <a:rPr lang="en-GB" dirty="0"/>
              <a:t>English reading</a:t>
            </a:r>
          </a:p>
          <a:p>
            <a:r>
              <a:rPr lang="en-GB" dirty="0"/>
              <a:t>English grammar, punctuation and spelling</a:t>
            </a:r>
          </a:p>
          <a:p>
            <a:r>
              <a:rPr lang="en-GB" dirty="0"/>
              <a:t>maths</a:t>
            </a:r>
          </a:p>
        </p:txBody>
      </p:sp>
    </p:spTree>
    <p:extLst>
      <p:ext uri="{BB962C8B-B14F-4D97-AF65-F5344CB8AC3E}">
        <p14:creationId xmlns:p14="http://schemas.microsoft.com/office/powerpoint/2010/main" val="1893183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7A7116-64CA-4147-B182-075428005249}"/>
              </a:ext>
            </a:extLst>
          </p:cNvPr>
          <p:cNvSpPr>
            <a:spLocks noGrp="1"/>
          </p:cNvSpPr>
          <p:nvPr>
            <p:ph idx="1"/>
          </p:nvPr>
        </p:nvSpPr>
        <p:spPr>
          <a:xfrm>
            <a:off x="624172" y="1250930"/>
            <a:ext cx="8596668" cy="3760715"/>
          </a:xfrm>
        </p:spPr>
        <p:txBody>
          <a:bodyPr>
            <a:normAutofit/>
          </a:bodyPr>
          <a:lstStyle/>
          <a:p>
            <a:pPr>
              <a:lnSpc>
                <a:spcPct val="150000"/>
              </a:lnSpc>
            </a:pPr>
            <a:r>
              <a:rPr lang="en-GB" sz="1200" dirty="0">
                <a:cs typeface="Arial" panose="020B0604020202020204" pitchFamily="34" charset="0"/>
              </a:rPr>
              <a:t>France believes in the importance of teaching the language teaching by focussing on an accurate understanding of letters and sounds (called </a:t>
            </a:r>
            <a:r>
              <a:rPr lang="en-GB" sz="1200" dirty="0" err="1">
                <a:cs typeface="Arial" panose="020B0604020202020204" pitchFamily="34" charset="0"/>
              </a:rPr>
              <a:t>méthode</a:t>
            </a:r>
            <a:r>
              <a:rPr lang="en-GB" sz="1200" dirty="0">
                <a:cs typeface="Arial" panose="020B0604020202020204" pitchFamily="34" charset="0"/>
              </a:rPr>
              <a:t> </a:t>
            </a:r>
            <a:r>
              <a:rPr lang="en-GB" sz="1200" dirty="0" err="1">
                <a:cs typeface="Arial" panose="020B0604020202020204" pitchFamily="34" charset="0"/>
              </a:rPr>
              <a:t>syllabique</a:t>
            </a:r>
            <a:r>
              <a:rPr lang="en-GB" sz="1200" dirty="0">
                <a:cs typeface="Arial" panose="020B0604020202020204" pitchFamily="34" charset="0"/>
              </a:rPr>
              <a:t>), which is somewhat practically viewed as more significant  than learning through reading of text and phrases (called </a:t>
            </a:r>
            <a:r>
              <a:rPr lang="en-GB" sz="1200" dirty="0" err="1">
                <a:cs typeface="Arial" panose="020B0604020202020204" pitchFamily="34" charset="0"/>
              </a:rPr>
              <a:t>méthode</a:t>
            </a:r>
            <a:r>
              <a:rPr lang="en-GB" sz="1200" dirty="0">
                <a:cs typeface="Arial" panose="020B0604020202020204" pitchFamily="34" charset="0"/>
              </a:rPr>
              <a:t> </a:t>
            </a:r>
            <a:r>
              <a:rPr lang="en-GB" sz="1200" dirty="0" err="1">
                <a:cs typeface="Arial" panose="020B0604020202020204" pitchFamily="34" charset="0"/>
              </a:rPr>
              <a:t>globale</a:t>
            </a:r>
            <a:r>
              <a:rPr lang="en-GB" sz="1200" dirty="0">
                <a:cs typeface="Arial" panose="020B0604020202020204" pitchFamily="34" charset="0"/>
              </a:rPr>
              <a:t>). </a:t>
            </a:r>
          </a:p>
          <a:p>
            <a:pPr>
              <a:lnSpc>
                <a:spcPct val="150000"/>
              </a:lnSpc>
            </a:pPr>
            <a:r>
              <a:rPr lang="en-GB" sz="1200" dirty="0">
                <a:cs typeface="Arial" panose="020B0604020202020204" pitchFamily="34" charset="0"/>
              </a:rPr>
              <a:t>The government has argued that without the correct acceptance of procedures and construction of the language, a pupil's capability to use the language properly is seriously weakened. </a:t>
            </a:r>
          </a:p>
          <a:p>
            <a:pPr>
              <a:lnSpc>
                <a:spcPct val="150000"/>
              </a:lnSpc>
            </a:pPr>
            <a:r>
              <a:rPr lang="en-GB" sz="1200" dirty="0">
                <a:cs typeface="Arial" panose="020B0604020202020204" pitchFamily="34" charset="0"/>
              </a:rPr>
              <a:t>The teachers are debating that with there being a marked difference between the two methods of learning that the strict procedure of using one type of teaching method over the other will be to the disadvantage of some pupils. </a:t>
            </a:r>
          </a:p>
          <a:p>
            <a:pPr>
              <a:lnSpc>
                <a:spcPct val="150000"/>
              </a:lnSpc>
            </a:pPr>
            <a:r>
              <a:rPr lang="en-GB" sz="1200" dirty="0">
                <a:cs typeface="Arial" panose="020B0604020202020204" pitchFamily="34" charset="0"/>
              </a:rPr>
              <a:t>Others maintain that the problem is not with the teaching method, although it can be debated that the problem is with the French language itself, which is believed to be too difficult and has too many inconsistencies. </a:t>
            </a:r>
          </a:p>
          <a:p>
            <a:pPr marL="0" indent="0" algn="r">
              <a:lnSpc>
                <a:spcPct val="150000"/>
              </a:lnSpc>
              <a:buNone/>
            </a:pPr>
            <a:endParaRPr lang="en-GB" sz="1200" dirty="0"/>
          </a:p>
          <a:p>
            <a:pPr marL="0" indent="0" algn="r">
              <a:lnSpc>
                <a:spcPct val="150000"/>
              </a:lnSpc>
              <a:buNone/>
            </a:pPr>
            <a:r>
              <a:rPr lang="en-GB" sz="1200" dirty="0"/>
              <a:t>(French-Property.com, unknown)</a:t>
            </a:r>
          </a:p>
        </p:txBody>
      </p:sp>
    </p:spTree>
    <p:extLst>
      <p:ext uri="{BB962C8B-B14F-4D97-AF65-F5344CB8AC3E}">
        <p14:creationId xmlns:p14="http://schemas.microsoft.com/office/powerpoint/2010/main" val="29522245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F8736D-08E5-4627-B34E-8D85F7DF870B}"/>
              </a:ext>
            </a:extLst>
          </p:cNvPr>
          <p:cNvSpPr>
            <a:spLocks noGrp="1"/>
          </p:cNvSpPr>
          <p:nvPr>
            <p:ph idx="1"/>
          </p:nvPr>
        </p:nvSpPr>
        <p:spPr/>
        <p:txBody>
          <a:bodyPr/>
          <a:lstStyle/>
          <a:p>
            <a:r>
              <a:rPr lang="en-GB" dirty="0"/>
              <a:t>Under the Welsh language system within Welsh medium schools, there is emphasis on immersing the pupil in the language and culture, which develops a better understanding of the structure of the language, thereby providing pupils with superior writing skills and the advantage of speaking and learning other foreign languages. </a:t>
            </a:r>
            <a:r>
              <a:rPr lang="en-GB" i="1" dirty="0"/>
              <a:t>The Rose Report </a:t>
            </a:r>
            <a:r>
              <a:rPr lang="en-GB" dirty="0"/>
              <a:t>(2006) realised that there was a renewed interest in and emphasis on synthetic phonics.</a:t>
            </a:r>
          </a:p>
          <a:p>
            <a:r>
              <a:rPr lang="en-GB" dirty="0"/>
              <a:t>However the emphasis of learning English within the UK system is for pupils to read with fluency and develop a good awareness of the English language through a habitual way of enjoying reading for learning and pleasure, with the knowledge of grammar and a wide use of vocabulary. </a:t>
            </a:r>
          </a:p>
        </p:txBody>
      </p:sp>
    </p:spTree>
    <p:extLst>
      <p:ext uri="{BB962C8B-B14F-4D97-AF65-F5344CB8AC3E}">
        <p14:creationId xmlns:p14="http://schemas.microsoft.com/office/powerpoint/2010/main" val="3722550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6DA6D-9052-438A-83D1-CDD16E80C9FC}"/>
              </a:ext>
            </a:extLst>
          </p:cNvPr>
          <p:cNvSpPr>
            <a:spLocks noGrp="1"/>
          </p:cNvSpPr>
          <p:nvPr>
            <p:ph type="title"/>
          </p:nvPr>
        </p:nvSpPr>
        <p:spPr>
          <a:xfrm>
            <a:off x="677334" y="609600"/>
            <a:ext cx="8596668" cy="615696"/>
          </a:xfrm>
        </p:spPr>
        <p:txBody>
          <a:bodyPr>
            <a:normAutofit fontScale="90000"/>
          </a:bodyPr>
          <a:lstStyle/>
          <a:p>
            <a:r>
              <a:rPr lang="en-GB" dirty="0"/>
              <a:t>Conclusion</a:t>
            </a:r>
          </a:p>
        </p:txBody>
      </p:sp>
      <p:sp>
        <p:nvSpPr>
          <p:cNvPr id="3" name="Content Placeholder 2">
            <a:extLst>
              <a:ext uri="{FF2B5EF4-FFF2-40B4-BE49-F238E27FC236}">
                <a16:creationId xmlns:a16="http://schemas.microsoft.com/office/drawing/2014/main" id="{88608A5B-40FD-4541-A21C-84CC63EE4080}"/>
              </a:ext>
            </a:extLst>
          </p:cNvPr>
          <p:cNvSpPr>
            <a:spLocks noGrp="1"/>
          </p:cNvSpPr>
          <p:nvPr>
            <p:ph idx="1"/>
          </p:nvPr>
        </p:nvSpPr>
        <p:spPr/>
        <p:txBody>
          <a:bodyPr/>
          <a:lstStyle/>
          <a:p>
            <a:pPr marL="0" indent="0">
              <a:buNone/>
            </a:pPr>
            <a:r>
              <a:rPr lang="en-GB" dirty="0"/>
              <a:t>To conclude this presentation, it looks as though I have briefly compared the two systems and brought in a bit on how the Welsh language system is slightly different. With this presentation, I feel there has been a concentration behind the philosophies and reasoning behind the curriculums of both systems, due to the march forward since the Second World Ward for an equal system within Europe. </a:t>
            </a:r>
          </a:p>
          <a:p>
            <a:pPr marL="0" indent="0">
              <a:buNone/>
            </a:pPr>
            <a:r>
              <a:rPr lang="en-GB" dirty="0"/>
              <a:t>Even though France and the UK have approached the concept of equality differently within the education system, due to their philosophical believes, one being functionalism, and the other one being the conflict theory, we in this room, probably should conclude that even thought both systems have some failures, compared with what the reasoning for what both systems came out of E.G. WW2 and later on the 70’s believing in equality, our societies today are on the whole in much fairer societies. </a:t>
            </a:r>
          </a:p>
        </p:txBody>
      </p:sp>
    </p:spTree>
    <p:extLst>
      <p:ext uri="{BB962C8B-B14F-4D97-AF65-F5344CB8AC3E}">
        <p14:creationId xmlns:p14="http://schemas.microsoft.com/office/powerpoint/2010/main" val="971715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57414-BAB7-49C3-809A-77AD1D263211}"/>
              </a:ext>
            </a:extLst>
          </p:cNvPr>
          <p:cNvSpPr>
            <a:spLocks noGrp="1"/>
          </p:cNvSpPr>
          <p:nvPr>
            <p:ph type="title"/>
          </p:nvPr>
        </p:nvSpPr>
        <p:spPr>
          <a:xfrm>
            <a:off x="476166" y="1761744"/>
            <a:ext cx="8596668" cy="2938272"/>
          </a:xfrm>
        </p:spPr>
        <p:txBody>
          <a:bodyPr>
            <a:normAutofit/>
          </a:bodyPr>
          <a:lstStyle/>
          <a:p>
            <a:pPr algn="ctr"/>
            <a:r>
              <a:rPr lang="en-GB" sz="4400" dirty="0"/>
              <a:t>Thank you for listening</a:t>
            </a:r>
            <a:br>
              <a:rPr lang="en-GB" dirty="0"/>
            </a:br>
            <a:br>
              <a:rPr lang="en-GB" dirty="0"/>
            </a:br>
            <a:r>
              <a:rPr lang="en-GB" dirty="0"/>
              <a:t>Any Questions?</a:t>
            </a:r>
          </a:p>
        </p:txBody>
      </p:sp>
    </p:spTree>
    <p:extLst>
      <p:ext uri="{BB962C8B-B14F-4D97-AF65-F5344CB8AC3E}">
        <p14:creationId xmlns:p14="http://schemas.microsoft.com/office/powerpoint/2010/main" val="4212245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7F211-698B-4B21-B00D-88A652CC9162}"/>
              </a:ext>
            </a:extLst>
          </p:cNvPr>
          <p:cNvSpPr>
            <a:spLocks noGrp="1"/>
          </p:cNvSpPr>
          <p:nvPr>
            <p:ph type="title"/>
          </p:nvPr>
        </p:nvSpPr>
        <p:spPr>
          <a:xfrm>
            <a:off x="0" y="0"/>
            <a:ext cx="8596668" cy="524256"/>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AE1BE64C-83AE-465A-BA20-FFC74807FF8F}"/>
              </a:ext>
            </a:extLst>
          </p:cNvPr>
          <p:cNvSpPr>
            <a:spLocks noGrp="1"/>
          </p:cNvSpPr>
          <p:nvPr>
            <p:ph idx="1"/>
          </p:nvPr>
        </p:nvSpPr>
        <p:spPr>
          <a:xfrm>
            <a:off x="0" y="524256"/>
            <a:ext cx="11591778" cy="6333744"/>
          </a:xfrm>
        </p:spPr>
        <p:txBody>
          <a:bodyPr>
            <a:normAutofit fontScale="40000" lnSpcReduction="20000"/>
          </a:bodyPr>
          <a:lstStyle/>
          <a:p>
            <a:pPr algn="just">
              <a:lnSpc>
                <a:spcPct val="170000"/>
              </a:lnSpc>
            </a:pPr>
            <a:r>
              <a:rPr lang="en-GB" dirty="0" err="1"/>
              <a:t>Bilton</a:t>
            </a:r>
            <a:r>
              <a:rPr lang="en-GB" dirty="0"/>
              <a:t>, T., </a:t>
            </a:r>
            <a:r>
              <a:rPr lang="en-GB" dirty="0" err="1"/>
              <a:t>Bonnett</a:t>
            </a:r>
            <a:r>
              <a:rPr lang="en-GB" dirty="0"/>
              <a:t>, K., Jones, P., Lawson, T., Skinner. D., Stanworth, M. and Webster, A. (2002). </a:t>
            </a:r>
            <a:r>
              <a:rPr lang="en-GB" i="1" dirty="0"/>
              <a:t>Introductory Sociology. </a:t>
            </a:r>
            <a:r>
              <a:rPr lang="en-GB" dirty="0"/>
              <a:t>(4</a:t>
            </a:r>
            <a:r>
              <a:rPr lang="en-GB" baseline="30000" dirty="0"/>
              <a:t>th</a:t>
            </a:r>
            <a:r>
              <a:rPr lang="en-GB" dirty="0"/>
              <a:t> Ed). Basingstoke: Palgrave Macmillan.</a:t>
            </a:r>
          </a:p>
          <a:p>
            <a:pPr algn="just">
              <a:lnSpc>
                <a:spcPct val="170000"/>
              </a:lnSpc>
            </a:pPr>
            <a:r>
              <a:rPr lang="en-GB" dirty="0"/>
              <a:t>Bowles, S. and Gintis, H. (1976). </a:t>
            </a:r>
            <a:r>
              <a:rPr lang="en-GB" i="1" dirty="0"/>
              <a:t>Schooling in Capitalist America. </a:t>
            </a:r>
            <a:r>
              <a:rPr lang="en-GB" dirty="0"/>
              <a:t>London: Routledge and Kegan Paul.</a:t>
            </a:r>
          </a:p>
          <a:p>
            <a:pPr algn="just">
              <a:lnSpc>
                <a:spcPct val="170000"/>
              </a:lnSpc>
            </a:pPr>
            <a:r>
              <a:rPr lang="en-GB" dirty="0"/>
              <a:t>Cain, G. (2019). </a:t>
            </a:r>
            <a:r>
              <a:rPr lang="en-GB" i="1" dirty="0"/>
              <a:t>The Failure to Define Fascism Today. </a:t>
            </a:r>
            <a:r>
              <a:rPr lang="en-GB" dirty="0"/>
              <a:t>[Online] Available at: https://newrepublic.com/article/154042/failure-define-fascism-today (Accessed: November 2019). </a:t>
            </a:r>
          </a:p>
          <a:p>
            <a:pPr algn="just">
              <a:lnSpc>
                <a:spcPct val="170000"/>
              </a:lnSpc>
            </a:pPr>
            <a:r>
              <a:rPr lang="en-GB" dirty="0"/>
              <a:t>Fredrickson, N. and Cline, T. (2002). </a:t>
            </a:r>
            <a:r>
              <a:rPr lang="en-GB" i="1" dirty="0"/>
              <a:t>Special Educational Needs, Inclusion and Diversity: a textbook. </a:t>
            </a:r>
            <a:r>
              <a:rPr lang="en-GB" dirty="0"/>
              <a:t>Buckingham: Open University Press. </a:t>
            </a:r>
          </a:p>
          <a:p>
            <a:pPr algn="just">
              <a:lnSpc>
                <a:spcPct val="170000"/>
              </a:lnSpc>
            </a:pPr>
            <a:r>
              <a:rPr lang="en-GB" dirty="0"/>
              <a:t>French-Property.com. (Unknown). </a:t>
            </a:r>
            <a:r>
              <a:rPr lang="en-GB" i="1" dirty="0"/>
              <a:t>French Primary School -Ecole </a:t>
            </a:r>
            <a:r>
              <a:rPr lang="en-GB" i="1" dirty="0" err="1"/>
              <a:t>Primaire</a:t>
            </a:r>
            <a:r>
              <a:rPr lang="en-GB" i="1" dirty="0"/>
              <a:t>. </a:t>
            </a:r>
            <a:r>
              <a:rPr lang="en-GB" dirty="0"/>
              <a:t>[Online] Available at: https://www.french-property.com/guides/france/public-services/school-education/primary/curriculum (Accessed: November 2019).</a:t>
            </a:r>
          </a:p>
          <a:p>
            <a:pPr algn="just">
              <a:lnSpc>
                <a:spcPct val="170000"/>
              </a:lnSpc>
            </a:pPr>
            <a:r>
              <a:rPr lang="en-GB" dirty="0"/>
              <a:t>Getty Images. (Unknown).  </a:t>
            </a:r>
            <a:r>
              <a:rPr lang="en-GB" i="1" dirty="0"/>
              <a:t>Students and Teachers High-Res Stock Photo. </a:t>
            </a:r>
            <a:r>
              <a:rPr lang="en-GB" dirty="0"/>
              <a:t>[Online] Available at: https://www.gettyimages.co.uk/detail/photo/students-and-teacher-royalty-free-image/911026486?adppopup=true&amp;uiloc=thumbnail_similar_images_adp (Accessed: November 2019). </a:t>
            </a:r>
          </a:p>
          <a:p>
            <a:pPr algn="just">
              <a:lnSpc>
                <a:spcPct val="170000"/>
              </a:lnSpc>
            </a:pPr>
            <a:r>
              <a:rPr lang="en-GB" dirty="0"/>
              <a:t>Getty Images. (Unknown). </a:t>
            </a:r>
            <a:r>
              <a:rPr lang="en-GB" i="1" dirty="0"/>
              <a:t>Top View of Muslim Diverse Friends in </a:t>
            </a:r>
            <a:r>
              <a:rPr lang="en-GB" i="1" dirty="0" err="1"/>
              <a:t>Cirlce</a:t>
            </a:r>
            <a:r>
              <a:rPr lang="en-GB" i="1" dirty="0"/>
              <a:t> with Hands Together High-Res Stock Photo. </a:t>
            </a:r>
            <a:r>
              <a:rPr lang="en-GB" dirty="0"/>
              <a:t>[Online] Available at: https://www.gettyimages.co.uk/detail/photo/top-view-of-muslim-diverse-friends-in-circle-with-royalty-free-image/918127516?adppopup=true (Accessed: November 2019).</a:t>
            </a:r>
          </a:p>
          <a:p>
            <a:pPr algn="just">
              <a:lnSpc>
                <a:spcPct val="170000"/>
              </a:lnSpc>
            </a:pPr>
            <a:r>
              <a:rPr lang="en-GB" dirty="0"/>
              <a:t>Goldthorpe, J. (1996). </a:t>
            </a:r>
            <a:r>
              <a:rPr lang="en-GB" i="1" dirty="0"/>
              <a:t>Class Analysis and the Reorientation of Class Theory: The Persistence of Class Differentials in Educational Attainment. </a:t>
            </a:r>
            <a:r>
              <a:rPr lang="en-GB" dirty="0"/>
              <a:t>British Journal of Sociology, vol. 49, pp. 481-505. </a:t>
            </a:r>
          </a:p>
          <a:p>
            <a:pPr algn="just">
              <a:lnSpc>
                <a:spcPct val="170000"/>
              </a:lnSpc>
            </a:pPr>
            <a:r>
              <a:rPr lang="en-GB" dirty="0"/>
              <a:t>Hoppe, C. (2017). </a:t>
            </a:r>
            <a:r>
              <a:rPr lang="en-GB" i="1" dirty="0"/>
              <a:t>The French National Curriculum: Explained. </a:t>
            </a:r>
            <a:r>
              <a:rPr lang="en-GB" dirty="0"/>
              <a:t>[Online] Available at: https://whichschooladvisor.com/uae/guides/the-french-curriculum-everything-you-need-to-know (Accessed: November 2019). </a:t>
            </a:r>
          </a:p>
          <a:p>
            <a:pPr algn="just">
              <a:lnSpc>
                <a:spcPct val="170000"/>
              </a:lnSpc>
            </a:pPr>
            <a:r>
              <a:rPr lang="en-GB" dirty="0"/>
              <a:t>Law Wales. (Unknown). </a:t>
            </a:r>
            <a:r>
              <a:rPr lang="en-GB" i="1" dirty="0"/>
              <a:t>Schools Maintained by local Authorities. [Online] Available at: </a:t>
            </a:r>
            <a:r>
              <a:rPr lang="en-GB" dirty="0"/>
              <a:t>https://law.gov.wales/publicservices/education/school-and-other-education-for-children/Schools-maintained-by-local-authorities/?lang=en#/publicservices/education/school-and-other-education-for-children/Schools-maintained-by-local-authorities/?tab=overview&amp;lang=en (Accessed: November 2019). </a:t>
            </a:r>
            <a:r>
              <a:rPr lang="en-GB" i="1" dirty="0"/>
              <a:t> </a:t>
            </a:r>
            <a:endParaRPr lang="en-GB" dirty="0"/>
          </a:p>
          <a:p>
            <a:pPr algn="just">
              <a:lnSpc>
                <a:spcPct val="170000"/>
              </a:lnSpc>
            </a:pPr>
            <a:r>
              <a:rPr lang="en-GB" dirty="0"/>
              <a:t>Ofsted. (2019). </a:t>
            </a:r>
            <a:r>
              <a:rPr lang="en-GB" i="1" dirty="0"/>
              <a:t>Education Inspection Framework 2019: inspecting the substance of education. </a:t>
            </a:r>
            <a:r>
              <a:rPr lang="en-GB" dirty="0"/>
              <a:t>[Online] Available at: https://www.gov.uk/government/consultations/education-inspection-framework-2019-inspecting-the-substance-of-education/education-inspection-framework-2019-inspecting-the-substance-of-education (Accessed: November 2019). </a:t>
            </a:r>
          </a:p>
          <a:p>
            <a:pPr algn="just">
              <a:lnSpc>
                <a:spcPct val="170000"/>
              </a:lnSpc>
            </a:pPr>
            <a:r>
              <a:rPr lang="en-GB" dirty="0"/>
              <a:t>The School Run. (Unknown). </a:t>
            </a:r>
            <a:r>
              <a:rPr lang="en-GB" i="1" dirty="0"/>
              <a:t>Primary School Around the World: France.</a:t>
            </a:r>
            <a:r>
              <a:rPr lang="en-GB" dirty="0"/>
              <a:t> [Online] Available at: https://www.theschoolrun.com/primary-school-in-france (Accessed: November 2019). </a:t>
            </a:r>
          </a:p>
          <a:p>
            <a:pPr algn="just">
              <a:lnSpc>
                <a:spcPct val="170000"/>
              </a:lnSpc>
            </a:pPr>
            <a:r>
              <a:rPr lang="en-GB" dirty="0"/>
              <a:t>The School Run. (Unknown). </a:t>
            </a:r>
            <a:r>
              <a:rPr lang="en-GB" i="1" dirty="0"/>
              <a:t>Welsh Language Teaching in Wales. </a:t>
            </a:r>
            <a:r>
              <a:rPr lang="en-GB" dirty="0"/>
              <a:t>[Online] Available at: https://www.theschoolrun.com/welsh-teaching-in-primary-schools (Accessed: November 2019). </a:t>
            </a:r>
          </a:p>
          <a:p>
            <a:pPr algn="just">
              <a:lnSpc>
                <a:spcPct val="170000"/>
              </a:lnSpc>
            </a:pPr>
            <a:r>
              <a:rPr lang="en-GB" dirty="0"/>
              <a:t>Rose, J. (2006). </a:t>
            </a:r>
            <a:r>
              <a:rPr lang="en-GB" i="1" dirty="0"/>
              <a:t>Independent Review of the Teaching of Early Reading: Final Report. </a:t>
            </a:r>
            <a:r>
              <a:rPr lang="en-GB" dirty="0"/>
              <a:t>London: Department for Education and Skills.</a:t>
            </a:r>
          </a:p>
          <a:p>
            <a:pPr algn="just">
              <a:lnSpc>
                <a:spcPct val="170000"/>
              </a:lnSpc>
            </a:pPr>
            <a:r>
              <a:rPr lang="en-GB" dirty="0"/>
              <a:t>Rousseau, J. (unknown). </a:t>
            </a:r>
            <a:r>
              <a:rPr lang="en-GB" i="1" dirty="0"/>
              <a:t>Jean-Jacques Rousseau Quotes. </a:t>
            </a:r>
            <a:r>
              <a:rPr lang="en-GB" dirty="0"/>
              <a:t>[Online] Available at: http://www.goodreads.com/author/quotes/7994.Jean_Jacques_Rousseau (Accessed: November 2019). </a:t>
            </a:r>
          </a:p>
          <a:p>
            <a:pPr algn="just">
              <a:lnSpc>
                <a:spcPct val="170000"/>
              </a:lnSpc>
            </a:pPr>
            <a:r>
              <a:rPr lang="en-GB" dirty="0"/>
              <a:t>Welsh Government. (Unknown). </a:t>
            </a:r>
            <a:r>
              <a:rPr lang="en-GB" i="1" dirty="0"/>
              <a:t>Legislative Proposals for Additional Learning Needs – White Paper. </a:t>
            </a:r>
            <a:r>
              <a:rPr lang="en-GB" dirty="0"/>
              <a:t>[Online] Available at: https://gov.wales/legislative-proposals-additional-learning-needs-white-paper (Accessed: November 2019).</a:t>
            </a:r>
          </a:p>
          <a:p>
            <a:pPr algn="just">
              <a:lnSpc>
                <a:spcPct val="170000"/>
              </a:lnSpc>
            </a:pPr>
            <a:r>
              <a:rPr lang="en-GB" dirty="0"/>
              <a:t>Welsh Government. (Unknown) </a:t>
            </a:r>
            <a:r>
              <a:rPr lang="en-GB" i="1" dirty="0"/>
              <a:t>The National Curriculum: Key Stage 1 and 2. </a:t>
            </a:r>
            <a:r>
              <a:rPr lang="en-GB" dirty="0"/>
              <a:t>[Online] Available at: https://www.gov.uk/national-curriculum/key-stage-1-and-2 (Accessed: November 2019). </a:t>
            </a:r>
          </a:p>
          <a:p>
            <a:pPr algn="just">
              <a:lnSpc>
                <a:spcPct val="170000"/>
              </a:lnSpc>
            </a:pPr>
            <a:r>
              <a:rPr lang="en-GB" dirty="0"/>
              <a:t>U.S. History. (2019). </a:t>
            </a:r>
            <a:r>
              <a:rPr lang="en-GB" i="1" dirty="0"/>
              <a:t>50b. Reactions to a Troubles World. </a:t>
            </a:r>
            <a:r>
              <a:rPr lang="en-GB" dirty="0"/>
              <a:t>[Online] Available at: http://www.ushistory.org/us/50b.asp (Accessed: November 2019). </a:t>
            </a:r>
          </a:p>
        </p:txBody>
      </p:sp>
    </p:spTree>
    <p:extLst>
      <p:ext uri="{BB962C8B-B14F-4D97-AF65-F5344CB8AC3E}">
        <p14:creationId xmlns:p14="http://schemas.microsoft.com/office/powerpoint/2010/main" val="118000271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1093</TotalTime>
  <Words>3241</Words>
  <Application>Microsoft Office PowerPoint</Application>
  <PresentationFormat>Widescreen</PresentationFormat>
  <Paragraphs>159</Paragraphs>
  <Slides>19</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Trebuchet MS</vt:lpstr>
      <vt:lpstr>Wingdings 3</vt:lpstr>
      <vt:lpstr>Facet</vt:lpstr>
      <vt:lpstr>Analysis of a World Curriculum: Wales and France</vt:lpstr>
      <vt:lpstr>What is a curriculum?</vt:lpstr>
      <vt:lpstr>PowerPoint Presentation</vt:lpstr>
      <vt:lpstr>PowerPoint Presentation</vt:lpstr>
      <vt:lpstr>PowerPoint Presentation</vt:lpstr>
      <vt:lpstr>PowerPoint Presentation</vt:lpstr>
      <vt:lpstr>PowerPoint Presentation</vt:lpstr>
      <vt:lpstr>The difference between the French curriculum and the National Curriculum  </vt:lpstr>
      <vt:lpstr>Cycles of Learning –French Curriculum</vt:lpstr>
      <vt:lpstr>National Curriculum</vt:lpstr>
      <vt:lpstr>French Curriculum</vt:lpstr>
      <vt:lpstr>Regulation and Administration within the Curriculum</vt:lpstr>
      <vt:lpstr>Comparing Curriculums – Schools hours and term times</vt:lpstr>
      <vt:lpstr>Examinations and Testing </vt:lpstr>
      <vt:lpstr>PowerPoint Presentation</vt:lpstr>
      <vt:lpstr>PowerPoint Presentation</vt:lpstr>
      <vt:lpstr>Conclusion</vt:lpstr>
      <vt:lpstr>Thank you for listening  Any 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a World Curriculum</dc:title>
  <dc:creator>Llinos Chan</dc:creator>
  <cp:lastModifiedBy>Llinos Chan</cp:lastModifiedBy>
  <cp:revision>122</cp:revision>
  <dcterms:created xsi:type="dcterms:W3CDTF">2019-11-22T14:56:35Z</dcterms:created>
  <dcterms:modified xsi:type="dcterms:W3CDTF">2019-11-26T10:55:18Z</dcterms:modified>
</cp:coreProperties>
</file>