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notesMasterIdLst>
    <p:notesMasterId r:id="rId128"/>
  </p:notesMasterIdLst>
  <p:sldIdLst>
    <p:sldId id="256" r:id="rId2"/>
    <p:sldId id="395" r:id="rId3"/>
    <p:sldId id="657" r:id="rId4"/>
    <p:sldId id="393" r:id="rId5"/>
    <p:sldId id="394" r:id="rId6"/>
    <p:sldId id="298" r:id="rId7"/>
    <p:sldId id="312" r:id="rId8"/>
    <p:sldId id="655" r:id="rId9"/>
    <p:sldId id="441" r:id="rId10"/>
    <p:sldId id="478" r:id="rId11"/>
    <p:sldId id="300" r:id="rId12"/>
    <p:sldId id="408" r:id="rId13"/>
    <p:sldId id="398" r:id="rId14"/>
    <p:sldId id="399" r:id="rId15"/>
    <p:sldId id="400" r:id="rId16"/>
    <p:sldId id="401" r:id="rId17"/>
    <p:sldId id="402" r:id="rId18"/>
    <p:sldId id="440" r:id="rId19"/>
    <p:sldId id="409" r:id="rId20"/>
    <p:sldId id="410" r:id="rId21"/>
    <p:sldId id="327" r:id="rId22"/>
    <p:sldId id="328" r:id="rId23"/>
    <p:sldId id="482" r:id="rId24"/>
    <p:sldId id="403" r:id="rId25"/>
    <p:sldId id="404" r:id="rId26"/>
    <p:sldId id="459" r:id="rId27"/>
    <p:sldId id="477" r:id="rId28"/>
    <p:sldId id="455" r:id="rId29"/>
    <p:sldId id="656" r:id="rId30"/>
    <p:sldId id="456" r:id="rId31"/>
    <p:sldId id="457" r:id="rId32"/>
    <p:sldId id="458" r:id="rId33"/>
    <p:sldId id="405" r:id="rId34"/>
    <p:sldId id="446" r:id="rId35"/>
    <p:sldId id="483" r:id="rId36"/>
    <p:sldId id="463" r:id="rId37"/>
    <p:sldId id="468" r:id="rId38"/>
    <p:sldId id="467" r:id="rId39"/>
    <p:sldId id="466" r:id="rId40"/>
    <p:sldId id="465" r:id="rId41"/>
    <p:sldId id="469" r:id="rId42"/>
    <p:sldId id="470" r:id="rId43"/>
    <p:sldId id="471" r:id="rId44"/>
    <p:sldId id="472" r:id="rId45"/>
    <p:sldId id="461" r:id="rId46"/>
    <p:sldId id="484" r:id="rId47"/>
    <p:sldId id="321" r:id="rId48"/>
    <p:sldId id="371" r:id="rId49"/>
    <p:sldId id="372" r:id="rId50"/>
    <p:sldId id="373" r:id="rId51"/>
    <p:sldId id="481" r:id="rId52"/>
    <p:sldId id="322" r:id="rId53"/>
    <p:sldId id="375" r:id="rId54"/>
    <p:sldId id="376" r:id="rId55"/>
    <p:sldId id="654" r:id="rId56"/>
    <p:sldId id="377" r:id="rId57"/>
    <p:sldId id="378" r:id="rId58"/>
    <p:sldId id="324" r:id="rId59"/>
    <p:sldId id="474" r:id="rId60"/>
    <p:sldId id="476" r:id="rId61"/>
    <p:sldId id="382" r:id="rId62"/>
    <p:sldId id="383" r:id="rId63"/>
    <p:sldId id="384" r:id="rId64"/>
    <p:sldId id="385" r:id="rId65"/>
    <p:sldId id="652" r:id="rId66"/>
    <p:sldId id="653" r:id="rId67"/>
    <p:sldId id="546" r:id="rId68"/>
    <p:sldId id="547" r:id="rId69"/>
    <p:sldId id="548" r:id="rId70"/>
    <p:sldId id="549" r:id="rId71"/>
    <p:sldId id="550" r:id="rId72"/>
    <p:sldId id="551" r:id="rId73"/>
    <p:sldId id="552" r:id="rId74"/>
    <p:sldId id="553" r:id="rId75"/>
    <p:sldId id="554" r:id="rId76"/>
    <p:sldId id="555" r:id="rId77"/>
    <p:sldId id="556" r:id="rId78"/>
    <p:sldId id="557" r:id="rId79"/>
    <p:sldId id="558" r:id="rId80"/>
    <p:sldId id="559" r:id="rId81"/>
    <p:sldId id="560" r:id="rId82"/>
    <p:sldId id="561" r:id="rId83"/>
    <p:sldId id="562" r:id="rId84"/>
    <p:sldId id="563" r:id="rId85"/>
    <p:sldId id="564" r:id="rId86"/>
    <p:sldId id="565" r:id="rId87"/>
    <p:sldId id="566" r:id="rId88"/>
    <p:sldId id="569" r:id="rId89"/>
    <p:sldId id="570" r:id="rId90"/>
    <p:sldId id="571" r:id="rId91"/>
    <p:sldId id="572" r:id="rId92"/>
    <p:sldId id="573" r:id="rId93"/>
    <p:sldId id="574" r:id="rId94"/>
    <p:sldId id="663" r:id="rId95"/>
    <p:sldId id="576" r:id="rId96"/>
    <p:sldId id="577" r:id="rId97"/>
    <p:sldId id="578" r:id="rId98"/>
    <p:sldId id="579" r:id="rId99"/>
    <p:sldId id="580" r:id="rId100"/>
    <p:sldId id="581" r:id="rId101"/>
    <p:sldId id="582" r:id="rId102"/>
    <p:sldId id="583" r:id="rId103"/>
    <p:sldId id="586" r:id="rId104"/>
    <p:sldId id="587" r:id="rId105"/>
    <p:sldId id="588" r:id="rId106"/>
    <p:sldId id="589" r:id="rId107"/>
    <p:sldId id="590" r:id="rId108"/>
    <p:sldId id="591" r:id="rId109"/>
    <p:sldId id="592" r:id="rId110"/>
    <p:sldId id="593" r:id="rId111"/>
    <p:sldId id="594" r:id="rId112"/>
    <p:sldId id="595" r:id="rId113"/>
    <p:sldId id="596" r:id="rId114"/>
    <p:sldId id="597" r:id="rId115"/>
    <p:sldId id="598" r:id="rId116"/>
    <p:sldId id="599" r:id="rId117"/>
    <p:sldId id="600" r:id="rId118"/>
    <p:sldId id="601" r:id="rId119"/>
    <p:sldId id="602" r:id="rId120"/>
    <p:sldId id="603" r:id="rId121"/>
    <p:sldId id="659" r:id="rId122"/>
    <p:sldId id="604" r:id="rId123"/>
    <p:sldId id="605" r:id="rId124"/>
    <p:sldId id="662" r:id="rId125"/>
    <p:sldId id="661" r:id="rId126"/>
    <p:sldId id="660" r:id="rId127"/>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09" autoAdjust="0"/>
    <p:restoredTop sz="94434" autoAdjust="0"/>
  </p:normalViewPr>
  <p:slideViewPr>
    <p:cSldViewPr>
      <p:cViewPr varScale="1">
        <p:scale>
          <a:sx n="107" d="100"/>
          <a:sy n="107" d="100"/>
        </p:scale>
        <p:origin x="700" y="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1382"/>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75927" cy="499745"/>
          </a:xfrm>
          <a:prstGeom prst="rect">
            <a:avLst/>
          </a:prstGeom>
        </p:spPr>
        <p:txBody>
          <a:bodyPr vert="horz" lIns="92190" tIns="46095" rIns="92190" bIns="46095" rtlCol="0"/>
          <a:lstStyle>
            <a:lvl1pPr algn="l">
              <a:defRPr sz="1200"/>
            </a:lvl1pPr>
          </a:lstStyle>
          <a:p>
            <a:endParaRPr lang="en-US"/>
          </a:p>
        </p:txBody>
      </p:sp>
      <p:sp>
        <p:nvSpPr>
          <p:cNvPr id="3" name="Date Placeholder 2"/>
          <p:cNvSpPr>
            <a:spLocks noGrp="1"/>
          </p:cNvSpPr>
          <p:nvPr>
            <p:ph type="dt" idx="1"/>
          </p:nvPr>
        </p:nvSpPr>
        <p:spPr>
          <a:xfrm>
            <a:off x="3890009" y="0"/>
            <a:ext cx="2975927" cy="499745"/>
          </a:xfrm>
          <a:prstGeom prst="rect">
            <a:avLst/>
          </a:prstGeom>
        </p:spPr>
        <p:txBody>
          <a:bodyPr vert="horz" lIns="92190" tIns="46095" rIns="92190" bIns="46095" rtlCol="0"/>
          <a:lstStyle>
            <a:lvl1pPr algn="r">
              <a:defRPr sz="1200"/>
            </a:lvl1pPr>
          </a:lstStyle>
          <a:p>
            <a:fld id="{7F717CE2-9BA3-4F04-AFDF-96D261337CB3}" type="datetimeFigureOut">
              <a:rPr lang="en-US" smtClean="0"/>
              <a:pPr/>
              <a:t>11/19/2019</a:t>
            </a:fld>
            <a:endParaRPr lang="en-US"/>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2190" tIns="46095" rIns="92190" bIns="46095" rtlCol="0" anchor="ctr"/>
          <a:lstStyle/>
          <a:p>
            <a:endParaRPr lang="en-US"/>
          </a:p>
        </p:txBody>
      </p:sp>
      <p:sp>
        <p:nvSpPr>
          <p:cNvPr id="5" name="Notes Placeholder 4"/>
          <p:cNvSpPr>
            <a:spLocks noGrp="1"/>
          </p:cNvSpPr>
          <p:nvPr>
            <p:ph type="body" sz="quarter" idx="3"/>
          </p:nvPr>
        </p:nvSpPr>
        <p:spPr>
          <a:xfrm>
            <a:off x="686753" y="4747578"/>
            <a:ext cx="5494020" cy="4497705"/>
          </a:xfrm>
          <a:prstGeom prst="rect">
            <a:avLst/>
          </a:prstGeom>
        </p:spPr>
        <p:txBody>
          <a:bodyPr vert="horz" lIns="92190" tIns="46095" rIns="92190" bIns="4609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493420"/>
            <a:ext cx="2975927" cy="499745"/>
          </a:xfrm>
          <a:prstGeom prst="rect">
            <a:avLst/>
          </a:prstGeom>
        </p:spPr>
        <p:txBody>
          <a:bodyPr vert="horz" lIns="92190" tIns="46095" rIns="92190" bIns="46095" rtlCol="0" anchor="b"/>
          <a:lstStyle>
            <a:lvl1pPr algn="l">
              <a:defRPr sz="1200"/>
            </a:lvl1pPr>
          </a:lstStyle>
          <a:p>
            <a:endParaRPr lang="en-US"/>
          </a:p>
        </p:txBody>
      </p:sp>
      <p:sp>
        <p:nvSpPr>
          <p:cNvPr id="7" name="Slide Number Placeholder 6"/>
          <p:cNvSpPr>
            <a:spLocks noGrp="1"/>
          </p:cNvSpPr>
          <p:nvPr>
            <p:ph type="sldNum" sz="quarter" idx="5"/>
          </p:nvPr>
        </p:nvSpPr>
        <p:spPr>
          <a:xfrm>
            <a:off x="3890009" y="9493420"/>
            <a:ext cx="2975927" cy="499745"/>
          </a:xfrm>
          <a:prstGeom prst="rect">
            <a:avLst/>
          </a:prstGeom>
        </p:spPr>
        <p:txBody>
          <a:bodyPr vert="horz" lIns="92190" tIns="46095" rIns="92190" bIns="46095" rtlCol="0" anchor="b"/>
          <a:lstStyle>
            <a:lvl1pPr algn="r">
              <a:defRPr sz="1200"/>
            </a:lvl1pPr>
          </a:lstStyle>
          <a:p>
            <a:fld id="{E2D01808-48CB-4662-BAEB-BE1CE3B5247B}" type="slidenum">
              <a:rPr lang="en-US" smtClean="0"/>
              <a:pPr/>
              <a:t>‹#›</a:t>
            </a:fld>
            <a:endParaRPr lang="en-US"/>
          </a:p>
        </p:txBody>
      </p:sp>
    </p:spTree>
    <p:extLst>
      <p:ext uri="{BB962C8B-B14F-4D97-AF65-F5344CB8AC3E}">
        <p14:creationId xmlns:p14="http://schemas.microsoft.com/office/powerpoint/2010/main" val="3359889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995405AD-5B00-4D4A-A71B-FA360D261654}" type="slidenum">
              <a:rPr lang="en-US" smtClean="0"/>
              <a:pPr/>
              <a:t>9</a:t>
            </a:fld>
            <a:endParaRPr lang="en-US" smtClean="0"/>
          </a:p>
        </p:txBody>
      </p:sp>
      <p:sp>
        <p:nvSpPr>
          <p:cNvPr id="66563" name="Rectangle 2"/>
          <p:cNvSpPr>
            <a:spLocks noGrp="1" noRot="1" noChangeAspect="1" noChangeArrowheads="1" noTextEdit="1"/>
          </p:cNvSpPr>
          <p:nvPr>
            <p:ph type="sldImg"/>
          </p:nvPr>
        </p:nvSpPr>
        <p:spPr>
          <a:xfrm>
            <a:off x="2324100" y="749300"/>
            <a:ext cx="2219325" cy="1665288"/>
          </a:xfrm>
          <a:ln/>
        </p:spPr>
      </p:sp>
      <p:sp>
        <p:nvSpPr>
          <p:cNvPr id="66564"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2300887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995405AD-5B00-4D4A-A71B-FA360D261654}" type="slidenum">
              <a:rPr lang="en-US" smtClean="0"/>
              <a:pPr/>
              <a:t>10</a:t>
            </a:fld>
            <a:endParaRPr lang="en-US" smtClean="0"/>
          </a:p>
        </p:txBody>
      </p:sp>
      <p:sp>
        <p:nvSpPr>
          <p:cNvPr id="66563" name="Rectangle 2"/>
          <p:cNvSpPr>
            <a:spLocks noGrp="1" noRot="1" noChangeAspect="1" noChangeArrowheads="1" noTextEdit="1"/>
          </p:cNvSpPr>
          <p:nvPr>
            <p:ph type="sldImg"/>
          </p:nvPr>
        </p:nvSpPr>
        <p:spPr>
          <a:xfrm>
            <a:off x="2324100" y="749300"/>
            <a:ext cx="2219325" cy="1665288"/>
          </a:xfrm>
          <a:ln/>
        </p:spPr>
      </p:sp>
      <p:sp>
        <p:nvSpPr>
          <p:cNvPr id="66564"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745884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995405AD-5B00-4D4A-A71B-FA360D261654}" type="slidenum">
              <a:rPr lang="en-US" smtClean="0"/>
              <a:pPr/>
              <a:t>19</a:t>
            </a:fld>
            <a:endParaRPr lang="en-US" smtClean="0"/>
          </a:p>
        </p:txBody>
      </p:sp>
      <p:sp>
        <p:nvSpPr>
          <p:cNvPr id="66563" name="Rectangle 2"/>
          <p:cNvSpPr>
            <a:spLocks noGrp="1" noRot="1" noChangeAspect="1" noChangeArrowheads="1" noTextEdit="1"/>
          </p:cNvSpPr>
          <p:nvPr>
            <p:ph type="sldImg"/>
          </p:nvPr>
        </p:nvSpPr>
        <p:spPr>
          <a:xfrm>
            <a:off x="2324100" y="749300"/>
            <a:ext cx="2219325" cy="1665288"/>
          </a:xfrm>
          <a:ln/>
        </p:spPr>
      </p:sp>
      <p:sp>
        <p:nvSpPr>
          <p:cNvPr id="66564"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67441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995405AD-5B00-4D4A-A71B-FA360D261654}" type="slidenum">
              <a:rPr lang="en-US" smtClean="0"/>
              <a:pPr/>
              <a:t>20</a:t>
            </a:fld>
            <a:endParaRPr lang="en-US" smtClean="0"/>
          </a:p>
        </p:txBody>
      </p:sp>
      <p:sp>
        <p:nvSpPr>
          <p:cNvPr id="66563" name="Rectangle 2"/>
          <p:cNvSpPr>
            <a:spLocks noGrp="1" noRot="1" noChangeAspect="1" noChangeArrowheads="1" noTextEdit="1"/>
          </p:cNvSpPr>
          <p:nvPr>
            <p:ph type="sldImg"/>
          </p:nvPr>
        </p:nvSpPr>
        <p:spPr>
          <a:xfrm>
            <a:off x="2324100" y="749300"/>
            <a:ext cx="2219325" cy="1665288"/>
          </a:xfrm>
          <a:ln/>
        </p:spPr>
      </p:sp>
      <p:sp>
        <p:nvSpPr>
          <p:cNvPr id="66564"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43926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47DCC73F-85BB-4D04-88AF-3C864A92568B}" type="slidenum">
              <a:rPr lang="en-US" smtClean="0"/>
              <a:pPr/>
              <a:t>21</a:t>
            </a:fld>
            <a:endParaRPr lang="en-US" smtClean="0"/>
          </a:p>
        </p:txBody>
      </p:sp>
      <p:sp>
        <p:nvSpPr>
          <p:cNvPr id="80899" name="Rectangle 2"/>
          <p:cNvSpPr>
            <a:spLocks noGrp="1" noRot="1" noChangeAspect="1" noChangeArrowheads="1" noTextEdit="1"/>
          </p:cNvSpPr>
          <p:nvPr>
            <p:ph type="sldImg"/>
          </p:nvPr>
        </p:nvSpPr>
        <p:spPr>
          <a:xfrm>
            <a:off x="2324100" y="749300"/>
            <a:ext cx="2219325" cy="1665288"/>
          </a:xfrm>
          <a:ln/>
        </p:spPr>
      </p:sp>
      <p:sp>
        <p:nvSpPr>
          <p:cNvPr id="76803" name="Rectangle 3"/>
          <p:cNvSpPr>
            <a:spLocks noGrp="1" noChangeArrowheads="1"/>
          </p:cNvSpPr>
          <p:nvPr>
            <p:ph type="body" idx="1"/>
          </p:nvPr>
        </p:nvSpPr>
        <p:spPr/>
        <p:txBody>
          <a:bodyPr/>
          <a:lstStyle/>
          <a:p>
            <a:pPr>
              <a:defRPr/>
            </a:pPr>
            <a:r>
              <a:rPr lang="en-US" u="sng" dirty="0" smtClean="0"/>
              <a:t>Growth defects</a:t>
            </a:r>
            <a:endParaRPr lang="en-US" dirty="0" smtClean="0"/>
          </a:p>
          <a:p>
            <a:pPr>
              <a:defRPr/>
            </a:pPr>
            <a:r>
              <a:rPr lang="en-US" dirty="0" smtClean="0"/>
              <a:t>Knots &amp; knot holes</a:t>
            </a:r>
          </a:p>
          <a:p>
            <a:pPr lvl="1">
              <a:defRPr/>
            </a:pPr>
            <a:r>
              <a:rPr lang="en-US" dirty="0" smtClean="0"/>
              <a:t>LIMBS / BRANCHES</a:t>
            </a:r>
          </a:p>
          <a:p>
            <a:pPr>
              <a:defRPr/>
            </a:pPr>
            <a:r>
              <a:rPr lang="en-US" dirty="0" smtClean="0"/>
              <a:t>Decay and/or insect damage</a:t>
            </a:r>
          </a:p>
          <a:p>
            <a:pPr lvl="1">
              <a:defRPr/>
            </a:pPr>
            <a:r>
              <a:rPr lang="en-US" dirty="0" smtClean="0"/>
              <a:t>MOIST CONDITIONS, BORES</a:t>
            </a:r>
          </a:p>
          <a:p>
            <a:pPr>
              <a:defRPr/>
            </a:pPr>
            <a:endParaRPr lang="en-US" u="sng" dirty="0" smtClean="0"/>
          </a:p>
          <a:p>
            <a:pPr>
              <a:defRPr/>
            </a:pPr>
            <a:r>
              <a:rPr lang="en-US" u="sng" dirty="0" smtClean="0"/>
              <a:t>Manufacturing Defects</a:t>
            </a:r>
            <a:endParaRPr lang="en-US" dirty="0" smtClean="0"/>
          </a:p>
          <a:p>
            <a:pPr>
              <a:defRPr/>
            </a:pPr>
            <a:endParaRPr lang="en-US" dirty="0" smtClean="0"/>
          </a:p>
          <a:p>
            <a:pPr>
              <a:defRPr/>
            </a:pPr>
            <a:r>
              <a:rPr lang="en-US" dirty="0" smtClean="0"/>
              <a:t>Splits &amp; checks</a:t>
            </a:r>
          </a:p>
          <a:p>
            <a:pPr>
              <a:defRPr/>
            </a:pPr>
            <a:endParaRPr lang="en-US" dirty="0" smtClean="0"/>
          </a:p>
          <a:p>
            <a:pPr>
              <a:defRPr/>
            </a:pPr>
            <a:r>
              <a:rPr lang="en-US" dirty="0" smtClean="0"/>
              <a:t>Crook, bow, cup, and/or twist</a:t>
            </a:r>
          </a:p>
          <a:p>
            <a:pPr>
              <a:defRPr/>
            </a:pPr>
            <a:endParaRPr lang="en-US" dirty="0" smtClean="0"/>
          </a:p>
          <a:p>
            <a:pPr>
              <a:defRPr/>
            </a:pPr>
            <a:r>
              <a:rPr lang="en-US" sz="1600" i="1" u="sng" dirty="0" smtClean="0">
                <a:effectLst>
                  <a:outerShdw blurRad="38100" dist="38100" dir="2700000" algn="tl">
                    <a:srgbClr val="C0C0C0"/>
                  </a:outerShdw>
                </a:effectLst>
              </a:rPr>
              <a:t>WHAT CAUSES THESE DEFECTS???</a:t>
            </a:r>
            <a:endParaRPr lang="en-US" sz="1600" dirty="0" smtClean="0"/>
          </a:p>
          <a:p>
            <a:pPr lvl="1">
              <a:defRPr/>
            </a:pPr>
            <a:r>
              <a:rPr lang="en-US" sz="1900" dirty="0" smtClean="0"/>
              <a:t>DIFFERENTIAL SHRINKAGE</a:t>
            </a:r>
          </a:p>
        </p:txBody>
      </p:sp>
    </p:spTree>
    <p:extLst>
      <p:ext uri="{BB962C8B-B14F-4D97-AF65-F5344CB8AC3E}">
        <p14:creationId xmlns:p14="http://schemas.microsoft.com/office/powerpoint/2010/main" val="1411661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85DBE4AB-339B-41F9-AB03-48C519B0A041}" type="slidenum">
              <a:rPr lang="en-US" smtClean="0"/>
              <a:pPr/>
              <a:t>22</a:t>
            </a:fld>
            <a:endParaRPr lang="en-US" smtClean="0"/>
          </a:p>
        </p:txBody>
      </p:sp>
      <p:sp>
        <p:nvSpPr>
          <p:cNvPr id="81923" name="Rectangle 2"/>
          <p:cNvSpPr>
            <a:spLocks noGrp="1" noRot="1" noChangeAspect="1" noChangeArrowheads="1" noTextEdit="1"/>
          </p:cNvSpPr>
          <p:nvPr>
            <p:ph type="sldImg"/>
          </p:nvPr>
        </p:nvSpPr>
        <p:spPr>
          <a:xfrm>
            <a:off x="2324100" y="749300"/>
            <a:ext cx="2219325" cy="1665288"/>
          </a:xfrm>
          <a:ln/>
        </p:spPr>
      </p:sp>
      <p:sp>
        <p:nvSpPr>
          <p:cNvPr id="81924"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814157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0C53DB5D-D333-4221-88B3-06C0BC317397}" type="slidenum">
              <a:rPr lang="en-GB" smtClean="0"/>
              <a:pPr/>
              <a:t>27</a:t>
            </a:fld>
            <a:endParaRPr lang="en-GB"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1736921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16A8C64-CE0B-4AE7-980F-749DB684E312}" type="slidenum">
              <a:rPr lang="en-GB" smtClean="0"/>
              <a:pPr/>
              <a:t>28</a:t>
            </a:fld>
            <a:endParaRPr lang="en-GB"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213330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CAA7BD4A-0C33-47F1-A96F-5A04CE9294F9}" type="slidenum">
              <a:rPr lang="en-GB" smtClean="0"/>
              <a:pPr/>
              <a:t>30</a:t>
            </a:fld>
            <a:endParaRPr lang="en-GB"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2045854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CAA7BD4A-0C33-47F1-A96F-5A04CE9294F9}" type="slidenum">
              <a:rPr lang="en-GB" smtClean="0"/>
              <a:pPr/>
              <a:t>31</a:t>
            </a:fld>
            <a:endParaRPr lang="en-GB"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2487148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p>
            <a:fld id="{E888CE55-2D64-4E35-9B74-69212561545F}" type="slidenum">
              <a:rPr lang="en-US" smtClean="0"/>
              <a:pPr/>
              <a:t>47</a:t>
            </a:fld>
            <a:endParaRPr lang="en-US" smtClean="0"/>
          </a:p>
        </p:txBody>
      </p:sp>
      <p:sp>
        <p:nvSpPr>
          <p:cNvPr id="74755" name="Rectangle 2"/>
          <p:cNvSpPr>
            <a:spLocks noGrp="1" noRot="1" noChangeAspect="1" noChangeArrowheads="1" noTextEdit="1"/>
          </p:cNvSpPr>
          <p:nvPr>
            <p:ph type="sldImg"/>
          </p:nvPr>
        </p:nvSpPr>
        <p:spPr>
          <a:xfrm>
            <a:off x="2324100" y="749300"/>
            <a:ext cx="2219325" cy="1665288"/>
          </a:xfrm>
          <a:ln/>
        </p:spPr>
      </p:sp>
      <p:sp>
        <p:nvSpPr>
          <p:cNvPr id="72707" name="Rectangle 3"/>
          <p:cNvSpPr>
            <a:spLocks noGrp="1" noChangeArrowheads="1"/>
          </p:cNvSpPr>
          <p:nvPr>
            <p:ph type="body" idx="1"/>
          </p:nvPr>
        </p:nvSpPr>
        <p:spPr/>
        <p:txBody>
          <a:bodyPr/>
          <a:lstStyle/>
          <a:p>
            <a:pPr>
              <a:defRPr/>
            </a:pPr>
            <a:r>
              <a:rPr lang="en-US" sz="1600" i="1" u="sng" dirty="0" smtClean="0">
                <a:effectLst>
                  <a:outerShdw blurRad="38100" dist="38100" dir="2700000" algn="tl">
                    <a:srgbClr val="C0C0C0"/>
                  </a:outerShdw>
                </a:effectLst>
              </a:rPr>
              <a:t>1ST CUT (LOG) AND TRANSPORT TO  THE MILL</a:t>
            </a:r>
          </a:p>
          <a:p>
            <a:pPr>
              <a:defRPr/>
            </a:pPr>
            <a:r>
              <a:rPr lang="en-US" u="sng" dirty="0" smtClean="0"/>
              <a:t>Plain Sawing</a:t>
            </a:r>
          </a:p>
          <a:p>
            <a:pPr>
              <a:defRPr/>
            </a:pPr>
            <a:r>
              <a:rPr lang="en-US" dirty="0" smtClean="0"/>
              <a:t>Maximum Yield</a:t>
            </a:r>
          </a:p>
          <a:p>
            <a:pPr>
              <a:defRPr/>
            </a:pPr>
            <a:r>
              <a:rPr lang="en-US" dirty="0" smtClean="0"/>
              <a:t>Varying grain pattern</a:t>
            </a:r>
          </a:p>
          <a:p>
            <a:pPr lvl="1">
              <a:defRPr/>
            </a:pPr>
            <a:r>
              <a:rPr lang="en-US" dirty="0" smtClean="0"/>
              <a:t>CAUSES DRYING DISTORTIONS</a:t>
            </a:r>
          </a:p>
          <a:p>
            <a:pPr lvl="1">
              <a:defRPr/>
            </a:pPr>
            <a:r>
              <a:rPr lang="en-US" dirty="0" smtClean="0"/>
              <a:t>DIFFERENT SURFACE APPEARANCE</a:t>
            </a:r>
          </a:p>
          <a:p>
            <a:pPr lvl="1">
              <a:defRPr/>
            </a:pPr>
            <a:r>
              <a:rPr lang="en-US" dirty="0" smtClean="0"/>
              <a:t>LESS DURABILITY</a:t>
            </a:r>
          </a:p>
          <a:p>
            <a:pPr>
              <a:defRPr/>
            </a:pPr>
            <a:r>
              <a:rPr lang="en-US" dirty="0" smtClean="0"/>
              <a:t>Most common use - Framing lumber</a:t>
            </a:r>
          </a:p>
          <a:p>
            <a:pPr lvl="1">
              <a:defRPr/>
            </a:pPr>
            <a:r>
              <a:rPr lang="en-US" dirty="0" smtClean="0"/>
              <a:t>WHY???</a:t>
            </a:r>
          </a:p>
          <a:p>
            <a:pPr lvl="1">
              <a:buFont typeface="Wingdings" pitchFamily="2" charset="2"/>
              <a:buNone/>
              <a:defRPr/>
            </a:pPr>
            <a:r>
              <a:rPr lang="en-US" sz="1600" dirty="0" smtClean="0"/>
              <a:t>NOT SEEN</a:t>
            </a:r>
          </a:p>
          <a:p>
            <a:pPr lvl="1">
              <a:buFont typeface="Wingdings" pitchFamily="2" charset="2"/>
              <a:buNone/>
              <a:defRPr/>
            </a:pPr>
            <a:r>
              <a:rPr lang="en-US" sz="1600" dirty="0" smtClean="0"/>
              <a:t>STRUCTURAL QUALITIES ACCEPTABLE</a:t>
            </a:r>
          </a:p>
          <a:p>
            <a:pPr lvl="1">
              <a:buFont typeface="Wingdings" pitchFamily="2" charset="2"/>
              <a:buNone/>
              <a:defRPr/>
            </a:pPr>
            <a:r>
              <a:rPr lang="en-US" sz="1600" dirty="0" smtClean="0"/>
              <a:t>ECONOMICAL</a:t>
            </a:r>
          </a:p>
          <a:p>
            <a:pPr>
              <a:defRPr/>
            </a:pPr>
            <a:endParaRPr lang="en-US" dirty="0" smtClean="0"/>
          </a:p>
        </p:txBody>
      </p:sp>
    </p:spTree>
    <p:extLst>
      <p:ext uri="{BB962C8B-B14F-4D97-AF65-F5344CB8AC3E}">
        <p14:creationId xmlns:p14="http://schemas.microsoft.com/office/powerpoint/2010/main" val="1752258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p>
            <a:fld id="{0402A8B4-F717-4819-B39D-5D5E459F6415}" type="slidenum">
              <a:rPr lang="en-US" smtClean="0"/>
              <a:pPr/>
              <a:t>52</a:t>
            </a:fld>
            <a:endParaRPr lang="en-US" smtClean="0"/>
          </a:p>
        </p:txBody>
      </p:sp>
      <p:sp>
        <p:nvSpPr>
          <p:cNvPr id="75779" name="Rectangle 2"/>
          <p:cNvSpPr>
            <a:spLocks noGrp="1" noRot="1" noChangeAspect="1" noChangeArrowheads="1" noTextEdit="1"/>
          </p:cNvSpPr>
          <p:nvPr>
            <p:ph type="sldImg"/>
          </p:nvPr>
        </p:nvSpPr>
        <p:spPr>
          <a:xfrm>
            <a:off x="2324100" y="749300"/>
            <a:ext cx="2219325" cy="1665288"/>
          </a:xfrm>
          <a:ln/>
        </p:spPr>
      </p:sp>
      <p:sp>
        <p:nvSpPr>
          <p:cNvPr id="75780"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1912713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48AFEA69-4470-413B-92C9-B63083665E53}" type="slidenum">
              <a:rPr lang="en-GB" smtClean="0"/>
              <a:pPr/>
              <a:t>56</a:t>
            </a:fld>
            <a:endParaRPr lang="en-GB"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542859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E3F9700B-5142-47A5-A5CB-8367BF0B166D}" type="slidenum">
              <a:rPr lang="en-GB" smtClean="0"/>
              <a:pPr/>
              <a:t>57</a:t>
            </a:fld>
            <a:endParaRPr lang="en-GB"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GB" dirty="0" smtClean="0"/>
          </a:p>
        </p:txBody>
      </p:sp>
    </p:spTree>
    <p:extLst>
      <p:ext uri="{BB962C8B-B14F-4D97-AF65-F5344CB8AC3E}">
        <p14:creationId xmlns:p14="http://schemas.microsoft.com/office/powerpoint/2010/main" val="1507296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2E76C297-B617-4B14-9889-C32F22622342}" type="slidenum">
              <a:rPr lang="en-US" smtClean="0"/>
              <a:pPr/>
              <a:t>58</a:t>
            </a:fld>
            <a:endParaRPr lang="en-US" smtClean="0"/>
          </a:p>
        </p:txBody>
      </p:sp>
      <p:sp>
        <p:nvSpPr>
          <p:cNvPr id="77827" name="Rectangle 2"/>
          <p:cNvSpPr>
            <a:spLocks noGrp="1" noRot="1" noChangeAspect="1" noChangeArrowheads="1" noTextEdit="1"/>
          </p:cNvSpPr>
          <p:nvPr>
            <p:ph type="sldImg"/>
          </p:nvPr>
        </p:nvSpPr>
        <p:spPr>
          <a:xfrm>
            <a:off x="2489200" y="749300"/>
            <a:ext cx="1889125" cy="1416050"/>
          </a:xfrm>
          <a:ln/>
        </p:spPr>
      </p:sp>
      <p:sp>
        <p:nvSpPr>
          <p:cNvPr id="77828" name="Rectangle 3"/>
          <p:cNvSpPr>
            <a:spLocks noGrp="1" noChangeArrowheads="1"/>
          </p:cNvSpPr>
          <p:nvPr>
            <p:ph type="body" idx="1"/>
          </p:nvPr>
        </p:nvSpPr>
        <p:spPr>
          <a:xfrm>
            <a:off x="915671" y="2165562"/>
            <a:ext cx="5036185" cy="7079721"/>
          </a:xfrm>
          <a:noFill/>
          <a:ln w="9525"/>
        </p:spPr>
        <p:txBody>
          <a:bodyPr/>
          <a:lstStyle/>
          <a:p>
            <a:r>
              <a:rPr lang="en-US" sz="1600" u="sng" dirty="0" smtClean="0"/>
              <a:t>WHY DRY WOOD??? </a:t>
            </a:r>
          </a:p>
          <a:p>
            <a:pPr lvl="1"/>
            <a:r>
              <a:rPr lang="en-US" dirty="0" smtClean="0"/>
              <a:t>WATER IS 30% TO 300% OF DRY WT.</a:t>
            </a:r>
          </a:p>
          <a:p>
            <a:pPr lvl="1"/>
            <a:r>
              <a:rPr lang="en-US" dirty="0" smtClean="0"/>
              <a:t>Seasoned lumber @ 19% or less </a:t>
            </a:r>
          </a:p>
          <a:p>
            <a:pPr lvl="1"/>
            <a:r>
              <a:rPr lang="en-US" dirty="0" smtClean="0"/>
              <a:t>HEAVY, WEAKER, LESS STABLE</a:t>
            </a:r>
          </a:p>
          <a:p>
            <a:endParaRPr lang="en-US" dirty="0" smtClean="0"/>
          </a:p>
          <a:p>
            <a:r>
              <a:rPr lang="en-US" u="sng" dirty="0" smtClean="0"/>
              <a:t>Drying Types</a:t>
            </a:r>
          </a:p>
          <a:p>
            <a:r>
              <a:rPr lang="en-US" dirty="0" smtClean="0"/>
              <a:t>Air </a:t>
            </a:r>
          </a:p>
          <a:p>
            <a:pPr lvl="1"/>
            <a:r>
              <a:rPr lang="en-US" dirty="0" smtClean="0"/>
              <a:t>CUT &amp; STACKED IN OPEN</a:t>
            </a:r>
          </a:p>
          <a:p>
            <a:pPr lvl="1"/>
            <a:r>
              <a:rPr lang="en-US" dirty="0" smtClean="0"/>
              <a:t>AIR DRIED - CAN TAKE MONTHS</a:t>
            </a:r>
          </a:p>
          <a:p>
            <a:r>
              <a:rPr lang="en-US" dirty="0" smtClean="0"/>
              <a:t>Kiln</a:t>
            </a:r>
          </a:p>
          <a:p>
            <a:pPr lvl="1"/>
            <a:r>
              <a:rPr lang="en-US" dirty="0" smtClean="0"/>
              <a:t>CUT &amp; STACKED</a:t>
            </a:r>
          </a:p>
          <a:p>
            <a:pPr lvl="1"/>
            <a:r>
              <a:rPr lang="en-US" dirty="0" smtClean="0"/>
              <a:t>KILN DRIED - A MATTER OF DAYS</a:t>
            </a:r>
          </a:p>
          <a:p>
            <a:pPr lvl="1"/>
            <a:r>
              <a:rPr lang="en-US" dirty="0" smtClean="0"/>
              <a:t>FASTER, HIGHER QUALITY PROCESS</a:t>
            </a:r>
          </a:p>
          <a:p>
            <a:r>
              <a:rPr lang="en-US" u="sng" dirty="0" smtClean="0"/>
              <a:t>Drying Effects</a:t>
            </a:r>
          </a:p>
          <a:p>
            <a:r>
              <a:rPr lang="en-US" dirty="0" smtClean="0"/>
              <a:t>Shrinkage </a:t>
            </a:r>
          </a:p>
          <a:p>
            <a:pPr lvl="1"/>
            <a:r>
              <a:rPr lang="en-US" dirty="0" smtClean="0"/>
              <a:t>LENGTH - NEGLIGIBLE</a:t>
            </a:r>
          </a:p>
          <a:p>
            <a:pPr lvl="1"/>
            <a:r>
              <a:rPr lang="en-US" dirty="0" smtClean="0"/>
              <a:t>RADIAL - MEASURABLE AMOUNT</a:t>
            </a:r>
          </a:p>
          <a:p>
            <a:pPr lvl="2"/>
            <a:r>
              <a:rPr lang="en-US" b="1" dirty="0" smtClean="0"/>
              <a:t>12’ BOARD - 30% TO 15% (2% SHRINKAGE - 1/4”)</a:t>
            </a:r>
            <a:endParaRPr lang="en-US" dirty="0" smtClean="0"/>
          </a:p>
          <a:p>
            <a:pPr lvl="1"/>
            <a:r>
              <a:rPr lang="en-US" dirty="0" smtClean="0"/>
              <a:t>TANGENTIAL - UP TO 50% &gt; RADIAL  (STRESSES  INDUCED)</a:t>
            </a:r>
          </a:p>
          <a:p>
            <a:r>
              <a:rPr lang="en-US" dirty="0" smtClean="0"/>
              <a:t>Reduced weight</a:t>
            </a:r>
          </a:p>
          <a:p>
            <a:r>
              <a:rPr lang="en-US" dirty="0" smtClean="0"/>
              <a:t>Increase of strength and stiffness</a:t>
            </a:r>
          </a:p>
          <a:p>
            <a:r>
              <a:rPr lang="en-US" dirty="0" smtClean="0"/>
              <a:t>More dimensional stable</a:t>
            </a:r>
          </a:p>
          <a:p>
            <a:endParaRPr lang="en-US" dirty="0" smtClean="0"/>
          </a:p>
        </p:txBody>
      </p:sp>
    </p:spTree>
    <p:extLst>
      <p:ext uri="{BB962C8B-B14F-4D97-AF65-F5344CB8AC3E}">
        <p14:creationId xmlns:p14="http://schemas.microsoft.com/office/powerpoint/2010/main" val="3440206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2E76C297-B617-4B14-9889-C32F22622342}" type="slidenum">
              <a:rPr lang="en-US" smtClean="0"/>
              <a:pPr/>
              <a:t>59</a:t>
            </a:fld>
            <a:endParaRPr lang="en-US" smtClean="0"/>
          </a:p>
        </p:txBody>
      </p:sp>
      <p:sp>
        <p:nvSpPr>
          <p:cNvPr id="77827" name="Rectangle 2"/>
          <p:cNvSpPr>
            <a:spLocks noGrp="1" noRot="1" noChangeAspect="1" noChangeArrowheads="1" noTextEdit="1"/>
          </p:cNvSpPr>
          <p:nvPr>
            <p:ph type="sldImg"/>
          </p:nvPr>
        </p:nvSpPr>
        <p:spPr>
          <a:xfrm>
            <a:off x="2489200" y="749300"/>
            <a:ext cx="1889125" cy="1416050"/>
          </a:xfrm>
          <a:ln/>
        </p:spPr>
      </p:sp>
      <p:sp>
        <p:nvSpPr>
          <p:cNvPr id="77828" name="Rectangle 3"/>
          <p:cNvSpPr>
            <a:spLocks noGrp="1" noChangeArrowheads="1"/>
          </p:cNvSpPr>
          <p:nvPr>
            <p:ph type="body" idx="1"/>
          </p:nvPr>
        </p:nvSpPr>
        <p:spPr>
          <a:xfrm>
            <a:off x="915671" y="2165562"/>
            <a:ext cx="5036185" cy="7079721"/>
          </a:xfrm>
          <a:noFill/>
          <a:ln w="9525"/>
        </p:spPr>
        <p:txBody>
          <a:bodyPr/>
          <a:lstStyle/>
          <a:p>
            <a:r>
              <a:rPr lang="en-US" sz="1600" u="sng" dirty="0" smtClean="0"/>
              <a:t>WHY DRY WOOD??? </a:t>
            </a:r>
          </a:p>
          <a:p>
            <a:pPr lvl="1"/>
            <a:r>
              <a:rPr lang="en-US" dirty="0" smtClean="0"/>
              <a:t>WATER IS 30% TO 300% OF DRY WT.</a:t>
            </a:r>
          </a:p>
          <a:p>
            <a:pPr lvl="1"/>
            <a:r>
              <a:rPr lang="en-US" dirty="0" smtClean="0"/>
              <a:t>Seasoned lumber @ 19% or less </a:t>
            </a:r>
          </a:p>
          <a:p>
            <a:pPr lvl="1"/>
            <a:r>
              <a:rPr lang="en-US" dirty="0" smtClean="0"/>
              <a:t>HEAVY, WEAKER, LESS STABLE</a:t>
            </a:r>
          </a:p>
          <a:p>
            <a:endParaRPr lang="en-US" dirty="0" smtClean="0"/>
          </a:p>
          <a:p>
            <a:r>
              <a:rPr lang="en-US" u="sng" dirty="0" smtClean="0"/>
              <a:t>Drying Types</a:t>
            </a:r>
          </a:p>
          <a:p>
            <a:r>
              <a:rPr lang="en-US" dirty="0" smtClean="0"/>
              <a:t>Air </a:t>
            </a:r>
          </a:p>
          <a:p>
            <a:pPr lvl="1"/>
            <a:r>
              <a:rPr lang="en-US" dirty="0" smtClean="0"/>
              <a:t>CUT &amp; STACKED IN OPEN</a:t>
            </a:r>
          </a:p>
          <a:p>
            <a:pPr lvl="1"/>
            <a:r>
              <a:rPr lang="en-US" dirty="0" smtClean="0"/>
              <a:t>AIR DRIED - CAN TAKE MONTHS</a:t>
            </a:r>
          </a:p>
          <a:p>
            <a:r>
              <a:rPr lang="en-US" dirty="0" smtClean="0"/>
              <a:t>Kiln</a:t>
            </a:r>
          </a:p>
          <a:p>
            <a:pPr lvl="1"/>
            <a:r>
              <a:rPr lang="en-US" dirty="0" smtClean="0"/>
              <a:t>CUT &amp; STACKED</a:t>
            </a:r>
          </a:p>
          <a:p>
            <a:pPr lvl="1"/>
            <a:r>
              <a:rPr lang="en-US" dirty="0" smtClean="0"/>
              <a:t>KILN DRIED - A MATTER OF DAYS</a:t>
            </a:r>
          </a:p>
          <a:p>
            <a:pPr lvl="1"/>
            <a:r>
              <a:rPr lang="en-US" dirty="0" smtClean="0"/>
              <a:t>FASTER, HIGHER QUALITY PROCESS</a:t>
            </a:r>
          </a:p>
          <a:p>
            <a:r>
              <a:rPr lang="en-US" u="sng" dirty="0" smtClean="0"/>
              <a:t>Drying Effects</a:t>
            </a:r>
          </a:p>
          <a:p>
            <a:r>
              <a:rPr lang="en-US" dirty="0" smtClean="0"/>
              <a:t>Shrinkage </a:t>
            </a:r>
          </a:p>
          <a:p>
            <a:pPr lvl="1"/>
            <a:r>
              <a:rPr lang="en-US" dirty="0" smtClean="0"/>
              <a:t>LENGTH - NEGLIGIBLE</a:t>
            </a:r>
          </a:p>
          <a:p>
            <a:pPr lvl="1"/>
            <a:r>
              <a:rPr lang="en-US" dirty="0" smtClean="0"/>
              <a:t>RADIAL - MEASURABLE AMOUNT</a:t>
            </a:r>
          </a:p>
          <a:p>
            <a:pPr lvl="2"/>
            <a:r>
              <a:rPr lang="en-US" b="1" dirty="0" smtClean="0"/>
              <a:t>12’ BOARD - 30% TO 15% (2% SHRINKAGE - 1/4”)</a:t>
            </a:r>
            <a:endParaRPr lang="en-US" dirty="0" smtClean="0"/>
          </a:p>
          <a:p>
            <a:pPr lvl="1"/>
            <a:r>
              <a:rPr lang="en-US" dirty="0" smtClean="0"/>
              <a:t>TANGENTIAL - UP TO 50% &gt; RADIAL  (STRESSES  INDUCED)</a:t>
            </a:r>
          </a:p>
          <a:p>
            <a:r>
              <a:rPr lang="en-US" dirty="0" smtClean="0"/>
              <a:t>Reduced weight</a:t>
            </a:r>
          </a:p>
          <a:p>
            <a:r>
              <a:rPr lang="en-US" dirty="0" smtClean="0"/>
              <a:t>Increase of strength and stiffness</a:t>
            </a:r>
          </a:p>
          <a:p>
            <a:r>
              <a:rPr lang="en-US" dirty="0" smtClean="0"/>
              <a:t>More dimensional stable</a:t>
            </a:r>
          </a:p>
          <a:p>
            <a:endParaRPr lang="en-US" dirty="0" smtClean="0"/>
          </a:p>
        </p:txBody>
      </p:sp>
    </p:spTree>
    <p:extLst>
      <p:ext uri="{BB962C8B-B14F-4D97-AF65-F5344CB8AC3E}">
        <p14:creationId xmlns:p14="http://schemas.microsoft.com/office/powerpoint/2010/main" val="9884190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2E76C297-B617-4B14-9889-C32F22622342}" type="slidenum">
              <a:rPr lang="en-US" smtClean="0"/>
              <a:pPr/>
              <a:t>60</a:t>
            </a:fld>
            <a:endParaRPr lang="en-US" smtClean="0"/>
          </a:p>
        </p:txBody>
      </p:sp>
      <p:sp>
        <p:nvSpPr>
          <p:cNvPr id="77827" name="Rectangle 2"/>
          <p:cNvSpPr>
            <a:spLocks noGrp="1" noRot="1" noChangeAspect="1" noChangeArrowheads="1" noTextEdit="1"/>
          </p:cNvSpPr>
          <p:nvPr>
            <p:ph type="sldImg"/>
          </p:nvPr>
        </p:nvSpPr>
        <p:spPr>
          <a:xfrm>
            <a:off x="2489200" y="749300"/>
            <a:ext cx="1889125" cy="1416050"/>
          </a:xfrm>
          <a:ln/>
        </p:spPr>
      </p:sp>
      <p:sp>
        <p:nvSpPr>
          <p:cNvPr id="77828" name="Rectangle 3"/>
          <p:cNvSpPr>
            <a:spLocks noGrp="1" noChangeArrowheads="1"/>
          </p:cNvSpPr>
          <p:nvPr>
            <p:ph type="body" idx="1"/>
          </p:nvPr>
        </p:nvSpPr>
        <p:spPr>
          <a:xfrm>
            <a:off x="915671" y="2165562"/>
            <a:ext cx="5036185" cy="7079721"/>
          </a:xfrm>
          <a:noFill/>
          <a:ln w="9525"/>
        </p:spPr>
        <p:txBody>
          <a:bodyPr/>
          <a:lstStyle/>
          <a:p>
            <a:r>
              <a:rPr lang="en-US" sz="1600" u="sng" dirty="0" smtClean="0"/>
              <a:t>WHY DRY WOOD??? </a:t>
            </a:r>
          </a:p>
          <a:p>
            <a:pPr lvl="1"/>
            <a:r>
              <a:rPr lang="en-US" dirty="0" smtClean="0"/>
              <a:t>WATER IS 30% TO 300% OF DRY WT.</a:t>
            </a:r>
          </a:p>
          <a:p>
            <a:pPr lvl="1"/>
            <a:r>
              <a:rPr lang="en-US" dirty="0" smtClean="0"/>
              <a:t>Seasoned lumber @ 19% or less </a:t>
            </a:r>
          </a:p>
          <a:p>
            <a:pPr lvl="1"/>
            <a:r>
              <a:rPr lang="en-US" dirty="0" smtClean="0"/>
              <a:t>HEAVY, WEAKER, LESS STABLE</a:t>
            </a:r>
          </a:p>
          <a:p>
            <a:endParaRPr lang="en-US" dirty="0" smtClean="0"/>
          </a:p>
          <a:p>
            <a:r>
              <a:rPr lang="en-US" u="sng" dirty="0" smtClean="0"/>
              <a:t>Drying Types</a:t>
            </a:r>
          </a:p>
          <a:p>
            <a:r>
              <a:rPr lang="en-US" dirty="0" smtClean="0"/>
              <a:t>Air </a:t>
            </a:r>
          </a:p>
          <a:p>
            <a:pPr lvl="1"/>
            <a:r>
              <a:rPr lang="en-US" dirty="0" smtClean="0"/>
              <a:t>CUT &amp; STACKED IN OPEN</a:t>
            </a:r>
          </a:p>
          <a:p>
            <a:pPr lvl="1"/>
            <a:r>
              <a:rPr lang="en-US" dirty="0" smtClean="0"/>
              <a:t>AIR DRIED - CAN TAKE MONTHS</a:t>
            </a:r>
          </a:p>
          <a:p>
            <a:r>
              <a:rPr lang="en-US" dirty="0" smtClean="0"/>
              <a:t>Kiln</a:t>
            </a:r>
          </a:p>
          <a:p>
            <a:pPr lvl="1"/>
            <a:r>
              <a:rPr lang="en-US" dirty="0" smtClean="0"/>
              <a:t>CUT &amp; STACKED</a:t>
            </a:r>
          </a:p>
          <a:p>
            <a:pPr lvl="1"/>
            <a:r>
              <a:rPr lang="en-US" dirty="0" smtClean="0"/>
              <a:t>KILN DRIED - A MATTER OF DAYS</a:t>
            </a:r>
          </a:p>
          <a:p>
            <a:pPr lvl="1"/>
            <a:r>
              <a:rPr lang="en-US" dirty="0" smtClean="0"/>
              <a:t>FASTER, HIGHER QUALITY PROCESS</a:t>
            </a:r>
          </a:p>
          <a:p>
            <a:r>
              <a:rPr lang="en-US" u="sng" dirty="0" smtClean="0"/>
              <a:t>Drying Effects</a:t>
            </a:r>
          </a:p>
          <a:p>
            <a:r>
              <a:rPr lang="en-US" dirty="0" smtClean="0"/>
              <a:t>Shrinkage </a:t>
            </a:r>
          </a:p>
          <a:p>
            <a:pPr lvl="1"/>
            <a:r>
              <a:rPr lang="en-US" dirty="0" smtClean="0"/>
              <a:t>LENGTH - NEGLIGIBLE</a:t>
            </a:r>
          </a:p>
          <a:p>
            <a:pPr lvl="1"/>
            <a:r>
              <a:rPr lang="en-US" dirty="0" smtClean="0"/>
              <a:t>RADIAL - MEASURABLE AMOUNT</a:t>
            </a:r>
          </a:p>
          <a:p>
            <a:pPr lvl="2"/>
            <a:r>
              <a:rPr lang="en-US" b="1" dirty="0" smtClean="0"/>
              <a:t>12’ BOARD - 30% TO 15% (2% SHRINKAGE - 1/4”)</a:t>
            </a:r>
            <a:endParaRPr lang="en-US" dirty="0" smtClean="0"/>
          </a:p>
          <a:p>
            <a:pPr lvl="1"/>
            <a:r>
              <a:rPr lang="en-US" dirty="0" smtClean="0"/>
              <a:t>TANGENTIAL - UP TO 50% &gt; RADIAL  (STRESSES  INDUCED)</a:t>
            </a:r>
          </a:p>
          <a:p>
            <a:r>
              <a:rPr lang="en-US" dirty="0" smtClean="0"/>
              <a:t>Reduced weight</a:t>
            </a:r>
          </a:p>
          <a:p>
            <a:r>
              <a:rPr lang="en-US" dirty="0" smtClean="0"/>
              <a:t>Increase of strength and stiffness</a:t>
            </a:r>
          </a:p>
          <a:p>
            <a:r>
              <a:rPr lang="en-US" dirty="0" smtClean="0"/>
              <a:t>More dimensional stable</a:t>
            </a:r>
          </a:p>
          <a:p>
            <a:endParaRPr lang="en-US" dirty="0" smtClean="0"/>
          </a:p>
        </p:txBody>
      </p:sp>
    </p:spTree>
    <p:extLst>
      <p:ext uri="{BB962C8B-B14F-4D97-AF65-F5344CB8AC3E}">
        <p14:creationId xmlns:p14="http://schemas.microsoft.com/office/powerpoint/2010/main" val="26049584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ED6FE126-0C03-425F-BB50-9C64E7F7EB88}" type="slidenum">
              <a:rPr lang="en-GB" smtClean="0"/>
              <a:pPr/>
              <a:t>61</a:t>
            </a:fld>
            <a:endParaRPr lang="en-GB"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1784099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1910FB6-02E1-4E09-BED9-82B84284F7B0}" type="slidenum">
              <a:rPr lang="en-GB" smtClean="0"/>
              <a:pPr/>
              <a:t>62</a:t>
            </a:fld>
            <a:endParaRPr lang="en-GB"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259486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00463367-6EC6-42EE-81D3-6D81A5C181C8}" type="slidenum">
              <a:rPr lang="en-GB" smtClean="0"/>
              <a:pPr/>
              <a:t>63</a:t>
            </a:fld>
            <a:endParaRPr lang="en-GB"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2734784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64</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3683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695BFD59-C2E9-4943-A8D6-B37BD2354FE4}" type="slidenum">
              <a:rPr lang="en-GB" smtClean="0"/>
              <a:pPr/>
              <a:t>65</a:t>
            </a:fld>
            <a:endParaRPr lang="en-GB"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2010915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703B71C-2D1C-4D47-A9C2-0BB191421FC1}" type="slidenum">
              <a:rPr lang="en-GB" smtClean="0"/>
              <a:pPr/>
              <a:t>66</a:t>
            </a:fld>
            <a:endParaRPr lang="en-GB"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1626251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68</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19381948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69</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971329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70</a:t>
            </a:fld>
            <a:endParaRPr lang="en-AU" dirty="0"/>
          </a:p>
        </p:txBody>
      </p:sp>
    </p:spTree>
    <p:extLst>
      <p:ext uri="{BB962C8B-B14F-4D97-AF65-F5344CB8AC3E}">
        <p14:creationId xmlns:p14="http://schemas.microsoft.com/office/powerpoint/2010/main" val="20686220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71</a:t>
            </a:fld>
            <a:endParaRPr lang="en-AU" dirty="0"/>
          </a:p>
        </p:txBody>
      </p:sp>
    </p:spTree>
    <p:extLst>
      <p:ext uri="{BB962C8B-B14F-4D97-AF65-F5344CB8AC3E}">
        <p14:creationId xmlns:p14="http://schemas.microsoft.com/office/powerpoint/2010/main" val="665555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72</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1240020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73</a:t>
            </a:fld>
            <a:endParaRPr lang="en-AU" dirty="0"/>
          </a:p>
        </p:txBody>
      </p:sp>
    </p:spTree>
    <p:extLst>
      <p:ext uri="{BB962C8B-B14F-4D97-AF65-F5344CB8AC3E}">
        <p14:creationId xmlns:p14="http://schemas.microsoft.com/office/powerpoint/2010/main" val="1310794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74</a:t>
            </a:fld>
            <a:endParaRPr lang="en-AU" dirty="0"/>
          </a:p>
        </p:txBody>
      </p:sp>
    </p:spTree>
    <p:extLst>
      <p:ext uri="{BB962C8B-B14F-4D97-AF65-F5344CB8AC3E}">
        <p14:creationId xmlns:p14="http://schemas.microsoft.com/office/powerpoint/2010/main" val="9665069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75</a:t>
            </a:fld>
            <a:endParaRPr lang="en-AU" dirty="0"/>
          </a:p>
        </p:txBody>
      </p:sp>
    </p:spTree>
    <p:extLst>
      <p:ext uri="{BB962C8B-B14F-4D97-AF65-F5344CB8AC3E}">
        <p14:creationId xmlns:p14="http://schemas.microsoft.com/office/powerpoint/2010/main" val="28125054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07832F61-A6BB-4EB2-AD1B-4816CB21C89D}" type="slidenum">
              <a:rPr lang="en-US" smtClean="0"/>
              <a:pPr/>
              <a:t>76</a:t>
            </a:fld>
            <a:endParaRPr lang="en-US" dirty="0" smtClean="0"/>
          </a:p>
        </p:txBody>
      </p:sp>
      <p:sp>
        <p:nvSpPr>
          <p:cNvPr id="83971" name="Rectangle 2"/>
          <p:cNvSpPr>
            <a:spLocks noGrp="1" noRot="1" noChangeAspect="1" noChangeArrowheads="1" noTextEdit="1"/>
          </p:cNvSpPr>
          <p:nvPr>
            <p:ph type="sldImg"/>
          </p:nvPr>
        </p:nvSpPr>
        <p:spPr>
          <a:xfrm>
            <a:off x="2322513" y="749300"/>
            <a:ext cx="2222500" cy="1666875"/>
          </a:xfrm>
          <a:ln/>
        </p:spPr>
      </p:sp>
      <p:sp>
        <p:nvSpPr>
          <p:cNvPr id="83972" name="Rectangle 3"/>
          <p:cNvSpPr>
            <a:spLocks noGrp="1" noChangeArrowheads="1"/>
          </p:cNvSpPr>
          <p:nvPr>
            <p:ph type="body" idx="1"/>
          </p:nvPr>
        </p:nvSpPr>
        <p:spPr>
          <a:noFill/>
          <a:ln w="9525"/>
        </p:spPr>
        <p:txBody>
          <a:bodyPr/>
          <a:lstStyle/>
          <a:p>
            <a:endParaRPr lang="en-US" dirty="0" smtClean="0"/>
          </a:p>
        </p:txBody>
      </p:sp>
    </p:spTree>
    <p:extLst>
      <p:ext uri="{BB962C8B-B14F-4D97-AF65-F5344CB8AC3E}">
        <p14:creationId xmlns:p14="http://schemas.microsoft.com/office/powerpoint/2010/main" val="33609168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77</a:t>
            </a:fld>
            <a:endParaRPr lang="en-AU" dirty="0"/>
          </a:p>
        </p:txBody>
      </p:sp>
    </p:spTree>
    <p:extLst>
      <p:ext uri="{BB962C8B-B14F-4D97-AF65-F5344CB8AC3E}">
        <p14:creationId xmlns:p14="http://schemas.microsoft.com/office/powerpoint/2010/main" val="9672060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bwMode="auto">
          <a:noFill/>
          <a:ln>
            <a:solidFill>
              <a:srgbClr val="000000"/>
            </a:solidFill>
            <a:miter lim="800000"/>
            <a:headEnd/>
            <a:tailEnd/>
          </a:ln>
        </p:spPr>
      </p:sp>
      <p:sp>
        <p:nvSpPr>
          <p:cNvPr id="1157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dirty="0" smtClean="0"/>
          </a:p>
        </p:txBody>
      </p:sp>
      <p:sp>
        <p:nvSpPr>
          <p:cNvPr id="4" name="Slide Number Placeholder 3"/>
          <p:cNvSpPr>
            <a:spLocks noGrp="1"/>
          </p:cNvSpPr>
          <p:nvPr>
            <p:ph type="sldNum" sz="quarter" idx="5"/>
          </p:nvPr>
        </p:nvSpPr>
        <p:spPr/>
        <p:txBody>
          <a:bodyPr/>
          <a:lstStyle/>
          <a:p>
            <a:pPr>
              <a:defRPr/>
            </a:pPr>
            <a:fld id="{A60C0E91-1279-41EF-A117-94F953BC028A}" type="slidenum">
              <a:rPr lang="en-AU" smtClean="0"/>
              <a:pPr>
                <a:defRPr/>
              </a:pPr>
              <a:t>78</a:t>
            </a:fld>
            <a:endParaRPr lang="en-AU" dirty="0"/>
          </a:p>
        </p:txBody>
      </p:sp>
    </p:spTree>
    <p:extLst>
      <p:ext uri="{BB962C8B-B14F-4D97-AF65-F5344CB8AC3E}">
        <p14:creationId xmlns:p14="http://schemas.microsoft.com/office/powerpoint/2010/main" val="7077882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5EB2828B-D092-4AE3-85AD-00F6ACCEFD8A}" type="slidenum">
              <a:rPr lang="en-US" smtClean="0"/>
              <a:pPr/>
              <a:t>79</a:t>
            </a:fld>
            <a:endParaRPr lang="en-US" smtClean="0"/>
          </a:p>
        </p:txBody>
      </p:sp>
      <p:sp>
        <p:nvSpPr>
          <p:cNvPr id="96259" name="Rectangle 2"/>
          <p:cNvSpPr>
            <a:spLocks noGrp="1" noRot="1" noChangeAspect="1" noChangeArrowheads="1" noTextEdit="1"/>
          </p:cNvSpPr>
          <p:nvPr>
            <p:ph type="sldImg"/>
          </p:nvPr>
        </p:nvSpPr>
        <p:spPr>
          <a:xfrm>
            <a:off x="2322513" y="749300"/>
            <a:ext cx="2222500" cy="1666875"/>
          </a:xfrm>
          <a:ln/>
        </p:spPr>
      </p:sp>
      <p:sp>
        <p:nvSpPr>
          <p:cNvPr id="96260" name="Rectangle 3"/>
          <p:cNvSpPr>
            <a:spLocks noGrp="1" noChangeArrowheads="1"/>
          </p:cNvSpPr>
          <p:nvPr>
            <p:ph type="body" idx="1"/>
          </p:nvPr>
        </p:nvSpPr>
        <p:spPr>
          <a:noFill/>
          <a:ln w="9525"/>
        </p:spPr>
        <p:txBody>
          <a:bodyPr/>
          <a:lstStyle/>
          <a:p>
            <a:r>
              <a:rPr lang="en-US" smtClean="0"/>
              <a:t>Thin layers of veneer glued together</a:t>
            </a:r>
          </a:p>
          <a:p>
            <a:pPr lvl="1"/>
            <a:r>
              <a:rPr lang="en-US" smtClean="0"/>
              <a:t>VENEERS - ROTARY CUT</a:t>
            </a:r>
          </a:p>
          <a:p>
            <a:pPr lvl="1"/>
            <a:endParaRPr lang="en-US" smtClean="0"/>
          </a:p>
          <a:p>
            <a:r>
              <a:rPr lang="en-US" smtClean="0"/>
              <a:t>Odd number of veneers</a:t>
            </a:r>
          </a:p>
          <a:p>
            <a:r>
              <a:rPr lang="en-US" smtClean="0"/>
              <a:t>Alternating direction of veneers</a:t>
            </a:r>
          </a:p>
          <a:p>
            <a:r>
              <a:rPr lang="en-US" smtClean="0"/>
              <a:t>Face veneers parallel</a:t>
            </a:r>
          </a:p>
          <a:p>
            <a:endParaRPr lang="en-US" smtClean="0"/>
          </a:p>
          <a:p>
            <a:r>
              <a:rPr lang="en-US" smtClean="0"/>
              <a:t>USES</a:t>
            </a:r>
          </a:p>
          <a:p>
            <a:pPr lvl="1"/>
            <a:r>
              <a:rPr lang="en-US" smtClean="0"/>
              <a:t>SAME AS OSB</a:t>
            </a:r>
          </a:p>
          <a:p>
            <a:pPr lvl="1"/>
            <a:r>
              <a:rPr lang="en-US" smtClean="0"/>
              <a:t>EXPOSED/PAINTED SURFACES</a:t>
            </a:r>
          </a:p>
          <a:p>
            <a:pPr lvl="1"/>
            <a:r>
              <a:rPr lang="en-US" smtClean="0"/>
              <a:t>FORMWORK</a:t>
            </a:r>
          </a:p>
          <a:p>
            <a:pPr lvl="1"/>
            <a:r>
              <a:rPr lang="en-US" smtClean="0"/>
              <a:t>COST MORE THAN OSB</a:t>
            </a:r>
          </a:p>
          <a:p>
            <a:endParaRPr lang="en-US" smtClean="0"/>
          </a:p>
        </p:txBody>
      </p:sp>
    </p:spTree>
    <p:extLst>
      <p:ext uri="{BB962C8B-B14F-4D97-AF65-F5344CB8AC3E}">
        <p14:creationId xmlns:p14="http://schemas.microsoft.com/office/powerpoint/2010/main" val="1116001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p>
            <a:fld id="{2D08658A-FAC1-4BF9-AFAE-E37E035FCB90}" type="slidenum">
              <a:rPr lang="en-US" smtClean="0"/>
              <a:pPr/>
              <a:t>80</a:t>
            </a:fld>
            <a:endParaRPr lang="en-US" smtClean="0"/>
          </a:p>
        </p:txBody>
      </p:sp>
      <p:sp>
        <p:nvSpPr>
          <p:cNvPr id="99331" name="Rectangle 2"/>
          <p:cNvSpPr>
            <a:spLocks noGrp="1" noRot="1" noChangeAspect="1" noChangeArrowheads="1" noTextEdit="1"/>
          </p:cNvSpPr>
          <p:nvPr>
            <p:ph type="sldImg"/>
          </p:nvPr>
        </p:nvSpPr>
        <p:spPr>
          <a:xfrm>
            <a:off x="2322513" y="749300"/>
            <a:ext cx="2222500" cy="1666875"/>
          </a:xfrm>
          <a:ln/>
        </p:spPr>
      </p:sp>
      <p:sp>
        <p:nvSpPr>
          <p:cNvPr id="99332" name="Rectangle 3"/>
          <p:cNvSpPr>
            <a:spLocks noGrp="1" noChangeArrowheads="1"/>
          </p:cNvSpPr>
          <p:nvPr>
            <p:ph type="body" idx="1"/>
          </p:nvPr>
        </p:nvSpPr>
        <p:spPr>
          <a:noFill/>
          <a:ln w="9525"/>
        </p:spPr>
        <p:txBody>
          <a:bodyPr/>
          <a:lstStyle/>
          <a:p>
            <a:r>
              <a:rPr lang="en-US" sz="1600" dirty="0" smtClean="0"/>
              <a:t>INTRODUCED IN THE EARLY 80’s</a:t>
            </a:r>
          </a:p>
          <a:p>
            <a:r>
              <a:rPr lang="en-US" sz="1600" dirty="0" smtClean="0"/>
              <a:t>GETTING WIDESPREAD USE</a:t>
            </a:r>
          </a:p>
          <a:p>
            <a:endParaRPr lang="en-US" dirty="0" smtClean="0"/>
          </a:p>
          <a:p>
            <a:r>
              <a:rPr lang="en-US" dirty="0" smtClean="0"/>
              <a:t>Long strand like wood particles</a:t>
            </a:r>
          </a:p>
          <a:p>
            <a:r>
              <a:rPr lang="en-US" dirty="0" smtClean="0"/>
              <a:t>Alternate grain orientation (3-5 layers)</a:t>
            </a:r>
          </a:p>
          <a:p>
            <a:r>
              <a:rPr lang="en-US" dirty="0" smtClean="0"/>
              <a:t>Compressed / glued </a:t>
            </a:r>
          </a:p>
          <a:p>
            <a:r>
              <a:rPr lang="en-US" dirty="0" smtClean="0"/>
              <a:t>Strongest of the Non-veneered</a:t>
            </a:r>
          </a:p>
          <a:p>
            <a:pPr lvl="1"/>
            <a:r>
              <a:rPr lang="en-US" sz="1600" dirty="0" smtClean="0"/>
              <a:t>WHY IS IT THE STRONGEST???</a:t>
            </a:r>
          </a:p>
          <a:p>
            <a:pPr lvl="1"/>
            <a:r>
              <a:rPr lang="en-US" sz="1900" u="sng" dirty="0" smtClean="0"/>
              <a:t>ORIENTATION OF STANDS</a:t>
            </a:r>
          </a:p>
          <a:p>
            <a:endParaRPr lang="en-US" dirty="0" smtClean="0"/>
          </a:p>
          <a:p>
            <a:r>
              <a:rPr lang="en-US" dirty="0" smtClean="0"/>
              <a:t>Generally more economical than Plywood</a:t>
            </a:r>
          </a:p>
          <a:p>
            <a:endParaRPr lang="en-US" dirty="0" smtClean="0"/>
          </a:p>
          <a:p>
            <a:r>
              <a:rPr lang="en-US" dirty="0" smtClean="0"/>
              <a:t>Uses; Sheathing for floor, roofs, &amp; siding</a:t>
            </a:r>
          </a:p>
          <a:p>
            <a:endParaRPr lang="en-US" dirty="0" smtClean="0"/>
          </a:p>
          <a:p>
            <a:r>
              <a:rPr lang="en-US" sz="1600" i="1" u="sng" dirty="0" smtClean="0"/>
              <a:t>WHY IS IT GETTING WIDESPREAD USE???</a:t>
            </a:r>
          </a:p>
          <a:p>
            <a:pPr lvl="1"/>
            <a:r>
              <a:rPr lang="en-US" dirty="0" smtClean="0"/>
              <a:t>STRUCTURALLY SOUND</a:t>
            </a:r>
          </a:p>
          <a:p>
            <a:pPr lvl="1"/>
            <a:r>
              <a:rPr lang="en-US" dirty="0" smtClean="0"/>
              <a:t>ECONOMICAL - SUBBSTITUTE FOR PLYWOOD</a:t>
            </a:r>
          </a:p>
          <a:p>
            <a:pPr lvl="1"/>
            <a:r>
              <a:rPr lang="en-US" dirty="0" smtClean="0"/>
              <a:t>NEW GROWTH TREES</a:t>
            </a:r>
          </a:p>
        </p:txBody>
      </p:sp>
    </p:spTree>
    <p:extLst>
      <p:ext uri="{BB962C8B-B14F-4D97-AF65-F5344CB8AC3E}">
        <p14:creationId xmlns:p14="http://schemas.microsoft.com/office/powerpoint/2010/main" val="208930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p>
            <a:fld id="{52147E5C-9EC5-490B-BE41-8239FE3D90E2}" type="slidenum">
              <a:rPr lang="en-US" smtClean="0"/>
              <a:pPr/>
              <a:t>81</a:t>
            </a:fld>
            <a:endParaRPr lang="en-US" smtClean="0"/>
          </a:p>
        </p:txBody>
      </p:sp>
      <p:sp>
        <p:nvSpPr>
          <p:cNvPr id="98307" name="Rectangle 2"/>
          <p:cNvSpPr>
            <a:spLocks noGrp="1" noRot="1" noChangeAspect="1" noChangeArrowheads="1" noTextEdit="1"/>
          </p:cNvSpPr>
          <p:nvPr>
            <p:ph type="sldImg"/>
          </p:nvPr>
        </p:nvSpPr>
        <p:spPr>
          <a:xfrm>
            <a:off x="2322513" y="749300"/>
            <a:ext cx="2222500" cy="1666875"/>
          </a:xfrm>
          <a:ln/>
        </p:spPr>
      </p:sp>
      <p:sp>
        <p:nvSpPr>
          <p:cNvPr id="98308"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23576889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E05A375F-44AC-4EDF-8B0C-17FB7E708B2C}" type="slidenum">
              <a:rPr lang="en-US" smtClean="0"/>
              <a:pPr/>
              <a:t>82</a:t>
            </a:fld>
            <a:endParaRPr lang="en-US" smtClean="0"/>
          </a:p>
        </p:txBody>
      </p:sp>
      <p:sp>
        <p:nvSpPr>
          <p:cNvPr id="90115" name="Rectangle 2"/>
          <p:cNvSpPr>
            <a:spLocks noGrp="1" noRot="1" noChangeAspect="1" noChangeArrowheads="1" noTextEdit="1"/>
          </p:cNvSpPr>
          <p:nvPr>
            <p:ph type="sldImg"/>
          </p:nvPr>
        </p:nvSpPr>
        <p:spPr>
          <a:xfrm>
            <a:off x="2322513" y="749300"/>
            <a:ext cx="2222500" cy="1666875"/>
          </a:xfrm>
          <a:ln/>
        </p:spPr>
      </p:sp>
      <p:sp>
        <p:nvSpPr>
          <p:cNvPr id="90116" name="Rectangle 3"/>
          <p:cNvSpPr>
            <a:spLocks noGrp="1" noChangeArrowheads="1"/>
          </p:cNvSpPr>
          <p:nvPr>
            <p:ph type="body" idx="1"/>
          </p:nvPr>
        </p:nvSpPr>
        <p:spPr>
          <a:noFill/>
          <a:ln w="9525"/>
        </p:spPr>
        <p:txBody>
          <a:bodyPr/>
          <a:lstStyle/>
          <a:p>
            <a:r>
              <a:rPr lang="en-US" smtClean="0"/>
              <a:t>Lamination Process</a:t>
            </a:r>
          </a:p>
          <a:p>
            <a:pPr lvl="1"/>
            <a:r>
              <a:rPr lang="en-US" u="sng" smtClean="0"/>
              <a:t>SELECT LUMBER, GRADE</a:t>
            </a:r>
          </a:p>
          <a:p>
            <a:pPr lvl="1"/>
            <a:r>
              <a:rPr lang="en-US" u="sng" smtClean="0"/>
              <a:t>JOINTS - FINGER OR SCARF</a:t>
            </a:r>
          </a:p>
          <a:p>
            <a:pPr lvl="1"/>
            <a:r>
              <a:rPr lang="en-US" u="sng" smtClean="0"/>
              <a:t>ADHESIVES BASED ON EXPECTED MOISTURE</a:t>
            </a:r>
          </a:p>
          <a:p>
            <a:endParaRPr lang="en-US" u="sng" smtClean="0"/>
          </a:p>
          <a:p>
            <a:r>
              <a:rPr lang="en-US" u="sng" smtClean="0"/>
              <a:t>Why Laminate?</a:t>
            </a:r>
          </a:p>
          <a:p>
            <a:r>
              <a:rPr lang="en-US" smtClean="0"/>
              <a:t>Create a size not available naturally</a:t>
            </a:r>
          </a:p>
          <a:p>
            <a:endParaRPr lang="en-US" smtClean="0"/>
          </a:p>
          <a:p>
            <a:r>
              <a:rPr lang="en-US" smtClean="0"/>
              <a:t>Create Shapes</a:t>
            </a:r>
          </a:p>
          <a:p>
            <a:pPr lvl="1"/>
            <a:r>
              <a:rPr lang="en-US" smtClean="0"/>
              <a:t>ARCHES, CURVES, ETC.</a:t>
            </a:r>
          </a:p>
          <a:p>
            <a:endParaRPr lang="en-US" smtClean="0"/>
          </a:p>
          <a:p>
            <a:r>
              <a:rPr lang="en-US" smtClean="0"/>
              <a:t>Improved Quality</a:t>
            </a:r>
          </a:p>
          <a:p>
            <a:pPr lvl="1"/>
            <a:r>
              <a:rPr lang="en-US" smtClean="0"/>
              <a:t>PROCESS CONTROLLED</a:t>
            </a:r>
          </a:p>
          <a:p>
            <a:pPr lvl="1"/>
            <a:r>
              <a:rPr lang="en-US" smtClean="0"/>
              <a:t>DEFECTS REMOVED / CONSIDERED</a:t>
            </a:r>
          </a:p>
          <a:p>
            <a:pPr lvl="1"/>
            <a:r>
              <a:rPr lang="en-US" smtClean="0"/>
              <a:t>GRAIN DIRECTION CONTROLLED</a:t>
            </a:r>
          </a:p>
          <a:p>
            <a:r>
              <a:rPr lang="en-US" smtClean="0"/>
              <a:t>USES</a:t>
            </a:r>
          </a:p>
          <a:p>
            <a:pPr lvl="1"/>
            <a:r>
              <a:rPr lang="en-US" smtClean="0"/>
              <a:t>CHURCHES</a:t>
            </a:r>
          </a:p>
          <a:p>
            <a:pPr lvl="1"/>
            <a:r>
              <a:rPr lang="en-US" smtClean="0"/>
              <a:t>LARGE RESIDENTIAL</a:t>
            </a:r>
          </a:p>
          <a:p>
            <a:pPr lvl="1"/>
            <a:r>
              <a:rPr lang="en-US" smtClean="0"/>
              <a:t>LODGES, RESTAURANTS</a:t>
            </a:r>
          </a:p>
          <a:p>
            <a:pPr lvl="1"/>
            <a:endParaRPr lang="en-US" smtClean="0"/>
          </a:p>
          <a:p>
            <a:endParaRPr lang="en-US" smtClean="0"/>
          </a:p>
        </p:txBody>
      </p:sp>
    </p:spTree>
    <p:extLst>
      <p:ext uri="{BB962C8B-B14F-4D97-AF65-F5344CB8AC3E}">
        <p14:creationId xmlns:p14="http://schemas.microsoft.com/office/powerpoint/2010/main" val="37846227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A05E250B-F32D-4E5D-80D5-0C866B3E7899}" type="slidenum">
              <a:rPr lang="en-US" smtClean="0"/>
              <a:pPr/>
              <a:t>83</a:t>
            </a:fld>
            <a:endParaRPr lang="en-US" smtClean="0"/>
          </a:p>
        </p:txBody>
      </p:sp>
      <p:sp>
        <p:nvSpPr>
          <p:cNvPr id="91139" name="Rectangle 2"/>
          <p:cNvSpPr>
            <a:spLocks noGrp="1" noRot="1" noChangeAspect="1" noChangeArrowheads="1" noTextEdit="1"/>
          </p:cNvSpPr>
          <p:nvPr>
            <p:ph type="sldImg"/>
          </p:nvPr>
        </p:nvSpPr>
        <p:spPr>
          <a:xfrm>
            <a:off x="2322513" y="749300"/>
            <a:ext cx="2222500" cy="1666875"/>
          </a:xfrm>
          <a:ln/>
        </p:spPr>
      </p:sp>
      <p:sp>
        <p:nvSpPr>
          <p:cNvPr id="91140"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26530405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p:spPr>
      </p:sp>
      <p:sp>
        <p:nvSpPr>
          <p:cNvPr id="737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smtClean="0"/>
          </a:p>
        </p:txBody>
      </p:sp>
      <p:sp>
        <p:nvSpPr>
          <p:cNvPr id="4" name="Slide Number Placeholder 3"/>
          <p:cNvSpPr>
            <a:spLocks noGrp="1"/>
          </p:cNvSpPr>
          <p:nvPr>
            <p:ph type="sldNum" sz="quarter" idx="5"/>
          </p:nvPr>
        </p:nvSpPr>
        <p:spPr/>
        <p:txBody>
          <a:bodyPr/>
          <a:lstStyle/>
          <a:p>
            <a:pPr>
              <a:defRPr/>
            </a:pPr>
            <a:fld id="{912C63C7-E857-4AAF-AC6F-02D6B84810A3}" type="slidenum">
              <a:rPr lang="en-AU" smtClean="0"/>
              <a:pPr>
                <a:defRPr/>
              </a:pPr>
              <a:t>84</a:t>
            </a:fld>
            <a:endParaRPr lang="en-AU"/>
          </a:p>
        </p:txBody>
      </p:sp>
    </p:spTree>
    <p:extLst>
      <p:ext uri="{BB962C8B-B14F-4D97-AF65-F5344CB8AC3E}">
        <p14:creationId xmlns:p14="http://schemas.microsoft.com/office/powerpoint/2010/main" val="38248494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51E8E45F-AB12-43DC-985F-13C4534120B6}" type="slidenum">
              <a:rPr lang="en-US" smtClean="0"/>
              <a:pPr/>
              <a:t>85</a:t>
            </a:fld>
            <a:endParaRPr lang="en-US" smtClean="0"/>
          </a:p>
        </p:txBody>
      </p:sp>
      <p:sp>
        <p:nvSpPr>
          <p:cNvPr id="93187" name="Rectangle 2"/>
          <p:cNvSpPr>
            <a:spLocks noGrp="1" noRot="1" noChangeAspect="1" noChangeArrowheads="1" noTextEdit="1"/>
          </p:cNvSpPr>
          <p:nvPr>
            <p:ph type="sldImg"/>
          </p:nvPr>
        </p:nvSpPr>
        <p:spPr>
          <a:xfrm>
            <a:off x="2322513" y="749300"/>
            <a:ext cx="2222500" cy="1666875"/>
          </a:xfrm>
          <a:ln/>
        </p:spPr>
      </p:sp>
      <p:sp>
        <p:nvSpPr>
          <p:cNvPr id="93188"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33352702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C0248E24-580A-4700-BA1A-B27787F8F090}" type="slidenum">
              <a:rPr lang="en-US" smtClean="0"/>
              <a:pPr/>
              <a:t>86</a:t>
            </a:fld>
            <a:endParaRPr lang="en-US" smtClean="0"/>
          </a:p>
        </p:txBody>
      </p:sp>
      <p:sp>
        <p:nvSpPr>
          <p:cNvPr id="94211" name="Rectangle 2"/>
          <p:cNvSpPr>
            <a:spLocks noGrp="1" noRot="1" noChangeAspect="1" noChangeArrowheads="1" noTextEdit="1"/>
          </p:cNvSpPr>
          <p:nvPr>
            <p:ph type="sldImg"/>
          </p:nvPr>
        </p:nvSpPr>
        <p:spPr>
          <a:xfrm>
            <a:off x="2322513" y="749300"/>
            <a:ext cx="2222500" cy="1666875"/>
          </a:xfrm>
          <a:ln/>
        </p:spPr>
      </p:sp>
      <p:sp>
        <p:nvSpPr>
          <p:cNvPr id="94212"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33611036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p:spPr>
      </p:sp>
      <p:sp>
        <p:nvSpPr>
          <p:cNvPr id="757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smtClean="0"/>
          </a:p>
        </p:txBody>
      </p:sp>
      <p:sp>
        <p:nvSpPr>
          <p:cNvPr id="4" name="Slide Number Placeholder 3"/>
          <p:cNvSpPr>
            <a:spLocks noGrp="1"/>
          </p:cNvSpPr>
          <p:nvPr>
            <p:ph type="sldNum" sz="quarter" idx="5"/>
          </p:nvPr>
        </p:nvSpPr>
        <p:spPr/>
        <p:txBody>
          <a:bodyPr/>
          <a:lstStyle/>
          <a:p>
            <a:pPr>
              <a:defRPr/>
            </a:pPr>
            <a:fld id="{5E36878C-E16E-44BD-AA48-B8BCD255D74E}" type="slidenum">
              <a:rPr lang="en-AU" smtClean="0"/>
              <a:pPr>
                <a:defRPr/>
              </a:pPr>
              <a:t>87</a:t>
            </a:fld>
            <a:endParaRPr lang="en-AU"/>
          </a:p>
        </p:txBody>
      </p:sp>
    </p:spTree>
    <p:extLst>
      <p:ext uri="{BB962C8B-B14F-4D97-AF65-F5344CB8AC3E}">
        <p14:creationId xmlns:p14="http://schemas.microsoft.com/office/powerpoint/2010/main" val="28364393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p:spPr>
      </p:sp>
      <p:sp>
        <p:nvSpPr>
          <p:cNvPr id="747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smtClean="0"/>
          </a:p>
        </p:txBody>
      </p:sp>
      <p:sp>
        <p:nvSpPr>
          <p:cNvPr id="4" name="Slide Number Placeholder 3"/>
          <p:cNvSpPr>
            <a:spLocks noGrp="1"/>
          </p:cNvSpPr>
          <p:nvPr>
            <p:ph type="sldNum" sz="quarter" idx="5"/>
          </p:nvPr>
        </p:nvSpPr>
        <p:spPr/>
        <p:txBody>
          <a:bodyPr/>
          <a:lstStyle/>
          <a:p>
            <a:pPr>
              <a:defRPr/>
            </a:pPr>
            <a:fld id="{D421841A-83B1-43BE-B0F5-B90B50A17CA5}" type="slidenum">
              <a:rPr lang="en-AU" smtClean="0"/>
              <a:pPr>
                <a:defRPr/>
              </a:pPr>
              <a:t>88</a:t>
            </a:fld>
            <a:endParaRPr lang="en-AU"/>
          </a:p>
        </p:txBody>
      </p:sp>
    </p:spTree>
    <p:extLst>
      <p:ext uri="{BB962C8B-B14F-4D97-AF65-F5344CB8AC3E}">
        <p14:creationId xmlns:p14="http://schemas.microsoft.com/office/powerpoint/2010/main" val="279339323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p:spPr>
      </p:sp>
      <p:sp>
        <p:nvSpPr>
          <p:cNvPr id="747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smtClean="0"/>
          </a:p>
        </p:txBody>
      </p:sp>
      <p:sp>
        <p:nvSpPr>
          <p:cNvPr id="4" name="Slide Number Placeholder 3"/>
          <p:cNvSpPr>
            <a:spLocks noGrp="1"/>
          </p:cNvSpPr>
          <p:nvPr>
            <p:ph type="sldNum" sz="quarter" idx="5"/>
          </p:nvPr>
        </p:nvSpPr>
        <p:spPr/>
        <p:txBody>
          <a:bodyPr/>
          <a:lstStyle/>
          <a:p>
            <a:pPr>
              <a:defRPr/>
            </a:pPr>
            <a:fld id="{D421841A-83B1-43BE-B0F5-B90B50A17CA5}" type="slidenum">
              <a:rPr lang="en-AU" smtClean="0"/>
              <a:pPr>
                <a:defRPr/>
              </a:pPr>
              <a:t>89</a:t>
            </a:fld>
            <a:endParaRPr lang="en-AU"/>
          </a:p>
        </p:txBody>
      </p:sp>
    </p:spTree>
    <p:extLst>
      <p:ext uri="{BB962C8B-B14F-4D97-AF65-F5344CB8AC3E}">
        <p14:creationId xmlns:p14="http://schemas.microsoft.com/office/powerpoint/2010/main" val="3566629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p:spPr>
        <p:txBody>
          <a:bodyPr/>
          <a:lstStyle/>
          <a:p>
            <a:fld id="{E2A9749F-AB90-48AB-8788-41E202392C6B}" type="slidenum">
              <a:rPr lang="en-US" smtClean="0"/>
              <a:pPr/>
              <a:t>90</a:t>
            </a:fld>
            <a:endParaRPr lang="en-US" smtClean="0"/>
          </a:p>
        </p:txBody>
      </p:sp>
      <p:sp>
        <p:nvSpPr>
          <p:cNvPr id="106499" name="Rectangle 2"/>
          <p:cNvSpPr>
            <a:spLocks noGrp="1" noRot="1" noChangeAspect="1" noChangeArrowheads="1" noTextEdit="1"/>
          </p:cNvSpPr>
          <p:nvPr>
            <p:ph type="sldImg"/>
          </p:nvPr>
        </p:nvSpPr>
        <p:spPr>
          <a:xfrm>
            <a:off x="2322513" y="749300"/>
            <a:ext cx="2222500" cy="1666875"/>
          </a:xfrm>
          <a:ln/>
        </p:spPr>
      </p:sp>
      <p:sp>
        <p:nvSpPr>
          <p:cNvPr id="106500"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38293485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p>
            <a:fld id="{9A159409-6967-4D2F-82CC-588B01B1CF60}" type="slidenum">
              <a:rPr lang="en-US" smtClean="0"/>
              <a:pPr/>
              <a:t>91</a:t>
            </a:fld>
            <a:endParaRPr lang="en-US" smtClean="0"/>
          </a:p>
        </p:txBody>
      </p:sp>
      <p:sp>
        <p:nvSpPr>
          <p:cNvPr id="111619" name="Rectangle 2"/>
          <p:cNvSpPr>
            <a:spLocks noGrp="1" noRot="1" noChangeAspect="1" noChangeArrowheads="1" noTextEdit="1"/>
          </p:cNvSpPr>
          <p:nvPr>
            <p:ph type="sldImg"/>
          </p:nvPr>
        </p:nvSpPr>
        <p:spPr>
          <a:xfrm>
            <a:off x="2322513" y="749300"/>
            <a:ext cx="2222500" cy="1666875"/>
          </a:xfrm>
          <a:ln/>
        </p:spPr>
      </p:sp>
      <p:sp>
        <p:nvSpPr>
          <p:cNvPr id="111620" name="Rectangle 3"/>
          <p:cNvSpPr>
            <a:spLocks noGrp="1" noChangeArrowheads="1"/>
          </p:cNvSpPr>
          <p:nvPr>
            <p:ph type="body" idx="1"/>
          </p:nvPr>
        </p:nvSpPr>
        <p:spPr>
          <a:noFill/>
          <a:ln w="9525"/>
        </p:spPr>
        <p:txBody>
          <a:bodyPr/>
          <a:lstStyle/>
          <a:p>
            <a:r>
              <a:rPr lang="en-US" smtClean="0"/>
              <a:t>APPLICATIONS</a:t>
            </a:r>
          </a:p>
          <a:p>
            <a:pPr lvl="1"/>
            <a:r>
              <a:rPr lang="en-US" smtClean="0"/>
              <a:t>FRAMING</a:t>
            </a:r>
          </a:p>
          <a:p>
            <a:pPr lvl="1"/>
            <a:r>
              <a:rPr lang="en-US" smtClean="0"/>
              <a:t>SHEATHING</a:t>
            </a:r>
          </a:p>
          <a:p>
            <a:pPr lvl="1"/>
            <a:r>
              <a:rPr lang="en-US" smtClean="0"/>
              <a:t>ROOFING</a:t>
            </a:r>
          </a:p>
          <a:p>
            <a:pPr lvl="1"/>
            <a:endParaRPr lang="en-US" smtClean="0"/>
          </a:p>
          <a:p>
            <a:endParaRPr lang="en-US" smtClean="0"/>
          </a:p>
        </p:txBody>
      </p:sp>
    </p:spTree>
    <p:extLst>
      <p:ext uri="{BB962C8B-B14F-4D97-AF65-F5344CB8AC3E}">
        <p14:creationId xmlns:p14="http://schemas.microsoft.com/office/powerpoint/2010/main" val="30928537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p:spPr>
        <p:txBody>
          <a:bodyPr/>
          <a:lstStyle/>
          <a:p>
            <a:fld id="{75B4979F-5629-4415-A0CE-DBC439D54785}" type="slidenum">
              <a:rPr lang="en-US" smtClean="0"/>
              <a:pPr/>
              <a:t>92</a:t>
            </a:fld>
            <a:endParaRPr lang="en-US" smtClean="0"/>
          </a:p>
        </p:txBody>
      </p:sp>
      <p:sp>
        <p:nvSpPr>
          <p:cNvPr id="112643" name="Rectangle 2"/>
          <p:cNvSpPr>
            <a:spLocks noGrp="1" noRot="1" noChangeAspect="1" noChangeArrowheads="1" noTextEdit="1"/>
          </p:cNvSpPr>
          <p:nvPr>
            <p:ph type="sldImg"/>
          </p:nvPr>
        </p:nvSpPr>
        <p:spPr>
          <a:xfrm>
            <a:off x="2322513" y="749300"/>
            <a:ext cx="2222500" cy="1666875"/>
          </a:xfrm>
          <a:ln/>
        </p:spPr>
      </p:sp>
      <p:sp>
        <p:nvSpPr>
          <p:cNvPr id="112644" name="Rectangle 3"/>
          <p:cNvSpPr>
            <a:spLocks noGrp="1" noChangeArrowheads="1"/>
          </p:cNvSpPr>
          <p:nvPr>
            <p:ph type="body" idx="1"/>
          </p:nvPr>
        </p:nvSpPr>
        <p:spPr>
          <a:noFill/>
          <a:ln w="9525"/>
        </p:spPr>
        <p:txBody>
          <a:bodyPr/>
          <a:lstStyle/>
          <a:p>
            <a:r>
              <a:rPr lang="en-US" smtClean="0"/>
              <a:t>“Head” type</a:t>
            </a:r>
          </a:p>
          <a:p>
            <a:pPr lvl="1"/>
            <a:r>
              <a:rPr lang="en-US" smtClean="0"/>
              <a:t>PHILLIPS</a:t>
            </a:r>
          </a:p>
          <a:p>
            <a:pPr lvl="1"/>
            <a:r>
              <a:rPr lang="en-US" smtClean="0"/>
              <a:t>SLOTTED</a:t>
            </a:r>
          </a:p>
          <a:p>
            <a:pPr lvl="1"/>
            <a:r>
              <a:rPr lang="en-US" smtClean="0"/>
              <a:t>SQUARE HEAD</a:t>
            </a:r>
          </a:p>
          <a:p>
            <a:pPr lvl="1"/>
            <a:r>
              <a:rPr lang="en-US" smtClean="0"/>
              <a:t>PAN, FLAT, ROUND, ETC.</a:t>
            </a:r>
          </a:p>
          <a:p>
            <a:r>
              <a:rPr lang="en-US" smtClean="0"/>
              <a:t>Sizing - Gauge &amp; Length</a:t>
            </a:r>
          </a:p>
          <a:p>
            <a:pPr lvl="1"/>
            <a:r>
              <a:rPr lang="en-US" smtClean="0"/>
              <a:t>WIRE GAUGE (SAMPLES #8 &amp; #10)</a:t>
            </a:r>
          </a:p>
          <a:p>
            <a:pPr lvl="1"/>
            <a:r>
              <a:rPr lang="en-US" smtClean="0"/>
              <a:t>LENGTH IN INCHES (AND FACTIONS)</a:t>
            </a:r>
          </a:p>
          <a:p>
            <a:pPr lvl="1"/>
            <a:endParaRPr lang="en-US" smtClean="0"/>
          </a:p>
          <a:p>
            <a:r>
              <a:rPr lang="en-US" smtClean="0"/>
              <a:t>Installation</a:t>
            </a:r>
          </a:p>
          <a:p>
            <a:pPr lvl="1"/>
            <a:r>
              <a:rPr lang="en-US" smtClean="0"/>
              <a:t>HAND SCREW DRIVER</a:t>
            </a:r>
          </a:p>
          <a:p>
            <a:pPr lvl="1"/>
            <a:r>
              <a:rPr lang="en-US" smtClean="0"/>
              <a:t>“SCREW GUN”, OR DRILL</a:t>
            </a:r>
          </a:p>
          <a:p>
            <a:endParaRPr lang="en-US" smtClean="0"/>
          </a:p>
          <a:p>
            <a:r>
              <a:rPr lang="en-US" smtClean="0"/>
              <a:t>HOLDING POWER</a:t>
            </a:r>
          </a:p>
          <a:p>
            <a:pPr lvl="1"/>
            <a:r>
              <a:rPr lang="en-US" smtClean="0"/>
              <a:t>TIGHTER, STRONGER THAN NAILS</a:t>
            </a:r>
          </a:p>
          <a:p>
            <a:pPr lvl="1"/>
            <a:r>
              <a:rPr lang="en-US" smtClean="0"/>
              <a:t>CAN BE “BACKED” OUT, &amp; REINSERTED </a:t>
            </a:r>
          </a:p>
          <a:p>
            <a:r>
              <a:rPr lang="en-US" smtClean="0"/>
              <a:t>Uses</a:t>
            </a:r>
          </a:p>
          <a:p>
            <a:pPr lvl="1"/>
            <a:r>
              <a:rPr lang="en-US" smtClean="0"/>
              <a:t>CABINETWORK</a:t>
            </a:r>
          </a:p>
          <a:p>
            <a:pPr lvl="1"/>
            <a:r>
              <a:rPr lang="en-US" smtClean="0"/>
              <a:t>SOME FRAMING APPLICATIONS</a:t>
            </a:r>
          </a:p>
          <a:p>
            <a:pPr lvl="1"/>
            <a:r>
              <a:rPr lang="en-US" smtClean="0"/>
              <a:t>DECKING - BETTER HOLD - LESS SQUECK</a:t>
            </a:r>
          </a:p>
          <a:p>
            <a:pPr lvl="1"/>
            <a:endParaRPr lang="en-US" smtClean="0"/>
          </a:p>
        </p:txBody>
      </p:sp>
    </p:spTree>
    <p:extLst>
      <p:ext uri="{BB962C8B-B14F-4D97-AF65-F5344CB8AC3E}">
        <p14:creationId xmlns:p14="http://schemas.microsoft.com/office/powerpoint/2010/main" val="39809891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a:noFill/>
        </p:spPr>
        <p:txBody>
          <a:bodyPr/>
          <a:lstStyle/>
          <a:p>
            <a:fld id="{8A09A977-9CC0-42B8-AD29-F9888C9A6AF5}" type="slidenum">
              <a:rPr lang="en-US" smtClean="0"/>
              <a:pPr/>
              <a:t>93</a:t>
            </a:fld>
            <a:endParaRPr lang="en-US" smtClean="0"/>
          </a:p>
        </p:txBody>
      </p:sp>
      <p:sp>
        <p:nvSpPr>
          <p:cNvPr id="113667" name="Rectangle 2"/>
          <p:cNvSpPr>
            <a:spLocks noGrp="1" noRot="1" noChangeAspect="1" noChangeArrowheads="1" noTextEdit="1"/>
          </p:cNvSpPr>
          <p:nvPr>
            <p:ph type="sldImg"/>
          </p:nvPr>
        </p:nvSpPr>
        <p:spPr>
          <a:xfrm>
            <a:off x="2322513" y="749300"/>
            <a:ext cx="2222500" cy="1666875"/>
          </a:xfrm>
          <a:ln/>
        </p:spPr>
      </p:sp>
      <p:sp>
        <p:nvSpPr>
          <p:cNvPr id="113668" name="Rectangle 3"/>
          <p:cNvSpPr>
            <a:spLocks noGrp="1" noChangeArrowheads="1"/>
          </p:cNvSpPr>
          <p:nvPr>
            <p:ph type="body" idx="1"/>
          </p:nvPr>
        </p:nvSpPr>
        <p:spPr>
          <a:noFill/>
          <a:ln w="9525"/>
        </p:spPr>
        <p:txBody>
          <a:bodyPr/>
          <a:lstStyle/>
          <a:p>
            <a:r>
              <a:rPr lang="en-US" smtClean="0"/>
              <a:t>Lag Screws</a:t>
            </a:r>
          </a:p>
          <a:p>
            <a:r>
              <a:rPr lang="en-US" smtClean="0"/>
              <a:t>Large screws</a:t>
            </a:r>
          </a:p>
          <a:p>
            <a:pPr lvl="1"/>
            <a:r>
              <a:rPr lang="en-US" smtClean="0">
                <a:latin typeface="Arial" charset="0"/>
              </a:rPr>
              <a:t>Very LARGE Screws, Wrench, ¼ “@ 2-6 in., ½  to 10”</a:t>
            </a:r>
          </a:p>
          <a:p>
            <a:pPr lvl="1"/>
            <a:r>
              <a:rPr lang="en-US" smtClean="0">
                <a:latin typeface="Arial" charset="0"/>
              </a:rPr>
              <a:t>FOR HEAVIER STRUCTURAL CONNECTIONS</a:t>
            </a:r>
          </a:p>
          <a:p>
            <a:endParaRPr lang="en-US" smtClean="0"/>
          </a:p>
          <a:p>
            <a:r>
              <a:rPr lang="en-US" smtClean="0"/>
              <a:t>Square or octagonal head</a:t>
            </a:r>
          </a:p>
          <a:p>
            <a:r>
              <a:rPr lang="en-US" smtClean="0"/>
              <a:t>Installed w/ wrench  </a:t>
            </a:r>
          </a:p>
          <a:p>
            <a:endParaRPr lang="en-US" smtClean="0"/>
          </a:p>
          <a:p>
            <a:r>
              <a:rPr lang="en-US" smtClean="0"/>
              <a:t>Drywall screws</a:t>
            </a:r>
          </a:p>
          <a:p>
            <a:r>
              <a:rPr lang="en-US" smtClean="0"/>
              <a:t>Used to attach drywall</a:t>
            </a:r>
          </a:p>
          <a:p>
            <a:pPr lvl="1">
              <a:buFont typeface="Symbol" pitchFamily="18" charset="2"/>
              <a:buChar char="à"/>
            </a:pPr>
            <a:r>
              <a:rPr lang="en-US" smtClean="0">
                <a:latin typeface="Arial" charset="0"/>
              </a:rPr>
              <a:t>Drywall Screws (Size, 1 ¼, 1 5/8, 2 “,  </a:t>
            </a:r>
          </a:p>
          <a:p>
            <a:pPr lvl="1"/>
            <a:r>
              <a:rPr lang="en-US" smtClean="0">
                <a:latin typeface="Arial" charset="0"/>
              </a:rPr>
              <a:t>Screw Gun - Fast,  Wood or Metal,</a:t>
            </a:r>
          </a:p>
          <a:p>
            <a:pPr lvl="1"/>
            <a:endParaRPr lang="en-US" smtClean="0"/>
          </a:p>
        </p:txBody>
      </p:sp>
    </p:spTree>
    <p:extLst>
      <p:ext uri="{BB962C8B-B14F-4D97-AF65-F5344CB8AC3E}">
        <p14:creationId xmlns:p14="http://schemas.microsoft.com/office/powerpoint/2010/main" val="368504361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p:spPr>
        <p:txBody>
          <a:bodyPr/>
          <a:lstStyle/>
          <a:p>
            <a:fld id="{99A96C72-276B-4E12-9A00-E089601FD48E}" type="slidenum">
              <a:rPr lang="en-US" smtClean="0"/>
              <a:pPr/>
              <a:t>94</a:t>
            </a:fld>
            <a:endParaRPr lang="en-US" smtClean="0"/>
          </a:p>
        </p:txBody>
      </p:sp>
      <p:sp>
        <p:nvSpPr>
          <p:cNvPr id="114691" name="Rectangle 2"/>
          <p:cNvSpPr>
            <a:spLocks noGrp="1" noRot="1" noChangeAspect="1" noChangeArrowheads="1" noTextEdit="1"/>
          </p:cNvSpPr>
          <p:nvPr>
            <p:ph type="sldImg"/>
          </p:nvPr>
        </p:nvSpPr>
        <p:spPr>
          <a:xfrm>
            <a:off x="2413000" y="685800"/>
            <a:ext cx="2032000" cy="1524000"/>
          </a:xfrm>
          <a:ln/>
        </p:spPr>
      </p:sp>
      <p:sp>
        <p:nvSpPr>
          <p:cNvPr id="114692" name="Rectangle 3"/>
          <p:cNvSpPr>
            <a:spLocks noGrp="1" noChangeArrowheads="1"/>
          </p:cNvSpPr>
          <p:nvPr>
            <p:ph type="body" idx="1"/>
          </p:nvPr>
        </p:nvSpPr>
        <p:spPr>
          <a:noFill/>
          <a:ln w="9525"/>
        </p:spPr>
        <p:txBody>
          <a:bodyPr/>
          <a:lstStyle/>
          <a:p>
            <a:r>
              <a:rPr lang="en-US" dirty="0" smtClean="0"/>
              <a:t>Heavier structural connections</a:t>
            </a:r>
          </a:p>
          <a:p>
            <a:pPr lvl="1"/>
            <a:r>
              <a:rPr lang="en-US" dirty="0" smtClean="0"/>
              <a:t>COMMONLY USED W/ TIMBER CONSTRUCTION</a:t>
            </a:r>
          </a:p>
          <a:p>
            <a:r>
              <a:rPr lang="en-US" dirty="0" smtClean="0"/>
              <a:t>Sizes</a:t>
            </a:r>
          </a:p>
          <a:p>
            <a:pPr lvl="1"/>
            <a:r>
              <a:rPr lang="en-US" dirty="0" smtClean="0"/>
              <a:t>1/4 inch to 1 inch+</a:t>
            </a:r>
          </a:p>
          <a:p>
            <a:pPr lvl="1"/>
            <a:r>
              <a:rPr lang="en-US" dirty="0" smtClean="0"/>
              <a:t>LENGTH; ABOUT ANY (PRACTICALLY 10-12”)</a:t>
            </a:r>
          </a:p>
          <a:p>
            <a:r>
              <a:rPr lang="en-US" dirty="0" smtClean="0"/>
              <a:t>Types</a:t>
            </a:r>
          </a:p>
          <a:p>
            <a:r>
              <a:rPr lang="en-US" dirty="0" smtClean="0"/>
              <a:t>Machine</a:t>
            </a:r>
          </a:p>
          <a:p>
            <a:pPr lvl="1"/>
            <a:r>
              <a:rPr lang="en-US" dirty="0" smtClean="0"/>
              <a:t>SQUARE OR OCTAGONAL HEAD</a:t>
            </a:r>
          </a:p>
          <a:p>
            <a:pPr lvl="1"/>
            <a:r>
              <a:rPr lang="en-US" dirty="0" smtClean="0"/>
              <a:t>USED WITH WASHER</a:t>
            </a:r>
          </a:p>
          <a:p>
            <a:r>
              <a:rPr lang="en-US" dirty="0" smtClean="0"/>
              <a:t>Carriage</a:t>
            </a:r>
          </a:p>
          <a:p>
            <a:pPr lvl="1"/>
            <a:r>
              <a:rPr lang="en-US" dirty="0" smtClean="0"/>
              <a:t>ROUND BUTTON HEAD</a:t>
            </a:r>
          </a:p>
          <a:p>
            <a:pPr lvl="1"/>
            <a:r>
              <a:rPr lang="en-US" dirty="0" smtClean="0"/>
              <a:t>SQUARE SHANK INHIBITS TURNING</a:t>
            </a:r>
          </a:p>
          <a:p>
            <a:pPr lvl="1"/>
            <a:endParaRPr lang="en-US" dirty="0" smtClean="0"/>
          </a:p>
          <a:p>
            <a:r>
              <a:rPr lang="en-US" dirty="0" smtClean="0"/>
              <a:t>Washers</a:t>
            </a:r>
          </a:p>
          <a:p>
            <a:pPr lvl="1"/>
            <a:r>
              <a:rPr lang="en-US" dirty="0" smtClean="0"/>
              <a:t>DISTRIBUTE THE COMPRESSIVE FORCE</a:t>
            </a:r>
          </a:p>
        </p:txBody>
      </p:sp>
    </p:spTree>
    <p:extLst>
      <p:ext uri="{BB962C8B-B14F-4D97-AF65-F5344CB8AC3E}">
        <p14:creationId xmlns:p14="http://schemas.microsoft.com/office/powerpoint/2010/main" val="39099738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a:noFill/>
        </p:spPr>
        <p:txBody>
          <a:bodyPr/>
          <a:lstStyle/>
          <a:p>
            <a:fld id="{CCCE51A0-A938-4D97-93FA-6829C3C9CFD6}" type="slidenum">
              <a:rPr lang="en-US" smtClean="0"/>
              <a:pPr/>
              <a:t>95</a:t>
            </a:fld>
            <a:endParaRPr lang="en-US" smtClean="0"/>
          </a:p>
        </p:txBody>
      </p:sp>
      <p:sp>
        <p:nvSpPr>
          <p:cNvPr id="115715" name="Rectangle 2"/>
          <p:cNvSpPr>
            <a:spLocks noGrp="1" noRot="1" noChangeAspect="1" noChangeArrowheads="1" noTextEdit="1"/>
          </p:cNvSpPr>
          <p:nvPr>
            <p:ph type="sldImg"/>
          </p:nvPr>
        </p:nvSpPr>
        <p:spPr>
          <a:xfrm>
            <a:off x="2322513" y="749300"/>
            <a:ext cx="2222500" cy="1666875"/>
          </a:xfrm>
          <a:ln/>
        </p:spPr>
      </p:sp>
      <p:sp>
        <p:nvSpPr>
          <p:cNvPr id="124931" name="Rectangle 3"/>
          <p:cNvSpPr>
            <a:spLocks noGrp="1" noChangeArrowheads="1"/>
          </p:cNvSpPr>
          <p:nvPr>
            <p:ph type="body" idx="1"/>
          </p:nvPr>
        </p:nvSpPr>
        <p:spPr/>
        <p:txBody>
          <a:bodyPr/>
          <a:lstStyle/>
          <a:p>
            <a:pPr algn="ctr">
              <a:defRPr/>
            </a:pPr>
            <a:endParaRPr lang="en-US" sz="1600" i="1" u="sng" dirty="0" smtClean="0">
              <a:effectLst>
                <a:outerShdw blurRad="38100" dist="38100" dir="2700000" algn="tl">
                  <a:srgbClr val="C0C0C0"/>
                </a:outerShdw>
              </a:effectLst>
            </a:endParaRPr>
          </a:p>
        </p:txBody>
      </p:sp>
    </p:spTree>
    <p:extLst>
      <p:ext uri="{BB962C8B-B14F-4D97-AF65-F5344CB8AC3E}">
        <p14:creationId xmlns:p14="http://schemas.microsoft.com/office/powerpoint/2010/main" val="39582885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p:spPr>
        <p:txBody>
          <a:bodyPr/>
          <a:lstStyle/>
          <a:p>
            <a:fld id="{09B4217D-A13E-4791-A71E-F96177CED154}" type="slidenum">
              <a:rPr lang="en-US" smtClean="0"/>
              <a:pPr/>
              <a:t>96</a:t>
            </a:fld>
            <a:endParaRPr lang="en-US" smtClean="0"/>
          </a:p>
        </p:txBody>
      </p:sp>
      <p:sp>
        <p:nvSpPr>
          <p:cNvPr id="116739" name="Rectangle 2"/>
          <p:cNvSpPr>
            <a:spLocks noGrp="1" noRot="1" noChangeAspect="1" noChangeArrowheads="1" noTextEdit="1"/>
          </p:cNvSpPr>
          <p:nvPr>
            <p:ph type="sldImg"/>
          </p:nvPr>
        </p:nvSpPr>
        <p:spPr>
          <a:xfrm>
            <a:off x="2322513" y="749300"/>
            <a:ext cx="2222500" cy="1666875"/>
          </a:xfrm>
          <a:ln/>
        </p:spPr>
      </p:sp>
      <p:sp>
        <p:nvSpPr>
          <p:cNvPr id="126979" name="Rectangle 3"/>
          <p:cNvSpPr>
            <a:spLocks noGrp="1" noChangeArrowheads="1"/>
          </p:cNvSpPr>
          <p:nvPr>
            <p:ph type="body" idx="1"/>
          </p:nvPr>
        </p:nvSpPr>
        <p:spPr/>
        <p:txBody>
          <a:bodyPr/>
          <a:lstStyle/>
          <a:p>
            <a:pPr>
              <a:defRPr/>
            </a:pPr>
            <a:r>
              <a:rPr lang="en-US" sz="1400" dirty="0" smtClean="0"/>
              <a:t>NUMEROUS  TYPES AND SHAPES</a:t>
            </a:r>
          </a:p>
          <a:p>
            <a:pPr>
              <a:defRPr/>
            </a:pPr>
            <a:endParaRPr lang="en-US" sz="1400" dirty="0" smtClean="0"/>
          </a:p>
          <a:p>
            <a:pPr>
              <a:defRPr/>
            </a:pPr>
            <a:r>
              <a:rPr lang="en-US" sz="1400" dirty="0" smtClean="0"/>
              <a:t>MOST COMMON - JOIST HANGER</a:t>
            </a:r>
          </a:p>
          <a:p>
            <a:pPr>
              <a:defRPr/>
            </a:pPr>
            <a:endParaRPr lang="en-US" sz="1400" dirty="0" smtClean="0"/>
          </a:p>
          <a:p>
            <a:pPr>
              <a:defRPr/>
            </a:pPr>
            <a:r>
              <a:rPr lang="en-US" sz="1400" dirty="0" smtClean="0"/>
              <a:t>LIGHT WOOD FRAMING - ATTACHED WITH SCREWS OR NAILS</a:t>
            </a:r>
          </a:p>
          <a:p>
            <a:pPr>
              <a:defRPr/>
            </a:pPr>
            <a:endParaRPr lang="en-US" sz="1400" dirty="0" smtClean="0"/>
          </a:p>
          <a:p>
            <a:pPr>
              <a:defRPr/>
            </a:pPr>
            <a:r>
              <a:rPr lang="en-US" sz="1400" dirty="0" smtClean="0"/>
              <a:t>HEAVY TIMBER - ATTACHED WITH BOLTS / LAGS</a:t>
            </a:r>
            <a:endParaRPr lang="en-US" sz="1600" i="1" u="sng" dirty="0" smtClean="0">
              <a:effectLst>
                <a:outerShdw blurRad="38100" dist="38100" dir="2700000" algn="tl">
                  <a:srgbClr val="C0C0C0"/>
                </a:outerShdw>
              </a:effectLst>
            </a:endParaRPr>
          </a:p>
        </p:txBody>
      </p:sp>
    </p:spTree>
    <p:extLst>
      <p:ext uri="{BB962C8B-B14F-4D97-AF65-F5344CB8AC3E}">
        <p14:creationId xmlns:p14="http://schemas.microsoft.com/office/powerpoint/2010/main" val="353388604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p:spPr>
      </p:sp>
      <p:sp>
        <p:nvSpPr>
          <p:cNvPr id="768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AU" smtClean="0"/>
          </a:p>
        </p:txBody>
      </p:sp>
      <p:sp>
        <p:nvSpPr>
          <p:cNvPr id="4" name="Slide Number Placeholder 3"/>
          <p:cNvSpPr>
            <a:spLocks noGrp="1"/>
          </p:cNvSpPr>
          <p:nvPr>
            <p:ph type="sldNum" sz="quarter" idx="5"/>
          </p:nvPr>
        </p:nvSpPr>
        <p:spPr/>
        <p:txBody>
          <a:bodyPr/>
          <a:lstStyle/>
          <a:p>
            <a:pPr>
              <a:defRPr/>
            </a:pPr>
            <a:fld id="{42647507-602C-4598-96F0-3F0D3A79CC45}" type="slidenum">
              <a:rPr lang="en-AU" smtClean="0"/>
              <a:pPr>
                <a:defRPr/>
              </a:pPr>
              <a:t>98</a:t>
            </a:fld>
            <a:endParaRPr lang="en-AU"/>
          </a:p>
        </p:txBody>
      </p:sp>
    </p:spTree>
    <p:extLst>
      <p:ext uri="{BB962C8B-B14F-4D97-AF65-F5344CB8AC3E}">
        <p14:creationId xmlns:p14="http://schemas.microsoft.com/office/powerpoint/2010/main" val="364072982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99</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16854726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100</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355847912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E795E6-DA64-4957-A344-D8870FE4E9DF}" type="slidenum">
              <a:rPr lang="en-GB" smtClean="0"/>
              <a:pPr/>
              <a:t>101</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266473677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DA152F18-20F0-45C3-A306-C1C4D20CB9E3}" type="slidenum">
              <a:rPr lang="en-US" smtClean="0"/>
              <a:pPr/>
              <a:t>102</a:t>
            </a:fld>
            <a:endParaRPr lang="en-US" dirty="0" smtClean="0"/>
          </a:p>
        </p:txBody>
      </p:sp>
      <p:sp>
        <p:nvSpPr>
          <p:cNvPr id="88067" name="Rectangle 2"/>
          <p:cNvSpPr>
            <a:spLocks noGrp="1" noRot="1" noChangeAspect="1" noChangeArrowheads="1" noTextEdit="1"/>
          </p:cNvSpPr>
          <p:nvPr>
            <p:ph type="sldImg"/>
          </p:nvPr>
        </p:nvSpPr>
        <p:spPr>
          <a:xfrm>
            <a:off x="2322513" y="749300"/>
            <a:ext cx="2222500" cy="1666875"/>
          </a:xfrm>
          <a:ln/>
        </p:spPr>
      </p:sp>
      <p:sp>
        <p:nvSpPr>
          <p:cNvPr id="86019" name="Rectangle 3"/>
          <p:cNvSpPr>
            <a:spLocks noGrp="1" noChangeArrowheads="1"/>
          </p:cNvSpPr>
          <p:nvPr>
            <p:ph type="body" idx="1"/>
          </p:nvPr>
        </p:nvSpPr>
        <p:spPr/>
        <p:txBody>
          <a:bodyPr/>
          <a:lstStyle/>
          <a:p>
            <a:pPr>
              <a:defRPr/>
            </a:pPr>
            <a:r>
              <a:rPr lang="en-US" sz="1600" i="1" u="sng" dirty="0" smtClean="0">
                <a:effectLst>
                  <a:outerShdw blurRad="38100" dist="38100" dir="2700000" algn="tl">
                    <a:srgbClr val="C0C0C0"/>
                  </a:outerShdw>
                </a:effectLst>
              </a:rPr>
              <a:t>FACTORS YOU MUST DECIDE ON</a:t>
            </a:r>
          </a:p>
          <a:p>
            <a:pPr>
              <a:defRPr/>
            </a:pPr>
            <a:endParaRPr lang="en-US" sz="1600" i="1" u="sng" dirty="0" smtClean="0">
              <a:effectLst>
                <a:outerShdw blurRad="38100" dist="38100" dir="2700000" algn="tl">
                  <a:srgbClr val="C0C0C0"/>
                </a:outerShdw>
              </a:effectLst>
            </a:endParaRPr>
          </a:p>
          <a:p>
            <a:pPr>
              <a:defRPr/>
            </a:pPr>
            <a:r>
              <a:rPr lang="en-US" sz="1600" i="1" u="sng" dirty="0" smtClean="0">
                <a:effectLst>
                  <a:outerShdw blurRad="38100" dist="38100" dir="2700000" algn="tl">
                    <a:srgbClr val="C0C0C0"/>
                  </a:outerShdw>
                </a:effectLst>
              </a:rPr>
              <a:t>WHY DOES SIZE AFFECT COST / BF???</a:t>
            </a:r>
          </a:p>
        </p:txBody>
      </p:sp>
    </p:spTree>
    <p:extLst>
      <p:ext uri="{BB962C8B-B14F-4D97-AF65-F5344CB8AC3E}">
        <p14:creationId xmlns:p14="http://schemas.microsoft.com/office/powerpoint/2010/main" val="258386870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5160518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412991558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EAAC229A-DFDA-4A77-B157-1DDE00995D45}" type="slidenum">
              <a:rPr lang="en-US" smtClean="0"/>
              <a:pPr/>
              <a:t>105</a:t>
            </a:fld>
            <a:endParaRPr 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8448037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F9635E19-B7D5-47A9-8F21-17ECACCF4E48}" type="slidenum">
              <a:rPr lang="en-US" smtClean="0"/>
              <a:pPr/>
              <a:t>106</a:t>
            </a:fld>
            <a:endParaRPr 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30042382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4B0DDC3C-95F4-415C-8B85-1757D9F8C791}" type="slidenum">
              <a:rPr lang="en-US" smtClean="0"/>
              <a:pPr/>
              <a:t>107</a:t>
            </a:fld>
            <a:endParaRPr lang="en-US"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4169502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D07A1CF1-4A9C-4380-A12D-F4C34C089828}" type="slidenum">
              <a:rPr lang="en-US" smtClean="0"/>
              <a:pPr/>
              <a:t>108</a:t>
            </a:fld>
            <a:endParaRPr lang="en-US"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96726945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53885992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89275387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658916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99042667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9155342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83660721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410702984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57918962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70851318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4785034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242805358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1745687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352189458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449008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06BB28E3-12E8-4CC9-9EBC-476163AACAE8}" type="datetimeFigureOut">
              <a:rPr lang="en-US" smtClean="0"/>
              <a:pPr/>
              <a:t>11/19/2019</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C26F776-9A83-44E2-9754-21684C44E040}"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C26F776-9A83-44E2-9754-21684C44E040}"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06BB28E3-12E8-4CC9-9EBC-476163AACAE8}" type="datetimeFigureOut">
              <a:rPr lang="en-US" smtClean="0"/>
              <a:pPr/>
              <a:t>11/19/2019</a:t>
            </a:fld>
            <a:endParaRPr lang="en-US"/>
          </a:p>
        </p:txBody>
      </p:sp>
      <p:sp>
        <p:nvSpPr>
          <p:cNvPr id="10" name="Slide Number Placeholder 9"/>
          <p:cNvSpPr>
            <a:spLocks noGrp="1"/>
          </p:cNvSpPr>
          <p:nvPr>
            <p:ph type="sldNum" sz="quarter" idx="16"/>
          </p:nvPr>
        </p:nvSpPr>
        <p:spPr/>
        <p:txBody>
          <a:bodyPr rtlCol="0"/>
          <a:lstStyle/>
          <a:p>
            <a:fld id="{8C26F776-9A83-44E2-9754-21684C44E040}"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06BB28E3-12E8-4CC9-9EBC-476163AACAE8}" type="datetimeFigureOut">
              <a:rPr lang="en-US" smtClean="0"/>
              <a:pPr/>
              <a:t>11/19/2019</a:t>
            </a:fld>
            <a:endParaRPr lang="en-US"/>
          </a:p>
        </p:txBody>
      </p:sp>
      <p:sp>
        <p:nvSpPr>
          <p:cNvPr id="12" name="Slide Number Placeholder 11"/>
          <p:cNvSpPr>
            <a:spLocks noGrp="1"/>
          </p:cNvSpPr>
          <p:nvPr>
            <p:ph type="sldNum" sz="quarter" idx="16"/>
          </p:nvPr>
        </p:nvSpPr>
        <p:spPr/>
        <p:txBody>
          <a:bodyPr rtlCol="0"/>
          <a:lstStyle/>
          <a:p>
            <a:fld id="{8C26F776-9A83-44E2-9754-21684C44E040}"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C26F776-9A83-44E2-9754-21684C44E040}"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06BB28E3-12E8-4CC9-9EBC-476163AACAE8}" type="datetimeFigureOut">
              <a:rPr lang="en-US" smtClean="0"/>
              <a:pPr/>
              <a:t>11/19/2019</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C26F776-9A83-44E2-9754-21684C44E040}"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06BB28E3-12E8-4CC9-9EBC-476163AACAE8}" type="datetimeFigureOut">
              <a:rPr lang="en-US" smtClean="0"/>
              <a:pPr/>
              <a:t>11/19/2019</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C26F776-9A83-44E2-9754-21684C44E040}"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772400" cy="914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838200" y="1524000"/>
            <a:ext cx="381000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800600" y="1524000"/>
            <a:ext cx="381000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split orient="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06BB28E3-12E8-4CC9-9EBC-476163AACAE8}" type="datetimeFigureOut">
              <a:rPr lang="en-US" smtClean="0"/>
              <a:pPr/>
              <a:t>11/19/2019</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C26F776-9A83-44E2-9754-21684C44E04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en.wikipedia.org/wiki/File:Taxus_wood.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en.wikipedia.org/wiki/File:Taxus_wood.jpg"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forestry.gov.uk/fr/INFD-8CVE4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frm=1&amp;source=images&amp;cd=&amp;cad=rja&amp;docid=QNHPXfsqyJC9NM&amp;tbnid=bmfJ4pFJeaJObM:&amp;ved=0CAUQjRw&amp;url=http://ngm.nationalgeographic.com/2012/12/sequoias/gatefold-image&amp;ei=uQZTUq_vOOrJ0QX2uYHQDA&amp;bvm=bv.53537100,d.ZGU&amp;psig=AFQjCNFbfftQiELmEh9F0ygQ_xd06zyV-w&amp;ust=138125929017148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32.jpeg"/></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www.youtube.com/watch?v=yigFtAuUPDE" TargetMode="Externa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8.jpg"/></Relationships>
</file>

<file path=ppt/slides/_rels/slide7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7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8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jpeg"/></Relationships>
</file>

<file path=ppt/slides/_rels/slide8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8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9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9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94.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78.jpeg"/></Relationships>
</file>

<file path=ppt/slides/_rels/slide96.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11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12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121.xml.rels><?xml version="1.0" encoding="UTF-8" standalone="yes"?>
<Relationships xmlns="http://schemas.openxmlformats.org/package/2006/relationships"><Relationship Id="rId2" Type="http://schemas.openxmlformats.org/officeDocument/2006/relationships/hyperlink" Target="http://www.youtube.com/watch?v=fYw6YFSZvjo" TargetMode="External"/><Relationship Id="rId1" Type="http://schemas.openxmlformats.org/officeDocument/2006/relationships/slideLayout" Target="../slideLayouts/slideLayout3.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www.sciencelives.com/graphics/logging-log-pi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Subtitle 2"/>
          <p:cNvSpPr>
            <a:spLocks noGrp="1"/>
          </p:cNvSpPr>
          <p:nvPr>
            <p:ph type="subTitle" idx="1"/>
          </p:nvPr>
        </p:nvSpPr>
        <p:spPr>
          <a:xfrm>
            <a:off x="152400" y="2895600"/>
            <a:ext cx="9982200" cy="3200400"/>
          </a:xfrm>
        </p:spPr>
        <p:txBody>
          <a:bodyPr>
            <a:noAutofit/>
          </a:bodyPr>
          <a:lstStyle/>
          <a:p>
            <a:r>
              <a:rPr lang="en-US" sz="3200" b="1" dirty="0" smtClean="0">
                <a:solidFill>
                  <a:schemeClr val="tx1"/>
                </a:solidFill>
              </a:rPr>
              <a:t>Faculty of Architecture, Computing and Engineering</a:t>
            </a:r>
          </a:p>
          <a:p>
            <a:r>
              <a:rPr lang="en-US" sz="3200" b="1" dirty="0" smtClean="0">
                <a:solidFill>
                  <a:schemeClr val="tx1"/>
                </a:solidFill>
              </a:rPr>
              <a:t>School of The Built and Natural Environments</a:t>
            </a:r>
          </a:p>
          <a:p>
            <a:endParaRPr lang="en-US" sz="2800" b="1" dirty="0" smtClean="0">
              <a:solidFill>
                <a:schemeClr val="tx1"/>
              </a:solidFill>
            </a:endParaRPr>
          </a:p>
          <a:p>
            <a:endParaRPr lang="en-US" sz="2800" b="1" dirty="0" smtClean="0">
              <a:solidFill>
                <a:schemeClr val="tx1"/>
              </a:solidFill>
            </a:endParaRPr>
          </a:p>
          <a:p>
            <a:r>
              <a:rPr lang="en-US" sz="1800" b="1" dirty="0" smtClean="0">
                <a:solidFill>
                  <a:schemeClr val="tx1"/>
                </a:solidFill>
              </a:rPr>
              <a:t>Allan Nantel</a:t>
            </a:r>
          </a:p>
          <a:p>
            <a:r>
              <a:rPr lang="en-US" sz="1800" b="1" dirty="0" smtClean="0">
                <a:solidFill>
                  <a:schemeClr val="tx1"/>
                </a:solidFill>
              </a:rPr>
              <a:t>October 2018</a:t>
            </a:r>
            <a:endParaRPr lang="en-US" sz="1800" b="1" dirty="0">
              <a:solidFill>
                <a:schemeClr val="tx1"/>
              </a:solidFill>
            </a:endParaRPr>
          </a:p>
        </p:txBody>
      </p:sp>
      <p:sp>
        <p:nvSpPr>
          <p:cNvPr id="2" name="Title 1"/>
          <p:cNvSpPr>
            <a:spLocks noGrp="1"/>
          </p:cNvSpPr>
          <p:nvPr>
            <p:ph type="ctrTitle"/>
          </p:nvPr>
        </p:nvSpPr>
        <p:spPr>
          <a:xfrm>
            <a:off x="228600" y="533400"/>
            <a:ext cx="7772400" cy="1371599"/>
          </a:xfrm>
        </p:spPr>
        <p:txBody>
          <a:bodyPr>
            <a:normAutofit fontScale="90000"/>
          </a:bodyPr>
          <a:lstStyle/>
          <a:p>
            <a:r>
              <a:rPr lang="en-US" b="1" i="1" dirty="0" smtClean="0">
                <a:solidFill>
                  <a:srgbClr val="FFFF00"/>
                </a:solidFill>
              </a:rPr>
              <a:t>Timber as a construction material</a:t>
            </a:r>
            <a:endParaRPr lang="en-US" b="1" i="1" dirty="0">
              <a:solidFill>
                <a:srgbClr val="FFFF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04800" y="228600"/>
            <a:ext cx="8229600" cy="1371600"/>
          </a:xfrm>
        </p:spPr>
        <p:txBody>
          <a:bodyPr>
            <a:normAutofit fontScale="90000"/>
          </a:bodyPr>
          <a:lstStyle/>
          <a:p>
            <a:pPr eaLnBrk="1" hangingPunct="1"/>
            <a:r>
              <a:rPr lang="en-US" dirty="0" smtClean="0"/>
              <a:t>Parts of a tree</a:t>
            </a:r>
            <a:br>
              <a:rPr lang="en-US" dirty="0" smtClean="0"/>
            </a:br>
            <a:endParaRPr lang="en-US" dirty="0" smtClean="0"/>
          </a:p>
        </p:txBody>
      </p:sp>
      <p:sp>
        <p:nvSpPr>
          <p:cNvPr id="4099" name="Rectangle 7"/>
          <p:cNvSpPr>
            <a:spLocks noGrp="1" noChangeArrowheads="1"/>
          </p:cNvSpPr>
          <p:nvPr>
            <p:ph type="body" idx="1"/>
          </p:nvPr>
        </p:nvSpPr>
        <p:spPr/>
        <p:txBody>
          <a:bodyPr/>
          <a:lstStyle/>
          <a:p>
            <a:pPr eaLnBrk="1" hangingPunct="1"/>
            <a:r>
              <a:rPr lang="en-US" dirty="0" smtClean="0"/>
              <a:t>Leaves</a:t>
            </a:r>
          </a:p>
          <a:p>
            <a:pPr eaLnBrk="1" hangingPunct="1"/>
            <a:endParaRPr lang="en-US" dirty="0" smtClean="0"/>
          </a:p>
          <a:p>
            <a:pPr eaLnBrk="1" hangingPunct="1"/>
            <a:r>
              <a:rPr lang="en-US" dirty="0" smtClean="0"/>
              <a:t>Branches</a:t>
            </a:r>
          </a:p>
          <a:p>
            <a:pPr eaLnBrk="1" hangingPunct="1"/>
            <a:endParaRPr lang="en-US" dirty="0" smtClean="0"/>
          </a:p>
          <a:p>
            <a:pPr eaLnBrk="1" hangingPunct="1"/>
            <a:r>
              <a:rPr lang="en-US" dirty="0" smtClean="0"/>
              <a:t>Trunk</a:t>
            </a:r>
          </a:p>
          <a:p>
            <a:pPr eaLnBrk="1" hangingPunct="1"/>
            <a:endParaRPr lang="en-US" dirty="0" smtClean="0"/>
          </a:p>
          <a:p>
            <a:pPr eaLnBrk="1" hangingPunct="1"/>
            <a:r>
              <a:rPr lang="en-US" dirty="0" smtClean="0"/>
              <a:t>Roots </a:t>
            </a:r>
          </a:p>
          <a:p>
            <a:pPr eaLnBrk="1" hangingPunct="1"/>
            <a:endParaRPr lang="en-GB" dirty="0" smtClean="0"/>
          </a:p>
        </p:txBody>
      </p:sp>
      <p:pic>
        <p:nvPicPr>
          <p:cNvPr id="4100" name="Picture 8"/>
          <p:cNvPicPr>
            <a:picLocks noChangeAspect="1" noChangeArrowheads="1"/>
          </p:cNvPicPr>
          <p:nvPr/>
        </p:nvPicPr>
        <p:blipFill>
          <a:blip r:embed="rId2" cstate="print"/>
          <a:srcRect/>
          <a:stretch>
            <a:fillRect/>
          </a:stretch>
        </p:blipFill>
        <p:spPr bwMode="auto">
          <a:xfrm>
            <a:off x="3599234" y="0"/>
            <a:ext cx="5544766" cy="685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8153400" cy="533400"/>
          </a:xfrm>
        </p:spPr>
        <p:txBody>
          <a:bodyPr>
            <a:normAutofit fontScale="90000"/>
          </a:bodyPr>
          <a:lstStyle/>
          <a:p>
            <a:r>
              <a:rPr lang="en-US" dirty="0"/>
              <a:t>Tree </a:t>
            </a:r>
            <a:r>
              <a:rPr lang="en-US" dirty="0" smtClean="0"/>
              <a:t>Structure</a:t>
            </a:r>
            <a:endParaRPr lang="en-GB" dirty="0"/>
          </a:p>
        </p:txBody>
      </p:sp>
      <p:sp>
        <p:nvSpPr>
          <p:cNvPr id="3" name="Content Placeholder 2"/>
          <p:cNvSpPr>
            <a:spLocks noGrp="1"/>
          </p:cNvSpPr>
          <p:nvPr>
            <p:ph sz="quarter" idx="1"/>
          </p:nvPr>
        </p:nvSpPr>
        <p:spPr/>
        <p:txBody>
          <a:bodyPr/>
          <a:lstStyle/>
          <a:p>
            <a:r>
              <a:rPr lang="en-GB" dirty="0" smtClean="0"/>
              <a:t>Timber is an organic material consisting of Carbon compounds. It has </a:t>
            </a:r>
            <a:r>
              <a:rPr lang="en-GB" b="1" dirty="0" smtClean="0">
                <a:solidFill>
                  <a:srgbClr val="0070C0"/>
                </a:solidFill>
              </a:rPr>
              <a:t>Cellulose cell structure</a:t>
            </a:r>
            <a:r>
              <a:rPr lang="en-GB" dirty="0" smtClean="0"/>
              <a:t>, glued together with a resin called</a:t>
            </a:r>
            <a:r>
              <a:rPr lang="en-GB" b="1" dirty="0" smtClean="0">
                <a:solidFill>
                  <a:srgbClr val="0070C0"/>
                </a:solidFill>
              </a:rPr>
              <a:t> Lignin</a:t>
            </a:r>
            <a:r>
              <a:rPr lang="en-GB" dirty="0" smtClean="0"/>
              <a:t>.</a:t>
            </a:r>
          </a:p>
          <a:p>
            <a:r>
              <a:rPr lang="en-GB" dirty="0" smtClean="0"/>
              <a:t>Growth is slower in late summer and Autumn resulting in ‘Late Wood’. </a:t>
            </a:r>
          </a:p>
          <a:p>
            <a:r>
              <a:rPr lang="en-GB" dirty="0" smtClean="0"/>
              <a:t>Spring growth provides ‘Early Wood’ rapidly.</a:t>
            </a:r>
          </a:p>
          <a:p>
            <a:r>
              <a:rPr lang="en-GB" dirty="0" smtClean="0"/>
              <a:t>Central core is the ‘Pith’.</a:t>
            </a:r>
          </a:p>
          <a:p>
            <a:r>
              <a:rPr lang="en-GB" dirty="0" smtClean="0"/>
              <a:t>Cell function is one of transportation, carrying water and nutrients up the tree.</a:t>
            </a:r>
            <a:endParaRPr lang="en-GB" dirty="0"/>
          </a:p>
        </p:txBody>
      </p:sp>
    </p:spTree>
    <p:extLst>
      <p:ext uri="{BB962C8B-B14F-4D97-AF65-F5344CB8AC3E}">
        <p14:creationId xmlns:p14="http://schemas.microsoft.com/office/powerpoint/2010/main" val="3465469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152400"/>
            <a:ext cx="8229600" cy="1143000"/>
          </a:xfrm>
        </p:spPr>
        <p:txBody>
          <a:bodyPr>
            <a:normAutofit fontScale="90000"/>
          </a:bodyPr>
          <a:lstStyle/>
          <a:p>
            <a:pPr eaLnBrk="1" hangingPunct="1"/>
            <a:r>
              <a:rPr lang="en-US" dirty="0" smtClean="0"/>
              <a:t>Tree </a:t>
            </a:r>
            <a:br>
              <a:rPr lang="en-US" dirty="0" smtClean="0"/>
            </a:br>
            <a:r>
              <a:rPr lang="en-US" dirty="0" smtClean="0"/>
              <a:t>Structure</a:t>
            </a:r>
            <a:endParaRPr lang="en-GB" dirty="0" smtClean="0"/>
          </a:p>
        </p:txBody>
      </p:sp>
      <p:pic>
        <p:nvPicPr>
          <p:cNvPr id="13315" name="Picture 3"/>
          <p:cNvPicPr>
            <a:picLocks noChangeAspect="1" noChangeArrowheads="1"/>
          </p:cNvPicPr>
          <p:nvPr/>
        </p:nvPicPr>
        <p:blipFill>
          <a:blip r:embed="rId2" cstate="print"/>
          <a:srcRect/>
          <a:stretch>
            <a:fillRect/>
          </a:stretch>
        </p:blipFill>
        <p:spPr bwMode="auto">
          <a:xfrm>
            <a:off x="2544763" y="0"/>
            <a:ext cx="6599237" cy="6858000"/>
          </a:xfrm>
          <a:prstGeom prst="rect">
            <a:avLst/>
          </a:prstGeom>
          <a:noFill/>
          <a:ln w="9525">
            <a:noFill/>
            <a:miter lim="800000"/>
            <a:headEnd/>
            <a:tailEnd/>
          </a:ln>
        </p:spPr>
      </p:pic>
      <p:pic>
        <p:nvPicPr>
          <p:cNvPr id="4" name="Content Placeholder 2" descr="C:\Users\Vista\Desktop\cross-section-trunk.jpg"/>
          <p:cNvPicPr>
            <a:picLocks noChangeAspect="1" noChangeArrowheads="1"/>
          </p:cNvPicPr>
          <p:nvPr/>
        </p:nvPicPr>
        <p:blipFill>
          <a:blip r:embed="rId3" cstate="print"/>
          <a:srcRect/>
          <a:stretch>
            <a:fillRect/>
          </a:stretch>
        </p:blipFill>
        <p:spPr bwMode="auto">
          <a:xfrm>
            <a:off x="0" y="2209800"/>
            <a:ext cx="4420792" cy="3086516"/>
          </a:xfrm>
          <a:prstGeom prst="rect">
            <a:avLst/>
          </a:prstGeom>
          <a:noFill/>
        </p:spPr>
      </p:pic>
      <p:sp>
        <p:nvSpPr>
          <p:cNvPr id="5" name="TextBox 4"/>
          <p:cNvSpPr txBox="1"/>
          <p:nvPr/>
        </p:nvSpPr>
        <p:spPr>
          <a:xfrm>
            <a:off x="7086600" y="2133600"/>
            <a:ext cx="1676400" cy="261610"/>
          </a:xfrm>
          <a:prstGeom prst="rect">
            <a:avLst/>
          </a:prstGeom>
          <a:solidFill>
            <a:schemeClr val="bg1">
              <a:lumMod val="75000"/>
            </a:schemeClr>
          </a:solidFill>
        </p:spPr>
        <p:txBody>
          <a:bodyPr wrap="square" rtlCol="0">
            <a:spAutoFit/>
          </a:bodyPr>
          <a:lstStyle/>
          <a:p>
            <a:pPr algn="ctr"/>
            <a:r>
              <a:rPr lang="en-GB" sz="1100" b="1" dirty="0" smtClean="0"/>
              <a:t>SAPWOOD</a:t>
            </a:r>
            <a:endParaRPr lang="en-GB" sz="1100" b="1" dirty="0"/>
          </a:p>
        </p:txBody>
      </p:sp>
      <p:sp>
        <p:nvSpPr>
          <p:cNvPr id="6" name="TextBox 5"/>
          <p:cNvSpPr txBox="1"/>
          <p:nvPr/>
        </p:nvSpPr>
        <p:spPr>
          <a:xfrm>
            <a:off x="7467600" y="4538990"/>
            <a:ext cx="1676400" cy="261610"/>
          </a:xfrm>
          <a:prstGeom prst="rect">
            <a:avLst/>
          </a:prstGeom>
          <a:solidFill>
            <a:schemeClr val="bg1">
              <a:lumMod val="75000"/>
            </a:schemeClr>
          </a:solidFill>
        </p:spPr>
        <p:txBody>
          <a:bodyPr wrap="square" rtlCol="0">
            <a:spAutoFit/>
          </a:bodyPr>
          <a:lstStyle/>
          <a:p>
            <a:pPr algn="ctr"/>
            <a:r>
              <a:rPr lang="en-GB" sz="1100" b="1" dirty="0" smtClean="0"/>
              <a:t>HEARTWOOD</a:t>
            </a:r>
            <a:endParaRPr lang="en-GB" sz="1100" b="1" dirty="0"/>
          </a:p>
        </p:txBody>
      </p:sp>
      <p:sp>
        <p:nvSpPr>
          <p:cNvPr id="7" name="TextBox 6"/>
          <p:cNvSpPr txBox="1"/>
          <p:nvPr/>
        </p:nvSpPr>
        <p:spPr>
          <a:xfrm>
            <a:off x="5715000" y="1490990"/>
            <a:ext cx="1676400" cy="261610"/>
          </a:xfrm>
          <a:prstGeom prst="rect">
            <a:avLst/>
          </a:prstGeom>
          <a:solidFill>
            <a:schemeClr val="bg1">
              <a:lumMod val="75000"/>
            </a:schemeClr>
          </a:solidFill>
        </p:spPr>
        <p:txBody>
          <a:bodyPr wrap="square" rtlCol="0">
            <a:spAutoFit/>
          </a:bodyPr>
          <a:lstStyle/>
          <a:p>
            <a:pPr algn="ctr"/>
            <a:r>
              <a:rPr lang="en-GB" sz="1100" b="1" dirty="0" smtClean="0"/>
              <a:t>CAMBIUM LAYER</a:t>
            </a:r>
            <a:endParaRPr lang="en-GB" sz="1100" b="1" dirty="0"/>
          </a:p>
        </p:txBody>
      </p:sp>
      <p:sp>
        <p:nvSpPr>
          <p:cNvPr id="2" name="Rectangle 1"/>
          <p:cNvSpPr/>
          <p:nvPr/>
        </p:nvSpPr>
        <p:spPr>
          <a:xfrm>
            <a:off x="129382" y="5296316"/>
            <a:ext cx="2286000" cy="1323439"/>
          </a:xfrm>
          <a:prstGeom prst="rect">
            <a:avLst/>
          </a:prstGeom>
        </p:spPr>
        <p:txBody>
          <a:bodyPr wrap="square">
            <a:spAutoFit/>
          </a:bodyPr>
          <a:lstStyle/>
          <a:p>
            <a:r>
              <a:rPr lang="en-GB" sz="2000" b="1" dirty="0">
                <a:solidFill>
                  <a:srgbClr val="0070C0"/>
                </a:solidFill>
              </a:rPr>
              <a:t>Cellulose cell structure</a:t>
            </a:r>
            <a:r>
              <a:rPr lang="en-GB" sz="2000" dirty="0"/>
              <a:t>, glued together with a resin called</a:t>
            </a:r>
            <a:r>
              <a:rPr lang="en-GB" sz="2000" b="1" dirty="0">
                <a:solidFill>
                  <a:srgbClr val="0070C0"/>
                </a:solidFill>
              </a:rPr>
              <a:t> Lignin</a:t>
            </a:r>
            <a:r>
              <a:rPr lang="en-GB" sz="2000" dirty="0"/>
              <a:t>.</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dirty="0" smtClean="0"/>
              <a:t>Tree Structure</a:t>
            </a:r>
            <a:endParaRPr lang="en-GB" dirty="0" smtClean="0"/>
          </a:p>
        </p:txBody>
      </p:sp>
      <p:pic>
        <p:nvPicPr>
          <p:cNvPr id="14339" name="Picture 3"/>
          <p:cNvPicPr>
            <a:picLocks noChangeAspect="1" noChangeArrowheads="1"/>
          </p:cNvPicPr>
          <p:nvPr/>
        </p:nvPicPr>
        <p:blipFill>
          <a:blip r:embed="rId2" cstate="print"/>
          <a:srcRect/>
          <a:stretch>
            <a:fillRect/>
          </a:stretch>
        </p:blipFill>
        <p:spPr bwMode="auto">
          <a:xfrm>
            <a:off x="4678785" y="0"/>
            <a:ext cx="4465215" cy="6858000"/>
          </a:xfrm>
          <a:prstGeom prst="rect">
            <a:avLst/>
          </a:prstGeom>
          <a:noFill/>
          <a:ln w="9525">
            <a:noFill/>
            <a:miter lim="800000"/>
            <a:headEnd/>
            <a:tailEnd/>
          </a:ln>
        </p:spPr>
      </p:pic>
      <p:pic>
        <p:nvPicPr>
          <p:cNvPr id="14340" name="Picture 6"/>
          <p:cNvPicPr>
            <a:picLocks noChangeAspect="1" noChangeArrowheads="1"/>
          </p:cNvPicPr>
          <p:nvPr/>
        </p:nvPicPr>
        <p:blipFill>
          <a:blip r:embed="rId3" cstate="print"/>
          <a:srcRect/>
          <a:stretch>
            <a:fillRect/>
          </a:stretch>
        </p:blipFill>
        <p:spPr bwMode="auto">
          <a:xfrm>
            <a:off x="228600" y="1600200"/>
            <a:ext cx="4191000" cy="52578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Tree structure</a:t>
            </a:r>
            <a:endParaRPr lang="en-US" dirty="0"/>
          </a:p>
        </p:txBody>
      </p:sp>
      <p:sp>
        <p:nvSpPr>
          <p:cNvPr id="3" name="Content Placeholder 2"/>
          <p:cNvSpPr>
            <a:spLocks noGrp="1"/>
          </p:cNvSpPr>
          <p:nvPr>
            <p:ph sz="quarter" idx="1"/>
          </p:nvPr>
        </p:nvSpPr>
        <p:spPr>
          <a:xfrm>
            <a:off x="685800" y="1600200"/>
            <a:ext cx="8153400" cy="4876800"/>
          </a:xfrm>
        </p:spPr>
        <p:txBody>
          <a:bodyPr>
            <a:normAutofit lnSpcReduction="10000"/>
          </a:bodyPr>
          <a:lstStyle/>
          <a:p>
            <a:pPr>
              <a:buNone/>
            </a:pPr>
            <a:r>
              <a:rPr lang="en-US" sz="2800" b="1" dirty="0" smtClean="0">
                <a:cs typeface="Arial" pitchFamily="34" charset="0"/>
              </a:rPr>
              <a:t>The Bark</a:t>
            </a:r>
            <a:endParaRPr lang="en-US" sz="2800" dirty="0" smtClean="0"/>
          </a:p>
          <a:p>
            <a:r>
              <a:rPr lang="en-US" sz="2400" dirty="0" smtClean="0">
                <a:ea typeface="Tahoma" pitchFamily="34" charset="0"/>
                <a:cs typeface="Tahoma" pitchFamily="34" charset="0"/>
              </a:rPr>
              <a:t>A thick layer of cork which surrounds the trunk and the branches</a:t>
            </a:r>
          </a:p>
          <a:p>
            <a:r>
              <a:rPr lang="en-US" sz="2400" dirty="0" smtClean="0">
                <a:ea typeface="Tahoma" pitchFamily="34" charset="0"/>
                <a:cs typeface="Tahoma" pitchFamily="34" charset="0"/>
              </a:rPr>
              <a:t>Function is to:</a:t>
            </a:r>
          </a:p>
          <a:p>
            <a:pPr lvl="1"/>
            <a:r>
              <a:rPr lang="en-US" sz="2400" dirty="0" smtClean="0">
                <a:ea typeface="Tahoma" pitchFamily="34" charset="0"/>
                <a:cs typeface="Tahoma" pitchFamily="34" charset="0"/>
              </a:rPr>
              <a:t>Protect against damage from weather, animals, insect and fungus</a:t>
            </a:r>
          </a:p>
          <a:p>
            <a:pPr lvl="1"/>
            <a:r>
              <a:rPr lang="en-US" sz="2400" dirty="0" smtClean="0">
                <a:ea typeface="Tahoma" pitchFamily="34" charset="0"/>
                <a:cs typeface="Tahoma" pitchFamily="34" charset="0"/>
              </a:rPr>
              <a:t>Prevent evaporation of moisture and minerals from the tree</a:t>
            </a:r>
          </a:p>
          <a:p>
            <a:pPr algn="just">
              <a:buSzPct val="75000"/>
              <a:buNone/>
            </a:pPr>
            <a:endParaRPr lang="en-US" sz="2400" dirty="0" smtClean="0">
              <a:cs typeface="Arial" pitchFamily="34" charset="0"/>
            </a:endParaRPr>
          </a:p>
          <a:p>
            <a:pPr>
              <a:buNone/>
            </a:pPr>
            <a:r>
              <a:rPr lang="en-US" sz="2800" b="1" dirty="0" smtClean="0">
                <a:cs typeface="Arial" pitchFamily="34" charset="0"/>
              </a:rPr>
              <a:t>The Bast</a:t>
            </a:r>
            <a:r>
              <a:rPr lang="en-US" sz="2800" dirty="0" smtClean="0">
                <a:cs typeface="Arial" pitchFamily="34" charset="0"/>
              </a:rPr>
              <a:t> </a:t>
            </a:r>
            <a:endParaRPr lang="en-US" sz="2800" dirty="0" smtClean="0"/>
          </a:p>
          <a:p>
            <a:r>
              <a:rPr lang="en-US" sz="2400" dirty="0" smtClean="0">
                <a:ea typeface="Tahoma" pitchFamily="34" charset="0"/>
                <a:cs typeface="Tahoma" pitchFamily="34" charset="0"/>
              </a:rPr>
              <a:t>A thin moist layer of inner bark</a:t>
            </a:r>
          </a:p>
          <a:p>
            <a:r>
              <a:rPr lang="en-US" sz="2400" dirty="0" smtClean="0">
                <a:ea typeface="Tahoma" pitchFamily="34" charset="0"/>
                <a:cs typeface="Tahoma" pitchFamily="34" charset="0"/>
              </a:rPr>
              <a:t>New bark cells are produced as the old cells die off</a:t>
            </a:r>
          </a:p>
          <a:p>
            <a:pPr algn="just">
              <a:buNone/>
            </a:pPr>
            <a:endParaRPr lang="en-US" sz="2400" dirty="0" smtClean="0"/>
          </a:p>
          <a:p>
            <a:pPr algn="just">
              <a:buNone/>
            </a:pPr>
            <a:endParaRPr lang="en-US" sz="2400" dirty="0" smtClean="0">
              <a:cs typeface="Arial" pitchFamily="34" charset="0"/>
            </a:endParaRPr>
          </a:p>
          <a:p>
            <a:pPr algn="just"/>
            <a:endParaRPr lang="en-US" dirty="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Tree structure</a:t>
            </a:r>
            <a:endParaRPr lang="en-US" dirty="0"/>
          </a:p>
        </p:txBody>
      </p:sp>
      <p:sp>
        <p:nvSpPr>
          <p:cNvPr id="3" name="Content Placeholder 2"/>
          <p:cNvSpPr>
            <a:spLocks noGrp="1"/>
          </p:cNvSpPr>
          <p:nvPr>
            <p:ph sz="quarter" idx="1"/>
          </p:nvPr>
        </p:nvSpPr>
        <p:spPr>
          <a:xfrm>
            <a:off x="0" y="1600200"/>
            <a:ext cx="5562600" cy="5257800"/>
          </a:xfrm>
        </p:spPr>
        <p:txBody>
          <a:bodyPr>
            <a:noAutofit/>
          </a:bodyPr>
          <a:lstStyle/>
          <a:p>
            <a:pPr algn="just">
              <a:buNone/>
            </a:pPr>
            <a:r>
              <a:rPr lang="en-US" sz="2400" b="1" dirty="0" smtClean="0">
                <a:ea typeface="Tahoma" pitchFamily="34" charset="0"/>
                <a:cs typeface="Tahoma" pitchFamily="34" charset="0"/>
              </a:rPr>
              <a:t>The Cambium layer </a:t>
            </a:r>
          </a:p>
          <a:p>
            <a:pPr algn="just"/>
            <a:r>
              <a:rPr lang="en-US" sz="2400" dirty="0" smtClean="0">
                <a:ea typeface="Tahoma" pitchFamily="34" charset="0"/>
                <a:cs typeface="Tahoma" pitchFamily="34" charset="0"/>
              </a:rPr>
              <a:t>is the growing part of the tree trunk. </a:t>
            </a:r>
          </a:p>
          <a:p>
            <a:pPr algn="just"/>
            <a:r>
              <a:rPr lang="en-US" sz="2400" dirty="0" smtClean="0">
                <a:ea typeface="Tahoma" pitchFamily="34" charset="0"/>
                <a:cs typeface="Tahoma" pitchFamily="34" charset="0"/>
              </a:rPr>
              <a:t>It annually produces new sapwood on the inside and some </a:t>
            </a:r>
            <a:r>
              <a:rPr lang="en-US" sz="2400" dirty="0" err="1" smtClean="0">
                <a:ea typeface="Tahoma" pitchFamily="34" charset="0"/>
                <a:cs typeface="Tahoma" pitchFamily="34" charset="0"/>
              </a:rPr>
              <a:t>Bast</a:t>
            </a:r>
            <a:r>
              <a:rPr lang="en-US" sz="2400" dirty="0" smtClean="0">
                <a:ea typeface="Tahoma" pitchFamily="34" charset="0"/>
                <a:cs typeface="Tahoma" pitchFamily="34" charset="0"/>
              </a:rPr>
              <a:t> on the outside.</a:t>
            </a:r>
          </a:p>
          <a:p>
            <a:pPr algn="just">
              <a:buNone/>
            </a:pPr>
            <a:r>
              <a:rPr lang="en-US" sz="2400" b="1" dirty="0" smtClean="0">
                <a:ea typeface="Tahoma" pitchFamily="34" charset="0"/>
                <a:cs typeface="Tahoma" pitchFamily="34" charset="0"/>
              </a:rPr>
              <a:t>Sapwood</a:t>
            </a:r>
            <a:r>
              <a:rPr lang="en-US" sz="2400" dirty="0" smtClean="0">
                <a:ea typeface="Tahoma" pitchFamily="34" charset="0"/>
                <a:cs typeface="Tahoma" pitchFamily="34" charset="0"/>
              </a:rPr>
              <a:t> </a:t>
            </a:r>
          </a:p>
          <a:p>
            <a:pPr algn="just"/>
            <a:r>
              <a:rPr lang="en-US" sz="2400" dirty="0" smtClean="0">
                <a:ea typeface="Tahoma" pitchFamily="34" charset="0"/>
                <a:cs typeface="Tahoma" pitchFamily="34" charset="0"/>
              </a:rPr>
              <a:t>is the tree's pipeline for moving water and minerals up the tree trunk to the leaves. </a:t>
            </a:r>
          </a:p>
          <a:p>
            <a:pPr algn="just"/>
            <a:r>
              <a:rPr lang="en-US" sz="2400" b="1" dirty="0" smtClean="0">
                <a:solidFill>
                  <a:srgbClr val="0070C0"/>
                </a:solidFill>
                <a:ea typeface="Tahoma" pitchFamily="34" charset="0"/>
                <a:cs typeface="Tahoma" pitchFamily="34" charset="0"/>
              </a:rPr>
              <a:t>Sapwood is new wood; as newer rings of sapwood are produced, its inner cells lose their vitality and turn into heartwood.</a:t>
            </a:r>
          </a:p>
          <a:p>
            <a:pPr algn="just">
              <a:buNone/>
            </a:pPr>
            <a:endParaRPr lang="en-US" sz="1800" dirty="0" smtClean="0">
              <a:cs typeface="Arial" pitchFamily="34" charset="0"/>
            </a:endParaRPr>
          </a:p>
          <a:p>
            <a:pPr algn="just"/>
            <a:endParaRPr lang="en-US" sz="1800" dirty="0">
              <a:cs typeface="Arial" pitchFamily="34" charset="0"/>
            </a:endParaRPr>
          </a:p>
        </p:txBody>
      </p:sp>
      <p:pic>
        <p:nvPicPr>
          <p:cNvPr id="4" name="Picture 3" descr="http://upload.wikimedia.org/wikipedia/commons/thumb/0/0b/Taxus_wood.jpg/300px-Taxus_wood.jpg">
            <a:hlinkClick r:id="rId2"/>
          </p:cNvPr>
          <p:cNvPicPr/>
          <p:nvPr/>
        </p:nvPicPr>
        <p:blipFill>
          <a:blip r:embed="rId3" cstate="print"/>
          <a:srcRect/>
          <a:stretch>
            <a:fillRect/>
          </a:stretch>
        </p:blipFill>
        <p:spPr bwMode="auto">
          <a:xfrm>
            <a:off x="5791200" y="1752600"/>
            <a:ext cx="3048000" cy="2971800"/>
          </a:xfrm>
          <a:prstGeom prst="rect">
            <a:avLst/>
          </a:prstGeom>
          <a:noFill/>
          <a:ln w="9525">
            <a:noFill/>
            <a:miter lim="800000"/>
            <a:headEnd/>
            <a:tailEnd/>
          </a:ln>
        </p:spPr>
      </p:pic>
      <p:sp>
        <p:nvSpPr>
          <p:cNvPr id="2049" name="Rectangle 1"/>
          <p:cNvSpPr>
            <a:spLocks noChangeArrowheads="1"/>
          </p:cNvSpPr>
          <p:nvPr/>
        </p:nvSpPr>
        <p:spPr bwMode="auto">
          <a:xfrm>
            <a:off x="5867400" y="4800600"/>
            <a:ext cx="2971800"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 section of a </a:t>
            </a:r>
            <a:r>
              <a:rPr kumimoji="0" lang="en-US" sz="1200" b="0" i="0" u="none" strike="noStrike" cap="none" normalizeH="0" baseline="0" dirty="0" smtClean="0">
                <a:ln>
                  <a:noFill/>
                </a:ln>
                <a:solidFill>
                  <a:srgbClr val="0000FF"/>
                </a:solidFill>
                <a:effectLst/>
                <a:latin typeface="Calibri" pitchFamily="34" charset="0"/>
                <a:ea typeface="Times New Roman" pitchFamily="18" charset="0"/>
                <a:cs typeface="Times New Roman" pitchFamily="18" charset="0"/>
              </a:rPr>
              <a:t>Yew</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branch showing 27 annual growth rings, pale sapwood and dark heartwood, and </a:t>
            </a:r>
            <a:r>
              <a:rPr kumimoji="0" lang="en-US" sz="1200" b="0" i="0" u="none" strike="noStrike" cap="none" normalizeH="0" baseline="0" dirty="0" smtClean="0">
                <a:ln>
                  <a:noFill/>
                </a:ln>
                <a:solidFill>
                  <a:srgbClr val="0000FF"/>
                </a:solidFill>
                <a:effectLst/>
                <a:latin typeface="Calibri" pitchFamily="34" charset="0"/>
                <a:ea typeface="Times New Roman" pitchFamily="18" charset="0"/>
                <a:cs typeface="Times New Roman" pitchFamily="18" charset="0"/>
              </a:rPr>
              <a:t>pith</a:t>
            </a:r>
            <a:r>
              <a:rPr kumimoji="0" lang="en-US" sz="1200" b="0" i="0" u="none" strike="noStrike" cap="none" normalizeH="0" dirty="0" smtClean="0">
                <a:ln>
                  <a:noFill/>
                </a:ln>
                <a:solidFill>
                  <a:srgbClr val="0000FF"/>
                </a:solidFill>
                <a:effectLst/>
                <a:latin typeface="Calibri" pitchFamily="34" charset="0"/>
                <a:ea typeface="Times New Roman" pitchFamily="18" charset="0"/>
                <a:cs typeface="Times New Roman" pitchFamily="18" charset="0"/>
              </a:rPr>
              <a:t> </a:t>
            </a:r>
            <a:r>
              <a:rPr kumimoji="0" lang="en-US"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(centre dark spot). The dark radial lines are small knots.</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676400"/>
            <a:ext cx="4572000" cy="3416320"/>
          </a:xfrm>
          <a:prstGeom prst="rect">
            <a:avLst/>
          </a:prstGeom>
        </p:spPr>
        <p:txBody>
          <a:bodyPr>
            <a:spAutoFit/>
          </a:bodyPr>
          <a:lstStyle/>
          <a:p>
            <a:pPr algn="just">
              <a:buNone/>
            </a:pPr>
            <a:r>
              <a:rPr lang="en-US" sz="2400" b="1" dirty="0" smtClean="0">
                <a:ea typeface="Tahoma" pitchFamily="34" charset="0"/>
                <a:cs typeface="Tahoma" pitchFamily="34" charset="0"/>
              </a:rPr>
              <a:t>Heartwood</a:t>
            </a:r>
            <a:r>
              <a:rPr lang="en-US" sz="2400" dirty="0" smtClean="0">
                <a:ea typeface="Tahoma" pitchFamily="34" charset="0"/>
                <a:cs typeface="Tahoma" pitchFamily="34" charset="0"/>
              </a:rPr>
              <a:t> </a:t>
            </a:r>
          </a:p>
          <a:p>
            <a:pPr algn="just"/>
            <a:r>
              <a:rPr lang="en-US" sz="2400" dirty="0" smtClean="0">
                <a:ea typeface="Tahoma" pitchFamily="34" charset="0"/>
                <a:cs typeface="Tahoma" pitchFamily="34" charset="0"/>
              </a:rPr>
              <a:t>is the central, supporting pillar of the tree. </a:t>
            </a:r>
          </a:p>
          <a:p>
            <a:pPr algn="just"/>
            <a:r>
              <a:rPr lang="en-US" sz="2400" dirty="0" smtClean="0">
                <a:ea typeface="Tahoma" pitchFamily="34" charset="0"/>
                <a:cs typeface="Tahoma" pitchFamily="34" charset="0"/>
              </a:rPr>
              <a:t>Although ‘dead’, it will not decay or lose strength while the outer layers are intact. </a:t>
            </a:r>
          </a:p>
          <a:p>
            <a:pPr algn="just"/>
            <a:r>
              <a:rPr lang="en-US" sz="2400" dirty="0" smtClean="0">
                <a:ea typeface="Tahoma" pitchFamily="34" charset="0"/>
                <a:cs typeface="Tahoma" pitchFamily="34" charset="0"/>
              </a:rPr>
              <a:t>It is made up from dead mature cells which no longer transport water or nutrients</a:t>
            </a:r>
          </a:p>
        </p:txBody>
      </p:sp>
      <p:sp>
        <p:nvSpPr>
          <p:cNvPr id="3" name="Rectangle 2"/>
          <p:cNvSpPr/>
          <p:nvPr/>
        </p:nvSpPr>
        <p:spPr>
          <a:xfrm>
            <a:off x="533400" y="533400"/>
            <a:ext cx="5302285" cy="769441"/>
          </a:xfrm>
          <a:prstGeom prst="rect">
            <a:avLst/>
          </a:prstGeom>
        </p:spPr>
        <p:txBody>
          <a:bodyPr wrap="none">
            <a:spAutoFit/>
          </a:bodyPr>
          <a:lstStyle/>
          <a:p>
            <a:r>
              <a:rPr lang="en-US" sz="4400" dirty="0" smtClean="0"/>
              <a:t>Timber – Tree structure</a:t>
            </a:r>
            <a:endParaRPr lang="en-GB" sz="4400" dirty="0"/>
          </a:p>
        </p:txBody>
      </p:sp>
      <p:pic>
        <p:nvPicPr>
          <p:cNvPr id="4" name="Picture 3" descr="http://upload.wikimedia.org/wikipedia/commons/thumb/0/0b/Taxus_wood.jpg/300px-Taxus_wood.jpg">
            <a:hlinkClick r:id="rId2"/>
          </p:cNvPr>
          <p:cNvPicPr/>
          <p:nvPr/>
        </p:nvPicPr>
        <p:blipFill>
          <a:blip r:embed="rId3" cstate="print"/>
          <a:srcRect/>
          <a:stretch>
            <a:fillRect/>
          </a:stretch>
        </p:blipFill>
        <p:spPr bwMode="auto">
          <a:xfrm>
            <a:off x="5791200" y="1752600"/>
            <a:ext cx="3048000" cy="2971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dirty="0" smtClean="0">
                <a:latin typeface="Tahoma" pitchFamily="34" charset="0"/>
              </a:rPr>
              <a:t>Timber – Growth</a:t>
            </a:r>
          </a:p>
        </p:txBody>
      </p:sp>
      <p:sp>
        <p:nvSpPr>
          <p:cNvPr id="6" name="Rectangle 3" descr="Rectangle: Click to edit Master text styles&#10;Second level&#10;Third level&#10;Fourth level&#10;Fifth level"/>
          <p:cNvSpPr>
            <a:spLocks noGrp="1" noChangeArrowheads="1"/>
          </p:cNvSpPr>
          <p:nvPr>
            <p:ph sz="quarter" idx="1"/>
          </p:nvPr>
        </p:nvSpPr>
        <p:spPr>
          <a:xfrm>
            <a:off x="457200" y="1600200"/>
            <a:ext cx="8153400" cy="4495800"/>
          </a:xfrm>
        </p:spPr>
        <p:txBody>
          <a:bodyPr/>
          <a:lstStyle/>
          <a:p>
            <a:pPr eaLnBrk="1" hangingPunct="1"/>
            <a:r>
              <a:rPr lang="en-US" dirty="0" smtClean="0"/>
              <a:t>Summerwood (earlywood)</a:t>
            </a:r>
          </a:p>
          <a:p>
            <a:pPr lvl="1" eaLnBrk="1" hangingPunct="1"/>
            <a:r>
              <a:rPr lang="en-US" sz="2400" dirty="0" smtClean="0"/>
              <a:t>Faster growth</a:t>
            </a:r>
          </a:p>
          <a:p>
            <a:pPr lvl="1" eaLnBrk="1" hangingPunct="1"/>
            <a:r>
              <a:rPr lang="en-US" sz="2400" dirty="0" smtClean="0"/>
              <a:t>Cells larger and less dense</a:t>
            </a:r>
          </a:p>
          <a:p>
            <a:pPr eaLnBrk="1" hangingPunct="1"/>
            <a:endParaRPr lang="en-US" dirty="0" smtClean="0"/>
          </a:p>
          <a:p>
            <a:pPr eaLnBrk="1" hangingPunct="1"/>
            <a:r>
              <a:rPr lang="en-US" dirty="0" smtClean="0"/>
              <a:t>Winterwood (latewood)</a:t>
            </a:r>
          </a:p>
          <a:p>
            <a:pPr lvl="1" eaLnBrk="1" hangingPunct="1"/>
            <a:r>
              <a:rPr lang="en-US" sz="2400" dirty="0" smtClean="0"/>
              <a:t>Slower growth</a:t>
            </a:r>
          </a:p>
          <a:p>
            <a:pPr lvl="1" eaLnBrk="1" hangingPunct="1"/>
            <a:r>
              <a:rPr lang="en-US" sz="2400" dirty="0" smtClean="0"/>
              <a:t>Cells smaller and denser</a:t>
            </a:r>
          </a:p>
        </p:txBody>
      </p:sp>
      <p:pic>
        <p:nvPicPr>
          <p:cNvPr id="9" name="Picture 5" descr="Tree 02"/>
          <p:cNvPicPr>
            <a:picLocks noChangeAspect="1" noChangeArrowheads="1"/>
          </p:cNvPicPr>
          <p:nvPr/>
        </p:nvPicPr>
        <p:blipFill>
          <a:blip r:embed="rId3" cstate="print"/>
          <a:srcRect/>
          <a:stretch>
            <a:fillRect/>
          </a:stretch>
        </p:blipFill>
        <p:spPr bwMode="auto">
          <a:xfrm>
            <a:off x="4800600" y="2438400"/>
            <a:ext cx="3810000" cy="28575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outVertical)">
                                      <p:cBhvr>
                                        <p:cTn id="7" dur="500"/>
                                        <p:tgtEl>
                                          <p:spTgt spid="6">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barn(outVertical)">
                                      <p:cBhvr>
                                        <p:cTn id="10" dur="500"/>
                                        <p:tgtEl>
                                          <p:spTgt spid="6">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barn(outVertical)">
                                      <p:cBhvr>
                                        <p:cTn id="13" dur="500"/>
                                        <p:tgtEl>
                                          <p:spTgt spid="6">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6">
                                            <p:txEl>
                                              <p:pRg st="4" end="4"/>
                                            </p:txEl>
                                          </p:spTgt>
                                        </p:tgtEl>
                                        <p:attrNameLst>
                                          <p:attrName>style.visibility</p:attrName>
                                        </p:attrNameLst>
                                      </p:cBhvr>
                                      <p:to>
                                        <p:strVal val="visible"/>
                                      </p:to>
                                    </p:set>
                                    <p:animEffect transition="in" filter="barn(outVertical)">
                                      <p:cBhvr>
                                        <p:cTn id="18" dur="500"/>
                                        <p:tgtEl>
                                          <p:spTgt spid="6">
                                            <p:txEl>
                                              <p:pRg st="4" end="4"/>
                                            </p:tx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barn(outVertical)">
                                      <p:cBhvr>
                                        <p:cTn id="21" dur="500"/>
                                        <p:tgtEl>
                                          <p:spTgt spid="6">
                                            <p:txEl>
                                              <p:pRg st="5" end="5"/>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6">
                                            <p:txEl>
                                              <p:pRg st="6" end="6"/>
                                            </p:txEl>
                                          </p:spTgt>
                                        </p:tgtEl>
                                        <p:attrNameLst>
                                          <p:attrName>style.visibility</p:attrName>
                                        </p:attrNameLst>
                                      </p:cBhvr>
                                      <p:to>
                                        <p:strVal val="visible"/>
                                      </p:to>
                                    </p:set>
                                    <p:animEffect transition="in" filter="barn(outVertical)">
                                      <p:cBhvr>
                                        <p:cTn id="24"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dirty="0" smtClean="0">
                <a:latin typeface="Tahoma" pitchFamily="34" charset="0"/>
              </a:rPr>
              <a:t>Timber – Growth</a:t>
            </a:r>
          </a:p>
        </p:txBody>
      </p:sp>
      <p:pic>
        <p:nvPicPr>
          <p:cNvPr id="7" name="Picture 2"/>
          <p:cNvPicPr>
            <a:picLocks noChangeAspect="1" noChangeArrowheads="1"/>
          </p:cNvPicPr>
          <p:nvPr/>
        </p:nvPicPr>
        <p:blipFill>
          <a:blip r:embed="rId3" cstate="print"/>
          <a:srcRect/>
          <a:stretch>
            <a:fillRect/>
          </a:stretch>
        </p:blipFill>
        <p:spPr bwMode="auto">
          <a:xfrm>
            <a:off x="990600" y="1524000"/>
            <a:ext cx="5910548" cy="5334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Classification of wood</a:t>
            </a:r>
            <a:endParaRPr lang="en-US" dirty="0"/>
          </a:p>
        </p:txBody>
      </p:sp>
      <p:sp>
        <p:nvSpPr>
          <p:cNvPr id="3" name="Content Placeholder 2"/>
          <p:cNvSpPr>
            <a:spLocks noGrp="1"/>
          </p:cNvSpPr>
          <p:nvPr>
            <p:ph sz="quarter" idx="1"/>
          </p:nvPr>
        </p:nvSpPr>
        <p:spPr/>
        <p:txBody>
          <a:bodyPr>
            <a:normAutofit fontScale="92500" lnSpcReduction="20000"/>
          </a:bodyPr>
          <a:lstStyle/>
          <a:p>
            <a:r>
              <a:rPr lang="en-US" sz="2600" dirty="0" smtClean="0"/>
              <a:t>Classification of wood</a:t>
            </a:r>
          </a:p>
          <a:p>
            <a:pPr lvl="1"/>
            <a:r>
              <a:rPr lang="en-US" b="1" dirty="0" smtClean="0">
                <a:solidFill>
                  <a:srgbClr val="0070C0"/>
                </a:solidFill>
              </a:rPr>
              <a:t>Softwood </a:t>
            </a:r>
          </a:p>
          <a:p>
            <a:pPr lvl="2"/>
            <a:r>
              <a:rPr lang="en-US" dirty="0" smtClean="0"/>
              <a:t>Wood from </a:t>
            </a:r>
            <a:r>
              <a:rPr lang="en-US" b="1" dirty="0" smtClean="0">
                <a:solidFill>
                  <a:srgbClr val="0070C0"/>
                </a:solidFill>
              </a:rPr>
              <a:t>conifers</a:t>
            </a:r>
            <a:r>
              <a:rPr lang="en-US" dirty="0" smtClean="0"/>
              <a:t> (e.g. pine, fir, spruce)</a:t>
            </a:r>
          </a:p>
          <a:p>
            <a:pPr lvl="1"/>
            <a:r>
              <a:rPr lang="en-US" b="1" dirty="0" smtClean="0">
                <a:solidFill>
                  <a:srgbClr val="0070C0"/>
                </a:solidFill>
              </a:rPr>
              <a:t>Hardwood </a:t>
            </a:r>
          </a:p>
          <a:p>
            <a:pPr lvl="2"/>
            <a:r>
              <a:rPr lang="en-US" dirty="0" smtClean="0"/>
              <a:t>Wood from </a:t>
            </a:r>
            <a:r>
              <a:rPr lang="en-US" b="1" dirty="0" smtClean="0">
                <a:solidFill>
                  <a:srgbClr val="0070C0"/>
                </a:solidFill>
              </a:rPr>
              <a:t>dicotyledons</a:t>
            </a:r>
            <a:r>
              <a:rPr lang="en-US" dirty="0" smtClean="0"/>
              <a:t> (usually broad-leaved trees, e.g. oak)</a:t>
            </a:r>
          </a:p>
          <a:p>
            <a:endParaRPr lang="en-US" sz="2600" dirty="0" smtClean="0"/>
          </a:p>
          <a:p>
            <a:r>
              <a:rPr lang="en-US" sz="2600" dirty="0" smtClean="0"/>
              <a:t>The terms </a:t>
            </a:r>
            <a:r>
              <a:rPr lang="en-US" sz="2600" b="1" i="1" dirty="0" smtClean="0"/>
              <a:t>‘softwood</a:t>
            </a:r>
            <a:r>
              <a:rPr lang="en-US" sz="2600" b="1" dirty="0" smtClean="0"/>
              <a:t>’</a:t>
            </a:r>
            <a:r>
              <a:rPr lang="en-US" sz="2600" dirty="0" smtClean="0"/>
              <a:t> and </a:t>
            </a:r>
            <a:r>
              <a:rPr lang="en-US" sz="2600" b="1" i="1" dirty="0" smtClean="0"/>
              <a:t>‘hardwood’</a:t>
            </a:r>
            <a:r>
              <a:rPr lang="en-US" sz="2600" dirty="0" smtClean="0"/>
              <a:t> do not indicate softness or hardness of particular timbers. </a:t>
            </a:r>
          </a:p>
          <a:p>
            <a:endParaRPr lang="en-US" sz="2600" dirty="0" smtClean="0"/>
          </a:p>
          <a:p>
            <a:r>
              <a:rPr lang="en-US" sz="2600" dirty="0" smtClean="0"/>
              <a:t>Some hardwoods are softer and lighter than softwoods. The main differences between hardwoods and softwoods are botanical, and relate to the way the tree grows.</a:t>
            </a:r>
          </a:p>
          <a:p>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Classification of wood</a:t>
            </a:r>
            <a:endParaRPr lang="en-US" dirty="0"/>
          </a:p>
        </p:txBody>
      </p:sp>
      <p:pic>
        <p:nvPicPr>
          <p:cNvPr id="10244" name="Picture 4" descr="C:\Users\Vista\Desktop\softwood2.jpg"/>
          <p:cNvPicPr>
            <a:picLocks noChangeAspect="1" noChangeArrowheads="1"/>
          </p:cNvPicPr>
          <p:nvPr/>
        </p:nvPicPr>
        <p:blipFill>
          <a:blip r:embed="rId2" cstate="print"/>
          <a:srcRect/>
          <a:stretch>
            <a:fillRect/>
          </a:stretch>
        </p:blipFill>
        <p:spPr bwMode="auto">
          <a:xfrm>
            <a:off x="762000" y="1600200"/>
            <a:ext cx="2895600" cy="4572000"/>
          </a:xfrm>
          <a:prstGeom prst="rect">
            <a:avLst/>
          </a:prstGeom>
          <a:noFill/>
        </p:spPr>
      </p:pic>
      <p:sp>
        <p:nvSpPr>
          <p:cNvPr id="9" name="Rectangle 8"/>
          <p:cNvSpPr/>
          <p:nvPr/>
        </p:nvSpPr>
        <p:spPr>
          <a:xfrm>
            <a:off x="1143000" y="6248400"/>
            <a:ext cx="21336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tx1"/>
                </a:solidFill>
              </a:rPr>
              <a:t>Softwood tree</a:t>
            </a:r>
            <a:endParaRPr lang="en-US" sz="2400" b="1" dirty="0">
              <a:solidFill>
                <a:schemeClr val="tx1"/>
              </a:solidFill>
            </a:endParaRPr>
          </a:p>
        </p:txBody>
      </p:sp>
      <p:sp>
        <p:nvSpPr>
          <p:cNvPr id="10" name="Rectangle 9"/>
          <p:cNvSpPr/>
          <p:nvPr/>
        </p:nvSpPr>
        <p:spPr>
          <a:xfrm>
            <a:off x="4953000" y="6248400"/>
            <a:ext cx="37338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solidFill>
                  <a:schemeClr val="tx1"/>
                </a:solidFill>
              </a:rPr>
              <a:t>Hardwood (Bifurcated) tree</a:t>
            </a:r>
            <a:endParaRPr lang="en-US" sz="2400" b="1" dirty="0">
              <a:solidFill>
                <a:schemeClr val="tx1"/>
              </a:solidFill>
            </a:endParaRPr>
          </a:p>
        </p:txBody>
      </p:sp>
      <p:pic>
        <p:nvPicPr>
          <p:cNvPr id="65538" name="Picture 2" descr="Queen Victoria’s Oak Tree, Sandringham"/>
          <p:cNvPicPr>
            <a:picLocks noChangeAspect="1" noChangeArrowheads="1"/>
          </p:cNvPicPr>
          <p:nvPr/>
        </p:nvPicPr>
        <p:blipFill>
          <a:blip r:embed="rId3" cstate="print"/>
          <a:srcRect/>
          <a:stretch>
            <a:fillRect/>
          </a:stretch>
        </p:blipFill>
        <p:spPr bwMode="auto">
          <a:xfrm>
            <a:off x="3962400" y="2133600"/>
            <a:ext cx="4953000" cy="40386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Softwood </a:t>
            </a:r>
            <a:r>
              <a:rPr lang="en-US" dirty="0" err="1" smtClean="0"/>
              <a:t>vs</a:t>
            </a:r>
            <a:r>
              <a:rPr lang="en-US" dirty="0" smtClean="0"/>
              <a:t> Hardwood</a:t>
            </a:r>
            <a:endParaRPr lang="en-US" dirty="0"/>
          </a:p>
        </p:txBody>
      </p:sp>
      <p:sp>
        <p:nvSpPr>
          <p:cNvPr id="3" name="Content Placeholder 2"/>
          <p:cNvSpPr>
            <a:spLocks noGrp="1"/>
          </p:cNvSpPr>
          <p:nvPr>
            <p:ph sz="quarter" idx="1"/>
          </p:nvPr>
        </p:nvSpPr>
        <p:spPr>
          <a:xfrm>
            <a:off x="609600" y="1752600"/>
            <a:ext cx="7467600" cy="4648200"/>
          </a:xfrm>
        </p:spPr>
        <p:txBody>
          <a:bodyPr>
            <a:normAutofit/>
          </a:bodyPr>
          <a:lstStyle/>
          <a:p>
            <a:pPr algn="just"/>
            <a:r>
              <a:rPr lang="en-US" sz="2400" dirty="0" smtClean="0">
                <a:cs typeface="Arial" pitchFamily="34" charset="0"/>
              </a:rPr>
              <a:t>Wood, instead of being a relatively solid material like steel or concrete, is composed of many tubular </a:t>
            </a:r>
            <a:r>
              <a:rPr lang="en-US" sz="2400" dirty="0" err="1" smtClean="0">
                <a:cs typeface="Arial" pitchFamily="34" charset="0"/>
              </a:rPr>
              <a:t>fibre</a:t>
            </a:r>
            <a:r>
              <a:rPr lang="en-US" sz="2400" dirty="0" smtClean="0">
                <a:cs typeface="Arial" pitchFamily="34" charset="0"/>
              </a:rPr>
              <a:t> units, or cells, cemented together. </a:t>
            </a:r>
          </a:p>
          <a:p>
            <a:pPr algn="just"/>
            <a:endParaRPr lang="en-US" sz="2400" dirty="0" smtClean="0">
              <a:cs typeface="Arial" pitchFamily="34" charset="0"/>
            </a:endParaRPr>
          </a:p>
          <a:p>
            <a:pPr algn="just"/>
            <a:r>
              <a:rPr lang="en-US" sz="2400" dirty="0" smtClean="0">
                <a:cs typeface="Arial" pitchFamily="34" charset="0"/>
              </a:rPr>
              <a:t>Many properties of wood are related directly to its structure</a:t>
            </a:r>
            <a:endParaRPr lang="en-US" sz="2400" dirty="0">
              <a:cs typeface="Arial" pitchFamily="34" charset="0"/>
            </a:endParaRPr>
          </a:p>
        </p:txBody>
      </p:sp>
      <p:sp>
        <p:nvSpPr>
          <p:cNvPr id="5" name="TextBox 4"/>
          <p:cNvSpPr txBox="1"/>
          <p:nvPr/>
        </p:nvSpPr>
        <p:spPr>
          <a:xfrm>
            <a:off x="685800" y="5334000"/>
            <a:ext cx="7696200" cy="830997"/>
          </a:xfrm>
          <a:prstGeom prst="rect">
            <a:avLst/>
          </a:prstGeom>
          <a:noFill/>
        </p:spPr>
        <p:txBody>
          <a:bodyPr wrap="square" rtlCol="0">
            <a:spAutoFit/>
          </a:bodyPr>
          <a:lstStyle/>
          <a:p>
            <a:pPr algn="ctr"/>
            <a:r>
              <a:rPr lang="en-GB" sz="2400" b="1" dirty="0" smtClean="0">
                <a:solidFill>
                  <a:srgbClr val="0070C0"/>
                </a:solidFill>
              </a:rPr>
              <a:t>What is different with the two structures of Softwood and Hardwood?</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1" descr="C:\Users\Vista\Desktop\cell-structure-crop.jpg"/>
          <p:cNvPicPr>
            <a:picLocks noChangeAspect="1" noChangeArrowheads="1"/>
          </p:cNvPicPr>
          <p:nvPr/>
        </p:nvPicPr>
        <p:blipFill>
          <a:blip r:embed="rId2" cstate="print"/>
          <a:srcRect/>
          <a:stretch>
            <a:fillRect/>
          </a:stretch>
        </p:blipFill>
        <p:spPr bwMode="auto">
          <a:xfrm>
            <a:off x="1905000" y="1600200"/>
            <a:ext cx="5664200" cy="2414831"/>
          </a:xfrm>
          <a:prstGeom prst="rect">
            <a:avLst/>
          </a:prstGeom>
          <a:noFill/>
        </p:spPr>
      </p:pic>
      <p:pic>
        <p:nvPicPr>
          <p:cNvPr id="61443" name="Picture 3" descr="C:\Users\Vista\Desktop\CellStructureSketch-S&amp;H.gif"/>
          <p:cNvPicPr>
            <a:picLocks noChangeAspect="1" noChangeArrowheads="1"/>
          </p:cNvPicPr>
          <p:nvPr/>
        </p:nvPicPr>
        <p:blipFill>
          <a:blip r:embed="rId3" cstate="print"/>
          <a:srcRect/>
          <a:stretch>
            <a:fillRect/>
          </a:stretch>
        </p:blipFill>
        <p:spPr bwMode="auto">
          <a:xfrm>
            <a:off x="1828800" y="3962400"/>
            <a:ext cx="6019800" cy="2743200"/>
          </a:xfrm>
          <a:prstGeom prst="rect">
            <a:avLst/>
          </a:prstGeom>
          <a:noFill/>
        </p:spPr>
      </p:pic>
      <p:sp>
        <p:nvSpPr>
          <p:cNvPr id="7" name="TextBox 6"/>
          <p:cNvSpPr txBox="1"/>
          <p:nvPr/>
        </p:nvSpPr>
        <p:spPr>
          <a:xfrm>
            <a:off x="3581400" y="381000"/>
            <a:ext cx="5257800" cy="369332"/>
          </a:xfrm>
          <a:prstGeom prst="rect">
            <a:avLst/>
          </a:prstGeom>
          <a:noFill/>
        </p:spPr>
        <p:txBody>
          <a:bodyPr wrap="square" rtlCol="0">
            <a:spAutoFit/>
          </a:bodyPr>
          <a:lstStyle/>
          <a:p>
            <a:endParaRPr lang="en-US" dirty="0"/>
          </a:p>
        </p:txBody>
      </p:sp>
      <p:sp>
        <p:nvSpPr>
          <p:cNvPr id="8" name="Title 1"/>
          <p:cNvSpPr txBox="1">
            <a:spLocks/>
          </p:cNvSpPr>
          <p:nvPr/>
        </p:nvSpPr>
        <p:spPr>
          <a:xfrm>
            <a:off x="609600" y="381000"/>
            <a:ext cx="8153400" cy="9906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2"/>
                </a:solidFill>
                <a:effectLst/>
                <a:uLnTx/>
                <a:uFillTx/>
                <a:latin typeface="+mj-lt"/>
                <a:ea typeface="+mj-ea"/>
                <a:cs typeface="+mj-cs"/>
              </a:rPr>
              <a:t>Timber – Softwood </a:t>
            </a:r>
            <a:r>
              <a:rPr kumimoji="0" lang="en-US" sz="4400" b="0" i="0" u="none" strike="noStrike" kern="1200" cap="none" spc="0" normalizeH="0" baseline="0" noProof="0" dirty="0" err="1" smtClean="0">
                <a:ln>
                  <a:noFill/>
                </a:ln>
                <a:solidFill>
                  <a:schemeClr val="tx2"/>
                </a:solidFill>
                <a:effectLst/>
                <a:uLnTx/>
                <a:uFillTx/>
                <a:latin typeface="+mj-lt"/>
                <a:ea typeface="+mj-ea"/>
                <a:cs typeface="+mj-cs"/>
              </a:rPr>
              <a:t>vs</a:t>
            </a:r>
            <a:r>
              <a:rPr kumimoji="0" lang="en-US" sz="4400" b="0" i="0" u="none" strike="noStrike" kern="1200" cap="none" spc="0" normalizeH="0" baseline="0" noProof="0" dirty="0" smtClean="0">
                <a:ln>
                  <a:noFill/>
                </a:ln>
                <a:solidFill>
                  <a:schemeClr val="tx2"/>
                </a:solidFill>
                <a:effectLst/>
                <a:uLnTx/>
                <a:uFillTx/>
                <a:latin typeface="+mj-lt"/>
                <a:ea typeface="+mj-ea"/>
                <a:cs typeface="+mj-cs"/>
              </a:rPr>
              <a:t> Hardwood</a:t>
            </a:r>
            <a:endParaRPr kumimoji="0" lang="en-US" sz="44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sz="quarter" idx="1"/>
          </p:nvPr>
        </p:nvGraphicFramePr>
        <p:xfrm>
          <a:off x="533400" y="1543594"/>
          <a:ext cx="8153400" cy="5314406"/>
        </p:xfrm>
        <a:graphic>
          <a:graphicData uri="http://schemas.openxmlformats.org/drawingml/2006/table">
            <a:tbl>
              <a:tblPr firstRow="1" bandRow="1">
                <a:tableStyleId>{5C22544A-7EE6-4342-B048-85BDC9FD1C3A}</a:tableStyleId>
              </a:tblPr>
              <a:tblGrid>
                <a:gridCol w="2206625">
                  <a:extLst>
                    <a:ext uri="{9D8B030D-6E8A-4147-A177-3AD203B41FA5}">
                      <a16:colId xmlns:a16="http://schemas.microsoft.com/office/drawing/2014/main" val="20000"/>
                    </a:ext>
                  </a:extLst>
                </a:gridCol>
                <a:gridCol w="3228975">
                  <a:extLst>
                    <a:ext uri="{9D8B030D-6E8A-4147-A177-3AD203B41FA5}">
                      <a16:colId xmlns:a16="http://schemas.microsoft.com/office/drawing/2014/main" val="20001"/>
                    </a:ext>
                  </a:extLst>
                </a:gridCol>
                <a:gridCol w="2717800">
                  <a:extLst>
                    <a:ext uri="{9D8B030D-6E8A-4147-A177-3AD203B41FA5}">
                      <a16:colId xmlns:a16="http://schemas.microsoft.com/office/drawing/2014/main" val="20002"/>
                    </a:ext>
                  </a:extLst>
                </a:gridCol>
              </a:tblGrid>
              <a:tr h="468086">
                <a:tc>
                  <a:txBody>
                    <a:bodyPr/>
                    <a:lstStyle/>
                    <a:p>
                      <a:endParaRPr lang="en-US" dirty="0"/>
                    </a:p>
                  </a:txBody>
                  <a:tcPr/>
                </a:tc>
                <a:tc>
                  <a:txBody>
                    <a:bodyPr/>
                    <a:lstStyle/>
                    <a:p>
                      <a:r>
                        <a:rPr lang="en-US" dirty="0" smtClean="0"/>
                        <a:t>Hardwood</a:t>
                      </a:r>
                      <a:endParaRPr lang="en-US" dirty="0"/>
                    </a:p>
                  </a:txBody>
                  <a:tcPr/>
                </a:tc>
                <a:tc>
                  <a:txBody>
                    <a:bodyPr/>
                    <a:lstStyle/>
                    <a:p>
                      <a:r>
                        <a:rPr lang="en-US" dirty="0" smtClean="0"/>
                        <a:t>Softwood</a:t>
                      </a:r>
                      <a:endParaRPr lang="en-US" dirty="0"/>
                    </a:p>
                  </a:txBody>
                  <a:tcPr/>
                </a:tc>
                <a:extLst>
                  <a:ext uri="{0D108BD9-81ED-4DB2-BD59-A6C34878D82A}">
                    <a16:rowId xmlns:a16="http://schemas.microsoft.com/office/drawing/2014/main" val="10000"/>
                  </a:ext>
                </a:extLst>
              </a:tr>
              <a:tr h="468086">
                <a:tc>
                  <a:txBody>
                    <a:bodyPr/>
                    <a:lstStyle/>
                    <a:p>
                      <a:r>
                        <a:rPr lang="en-US" dirty="0" smtClean="0"/>
                        <a:t>Shedding of leaves:</a:t>
                      </a:r>
                      <a:endParaRPr lang="en-US" dirty="0"/>
                    </a:p>
                  </a:txBody>
                  <a:tcPr/>
                </a:tc>
                <a:tc>
                  <a:txBody>
                    <a:bodyPr/>
                    <a:lstStyle/>
                    <a:p>
                      <a:r>
                        <a:rPr lang="en-US" dirty="0" smtClean="0"/>
                        <a:t>Hardwoods shed their leaves over a period of time</a:t>
                      </a:r>
                      <a:endParaRPr lang="en-US" dirty="0"/>
                    </a:p>
                  </a:txBody>
                  <a:tcPr/>
                </a:tc>
                <a:tc>
                  <a:txBody>
                    <a:bodyPr/>
                    <a:lstStyle/>
                    <a:p>
                      <a:r>
                        <a:rPr lang="en-US" dirty="0" smtClean="0"/>
                        <a:t>Softwoods don't shed their leaves</a:t>
                      </a:r>
                      <a:endParaRPr lang="en-US" dirty="0"/>
                    </a:p>
                  </a:txBody>
                  <a:tcPr/>
                </a:tc>
                <a:extLst>
                  <a:ext uri="{0D108BD9-81ED-4DB2-BD59-A6C34878D82A}">
                    <a16:rowId xmlns:a16="http://schemas.microsoft.com/office/drawing/2014/main" val="10001"/>
                  </a:ext>
                </a:extLst>
              </a:tr>
              <a:tr h="468086">
                <a:tc>
                  <a:txBody>
                    <a:bodyPr/>
                    <a:lstStyle/>
                    <a:p>
                      <a:r>
                        <a:rPr lang="en-US" dirty="0" smtClean="0"/>
                        <a:t>Definition:</a:t>
                      </a:r>
                      <a:endParaRPr lang="en-US" dirty="0"/>
                    </a:p>
                  </a:txBody>
                  <a:tcPr/>
                </a:tc>
                <a:tc>
                  <a:txBody>
                    <a:bodyPr/>
                    <a:lstStyle/>
                    <a:p>
                      <a:r>
                        <a:rPr lang="en-US" dirty="0" smtClean="0"/>
                        <a:t>Comes from deciduous trees that drop their leaves every year. </a:t>
                      </a:r>
                      <a:endParaRPr lang="en-US" dirty="0"/>
                    </a:p>
                  </a:txBody>
                  <a:tcPr/>
                </a:tc>
                <a:tc>
                  <a:txBody>
                    <a:bodyPr/>
                    <a:lstStyle/>
                    <a:p>
                      <a:r>
                        <a:rPr lang="en-US" dirty="0" smtClean="0"/>
                        <a:t>Trees that are conifer and have needles, and normally do not lose needles.</a:t>
                      </a:r>
                      <a:endParaRPr lang="en-US" dirty="0"/>
                    </a:p>
                  </a:txBody>
                  <a:tcPr/>
                </a:tc>
                <a:extLst>
                  <a:ext uri="{0D108BD9-81ED-4DB2-BD59-A6C34878D82A}">
                    <a16:rowId xmlns:a16="http://schemas.microsoft.com/office/drawing/2014/main" val="10002"/>
                  </a:ext>
                </a:extLst>
              </a:tr>
              <a:tr h="468086">
                <a:tc>
                  <a:txBody>
                    <a:bodyPr/>
                    <a:lstStyle/>
                    <a:p>
                      <a:r>
                        <a:rPr lang="en-US" dirty="0" smtClean="0"/>
                        <a:t>Applications:</a:t>
                      </a:r>
                      <a:endParaRPr lang="en-US" dirty="0"/>
                    </a:p>
                  </a:txBody>
                  <a:tcPr/>
                </a:tc>
                <a:tc>
                  <a:txBody>
                    <a:bodyPr/>
                    <a:lstStyle/>
                    <a:p>
                      <a:r>
                        <a:rPr lang="en-US" dirty="0" smtClean="0"/>
                        <a:t>Used for trimmings and furniture but less frequently than softwood.</a:t>
                      </a:r>
                      <a:endParaRPr lang="en-US" dirty="0"/>
                    </a:p>
                  </a:txBody>
                  <a:tcPr/>
                </a:tc>
                <a:tc>
                  <a:txBody>
                    <a:bodyPr/>
                    <a:lstStyle/>
                    <a:p>
                      <a:r>
                        <a:rPr lang="en-US" dirty="0" smtClean="0"/>
                        <a:t>Widely used as wood ware for building,</a:t>
                      </a:r>
                      <a:r>
                        <a:rPr lang="en-US" baseline="0" dirty="0" smtClean="0"/>
                        <a:t> </a:t>
                      </a:r>
                      <a:r>
                        <a:rPr lang="en-US" dirty="0" smtClean="0"/>
                        <a:t>homes</a:t>
                      </a:r>
                      <a:r>
                        <a:rPr lang="en-US" baseline="0" dirty="0" smtClean="0"/>
                        <a:t> </a:t>
                      </a:r>
                      <a:r>
                        <a:rPr lang="en-US" dirty="0" smtClean="0"/>
                        <a:t>and furniture. </a:t>
                      </a:r>
                      <a:endParaRPr lang="en-US" dirty="0"/>
                    </a:p>
                  </a:txBody>
                  <a:tcPr/>
                </a:tc>
                <a:extLst>
                  <a:ext uri="{0D108BD9-81ED-4DB2-BD59-A6C34878D82A}">
                    <a16:rowId xmlns:a16="http://schemas.microsoft.com/office/drawing/2014/main" val="10003"/>
                  </a:ext>
                </a:extLst>
              </a:tr>
              <a:tr h="468086">
                <a:tc>
                  <a:txBody>
                    <a:bodyPr/>
                    <a:lstStyle/>
                    <a:p>
                      <a:r>
                        <a:rPr lang="en-US" dirty="0" smtClean="0"/>
                        <a:t>Cost:</a:t>
                      </a:r>
                      <a:endParaRPr lang="en-US" dirty="0"/>
                    </a:p>
                  </a:txBody>
                  <a:tcPr/>
                </a:tc>
                <a:tc>
                  <a:txBody>
                    <a:bodyPr/>
                    <a:lstStyle/>
                    <a:p>
                      <a:r>
                        <a:rPr lang="en-US" dirty="0" smtClean="0"/>
                        <a:t>Hardwood is typically more expensive than softwood.</a:t>
                      </a:r>
                      <a:endParaRPr lang="en-US" dirty="0"/>
                    </a:p>
                  </a:txBody>
                  <a:tcPr/>
                </a:tc>
                <a:tc>
                  <a:txBody>
                    <a:bodyPr/>
                    <a:lstStyle/>
                    <a:p>
                      <a:r>
                        <a:rPr lang="en-US" dirty="0" smtClean="0"/>
                        <a:t>Softwood is typically less expensive compared to hardwood</a:t>
                      </a:r>
                      <a:endParaRPr lang="en-US" dirty="0"/>
                    </a:p>
                  </a:txBody>
                  <a:tcPr/>
                </a:tc>
                <a:extLst>
                  <a:ext uri="{0D108BD9-81ED-4DB2-BD59-A6C34878D82A}">
                    <a16:rowId xmlns:a16="http://schemas.microsoft.com/office/drawing/2014/main" val="10004"/>
                  </a:ext>
                </a:extLst>
              </a:tr>
              <a:tr h="468086">
                <a:tc>
                  <a:txBody>
                    <a:bodyPr/>
                    <a:lstStyle/>
                    <a:p>
                      <a:r>
                        <a:rPr lang="en-US" dirty="0"/>
                        <a:t>Density:</a:t>
                      </a:r>
                    </a:p>
                  </a:txBody>
                  <a:tcPr anchor="ctr"/>
                </a:tc>
                <a:tc>
                  <a:txBody>
                    <a:bodyPr/>
                    <a:lstStyle/>
                    <a:p>
                      <a:r>
                        <a:rPr lang="en-US" dirty="0"/>
                        <a:t>Hardwood has a higher density and is therefore </a:t>
                      </a:r>
                      <a:r>
                        <a:rPr lang="en-US" dirty="0" smtClean="0"/>
                        <a:t>generally harder</a:t>
                      </a:r>
                      <a:endParaRPr lang="en-US" dirty="0"/>
                    </a:p>
                  </a:txBody>
                  <a:tcPr anchor="ctr"/>
                </a:tc>
                <a:tc>
                  <a:txBody>
                    <a:bodyPr/>
                    <a:lstStyle/>
                    <a:p>
                      <a:r>
                        <a:rPr lang="en-US" dirty="0"/>
                        <a:t>Softwood has a lower density, therefore most softwood varieties are </a:t>
                      </a:r>
                      <a:r>
                        <a:rPr lang="en-US" dirty="0" smtClean="0"/>
                        <a:t>generally softer </a:t>
                      </a:r>
                      <a:r>
                        <a:rPr lang="en-US" dirty="0"/>
                        <a:t>than hardwood.</a:t>
                      </a:r>
                    </a:p>
                  </a:txBody>
                  <a:tcPr anchor="ctr"/>
                </a:tc>
                <a:extLst>
                  <a:ext uri="{0D108BD9-81ED-4DB2-BD59-A6C34878D82A}">
                    <a16:rowId xmlns:a16="http://schemas.microsoft.com/office/drawing/2014/main" val="10005"/>
                  </a:ext>
                </a:extLst>
              </a:tr>
            </a:tbl>
          </a:graphicData>
        </a:graphic>
      </p:graphicFrame>
      <p:sp>
        <p:nvSpPr>
          <p:cNvPr id="6" name="Title 1"/>
          <p:cNvSpPr txBox="1">
            <a:spLocks/>
          </p:cNvSpPr>
          <p:nvPr/>
        </p:nvSpPr>
        <p:spPr>
          <a:xfrm>
            <a:off x="609600" y="304800"/>
            <a:ext cx="8153400" cy="9906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2"/>
                </a:solidFill>
                <a:effectLst/>
                <a:uLnTx/>
                <a:uFillTx/>
                <a:latin typeface="+mj-lt"/>
                <a:ea typeface="+mj-ea"/>
                <a:cs typeface="+mj-cs"/>
              </a:rPr>
              <a:t>Timber – Softwood </a:t>
            </a:r>
            <a:r>
              <a:rPr kumimoji="0" lang="en-US" sz="4400" b="0" i="0" u="none" strike="noStrike" kern="1200" cap="none" spc="0" normalizeH="0" baseline="0" noProof="0" dirty="0" err="1" smtClean="0">
                <a:ln>
                  <a:noFill/>
                </a:ln>
                <a:solidFill>
                  <a:schemeClr val="tx2"/>
                </a:solidFill>
                <a:effectLst/>
                <a:uLnTx/>
                <a:uFillTx/>
                <a:latin typeface="+mj-lt"/>
                <a:ea typeface="+mj-ea"/>
                <a:cs typeface="+mj-cs"/>
              </a:rPr>
              <a:t>vs</a:t>
            </a:r>
            <a:r>
              <a:rPr kumimoji="0" lang="en-US" sz="4400" b="0" i="0" u="none" strike="noStrike" kern="1200" cap="none" spc="0" normalizeH="0" baseline="0" noProof="0" dirty="0" smtClean="0">
                <a:ln>
                  <a:noFill/>
                </a:ln>
                <a:solidFill>
                  <a:schemeClr val="tx2"/>
                </a:solidFill>
                <a:effectLst/>
                <a:uLnTx/>
                <a:uFillTx/>
                <a:latin typeface="+mj-lt"/>
                <a:ea typeface="+mj-ea"/>
                <a:cs typeface="+mj-cs"/>
              </a:rPr>
              <a:t> Hardwood</a:t>
            </a:r>
            <a:endParaRPr kumimoji="0" lang="en-US" sz="44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Softwood </a:t>
            </a:r>
            <a:r>
              <a:rPr lang="en-US" dirty="0" err="1" smtClean="0"/>
              <a:t>vs</a:t>
            </a:r>
            <a:r>
              <a:rPr lang="en-US" dirty="0" smtClean="0"/>
              <a:t> Hardwood</a:t>
            </a:r>
            <a:endParaRPr lang="en-US" dirty="0"/>
          </a:p>
        </p:txBody>
      </p:sp>
      <p:graphicFrame>
        <p:nvGraphicFramePr>
          <p:cNvPr id="4" name="Content Placeholder 3"/>
          <p:cNvGraphicFramePr>
            <a:graphicFrameLocks noGrp="1"/>
          </p:cNvGraphicFramePr>
          <p:nvPr>
            <p:ph sz="quarter" idx="1"/>
          </p:nvPr>
        </p:nvGraphicFramePr>
        <p:xfrm>
          <a:off x="381001" y="1600200"/>
          <a:ext cx="8762999" cy="4491446"/>
        </p:xfrm>
        <a:graphic>
          <a:graphicData uri="http://schemas.openxmlformats.org/drawingml/2006/table">
            <a:tbl>
              <a:tblPr firstRow="1" bandRow="1">
                <a:tableStyleId>{5C22544A-7EE6-4342-B048-85BDC9FD1C3A}</a:tableStyleId>
              </a:tblPr>
              <a:tblGrid>
                <a:gridCol w="1676399">
                  <a:extLst>
                    <a:ext uri="{9D8B030D-6E8A-4147-A177-3AD203B41FA5}">
                      <a16:colId xmlns:a16="http://schemas.microsoft.com/office/drawing/2014/main" val="20000"/>
                    </a:ext>
                  </a:extLst>
                </a:gridCol>
                <a:gridCol w="3790649">
                  <a:extLst>
                    <a:ext uri="{9D8B030D-6E8A-4147-A177-3AD203B41FA5}">
                      <a16:colId xmlns:a16="http://schemas.microsoft.com/office/drawing/2014/main" val="20001"/>
                    </a:ext>
                  </a:extLst>
                </a:gridCol>
                <a:gridCol w="3295951">
                  <a:extLst>
                    <a:ext uri="{9D8B030D-6E8A-4147-A177-3AD203B41FA5}">
                      <a16:colId xmlns:a16="http://schemas.microsoft.com/office/drawing/2014/main" val="20002"/>
                    </a:ext>
                  </a:extLst>
                </a:gridCol>
              </a:tblGrid>
              <a:tr h="468086">
                <a:tc>
                  <a:txBody>
                    <a:bodyPr/>
                    <a:lstStyle/>
                    <a:p>
                      <a:endParaRPr lang="en-US" dirty="0"/>
                    </a:p>
                  </a:txBody>
                  <a:tcPr/>
                </a:tc>
                <a:tc>
                  <a:txBody>
                    <a:bodyPr/>
                    <a:lstStyle/>
                    <a:p>
                      <a:r>
                        <a:rPr lang="en-US" dirty="0" smtClean="0"/>
                        <a:t>Hardwood</a:t>
                      </a:r>
                      <a:endParaRPr lang="en-US" dirty="0"/>
                    </a:p>
                  </a:txBody>
                  <a:tcPr/>
                </a:tc>
                <a:tc>
                  <a:txBody>
                    <a:bodyPr/>
                    <a:lstStyle/>
                    <a:p>
                      <a:r>
                        <a:rPr lang="en-US" dirty="0" smtClean="0"/>
                        <a:t>Softwood</a:t>
                      </a:r>
                      <a:endParaRPr lang="en-US" dirty="0"/>
                    </a:p>
                  </a:txBody>
                  <a:tcPr/>
                </a:tc>
                <a:extLst>
                  <a:ext uri="{0D108BD9-81ED-4DB2-BD59-A6C34878D82A}">
                    <a16:rowId xmlns:a16="http://schemas.microsoft.com/office/drawing/2014/main" val="10000"/>
                  </a:ext>
                </a:extLst>
              </a:tr>
              <a:tr h="468086">
                <a:tc>
                  <a:txBody>
                    <a:bodyPr/>
                    <a:lstStyle/>
                    <a:p>
                      <a:r>
                        <a:rPr lang="en-US" dirty="0"/>
                        <a:t>Found in regions:</a:t>
                      </a:r>
                    </a:p>
                  </a:txBody>
                  <a:tcPr anchor="ctr"/>
                </a:tc>
                <a:tc>
                  <a:txBody>
                    <a:bodyPr/>
                    <a:lstStyle/>
                    <a:p>
                      <a:r>
                        <a:rPr lang="en-US" dirty="0"/>
                        <a:t>Trees supplying hardwood are found throughout the </a:t>
                      </a:r>
                      <a:r>
                        <a:rPr lang="en-US" dirty="0" smtClean="0"/>
                        <a:t>world</a:t>
                      </a:r>
                      <a:endParaRPr lang="en-US" dirty="0"/>
                    </a:p>
                  </a:txBody>
                  <a:tcPr anchor="ctr"/>
                </a:tc>
                <a:tc>
                  <a:txBody>
                    <a:bodyPr/>
                    <a:lstStyle/>
                    <a:p>
                      <a:r>
                        <a:rPr lang="en-US" dirty="0" smtClean="0"/>
                        <a:t>Found primarily </a:t>
                      </a:r>
                      <a:r>
                        <a:rPr lang="en-US" dirty="0"/>
                        <a:t>in the northern hemisphere</a:t>
                      </a:r>
                    </a:p>
                  </a:txBody>
                  <a:tcPr anchor="ctr"/>
                </a:tc>
                <a:extLst>
                  <a:ext uri="{0D108BD9-81ED-4DB2-BD59-A6C34878D82A}">
                    <a16:rowId xmlns:a16="http://schemas.microsoft.com/office/drawing/2014/main" val="10001"/>
                  </a:ext>
                </a:extLst>
              </a:tr>
              <a:tr h="468086">
                <a:tc>
                  <a:txBody>
                    <a:bodyPr/>
                    <a:lstStyle/>
                    <a:p>
                      <a:r>
                        <a:rPr lang="en-US" dirty="0"/>
                        <a:t>Examples:</a:t>
                      </a:r>
                    </a:p>
                  </a:txBody>
                  <a:tcPr anchor="ctr"/>
                </a:tc>
                <a:tc>
                  <a:txBody>
                    <a:bodyPr/>
                    <a:lstStyle/>
                    <a:p>
                      <a:r>
                        <a:rPr lang="en-US" dirty="0"/>
                        <a:t>Examples of hardwood are </a:t>
                      </a:r>
                      <a:r>
                        <a:rPr lang="en-US" b="1" dirty="0"/>
                        <a:t>mahogany, teak, walnut, oak, ash, elm, aspen, poplar, birch, maple etc.</a:t>
                      </a:r>
                    </a:p>
                  </a:txBody>
                  <a:tcPr anchor="ctr"/>
                </a:tc>
                <a:tc>
                  <a:txBody>
                    <a:bodyPr/>
                    <a:lstStyle/>
                    <a:p>
                      <a:r>
                        <a:rPr lang="en-US" dirty="0"/>
                        <a:t>Examples of softwood trees are </a:t>
                      </a:r>
                      <a:r>
                        <a:rPr lang="en-US" b="1" dirty="0"/>
                        <a:t>pine, spruce, cedar, fir, larch, </a:t>
                      </a:r>
                      <a:r>
                        <a:rPr lang="en-US" b="1" dirty="0" smtClean="0"/>
                        <a:t>Douglas-fir </a:t>
                      </a:r>
                      <a:r>
                        <a:rPr lang="en-US" b="1" dirty="0"/>
                        <a:t>etc.</a:t>
                      </a:r>
                    </a:p>
                  </a:txBody>
                  <a:tcPr anchor="ctr"/>
                </a:tc>
                <a:extLst>
                  <a:ext uri="{0D108BD9-81ED-4DB2-BD59-A6C34878D82A}">
                    <a16:rowId xmlns:a16="http://schemas.microsoft.com/office/drawing/2014/main" val="10002"/>
                  </a:ext>
                </a:extLst>
              </a:tr>
              <a:tr h="468086">
                <a:tc>
                  <a:txBody>
                    <a:bodyPr/>
                    <a:lstStyle/>
                    <a:p>
                      <a:r>
                        <a:rPr lang="en-US" dirty="0"/>
                        <a:t>Growth:</a:t>
                      </a:r>
                    </a:p>
                  </a:txBody>
                  <a:tcPr anchor="ctr"/>
                </a:tc>
                <a:tc>
                  <a:txBody>
                    <a:bodyPr/>
                    <a:lstStyle/>
                    <a:p>
                      <a:r>
                        <a:rPr lang="en-US"/>
                        <a:t>Hardwood has a slower growth rate.</a:t>
                      </a:r>
                    </a:p>
                  </a:txBody>
                  <a:tcPr anchor="ctr"/>
                </a:tc>
                <a:tc>
                  <a:txBody>
                    <a:bodyPr/>
                    <a:lstStyle/>
                    <a:p>
                      <a:r>
                        <a:rPr lang="en-US" dirty="0"/>
                        <a:t>Softwood has a faster rate of growth.</a:t>
                      </a:r>
                    </a:p>
                  </a:txBody>
                  <a:tcPr anchor="ctr"/>
                </a:tc>
                <a:extLst>
                  <a:ext uri="{0D108BD9-81ED-4DB2-BD59-A6C34878D82A}">
                    <a16:rowId xmlns:a16="http://schemas.microsoft.com/office/drawing/2014/main" val="10003"/>
                  </a:ext>
                </a:extLst>
              </a:tr>
              <a:tr h="468086">
                <a:tc>
                  <a:txBody>
                    <a:bodyPr/>
                    <a:lstStyle/>
                    <a:p>
                      <a:r>
                        <a:rPr lang="en-US" dirty="0"/>
                        <a:t>Type:</a:t>
                      </a:r>
                    </a:p>
                  </a:txBody>
                  <a:tcPr anchor="ctr"/>
                </a:tc>
                <a:tc>
                  <a:txBody>
                    <a:bodyPr/>
                    <a:lstStyle/>
                    <a:p>
                      <a:r>
                        <a:rPr lang="en-US" dirty="0"/>
                        <a:t>Mostly deciduous. Some European evergreen trees that yield hardwood are </a:t>
                      </a:r>
                      <a:r>
                        <a:rPr lang="en-US" b="1" dirty="0"/>
                        <a:t>holly, boxwood and holm oak.</a:t>
                      </a:r>
                    </a:p>
                  </a:txBody>
                  <a:tcPr anchor="ctr"/>
                </a:tc>
                <a:tc>
                  <a:txBody>
                    <a:bodyPr/>
                    <a:lstStyle/>
                    <a:p>
                      <a:r>
                        <a:rPr lang="en-US" dirty="0"/>
                        <a:t>Evergreen.</a:t>
                      </a:r>
                    </a:p>
                  </a:txBody>
                  <a:tcPr anchor="ctr"/>
                </a:tc>
                <a:extLst>
                  <a:ext uri="{0D108BD9-81ED-4DB2-BD59-A6C34878D82A}">
                    <a16:rowId xmlns:a16="http://schemas.microsoft.com/office/drawing/2014/main" val="10004"/>
                  </a:ext>
                </a:extLst>
              </a:tr>
              <a:tr h="468086">
                <a:tc>
                  <a:txBody>
                    <a:bodyPr/>
                    <a:lstStyle/>
                    <a:p>
                      <a:r>
                        <a:rPr lang="en-US" dirty="0"/>
                        <a:t>Properties:</a:t>
                      </a:r>
                    </a:p>
                  </a:txBody>
                  <a:tcPr anchor="ctr"/>
                </a:tc>
                <a:tc>
                  <a:txBody>
                    <a:bodyPr/>
                    <a:lstStyle/>
                    <a:p>
                      <a:r>
                        <a:rPr lang="en-US" dirty="0"/>
                        <a:t>Broad leaves; enclosed nuts; higher density: not all hardwood is hard e.g. </a:t>
                      </a:r>
                      <a:r>
                        <a:rPr lang="en-US" b="1" dirty="0"/>
                        <a:t>poplar and </a:t>
                      </a:r>
                      <a:r>
                        <a:rPr lang="en-US" b="1" dirty="0" smtClean="0"/>
                        <a:t>balsa</a:t>
                      </a:r>
                      <a:r>
                        <a:rPr lang="en-US" b="1" baseline="0" dirty="0" smtClean="0"/>
                        <a:t> wood</a:t>
                      </a:r>
                      <a:endParaRPr lang="en-US" b="1" dirty="0"/>
                    </a:p>
                  </a:txBody>
                  <a:tcPr anchor="ctr"/>
                </a:tc>
                <a:tc>
                  <a:txBody>
                    <a:bodyPr/>
                    <a:lstStyle/>
                    <a:p>
                      <a:r>
                        <a:rPr lang="en-US" dirty="0"/>
                        <a:t>Less dense; less durable</a:t>
                      </a:r>
                      <a:r>
                        <a:rPr lang="en-US" dirty="0" smtClean="0"/>
                        <a:t>; coniferous </a:t>
                      </a:r>
                      <a:r>
                        <a:rPr lang="en-US" dirty="0"/>
                        <a:t>trees</a:t>
                      </a:r>
                    </a:p>
                  </a:txBody>
                  <a:tcPr anchor="ct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Tree species</a:t>
            </a:r>
            <a:endParaRPr lang="en-US" dirty="0"/>
          </a:p>
        </p:txBody>
      </p:sp>
      <p:sp>
        <p:nvSpPr>
          <p:cNvPr id="3" name="Content Placeholder 2"/>
          <p:cNvSpPr>
            <a:spLocks noGrp="1"/>
          </p:cNvSpPr>
          <p:nvPr>
            <p:ph sz="quarter" idx="1"/>
          </p:nvPr>
        </p:nvSpPr>
        <p:spPr/>
        <p:txBody>
          <a:bodyPr>
            <a:normAutofit/>
          </a:bodyPr>
          <a:lstStyle/>
          <a:p>
            <a:r>
              <a:rPr lang="en-US" sz="2400" b="1" dirty="0" smtClean="0"/>
              <a:t>Tree species and provenance - By common name</a:t>
            </a:r>
          </a:p>
          <a:p>
            <a:pPr lvl="1"/>
            <a:r>
              <a:rPr lang="en-US" sz="2400" dirty="0" smtClean="0"/>
              <a:t>Information on over 60 tree species that are either widely grown in British forests at the present time or which could play an increasing role in the future.</a:t>
            </a:r>
          </a:p>
          <a:p>
            <a:pPr lvl="1"/>
            <a:r>
              <a:rPr lang="en-US" sz="2400" dirty="0" smtClean="0"/>
              <a:t>This web site focuses on those species which could be expected to produce usable timber in British conditions.</a:t>
            </a:r>
            <a:endParaRPr lang="en-US" sz="2400" dirty="0" smtClean="0">
              <a:hlinkClick r:id="rId2"/>
            </a:endParaRPr>
          </a:p>
          <a:p>
            <a:r>
              <a:rPr lang="en-US" sz="2400" b="1" dirty="0" smtClean="0">
                <a:solidFill>
                  <a:srgbClr val="0070C0"/>
                </a:solidFill>
                <a:hlinkClick r:id="rId2"/>
              </a:rPr>
              <a:t>http://www.forestry.gov.uk/fr/INFD-8CVE4D</a:t>
            </a:r>
            <a:endParaRPr lang="en-US" sz="2400" b="1" dirty="0" smtClean="0">
              <a:solidFill>
                <a:srgbClr val="0070C0"/>
              </a:solidFill>
            </a:endParaRPr>
          </a:p>
          <a:p>
            <a:endParaRPr lang="en-US" sz="2400" dirty="0" smtClean="0"/>
          </a:p>
          <a:p>
            <a:endParaRPr lang="en-US" sz="2400" dirty="0"/>
          </a:p>
        </p:txBody>
      </p:sp>
      <p:sp>
        <p:nvSpPr>
          <p:cNvPr id="4" name="TextBox 3"/>
          <p:cNvSpPr txBox="1"/>
          <p:nvPr/>
        </p:nvSpPr>
        <p:spPr>
          <a:xfrm>
            <a:off x="762000" y="5181600"/>
            <a:ext cx="3581400" cy="523220"/>
          </a:xfrm>
          <a:prstGeom prst="rect">
            <a:avLst/>
          </a:prstGeom>
          <a:noFill/>
        </p:spPr>
        <p:txBody>
          <a:bodyPr wrap="square" rtlCol="0">
            <a:spAutoFit/>
          </a:bodyPr>
          <a:lstStyle/>
          <a:p>
            <a:r>
              <a:rPr lang="en-GB" sz="2800" b="1" dirty="0" smtClean="0">
                <a:solidFill>
                  <a:srgbClr val="0070C0"/>
                </a:solidFill>
              </a:rPr>
              <a:t>Visit TRADA website</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Timber\Table of properties.jpg"/>
          <p:cNvPicPr>
            <a:picLocks noGrp="1" noChangeAspect="1" noChangeArrowheads="1"/>
          </p:cNvPicPr>
          <p:nvPr>
            <p:ph sz="quarter" idx="1"/>
          </p:nvPr>
        </p:nvPicPr>
        <p:blipFill>
          <a:blip r:embed="rId2" cstate="print"/>
          <a:srcRect/>
          <a:stretch>
            <a:fillRect/>
          </a:stretch>
        </p:blipFill>
        <p:spPr bwMode="auto">
          <a:xfrm>
            <a:off x="838200" y="0"/>
            <a:ext cx="7692691" cy="685800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dirty="0" smtClean="0">
                <a:latin typeface="Tw Cen MT" pitchFamily="34" charset="0"/>
              </a:rPr>
              <a:t>Timber – Positive qualities</a:t>
            </a:r>
          </a:p>
        </p:txBody>
      </p:sp>
      <p:sp>
        <p:nvSpPr>
          <p:cNvPr id="2051" name="Rectangle 3" descr="Rectangle: Click to edit Master text styles&#10;Second level&#10;Third level&#10;Fourth level&#10;Fifth level"/>
          <p:cNvSpPr>
            <a:spLocks noGrp="1" noChangeArrowheads="1"/>
          </p:cNvSpPr>
          <p:nvPr>
            <p:ph type="body" idx="1"/>
          </p:nvPr>
        </p:nvSpPr>
        <p:spPr>
          <a:xfrm>
            <a:off x="685800" y="1752600"/>
            <a:ext cx="6400800" cy="4343400"/>
          </a:xfrm>
        </p:spPr>
        <p:txBody>
          <a:bodyPr>
            <a:normAutofit/>
          </a:bodyPr>
          <a:lstStyle/>
          <a:p>
            <a:pPr eaLnBrk="1" hangingPunct="1">
              <a:buSzTx/>
              <a:buFont typeface="Wingdings" pitchFamily="2" charset="2"/>
              <a:buChar char="§"/>
            </a:pPr>
            <a:r>
              <a:rPr lang="en-US" sz="2800" dirty="0" smtClean="0"/>
              <a:t>Strong </a:t>
            </a:r>
          </a:p>
          <a:p>
            <a:pPr eaLnBrk="1" hangingPunct="1">
              <a:buSzTx/>
              <a:buFont typeface="Wingdings" pitchFamily="2" charset="2"/>
              <a:buChar char="§"/>
            </a:pPr>
            <a:r>
              <a:rPr lang="en-US" sz="2800" dirty="0" smtClean="0"/>
              <a:t>Light</a:t>
            </a:r>
          </a:p>
          <a:p>
            <a:pPr eaLnBrk="1" hangingPunct="1">
              <a:buSzTx/>
              <a:buFont typeface="Wingdings" pitchFamily="2" charset="2"/>
              <a:buChar char="§"/>
            </a:pPr>
            <a:r>
              <a:rPr lang="en-US" sz="2800" dirty="0" smtClean="0"/>
              <a:t>Easily worked / shaped</a:t>
            </a:r>
          </a:p>
          <a:p>
            <a:pPr eaLnBrk="1" hangingPunct="1">
              <a:buSzTx/>
              <a:buFont typeface="Wingdings" pitchFamily="2" charset="2"/>
              <a:buChar char="§"/>
            </a:pPr>
            <a:r>
              <a:rPr lang="en-US" sz="2800" dirty="0" smtClean="0"/>
              <a:t>Fastened quickly &amp; economically</a:t>
            </a:r>
          </a:p>
          <a:p>
            <a:pPr eaLnBrk="1" hangingPunct="1">
              <a:buSzTx/>
              <a:buFont typeface="Wingdings" pitchFamily="2" charset="2"/>
              <a:buChar char="§"/>
            </a:pPr>
            <a:r>
              <a:rPr lang="en-US" sz="2800" dirty="0" smtClean="0"/>
              <a:t>Recyclable (with caution)</a:t>
            </a:r>
          </a:p>
          <a:p>
            <a:pPr eaLnBrk="1" hangingPunct="1">
              <a:buSzTx/>
              <a:buFont typeface="Wingdings" pitchFamily="2" charset="2"/>
              <a:buChar char="§"/>
            </a:pPr>
            <a:r>
              <a:rPr lang="en-US" sz="2800" dirty="0" smtClean="0"/>
              <a:t>Biodegradable</a:t>
            </a:r>
          </a:p>
          <a:p>
            <a:pPr eaLnBrk="1" hangingPunct="1">
              <a:buSzTx/>
              <a:buFont typeface="Wingdings" pitchFamily="2" charset="2"/>
              <a:buChar char="§"/>
            </a:pPr>
            <a:r>
              <a:rPr lang="en-US" sz="2800" dirty="0" smtClean="0"/>
              <a:t>Renewable Resource</a:t>
            </a:r>
          </a:p>
        </p:txBody>
      </p:sp>
      <p:pic>
        <p:nvPicPr>
          <p:cNvPr id="4100" name="Picture 5" descr="Two Story Platform Frame"/>
          <p:cNvPicPr>
            <a:picLocks noChangeAspect="1" noChangeArrowheads="1"/>
          </p:cNvPicPr>
          <p:nvPr/>
        </p:nvPicPr>
        <p:blipFill>
          <a:blip r:embed="rId3" cstate="print"/>
          <a:srcRect/>
          <a:stretch>
            <a:fillRect/>
          </a:stretch>
        </p:blipFill>
        <p:spPr bwMode="auto">
          <a:xfrm>
            <a:off x="5943600" y="1676400"/>
            <a:ext cx="2895600" cy="1893888"/>
          </a:xfrm>
          <a:prstGeom prst="rect">
            <a:avLst/>
          </a:prstGeom>
          <a:noFill/>
          <a:ln w="9525">
            <a:noFill/>
            <a:miter lim="800000"/>
            <a:headEnd/>
            <a:tailEnd/>
          </a:ln>
        </p:spPr>
      </p:pic>
      <p:pic>
        <p:nvPicPr>
          <p:cNvPr id="4101" name="Picture 7" descr="Diagonal Support"/>
          <p:cNvPicPr>
            <a:picLocks noChangeAspect="1" noChangeArrowheads="1"/>
          </p:cNvPicPr>
          <p:nvPr/>
        </p:nvPicPr>
        <p:blipFill>
          <a:blip r:embed="rId4" cstate="print"/>
          <a:srcRect/>
          <a:stretch>
            <a:fillRect/>
          </a:stretch>
        </p:blipFill>
        <p:spPr bwMode="auto">
          <a:xfrm>
            <a:off x="5943600" y="4191000"/>
            <a:ext cx="2819400" cy="2114550"/>
          </a:xfrm>
          <a:prstGeom prst="rect">
            <a:avLst/>
          </a:prstGeom>
          <a:noFill/>
          <a:ln w="9525">
            <a:noFill/>
            <a:miter lim="800000"/>
            <a:headEnd/>
            <a:tailEnd/>
          </a:ln>
        </p:spPr>
      </p:pic>
      <p:sp>
        <p:nvSpPr>
          <p:cNvPr id="6" name="TextBox 5"/>
          <p:cNvSpPr txBox="1"/>
          <p:nvPr/>
        </p:nvSpPr>
        <p:spPr>
          <a:xfrm>
            <a:off x="304800" y="5562600"/>
            <a:ext cx="5410200" cy="923330"/>
          </a:xfrm>
          <a:prstGeom prst="rect">
            <a:avLst/>
          </a:prstGeom>
          <a:noFill/>
        </p:spPr>
        <p:txBody>
          <a:bodyPr wrap="square" rtlCol="0">
            <a:spAutoFit/>
          </a:bodyPr>
          <a:lstStyle/>
          <a:p>
            <a:r>
              <a:rPr lang="en-GB" b="1" dirty="0" smtClean="0">
                <a:solidFill>
                  <a:srgbClr val="0070C0"/>
                </a:solidFill>
              </a:rPr>
              <a:t>For Research by next week:</a:t>
            </a:r>
          </a:p>
          <a:p>
            <a:r>
              <a:rPr lang="en-GB" b="1" dirty="0" smtClean="0">
                <a:solidFill>
                  <a:srgbClr val="0070C0"/>
                </a:solidFill>
              </a:rPr>
              <a:t>                      Michael Green, Kirkenes, Norway.</a:t>
            </a:r>
          </a:p>
          <a:p>
            <a:r>
              <a:rPr lang="en-GB" b="1" dirty="0" smtClean="0">
                <a:solidFill>
                  <a:srgbClr val="0070C0"/>
                </a:solidFill>
              </a:rPr>
              <a:t>	       New innovations in Timber high Rise</a:t>
            </a:r>
            <a:endParaRPr lang="en-GB" b="1" dirty="0">
              <a:solidFill>
                <a:srgbClr val="0070C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arn(outVertical)">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arn(outVertical)">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arn(outVertical)">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arn(outVertical)">
                                      <p:cBhvr>
                                        <p:cTn id="22" dur="500"/>
                                        <p:tgtEl>
                                          <p:spTgt spid="205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Effect transition="in" filter="barn(outVertical)">
                                      <p:cBhvr>
                                        <p:cTn id="27" dur="500"/>
                                        <p:tgtEl>
                                          <p:spTgt spid="205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2051">
                                            <p:txEl>
                                              <p:pRg st="5" end="5"/>
                                            </p:txEl>
                                          </p:spTgt>
                                        </p:tgtEl>
                                        <p:attrNameLst>
                                          <p:attrName>style.visibility</p:attrName>
                                        </p:attrNameLst>
                                      </p:cBhvr>
                                      <p:to>
                                        <p:strVal val="visible"/>
                                      </p:to>
                                    </p:set>
                                    <p:animEffect transition="in" filter="barn(outVertical)">
                                      <p:cBhvr>
                                        <p:cTn id="32" dur="500"/>
                                        <p:tgtEl>
                                          <p:spTgt spid="205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2051">
                                            <p:txEl>
                                              <p:pRg st="6" end="6"/>
                                            </p:txEl>
                                          </p:spTgt>
                                        </p:tgtEl>
                                        <p:attrNameLst>
                                          <p:attrName>style.visibility</p:attrName>
                                        </p:attrNameLst>
                                      </p:cBhvr>
                                      <p:to>
                                        <p:strVal val="visible"/>
                                      </p:to>
                                    </p:set>
                                    <p:animEffect transition="in" filter="barn(outVertical)">
                                      <p:cBhvr>
                                        <p:cTn id="37" dur="500"/>
                                        <p:tgtEl>
                                          <p:spTgt spid="205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 calcmode="lin" valueType="num">
                                      <p:cBhvr additive="base">
                                        <p:cTn id="4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6">
                                            <p:txEl>
                                              <p:pRg st="1" end="1"/>
                                            </p:txEl>
                                          </p:spTgt>
                                        </p:tgtEl>
                                        <p:attrNameLst>
                                          <p:attrName>style.visibility</p:attrName>
                                        </p:attrNameLst>
                                      </p:cBhvr>
                                      <p:to>
                                        <p:strVal val="visible"/>
                                      </p:to>
                                    </p:set>
                                    <p:anim calcmode="lin" valueType="num">
                                      <p:cBhvr additive="base">
                                        <p:cTn id="4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6">
                                            <p:txEl>
                                              <p:pRg st="1" end="1"/>
                                            </p:txEl>
                                          </p:spTgt>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6">
                                            <p:txEl>
                                              <p:pRg st="2" end="2"/>
                                            </p:txEl>
                                          </p:spTgt>
                                        </p:tgtEl>
                                        <p:attrNameLst>
                                          <p:attrName>style.visibility</p:attrName>
                                        </p:attrNameLst>
                                      </p:cBhvr>
                                      <p:to>
                                        <p:strVal val="visible"/>
                                      </p:to>
                                    </p:set>
                                    <p:anim calcmode="lin" valueType="num">
                                      <p:cBhvr additive="base">
                                        <p:cTn id="5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US" dirty="0" smtClean="0"/>
              <a:t>Timber – Negative qualities</a:t>
            </a:r>
          </a:p>
        </p:txBody>
      </p:sp>
      <p:sp>
        <p:nvSpPr>
          <p:cNvPr id="7" name="Rectangle 3" descr="Rectangle: Click to edit Master text styles&#10;Second level&#10;Third level&#10;Fourth level&#10;Fifth level"/>
          <p:cNvSpPr>
            <a:spLocks noGrp="1" noChangeArrowheads="1"/>
          </p:cNvSpPr>
          <p:nvPr>
            <p:ph sz="quarter" idx="1"/>
          </p:nvPr>
        </p:nvSpPr>
        <p:spPr/>
        <p:txBody>
          <a:bodyPr>
            <a:normAutofit/>
          </a:bodyPr>
          <a:lstStyle/>
          <a:p>
            <a:pPr eaLnBrk="1" hangingPunct="1"/>
            <a:r>
              <a:rPr lang="en-US" sz="2800" dirty="0" smtClean="0">
                <a:latin typeface="Tw Cen MT" pitchFamily="34" charset="0"/>
                <a:ea typeface="Tahoma" pitchFamily="34" charset="0"/>
                <a:cs typeface="Tahoma" pitchFamily="34" charset="0"/>
              </a:rPr>
              <a:t>Not perfectly straight nor precise </a:t>
            </a:r>
          </a:p>
          <a:p>
            <a:pPr eaLnBrk="1" hangingPunct="1"/>
            <a:r>
              <a:rPr lang="en-US" sz="2800" dirty="0" smtClean="0">
                <a:latin typeface="Tw Cen MT" pitchFamily="34" charset="0"/>
                <a:ea typeface="Tahoma" pitchFamily="34" charset="0"/>
                <a:cs typeface="Tahoma" pitchFamily="34" charset="0"/>
              </a:rPr>
              <a:t>Shape affected by moisture</a:t>
            </a:r>
          </a:p>
          <a:p>
            <a:pPr eaLnBrk="1" hangingPunct="1"/>
            <a:r>
              <a:rPr lang="en-US" sz="2800" dirty="0" smtClean="0">
                <a:latin typeface="Tw Cen MT" pitchFamily="34" charset="0"/>
                <a:ea typeface="Tahoma" pitchFamily="34" charset="0"/>
                <a:cs typeface="Tahoma" pitchFamily="34" charset="0"/>
              </a:rPr>
              <a:t>Contains growth defects</a:t>
            </a:r>
          </a:p>
          <a:p>
            <a:pPr eaLnBrk="1" hangingPunct="1"/>
            <a:r>
              <a:rPr lang="en-US" sz="2800" dirty="0" smtClean="0">
                <a:latin typeface="Tw Cen MT" pitchFamily="34" charset="0"/>
                <a:ea typeface="Tahoma" pitchFamily="34" charset="0"/>
                <a:cs typeface="Tahoma" pitchFamily="34" charset="0"/>
              </a:rPr>
              <a:t>Can spilt &amp; warp</a:t>
            </a:r>
          </a:p>
          <a:p>
            <a:pPr eaLnBrk="1" hangingPunct="1"/>
            <a:r>
              <a:rPr lang="en-US" sz="2800" dirty="0" smtClean="0">
                <a:latin typeface="Tw Cen MT" pitchFamily="34" charset="0"/>
                <a:ea typeface="Tahoma" pitchFamily="34" charset="0"/>
                <a:cs typeface="Tahoma" pitchFamily="34" charset="0"/>
              </a:rPr>
              <a:t>Burns easily</a:t>
            </a:r>
          </a:p>
          <a:p>
            <a:pPr eaLnBrk="1" hangingPunct="1"/>
            <a:r>
              <a:rPr lang="en-US" sz="2800" dirty="0" smtClean="0">
                <a:latin typeface="Tw Cen MT" pitchFamily="34" charset="0"/>
                <a:ea typeface="Tahoma" pitchFamily="34" charset="0"/>
                <a:cs typeface="Tahoma" pitchFamily="34" charset="0"/>
              </a:rPr>
              <a:t>Decays</a:t>
            </a:r>
          </a:p>
          <a:p>
            <a:pPr eaLnBrk="1" hangingPunct="1"/>
            <a:r>
              <a:rPr lang="en-US" sz="2800" dirty="0" smtClean="0">
                <a:latin typeface="Tw Cen MT" pitchFamily="34" charset="0"/>
                <a:ea typeface="Tahoma" pitchFamily="34" charset="0"/>
                <a:cs typeface="Tahoma" pitchFamily="34" charset="0"/>
              </a:rPr>
              <a:t>Susceptible to Insect Damage</a:t>
            </a:r>
          </a:p>
        </p:txBody>
      </p:sp>
      <p:pic>
        <p:nvPicPr>
          <p:cNvPr id="8" name="Picture 4" descr="Warped 05 Crop"/>
          <p:cNvPicPr>
            <a:picLocks noChangeAspect="1" noChangeArrowheads="1"/>
          </p:cNvPicPr>
          <p:nvPr/>
        </p:nvPicPr>
        <p:blipFill>
          <a:blip r:embed="rId3" cstate="print"/>
          <a:srcRect/>
          <a:stretch>
            <a:fillRect/>
          </a:stretch>
        </p:blipFill>
        <p:spPr bwMode="auto">
          <a:xfrm>
            <a:off x="6553200" y="1600200"/>
            <a:ext cx="2326728" cy="35052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out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out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out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out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outVertic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barn(outVertical)">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barn(outVertical)">
                                      <p:cBhvr>
                                        <p:cTn id="37"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dirty="0" smtClean="0"/>
              <a:t>Timber Defects – 2 groupings</a:t>
            </a:r>
          </a:p>
        </p:txBody>
      </p:sp>
      <p:sp>
        <p:nvSpPr>
          <p:cNvPr id="28675" name="Rectangle 3" descr="Rectangle: Click to edit Master text styles&#10;Second level&#10;Third level&#10;Fourth level&#10;Fifth level"/>
          <p:cNvSpPr>
            <a:spLocks noGrp="1" noChangeArrowheads="1"/>
          </p:cNvSpPr>
          <p:nvPr>
            <p:ph type="body" idx="1"/>
          </p:nvPr>
        </p:nvSpPr>
        <p:spPr>
          <a:xfrm>
            <a:off x="533400" y="1524000"/>
            <a:ext cx="5029200" cy="4724400"/>
          </a:xfrm>
        </p:spPr>
        <p:txBody>
          <a:bodyPr>
            <a:normAutofit/>
          </a:bodyPr>
          <a:lstStyle/>
          <a:p>
            <a:pPr eaLnBrk="1" hangingPunct="1">
              <a:lnSpc>
                <a:spcPct val="90000"/>
              </a:lnSpc>
            </a:pPr>
            <a:r>
              <a:rPr lang="en-US" sz="3600" b="1" dirty="0" smtClean="0">
                <a:solidFill>
                  <a:srgbClr val="0070C0"/>
                </a:solidFill>
              </a:rPr>
              <a:t>Growth defects</a:t>
            </a:r>
          </a:p>
          <a:p>
            <a:pPr lvl="1" eaLnBrk="1" hangingPunct="1">
              <a:lnSpc>
                <a:spcPct val="90000"/>
              </a:lnSpc>
            </a:pPr>
            <a:r>
              <a:rPr lang="en-US" sz="2800" dirty="0" smtClean="0"/>
              <a:t>Knots &amp; knot holes</a:t>
            </a:r>
          </a:p>
          <a:p>
            <a:pPr lvl="1" eaLnBrk="1" hangingPunct="1">
              <a:lnSpc>
                <a:spcPct val="90000"/>
              </a:lnSpc>
            </a:pPr>
            <a:r>
              <a:rPr lang="en-US" sz="2800" dirty="0" smtClean="0"/>
              <a:t>Decay and/or insect damage</a:t>
            </a:r>
          </a:p>
          <a:p>
            <a:pPr eaLnBrk="1" hangingPunct="1">
              <a:lnSpc>
                <a:spcPct val="90000"/>
              </a:lnSpc>
            </a:pPr>
            <a:endParaRPr lang="en-US" sz="2800" dirty="0" smtClean="0"/>
          </a:p>
          <a:p>
            <a:pPr eaLnBrk="1" hangingPunct="1">
              <a:lnSpc>
                <a:spcPct val="90000"/>
              </a:lnSpc>
            </a:pPr>
            <a:r>
              <a:rPr lang="en-US" sz="3600" b="1" dirty="0" smtClean="0">
                <a:solidFill>
                  <a:srgbClr val="0070C0"/>
                </a:solidFill>
              </a:rPr>
              <a:t>Manufacturing Defects</a:t>
            </a:r>
          </a:p>
          <a:p>
            <a:pPr lvl="1" eaLnBrk="1" hangingPunct="1">
              <a:lnSpc>
                <a:spcPct val="90000"/>
              </a:lnSpc>
            </a:pPr>
            <a:r>
              <a:rPr lang="en-US" sz="2800" dirty="0" smtClean="0"/>
              <a:t>Splits </a:t>
            </a:r>
          </a:p>
          <a:p>
            <a:pPr lvl="1" eaLnBrk="1" hangingPunct="1">
              <a:lnSpc>
                <a:spcPct val="90000"/>
              </a:lnSpc>
            </a:pPr>
            <a:r>
              <a:rPr lang="en-US" sz="2800" dirty="0" smtClean="0"/>
              <a:t>Crook, bow, </a:t>
            </a:r>
          </a:p>
          <a:p>
            <a:pPr lvl="1" eaLnBrk="1" hangingPunct="1">
              <a:lnSpc>
                <a:spcPct val="90000"/>
              </a:lnSpc>
            </a:pPr>
            <a:r>
              <a:rPr lang="en-US" sz="2800" dirty="0" smtClean="0"/>
              <a:t>Cup, and/or twist</a:t>
            </a:r>
          </a:p>
        </p:txBody>
      </p:sp>
      <p:pic>
        <p:nvPicPr>
          <p:cNvPr id="19460" name="Picture 8" descr="Warped 05 Crop"/>
          <p:cNvPicPr>
            <a:picLocks noChangeAspect="1" noChangeArrowheads="1"/>
          </p:cNvPicPr>
          <p:nvPr/>
        </p:nvPicPr>
        <p:blipFill>
          <a:blip r:embed="rId3" cstate="print"/>
          <a:srcRect/>
          <a:stretch>
            <a:fillRect/>
          </a:stretch>
        </p:blipFill>
        <p:spPr bwMode="auto">
          <a:xfrm>
            <a:off x="5943600" y="3581400"/>
            <a:ext cx="1973263" cy="2971800"/>
          </a:xfrm>
          <a:prstGeom prst="rect">
            <a:avLst/>
          </a:prstGeom>
          <a:noFill/>
          <a:ln w="9525">
            <a:noFill/>
            <a:miter lim="800000"/>
            <a:headEnd/>
            <a:tailEnd/>
          </a:ln>
        </p:spPr>
      </p:pic>
      <p:pic>
        <p:nvPicPr>
          <p:cNvPr id="19461" name="Picture 10"/>
          <p:cNvPicPr>
            <a:picLocks noChangeAspect="1" noChangeArrowheads="1"/>
          </p:cNvPicPr>
          <p:nvPr/>
        </p:nvPicPr>
        <p:blipFill>
          <a:blip r:embed="rId4" cstate="print"/>
          <a:srcRect/>
          <a:stretch>
            <a:fillRect/>
          </a:stretch>
        </p:blipFill>
        <p:spPr bwMode="auto">
          <a:xfrm>
            <a:off x="5715000" y="1371600"/>
            <a:ext cx="2514600" cy="2174875"/>
          </a:xfrm>
          <a:prstGeom prst="rect">
            <a:avLst/>
          </a:prstGeom>
          <a:noFill/>
          <a:ln w="12700" cap="sq">
            <a:noFill/>
            <a:miter lim="800000"/>
            <a:headEnd type="none" w="sm" len="sm"/>
            <a:tailEnd type="none" w="sm" len="sm"/>
          </a:ln>
        </p:spPr>
      </p:pic>
      <p:sp>
        <p:nvSpPr>
          <p:cNvPr id="6" name="TextBox 5"/>
          <p:cNvSpPr txBox="1"/>
          <p:nvPr/>
        </p:nvSpPr>
        <p:spPr>
          <a:xfrm>
            <a:off x="381000" y="5562600"/>
            <a:ext cx="5334000" cy="707886"/>
          </a:xfrm>
          <a:prstGeom prst="rect">
            <a:avLst/>
          </a:prstGeom>
          <a:noFill/>
        </p:spPr>
        <p:txBody>
          <a:bodyPr wrap="square" rtlCol="0">
            <a:spAutoFit/>
          </a:bodyPr>
          <a:lstStyle/>
          <a:p>
            <a:pPr algn="ctr"/>
            <a:r>
              <a:rPr lang="en-GB" sz="2000" b="1" dirty="0" smtClean="0"/>
              <a:t>Some of these defects can be extreme in badly seasoned timber</a:t>
            </a:r>
            <a:endParaRPr lang="en-GB" sz="2000" b="1"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barn(outVertical)">
                                      <p:cBhvr>
                                        <p:cTn id="7" dur="500"/>
                                        <p:tgtEl>
                                          <p:spTgt spid="28675">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8675">
                                            <p:txEl>
                                              <p:pRg st="1" end="1"/>
                                            </p:txEl>
                                          </p:spTgt>
                                        </p:tgtEl>
                                        <p:attrNameLst>
                                          <p:attrName>style.visibility</p:attrName>
                                        </p:attrNameLst>
                                      </p:cBhvr>
                                      <p:to>
                                        <p:strVal val="visible"/>
                                      </p:to>
                                    </p:set>
                                    <p:animEffect transition="in" filter="barn(outVertical)">
                                      <p:cBhvr>
                                        <p:cTn id="10" dur="500"/>
                                        <p:tgtEl>
                                          <p:spTgt spid="28675">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28675">
                                            <p:txEl>
                                              <p:pRg st="2" end="2"/>
                                            </p:txEl>
                                          </p:spTgt>
                                        </p:tgtEl>
                                        <p:attrNameLst>
                                          <p:attrName>style.visibility</p:attrName>
                                        </p:attrNameLst>
                                      </p:cBhvr>
                                      <p:to>
                                        <p:strVal val="visible"/>
                                      </p:to>
                                    </p:set>
                                    <p:animEffect transition="in" filter="barn(outVertical)">
                                      <p:cBhvr>
                                        <p:cTn id="13" dur="500"/>
                                        <p:tgtEl>
                                          <p:spTgt spid="2867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28675">
                                            <p:txEl>
                                              <p:pRg st="4" end="4"/>
                                            </p:txEl>
                                          </p:spTgt>
                                        </p:tgtEl>
                                        <p:attrNameLst>
                                          <p:attrName>style.visibility</p:attrName>
                                        </p:attrNameLst>
                                      </p:cBhvr>
                                      <p:to>
                                        <p:strVal val="visible"/>
                                      </p:to>
                                    </p:set>
                                    <p:animEffect transition="in" filter="barn(outVertical)">
                                      <p:cBhvr>
                                        <p:cTn id="18" dur="500"/>
                                        <p:tgtEl>
                                          <p:spTgt spid="28675">
                                            <p:txEl>
                                              <p:pRg st="4" end="4"/>
                                            </p:tx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28675">
                                            <p:txEl>
                                              <p:pRg st="5" end="5"/>
                                            </p:txEl>
                                          </p:spTgt>
                                        </p:tgtEl>
                                        <p:attrNameLst>
                                          <p:attrName>style.visibility</p:attrName>
                                        </p:attrNameLst>
                                      </p:cBhvr>
                                      <p:to>
                                        <p:strVal val="visible"/>
                                      </p:to>
                                    </p:set>
                                    <p:animEffect transition="in" filter="barn(outVertical)">
                                      <p:cBhvr>
                                        <p:cTn id="21" dur="500"/>
                                        <p:tgtEl>
                                          <p:spTgt spid="28675">
                                            <p:txEl>
                                              <p:pRg st="5" end="5"/>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28675">
                                            <p:txEl>
                                              <p:pRg st="6" end="6"/>
                                            </p:txEl>
                                          </p:spTgt>
                                        </p:tgtEl>
                                        <p:attrNameLst>
                                          <p:attrName>style.visibility</p:attrName>
                                        </p:attrNameLst>
                                      </p:cBhvr>
                                      <p:to>
                                        <p:strVal val="visible"/>
                                      </p:to>
                                    </p:set>
                                    <p:animEffect transition="in" filter="barn(outVertical)">
                                      <p:cBhvr>
                                        <p:cTn id="24" dur="500"/>
                                        <p:tgtEl>
                                          <p:spTgt spid="28675">
                                            <p:txEl>
                                              <p:pRg st="6" end="6"/>
                                            </p:txEl>
                                          </p:spTgt>
                                        </p:tgtEl>
                                      </p:cBhvr>
                                    </p:animEffect>
                                  </p:childTnLst>
                                </p:cTn>
                              </p:par>
                              <p:par>
                                <p:cTn id="25" presetID="16" presetClass="entr" presetSubtype="37" fill="hold" grpId="0" nodeType="withEffect">
                                  <p:stCondLst>
                                    <p:cond delay="0"/>
                                  </p:stCondLst>
                                  <p:childTnLst>
                                    <p:set>
                                      <p:cBhvr>
                                        <p:cTn id="26" dur="1" fill="hold">
                                          <p:stCondLst>
                                            <p:cond delay="0"/>
                                          </p:stCondLst>
                                        </p:cTn>
                                        <p:tgtEl>
                                          <p:spTgt spid="28675">
                                            <p:txEl>
                                              <p:pRg st="7" end="7"/>
                                            </p:txEl>
                                          </p:spTgt>
                                        </p:tgtEl>
                                        <p:attrNameLst>
                                          <p:attrName>style.visibility</p:attrName>
                                        </p:attrNameLst>
                                      </p:cBhvr>
                                      <p:to>
                                        <p:strVal val="visible"/>
                                      </p:to>
                                    </p:set>
                                    <p:animEffect transition="in" filter="barn(outVertical)">
                                      <p:cBhvr>
                                        <p:cTn id="27" dur="500"/>
                                        <p:tgtEl>
                                          <p:spTgt spid="28675">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 calcmode="lin" valueType="num">
                                      <p:cBhvr additive="base">
                                        <p:cTn id="3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4" descr="Warped 02 Crop"/>
          <p:cNvPicPr>
            <a:picLocks noChangeAspect="1" noChangeArrowheads="1"/>
          </p:cNvPicPr>
          <p:nvPr/>
        </p:nvPicPr>
        <p:blipFill>
          <a:blip r:embed="rId3" cstate="print"/>
          <a:srcRect/>
          <a:stretch>
            <a:fillRect/>
          </a:stretch>
        </p:blipFill>
        <p:spPr bwMode="auto">
          <a:xfrm>
            <a:off x="1905000" y="0"/>
            <a:ext cx="7239000" cy="6858000"/>
          </a:xfrm>
          <a:prstGeom prst="rect">
            <a:avLst/>
          </a:prstGeom>
          <a:noFill/>
          <a:ln w="38100">
            <a:solidFill>
              <a:srgbClr val="FF0000"/>
            </a:solidFill>
            <a:miter lim="800000"/>
            <a:headEnd/>
            <a:tailEnd/>
          </a:ln>
        </p:spPr>
      </p:pic>
      <p:sp>
        <p:nvSpPr>
          <p:cNvPr id="20483" name="Rectangle 5"/>
          <p:cNvSpPr>
            <a:spLocks noChangeArrowheads="1"/>
          </p:cNvSpPr>
          <p:nvPr/>
        </p:nvSpPr>
        <p:spPr bwMode="auto">
          <a:xfrm>
            <a:off x="0" y="0"/>
            <a:ext cx="1905000" cy="6858000"/>
          </a:xfrm>
          <a:prstGeom prst="rect">
            <a:avLst/>
          </a:prstGeom>
          <a:solidFill>
            <a:schemeClr val="hlink"/>
          </a:solidFill>
          <a:ln w="12700" cap="sq">
            <a:solidFill>
              <a:schemeClr val="tx1"/>
            </a:solidFill>
            <a:miter lim="800000"/>
            <a:headEnd type="none" w="sm" len="sm"/>
            <a:tailEnd type="none" w="sm" len="sm"/>
          </a:ln>
        </p:spPr>
        <p:txBody>
          <a:bodyPr wrap="none" anchor="ctr"/>
          <a:lstStyle/>
          <a:p>
            <a:endParaRPr lang="en-US"/>
          </a:p>
        </p:txBody>
      </p:sp>
      <p:pic>
        <p:nvPicPr>
          <p:cNvPr id="20484" name="Picture 6" descr="Warped 01"/>
          <p:cNvPicPr>
            <a:picLocks noChangeAspect="1" noChangeArrowheads="1"/>
          </p:cNvPicPr>
          <p:nvPr/>
        </p:nvPicPr>
        <p:blipFill>
          <a:blip r:embed="rId4" cstate="print"/>
          <a:srcRect/>
          <a:stretch>
            <a:fillRect/>
          </a:stretch>
        </p:blipFill>
        <p:spPr bwMode="auto">
          <a:xfrm>
            <a:off x="0" y="0"/>
            <a:ext cx="4953000" cy="3714750"/>
          </a:xfrm>
          <a:prstGeom prst="rect">
            <a:avLst/>
          </a:prstGeom>
          <a:noFill/>
          <a:ln w="38100">
            <a:solidFill>
              <a:srgbClr val="FF0000"/>
            </a:solidFill>
            <a:miter lim="800000"/>
            <a:headEnd/>
            <a:tailEnd/>
          </a:ln>
        </p:spPr>
      </p:pic>
      <p:pic>
        <p:nvPicPr>
          <p:cNvPr id="20485" name="Picture 8" descr="Warped 05 Crop"/>
          <p:cNvPicPr>
            <a:picLocks noChangeAspect="1" noChangeArrowheads="1"/>
          </p:cNvPicPr>
          <p:nvPr/>
        </p:nvPicPr>
        <p:blipFill>
          <a:blip r:embed="rId5" cstate="print"/>
          <a:srcRect/>
          <a:stretch>
            <a:fillRect/>
          </a:stretch>
        </p:blipFill>
        <p:spPr bwMode="auto">
          <a:xfrm>
            <a:off x="0" y="3733800"/>
            <a:ext cx="2076450" cy="3124200"/>
          </a:xfrm>
          <a:prstGeom prst="rect">
            <a:avLst/>
          </a:prstGeom>
          <a:noFill/>
          <a:ln w="38100">
            <a:solidFill>
              <a:srgbClr val="FF0000"/>
            </a:solidFill>
            <a:miter lim="800000"/>
            <a:headEnd/>
            <a:tailEnd/>
          </a:ln>
        </p:spPr>
      </p:pic>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3200"/>
            <a:ext cx="4648200" cy="990600"/>
          </a:xfrm>
        </p:spPr>
        <p:txBody>
          <a:bodyPr>
            <a:normAutofit fontScale="90000"/>
          </a:bodyPr>
          <a:lstStyle/>
          <a:p>
            <a:pPr algn="ctr"/>
            <a:r>
              <a:rPr lang="en-US" b="1" dirty="0" smtClean="0">
                <a:solidFill>
                  <a:schemeClr val="tx1"/>
                </a:solidFill>
              </a:rPr>
              <a:t>The Physical </a:t>
            </a:r>
            <a:br>
              <a:rPr lang="en-US" b="1" dirty="0" smtClean="0">
                <a:solidFill>
                  <a:schemeClr val="tx1"/>
                </a:solidFill>
              </a:rPr>
            </a:br>
            <a:r>
              <a:rPr lang="en-US" b="1" dirty="0" smtClean="0">
                <a:solidFill>
                  <a:schemeClr val="tx1"/>
                </a:solidFill>
              </a:rPr>
              <a:t>Properties of Timber</a:t>
            </a:r>
            <a:endParaRPr lang="en-US" b="1" dirty="0">
              <a:solidFill>
                <a:schemeClr val="tx1"/>
              </a:solidFill>
            </a:endParaRPr>
          </a:p>
        </p:txBody>
      </p:sp>
      <p:pic>
        <p:nvPicPr>
          <p:cNvPr id="183298" name="Picture 2" descr="http://ngm.nationalgeographic.com/2012/12/sequoias/img/snow-tree-645x1708.jpg">
            <a:hlinkClick r:id="rId2"/>
          </p:cNvPr>
          <p:cNvPicPr>
            <a:picLocks noChangeAspect="1" noChangeArrowheads="1"/>
          </p:cNvPicPr>
          <p:nvPr/>
        </p:nvPicPr>
        <p:blipFill>
          <a:blip r:embed="rId3" cstate="print"/>
          <a:srcRect/>
          <a:stretch>
            <a:fillRect/>
          </a:stretch>
        </p:blipFill>
        <p:spPr bwMode="auto">
          <a:xfrm>
            <a:off x="6324600" y="51547"/>
            <a:ext cx="2819400" cy="6806453"/>
          </a:xfrm>
          <a:prstGeom prst="rect">
            <a:avLst/>
          </a:prstGeom>
          <a:noFill/>
        </p:spPr>
      </p:pic>
      <p:sp>
        <p:nvSpPr>
          <p:cNvPr id="3" name="TextBox 2"/>
          <p:cNvSpPr txBox="1"/>
          <p:nvPr/>
        </p:nvSpPr>
        <p:spPr>
          <a:xfrm>
            <a:off x="152400" y="5943600"/>
            <a:ext cx="4495800" cy="646331"/>
          </a:xfrm>
          <a:prstGeom prst="rect">
            <a:avLst/>
          </a:prstGeom>
          <a:noFill/>
        </p:spPr>
        <p:txBody>
          <a:bodyPr wrap="square" rtlCol="0">
            <a:spAutoFit/>
          </a:bodyPr>
          <a:lstStyle/>
          <a:p>
            <a:r>
              <a:rPr lang="en-GB" sz="3600" b="1" dirty="0" smtClean="0">
                <a:solidFill>
                  <a:srgbClr val="0070C0"/>
                </a:solidFill>
              </a:rPr>
              <a:t>HANDOUT</a:t>
            </a:r>
            <a:endParaRPr lang="en-US" sz="36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Physical properties</a:t>
            </a:r>
            <a:endParaRPr lang="en-US" dirty="0"/>
          </a:p>
        </p:txBody>
      </p:sp>
      <p:sp>
        <p:nvSpPr>
          <p:cNvPr id="3" name="Content Placeholder 2"/>
          <p:cNvSpPr>
            <a:spLocks noGrp="1"/>
          </p:cNvSpPr>
          <p:nvPr>
            <p:ph sz="quarter" idx="1"/>
          </p:nvPr>
        </p:nvSpPr>
        <p:spPr>
          <a:xfrm>
            <a:off x="609600" y="1579685"/>
            <a:ext cx="8153400" cy="4495800"/>
          </a:xfrm>
        </p:spPr>
        <p:txBody>
          <a:bodyPr>
            <a:normAutofit fontScale="92500"/>
          </a:bodyPr>
          <a:lstStyle/>
          <a:p>
            <a:r>
              <a:rPr lang="en-US" sz="2800" b="1" dirty="0" smtClean="0">
                <a:latin typeface="Tw Cen MT" pitchFamily="34" charset="0"/>
                <a:ea typeface="Tahoma" pitchFamily="34" charset="0"/>
                <a:cs typeface="Tahoma" pitchFamily="34" charset="0"/>
              </a:rPr>
              <a:t>In light of what we have just discussed – </a:t>
            </a:r>
          </a:p>
          <a:p>
            <a:pPr marL="0" indent="0" algn="ctr">
              <a:buNone/>
            </a:pPr>
            <a:r>
              <a:rPr lang="en-US" sz="2800" b="1" dirty="0" smtClean="0">
                <a:latin typeface="Tw Cen MT" pitchFamily="34" charset="0"/>
                <a:ea typeface="Tahoma" pitchFamily="34" charset="0"/>
                <a:cs typeface="Tahoma" pitchFamily="34" charset="0"/>
              </a:rPr>
              <a:t>What factors affect the </a:t>
            </a:r>
            <a:r>
              <a:rPr lang="en-US" sz="3500" b="1" dirty="0" smtClean="0">
                <a:latin typeface="Tw Cen MT" pitchFamily="34" charset="0"/>
                <a:ea typeface="Tahoma" pitchFamily="34" charset="0"/>
                <a:cs typeface="Tahoma" pitchFamily="34" charset="0"/>
              </a:rPr>
              <a:t>physical</a:t>
            </a:r>
            <a:r>
              <a:rPr lang="en-US" sz="2800" b="1" dirty="0" smtClean="0">
                <a:latin typeface="Tw Cen MT" pitchFamily="34" charset="0"/>
                <a:ea typeface="Tahoma" pitchFamily="34" charset="0"/>
                <a:cs typeface="Tahoma" pitchFamily="34" charset="0"/>
              </a:rPr>
              <a:t> properties of wood?: </a:t>
            </a:r>
          </a:p>
          <a:p>
            <a:pPr lvl="1"/>
            <a:endParaRPr lang="en-US" sz="2800" dirty="0" smtClean="0">
              <a:latin typeface="Tw Cen MT" pitchFamily="34" charset="0"/>
              <a:ea typeface="Tahoma" pitchFamily="34" charset="0"/>
              <a:cs typeface="Tahoma" pitchFamily="34" charset="0"/>
            </a:endParaRPr>
          </a:p>
          <a:p>
            <a:pPr lvl="1"/>
            <a:r>
              <a:rPr lang="en-US" sz="2800" dirty="0" smtClean="0">
                <a:latin typeface="Tw Cen MT" pitchFamily="34" charset="0"/>
                <a:ea typeface="Tahoma" pitchFamily="34" charset="0"/>
                <a:cs typeface="Tahoma" pitchFamily="34" charset="0"/>
              </a:rPr>
              <a:t>Species</a:t>
            </a:r>
          </a:p>
          <a:p>
            <a:pPr lvl="1"/>
            <a:r>
              <a:rPr lang="en-US" sz="2800" dirty="0" smtClean="0">
                <a:latin typeface="Tw Cen MT" pitchFamily="34" charset="0"/>
                <a:ea typeface="Tahoma" pitchFamily="34" charset="0"/>
                <a:cs typeface="Tahoma" pitchFamily="34" charset="0"/>
              </a:rPr>
              <a:t>Direction of grain</a:t>
            </a:r>
          </a:p>
          <a:p>
            <a:pPr lvl="1"/>
            <a:r>
              <a:rPr lang="en-US" sz="2800" dirty="0" smtClean="0">
                <a:latin typeface="Tw Cen MT" pitchFamily="34" charset="0"/>
                <a:ea typeface="Tahoma" pitchFamily="34" charset="0"/>
                <a:cs typeface="Tahoma" pitchFamily="34" charset="0"/>
              </a:rPr>
              <a:t>Moisture content</a:t>
            </a:r>
          </a:p>
          <a:p>
            <a:pPr lvl="1"/>
            <a:r>
              <a:rPr lang="en-US" sz="2800" dirty="0" smtClean="0">
                <a:latin typeface="Tw Cen MT" pitchFamily="34" charset="0"/>
                <a:ea typeface="Tahoma" pitchFamily="34" charset="0"/>
                <a:cs typeface="Tahoma" pitchFamily="34" charset="0"/>
              </a:rPr>
              <a:t>Density</a:t>
            </a:r>
          </a:p>
          <a:p>
            <a:pPr lvl="1"/>
            <a:r>
              <a:rPr lang="en-US" sz="2800" dirty="0" smtClean="0">
                <a:latin typeface="Tw Cen MT" pitchFamily="34" charset="0"/>
                <a:ea typeface="Tahoma" pitchFamily="34" charset="0"/>
                <a:cs typeface="Tahoma" pitchFamily="34" charset="0"/>
              </a:rPr>
              <a:t>Knots</a:t>
            </a:r>
          </a:p>
          <a:p>
            <a:pPr lvl="1"/>
            <a:r>
              <a:rPr lang="en-US" sz="2800" dirty="0" smtClean="0">
                <a:latin typeface="Tw Cen MT" pitchFamily="34" charset="0"/>
                <a:ea typeface="Tahoma" pitchFamily="34" charset="0"/>
                <a:cs typeface="Tahoma" pitchFamily="34" charset="0"/>
              </a:rPr>
              <a:t>Durability</a:t>
            </a:r>
            <a:endParaRPr lang="en-US" sz="2800" dirty="0">
              <a:latin typeface="Tw Cen MT" pitchFamily="34" charset="0"/>
              <a:ea typeface="Tahoma" pitchFamily="34" charset="0"/>
              <a:cs typeface="Tahoma" pitchFamily="34" charset="0"/>
            </a:endParaRPr>
          </a:p>
        </p:txBody>
      </p:sp>
      <p:sp>
        <p:nvSpPr>
          <p:cNvPr id="4" name="TextBox 3"/>
          <p:cNvSpPr txBox="1"/>
          <p:nvPr/>
        </p:nvSpPr>
        <p:spPr>
          <a:xfrm>
            <a:off x="6019800" y="6096000"/>
            <a:ext cx="3810000" cy="523220"/>
          </a:xfrm>
          <a:prstGeom prst="rect">
            <a:avLst/>
          </a:prstGeom>
          <a:noFill/>
        </p:spPr>
        <p:txBody>
          <a:bodyPr wrap="square" rtlCol="0">
            <a:spAutoFit/>
          </a:bodyPr>
          <a:lstStyle/>
          <a:p>
            <a:r>
              <a:rPr lang="en-GB" sz="2800" b="1" dirty="0" smtClean="0">
                <a:solidFill>
                  <a:srgbClr val="0070C0"/>
                </a:solidFill>
              </a:rPr>
              <a:t>Copy down</a:t>
            </a:r>
            <a:endParaRPr lang="en-GB" sz="2800" b="1" dirty="0">
              <a:solidFill>
                <a:srgbClr val="0070C0"/>
              </a:solidFill>
            </a:endParaRPr>
          </a:p>
        </p:txBody>
      </p:sp>
      <p:sp>
        <p:nvSpPr>
          <p:cNvPr id="5" name="TextBox 4"/>
          <p:cNvSpPr txBox="1"/>
          <p:nvPr/>
        </p:nvSpPr>
        <p:spPr>
          <a:xfrm>
            <a:off x="5562600" y="5715000"/>
            <a:ext cx="2895600" cy="523220"/>
          </a:xfrm>
          <a:prstGeom prst="rect">
            <a:avLst/>
          </a:prstGeom>
          <a:noFill/>
        </p:spPr>
        <p:txBody>
          <a:bodyPr wrap="square" rtlCol="0">
            <a:spAutoFit/>
          </a:bodyPr>
          <a:lstStyle/>
          <a:p>
            <a:pPr algn="ctr"/>
            <a:r>
              <a:rPr lang="en-GB" sz="2800" dirty="0" smtClean="0"/>
              <a:t>5 Minutes</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Direction of grain</a:t>
            </a:r>
            <a:endParaRPr lang="en-US" dirty="0"/>
          </a:p>
        </p:txBody>
      </p:sp>
      <p:sp>
        <p:nvSpPr>
          <p:cNvPr id="3" name="Content Placeholder 2"/>
          <p:cNvSpPr>
            <a:spLocks noGrp="1"/>
          </p:cNvSpPr>
          <p:nvPr>
            <p:ph sz="quarter" idx="1"/>
          </p:nvPr>
        </p:nvSpPr>
        <p:spPr>
          <a:xfrm>
            <a:off x="457200" y="1600200"/>
            <a:ext cx="8458200" cy="4495800"/>
          </a:xfrm>
        </p:spPr>
        <p:txBody>
          <a:bodyPr>
            <a:normAutofit/>
          </a:bodyPr>
          <a:lstStyle/>
          <a:p>
            <a:pPr marL="0" lvl="1" indent="0">
              <a:spcBef>
                <a:spcPts val="700"/>
              </a:spcBef>
              <a:buClr>
                <a:schemeClr val="accent2"/>
              </a:buClr>
              <a:buSzPct val="60000"/>
              <a:buNone/>
            </a:pPr>
            <a:r>
              <a:rPr lang="en-US" sz="2400" b="1" u="sng" dirty="0" smtClean="0">
                <a:latin typeface="Tw Cen MT" pitchFamily="34" charset="0"/>
                <a:ea typeface="Tahoma" pitchFamily="34" charset="0"/>
                <a:cs typeface="Tahoma" pitchFamily="34" charset="0"/>
              </a:rPr>
              <a:t>1. Species </a:t>
            </a:r>
            <a:r>
              <a:rPr lang="en-US" sz="2400" b="1" dirty="0" smtClean="0">
                <a:latin typeface="Tw Cen MT" pitchFamily="34" charset="0"/>
                <a:ea typeface="Tahoma" pitchFamily="34" charset="0"/>
                <a:cs typeface="Tahoma" pitchFamily="34" charset="0"/>
              </a:rPr>
              <a:t>– We have looked at already</a:t>
            </a:r>
          </a:p>
          <a:p>
            <a:pPr marL="457200" lvl="1" indent="-457200">
              <a:spcBef>
                <a:spcPts val="700"/>
              </a:spcBef>
              <a:buClr>
                <a:schemeClr val="accent2"/>
              </a:buClr>
              <a:buSzPct val="60000"/>
              <a:buAutoNum type="arabicPeriod"/>
            </a:pPr>
            <a:endParaRPr lang="en-US" sz="2400" b="1" dirty="0" smtClean="0">
              <a:latin typeface="Tw Cen MT" pitchFamily="34" charset="0"/>
              <a:ea typeface="Tahoma" pitchFamily="34" charset="0"/>
              <a:cs typeface="Tahoma" pitchFamily="34" charset="0"/>
            </a:endParaRPr>
          </a:p>
          <a:p>
            <a:pPr marL="0" lvl="1" indent="0">
              <a:spcBef>
                <a:spcPts val="700"/>
              </a:spcBef>
              <a:buClr>
                <a:schemeClr val="accent2"/>
              </a:buClr>
              <a:buSzPct val="60000"/>
              <a:buNone/>
            </a:pPr>
            <a:r>
              <a:rPr lang="en-US" sz="2400" b="1" u="sng" dirty="0" smtClean="0">
                <a:latin typeface="Tw Cen MT" pitchFamily="34" charset="0"/>
                <a:ea typeface="Tahoma" pitchFamily="34" charset="0"/>
                <a:cs typeface="Tahoma" pitchFamily="34" charset="0"/>
              </a:rPr>
              <a:t>2.Direction of grain</a:t>
            </a:r>
          </a:p>
          <a:p>
            <a:r>
              <a:rPr lang="en-US" sz="2400" dirty="0" smtClean="0">
                <a:latin typeface="Tw Cen MT" pitchFamily="34" charset="0"/>
                <a:ea typeface="Tahoma" pitchFamily="34" charset="0"/>
                <a:cs typeface="Tahoma" pitchFamily="34" charset="0"/>
              </a:rPr>
              <a:t>Wood grows as </a:t>
            </a:r>
            <a:r>
              <a:rPr lang="en-US" sz="2400" dirty="0" err="1" smtClean="0">
                <a:latin typeface="Tw Cen MT" pitchFamily="34" charset="0"/>
                <a:ea typeface="Tahoma" pitchFamily="34" charset="0"/>
                <a:cs typeface="Tahoma" pitchFamily="34" charset="0"/>
              </a:rPr>
              <a:t>fibres</a:t>
            </a:r>
            <a:r>
              <a:rPr lang="en-US" sz="2400" dirty="0" smtClean="0">
                <a:latin typeface="Tw Cen MT" pitchFamily="34" charset="0"/>
                <a:ea typeface="Tahoma" pitchFamily="34" charset="0"/>
                <a:cs typeface="Tahoma" pitchFamily="34" charset="0"/>
              </a:rPr>
              <a:t> that run in the direction of the tree trunk</a:t>
            </a:r>
          </a:p>
          <a:p>
            <a:pPr lvl="1"/>
            <a:r>
              <a:rPr lang="en-US" sz="2400" dirty="0" smtClean="0">
                <a:latin typeface="Tw Cen MT" pitchFamily="34" charset="0"/>
                <a:ea typeface="Tahoma" pitchFamily="34" charset="0"/>
                <a:cs typeface="Tahoma" pitchFamily="34" charset="0"/>
              </a:rPr>
              <a:t> Parallel to the wood fibers is “with the grain”</a:t>
            </a:r>
          </a:p>
          <a:p>
            <a:pPr lvl="1"/>
            <a:r>
              <a:rPr lang="en-US" sz="2400" dirty="0" smtClean="0">
                <a:latin typeface="Tw Cen MT" pitchFamily="34" charset="0"/>
                <a:ea typeface="Tahoma" pitchFamily="34" charset="0"/>
                <a:cs typeface="Tahoma" pitchFamily="34" charset="0"/>
              </a:rPr>
              <a:t> Perpendicular to the wood fibers is “against the grain”</a:t>
            </a:r>
          </a:p>
          <a:p>
            <a:endParaRPr lang="en-US" sz="2400" dirty="0" smtClean="0">
              <a:latin typeface="Tw Cen MT" pitchFamily="34" charset="0"/>
              <a:ea typeface="Tahoma" pitchFamily="34" charset="0"/>
              <a:cs typeface="Tahoma" pitchFamily="34" charset="0"/>
            </a:endParaRPr>
          </a:p>
          <a:p>
            <a:r>
              <a:rPr lang="en-US" sz="2400" dirty="0" smtClean="0">
                <a:latin typeface="Tw Cen MT" pitchFamily="34" charset="0"/>
                <a:ea typeface="Tahoma" pitchFamily="34" charset="0"/>
                <a:cs typeface="Tahoma" pitchFamily="34" charset="0"/>
              </a:rPr>
              <a:t>Wood has different </a:t>
            </a:r>
            <a:r>
              <a:rPr lang="en-US" sz="2400" b="1" dirty="0" smtClean="0">
                <a:solidFill>
                  <a:srgbClr val="0070C0"/>
                </a:solidFill>
                <a:latin typeface="Tw Cen MT" pitchFamily="34" charset="0"/>
                <a:ea typeface="Tahoma" pitchFamily="34" charset="0"/>
                <a:cs typeface="Tahoma" pitchFamily="34" charset="0"/>
              </a:rPr>
              <a:t>structural (mechanical strength) properties </a:t>
            </a:r>
            <a:r>
              <a:rPr lang="en-US" sz="2400" dirty="0" smtClean="0">
                <a:latin typeface="Tw Cen MT" pitchFamily="34" charset="0"/>
                <a:ea typeface="Tahoma" pitchFamily="34" charset="0"/>
                <a:cs typeface="Tahoma" pitchFamily="34" charset="0"/>
              </a:rPr>
              <a:t>in each of these directions </a:t>
            </a:r>
            <a:r>
              <a:rPr lang="en-US" sz="3200" b="1" dirty="0" smtClean="0">
                <a:solidFill>
                  <a:srgbClr val="0070C0"/>
                </a:solidFill>
                <a:latin typeface="Tw Cen MT" pitchFamily="34" charset="0"/>
                <a:ea typeface="Tahoma" pitchFamily="34" charset="0"/>
                <a:cs typeface="Tahoma" pitchFamily="34" charset="0"/>
              </a:rPr>
              <a:t>(handout)</a:t>
            </a:r>
            <a:endParaRPr lang="en-US" sz="3200" b="1" dirty="0">
              <a:solidFill>
                <a:srgbClr val="0070C0"/>
              </a:solidFill>
              <a:latin typeface="Tw Cen MT" pitchFamily="34" charset="0"/>
              <a:ea typeface="Tahoma" pitchFamily="34" charset="0"/>
              <a:cs typeface="Tahoma"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Moisture content</a:t>
            </a:r>
            <a:endParaRPr lang="en-US" dirty="0"/>
          </a:p>
        </p:txBody>
      </p:sp>
      <p:sp>
        <p:nvSpPr>
          <p:cNvPr id="3" name="Content Placeholder 2"/>
          <p:cNvSpPr>
            <a:spLocks noGrp="1"/>
          </p:cNvSpPr>
          <p:nvPr>
            <p:ph sz="quarter" idx="1"/>
          </p:nvPr>
        </p:nvSpPr>
        <p:spPr>
          <a:xfrm>
            <a:off x="609600" y="1600200"/>
            <a:ext cx="8153400" cy="4495800"/>
          </a:xfrm>
        </p:spPr>
        <p:txBody>
          <a:bodyPr>
            <a:noAutofit/>
          </a:bodyPr>
          <a:lstStyle/>
          <a:p>
            <a:pPr marL="320040" lvl="1" indent="-320040">
              <a:spcBef>
                <a:spcPts val="700"/>
              </a:spcBef>
              <a:buClr>
                <a:schemeClr val="accent2"/>
              </a:buClr>
              <a:buSzPct val="60000"/>
              <a:buNone/>
            </a:pPr>
            <a:r>
              <a:rPr lang="en-US" sz="2400" b="1" u="sng" dirty="0" smtClean="0">
                <a:latin typeface="Tw Cen MT" pitchFamily="34" charset="0"/>
                <a:ea typeface="Tahoma" pitchFamily="34" charset="0"/>
                <a:cs typeface="Tahoma" pitchFamily="34" charset="0"/>
              </a:rPr>
              <a:t>3.Moisture content</a:t>
            </a:r>
          </a:p>
          <a:p>
            <a:r>
              <a:rPr lang="en-US" sz="2400" dirty="0" smtClean="0">
                <a:latin typeface="Tw Cen MT" pitchFamily="34" charset="0"/>
                <a:ea typeface="Tahoma" pitchFamily="34" charset="0"/>
                <a:cs typeface="Tahoma" pitchFamily="34" charset="0"/>
              </a:rPr>
              <a:t>Wood is a </a:t>
            </a:r>
            <a:r>
              <a:rPr lang="en-US" sz="2400" b="1" i="1" dirty="0" smtClean="0">
                <a:solidFill>
                  <a:schemeClr val="accent1">
                    <a:lumMod val="75000"/>
                  </a:schemeClr>
                </a:solidFill>
                <a:latin typeface="Tw Cen MT" pitchFamily="34" charset="0"/>
                <a:ea typeface="Tahoma" pitchFamily="34" charset="0"/>
                <a:cs typeface="Tahoma" pitchFamily="34" charset="0"/>
              </a:rPr>
              <a:t>hygroscopic</a:t>
            </a:r>
            <a:r>
              <a:rPr lang="en-US" sz="2400" dirty="0" smtClean="0">
                <a:latin typeface="Tw Cen MT" pitchFamily="34" charset="0"/>
                <a:ea typeface="Tahoma" pitchFamily="34" charset="0"/>
                <a:cs typeface="Tahoma" pitchFamily="34" charset="0"/>
              </a:rPr>
              <a:t> material. </a:t>
            </a:r>
            <a:r>
              <a:rPr lang="en-US" sz="3200" dirty="0" smtClean="0">
                <a:latin typeface="Tw Cen MT" pitchFamily="34" charset="0"/>
                <a:ea typeface="Tahoma" pitchFamily="34" charset="0"/>
                <a:cs typeface="Tahoma" pitchFamily="34" charset="0"/>
              </a:rPr>
              <a:t>What is that ?</a:t>
            </a:r>
          </a:p>
          <a:p>
            <a:r>
              <a:rPr lang="en-US" sz="2400" dirty="0" smtClean="0">
                <a:latin typeface="Tw Cen MT" pitchFamily="34" charset="0"/>
                <a:ea typeface="Tahoma" pitchFamily="34" charset="0"/>
                <a:cs typeface="Tahoma" pitchFamily="34" charset="0"/>
              </a:rPr>
              <a:t>It absorbs moisture in humid environment and loses moisture in dry environment</a:t>
            </a:r>
          </a:p>
          <a:p>
            <a:r>
              <a:rPr lang="en-US" sz="2400" dirty="0" smtClean="0">
                <a:latin typeface="Tw Cen MT" pitchFamily="34" charset="0"/>
                <a:ea typeface="Tahoma" pitchFamily="34" charset="0"/>
                <a:cs typeface="Tahoma" pitchFamily="34" charset="0"/>
              </a:rPr>
              <a:t>Moisture content of wood is the weight of water it contains divided by its dry weight</a:t>
            </a:r>
          </a:p>
          <a:p>
            <a:r>
              <a:rPr lang="en-US" sz="2400" dirty="0" smtClean="0">
                <a:latin typeface="Tw Cen MT" pitchFamily="34" charset="0"/>
                <a:ea typeface="Tahoma" pitchFamily="34" charset="0"/>
                <a:cs typeface="Tahoma" pitchFamily="34" charset="0"/>
              </a:rPr>
              <a:t>The lower the moisture content, the higher the strength</a:t>
            </a:r>
          </a:p>
          <a:p>
            <a:r>
              <a:rPr lang="en-US" sz="2400" dirty="0" smtClean="0">
                <a:solidFill>
                  <a:srgbClr val="0070C0"/>
                </a:solidFill>
                <a:latin typeface="Tw Cen MT" pitchFamily="34" charset="0"/>
                <a:ea typeface="Tahoma" pitchFamily="34" charset="0"/>
                <a:cs typeface="Tahoma" pitchFamily="34" charset="0"/>
              </a:rPr>
              <a:t>As moisture content of wood changes, wood shrinks and swells</a:t>
            </a:r>
          </a:p>
          <a:p>
            <a:pPr lvl="1"/>
            <a:r>
              <a:rPr lang="en-US" sz="2400" dirty="0" smtClean="0">
                <a:latin typeface="Tw Cen MT" pitchFamily="34" charset="0"/>
                <a:ea typeface="Tahoma" pitchFamily="34" charset="0"/>
                <a:cs typeface="Tahoma" pitchFamily="34" charset="0"/>
              </a:rPr>
              <a:t>Radially - </a:t>
            </a:r>
            <a:r>
              <a:rPr lang="en-US" sz="1200" dirty="0">
                <a:latin typeface="Tw Cen MT" pitchFamily="34" charset="0"/>
                <a:ea typeface="Tahoma" pitchFamily="34" charset="0"/>
                <a:cs typeface="Tahoma" pitchFamily="34" charset="0"/>
              </a:rPr>
              <a:t>A</a:t>
            </a:r>
            <a:r>
              <a:rPr lang="en-US" sz="1200" dirty="0" smtClean="0">
                <a:latin typeface="Tw Cen MT" pitchFamily="34" charset="0"/>
                <a:ea typeface="Tahoma" pitchFamily="34" charset="0"/>
                <a:cs typeface="Tahoma" pitchFamily="34" charset="0"/>
              </a:rPr>
              <a:t>cross rings</a:t>
            </a:r>
            <a:endParaRPr lang="en-US" sz="2400" dirty="0" smtClean="0">
              <a:latin typeface="Tw Cen MT" pitchFamily="34" charset="0"/>
              <a:ea typeface="Tahoma" pitchFamily="34" charset="0"/>
              <a:cs typeface="Tahoma" pitchFamily="34" charset="0"/>
            </a:endParaRPr>
          </a:p>
          <a:p>
            <a:pPr lvl="1"/>
            <a:r>
              <a:rPr lang="en-US" sz="2400" dirty="0" smtClean="0">
                <a:latin typeface="Tw Cen MT" pitchFamily="34" charset="0"/>
                <a:ea typeface="Tahoma" pitchFamily="34" charset="0"/>
                <a:cs typeface="Tahoma" pitchFamily="34" charset="0"/>
              </a:rPr>
              <a:t>Tangentially - </a:t>
            </a:r>
            <a:r>
              <a:rPr lang="en-US" sz="1200" dirty="0" smtClean="0">
                <a:latin typeface="Tw Cen MT" pitchFamily="34" charset="0"/>
                <a:ea typeface="Tahoma" pitchFamily="34" charset="0"/>
                <a:cs typeface="Tahoma" pitchFamily="34" charset="0"/>
              </a:rPr>
              <a:t>Around rings</a:t>
            </a:r>
            <a:endParaRPr lang="en-US" sz="2400" dirty="0" smtClean="0">
              <a:latin typeface="Tw Cen MT" pitchFamily="34" charset="0"/>
              <a:ea typeface="Tahoma" pitchFamily="34" charset="0"/>
              <a:cs typeface="Tahoma" pitchFamily="34" charset="0"/>
            </a:endParaRPr>
          </a:p>
          <a:p>
            <a:pPr lvl="1"/>
            <a:r>
              <a:rPr lang="en-US" sz="2400" dirty="0" smtClean="0">
                <a:latin typeface="Tw Cen MT" pitchFamily="34" charset="0"/>
                <a:ea typeface="Tahoma" pitchFamily="34" charset="0"/>
                <a:cs typeface="Tahoma" pitchFamily="34" charset="0"/>
              </a:rPr>
              <a:t>Longitudinally - </a:t>
            </a:r>
            <a:r>
              <a:rPr lang="en-US" sz="1200" dirty="0" smtClean="0">
                <a:latin typeface="Tw Cen MT" pitchFamily="34" charset="0"/>
                <a:ea typeface="Tahoma" pitchFamily="34" charset="0"/>
                <a:cs typeface="Tahoma" pitchFamily="34" charset="0"/>
              </a:rPr>
              <a:t>Down tree length</a:t>
            </a:r>
            <a:endParaRPr lang="en-US" sz="2400" dirty="0" smtClean="0">
              <a:latin typeface="Tw Cen MT" pitchFamily="34" charset="0"/>
              <a:ea typeface="Tahoma" pitchFamily="34" charset="0"/>
              <a:cs typeface="Tahoma" pitchFamily="34" charset="0"/>
            </a:endParaRPr>
          </a:p>
        </p:txBody>
      </p:sp>
      <p:pic>
        <p:nvPicPr>
          <p:cNvPr id="4" name="Picture 3" descr="http://www.roymech.co.uk/images8/wood.gif"/>
          <p:cNvPicPr/>
          <p:nvPr/>
        </p:nvPicPr>
        <p:blipFill>
          <a:blip r:embed="rId2" cstate="print"/>
          <a:srcRect/>
          <a:stretch>
            <a:fillRect/>
          </a:stretch>
        </p:blipFill>
        <p:spPr bwMode="auto">
          <a:xfrm>
            <a:off x="4800600" y="5184531"/>
            <a:ext cx="2514600" cy="1524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smtClean="0"/>
              <a:t>Influence of Relative Humidity</a:t>
            </a:r>
            <a:endParaRPr lang="en-GB" smtClean="0"/>
          </a:p>
        </p:txBody>
      </p:sp>
      <p:sp>
        <p:nvSpPr>
          <p:cNvPr id="7171" name="Rectangle 3"/>
          <p:cNvSpPr>
            <a:spLocks noGrp="1" noChangeArrowheads="1"/>
          </p:cNvSpPr>
          <p:nvPr>
            <p:ph type="body" idx="1"/>
          </p:nvPr>
        </p:nvSpPr>
        <p:spPr>
          <a:xfrm>
            <a:off x="457200" y="1524000"/>
            <a:ext cx="8458200" cy="5029200"/>
          </a:xfrm>
        </p:spPr>
        <p:txBody>
          <a:bodyPr>
            <a:normAutofit/>
          </a:bodyPr>
          <a:lstStyle/>
          <a:p>
            <a:pPr algn="just" eaLnBrk="1" hangingPunct="1"/>
            <a:r>
              <a:rPr lang="en-US" sz="2400" b="1" dirty="0" smtClean="0">
                <a:solidFill>
                  <a:srgbClr val="0070C0"/>
                </a:solidFill>
              </a:rPr>
              <a:t>Relative Humidity: ‘the amount of moisture (water vapour) in the air at a given temperature, compared with the maximum amount of moisture the air could hold at the same temperature’</a:t>
            </a:r>
          </a:p>
          <a:p>
            <a:pPr eaLnBrk="1" hangingPunct="1"/>
            <a:endParaRPr lang="en-GB" sz="2400" dirty="0" smtClean="0">
              <a:cs typeface="Times New Roman" pitchFamily="18" charset="0"/>
            </a:endParaRPr>
          </a:p>
          <a:p>
            <a:pPr algn="just" eaLnBrk="1" hangingPunct="1"/>
            <a:r>
              <a:rPr lang="en-IE" sz="2400" dirty="0" smtClean="0">
                <a:cs typeface="Times New Roman" pitchFamily="18" charset="0"/>
              </a:rPr>
              <a:t>Wood will continue to shrink or grow </a:t>
            </a:r>
            <a:r>
              <a:rPr lang="en-IE" sz="2400" b="1" dirty="0" smtClean="0">
                <a:cs typeface="Times New Roman" pitchFamily="18" charset="0"/>
              </a:rPr>
              <a:t>(Hydroscopy)</a:t>
            </a:r>
            <a:r>
              <a:rPr lang="en-IE" sz="2400" dirty="0" smtClean="0">
                <a:cs typeface="Times New Roman" pitchFamily="18" charset="0"/>
              </a:rPr>
              <a:t> to reach equilibrium moisture content. This means that </a:t>
            </a:r>
            <a:r>
              <a:rPr lang="en-IE" sz="2400" b="1" dirty="0" smtClean="0">
                <a:solidFill>
                  <a:srgbClr val="0070C0"/>
                </a:solidFill>
                <a:cs typeface="Times New Roman" pitchFamily="18" charset="0"/>
              </a:rPr>
              <a:t>it acclimatises to its surrounding environment. </a:t>
            </a:r>
          </a:p>
          <a:p>
            <a:pPr eaLnBrk="1" hangingPunct="1"/>
            <a:endParaRPr lang="en-IE" sz="2400" dirty="0" smtClean="0">
              <a:cs typeface="Times New Roman" pitchFamily="18" charset="0"/>
            </a:endParaRPr>
          </a:p>
          <a:p>
            <a:pPr eaLnBrk="1" hangingPunct="1"/>
            <a:r>
              <a:rPr lang="en-IE" sz="2400" dirty="0" smtClean="0">
                <a:cs typeface="Times New Roman" pitchFamily="18" charset="0"/>
              </a:rPr>
              <a:t>For example if a piece of timber with a moisture content of 12% is placed in a room with a moisture content of 20% the moisture level in the timber will rise until it reaches 20%.</a:t>
            </a:r>
            <a:r>
              <a:rPr lang="en-GB" sz="2400" dirty="0" smtClean="0"/>
              <a:t> </a:t>
            </a:r>
          </a:p>
        </p:txBody>
      </p:sp>
      <p:sp>
        <p:nvSpPr>
          <p:cNvPr id="4" name="TextBox 3"/>
          <p:cNvSpPr txBox="1"/>
          <p:nvPr/>
        </p:nvSpPr>
        <p:spPr>
          <a:xfrm>
            <a:off x="6248400" y="6268528"/>
            <a:ext cx="2808461" cy="523220"/>
          </a:xfrm>
          <a:prstGeom prst="rect">
            <a:avLst/>
          </a:prstGeom>
          <a:noFill/>
        </p:spPr>
        <p:txBody>
          <a:bodyPr wrap="none" rtlCol="0">
            <a:spAutoFit/>
          </a:bodyPr>
          <a:lstStyle/>
          <a:p>
            <a:r>
              <a:rPr lang="en-US" sz="2800" b="1" dirty="0" smtClean="0">
                <a:solidFill>
                  <a:srgbClr val="0070C0"/>
                </a:solidFill>
              </a:rPr>
              <a:t>See your handout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228600" y="1752600"/>
            <a:ext cx="4572000" cy="2819400"/>
          </a:xfrm>
        </p:spPr>
        <p:txBody>
          <a:bodyPr>
            <a:noAutofit/>
          </a:bodyPr>
          <a:lstStyle/>
          <a:p>
            <a:pPr algn="just" eaLnBrk="1" hangingPunct="1">
              <a:spcBef>
                <a:spcPts val="0"/>
              </a:spcBef>
            </a:pPr>
            <a:r>
              <a:rPr lang="en-GB" sz="2400" dirty="0" smtClean="0">
                <a:latin typeface="Tw Cen MT" pitchFamily="34" charset="0"/>
                <a:ea typeface="Tahoma" pitchFamily="34" charset="0"/>
                <a:cs typeface="Tahoma" pitchFamily="34" charset="0"/>
              </a:rPr>
              <a:t>A moisture meter is most commonly used to establish the MC of a particular batch of timber. These meters are usually attached to two probes which send an electrical current through the wood. </a:t>
            </a:r>
          </a:p>
          <a:p>
            <a:pPr algn="just" eaLnBrk="1" hangingPunct="1">
              <a:spcBef>
                <a:spcPts val="0"/>
              </a:spcBef>
              <a:buNone/>
            </a:pPr>
            <a:r>
              <a:rPr lang="en-GB" sz="2400" dirty="0" smtClean="0">
                <a:latin typeface="Tw Cen MT" pitchFamily="34" charset="0"/>
                <a:ea typeface="Tahoma" pitchFamily="34" charset="0"/>
                <a:cs typeface="Tahoma" pitchFamily="34" charset="0"/>
              </a:rPr>
              <a:t>     </a:t>
            </a:r>
          </a:p>
        </p:txBody>
      </p:sp>
      <p:pic>
        <p:nvPicPr>
          <p:cNvPr id="70660" name="Picture 4" descr="moisture meter in wood"/>
          <p:cNvPicPr>
            <a:picLocks noChangeAspect="1" noChangeArrowheads="1"/>
          </p:cNvPicPr>
          <p:nvPr/>
        </p:nvPicPr>
        <p:blipFill>
          <a:blip r:embed="rId3" cstate="print"/>
          <a:srcRect/>
          <a:stretch>
            <a:fillRect/>
          </a:stretch>
        </p:blipFill>
        <p:spPr bwMode="auto">
          <a:xfrm>
            <a:off x="5334000" y="1600200"/>
            <a:ext cx="3429000" cy="2847975"/>
          </a:xfrm>
          <a:prstGeom prst="rect">
            <a:avLst/>
          </a:prstGeom>
          <a:noFill/>
          <a:ln w="9525">
            <a:noFill/>
            <a:miter lim="800000"/>
            <a:headEnd/>
            <a:tailEnd/>
          </a:ln>
        </p:spPr>
      </p:pic>
      <p:sp>
        <p:nvSpPr>
          <p:cNvPr id="6" name="Title 1"/>
          <p:cNvSpPr>
            <a:spLocks noGrp="1"/>
          </p:cNvSpPr>
          <p:nvPr>
            <p:ph type="title"/>
          </p:nvPr>
        </p:nvSpPr>
        <p:spPr/>
        <p:txBody>
          <a:bodyPr/>
          <a:lstStyle/>
          <a:p>
            <a:r>
              <a:rPr lang="en-US" dirty="0" smtClean="0"/>
              <a:t>Timber – Moisture content</a:t>
            </a:r>
            <a:endParaRPr lang="en-US" dirty="0"/>
          </a:p>
        </p:txBody>
      </p:sp>
      <p:sp>
        <p:nvSpPr>
          <p:cNvPr id="7" name="Rectangle 6"/>
          <p:cNvSpPr/>
          <p:nvPr/>
        </p:nvSpPr>
        <p:spPr>
          <a:xfrm>
            <a:off x="533400" y="4680928"/>
            <a:ext cx="8229600" cy="1938992"/>
          </a:xfrm>
          <a:prstGeom prst="rect">
            <a:avLst/>
          </a:prstGeom>
        </p:spPr>
        <p:txBody>
          <a:bodyPr wrap="square">
            <a:spAutoFit/>
          </a:bodyPr>
          <a:lstStyle/>
          <a:p>
            <a:r>
              <a:rPr lang="en-GB" sz="2400" dirty="0" smtClean="0">
                <a:latin typeface="Tw Cen MT" pitchFamily="34" charset="0"/>
                <a:ea typeface="Tahoma" pitchFamily="34" charset="0"/>
                <a:cs typeface="Tahoma" pitchFamily="34" charset="0"/>
              </a:rPr>
              <a:t>Water is a conductor of electricity and therefore – the more water present the higher the conductivity and this can be read from the display.</a:t>
            </a:r>
          </a:p>
          <a:p>
            <a:endParaRPr lang="en-GB" sz="2400" dirty="0" smtClean="0">
              <a:latin typeface="Tw Cen MT" pitchFamily="34" charset="0"/>
              <a:ea typeface="Tahoma" pitchFamily="34" charset="0"/>
              <a:cs typeface="Tahoma" pitchFamily="34" charset="0"/>
            </a:endParaRPr>
          </a:p>
          <a:p>
            <a:r>
              <a:rPr lang="en-GB" sz="2400" dirty="0" smtClean="0">
                <a:latin typeface="Tw Cen MT" pitchFamily="34" charset="0"/>
                <a:ea typeface="Tahoma" pitchFamily="34" charset="0"/>
                <a:cs typeface="Tahoma" pitchFamily="34" charset="0"/>
              </a:rPr>
              <a:t>Moisture meters are calibrated for timber.</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Moisture content</a:t>
            </a:r>
            <a:endParaRPr lang="en-GB" dirty="0"/>
          </a:p>
        </p:txBody>
      </p:sp>
      <p:sp>
        <p:nvSpPr>
          <p:cNvPr id="3" name="Content Placeholder 2"/>
          <p:cNvSpPr>
            <a:spLocks noGrp="1"/>
          </p:cNvSpPr>
          <p:nvPr>
            <p:ph sz="quarter" idx="1"/>
          </p:nvPr>
        </p:nvSpPr>
        <p:spPr>
          <a:xfrm>
            <a:off x="609600" y="1828800"/>
            <a:ext cx="7921752" cy="4495800"/>
          </a:xfrm>
        </p:spPr>
        <p:txBody>
          <a:bodyPr>
            <a:normAutofit lnSpcReduction="10000"/>
          </a:bodyPr>
          <a:lstStyle/>
          <a:p>
            <a:pPr algn="just"/>
            <a:r>
              <a:rPr lang="en-GB" sz="2600" dirty="0" smtClean="0">
                <a:latin typeface="Tw Cen MT" pitchFamily="34" charset="0"/>
                <a:ea typeface="Tahoma" pitchFamily="34" charset="0"/>
                <a:cs typeface="Tahoma" pitchFamily="34" charset="0"/>
              </a:rPr>
              <a:t>Another method of establishing the MC is to remove random samples from the stack. Each of the samples are placed on a micro scales and their weight recorded. The samples are then placed in  an oven or microwave until the moisture has evaporated. The samples are then weighed again and their dry weight recorded. The % MC is obtained by the formulae   </a:t>
            </a:r>
            <a:r>
              <a:rPr lang="en-GB" sz="3200" dirty="0" smtClean="0">
                <a:latin typeface="Tw Cen MT" pitchFamily="34" charset="0"/>
                <a:ea typeface="Tahoma" pitchFamily="34" charset="0"/>
                <a:cs typeface="Tahoma" pitchFamily="34" charset="0"/>
              </a:rPr>
              <a:t> </a:t>
            </a:r>
          </a:p>
          <a:p>
            <a:r>
              <a:rPr lang="en-GB" sz="3200" dirty="0" smtClean="0">
                <a:latin typeface="Tw Cen MT" pitchFamily="34" charset="0"/>
                <a:ea typeface="Tahoma" pitchFamily="34" charset="0"/>
                <a:cs typeface="Tahoma" pitchFamily="34" charset="0"/>
              </a:rPr>
              <a:t>      </a:t>
            </a:r>
          </a:p>
          <a:p>
            <a:pPr>
              <a:buNone/>
            </a:pPr>
            <a:r>
              <a:rPr lang="en-GB" sz="3200" b="1" dirty="0" smtClean="0">
                <a:latin typeface="Tw Cen MT" pitchFamily="34" charset="0"/>
                <a:ea typeface="Tahoma" pitchFamily="34" charset="0"/>
                <a:cs typeface="Tahoma" pitchFamily="34" charset="0"/>
              </a:rPr>
              <a:t>       </a:t>
            </a:r>
            <a:r>
              <a:rPr lang="en-GB" sz="3200" b="1" u="sng" dirty="0" smtClean="0">
                <a:solidFill>
                  <a:srgbClr val="0070C0"/>
                </a:solidFill>
                <a:latin typeface="Tw Cen MT" pitchFamily="34" charset="0"/>
                <a:ea typeface="Tahoma" pitchFamily="34" charset="0"/>
                <a:cs typeface="Tahoma" pitchFamily="34" charset="0"/>
              </a:rPr>
              <a:t>Wet weight – dry weight</a:t>
            </a:r>
            <a:r>
              <a:rPr lang="en-GB" sz="3200" b="1" dirty="0" smtClean="0">
                <a:solidFill>
                  <a:srgbClr val="0070C0"/>
                </a:solidFill>
                <a:latin typeface="Tw Cen MT" pitchFamily="34" charset="0"/>
                <a:ea typeface="Tahoma" pitchFamily="34" charset="0"/>
                <a:cs typeface="Tahoma" pitchFamily="34" charset="0"/>
              </a:rPr>
              <a:t>  X 100 =  %MC                                                                           	 dry weight </a:t>
            </a:r>
            <a:endParaRPr lang="en-IE" sz="3200" b="1" dirty="0" smtClean="0">
              <a:solidFill>
                <a:srgbClr val="0070C0"/>
              </a:solidFill>
              <a:latin typeface="Tw Cen MT" pitchFamily="34" charset="0"/>
              <a:ea typeface="Tahoma" pitchFamily="34" charset="0"/>
              <a:cs typeface="Tahoma" pitchFamily="34" charset="0"/>
            </a:endParaRPr>
          </a:p>
          <a:p>
            <a:endParaRPr lang="en-GB" sz="3200" dirty="0" smtClean="0">
              <a:solidFill>
                <a:schemeClr val="bg2"/>
              </a:solidFill>
              <a:latin typeface="Tw Cen MT" pitchFamily="34" charset="0"/>
            </a:endParaRPr>
          </a:p>
          <a:p>
            <a:endParaRPr lang="en-GB" dirty="0"/>
          </a:p>
        </p:txBody>
      </p:sp>
      <p:sp>
        <p:nvSpPr>
          <p:cNvPr id="4" name="TextBox 3"/>
          <p:cNvSpPr txBox="1"/>
          <p:nvPr/>
        </p:nvSpPr>
        <p:spPr>
          <a:xfrm>
            <a:off x="5486400" y="5943600"/>
            <a:ext cx="2743200" cy="381000"/>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cxnSp>
        <p:nvCxnSpPr>
          <p:cNvPr id="5" name="Straight Arrow Connector 4"/>
          <p:cNvCxnSpPr/>
          <p:nvPr/>
        </p:nvCxnSpPr>
        <p:spPr>
          <a:xfrm flipH="1" flipV="1">
            <a:off x="5410200" y="5867400"/>
            <a:ext cx="762000" cy="2286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type="body" idx="1"/>
          </p:nvPr>
        </p:nvSpPr>
        <p:spPr>
          <a:xfrm>
            <a:off x="457200" y="1981200"/>
            <a:ext cx="8229600" cy="4876800"/>
          </a:xfrm>
        </p:spPr>
        <p:txBody>
          <a:bodyPr>
            <a:normAutofit/>
          </a:bodyPr>
          <a:lstStyle/>
          <a:p>
            <a:pPr eaLnBrk="1" hangingPunct="1">
              <a:lnSpc>
                <a:spcPct val="90000"/>
              </a:lnSpc>
            </a:pPr>
            <a:r>
              <a:rPr lang="en-GB" sz="2800" dirty="0" smtClean="0"/>
              <a:t>Find the percentage moisture content of the following sample of wood given the following information;</a:t>
            </a:r>
          </a:p>
          <a:p>
            <a:pPr eaLnBrk="1" hangingPunct="1">
              <a:lnSpc>
                <a:spcPct val="90000"/>
              </a:lnSpc>
              <a:buFont typeface="Wingdings" pitchFamily="2" charset="2"/>
              <a:buNone/>
            </a:pPr>
            <a:r>
              <a:rPr lang="en-GB" sz="2800" dirty="0" smtClean="0"/>
              <a:t>	Wet weight	= 224g</a:t>
            </a:r>
          </a:p>
          <a:p>
            <a:pPr eaLnBrk="1" hangingPunct="1">
              <a:lnSpc>
                <a:spcPct val="90000"/>
              </a:lnSpc>
              <a:buFont typeface="Wingdings" pitchFamily="2" charset="2"/>
              <a:buNone/>
            </a:pPr>
            <a:r>
              <a:rPr lang="en-GB" sz="2800" dirty="0" smtClean="0"/>
              <a:t>	Dry weight	= 200g</a:t>
            </a:r>
          </a:p>
          <a:p>
            <a:pPr eaLnBrk="1" hangingPunct="1">
              <a:lnSpc>
                <a:spcPct val="90000"/>
              </a:lnSpc>
            </a:pPr>
            <a:endParaRPr lang="en-GB" sz="2800" b="1" dirty="0" smtClean="0">
              <a:solidFill>
                <a:srgbClr val="0070C0"/>
              </a:solidFill>
            </a:endParaRPr>
          </a:p>
        </p:txBody>
      </p:sp>
      <p:sp>
        <p:nvSpPr>
          <p:cNvPr id="5" name="Title 1"/>
          <p:cNvSpPr>
            <a:spLocks noGrp="1"/>
          </p:cNvSpPr>
          <p:nvPr>
            <p:ph type="title"/>
          </p:nvPr>
        </p:nvSpPr>
        <p:spPr/>
        <p:txBody>
          <a:bodyPr/>
          <a:lstStyle/>
          <a:p>
            <a:r>
              <a:rPr lang="en-US" dirty="0" smtClean="0"/>
              <a:t>Timber – Moisture content</a:t>
            </a:r>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type="body" idx="1"/>
          </p:nvPr>
        </p:nvSpPr>
        <p:spPr>
          <a:xfrm>
            <a:off x="457200" y="1524000"/>
            <a:ext cx="8229600" cy="5181600"/>
          </a:xfrm>
        </p:spPr>
        <p:txBody>
          <a:bodyPr>
            <a:noAutofit/>
          </a:bodyPr>
          <a:lstStyle/>
          <a:p>
            <a:pPr eaLnBrk="1" hangingPunct="1">
              <a:lnSpc>
                <a:spcPct val="90000"/>
              </a:lnSpc>
            </a:pPr>
            <a:r>
              <a:rPr lang="en-GB" sz="2800" dirty="0" smtClean="0"/>
              <a:t>Find the percentage moisture content of the following sample of wood given the following information;</a:t>
            </a:r>
          </a:p>
          <a:p>
            <a:pPr eaLnBrk="1" hangingPunct="1">
              <a:lnSpc>
                <a:spcPct val="90000"/>
              </a:lnSpc>
              <a:buFont typeface="Wingdings" pitchFamily="2" charset="2"/>
              <a:buNone/>
            </a:pPr>
            <a:r>
              <a:rPr lang="en-GB" sz="2800" dirty="0" smtClean="0"/>
              <a:t>	Wet weight	= 224g</a:t>
            </a:r>
          </a:p>
          <a:p>
            <a:pPr eaLnBrk="1" hangingPunct="1">
              <a:lnSpc>
                <a:spcPct val="90000"/>
              </a:lnSpc>
              <a:buFont typeface="Wingdings" pitchFamily="2" charset="2"/>
              <a:buNone/>
            </a:pPr>
            <a:r>
              <a:rPr lang="en-GB" sz="2800" dirty="0" smtClean="0"/>
              <a:t>	Dry weight	= 200g</a:t>
            </a:r>
          </a:p>
          <a:p>
            <a:pPr eaLnBrk="1" hangingPunct="1">
              <a:lnSpc>
                <a:spcPct val="90000"/>
              </a:lnSpc>
            </a:pPr>
            <a:r>
              <a:rPr lang="en-GB" sz="2800" b="1" u="sng" dirty="0" smtClean="0">
                <a:solidFill>
                  <a:srgbClr val="0070C0"/>
                </a:solidFill>
              </a:rPr>
              <a:t>Wet weight – dry weight</a:t>
            </a:r>
            <a:r>
              <a:rPr lang="en-GB" sz="2800" b="1" dirty="0" smtClean="0">
                <a:solidFill>
                  <a:srgbClr val="0070C0"/>
                </a:solidFill>
              </a:rPr>
              <a:t>  X 100 =  %MC                                                                      	   dry weight </a:t>
            </a:r>
          </a:p>
          <a:p>
            <a:pPr eaLnBrk="1" hangingPunct="1">
              <a:lnSpc>
                <a:spcPct val="90000"/>
              </a:lnSpc>
            </a:pPr>
            <a:r>
              <a:rPr lang="en-GB" sz="2800" u="sng" dirty="0" smtClean="0"/>
              <a:t>224 – 200</a:t>
            </a:r>
            <a:r>
              <a:rPr lang="en-GB" sz="2800" dirty="0" smtClean="0"/>
              <a:t>  X 100  =  %MC                                                                            </a:t>
            </a:r>
          </a:p>
          <a:p>
            <a:pPr eaLnBrk="1" hangingPunct="1">
              <a:lnSpc>
                <a:spcPct val="90000"/>
              </a:lnSpc>
              <a:buFont typeface="Wingdings" pitchFamily="2" charset="2"/>
              <a:buNone/>
            </a:pPr>
            <a:r>
              <a:rPr lang="en-GB" sz="2800" dirty="0" smtClean="0"/>
              <a:t>         200 </a:t>
            </a:r>
          </a:p>
          <a:p>
            <a:pPr eaLnBrk="1" hangingPunct="1">
              <a:lnSpc>
                <a:spcPct val="90000"/>
              </a:lnSpc>
            </a:pPr>
            <a:r>
              <a:rPr lang="en-GB" sz="2800" u="sng" dirty="0" smtClean="0"/>
              <a:t>  24  </a:t>
            </a:r>
            <a:r>
              <a:rPr lang="en-GB" sz="2800" dirty="0" smtClean="0"/>
              <a:t>  X 100  =  %MC                                                                            </a:t>
            </a:r>
          </a:p>
          <a:p>
            <a:pPr eaLnBrk="1" hangingPunct="1">
              <a:lnSpc>
                <a:spcPct val="90000"/>
              </a:lnSpc>
              <a:buFont typeface="Wingdings" pitchFamily="2" charset="2"/>
              <a:buNone/>
            </a:pPr>
            <a:r>
              <a:rPr lang="en-GB" sz="2800" dirty="0" smtClean="0"/>
              <a:t>     200 </a:t>
            </a:r>
          </a:p>
          <a:p>
            <a:pPr eaLnBrk="1" hangingPunct="1">
              <a:lnSpc>
                <a:spcPct val="90000"/>
              </a:lnSpc>
            </a:pPr>
            <a:r>
              <a:rPr lang="en-GB" sz="2800" dirty="0" smtClean="0"/>
              <a:t>0.12  X 100  =  12% MC                                                                            </a:t>
            </a:r>
          </a:p>
          <a:p>
            <a:pPr eaLnBrk="1" hangingPunct="1">
              <a:lnSpc>
                <a:spcPct val="90000"/>
              </a:lnSpc>
              <a:buFont typeface="Wingdings" pitchFamily="2" charset="2"/>
              <a:buNone/>
            </a:pPr>
            <a:r>
              <a:rPr lang="en-GB" sz="2800" dirty="0" smtClean="0"/>
              <a:t>         </a:t>
            </a:r>
            <a:endParaRPr lang="en-IE" sz="2800" dirty="0" smtClean="0"/>
          </a:p>
        </p:txBody>
      </p:sp>
      <p:sp>
        <p:nvSpPr>
          <p:cNvPr id="5" name="Title 1"/>
          <p:cNvSpPr>
            <a:spLocks noGrp="1"/>
          </p:cNvSpPr>
          <p:nvPr>
            <p:ph type="title"/>
          </p:nvPr>
        </p:nvSpPr>
        <p:spPr/>
        <p:txBody>
          <a:bodyPr/>
          <a:lstStyle/>
          <a:p>
            <a:r>
              <a:rPr lang="en-US" dirty="0" smtClean="0"/>
              <a:t>Timber – Moisture content</a:t>
            </a:r>
            <a:endParaRPr lang="en-US" dirty="0"/>
          </a:p>
        </p:txBody>
      </p:sp>
      <p:sp>
        <p:nvSpPr>
          <p:cNvPr id="4" name="TextBox 3"/>
          <p:cNvSpPr txBox="1"/>
          <p:nvPr/>
        </p:nvSpPr>
        <p:spPr>
          <a:xfrm>
            <a:off x="4953000" y="5867400"/>
            <a:ext cx="3962400" cy="707886"/>
          </a:xfrm>
          <a:prstGeom prst="rect">
            <a:avLst/>
          </a:prstGeom>
          <a:noFill/>
        </p:spPr>
        <p:txBody>
          <a:bodyPr wrap="square" rtlCol="0">
            <a:spAutoFit/>
          </a:bodyPr>
          <a:lstStyle/>
          <a:p>
            <a:pPr algn="ctr"/>
            <a:r>
              <a:rPr lang="en-GB" sz="2000" b="1" dirty="0" smtClean="0">
                <a:solidFill>
                  <a:srgbClr val="0070C0"/>
                </a:solidFill>
              </a:rPr>
              <a:t>You would expect this level of MC for a standard lounge reading.</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Density of wood</a:t>
            </a:r>
            <a:endParaRPr lang="en-US" dirty="0"/>
          </a:p>
        </p:txBody>
      </p:sp>
      <p:sp>
        <p:nvSpPr>
          <p:cNvPr id="7" name="Rectangle 6"/>
          <p:cNvSpPr/>
          <p:nvPr/>
        </p:nvSpPr>
        <p:spPr>
          <a:xfrm>
            <a:off x="381000" y="1600200"/>
            <a:ext cx="4114800" cy="828432"/>
          </a:xfrm>
          <a:prstGeom prst="rect">
            <a:avLst/>
          </a:prstGeom>
        </p:spPr>
        <p:txBody>
          <a:bodyPr wrap="square">
            <a:spAutoFit/>
          </a:bodyPr>
          <a:lstStyle/>
          <a:p>
            <a:pPr marL="320040" lvl="1" indent="-320040">
              <a:spcBef>
                <a:spcPts val="700"/>
              </a:spcBef>
              <a:buClr>
                <a:schemeClr val="accent2"/>
              </a:buClr>
              <a:buSzPct val="60000"/>
              <a:buFont typeface="Wingdings"/>
              <a:buChar char=""/>
            </a:pPr>
            <a:endParaRPr lang="en-US" sz="2400" b="1" dirty="0" smtClean="0"/>
          </a:p>
          <a:p>
            <a:pPr marL="320040" lvl="1" indent="-320040">
              <a:spcBef>
                <a:spcPts val="700"/>
              </a:spcBef>
              <a:buClr>
                <a:schemeClr val="accent2"/>
              </a:buClr>
              <a:buSzPct val="60000"/>
              <a:buFont typeface="Wingdings"/>
              <a:buChar char=""/>
            </a:pPr>
            <a:endParaRPr lang="en-US" b="1" dirty="0" smtClean="0"/>
          </a:p>
        </p:txBody>
      </p:sp>
      <p:sp>
        <p:nvSpPr>
          <p:cNvPr id="5" name="Content Placeholder 4"/>
          <p:cNvSpPr>
            <a:spLocks noGrp="1"/>
          </p:cNvSpPr>
          <p:nvPr>
            <p:ph sz="quarter" idx="1"/>
          </p:nvPr>
        </p:nvSpPr>
        <p:spPr>
          <a:xfrm>
            <a:off x="304800" y="2209800"/>
            <a:ext cx="8839200" cy="4114800"/>
          </a:xfrm>
        </p:spPr>
        <p:txBody>
          <a:bodyPr>
            <a:normAutofit/>
          </a:bodyPr>
          <a:lstStyle/>
          <a:p>
            <a:pPr>
              <a:buNone/>
            </a:pPr>
            <a:r>
              <a:rPr lang="en-US" sz="2800" b="1" u="sng" dirty="0" smtClean="0">
                <a:latin typeface="Tw Cen MT" pitchFamily="34" charset="0"/>
                <a:ea typeface="Tahoma" pitchFamily="34" charset="0"/>
                <a:cs typeface="Tahoma" pitchFamily="34" charset="0"/>
              </a:rPr>
              <a:t>4.Density of wood</a:t>
            </a:r>
          </a:p>
          <a:p>
            <a:pPr>
              <a:buNone/>
            </a:pPr>
            <a:endParaRPr lang="en-US" sz="2800" b="1" u="sng" dirty="0" smtClean="0">
              <a:latin typeface="Tw Cen MT" pitchFamily="34" charset="0"/>
              <a:ea typeface="Tahoma" pitchFamily="34" charset="0"/>
              <a:cs typeface="Tahoma" pitchFamily="34" charset="0"/>
            </a:endParaRPr>
          </a:p>
          <a:p>
            <a:r>
              <a:rPr lang="en-US" sz="2800" dirty="0" smtClean="0">
                <a:latin typeface="Tw Cen MT" pitchFamily="34" charset="0"/>
                <a:ea typeface="Tahoma" pitchFamily="34" charset="0"/>
                <a:cs typeface="Tahoma" pitchFamily="34" charset="0"/>
              </a:rPr>
              <a:t>Varies with species and moisture content</a:t>
            </a:r>
          </a:p>
          <a:p>
            <a:r>
              <a:rPr lang="en-US" sz="2800" dirty="0" smtClean="0">
                <a:latin typeface="Tw Cen MT" pitchFamily="34" charset="0"/>
                <a:ea typeface="Tahoma" pitchFamily="34" charset="0"/>
                <a:cs typeface="Tahoma" pitchFamily="34" charset="0"/>
              </a:rPr>
              <a:t>Varies between 320 and 800 kg/m3 for most species</a:t>
            </a:r>
          </a:p>
          <a:p>
            <a:r>
              <a:rPr lang="en-US" sz="2800" dirty="0" smtClean="0">
                <a:latin typeface="Tw Cen MT" pitchFamily="34" charset="0"/>
                <a:ea typeface="Tahoma" pitchFamily="34" charset="0"/>
                <a:cs typeface="Tahoma" pitchFamily="34" charset="0"/>
              </a:rPr>
              <a:t>Closely related to strength</a:t>
            </a:r>
          </a:p>
          <a:p>
            <a:r>
              <a:rPr lang="en-US" sz="2800" dirty="0" smtClean="0">
                <a:latin typeface="Tw Cen MT" pitchFamily="34" charset="0"/>
                <a:ea typeface="Tahoma" pitchFamily="34" charset="0"/>
                <a:cs typeface="Tahoma" pitchFamily="34" charset="0"/>
              </a:rPr>
              <a:t>As density increases, strength increases proportionally</a:t>
            </a:r>
          </a:p>
          <a:p>
            <a:endParaRPr lang="en-US" sz="2800" dirty="0">
              <a:latin typeface="Tw Cen MT" pitchFamily="34" charset="0"/>
              <a:ea typeface="Tahoma" pitchFamily="34" charset="0"/>
              <a:cs typeface="Tahoma" pitchFamily="34" charset="0"/>
            </a:endParaRPr>
          </a:p>
        </p:txBody>
      </p:sp>
      <p:sp>
        <p:nvSpPr>
          <p:cNvPr id="6" name="TextBox 5"/>
          <p:cNvSpPr txBox="1"/>
          <p:nvPr/>
        </p:nvSpPr>
        <p:spPr>
          <a:xfrm>
            <a:off x="381000" y="1676400"/>
            <a:ext cx="4876800" cy="461665"/>
          </a:xfrm>
          <a:prstGeom prst="rect">
            <a:avLst/>
          </a:prstGeom>
          <a:noFill/>
        </p:spPr>
        <p:txBody>
          <a:bodyPr wrap="square" rtlCol="0">
            <a:spAutoFit/>
          </a:bodyPr>
          <a:lstStyle/>
          <a:p>
            <a:r>
              <a:rPr lang="en-GB" sz="2400" dirty="0" smtClean="0"/>
              <a:t>Still on Physical properties: </a:t>
            </a:r>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Knots</a:t>
            </a:r>
            <a:endParaRPr lang="en-US" dirty="0"/>
          </a:p>
        </p:txBody>
      </p:sp>
      <p:pic>
        <p:nvPicPr>
          <p:cNvPr id="7170" name="Picture 2" descr="C:\Users\Vista\Desktop\240px-TreeKnot.jpg"/>
          <p:cNvPicPr>
            <a:picLocks noGrp="1" noChangeAspect="1" noChangeArrowheads="1"/>
          </p:cNvPicPr>
          <p:nvPr>
            <p:ph sz="quarter" idx="1"/>
          </p:nvPr>
        </p:nvPicPr>
        <p:blipFill>
          <a:blip r:embed="rId2" cstate="print"/>
          <a:srcRect/>
          <a:stretch>
            <a:fillRect/>
          </a:stretch>
        </p:blipFill>
        <p:spPr bwMode="auto">
          <a:xfrm>
            <a:off x="5334000" y="1676400"/>
            <a:ext cx="3516923" cy="2667000"/>
          </a:xfrm>
          <a:prstGeom prst="rect">
            <a:avLst/>
          </a:prstGeom>
          <a:noFill/>
        </p:spPr>
      </p:pic>
      <p:sp>
        <p:nvSpPr>
          <p:cNvPr id="7" name="Rectangle 6"/>
          <p:cNvSpPr/>
          <p:nvPr/>
        </p:nvSpPr>
        <p:spPr>
          <a:xfrm>
            <a:off x="381000" y="1600200"/>
            <a:ext cx="4724400" cy="4665380"/>
          </a:xfrm>
          <a:prstGeom prst="rect">
            <a:avLst/>
          </a:prstGeom>
        </p:spPr>
        <p:txBody>
          <a:bodyPr wrap="square">
            <a:spAutoFit/>
          </a:bodyPr>
          <a:lstStyle/>
          <a:p>
            <a:pPr marL="320040" lvl="1" indent="-320040">
              <a:spcBef>
                <a:spcPts val="700"/>
              </a:spcBef>
              <a:buClr>
                <a:schemeClr val="accent2"/>
              </a:buClr>
              <a:buSzPct val="60000"/>
            </a:pPr>
            <a:r>
              <a:rPr lang="en-US" sz="2800" b="1" u="sng" dirty="0" smtClean="0">
                <a:latin typeface="Tw Cen MT" pitchFamily="34" charset="0"/>
                <a:ea typeface="Tahoma" pitchFamily="34" charset="0"/>
                <a:cs typeface="Tahoma" pitchFamily="34" charset="0"/>
              </a:rPr>
              <a:t>5.Knots</a:t>
            </a:r>
          </a:p>
          <a:p>
            <a:pPr marL="320040" lvl="1" indent="-320040">
              <a:spcBef>
                <a:spcPts val="700"/>
              </a:spcBef>
              <a:buClr>
                <a:schemeClr val="accent2"/>
              </a:buClr>
              <a:buSzPct val="60000"/>
              <a:buFont typeface="Wingdings"/>
              <a:buChar char=""/>
            </a:pPr>
            <a:r>
              <a:rPr lang="en-US" sz="2400" dirty="0" smtClean="0">
                <a:latin typeface="Tw Cen MT" pitchFamily="34" charset="0"/>
                <a:ea typeface="Tahoma" pitchFamily="34" charset="0"/>
                <a:cs typeface="Tahoma" pitchFamily="34" charset="0"/>
              </a:rPr>
              <a:t>Formed by a branch that has been surrounded by growth of the trunk</a:t>
            </a:r>
          </a:p>
          <a:p>
            <a:pPr marL="320040" lvl="1" indent="-320040">
              <a:spcBef>
                <a:spcPts val="700"/>
              </a:spcBef>
              <a:buClr>
                <a:schemeClr val="accent2"/>
              </a:buClr>
              <a:buSzPct val="60000"/>
              <a:buFont typeface="Wingdings"/>
              <a:buChar char=""/>
            </a:pPr>
            <a:endParaRPr lang="en-US" sz="2400" dirty="0" smtClean="0">
              <a:latin typeface="Tw Cen MT" pitchFamily="34" charset="0"/>
              <a:ea typeface="Tahoma" pitchFamily="34" charset="0"/>
              <a:cs typeface="Tahoma" pitchFamily="34" charset="0"/>
            </a:endParaRPr>
          </a:p>
          <a:p>
            <a:pPr marL="320040" lvl="1" indent="-320040">
              <a:spcBef>
                <a:spcPts val="700"/>
              </a:spcBef>
              <a:buClr>
                <a:schemeClr val="accent2"/>
              </a:buClr>
              <a:buSzPct val="60000"/>
              <a:buFont typeface="Wingdings"/>
              <a:buChar char=""/>
            </a:pPr>
            <a:r>
              <a:rPr lang="en-US" sz="2400" dirty="0" smtClean="0">
                <a:latin typeface="Tw Cen MT" pitchFamily="34" charset="0"/>
                <a:ea typeface="Tahoma" pitchFamily="34" charset="0"/>
                <a:cs typeface="Tahoma" pitchFamily="34" charset="0"/>
              </a:rPr>
              <a:t>Reduce the strength by interrupting the continuity and direction of wood fibers (cracking, warping)</a:t>
            </a:r>
          </a:p>
          <a:p>
            <a:pPr marL="320040" lvl="1" indent="-320040">
              <a:spcBef>
                <a:spcPts val="700"/>
              </a:spcBef>
              <a:buClr>
                <a:schemeClr val="accent2"/>
              </a:buClr>
              <a:buSzPct val="60000"/>
              <a:buFont typeface="Wingdings"/>
              <a:buChar char=""/>
            </a:pPr>
            <a:endParaRPr lang="en-US" sz="2400" dirty="0" smtClean="0">
              <a:latin typeface="Tw Cen MT" pitchFamily="34" charset="0"/>
              <a:ea typeface="Tahoma" pitchFamily="34" charset="0"/>
              <a:cs typeface="Tahoma" pitchFamily="34" charset="0"/>
            </a:endParaRPr>
          </a:p>
          <a:p>
            <a:pPr marL="320040" lvl="1" indent="-320040">
              <a:spcBef>
                <a:spcPts val="700"/>
              </a:spcBef>
              <a:buClr>
                <a:schemeClr val="accent2"/>
              </a:buClr>
              <a:buSzPct val="60000"/>
              <a:buFont typeface="Wingdings"/>
              <a:buChar char=""/>
            </a:pPr>
            <a:r>
              <a:rPr lang="en-US" sz="2400" b="1" dirty="0" smtClean="0">
                <a:solidFill>
                  <a:srgbClr val="0070C0"/>
                </a:solidFill>
                <a:latin typeface="Tw Cen MT" pitchFamily="34" charset="0"/>
                <a:ea typeface="Tahoma" pitchFamily="34" charset="0"/>
                <a:cs typeface="Tahoma" pitchFamily="34" charset="0"/>
              </a:rPr>
              <a:t>BUT: Knots may be exploited for aesthetics reason</a:t>
            </a:r>
            <a:endParaRPr lang="en-US" b="1" dirty="0" smtClean="0">
              <a:solidFill>
                <a:srgbClr val="0070C0"/>
              </a:solidFill>
              <a:latin typeface="Tw Cen MT"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Timber - Durability</a:t>
            </a:r>
            <a:endParaRPr lang="en-US" dirty="0"/>
          </a:p>
        </p:txBody>
      </p:sp>
      <p:sp>
        <p:nvSpPr>
          <p:cNvPr id="7" name="Rectangle 6"/>
          <p:cNvSpPr/>
          <p:nvPr/>
        </p:nvSpPr>
        <p:spPr>
          <a:xfrm>
            <a:off x="381000" y="1600200"/>
            <a:ext cx="4114800" cy="828432"/>
          </a:xfrm>
          <a:prstGeom prst="rect">
            <a:avLst/>
          </a:prstGeom>
        </p:spPr>
        <p:txBody>
          <a:bodyPr wrap="square">
            <a:spAutoFit/>
          </a:bodyPr>
          <a:lstStyle/>
          <a:p>
            <a:pPr marL="320040" lvl="1" indent="-320040">
              <a:spcBef>
                <a:spcPts val="700"/>
              </a:spcBef>
              <a:buClr>
                <a:schemeClr val="accent2"/>
              </a:buClr>
              <a:buSzPct val="60000"/>
              <a:buFont typeface="Wingdings"/>
              <a:buChar char=""/>
            </a:pPr>
            <a:endParaRPr lang="en-US" sz="2400" b="1" dirty="0" smtClean="0"/>
          </a:p>
          <a:p>
            <a:pPr marL="320040" lvl="1" indent="-320040">
              <a:spcBef>
                <a:spcPts val="700"/>
              </a:spcBef>
              <a:buClr>
                <a:schemeClr val="accent2"/>
              </a:buClr>
              <a:buSzPct val="60000"/>
              <a:buFont typeface="Wingdings"/>
              <a:buChar char=""/>
            </a:pPr>
            <a:endParaRPr lang="en-US" b="1" dirty="0" smtClean="0"/>
          </a:p>
        </p:txBody>
      </p:sp>
      <p:sp>
        <p:nvSpPr>
          <p:cNvPr id="8" name="Rectangle 7"/>
          <p:cNvSpPr/>
          <p:nvPr/>
        </p:nvSpPr>
        <p:spPr>
          <a:xfrm>
            <a:off x="304800" y="1600200"/>
            <a:ext cx="8610600" cy="4078039"/>
          </a:xfrm>
          <a:prstGeom prst="rect">
            <a:avLst/>
          </a:prstGeom>
        </p:spPr>
        <p:txBody>
          <a:bodyPr wrap="square">
            <a:spAutoFit/>
          </a:bodyPr>
          <a:lstStyle/>
          <a:p>
            <a:pPr marL="320040" lvl="1" indent="-320040">
              <a:spcBef>
                <a:spcPts val="700"/>
              </a:spcBef>
              <a:buClr>
                <a:schemeClr val="accent2"/>
              </a:buClr>
              <a:buSzPct val="60000"/>
            </a:pPr>
            <a:r>
              <a:rPr lang="en-US" sz="2800" b="1" u="sng" dirty="0" smtClean="0">
                <a:ea typeface="Tahoma" pitchFamily="34" charset="0"/>
                <a:cs typeface="Tahoma" pitchFamily="34" charset="0"/>
              </a:rPr>
              <a:t>6.Durability</a:t>
            </a:r>
          </a:p>
          <a:p>
            <a:pPr marL="320040" lvl="1" indent="-320040">
              <a:spcBef>
                <a:spcPts val="700"/>
              </a:spcBef>
              <a:buClr>
                <a:schemeClr val="accent2"/>
              </a:buClr>
              <a:buSzPct val="60000"/>
            </a:pPr>
            <a:endParaRPr lang="en-US" sz="2800" b="1" u="sng" dirty="0" smtClean="0">
              <a:ea typeface="Tahoma" pitchFamily="34" charset="0"/>
              <a:cs typeface="Tahoma" pitchFamily="34" charset="0"/>
            </a:endParaRPr>
          </a:p>
          <a:p>
            <a:pPr marL="320040" lvl="1" indent="-320040">
              <a:spcBef>
                <a:spcPts val="700"/>
              </a:spcBef>
              <a:buClr>
                <a:schemeClr val="accent2"/>
              </a:buClr>
              <a:buSzPct val="60000"/>
              <a:buFont typeface="Wingdings"/>
              <a:buChar char=""/>
            </a:pPr>
            <a:r>
              <a:rPr lang="en-US" sz="2800" dirty="0" smtClean="0">
                <a:ea typeface="Tahoma" pitchFamily="34" charset="0"/>
                <a:cs typeface="Tahoma" pitchFamily="34" charset="0"/>
              </a:rPr>
              <a:t>Defined as its resistance to decay and insect attack</a:t>
            </a:r>
          </a:p>
          <a:p>
            <a:pPr marL="320040" lvl="1" indent="-320040">
              <a:spcBef>
                <a:spcPts val="700"/>
              </a:spcBef>
              <a:buClr>
                <a:schemeClr val="accent2"/>
              </a:buClr>
              <a:buSzPct val="60000"/>
              <a:buFont typeface="Wingdings"/>
              <a:buChar char=""/>
            </a:pPr>
            <a:r>
              <a:rPr lang="en-US" sz="2800" dirty="0" smtClean="0">
                <a:ea typeface="Tahoma" pitchFamily="34" charset="0"/>
                <a:cs typeface="Tahoma" pitchFamily="34" charset="0"/>
              </a:rPr>
              <a:t>Varies with species</a:t>
            </a:r>
          </a:p>
          <a:p>
            <a:pPr marL="320040" lvl="1" indent="-320040">
              <a:spcBef>
                <a:spcPts val="700"/>
              </a:spcBef>
              <a:buClr>
                <a:schemeClr val="accent2"/>
              </a:buClr>
              <a:buSzPct val="60000"/>
              <a:buFont typeface="Wingdings"/>
              <a:buChar char=""/>
            </a:pPr>
            <a:r>
              <a:rPr lang="en-US" sz="2800" dirty="0" smtClean="0">
                <a:ea typeface="Tahoma" pitchFamily="34" charset="0"/>
                <a:cs typeface="Tahoma" pitchFamily="34" charset="0"/>
              </a:rPr>
              <a:t>Only the heartwood is considered naturally durable</a:t>
            </a:r>
          </a:p>
          <a:p>
            <a:pPr marL="320040" lvl="1" indent="-320040">
              <a:spcBef>
                <a:spcPts val="700"/>
              </a:spcBef>
              <a:buClr>
                <a:schemeClr val="accent2"/>
              </a:buClr>
              <a:buSzPct val="60000"/>
              <a:buFont typeface="Wingdings"/>
              <a:buChar char=""/>
            </a:pPr>
            <a:r>
              <a:rPr lang="en-US" sz="2800" dirty="0" smtClean="0">
                <a:ea typeface="Tahoma" pitchFamily="34" charset="0"/>
                <a:cs typeface="Tahoma" pitchFamily="34" charset="0"/>
              </a:rPr>
              <a:t>Wood used in structural applications is treated to resist decay and attack from insects</a:t>
            </a:r>
          </a:p>
          <a:p>
            <a:pPr marL="320040" lvl="1" indent="-320040">
              <a:spcBef>
                <a:spcPts val="700"/>
              </a:spcBef>
              <a:buClr>
                <a:schemeClr val="accent2"/>
              </a:buClr>
              <a:buSzPct val="60000"/>
              <a:buFont typeface="Wingdings"/>
              <a:buChar char=""/>
            </a:pPr>
            <a:endParaRPr lang="en-US" sz="2800"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67000"/>
            <a:ext cx="4724400" cy="990600"/>
          </a:xfrm>
        </p:spPr>
        <p:txBody>
          <a:bodyPr>
            <a:noAutofit/>
          </a:bodyPr>
          <a:lstStyle/>
          <a:p>
            <a:pPr algn="ctr"/>
            <a:r>
              <a:rPr lang="en-US" sz="4000" b="1" dirty="0" smtClean="0">
                <a:solidFill>
                  <a:schemeClr val="tx1"/>
                </a:solidFill>
              </a:rPr>
              <a:t>The Mechanical Properties of Timber</a:t>
            </a:r>
            <a:endParaRPr lang="en-US" sz="4000" b="1" dirty="0">
              <a:solidFill>
                <a:schemeClr val="tx1"/>
              </a:solidFill>
            </a:endParaRPr>
          </a:p>
        </p:txBody>
      </p:sp>
      <p:pic>
        <p:nvPicPr>
          <p:cNvPr id="166914" name="Picture 2" descr="https://encrypted-tbn2.gstatic.com/images?q=tbn:ANd9GcRXGZ3SfJf1jmEgsEqg0ng7TJDAWppRoI5Ldj6mCdK-qtJvk4Vm"/>
          <p:cNvPicPr>
            <a:picLocks noChangeAspect="1" noChangeArrowheads="1"/>
          </p:cNvPicPr>
          <p:nvPr/>
        </p:nvPicPr>
        <p:blipFill>
          <a:blip r:embed="rId2" cstate="print"/>
          <a:srcRect/>
          <a:stretch>
            <a:fillRect/>
          </a:stretch>
        </p:blipFill>
        <p:spPr bwMode="auto">
          <a:xfrm>
            <a:off x="5181600" y="2590800"/>
            <a:ext cx="3798045" cy="3124200"/>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Mechanical properties</a:t>
            </a:r>
            <a:endParaRPr lang="en-US" sz="4000" dirty="0">
              <a:solidFill>
                <a:schemeClr val="tx1"/>
              </a:solidFill>
            </a:endParaRPr>
          </a:p>
        </p:txBody>
      </p:sp>
      <p:sp>
        <p:nvSpPr>
          <p:cNvPr id="3" name="Content Placeholder 2"/>
          <p:cNvSpPr>
            <a:spLocks noGrp="1"/>
          </p:cNvSpPr>
          <p:nvPr>
            <p:ph sz="quarter" idx="1"/>
          </p:nvPr>
        </p:nvSpPr>
        <p:spPr/>
        <p:txBody>
          <a:bodyPr>
            <a:normAutofit lnSpcReduction="10000"/>
          </a:bodyPr>
          <a:lstStyle/>
          <a:p>
            <a:r>
              <a:rPr lang="en-US" sz="2400" b="1" dirty="0" smtClean="0">
                <a:latin typeface="Tw Cen MT" pitchFamily="34" charset="0"/>
                <a:ea typeface="Tahoma" pitchFamily="34" charset="0"/>
                <a:cs typeface="Tahoma" pitchFamily="34" charset="0"/>
              </a:rPr>
              <a:t>In light of the handout – </a:t>
            </a:r>
          </a:p>
          <a:p>
            <a:pPr marL="0" indent="0" algn="ctr">
              <a:buNone/>
            </a:pPr>
            <a:r>
              <a:rPr lang="en-US" sz="2400" b="1" dirty="0" smtClean="0">
                <a:latin typeface="Tw Cen MT" pitchFamily="34" charset="0"/>
                <a:ea typeface="Tahoma" pitchFamily="34" charset="0"/>
                <a:cs typeface="Tahoma" pitchFamily="34" charset="0"/>
              </a:rPr>
              <a:t>What are the factors affecting the </a:t>
            </a:r>
            <a:r>
              <a:rPr lang="en-US" sz="2800" b="1" dirty="0" smtClean="0">
                <a:latin typeface="Tw Cen MT" pitchFamily="34" charset="0"/>
                <a:ea typeface="Tahoma" pitchFamily="34" charset="0"/>
                <a:cs typeface="Tahoma" pitchFamily="34" charset="0"/>
              </a:rPr>
              <a:t>mechanical </a:t>
            </a:r>
            <a:r>
              <a:rPr lang="en-US" sz="2400" b="1" dirty="0" smtClean="0">
                <a:latin typeface="Tw Cen MT" pitchFamily="34" charset="0"/>
                <a:ea typeface="Tahoma" pitchFamily="34" charset="0"/>
                <a:cs typeface="Tahoma" pitchFamily="34" charset="0"/>
              </a:rPr>
              <a:t>strength of wood?: </a:t>
            </a:r>
          </a:p>
          <a:p>
            <a:pPr lvl="1"/>
            <a:r>
              <a:rPr lang="en-US" sz="2400" dirty="0" smtClean="0">
                <a:latin typeface="Tw Cen MT" pitchFamily="34" charset="0"/>
                <a:ea typeface="Tahoma" pitchFamily="34" charset="0"/>
                <a:cs typeface="Tahoma" pitchFamily="34" charset="0"/>
              </a:rPr>
              <a:t>Bending strength</a:t>
            </a:r>
          </a:p>
          <a:p>
            <a:pPr lvl="1"/>
            <a:r>
              <a:rPr lang="en-US" sz="2400" dirty="0" smtClean="0">
                <a:latin typeface="Tw Cen MT" pitchFamily="34" charset="0"/>
                <a:ea typeface="Tahoma" pitchFamily="34" charset="0"/>
                <a:cs typeface="Tahoma" pitchFamily="34" charset="0"/>
              </a:rPr>
              <a:t>Stiffness</a:t>
            </a:r>
          </a:p>
          <a:p>
            <a:pPr lvl="1"/>
            <a:r>
              <a:rPr lang="en-US" sz="2400" dirty="0" smtClean="0">
                <a:latin typeface="Tw Cen MT" pitchFamily="34" charset="0"/>
                <a:ea typeface="Tahoma" pitchFamily="34" charset="0"/>
                <a:cs typeface="Tahoma" pitchFamily="34" charset="0"/>
              </a:rPr>
              <a:t>Resistance to impact</a:t>
            </a:r>
          </a:p>
          <a:p>
            <a:pPr lvl="1"/>
            <a:r>
              <a:rPr lang="en-US" sz="2400" dirty="0" smtClean="0">
                <a:latin typeface="Tw Cen MT" pitchFamily="34" charset="0"/>
                <a:ea typeface="Tahoma" pitchFamily="34" charset="0"/>
                <a:cs typeface="Tahoma" pitchFamily="34" charset="0"/>
              </a:rPr>
              <a:t>Compressive strength</a:t>
            </a:r>
          </a:p>
          <a:p>
            <a:pPr lvl="1"/>
            <a:r>
              <a:rPr lang="en-US" sz="2400" dirty="0" smtClean="0">
                <a:latin typeface="Tw Cen MT" pitchFamily="34" charset="0"/>
                <a:ea typeface="Tahoma" pitchFamily="34" charset="0"/>
                <a:cs typeface="Tahoma" pitchFamily="34" charset="0"/>
              </a:rPr>
              <a:t>Resistance to indentation</a:t>
            </a:r>
          </a:p>
          <a:p>
            <a:pPr lvl="1"/>
            <a:r>
              <a:rPr lang="en-US" sz="2400" dirty="0" smtClean="0">
                <a:latin typeface="Tw Cen MT" pitchFamily="34" charset="0"/>
                <a:ea typeface="Tahoma" pitchFamily="34" charset="0"/>
                <a:cs typeface="Tahoma" pitchFamily="34" charset="0"/>
              </a:rPr>
              <a:t>Shearing Strength</a:t>
            </a:r>
          </a:p>
          <a:p>
            <a:pPr lvl="1"/>
            <a:r>
              <a:rPr lang="en-US" sz="2400" dirty="0" smtClean="0">
                <a:latin typeface="Tw Cen MT" pitchFamily="34" charset="0"/>
                <a:ea typeface="Tahoma" pitchFamily="34" charset="0"/>
                <a:cs typeface="Tahoma" pitchFamily="34" charset="0"/>
              </a:rPr>
              <a:t>Resistance to splitting</a:t>
            </a:r>
          </a:p>
          <a:p>
            <a:pPr lvl="1"/>
            <a:r>
              <a:rPr lang="en-US" sz="2400" dirty="0" smtClean="0">
                <a:latin typeface="Tw Cen MT" pitchFamily="34" charset="0"/>
                <a:ea typeface="Tahoma" pitchFamily="34" charset="0"/>
                <a:cs typeface="Tahoma" pitchFamily="34" charset="0"/>
              </a:rPr>
              <a:t>Moisture content</a:t>
            </a:r>
          </a:p>
        </p:txBody>
      </p:sp>
      <p:sp>
        <p:nvSpPr>
          <p:cNvPr id="4" name="Rectangle 3"/>
          <p:cNvSpPr/>
          <p:nvPr/>
        </p:nvSpPr>
        <p:spPr>
          <a:xfrm>
            <a:off x="6248400" y="6172200"/>
            <a:ext cx="2369554" cy="523220"/>
          </a:xfrm>
          <a:prstGeom prst="rect">
            <a:avLst/>
          </a:prstGeom>
        </p:spPr>
        <p:txBody>
          <a:bodyPr wrap="square">
            <a:spAutoFit/>
          </a:bodyPr>
          <a:lstStyle/>
          <a:p>
            <a:r>
              <a:rPr lang="en-GB" sz="2800" dirty="0" smtClean="0"/>
              <a:t>Copy down</a:t>
            </a:r>
            <a:endParaRPr lang="en-GB" sz="2800" dirty="0"/>
          </a:p>
        </p:txBody>
      </p:sp>
      <p:sp>
        <p:nvSpPr>
          <p:cNvPr id="5" name="TextBox 4"/>
          <p:cNvSpPr txBox="1"/>
          <p:nvPr/>
        </p:nvSpPr>
        <p:spPr>
          <a:xfrm>
            <a:off x="6172200" y="5791200"/>
            <a:ext cx="2445754" cy="461665"/>
          </a:xfrm>
          <a:prstGeom prst="rect">
            <a:avLst/>
          </a:prstGeom>
          <a:noFill/>
        </p:spPr>
        <p:txBody>
          <a:bodyPr wrap="square" rtlCol="0">
            <a:spAutoFit/>
          </a:bodyPr>
          <a:lstStyle/>
          <a:p>
            <a:pPr algn="ctr"/>
            <a:r>
              <a:rPr lang="en-GB" sz="2400" b="1" dirty="0" smtClean="0">
                <a:solidFill>
                  <a:srgbClr val="0070C0"/>
                </a:solidFill>
              </a:rPr>
              <a:t>5 Minutes</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dirty="0" smtClean="0">
                <a:solidFill>
                  <a:schemeClr val="tx1"/>
                </a:solidFill>
              </a:rPr>
              <a:t>Bending</a:t>
            </a:r>
            <a:endParaRPr lang="en-US" dirty="0">
              <a:solidFill>
                <a:schemeClr val="tx1"/>
              </a:solidFill>
            </a:endParaRPr>
          </a:p>
        </p:txBody>
      </p:sp>
      <p:sp>
        <p:nvSpPr>
          <p:cNvPr id="3" name="Content Placeholder 2"/>
          <p:cNvSpPr>
            <a:spLocks noGrp="1"/>
          </p:cNvSpPr>
          <p:nvPr>
            <p:ph sz="quarter" idx="1"/>
          </p:nvPr>
        </p:nvSpPr>
        <p:spPr>
          <a:xfrm>
            <a:off x="457200" y="1828800"/>
            <a:ext cx="8153400" cy="2895600"/>
          </a:xfrm>
        </p:spPr>
        <p:txBody>
          <a:bodyPr>
            <a:normAutofit/>
          </a:bodyPr>
          <a:lstStyle/>
          <a:p>
            <a:pPr>
              <a:buNone/>
            </a:pPr>
            <a:r>
              <a:rPr lang="en-US" sz="3200" b="1" dirty="0" smtClean="0">
                <a:solidFill>
                  <a:srgbClr val="0070C0"/>
                </a:solidFill>
              </a:rPr>
              <a:t>Maximum bending strength</a:t>
            </a:r>
            <a:endParaRPr lang="en-US" sz="2400" b="1" dirty="0" smtClean="0"/>
          </a:p>
          <a:p>
            <a:r>
              <a:rPr lang="en-US" sz="2400" dirty="0" smtClean="0"/>
              <a:t>This property is a measure of maximum stress which timber can  sustain when loaded slowly and continuously as a beam. </a:t>
            </a:r>
          </a:p>
          <a:p>
            <a:r>
              <a:rPr lang="en-US" sz="2400" dirty="0" smtClean="0"/>
              <a:t>It is of primary importance in timbers subjected to transverse bending.</a:t>
            </a:r>
          </a:p>
          <a:p>
            <a:pPr>
              <a:buNone/>
            </a:pPr>
            <a:endParaRPr lang="en-US" sz="2400" b="1" dirty="0" smtClean="0"/>
          </a:p>
          <a:p>
            <a:endParaRPr lang="en-US" sz="2400" dirty="0" smtClean="0">
              <a:latin typeface="Tahoma" pitchFamily="34" charset="0"/>
              <a:ea typeface="Tahoma" pitchFamily="34" charset="0"/>
              <a:cs typeface="Tahoma" pitchFamily="34" charset="0"/>
            </a:endParaRPr>
          </a:p>
        </p:txBody>
      </p:sp>
      <p:pic>
        <p:nvPicPr>
          <p:cNvPr id="1027" name="Picture 3" descr="C:\Users\Vista\Desktop\bend.bmp"/>
          <p:cNvPicPr>
            <a:picLocks noChangeAspect="1" noChangeArrowheads="1"/>
          </p:cNvPicPr>
          <p:nvPr/>
        </p:nvPicPr>
        <p:blipFill>
          <a:blip r:embed="rId2" cstate="print"/>
          <a:srcRect/>
          <a:stretch>
            <a:fillRect/>
          </a:stretch>
        </p:blipFill>
        <p:spPr bwMode="auto">
          <a:xfrm>
            <a:off x="5105400" y="4038600"/>
            <a:ext cx="3810000" cy="2667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Stiffness</a:t>
            </a:r>
            <a:endParaRPr lang="en-US" sz="4000" dirty="0">
              <a:solidFill>
                <a:schemeClr val="tx1"/>
              </a:solidFill>
            </a:endParaRPr>
          </a:p>
        </p:txBody>
      </p:sp>
      <p:sp>
        <p:nvSpPr>
          <p:cNvPr id="3" name="Content Placeholder 2"/>
          <p:cNvSpPr>
            <a:spLocks noGrp="1"/>
          </p:cNvSpPr>
          <p:nvPr>
            <p:ph sz="quarter" idx="1"/>
          </p:nvPr>
        </p:nvSpPr>
        <p:spPr>
          <a:xfrm>
            <a:off x="609600" y="1752600"/>
            <a:ext cx="7769352" cy="4495800"/>
          </a:xfrm>
        </p:spPr>
        <p:txBody>
          <a:bodyPr>
            <a:normAutofit lnSpcReduction="10000"/>
          </a:bodyPr>
          <a:lstStyle/>
          <a:p>
            <a:pPr>
              <a:buNone/>
            </a:pPr>
            <a:r>
              <a:rPr lang="en-US" sz="3200" b="1" dirty="0" smtClean="0">
                <a:solidFill>
                  <a:srgbClr val="0070C0"/>
                </a:solidFill>
              </a:rPr>
              <a:t>Stiffness (Modulus of Elasticity) – </a:t>
            </a:r>
          </a:p>
          <a:p>
            <a:pPr>
              <a:buNone/>
            </a:pPr>
            <a:r>
              <a:rPr lang="en-US" sz="3200" b="1" dirty="0" smtClean="0">
                <a:solidFill>
                  <a:srgbClr val="0070C0"/>
                </a:solidFill>
              </a:rPr>
              <a:t>Stress / Strain</a:t>
            </a:r>
          </a:p>
          <a:p>
            <a:pPr>
              <a:buNone/>
            </a:pPr>
            <a:endParaRPr lang="en-US" sz="2400" b="1" dirty="0" smtClean="0"/>
          </a:p>
          <a:p>
            <a:pPr algn="just"/>
            <a:r>
              <a:rPr lang="en-US" sz="2400" dirty="0" smtClean="0"/>
              <a:t>This property is of importance in determining the deflection of a beam under load -- </a:t>
            </a:r>
            <a:r>
              <a:rPr lang="en-US" sz="2400" b="1" dirty="0" smtClean="0">
                <a:solidFill>
                  <a:srgbClr val="0070C0"/>
                </a:solidFill>
              </a:rPr>
              <a:t>the greater the stiffness, the less the deflection.</a:t>
            </a:r>
          </a:p>
          <a:p>
            <a:pPr algn="just"/>
            <a:r>
              <a:rPr lang="en-US" sz="2400" dirty="0" smtClean="0"/>
              <a:t> It is usually considered in conjunction with bending strength. </a:t>
            </a:r>
          </a:p>
          <a:p>
            <a:pPr algn="just"/>
            <a:endParaRPr lang="en-US" sz="2400" dirty="0" smtClean="0"/>
          </a:p>
          <a:p>
            <a:pPr algn="just"/>
            <a:r>
              <a:rPr lang="en-US" sz="2400" dirty="0" smtClean="0"/>
              <a:t> The modulus of elasticity is also the critical property  determining the strength of a long column or strut. </a:t>
            </a:r>
          </a:p>
          <a:p>
            <a:pPr algn="just"/>
            <a:endParaRPr lang="en-US" sz="2400" dirty="0" smtClean="0">
              <a:latin typeface="Tahoma" pitchFamily="34" charset="0"/>
              <a:ea typeface="Tahoma" pitchFamily="34" charset="0"/>
              <a:cs typeface="Tahoma"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Resistance to Impact</a:t>
            </a:r>
            <a:endParaRPr lang="en-US" sz="4000" dirty="0">
              <a:solidFill>
                <a:schemeClr val="tx1"/>
              </a:solidFill>
            </a:endParaRPr>
          </a:p>
        </p:txBody>
      </p:sp>
      <p:sp>
        <p:nvSpPr>
          <p:cNvPr id="3" name="Content Placeholder 2"/>
          <p:cNvSpPr>
            <a:spLocks noGrp="1"/>
          </p:cNvSpPr>
          <p:nvPr>
            <p:ph sz="quarter" idx="1"/>
          </p:nvPr>
        </p:nvSpPr>
        <p:spPr>
          <a:xfrm>
            <a:off x="609600" y="1752600"/>
            <a:ext cx="8153400" cy="4495800"/>
          </a:xfrm>
        </p:spPr>
        <p:txBody>
          <a:bodyPr>
            <a:normAutofit/>
          </a:bodyPr>
          <a:lstStyle/>
          <a:p>
            <a:pPr>
              <a:buNone/>
            </a:pPr>
            <a:r>
              <a:rPr lang="en-US" sz="3200" b="1" dirty="0" smtClean="0">
                <a:solidFill>
                  <a:srgbClr val="0070C0"/>
                </a:solidFill>
              </a:rPr>
              <a:t>Resistance to Suddenly Applied Load</a:t>
            </a:r>
          </a:p>
          <a:p>
            <a:pPr>
              <a:buNone/>
            </a:pPr>
            <a:r>
              <a:rPr lang="en-US" sz="3200" b="1" dirty="0" smtClean="0">
                <a:solidFill>
                  <a:srgbClr val="0070C0"/>
                </a:solidFill>
              </a:rPr>
              <a:t> (Impact load)</a:t>
            </a:r>
          </a:p>
          <a:p>
            <a:pPr>
              <a:buNone/>
            </a:pPr>
            <a:endParaRPr lang="en-US" sz="2400" b="1" dirty="0" smtClean="0"/>
          </a:p>
          <a:p>
            <a:r>
              <a:rPr lang="en-US" sz="2400" dirty="0" smtClean="0"/>
              <a:t>The standard method of determining this property is to </a:t>
            </a:r>
            <a:r>
              <a:rPr lang="en-US" sz="2400" b="1" dirty="0" smtClean="0">
                <a:solidFill>
                  <a:srgbClr val="0070C0"/>
                </a:solidFill>
              </a:rPr>
              <a:t>drop a weight from increasing heights </a:t>
            </a:r>
            <a:r>
              <a:rPr lang="en-US" sz="2400" dirty="0" smtClean="0"/>
              <a:t>on to a beam supported near the ends.  </a:t>
            </a:r>
          </a:p>
          <a:p>
            <a:endParaRPr lang="en-US" sz="2400" dirty="0" smtClean="0"/>
          </a:p>
          <a:p>
            <a:r>
              <a:rPr lang="en-US" sz="2400" dirty="0" smtClean="0"/>
              <a:t>The height of drop at which the beam breaks is a measure of the property. </a:t>
            </a:r>
          </a:p>
          <a:p>
            <a:endParaRPr lang="en-US" sz="2400" dirty="0" smtClean="0">
              <a:latin typeface="Tahoma" pitchFamily="34" charset="0"/>
              <a:ea typeface="Tahoma" pitchFamily="34" charset="0"/>
              <a:cs typeface="Tahoma"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Compressive strength</a:t>
            </a:r>
            <a:endParaRPr lang="en-US" sz="4000" dirty="0">
              <a:solidFill>
                <a:schemeClr val="tx1"/>
              </a:solidFill>
            </a:endParaRPr>
          </a:p>
        </p:txBody>
      </p:sp>
      <p:sp>
        <p:nvSpPr>
          <p:cNvPr id="3" name="Content Placeholder 2"/>
          <p:cNvSpPr>
            <a:spLocks noGrp="1"/>
          </p:cNvSpPr>
          <p:nvPr>
            <p:ph sz="quarter" idx="1"/>
          </p:nvPr>
        </p:nvSpPr>
        <p:spPr>
          <a:xfrm>
            <a:off x="457200" y="1752600"/>
            <a:ext cx="6553200" cy="4038600"/>
          </a:xfrm>
        </p:spPr>
        <p:txBody>
          <a:bodyPr>
            <a:noAutofit/>
          </a:bodyPr>
          <a:lstStyle/>
          <a:p>
            <a:pPr>
              <a:buNone/>
            </a:pPr>
            <a:r>
              <a:rPr lang="en-US" sz="3200" b="1" dirty="0" smtClean="0">
                <a:solidFill>
                  <a:srgbClr val="0070C0"/>
                </a:solidFill>
              </a:rPr>
              <a:t>Maximum Compressive Strength Parallel to Grain</a:t>
            </a:r>
          </a:p>
          <a:p>
            <a:pPr algn="just"/>
            <a:r>
              <a:rPr lang="en-US" sz="2400" dirty="0" smtClean="0"/>
              <a:t>This property </a:t>
            </a:r>
            <a:r>
              <a:rPr lang="en-US" sz="2400" b="1" dirty="0" smtClean="0">
                <a:solidFill>
                  <a:srgbClr val="0070C0"/>
                </a:solidFill>
              </a:rPr>
              <a:t>measures the ability of the timber to withstand loads applied on the end grain </a:t>
            </a:r>
            <a:r>
              <a:rPr lang="en-US" sz="2400" dirty="0" smtClean="0"/>
              <a:t>and is of importance where use as short columns or props is contemplated.</a:t>
            </a:r>
          </a:p>
          <a:p>
            <a:pPr algn="just"/>
            <a:endParaRPr lang="en-US" sz="2400" dirty="0" smtClean="0"/>
          </a:p>
          <a:p>
            <a:pPr algn="just"/>
            <a:r>
              <a:rPr lang="en-US" sz="2400" dirty="0" smtClean="0"/>
              <a:t> Resistance to end grain crushing is required in many types of fastenings and should then be considered in conjunction with the two following properties.</a:t>
            </a:r>
          </a:p>
          <a:p>
            <a:endParaRPr lang="en-US" sz="2400" dirty="0" smtClean="0">
              <a:latin typeface="Tahoma" pitchFamily="34" charset="0"/>
              <a:ea typeface="Tahoma" pitchFamily="34" charset="0"/>
              <a:cs typeface="Tahoma" pitchFamily="34" charset="0"/>
            </a:endParaRPr>
          </a:p>
        </p:txBody>
      </p:sp>
      <p:pic>
        <p:nvPicPr>
          <p:cNvPr id="2050" name="Picture 2" descr="C:\Users\Vista\Desktop\compression.bmp"/>
          <p:cNvPicPr>
            <a:picLocks noChangeAspect="1" noChangeArrowheads="1"/>
          </p:cNvPicPr>
          <p:nvPr/>
        </p:nvPicPr>
        <p:blipFill>
          <a:blip r:embed="rId2" cstate="print"/>
          <a:srcRect/>
          <a:stretch>
            <a:fillRect/>
          </a:stretch>
        </p:blipFill>
        <p:spPr bwMode="auto">
          <a:xfrm>
            <a:off x="7162800" y="2895600"/>
            <a:ext cx="1600200" cy="34385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Resistance to indentation</a:t>
            </a:r>
            <a:endParaRPr lang="en-US" sz="4000" dirty="0">
              <a:solidFill>
                <a:schemeClr val="tx1"/>
              </a:solidFill>
            </a:endParaRPr>
          </a:p>
        </p:txBody>
      </p:sp>
      <p:sp>
        <p:nvSpPr>
          <p:cNvPr id="3" name="Content Placeholder 2"/>
          <p:cNvSpPr>
            <a:spLocks noGrp="1"/>
          </p:cNvSpPr>
          <p:nvPr>
            <p:ph sz="quarter" idx="1"/>
          </p:nvPr>
        </p:nvSpPr>
        <p:spPr>
          <a:xfrm>
            <a:off x="612648" y="1600200"/>
            <a:ext cx="7921752" cy="4495800"/>
          </a:xfrm>
        </p:spPr>
        <p:txBody>
          <a:bodyPr>
            <a:normAutofit lnSpcReduction="10000"/>
          </a:bodyPr>
          <a:lstStyle/>
          <a:p>
            <a:pPr>
              <a:buNone/>
            </a:pPr>
            <a:r>
              <a:rPr lang="en-US" sz="3200" b="1" dirty="0" smtClean="0">
                <a:solidFill>
                  <a:srgbClr val="0070C0"/>
                </a:solidFill>
              </a:rPr>
              <a:t>Resistance to Indentation (Hardness)</a:t>
            </a:r>
          </a:p>
          <a:p>
            <a:pPr algn="just"/>
            <a:r>
              <a:rPr lang="en-US" sz="2400" dirty="0" smtClean="0"/>
              <a:t>This property is measured by the resistance </a:t>
            </a:r>
            <a:r>
              <a:rPr lang="en-US" sz="2400" b="1" dirty="0" smtClean="0">
                <a:solidFill>
                  <a:srgbClr val="0070C0"/>
                </a:solidFill>
              </a:rPr>
              <a:t>offered by the timber  to indentation to a given depth by a standard steel ball.</a:t>
            </a:r>
            <a:r>
              <a:rPr lang="en-US" sz="2400" dirty="0" smtClean="0"/>
              <a:t> The property is of importance when timbers are joined  together, and also in timber to be used for such purposes as bearing blocks etc.</a:t>
            </a:r>
          </a:p>
          <a:p>
            <a:pPr algn="just"/>
            <a:endParaRPr lang="en-US" sz="2400" dirty="0" smtClean="0"/>
          </a:p>
          <a:p>
            <a:pPr algn="just"/>
            <a:r>
              <a:rPr lang="en-US" sz="2400" dirty="0" smtClean="0"/>
              <a:t>Although often referred to as hardness, this property does not include any measure of resistance to abrasion, a factor often underlying the everyday use of the word hardness. Special tests have been devised to measure resistance of timbers to abrasion</a:t>
            </a:r>
          </a:p>
          <a:p>
            <a:endParaRPr lang="en-US" sz="2400" dirty="0" smtClean="0">
              <a:latin typeface="Tahoma" pitchFamily="34" charset="0"/>
              <a:ea typeface="Tahoma" pitchFamily="34" charset="0"/>
              <a:cs typeface="Tahoma"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Shearing strength</a:t>
            </a:r>
            <a:endParaRPr lang="en-US" sz="4000" dirty="0">
              <a:solidFill>
                <a:schemeClr val="tx1"/>
              </a:solidFill>
            </a:endParaRPr>
          </a:p>
        </p:txBody>
      </p:sp>
      <p:sp>
        <p:nvSpPr>
          <p:cNvPr id="3" name="Content Placeholder 2"/>
          <p:cNvSpPr>
            <a:spLocks noGrp="1"/>
          </p:cNvSpPr>
          <p:nvPr>
            <p:ph sz="quarter" idx="1"/>
          </p:nvPr>
        </p:nvSpPr>
        <p:spPr>
          <a:xfrm>
            <a:off x="612648" y="1600200"/>
            <a:ext cx="8153400" cy="2971800"/>
          </a:xfrm>
        </p:spPr>
        <p:txBody>
          <a:bodyPr>
            <a:normAutofit/>
          </a:bodyPr>
          <a:lstStyle/>
          <a:p>
            <a:pPr>
              <a:buNone/>
            </a:pPr>
            <a:r>
              <a:rPr lang="en-US" sz="3200" b="1" dirty="0" smtClean="0">
                <a:solidFill>
                  <a:srgbClr val="0070C0"/>
                </a:solidFill>
              </a:rPr>
              <a:t>Shearing Strength</a:t>
            </a:r>
          </a:p>
          <a:p>
            <a:r>
              <a:rPr lang="en-US" sz="2400" dirty="0" smtClean="0"/>
              <a:t> This property is a </a:t>
            </a:r>
            <a:r>
              <a:rPr lang="en-US" sz="2400" b="1" dirty="0" smtClean="0">
                <a:solidFill>
                  <a:srgbClr val="0070C0"/>
                </a:solidFill>
              </a:rPr>
              <a:t>measure of the resistance of the timber when the forces acting on it tend to make one part slide over another, </a:t>
            </a:r>
            <a:r>
              <a:rPr lang="en-US" sz="2400" dirty="0" smtClean="0"/>
              <a:t>in a direction parallel to that of the grain. </a:t>
            </a:r>
          </a:p>
          <a:p>
            <a:r>
              <a:rPr lang="en-US" sz="2400" dirty="0" smtClean="0"/>
              <a:t>It is of considerable importance in beam timbers fastened by bolts or other forms of connection.</a:t>
            </a:r>
          </a:p>
          <a:p>
            <a:endParaRPr lang="en-US" sz="2400" dirty="0" smtClean="0">
              <a:latin typeface="Tahoma" pitchFamily="34" charset="0"/>
              <a:ea typeface="Tahoma" pitchFamily="34" charset="0"/>
              <a:cs typeface="Tahoma" pitchFamily="34" charset="0"/>
            </a:endParaRPr>
          </a:p>
        </p:txBody>
      </p:sp>
      <p:pic>
        <p:nvPicPr>
          <p:cNvPr id="3074" name="Picture 2" descr="C:\Users\Vista\Desktop\shear.bmp"/>
          <p:cNvPicPr>
            <a:picLocks noChangeAspect="1" noChangeArrowheads="1"/>
          </p:cNvPicPr>
          <p:nvPr/>
        </p:nvPicPr>
        <p:blipFill>
          <a:blip r:embed="rId2" cstate="print"/>
          <a:srcRect/>
          <a:stretch>
            <a:fillRect/>
          </a:stretch>
        </p:blipFill>
        <p:spPr bwMode="auto">
          <a:xfrm>
            <a:off x="4800600" y="4267200"/>
            <a:ext cx="3581400" cy="22098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Resistance to splitting </a:t>
            </a:r>
            <a:endParaRPr lang="en-US" sz="4000" dirty="0">
              <a:solidFill>
                <a:schemeClr val="tx1"/>
              </a:solidFill>
            </a:endParaRPr>
          </a:p>
        </p:txBody>
      </p:sp>
      <p:sp>
        <p:nvSpPr>
          <p:cNvPr id="3" name="Content Placeholder 2"/>
          <p:cNvSpPr>
            <a:spLocks noGrp="1"/>
          </p:cNvSpPr>
          <p:nvPr>
            <p:ph sz="quarter" idx="1"/>
          </p:nvPr>
        </p:nvSpPr>
        <p:spPr/>
        <p:txBody>
          <a:bodyPr>
            <a:normAutofit/>
          </a:bodyPr>
          <a:lstStyle/>
          <a:p>
            <a:pPr>
              <a:buNone/>
            </a:pPr>
            <a:r>
              <a:rPr lang="en-US" sz="3200" b="1" dirty="0" smtClean="0">
                <a:solidFill>
                  <a:srgbClr val="0070C0"/>
                </a:solidFill>
              </a:rPr>
              <a:t>Resistance to Splitting (Cleavage)</a:t>
            </a:r>
          </a:p>
          <a:p>
            <a:pPr>
              <a:buNone/>
            </a:pPr>
            <a:endParaRPr lang="en-US" sz="2400" b="1" dirty="0" smtClean="0"/>
          </a:p>
          <a:p>
            <a:pPr algn="just"/>
            <a:r>
              <a:rPr lang="en-US" sz="2400" dirty="0" smtClean="0"/>
              <a:t>A high </a:t>
            </a:r>
            <a:r>
              <a:rPr lang="en-US" sz="2400" b="1" dirty="0" smtClean="0">
                <a:solidFill>
                  <a:srgbClr val="0070C0"/>
                </a:solidFill>
              </a:rPr>
              <a:t>resistance to splitting is of importance where timbers are to be nailed or bolted</a:t>
            </a:r>
            <a:r>
              <a:rPr lang="en-US" sz="2400" dirty="0" smtClean="0"/>
              <a:t>. Resistance to splitting, with many species, may vary considerably with the plane of cleavage. </a:t>
            </a:r>
          </a:p>
          <a:p>
            <a:pPr algn="just"/>
            <a:endParaRPr lang="en-US" sz="2400" dirty="0" smtClean="0"/>
          </a:p>
          <a:p>
            <a:pPr algn="just"/>
            <a:r>
              <a:rPr lang="en-US" sz="2400" dirty="0" smtClean="0"/>
              <a:t>The timber in such instances usually splits more readily normal to the rings (radially) than parallel to the rings (tangentially).</a:t>
            </a:r>
          </a:p>
          <a:p>
            <a:pPr algn="just"/>
            <a:endParaRPr lang="en-US" sz="2400" dirty="0" smtClean="0">
              <a:latin typeface="Tahoma" pitchFamily="34" charset="0"/>
              <a:ea typeface="Tahoma" pitchFamily="34" charset="0"/>
              <a:cs typeface="Tahoma"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Timber – </a:t>
            </a:r>
            <a:r>
              <a:rPr lang="en-US" sz="4000" dirty="0" smtClean="0">
                <a:solidFill>
                  <a:schemeClr val="tx1"/>
                </a:solidFill>
              </a:rPr>
              <a:t>Moisture content</a:t>
            </a:r>
            <a:endParaRPr lang="en-US" sz="4000" dirty="0">
              <a:solidFill>
                <a:schemeClr val="tx1"/>
              </a:solidFill>
            </a:endParaRPr>
          </a:p>
        </p:txBody>
      </p:sp>
      <p:sp>
        <p:nvSpPr>
          <p:cNvPr id="3" name="Content Placeholder 2"/>
          <p:cNvSpPr>
            <a:spLocks noGrp="1"/>
          </p:cNvSpPr>
          <p:nvPr>
            <p:ph sz="quarter" idx="1"/>
          </p:nvPr>
        </p:nvSpPr>
        <p:spPr>
          <a:xfrm>
            <a:off x="381000" y="1752600"/>
            <a:ext cx="8382000" cy="4495800"/>
          </a:xfrm>
        </p:spPr>
        <p:txBody>
          <a:bodyPr>
            <a:noAutofit/>
          </a:bodyPr>
          <a:lstStyle/>
          <a:p>
            <a:pPr>
              <a:buNone/>
            </a:pPr>
            <a:r>
              <a:rPr lang="en-US" sz="3000" b="1" dirty="0" smtClean="0">
                <a:solidFill>
                  <a:srgbClr val="0070C0"/>
                </a:solidFill>
              </a:rPr>
              <a:t>Effect of Moisture Content on Mechanical Properties</a:t>
            </a:r>
          </a:p>
          <a:p>
            <a:r>
              <a:rPr lang="en-US" sz="2200" dirty="0" smtClean="0"/>
              <a:t>Reduction of moisture content from that of the </a:t>
            </a:r>
            <a:r>
              <a:rPr lang="en-US" sz="2200" b="1" dirty="0" smtClean="0">
                <a:solidFill>
                  <a:srgbClr val="0070C0"/>
                </a:solidFill>
              </a:rPr>
              <a:t>green state </a:t>
            </a:r>
            <a:r>
              <a:rPr lang="en-US" sz="2200" dirty="0" smtClean="0"/>
              <a:t>to a value generally between 25% - 30% for most species has no effect on the mechanical properties of timber, but further reduction causes a marked increase in most of the properties referred above. </a:t>
            </a:r>
          </a:p>
          <a:p>
            <a:pPr algn="just"/>
            <a:r>
              <a:rPr lang="en-US" sz="2200" b="1" dirty="0" smtClean="0">
                <a:solidFill>
                  <a:srgbClr val="0070C0"/>
                </a:solidFill>
              </a:rPr>
              <a:t>Bending strength, stiffness, compressive strength, shearing strength, and resistance to indentation are all increased as a result of </a:t>
            </a:r>
            <a:r>
              <a:rPr lang="en-US" sz="2800" b="1" dirty="0" smtClean="0">
                <a:solidFill>
                  <a:srgbClr val="0070C0"/>
                </a:solidFill>
              </a:rPr>
              <a:t>good seasoning</a:t>
            </a:r>
            <a:r>
              <a:rPr lang="en-US" sz="3200" b="1" dirty="0" smtClean="0">
                <a:solidFill>
                  <a:srgbClr val="0070C0"/>
                </a:solidFill>
              </a:rPr>
              <a:t>.</a:t>
            </a:r>
          </a:p>
          <a:p>
            <a:r>
              <a:rPr lang="en-US" sz="2200" dirty="0" smtClean="0"/>
              <a:t>The degree of increase depending on the property, the species and the final moisture content. For many timbers, increases of over 100% are shown in compressive strength on seasoning from green state to a moisture content of 12%.</a:t>
            </a:r>
          </a:p>
          <a:p>
            <a:endParaRPr lang="en-US" sz="2200" dirty="0" smtClean="0">
              <a:latin typeface="Tahoma" pitchFamily="34" charset="0"/>
              <a:ea typeface="Tahoma" pitchFamily="34" charset="0"/>
              <a:cs typeface="Tahoma"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371600" y="2971800"/>
            <a:ext cx="7123113" cy="1444625"/>
          </a:xfrm>
        </p:spPr>
        <p:txBody>
          <a:bodyPr>
            <a:normAutofit lnSpcReduction="10000"/>
          </a:bodyPr>
          <a:lstStyle/>
          <a:p>
            <a:pPr algn="ctr"/>
            <a:r>
              <a:rPr lang="en-US" sz="4800" dirty="0" smtClean="0"/>
              <a:t>TIMBER PRODUCTION &amp; SEASONING </a:t>
            </a:r>
          </a:p>
          <a:p>
            <a:pPr algn="ctr"/>
            <a:endParaRPr lang="en-US" sz="4800" dirty="0"/>
          </a:p>
        </p:txBody>
      </p:sp>
      <p:sp>
        <p:nvSpPr>
          <p:cNvPr id="4" name="TextBox 3"/>
          <p:cNvSpPr txBox="1"/>
          <p:nvPr/>
        </p:nvSpPr>
        <p:spPr>
          <a:xfrm>
            <a:off x="1676400" y="1828800"/>
            <a:ext cx="3581400" cy="707886"/>
          </a:xfrm>
          <a:prstGeom prst="rect">
            <a:avLst/>
          </a:prstGeom>
          <a:noFill/>
        </p:spPr>
        <p:txBody>
          <a:bodyPr wrap="square" rtlCol="0">
            <a:spAutoFit/>
          </a:bodyPr>
          <a:lstStyle/>
          <a:p>
            <a:r>
              <a:rPr lang="en-US" sz="4000" dirty="0" smtClean="0"/>
              <a:t>PART 2</a:t>
            </a:r>
            <a:endParaRPr lang="en-US" sz="40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81000" y="685800"/>
            <a:ext cx="7123113" cy="911225"/>
          </a:xfrm>
        </p:spPr>
        <p:txBody>
          <a:bodyPr>
            <a:normAutofit/>
          </a:bodyPr>
          <a:lstStyle/>
          <a:p>
            <a:pPr algn="ctr"/>
            <a:r>
              <a:rPr lang="en-US" sz="3600" dirty="0" smtClean="0"/>
              <a:t>TIMBER PRODUCTION &amp; SEASONING </a:t>
            </a:r>
          </a:p>
          <a:p>
            <a:pPr algn="ctr"/>
            <a:endParaRPr lang="en-US" sz="4800" dirty="0"/>
          </a:p>
        </p:txBody>
      </p:sp>
      <p:pic>
        <p:nvPicPr>
          <p:cNvPr id="8" name="Picture 7" descr="http://www.roymech.co.uk/images8/wood.gif"/>
          <p:cNvPicPr/>
          <p:nvPr/>
        </p:nvPicPr>
        <p:blipFill>
          <a:blip r:embed="rId2" cstate="print"/>
          <a:srcRect/>
          <a:stretch>
            <a:fillRect/>
          </a:stretch>
        </p:blipFill>
        <p:spPr bwMode="auto">
          <a:xfrm>
            <a:off x="6019800" y="3962400"/>
            <a:ext cx="2877185" cy="2504440"/>
          </a:xfrm>
          <a:prstGeom prst="rect">
            <a:avLst/>
          </a:prstGeom>
          <a:noFill/>
          <a:ln w="9525">
            <a:noFill/>
            <a:miter lim="800000"/>
            <a:headEnd/>
            <a:tailEnd/>
          </a:ln>
        </p:spPr>
      </p:pic>
      <p:sp>
        <p:nvSpPr>
          <p:cNvPr id="10" name="TextBox 9"/>
          <p:cNvSpPr txBox="1"/>
          <p:nvPr/>
        </p:nvSpPr>
        <p:spPr>
          <a:xfrm>
            <a:off x="685800" y="3048000"/>
            <a:ext cx="5105400" cy="1938992"/>
          </a:xfrm>
          <a:prstGeom prst="rect">
            <a:avLst/>
          </a:prstGeom>
          <a:noFill/>
        </p:spPr>
        <p:txBody>
          <a:bodyPr wrap="square" rtlCol="0">
            <a:spAutoFit/>
          </a:bodyPr>
          <a:lstStyle/>
          <a:p>
            <a:pPr marL="342900" indent="-342900">
              <a:buAutoNum type="arabicPeriod"/>
            </a:pPr>
            <a:r>
              <a:rPr lang="en-GB" sz="2400" b="1" dirty="0" smtClean="0"/>
              <a:t>Plain Saw – ‘Through and Through’</a:t>
            </a:r>
          </a:p>
          <a:p>
            <a:pPr marL="342900" indent="-342900">
              <a:buAutoNum type="arabicPeriod"/>
            </a:pPr>
            <a:endParaRPr lang="en-GB" sz="2400" b="1" dirty="0" smtClean="0"/>
          </a:p>
          <a:p>
            <a:pPr marL="342900" indent="-342900">
              <a:buAutoNum type="arabicPeriod"/>
            </a:pPr>
            <a:r>
              <a:rPr lang="en-GB" sz="2400" b="1" dirty="0" smtClean="0"/>
              <a:t>Tangential Saw</a:t>
            </a:r>
          </a:p>
          <a:p>
            <a:pPr marL="342900" indent="-342900"/>
            <a:endParaRPr lang="en-GB" sz="2400" b="1" dirty="0" smtClean="0"/>
          </a:p>
          <a:p>
            <a:pPr marL="342900" indent="-342900"/>
            <a:r>
              <a:rPr lang="en-GB" sz="2400" b="1" dirty="0" smtClean="0"/>
              <a:t>3.  Quarter Saw</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dirty="0" smtClean="0"/>
              <a:t>Timber Production - Sawing</a:t>
            </a:r>
          </a:p>
        </p:txBody>
      </p:sp>
      <p:sp>
        <p:nvSpPr>
          <p:cNvPr id="13315" name="Rectangle 3" descr="Rectangle: Click to edit Master text styles&#10;Second level&#10;Third level&#10;Fourth level&#10;Fifth level"/>
          <p:cNvSpPr>
            <a:spLocks noGrp="1" noChangeArrowheads="1"/>
          </p:cNvSpPr>
          <p:nvPr>
            <p:ph type="body" sz="half" idx="1"/>
          </p:nvPr>
        </p:nvSpPr>
        <p:spPr>
          <a:xfrm>
            <a:off x="457200" y="1524000"/>
            <a:ext cx="5181600" cy="2286000"/>
          </a:xfrm>
        </p:spPr>
        <p:txBody>
          <a:bodyPr>
            <a:normAutofit/>
          </a:bodyPr>
          <a:lstStyle/>
          <a:p>
            <a:pPr eaLnBrk="1" hangingPunct="1">
              <a:buNone/>
            </a:pPr>
            <a:r>
              <a:rPr lang="en-US" sz="2400" b="1" dirty="0" smtClean="0">
                <a:latin typeface="Tw Cen MT" pitchFamily="34" charset="0"/>
                <a:ea typeface="Tahoma" pitchFamily="34" charset="0"/>
                <a:cs typeface="Tahoma" pitchFamily="34" charset="0"/>
              </a:rPr>
              <a:t>1. Plain Sawing – Through and Through</a:t>
            </a:r>
          </a:p>
          <a:p>
            <a:pPr lvl="1" eaLnBrk="1" hangingPunct="1">
              <a:lnSpc>
                <a:spcPct val="140000"/>
              </a:lnSpc>
            </a:pPr>
            <a:r>
              <a:rPr lang="en-US" sz="2400" dirty="0" smtClean="0">
                <a:latin typeface="Tw Cen MT" pitchFamily="34" charset="0"/>
                <a:ea typeface="Tahoma" pitchFamily="34" charset="0"/>
                <a:cs typeface="Tahoma" pitchFamily="34" charset="0"/>
              </a:rPr>
              <a:t>Maximum Yield</a:t>
            </a:r>
          </a:p>
          <a:p>
            <a:pPr lvl="1" eaLnBrk="1" hangingPunct="1">
              <a:lnSpc>
                <a:spcPct val="140000"/>
              </a:lnSpc>
            </a:pPr>
            <a:r>
              <a:rPr lang="en-US" sz="2400" dirty="0" smtClean="0">
                <a:latin typeface="Tw Cen MT" pitchFamily="34" charset="0"/>
                <a:ea typeface="Tahoma" pitchFamily="34" charset="0"/>
                <a:cs typeface="Tahoma" pitchFamily="34" charset="0"/>
              </a:rPr>
              <a:t>Varying grain pattern</a:t>
            </a:r>
          </a:p>
        </p:txBody>
      </p:sp>
      <p:pic>
        <p:nvPicPr>
          <p:cNvPr id="13316" name="Picture 7" descr="End Grain 01 Crop"/>
          <p:cNvPicPr>
            <a:picLocks noChangeAspect="1" noChangeArrowheads="1"/>
          </p:cNvPicPr>
          <p:nvPr/>
        </p:nvPicPr>
        <p:blipFill>
          <a:blip r:embed="rId3" cstate="print"/>
          <a:srcRect/>
          <a:stretch>
            <a:fillRect/>
          </a:stretch>
        </p:blipFill>
        <p:spPr bwMode="auto">
          <a:xfrm>
            <a:off x="1066800" y="3886200"/>
            <a:ext cx="4038600" cy="2689225"/>
          </a:xfrm>
          <a:prstGeom prst="rect">
            <a:avLst/>
          </a:prstGeom>
          <a:noFill/>
          <a:ln w="9525">
            <a:noFill/>
            <a:miter lim="800000"/>
            <a:headEnd/>
            <a:tailEnd/>
          </a:ln>
        </p:spPr>
      </p:pic>
      <p:pic>
        <p:nvPicPr>
          <p:cNvPr id="13317" name="Picture 8" descr="03"/>
          <p:cNvPicPr>
            <a:picLocks noChangeAspect="1" noChangeArrowheads="1"/>
          </p:cNvPicPr>
          <p:nvPr/>
        </p:nvPicPr>
        <p:blipFill>
          <a:blip r:embed="rId4" cstate="print"/>
          <a:srcRect r="68219"/>
          <a:stretch>
            <a:fillRect/>
          </a:stretch>
        </p:blipFill>
        <p:spPr bwMode="auto">
          <a:xfrm>
            <a:off x="5943600" y="1524000"/>
            <a:ext cx="2763838" cy="5334000"/>
          </a:xfrm>
          <a:prstGeom prst="rect">
            <a:avLst/>
          </a:prstGeom>
          <a:noFill/>
          <a:ln w="9525">
            <a:noFill/>
            <a:miter lim="800000"/>
            <a:headEnd/>
            <a:tailEnd/>
          </a:ln>
        </p:spPr>
      </p:pic>
      <p:sp>
        <p:nvSpPr>
          <p:cNvPr id="6" name="TextBox 5"/>
          <p:cNvSpPr txBox="1"/>
          <p:nvPr/>
        </p:nvSpPr>
        <p:spPr>
          <a:xfrm>
            <a:off x="5181600" y="4724400"/>
            <a:ext cx="838200" cy="307777"/>
          </a:xfrm>
          <a:prstGeom prst="rect">
            <a:avLst/>
          </a:prstGeom>
          <a:noFill/>
        </p:spPr>
        <p:txBody>
          <a:bodyPr wrap="square" rtlCol="0">
            <a:spAutoFit/>
          </a:bodyPr>
          <a:lstStyle/>
          <a:p>
            <a:r>
              <a:rPr lang="en-GB" sz="1400" dirty="0" smtClean="0"/>
              <a:t>Harder</a:t>
            </a:r>
            <a:endParaRPr lang="en-GB" sz="1400" dirty="0"/>
          </a:p>
        </p:txBody>
      </p:sp>
      <p:cxnSp>
        <p:nvCxnSpPr>
          <p:cNvPr id="8" name="Straight Arrow Connector 7"/>
          <p:cNvCxnSpPr>
            <a:stCxn id="6" idx="1"/>
          </p:cNvCxnSpPr>
          <p:nvPr/>
        </p:nvCxnSpPr>
        <p:spPr>
          <a:xfrm flipH="1" flipV="1">
            <a:off x="5029200" y="4876800"/>
            <a:ext cx="152400" cy="148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525418" y="4355068"/>
            <a:ext cx="1704181" cy="369332"/>
          </a:xfrm>
          <a:prstGeom prst="rect">
            <a:avLst/>
          </a:prstGeom>
          <a:solidFill>
            <a:schemeClr val="bg1"/>
          </a:solidFill>
        </p:spPr>
        <p:txBody>
          <a:bodyPr wrap="square" rtlCol="0">
            <a:spAutoFit/>
          </a:bodyPr>
          <a:lstStyle/>
          <a:p>
            <a:r>
              <a:rPr lang="en-GB" dirty="0" smtClean="0"/>
              <a:t>Plain Sawing</a:t>
            </a:r>
            <a:endParaRPr lang="en-GB" dirty="0"/>
          </a:p>
        </p:txBody>
      </p:sp>
    </p:spTree>
  </p:cSld>
  <p:clrMapOvr>
    <a:masterClrMapping/>
  </p:clrMapOvr>
  <p:transition>
    <p:split orient="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sz="3600" dirty="0" smtClean="0"/>
              <a:t>Through and Through Sawing</a:t>
            </a:r>
            <a:endParaRPr lang="en-GB" sz="3600" dirty="0" smtClean="0"/>
          </a:p>
        </p:txBody>
      </p:sp>
      <p:sp>
        <p:nvSpPr>
          <p:cNvPr id="5123" name="Rectangle 3"/>
          <p:cNvSpPr>
            <a:spLocks noGrp="1" noChangeArrowheads="1"/>
          </p:cNvSpPr>
          <p:nvPr>
            <p:ph type="body" idx="1"/>
          </p:nvPr>
        </p:nvSpPr>
        <p:spPr>
          <a:xfrm>
            <a:off x="0" y="1447800"/>
            <a:ext cx="9144000" cy="4953000"/>
          </a:xfrm>
        </p:spPr>
        <p:txBody>
          <a:bodyPr>
            <a:normAutofit/>
          </a:bodyPr>
          <a:lstStyle/>
          <a:p>
            <a:pPr algn="just" eaLnBrk="1" hangingPunct="1"/>
            <a:r>
              <a:rPr lang="en-IE" sz="2400" dirty="0" smtClean="0">
                <a:latin typeface="Tw Cen MT" pitchFamily="34" charset="0"/>
                <a:ea typeface="Tahoma" pitchFamily="34" charset="0"/>
                <a:cs typeface="Tahoma" pitchFamily="34" charset="0"/>
              </a:rPr>
              <a:t>This is one of the most popular methods of sawing. The log is cut in parallel cuts in the direction of the grain. </a:t>
            </a:r>
            <a:endParaRPr lang="en-GB" sz="2400" dirty="0" smtClean="0">
              <a:latin typeface="Tw Cen MT" pitchFamily="34" charset="0"/>
              <a:ea typeface="Tahoma" pitchFamily="34" charset="0"/>
              <a:cs typeface="Tahoma" pitchFamily="34" charset="0"/>
            </a:endParaRPr>
          </a:p>
        </p:txBody>
      </p:sp>
      <p:pic>
        <p:nvPicPr>
          <p:cNvPr id="5124" name="Picture 12"/>
          <p:cNvPicPr>
            <a:picLocks noChangeAspect="1" noChangeArrowheads="1"/>
          </p:cNvPicPr>
          <p:nvPr/>
        </p:nvPicPr>
        <p:blipFill>
          <a:blip r:embed="rId2" cstate="print"/>
          <a:srcRect/>
          <a:stretch>
            <a:fillRect/>
          </a:stretch>
        </p:blipFill>
        <p:spPr bwMode="auto">
          <a:xfrm>
            <a:off x="3917148" y="2514600"/>
            <a:ext cx="5226852" cy="4343400"/>
          </a:xfrm>
          <a:prstGeom prst="rect">
            <a:avLst/>
          </a:prstGeom>
          <a:noFill/>
          <a:ln w="9525">
            <a:noFill/>
            <a:miter lim="800000"/>
            <a:headEnd/>
            <a:tailEnd/>
          </a:ln>
        </p:spPr>
      </p:pic>
      <p:pic>
        <p:nvPicPr>
          <p:cNvPr id="5125" name="Picture 14"/>
          <p:cNvPicPr>
            <a:picLocks noChangeAspect="1" noChangeArrowheads="1"/>
          </p:cNvPicPr>
          <p:nvPr/>
        </p:nvPicPr>
        <p:blipFill>
          <a:blip r:embed="rId3" cstate="print"/>
          <a:srcRect/>
          <a:stretch>
            <a:fillRect/>
          </a:stretch>
        </p:blipFill>
        <p:spPr bwMode="auto">
          <a:xfrm>
            <a:off x="0" y="2743200"/>
            <a:ext cx="3765550" cy="36099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type="body" idx="1"/>
          </p:nvPr>
        </p:nvSpPr>
        <p:spPr>
          <a:xfrm>
            <a:off x="0" y="1600200"/>
            <a:ext cx="4419600" cy="5257800"/>
          </a:xfrm>
        </p:spPr>
        <p:txBody>
          <a:bodyPr>
            <a:noAutofit/>
          </a:bodyPr>
          <a:lstStyle/>
          <a:p>
            <a:pPr algn="just" eaLnBrk="1" hangingPunct="1">
              <a:lnSpc>
                <a:spcPct val="90000"/>
              </a:lnSpc>
            </a:pPr>
            <a:r>
              <a:rPr lang="en-IE" sz="2200" b="1" dirty="0" smtClean="0">
                <a:latin typeface="Tw Cen MT" pitchFamily="34" charset="0"/>
                <a:ea typeface="Tahoma" pitchFamily="34" charset="0"/>
                <a:cs typeface="Tahoma" pitchFamily="34" charset="0"/>
              </a:rPr>
              <a:t>Advantages</a:t>
            </a:r>
            <a:endParaRPr lang="en-US" sz="2200" dirty="0" smtClean="0">
              <a:latin typeface="Tw Cen MT" pitchFamily="34" charset="0"/>
              <a:ea typeface="Tahoma" pitchFamily="34" charset="0"/>
              <a:cs typeface="Tahoma" pitchFamily="34" charset="0"/>
            </a:endParaRPr>
          </a:p>
          <a:p>
            <a:pPr lvl="1" algn="just" eaLnBrk="1" hangingPunct="1">
              <a:lnSpc>
                <a:spcPct val="90000"/>
              </a:lnSpc>
            </a:pPr>
            <a:r>
              <a:rPr lang="en-US" sz="2200" dirty="0" smtClean="0">
                <a:latin typeface="Tw Cen MT" pitchFamily="34" charset="0"/>
                <a:ea typeface="Tahoma" pitchFamily="34" charset="0"/>
                <a:cs typeface="Tahoma" pitchFamily="34" charset="0"/>
              </a:rPr>
              <a:t>Low cost and fast</a:t>
            </a:r>
          </a:p>
          <a:p>
            <a:pPr lvl="1" algn="just" eaLnBrk="1" hangingPunct="1">
              <a:lnSpc>
                <a:spcPct val="90000"/>
              </a:lnSpc>
            </a:pPr>
            <a:r>
              <a:rPr lang="en-GB" sz="2200" dirty="0" smtClean="0">
                <a:latin typeface="Tw Cen MT" pitchFamily="34" charset="0"/>
                <a:ea typeface="Tahoma" pitchFamily="34" charset="0"/>
                <a:cs typeface="Tahoma" pitchFamily="34" charset="0"/>
              </a:rPr>
              <a:t>Maximum width of planks obtained from log.</a:t>
            </a:r>
            <a:endParaRPr lang="en-US" sz="2200" dirty="0" smtClean="0">
              <a:latin typeface="Tw Cen MT" pitchFamily="34" charset="0"/>
              <a:ea typeface="Tahoma" pitchFamily="34" charset="0"/>
              <a:cs typeface="Tahoma" pitchFamily="34" charset="0"/>
            </a:endParaRPr>
          </a:p>
          <a:p>
            <a:pPr lvl="1" algn="just" eaLnBrk="1" hangingPunct="1">
              <a:lnSpc>
                <a:spcPct val="90000"/>
              </a:lnSpc>
            </a:pPr>
            <a:r>
              <a:rPr lang="en-GB" sz="2200" dirty="0" smtClean="0">
                <a:latin typeface="Tw Cen MT" pitchFamily="34" charset="0"/>
                <a:ea typeface="Tahoma" pitchFamily="34" charset="0"/>
                <a:cs typeface="Tahoma" pitchFamily="34" charset="0"/>
              </a:rPr>
              <a:t>Little wastage.</a:t>
            </a:r>
            <a:endParaRPr lang="en-US" sz="2200" dirty="0" smtClean="0">
              <a:latin typeface="Tw Cen MT" pitchFamily="34" charset="0"/>
              <a:ea typeface="Tahoma" pitchFamily="34" charset="0"/>
              <a:cs typeface="Tahoma" pitchFamily="34" charset="0"/>
            </a:endParaRPr>
          </a:p>
          <a:p>
            <a:pPr lvl="1" algn="just" eaLnBrk="1" hangingPunct="1">
              <a:lnSpc>
                <a:spcPct val="90000"/>
              </a:lnSpc>
            </a:pPr>
            <a:r>
              <a:rPr lang="en-GB" sz="2200" dirty="0" smtClean="0">
                <a:latin typeface="Tw Cen MT" pitchFamily="34" charset="0"/>
                <a:ea typeface="Tahoma" pitchFamily="34" charset="0"/>
                <a:cs typeface="Tahoma" pitchFamily="34" charset="0"/>
              </a:rPr>
              <a:t>Reveals attractive grain pattern, especially in softwoods. </a:t>
            </a:r>
            <a:endParaRPr lang="en-US" sz="2200" dirty="0" smtClean="0">
              <a:latin typeface="Tw Cen MT" pitchFamily="34" charset="0"/>
              <a:ea typeface="Tahoma" pitchFamily="34" charset="0"/>
              <a:cs typeface="Tahoma" pitchFamily="34" charset="0"/>
            </a:endParaRPr>
          </a:p>
          <a:p>
            <a:pPr algn="just" eaLnBrk="1" hangingPunct="1">
              <a:lnSpc>
                <a:spcPct val="90000"/>
              </a:lnSpc>
            </a:pPr>
            <a:r>
              <a:rPr lang="en-GB" sz="2200" b="1" dirty="0" smtClean="0">
                <a:latin typeface="Tw Cen MT" pitchFamily="34" charset="0"/>
                <a:ea typeface="Tahoma" pitchFamily="34" charset="0"/>
                <a:cs typeface="Tahoma" pitchFamily="34" charset="0"/>
              </a:rPr>
              <a:t>Disadvantages</a:t>
            </a:r>
            <a:endParaRPr lang="en-US" sz="2200" b="1" dirty="0" smtClean="0">
              <a:latin typeface="Tw Cen MT" pitchFamily="34" charset="0"/>
              <a:ea typeface="Tahoma" pitchFamily="34" charset="0"/>
              <a:cs typeface="Tahoma" pitchFamily="34" charset="0"/>
            </a:endParaRPr>
          </a:p>
          <a:p>
            <a:pPr lvl="1" algn="just" eaLnBrk="1" hangingPunct="1">
              <a:lnSpc>
                <a:spcPct val="90000"/>
              </a:lnSpc>
            </a:pPr>
            <a:r>
              <a:rPr lang="en-GB" sz="2200" dirty="0" smtClean="0">
                <a:latin typeface="Tw Cen MT" pitchFamily="34" charset="0"/>
                <a:ea typeface="Tahoma" pitchFamily="34" charset="0"/>
                <a:cs typeface="Tahoma" pitchFamily="34" charset="0"/>
              </a:rPr>
              <a:t>With this method </a:t>
            </a:r>
            <a:r>
              <a:rPr lang="en-GB" sz="2200" i="1" dirty="0" smtClean="0">
                <a:latin typeface="Tw Cen MT" pitchFamily="34" charset="0"/>
                <a:ea typeface="Tahoma" pitchFamily="34" charset="0"/>
                <a:cs typeface="Tahoma" pitchFamily="34" charset="0"/>
              </a:rPr>
              <a:t>cupping </a:t>
            </a:r>
            <a:r>
              <a:rPr lang="en-GB" sz="2200" dirty="0" smtClean="0">
                <a:latin typeface="Tw Cen MT" pitchFamily="34" charset="0"/>
                <a:ea typeface="Tahoma" pitchFamily="34" charset="0"/>
                <a:cs typeface="Tahoma" pitchFamily="34" charset="0"/>
              </a:rPr>
              <a:t>caused by tangential shrinkage is a problem (cupping is the warping of the plank away from the heart of the tree) </a:t>
            </a:r>
          </a:p>
        </p:txBody>
      </p:sp>
      <p:pic>
        <p:nvPicPr>
          <p:cNvPr id="6147" name="Picture 4"/>
          <p:cNvPicPr>
            <a:picLocks noChangeAspect="1" noChangeArrowheads="1"/>
          </p:cNvPicPr>
          <p:nvPr/>
        </p:nvPicPr>
        <p:blipFill>
          <a:blip r:embed="rId2" cstate="print"/>
          <a:srcRect/>
          <a:stretch>
            <a:fillRect/>
          </a:stretch>
        </p:blipFill>
        <p:spPr bwMode="auto">
          <a:xfrm>
            <a:off x="4648200" y="2346173"/>
            <a:ext cx="4267200" cy="3897312"/>
          </a:xfrm>
          <a:prstGeom prst="rect">
            <a:avLst/>
          </a:prstGeom>
          <a:noFill/>
          <a:ln w="9525">
            <a:noFill/>
            <a:miter lim="800000"/>
            <a:headEnd/>
            <a:tailEnd/>
          </a:ln>
        </p:spPr>
      </p:pic>
      <p:sp>
        <p:nvSpPr>
          <p:cNvPr id="5" name="TextBox 4"/>
          <p:cNvSpPr txBox="1"/>
          <p:nvPr/>
        </p:nvSpPr>
        <p:spPr>
          <a:xfrm>
            <a:off x="8153400" y="2743200"/>
            <a:ext cx="228600" cy="369332"/>
          </a:xfrm>
          <a:prstGeom prst="rect">
            <a:avLst/>
          </a:prstGeom>
          <a:solidFill>
            <a:schemeClr val="bg1"/>
          </a:solidFill>
        </p:spPr>
        <p:txBody>
          <a:bodyPr wrap="square" rtlCol="0">
            <a:spAutoFit/>
          </a:bodyPr>
          <a:lstStyle/>
          <a:p>
            <a:endParaRPr lang="en-US" dirty="0"/>
          </a:p>
        </p:txBody>
      </p:sp>
      <p:sp>
        <p:nvSpPr>
          <p:cNvPr id="6" name="TextBox 5"/>
          <p:cNvSpPr txBox="1"/>
          <p:nvPr/>
        </p:nvSpPr>
        <p:spPr>
          <a:xfrm>
            <a:off x="7086600" y="5486400"/>
            <a:ext cx="152400" cy="369332"/>
          </a:xfrm>
          <a:prstGeom prst="rect">
            <a:avLst/>
          </a:prstGeom>
          <a:solidFill>
            <a:schemeClr val="bg1"/>
          </a:solidFill>
        </p:spPr>
        <p:txBody>
          <a:bodyPr wrap="square" rtlCol="0">
            <a:spAutoFit/>
          </a:bodyPr>
          <a:lstStyle/>
          <a:p>
            <a:endParaRPr lang="en-US" dirty="0"/>
          </a:p>
        </p:txBody>
      </p:sp>
      <p:sp>
        <p:nvSpPr>
          <p:cNvPr id="7" name="TextBox 6"/>
          <p:cNvSpPr txBox="1"/>
          <p:nvPr/>
        </p:nvSpPr>
        <p:spPr>
          <a:xfrm>
            <a:off x="6553200" y="5867400"/>
            <a:ext cx="304800" cy="338554"/>
          </a:xfrm>
          <a:prstGeom prst="rect">
            <a:avLst/>
          </a:prstGeom>
          <a:solidFill>
            <a:schemeClr val="bg1"/>
          </a:solidFill>
        </p:spPr>
        <p:txBody>
          <a:bodyPr wrap="square" rtlCol="0">
            <a:spAutoFit/>
          </a:bodyPr>
          <a:lstStyle/>
          <a:p>
            <a:endParaRPr lang="en-US" sz="1600" dirty="0"/>
          </a:p>
        </p:txBody>
      </p:sp>
      <p:sp>
        <p:nvSpPr>
          <p:cNvPr id="8" name="Rectangle 2"/>
          <p:cNvSpPr>
            <a:spLocks noGrp="1" noChangeArrowheads="1"/>
          </p:cNvSpPr>
          <p:nvPr>
            <p:ph type="title"/>
          </p:nvPr>
        </p:nvSpPr>
        <p:spPr>
          <a:xfrm>
            <a:off x="612648" y="228600"/>
            <a:ext cx="8153400" cy="990600"/>
          </a:xfrm>
        </p:spPr>
        <p:txBody>
          <a:bodyPr/>
          <a:lstStyle/>
          <a:p>
            <a:pPr eaLnBrk="1" hangingPunct="1"/>
            <a:r>
              <a:rPr lang="en-US" sz="3600" dirty="0" smtClean="0"/>
              <a:t>Through and Through Sawing</a:t>
            </a:r>
            <a:endParaRPr lang="en-GB" sz="36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dirty="0" smtClean="0"/>
              <a:t>2. Tangential Sawing</a:t>
            </a:r>
            <a:endParaRPr lang="en-GB" dirty="0" smtClean="0"/>
          </a:p>
        </p:txBody>
      </p:sp>
      <p:sp>
        <p:nvSpPr>
          <p:cNvPr id="7171" name="Rectangle 3"/>
          <p:cNvSpPr>
            <a:spLocks noGrp="1" noChangeArrowheads="1"/>
          </p:cNvSpPr>
          <p:nvPr>
            <p:ph type="body" idx="1"/>
          </p:nvPr>
        </p:nvSpPr>
        <p:spPr>
          <a:xfrm>
            <a:off x="533400" y="1600200"/>
            <a:ext cx="8229600" cy="4419600"/>
          </a:xfrm>
        </p:spPr>
        <p:txBody>
          <a:bodyPr/>
          <a:lstStyle/>
          <a:p>
            <a:pPr eaLnBrk="1" hangingPunct="1"/>
            <a:r>
              <a:rPr lang="en-US" sz="2400" dirty="0" smtClean="0">
                <a:latin typeface="Tw Cen MT" pitchFamily="34" charset="0"/>
                <a:ea typeface="Tahoma" pitchFamily="34" charset="0"/>
                <a:cs typeface="Tahoma" pitchFamily="34" charset="0"/>
              </a:rPr>
              <a:t>The cut is made at a tangent to the annual rings of the log. </a:t>
            </a:r>
          </a:p>
          <a:p>
            <a:pPr eaLnBrk="1" hangingPunct="1"/>
            <a:r>
              <a:rPr lang="en-IE" sz="2400" dirty="0" smtClean="0">
                <a:latin typeface="Tw Cen MT" pitchFamily="34" charset="0"/>
                <a:ea typeface="Tahoma" pitchFamily="34" charset="0"/>
                <a:cs typeface="Tahoma" pitchFamily="34" charset="0"/>
              </a:rPr>
              <a:t>Log must be turned 90º after each cut.</a:t>
            </a:r>
          </a:p>
          <a:p>
            <a:pPr eaLnBrk="1" hangingPunct="1"/>
            <a:r>
              <a:rPr lang="en-IE" sz="2400" dirty="0" smtClean="0">
                <a:latin typeface="Tw Cen MT" pitchFamily="34" charset="0"/>
                <a:ea typeface="Tahoma" pitchFamily="34" charset="0"/>
                <a:cs typeface="Tahoma" pitchFamily="34" charset="0"/>
              </a:rPr>
              <a:t>Timber will display a flame pattern</a:t>
            </a:r>
            <a:endParaRPr lang="en-GB" sz="2400" dirty="0" smtClean="0">
              <a:latin typeface="Tw Cen MT" pitchFamily="34" charset="0"/>
              <a:ea typeface="Tahoma" pitchFamily="34" charset="0"/>
              <a:cs typeface="Tahoma" pitchFamily="34" charset="0"/>
            </a:endParaRPr>
          </a:p>
          <a:p>
            <a:pPr eaLnBrk="1" hangingPunct="1"/>
            <a:endParaRPr lang="en-GB" dirty="0" smtClean="0"/>
          </a:p>
        </p:txBody>
      </p:sp>
      <p:pic>
        <p:nvPicPr>
          <p:cNvPr id="7172" name="Picture 4"/>
          <p:cNvPicPr>
            <a:picLocks noChangeAspect="1" noChangeArrowheads="1"/>
          </p:cNvPicPr>
          <p:nvPr/>
        </p:nvPicPr>
        <p:blipFill>
          <a:blip r:embed="rId2" cstate="print"/>
          <a:srcRect/>
          <a:stretch>
            <a:fillRect/>
          </a:stretch>
        </p:blipFill>
        <p:spPr bwMode="auto">
          <a:xfrm>
            <a:off x="457200" y="2976529"/>
            <a:ext cx="3962399" cy="3881471"/>
          </a:xfrm>
          <a:prstGeom prst="rect">
            <a:avLst/>
          </a:prstGeom>
          <a:noFill/>
          <a:ln w="9525">
            <a:noFill/>
            <a:miter lim="800000"/>
            <a:headEnd/>
            <a:tailEnd/>
          </a:ln>
        </p:spPr>
      </p:pic>
      <p:pic>
        <p:nvPicPr>
          <p:cNvPr id="7173" name="Picture 5"/>
          <p:cNvPicPr>
            <a:picLocks noChangeAspect="1" noChangeArrowheads="1"/>
          </p:cNvPicPr>
          <p:nvPr/>
        </p:nvPicPr>
        <p:blipFill>
          <a:blip r:embed="rId3" cstate="print"/>
          <a:srcRect/>
          <a:stretch>
            <a:fillRect/>
          </a:stretch>
        </p:blipFill>
        <p:spPr bwMode="auto">
          <a:xfrm>
            <a:off x="4648201" y="2920547"/>
            <a:ext cx="3962400" cy="393745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Grp="1" noChangeArrowheads="1"/>
          </p:cNvSpPr>
          <p:nvPr>
            <p:ph type="body" idx="1"/>
          </p:nvPr>
        </p:nvSpPr>
        <p:spPr>
          <a:xfrm>
            <a:off x="0" y="1600200"/>
            <a:ext cx="4114800" cy="5257800"/>
          </a:xfrm>
        </p:spPr>
        <p:txBody>
          <a:bodyPr>
            <a:normAutofit lnSpcReduction="10000"/>
          </a:bodyPr>
          <a:lstStyle/>
          <a:p>
            <a:pPr eaLnBrk="1" hangingPunct="1"/>
            <a:r>
              <a:rPr lang="en-US" sz="2000" b="1" dirty="0" smtClean="0">
                <a:latin typeface="Tw Cen MT" pitchFamily="34" charset="0"/>
                <a:ea typeface="Tahoma" pitchFamily="34" charset="0"/>
                <a:cs typeface="Tahoma" pitchFamily="34" charset="0"/>
              </a:rPr>
              <a:t>Advantages</a:t>
            </a:r>
          </a:p>
          <a:p>
            <a:pPr lvl="1" eaLnBrk="1" hangingPunct="1"/>
            <a:r>
              <a:rPr lang="en-US" sz="2000" dirty="0" smtClean="0">
                <a:latin typeface="Tw Cen MT" pitchFamily="34" charset="0"/>
                <a:ea typeface="Tahoma" pitchFamily="34" charset="0"/>
                <a:cs typeface="Tahoma" pitchFamily="34" charset="0"/>
              </a:rPr>
              <a:t>Produce board with flame pattern</a:t>
            </a:r>
          </a:p>
          <a:p>
            <a:pPr lvl="1" eaLnBrk="1" hangingPunct="1"/>
            <a:r>
              <a:rPr lang="en-IE" sz="2000" dirty="0" smtClean="0">
                <a:latin typeface="Tw Cen MT" pitchFamily="34" charset="0"/>
                <a:ea typeface="Tahoma" pitchFamily="34" charset="0"/>
                <a:cs typeface="Tahoma" pitchFamily="34" charset="0"/>
              </a:rPr>
              <a:t>Tangential boards are strong boards, used for beams and joists</a:t>
            </a:r>
            <a:endParaRPr lang="en-US" sz="2000" dirty="0" smtClean="0">
              <a:latin typeface="Tw Cen MT" pitchFamily="34" charset="0"/>
              <a:ea typeface="Tahoma" pitchFamily="34" charset="0"/>
              <a:cs typeface="Tahoma" pitchFamily="34" charset="0"/>
            </a:endParaRPr>
          </a:p>
          <a:p>
            <a:pPr lvl="1" eaLnBrk="1" hangingPunct="1"/>
            <a:r>
              <a:rPr lang="en-US" sz="2000" dirty="0" smtClean="0">
                <a:latin typeface="Tw Cen MT" pitchFamily="34" charset="0"/>
                <a:ea typeface="Tahoma" pitchFamily="34" charset="0"/>
                <a:cs typeface="Tahoma" pitchFamily="34" charset="0"/>
              </a:rPr>
              <a:t>Heartwood and sapwood are easily separated</a:t>
            </a:r>
          </a:p>
          <a:p>
            <a:pPr lvl="1" eaLnBrk="1" hangingPunct="1"/>
            <a:r>
              <a:rPr lang="en-IE" sz="2000" dirty="0" smtClean="0">
                <a:latin typeface="Tw Cen MT" pitchFamily="34" charset="0"/>
                <a:ea typeface="Tahoma" pitchFamily="34" charset="0"/>
                <a:cs typeface="Tahoma" pitchFamily="34" charset="0"/>
              </a:rPr>
              <a:t>These boards can take a nail without splitting because of the position of their annual rings</a:t>
            </a:r>
          </a:p>
          <a:p>
            <a:pPr eaLnBrk="1" hangingPunct="1"/>
            <a:r>
              <a:rPr lang="en-GB" sz="2000" dirty="0" smtClean="0">
                <a:latin typeface="Tw Cen MT" pitchFamily="34" charset="0"/>
                <a:ea typeface="Tahoma" pitchFamily="34" charset="0"/>
                <a:cs typeface="Tahoma" pitchFamily="34" charset="0"/>
              </a:rPr>
              <a:t> </a:t>
            </a:r>
            <a:r>
              <a:rPr lang="en-US" sz="2000" b="1" dirty="0" smtClean="0">
                <a:latin typeface="Tw Cen MT" pitchFamily="34" charset="0"/>
                <a:ea typeface="Tahoma" pitchFamily="34" charset="0"/>
                <a:cs typeface="Tahoma" pitchFamily="34" charset="0"/>
              </a:rPr>
              <a:t>Disadvantages</a:t>
            </a:r>
          </a:p>
          <a:p>
            <a:pPr lvl="1" eaLnBrk="1" hangingPunct="1"/>
            <a:r>
              <a:rPr lang="en-US" sz="2000" dirty="0" smtClean="0">
                <a:latin typeface="Tw Cen MT" pitchFamily="34" charset="0"/>
                <a:ea typeface="Tahoma" pitchFamily="34" charset="0"/>
                <a:cs typeface="Tahoma" pitchFamily="34" charset="0"/>
              </a:rPr>
              <a:t>Prone to shrinkage (Cupping)</a:t>
            </a:r>
          </a:p>
          <a:p>
            <a:pPr lvl="1" eaLnBrk="1" hangingPunct="1"/>
            <a:r>
              <a:rPr lang="en-US" sz="2000" dirty="0" smtClean="0">
                <a:latin typeface="Tw Cen MT" pitchFamily="34" charset="0"/>
                <a:ea typeface="Tahoma" pitchFamily="34" charset="0"/>
                <a:cs typeface="Tahoma" pitchFamily="34" charset="0"/>
              </a:rPr>
              <a:t>It is a more expensive process as the log is turned 90</a:t>
            </a:r>
            <a:r>
              <a:rPr lang="en-IE" sz="2000" dirty="0" smtClean="0">
                <a:latin typeface="Tw Cen MT" pitchFamily="34" charset="0"/>
                <a:ea typeface="Tahoma" pitchFamily="34" charset="0"/>
                <a:cs typeface="Tahoma" pitchFamily="34" charset="0"/>
              </a:rPr>
              <a:t>º</a:t>
            </a:r>
            <a:r>
              <a:rPr lang="en-GB" sz="2000" dirty="0" smtClean="0">
                <a:latin typeface="Tw Cen MT" pitchFamily="34" charset="0"/>
                <a:ea typeface="Tahoma" pitchFamily="34" charset="0"/>
                <a:cs typeface="Tahoma" pitchFamily="34" charset="0"/>
              </a:rPr>
              <a:t> </a:t>
            </a:r>
            <a:r>
              <a:rPr lang="en-US" sz="2000" dirty="0" smtClean="0">
                <a:latin typeface="Tw Cen MT" pitchFamily="34" charset="0"/>
                <a:ea typeface="Tahoma" pitchFamily="34" charset="0"/>
                <a:cs typeface="Tahoma" pitchFamily="34" charset="0"/>
              </a:rPr>
              <a:t>for each cut</a:t>
            </a:r>
            <a:endParaRPr lang="en-GB" sz="2000" dirty="0" smtClean="0">
              <a:latin typeface="Tw Cen MT" pitchFamily="34" charset="0"/>
              <a:ea typeface="Tahoma" pitchFamily="34" charset="0"/>
              <a:cs typeface="Tahoma" pitchFamily="34" charset="0"/>
            </a:endParaRPr>
          </a:p>
        </p:txBody>
      </p:sp>
      <p:pic>
        <p:nvPicPr>
          <p:cNvPr id="8196" name="Picture 5"/>
          <p:cNvPicPr>
            <a:picLocks noChangeAspect="1" noChangeArrowheads="1"/>
          </p:cNvPicPr>
          <p:nvPr/>
        </p:nvPicPr>
        <p:blipFill>
          <a:blip r:embed="rId2" cstate="print"/>
          <a:srcRect/>
          <a:stretch>
            <a:fillRect/>
          </a:stretch>
        </p:blipFill>
        <p:spPr bwMode="auto">
          <a:xfrm>
            <a:off x="4273550" y="2743200"/>
            <a:ext cx="4870450" cy="2435225"/>
          </a:xfrm>
          <a:prstGeom prst="rect">
            <a:avLst/>
          </a:prstGeom>
          <a:noFill/>
          <a:ln w="9525">
            <a:noFill/>
            <a:miter lim="800000"/>
            <a:headEnd/>
            <a:tailEnd/>
          </a:ln>
        </p:spPr>
      </p:pic>
      <p:sp>
        <p:nvSpPr>
          <p:cNvPr id="5" name="Rectangle 2"/>
          <p:cNvSpPr>
            <a:spLocks noGrp="1" noChangeArrowheads="1"/>
          </p:cNvSpPr>
          <p:nvPr>
            <p:ph type="title"/>
          </p:nvPr>
        </p:nvSpPr>
        <p:spPr>
          <a:xfrm>
            <a:off x="612648" y="228600"/>
            <a:ext cx="8153400" cy="990600"/>
          </a:xfrm>
        </p:spPr>
        <p:txBody>
          <a:bodyPr/>
          <a:lstStyle/>
          <a:p>
            <a:pPr eaLnBrk="1" hangingPunct="1"/>
            <a:r>
              <a:rPr lang="en-US" dirty="0" smtClean="0"/>
              <a:t>Tangential Sawing</a:t>
            </a:r>
            <a:endParaRPr lang="en-GB" dirty="0" smtClean="0"/>
          </a:p>
        </p:txBody>
      </p:sp>
      <p:sp>
        <p:nvSpPr>
          <p:cNvPr id="7" name="TextBox 6"/>
          <p:cNvSpPr txBox="1"/>
          <p:nvPr/>
        </p:nvSpPr>
        <p:spPr>
          <a:xfrm>
            <a:off x="6477000" y="4648200"/>
            <a:ext cx="2362200" cy="369332"/>
          </a:xfrm>
          <a:prstGeom prst="rect">
            <a:avLst/>
          </a:prstGeom>
          <a:solidFill>
            <a:schemeClr val="bg1"/>
          </a:solidFill>
        </p:spPr>
        <p:txBody>
          <a:bodyPr wrap="square" rtlCol="0">
            <a:spAutoFit/>
          </a:bodyPr>
          <a:lstStyle/>
          <a:p>
            <a:r>
              <a:rPr lang="en-US" dirty="0" smtClean="0"/>
              <a:t>Quarter Sawing</a:t>
            </a:r>
            <a:endParaRPr lang="en-US" dirty="0"/>
          </a:p>
        </p:txBody>
      </p:sp>
      <p:sp>
        <p:nvSpPr>
          <p:cNvPr id="8" name="TextBox 7"/>
          <p:cNvSpPr txBox="1"/>
          <p:nvPr/>
        </p:nvSpPr>
        <p:spPr>
          <a:xfrm rot="20182663">
            <a:off x="3955037" y="2472792"/>
            <a:ext cx="1447800" cy="646331"/>
          </a:xfrm>
          <a:prstGeom prst="rect">
            <a:avLst/>
          </a:prstGeom>
          <a:solidFill>
            <a:schemeClr val="bg1"/>
          </a:solidFill>
        </p:spPr>
        <p:txBody>
          <a:bodyPr wrap="square" rtlCol="0">
            <a:spAutoFit/>
          </a:bodyPr>
          <a:lstStyle/>
          <a:p>
            <a:endParaRPr lang="en-US" dirty="0" smtClean="0"/>
          </a:p>
          <a:p>
            <a:endParaRPr lang="en-US" dirty="0"/>
          </a:p>
        </p:txBody>
      </p:sp>
      <p:sp>
        <p:nvSpPr>
          <p:cNvPr id="9" name="TextBox 8"/>
          <p:cNvSpPr txBox="1"/>
          <p:nvPr/>
        </p:nvSpPr>
        <p:spPr>
          <a:xfrm rot="1916737">
            <a:off x="3619595" y="3971381"/>
            <a:ext cx="1447800" cy="646331"/>
          </a:xfrm>
          <a:prstGeom prst="rect">
            <a:avLst/>
          </a:prstGeom>
          <a:solidFill>
            <a:schemeClr val="bg1"/>
          </a:solidFill>
        </p:spPr>
        <p:txBody>
          <a:bodyPr wrap="square" rtlCol="0">
            <a:spAutoFit/>
          </a:bodyPr>
          <a:lstStyle/>
          <a:p>
            <a:endParaRPr lang="en-US" dirty="0" smtClean="0"/>
          </a:p>
          <a:p>
            <a:endParaRPr lang="en-US" dirty="0"/>
          </a:p>
        </p:txBody>
      </p:sp>
      <p:sp>
        <p:nvSpPr>
          <p:cNvPr id="6" name="TextBox 5"/>
          <p:cNvSpPr txBox="1"/>
          <p:nvPr/>
        </p:nvSpPr>
        <p:spPr>
          <a:xfrm>
            <a:off x="4191000" y="4648200"/>
            <a:ext cx="2362200" cy="646331"/>
          </a:xfrm>
          <a:prstGeom prst="rect">
            <a:avLst/>
          </a:prstGeom>
          <a:solidFill>
            <a:schemeClr val="bg1"/>
          </a:solidFill>
        </p:spPr>
        <p:txBody>
          <a:bodyPr wrap="square" rtlCol="0">
            <a:spAutoFit/>
          </a:bodyPr>
          <a:lstStyle/>
          <a:p>
            <a:r>
              <a:rPr lang="en-US" dirty="0" smtClean="0"/>
              <a:t>Tangential Sawing</a:t>
            </a:r>
          </a:p>
          <a:p>
            <a:endParaRPr lang="en-US" dirty="0"/>
          </a:p>
        </p:txBody>
      </p:sp>
      <p:sp>
        <p:nvSpPr>
          <p:cNvPr id="10" name="TextBox 9"/>
          <p:cNvSpPr txBox="1"/>
          <p:nvPr/>
        </p:nvSpPr>
        <p:spPr>
          <a:xfrm rot="19962557">
            <a:off x="4759701" y="2255393"/>
            <a:ext cx="1447800" cy="646331"/>
          </a:xfrm>
          <a:prstGeom prst="rect">
            <a:avLst/>
          </a:prstGeom>
          <a:solidFill>
            <a:schemeClr val="bg1"/>
          </a:solidFill>
        </p:spPr>
        <p:txBody>
          <a:bodyPr wrap="square" rtlCol="0">
            <a:spAutoFit/>
          </a:bodyPr>
          <a:lstStyle/>
          <a:p>
            <a:endParaRPr lang="en-US" dirty="0" smtClean="0"/>
          </a:p>
          <a:p>
            <a:endParaRPr lang="en-US" dirty="0"/>
          </a:p>
        </p:txBody>
      </p:sp>
      <p:pic>
        <p:nvPicPr>
          <p:cNvPr id="11" name="Picture 5"/>
          <p:cNvPicPr>
            <a:picLocks noChangeAspect="1" noChangeArrowheads="1"/>
          </p:cNvPicPr>
          <p:nvPr/>
        </p:nvPicPr>
        <p:blipFill>
          <a:blip r:embed="rId3" cstate="print"/>
          <a:srcRect/>
          <a:stretch>
            <a:fillRect/>
          </a:stretch>
        </p:blipFill>
        <p:spPr bwMode="auto">
          <a:xfrm>
            <a:off x="6230054" y="0"/>
            <a:ext cx="2913946" cy="2895600"/>
          </a:xfrm>
          <a:prstGeom prst="rect">
            <a:avLst/>
          </a:prstGeom>
          <a:noFill/>
          <a:ln w="9525">
            <a:noFill/>
            <a:miter lim="800000"/>
            <a:headEnd/>
            <a:tailEnd/>
          </a:ln>
        </p:spPr>
      </p:pic>
      <p:cxnSp>
        <p:nvCxnSpPr>
          <p:cNvPr id="3" name="Straight Connector 2"/>
          <p:cNvCxnSpPr/>
          <p:nvPr/>
        </p:nvCxnSpPr>
        <p:spPr>
          <a:xfrm flipV="1">
            <a:off x="5931652" y="1703626"/>
            <a:ext cx="1535948" cy="1534874"/>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8766048" y="3883145"/>
            <a:ext cx="11384" cy="274625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dirty="0" smtClean="0"/>
              <a:t>3. Quarter Sawing </a:t>
            </a:r>
          </a:p>
        </p:txBody>
      </p:sp>
      <p:sp>
        <p:nvSpPr>
          <p:cNvPr id="14339" name="Rectangle 3" descr="Rectangle: Click to edit Master text styles&#10;Second level&#10;Third level&#10;Fourth level&#10;Fifth level"/>
          <p:cNvSpPr>
            <a:spLocks noGrp="1" noChangeArrowheads="1"/>
          </p:cNvSpPr>
          <p:nvPr>
            <p:ph type="body" idx="1"/>
          </p:nvPr>
        </p:nvSpPr>
        <p:spPr>
          <a:xfrm>
            <a:off x="533400" y="1752600"/>
            <a:ext cx="5181600" cy="4267200"/>
          </a:xfrm>
        </p:spPr>
        <p:txBody>
          <a:bodyPr>
            <a:normAutofit/>
          </a:bodyPr>
          <a:lstStyle/>
          <a:p>
            <a:pPr eaLnBrk="1" hangingPunct="1"/>
            <a:r>
              <a:rPr lang="en-US" sz="2400" b="1" dirty="0" smtClean="0"/>
              <a:t>Quarter Sawing</a:t>
            </a:r>
          </a:p>
          <a:p>
            <a:pPr lvl="1" eaLnBrk="1" hangingPunct="1"/>
            <a:endParaRPr lang="en-US" sz="2400" dirty="0" smtClean="0"/>
          </a:p>
          <a:p>
            <a:pPr lvl="1" eaLnBrk="1" hangingPunct="1"/>
            <a:r>
              <a:rPr lang="en-US" sz="2400" dirty="0" smtClean="0"/>
              <a:t>Perpendicular to annual rings</a:t>
            </a:r>
          </a:p>
          <a:p>
            <a:pPr lvl="1" eaLnBrk="1" hangingPunct="1"/>
            <a:endParaRPr lang="en-US" sz="2400" dirty="0" smtClean="0"/>
          </a:p>
          <a:p>
            <a:pPr lvl="1" eaLnBrk="1" hangingPunct="1"/>
            <a:r>
              <a:rPr lang="en-US" sz="2400" dirty="0" smtClean="0"/>
              <a:t>Less yield, but consistent grain pattern</a:t>
            </a:r>
          </a:p>
          <a:p>
            <a:pPr lvl="1" eaLnBrk="1" hangingPunct="1"/>
            <a:endParaRPr lang="en-US" sz="2400" dirty="0" smtClean="0"/>
          </a:p>
          <a:p>
            <a:pPr lvl="1" eaLnBrk="1" hangingPunct="1"/>
            <a:r>
              <a:rPr lang="en-US" sz="2400" dirty="0" smtClean="0"/>
              <a:t>Improved wearing quality, less distortion</a:t>
            </a:r>
          </a:p>
        </p:txBody>
      </p:sp>
      <p:pic>
        <p:nvPicPr>
          <p:cNvPr id="14340" name="Picture 5" descr="03"/>
          <p:cNvPicPr>
            <a:picLocks noChangeAspect="1" noChangeArrowheads="1"/>
          </p:cNvPicPr>
          <p:nvPr/>
        </p:nvPicPr>
        <p:blipFill>
          <a:blip r:embed="rId3" cstate="print"/>
          <a:srcRect l="32996" r="30566"/>
          <a:stretch>
            <a:fillRect/>
          </a:stretch>
        </p:blipFill>
        <p:spPr bwMode="auto">
          <a:xfrm>
            <a:off x="5943600" y="1524000"/>
            <a:ext cx="2535238" cy="42672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29600" cy="1143000"/>
          </a:xfrm>
        </p:spPr>
        <p:txBody>
          <a:bodyPr/>
          <a:lstStyle/>
          <a:p>
            <a:pPr eaLnBrk="1" hangingPunct="1"/>
            <a:r>
              <a:rPr lang="en-US" dirty="0" smtClean="0"/>
              <a:t>Quarter Sawing</a:t>
            </a:r>
            <a:endParaRPr lang="en-GB" dirty="0" smtClean="0"/>
          </a:p>
        </p:txBody>
      </p:sp>
      <p:sp>
        <p:nvSpPr>
          <p:cNvPr id="9219" name="Rectangle 3"/>
          <p:cNvSpPr>
            <a:spLocks noGrp="1" noChangeArrowheads="1"/>
          </p:cNvSpPr>
          <p:nvPr>
            <p:ph type="body" idx="1"/>
          </p:nvPr>
        </p:nvSpPr>
        <p:spPr>
          <a:xfrm>
            <a:off x="0" y="1524000"/>
            <a:ext cx="8686800" cy="4572000"/>
          </a:xfrm>
        </p:spPr>
        <p:txBody>
          <a:bodyPr>
            <a:normAutofit/>
          </a:bodyPr>
          <a:lstStyle/>
          <a:p>
            <a:pPr algn="just" eaLnBrk="1" hangingPunct="1"/>
            <a:r>
              <a:rPr lang="en-IE" sz="2400" dirty="0" smtClean="0">
                <a:cs typeface="Times New Roman" pitchFamily="18" charset="0"/>
              </a:rPr>
              <a:t>This method leaves the annual rings of the converted timber meeting the face of the board at 45 º or more. </a:t>
            </a:r>
          </a:p>
          <a:p>
            <a:pPr algn="just" eaLnBrk="1" hangingPunct="1"/>
            <a:r>
              <a:rPr lang="en-IE" sz="2400" dirty="0" smtClean="0">
                <a:cs typeface="Times New Roman" pitchFamily="18" charset="0"/>
              </a:rPr>
              <a:t>It is important to note that the log must be rotated each time a cut is taken. </a:t>
            </a:r>
          </a:p>
          <a:p>
            <a:pPr algn="just" eaLnBrk="1" hangingPunct="1"/>
            <a:r>
              <a:rPr lang="en-IE" sz="2400" dirty="0" smtClean="0">
                <a:cs typeface="Times New Roman" pitchFamily="18" charset="0"/>
              </a:rPr>
              <a:t>This method can bring the best features in wood as it produces silver grain which has clearly defined medullary rays</a:t>
            </a:r>
            <a:r>
              <a:rPr lang="en-GB" sz="2400" dirty="0" smtClean="0"/>
              <a:t> </a:t>
            </a:r>
          </a:p>
        </p:txBody>
      </p:sp>
      <p:pic>
        <p:nvPicPr>
          <p:cNvPr id="9220" name="Picture 4"/>
          <p:cNvPicPr>
            <a:picLocks noChangeAspect="1" noChangeArrowheads="1"/>
          </p:cNvPicPr>
          <p:nvPr/>
        </p:nvPicPr>
        <p:blipFill>
          <a:blip r:embed="rId2" cstate="print"/>
          <a:srcRect/>
          <a:stretch>
            <a:fillRect/>
          </a:stretch>
        </p:blipFill>
        <p:spPr bwMode="auto">
          <a:xfrm>
            <a:off x="533400" y="3937000"/>
            <a:ext cx="5257800" cy="2921000"/>
          </a:xfrm>
          <a:prstGeom prst="rect">
            <a:avLst/>
          </a:prstGeom>
          <a:noFill/>
          <a:ln w="9525">
            <a:noFill/>
            <a:miter lim="800000"/>
            <a:headEnd/>
            <a:tailEnd/>
          </a:ln>
        </p:spPr>
      </p:pic>
      <p:pic>
        <p:nvPicPr>
          <p:cNvPr id="9221" name="Picture 5"/>
          <p:cNvPicPr>
            <a:picLocks noChangeAspect="1" noChangeArrowheads="1"/>
          </p:cNvPicPr>
          <p:nvPr/>
        </p:nvPicPr>
        <p:blipFill>
          <a:blip r:embed="rId3" cstate="print"/>
          <a:srcRect/>
          <a:stretch>
            <a:fillRect/>
          </a:stretch>
        </p:blipFill>
        <p:spPr bwMode="auto">
          <a:xfrm>
            <a:off x="5943600" y="3945848"/>
            <a:ext cx="2819400" cy="2912152"/>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0" y="1524000"/>
            <a:ext cx="4191000" cy="5105400"/>
          </a:xfrm>
        </p:spPr>
        <p:txBody>
          <a:bodyPr>
            <a:noAutofit/>
          </a:bodyPr>
          <a:lstStyle/>
          <a:p>
            <a:pPr eaLnBrk="1" hangingPunct="1">
              <a:lnSpc>
                <a:spcPct val="90000"/>
              </a:lnSpc>
            </a:pPr>
            <a:r>
              <a:rPr lang="en-US" sz="2200" b="1" dirty="0" smtClean="0"/>
              <a:t>Advantages</a:t>
            </a:r>
            <a:r>
              <a:rPr lang="en-US" sz="2200" dirty="0" smtClean="0"/>
              <a:t> </a:t>
            </a:r>
          </a:p>
          <a:p>
            <a:pPr lvl="1" eaLnBrk="1" hangingPunct="1">
              <a:lnSpc>
                <a:spcPct val="90000"/>
              </a:lnSpc>
            </a:pPr>
            <a:r>
              <a:rPr lang="en-US" sz="2200" dirty="0" smtClean="0"/>
              <a:t>An attractive grain pattern is produced</a:t>
            </a:r>
          </a:p>
          <a:p>
            <a:pPr lvl="1" eaLnBrk="1" hangingPunct="1">
              <a:lnSpc>
                <a:spcPct val="90000"/>
              </a:lnSpc>
            </a:pPr>
            <a:r>
              <a:rPr lang="en-US" sz="2200" dirty="0" smtClean="0"/>
              <a:t>Boards are more stable and shrink less</a:t>
            </a:r>
          </a:p>
          <a:p>
            <a:pPr lvl="1" eaLnBrk="1" hangingPunct="1">
              <a:lnSpc>
                <a:spcPct val="90000"/>
              </a:lnSpc>
            </a:pPr>
            <a:r>
              <a:rPr lang="en-US" sz="2200" dirty="0" smtClean="0"/>
              <a:t>Boards wear more evenly, important for flooring</a:t>
            </a:r>
          </a:p>
          <a:p>
            <a:pPr eaLnBrk="1" hangingPunct="1">
              <a:lnSpc>
                <a:spcPct val="90000"/>
              </a:lnSpc>
            </a:pPr>
            <a:r>
              <a:rPr lang="en-US" sz="2200" b="1" dirty="0" smtClean="0"/>
              <a:t>Disadvantage</a:t>
            </a:r>
          </a:p>
          <a:p>
            <a:pPr lvl="1" eaLnBrk="1" hangingPunct="1">
              <a:lnSpc>
                <a:spcPct val="90000"/>
              </a:lnSpc>
            </a:pPr>
            <a:r>
              <a:rPr lang="en-IE" sz="2200" dirty="0" smtClean="0"/>
              <a:t>Expensive, as the log has to be first quartered then turned for every cut.</a:t>
            </a:r>
            <a:endParaRPr lang="en-GB" sz="2200" dirty="0" smtClean="0"/>
          </a:p>
          <a:p>
            <a:pPr lvl="1" eaLnBrk="1" hangingPunct="1">
              <a:lnSpc>
                <a:spcPct val="90000"/>
              </a:lnSpc>
            </a:pPr>
            <a:r>
              <a:rPr lang="en-IE" sz="2200" dirty="0" smtClean="0">
                <a:cs typeface="Times New Roman" pitchFamily="18" charset="0"/>
              </a:rPr>
              <a:t>Because the log is quartered then cut again narrower boards are produced </a:t>
            </a:r>
            <a:endParaRPr lang="en-GB" sz="2200" dirty="0" smtClean="0">
              <a:cs typeface="Times New Roman" pitchFamily="18" charset="0"/>
            </a:endParaRPr>
          </a:p>
        </p:txBody>
      </p:sp>
      <p:pic>
        <p:nvPicPr>
          <p:cNvPr id="10243" name="Picture 4"/>
          <p:cNvPicPr>
            <a:picLocks noChangeAspect="1" noChangeArrowheads="1"/>
          </p:cNvPicPr>
          <p:nvPr/>
        </p:nvPicPr>
        <p:blipFill>
          <a:blip r:embed="rId2" cstate="print"/>
          <a:srcRect/>
          <a:stretch>
            <a:fillRect/>
          </a:stretch>
        </p:blipFill>
        <p:spPr bwMode="auto">
          <a:xfrm>
            <a:off x="4311610" y="2133600"/>
            <a:ext cx="4832389" cy="3462337"/>
          </a:xfrm>
          <a:prstGeom prst="rect">
            <a:avLst/>
          </a:prstGeom>
          <a:noFill/>
          <a:ln w="9525">
            <a:noFill/>
            <a:miter lim="800000"/>
            <a:headEnd/>
            <a:tailEnd/>
          </a:ln>
        </p:spPr>
      </p:pic>
      <p:sp>
        <p:nvSpPr>
          <p:cNvPr id="4" name="Rectangle 2"/>
          <p:cNvSpPr>
            <a:spLocks noGrp="1" noChangeArrowheads="1"/>
          </p:cNvSpPr>
          <p:nvPr>
            <p:ph type="title"/>
          </p:nvPr>
        </p:nvSpPr>
        <p:spPr>
          <a:xfrm>
            <a:off x="228600" y="0"/>
            <a:ext cx="8229600" cy="1143000"/>
          </a:xfrm>
        </p:spPr>
        <p:txBody>
          <a:bodyPr/>
          <a:lstStyle/>
          <a:p>
            <a:pPr eaLnBrk="1" hangingPunct="1"/>
            <a:r>
              <a:rPr lang="en-US" dirty="0" smtClean="0"/>
              <a:t>Quarter Sawing</a:t>
            </a:r>
            <a:endParaRPr lang="en-GB" dirty="0" smtClean="0"/>
          </a:p>
        </p:txBody>
      </p:sp>
      <p:sp>
        <p:nvSpPr>
          <p:cNvPr id="5" name="Rectangle 4"/>
          <p:cNvSpPr/>
          <p:nvPr/>
        </p:nvSpPr>
        <p:spPr>
          <a:xfrm>
            <a:off x="8153400" y="2514600"/>
            <a:ext cx="3810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495800" y="2286000"/>
            <a:ext cx="1981200" cy="1938992"/>
          </a:xfrm>
          <a:prstGeom prst="rect">
            <a:avLst/>
          </a:prstGeom>
          <a:solidFill>
            <a:schemeClr val="bg1"/>
          </a:solidFill>
        </p:spPr>
        <p:txBody>
          <a:bodyPr wrap="square" rtlCol="0">
            <a:spAutoFit/>
          </a:bodyPr>
          <a:lstStyle/>
          <a:p>
            <a:r>
              <a:rPr lang="en-US" sz="2400" dirty="0" smtClean="0"/>
              <a:t>Edge of the growth ring meets board at 45 degrees</a:t>
            </a:r>
          </a:p>
          <a:p>
            <a:endParaRPr lang="en-US" sz="2400" dirty="0"/>
          </a:p>
        </p:txBody>
      </p:sp>
      <p:sp>
        <p:nvSpPr>
          <p:cNvPr id="7" name="TextBox 6"/>
          <p:cNvSpPr txBox="1"/>
          <p:nvPr/>
        </p:nvSpPr>
        <p:spPr>
          <a:xfrm>
            <a:off x="6324600" y="1981200"/>
            <a:ext cx="2819400" cy="830997"/>
          </a:xfrm>
          <a:prstGeom prst="rect">
            <a:avLst/>
          </a:prstGeom>
          <a:solidFill>
            <a:schemeClr val="bg1"/>
          </a:solidFill>
        </p:spPr>
        <p:txBody>
          <a:bodyPr wrap="square" rtlCol="0">
            <a:spAutoFit/>
          </a:bodyPr>
          <a:lstStyle/>
          <a:p>
            <a:r>
              <a:rPr lang="en-US" sz="2400" dirty="0" smtClean="0"/>
              <a:t>Decorative grain of the medullary ray</a:t>
            </a:r>
            <a:endParaRPr lang="en-US" sz="24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81200" y="2133600"/>
            <a:ext cx="4495800" cy="523220"/>
          </a:xfrm>
          <a:prstGeom prst="rect">
            <a:avLst/>
          </a:prstGeom>
          <a:noFill/>
        </p:spPr>
        <p:txBody>
          <a:bodyPr wrap="square" rtlCol="0">
            <a:spAutoFit/>
          </a:bodyPr>
          <a:lstStyle/>
          <a:p>
            <a:r>
              <a:rPr lang="en-GB" sz="2800" dirty="0" smtClean="0">
                <a:latin typeface="Arial" pitchFamily="34" charset="0"/>
                <a:cs typeface="Arial" pitchFamily="34" charset="0"/>
              </a:rPr>
              <a:t>Saw Mill – Timber sawing</a:t>
            </a:r>
            <a:endParaRPr lang="en-GB" sz="2800" dirty="0">
              <a:latin typeface="Arial" pitchFamily="34" charset="0"/>
              <a:cs typeface="Arial" pitchFamily="34" charset="0"/>
            </a:endParaRPr>
          </a:p>
        </p:txBody>
      </p:sp>
      <p:sp>
        <p:nvSpPr>
          <p:cNvPr id="5" name="Rectangle 4"/>
          <p:cNvSpPr/>
          <p:nvPr/>
        </p:nvSpPr>
        <p:spPr>
          <a:xfrm>
            <a:off x="1905000" y="3200400"/>
            <a:ext cx="5943600" cy="369332"/>
          </a:xfrm>
          <a:prstGeom prst="rect">
            <a:avLst/>
          </a:prstGeom>
        </p:spPr>
        <p:txBody>
          <a:bodyPr wrap="square">
            <a:spAutoFit/>
          </a:bodyPr>
          <a:lstStyle/>
          <a:p>
            <a:r>
              <a:rPr lang="en-GB" u="sng" dirty="0" smtClean="0">
                <a:hlinkClick r:id="rId2"/>
              </a:rPr>
              <a:t>http://www.youtube.com/watch?v=yigFtAuUPDE</a:t>
            </a:r>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dirty="0" smtClean="0"/>
              <a:t>Timber Seasoning (Drying)</a:t>
            </a:r>
            <a:endParaRPr lang="en-GB" dirty="0" smtClean="0"/>
          </a:p>
        </p:txBody>
      </p:sp>
      <p:sp>
        <p:nvSpPr>
          <p:cNvPr id="4099" name="Rectangle 3"/>
          <p:cNvSpPr>
            <a:spLocks noGrp="1" noChangeArrowheads="1"/>
          </p:cNvSpPr>
          <p:nvPr>
            <p:ph type="body" idx="1"/>
          </p:nvPr>
        </p:nvSpPr>
        <p:spPr/>
        <p:txBody>
          <a:bodyPr>
            <a:normAutofit/>
          </a:bodyPr>
          <a:lstStyle/>
          <a:p>
            <a:pPr eaLnBrk="1" hangingPunct="1"/>
            <a:r>
              <a:rPr lang="en-IE" sz="2800" dirty="0" smtClean="0">
                <a:cs typeface="Times New Roman" pitchFamily="18" charset="0"/>
              </a:rPr>
              <a:t>When timber is first felled it is known as green timber and has a very high moisture content</a:t>
            </a:r>
            <a:r>
              <a:rPr lang="en-US" sz="2800" dirty="0" smtClean="0"/>
              <a:t> – approx 35%</a:t>
            </a:r>
          </a:p>
          <a:p>
            <a:pPr eaLnBrk="1" hangingPunct="1"/>
            <a:r>
              <a:rPr lang="en-US" sz="2800" dirty="0" smtClean="0"/>
              <a:t>Before it can be used it must be dried</a:t>
            </a:r>
          </a:p>
          <a:p>
            <a:pPr eaLnBrk="1" hangingPunct="1"/>
            <a:r>
              <a:rPr lang="en-US" sz="2800" dirty="0" smtClean="0"/>
              <a:t>If this process is not controlled properly defects can occur that can ruin good timber</a:t>
            </a:r>
          </a:p>
          <a:p>
            <a:pPr eaLnBrk="1" hangingPunct="1"/>
            <a:r>
              <a:rPr lang="en-US" sz="2800" dirty="0" smtClean="0"/>
              <a:t>Aim of seasoning is to dry out the wood to a suitable moisture content of 20% or less</a:t>
            </a:r>
            <a:endParaRPr lang="en-GB" sz="28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smtClean="0"/>
              <a:t>Reasons for Seasoning</a:t>
            </a:r>
            <a:endParaRPr lang="en-GB" smtClean="0"/>
          </a:p>
        </p:txBody>
      </p:sp>
      <p:sp>
        <p:nvSpPr>
          <p:cNvPr id="5123" name="Rectangle 3"/>
          <p:cNvSpPr>
            <a:spLocks noGrp="1" noChangeArrowheads="1"/>
          </p:cNvSpPr>
          <p:nvPr>
            <p:ph type="body" idx="1"/>
          </p:nvPr>
        </p:nvSpPr>
        <p:spPr/>
        <p:txBody>
          <a:bodyPr>
            <a:noAutofit/>
          </a:bodyPr>
          <a:lstStyle/>
          <a:p>
            <a:pPr eaLnBrk="1" hangingPunct="1">
              <a:lnSpc>
                <a:spcPct val="90000"/>
              </a:lnSpc>
            </a:pPr>
            <a:r>
              <a:rPr lang="en-GB" sz="2800" dirty="0" smtClean="0"/>
              <a:t>Seasoning is the controlled process of reducing the moisture content (MC) of the timber so that it is suitable for the environment and intended use.</a:t>
            </a:r>
            <a:endParaRPr lang="en-IE" sz="2800" dirty="0" smtClean="0"/>
          </a:p>
          <a:p>
            <a:pPr eaLnBrk="1" hangingPunct="1">
              <a:lnSpc>
                <a:spcPct val="90000"/>
              </a:lnSpc>
            </a:pPr>
            <a:r>
              <a:rPr lang="en-IE" sz="2800" dirty="0" smtClean="0"/>
              <a:t>Wood will dry naturally, but seasoning helps us to control the process and keep the timber more stable as an end product.</a:t>
            </a:r>
          </a:p>
          <a:p>
            <a:pPr eaLnBrk="1" hangingPunct="1">
              <a:lnSpc>
                <a:spcPct val="90000"/>
              </a:lnSpc>
            </a:pPr>
            <a:r>
              <a:rPr lang="en-IE" sz="2800" dirty="0" smtClean="0"/>
              <a:t>Prevents splitting</a:t>
            </a:r>
          </a:p>
          <a:p>
            <a:pPr eaLnBrk="1" hangingPunct="1">
              <a:lnSpc>
                <a:spcPct val="90000"/>
              </a:lnSpc>
            </a:pPr>
            <a:r>
              <a:rPr lang="en-IE" sz="2800" dirty="0" smtClean="0"/>
              <a:t>Prevents a lot of fungal and insect attacks</a:t>
            </a:r>
          </a:p>
          <a:p>
            <a:pPr eaLnBrk="1" hangingPunct="1">
              <a:lnSpc>
                <a:spcPct val="90000"/>
              </a:lnSpc>
            </a:pPr>
            <a:r>
              <a:rPr lang="en-IE" sz="2800" dirty="0" smtClean="0"/>
              <a:t>It is less likely to distort or warp later</a:t>
            </a:r>
          </a:p>
          <a:p>
            <a:pPr eaLnBrk="1" hangingPunct="1">
              <a:lnSpc>
                <a:spcPct val="90000"/>
              </a:lnSpc>
            </a:pPr>
            <a:r>
              <a:rPr lang="en-IE" sz="2800" dirty="0" smtClean="0">
                <a:cs typeface="Times New Roman" pitchFamily="18" charset="0"/>
              </a:rPr>
              <a:t>After seasoning timber is easier to work with, because it is lighter, harder and stronger.</a:t>
            </a:r>
            <a:r>
              <a:rPr lang="en-GB" sz="2800" dirty="0" smtClean="0"/>
              <a:t> </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dirty="0" smtClean="0"/>
              <a:t>Seasoning Methods and Effects</a:t>
            </a:r>
          </a:p>
        </p:txBody>
      </p:sp>
      <p:sp>
        <p:nvSpPr>
          <p:cNvPr id="22531" name="Rectangle 3" descr="Rectangle: Click to edit Master text styles&#10;Second level&#10;Third level&#10;Fourth level&#10;Fifth level"/>
          <p:cNvSpPr>
            <a:spLocks noGrp="1" noChangeArrowheads="1"/>
          </p:cNvSpPr>
          <p:nvPr>
            <p:ph type="body" idx="1"/>
          </p:nvPr>
        </p:nvSpPr>
        <p:spPr>
          <a:xfrm>
            <a:off x="609600" y="1752600"/>
            <a:ext cx="6858000" cy="4343400"/>
          </a:xfrm>
        </p:spPr>
        <p:txBody>
          <a:bodyPr>
            <a:normAutofit fontScale="85000" lnSpcReduction="20000"/>
          </a:bodyPr>
          <a:lstStyle/>
          <a:p>
            <a:pPr eaLnBrk="1" hangingPunct="1">
              <a:lnSpc>
                <a:spcPct val="110000"/>
              </a:lnSpc>
            </a:pPr>
            <a:r>
              <a:rPr lang="en-US" sz="2800" dirty="0" smtClean="0"/>
              <a:t>Seasoning Methods</a:t>
            </a:r>
          </a:p>
          <a:p>
            <a:pPr lvl="1" eaLnBrk="1" hangingPunct="1">
              <a:lnSpc>
                <a:spcPct val="110000"/>
              </a:lnSpc>
            </a:pPr>
            <a:r>
              <a:rPr lang="en-US" sz="2400" b="1" dirty="0" smtClean="0"/>
              <a:t>Air seasoning</a:t>
            </a:r>
          </a:p>
          <a:p>
            <a:pPr lvl="1" eaLnBrk="1" hangingPunct="1">
              <a:lnSpc>
                <a:spcPct val="110000"/>
              </a:lnSpc>
            </a:pPr>
            <a:r>
              <a:rPr lang="en-US" sz="2400" b="1" dirty="0" smtClean="0"/>
              <a:t>Kiln seasoning</a:t>
            </a:r>
          </a:p>
          <a:p>
            <a:pPr lvl="2">
              <a:lnSpc>
                <a:spcPct val="110000"/>
              </a:lnSpc>
            </a:pPr>
            <a:r>
              <a:rPr lang="en-US" sz="2100" dirty="0" smtClean="0"/>
              <a:t>Compartmental kilns</a:t>
            </a:r>
          </a:p>
          <a:p>
            <a:pPr lvl="2">
              <a:lnSpc>
                <a:spcPct val="110000"/>
              </a:lnSpc>
            </a:pPr>
            <a:r>
              <a:rPr lang="en-US" sz="2100" dirty="0" smtClean="0"/>
              <a:t>Progressive kilns</a:t>
            </a:r>
          </a:p>
          <a:p>
            <a:pPr lvl="2">
              <a:lnSpc>
                <a:spcPct val="110000"/>
              </a:lnSpc>
            </a:pPr>
            <a:endParaRPr lang="en-US" sz="2100" dirty="0"/>
          </a:p>
          <a:p>
            <a:pPr marL="685800" lvl="2" indent="0">
              <a:lnSpc>
                <a:spcPct val="110000"/>
              </a:lnSpc>
              <a:buNone/>
            </a:pPr>
            <a:r>
              <a:rPr lang="en-US" sz="2100" dirty="0" smtClean="0"/>
              <a:t>SEASONING EFFECTS  ???</a:t>
            </a:r>
          </a:p>
          <a:p>
            <a:pPr eaLnBrk="1" hangingPunct="1">
              <a:lnSpc>
                <a:spcPct val="110000"/>
              </a:lnSpc>
            </a:pPr>
            <a:r>
              <a:rPr lang="en-US" sz="2800" dirty="0" smtClean="0"/>
              <a:t>Seasoning Effects ???</a:t>
            </a:r>
          </a:p>
          <a:p>
            <a:pPr lvl="1" eaLnBrk="1" hangingPunct="1">
              <a:lnSpc>
                <a:spcPct val="110000"/>
              </a:lnSpc>
            </a:pPr>
            <a:r>
              <a:rPr lang="en-US" sz="2400" dirty="0" smtClean="0"/>
              <a:t>Shrinkage</a:t>
            </a:r>
          </a:p>
          <a:p>
            <a:pPr lvl="1" eaLnBrk="1" hangingPunct="1">
              <a:lnSpc>
                <a:spcPct val="110000"/>
              </a:lnSpc>
            </a:pPr>
            <a:r>
              <a:rPr lang="en-US" sz="2400" dirty="0" smtClean="0"/>
              <a:t>Reduced weight</a:t>
            </a:r>
          </a:p>
          <a:p>
            <a:pPr lvl="1" eaLnBrk="1" hangingPunct="1">
              <a:lnSpc>
                <a:spcPct val="110000"/>
              </a:lnSpc>
            </a:pPr>
            <a:r>
              <a:rPr lang="en-US" sz="2400" dirty="0" smtClean="0"/>
              <a:t>Increase of strength and stiffness</a:t>
            </a:r>
          </a:p>
          <a:p>
            <a:pPr lvl="1" eaLnBrk="1" hangingPunct="1">
              <a:lnSpc>
                <a:spcPct val="110000"/>
              </a:lnSpc>
            </a:pPr>
            <a:r>
              <a:rPr lang="en-US" sz="2400" dirty="0" smtClean="0"/>
              <a:t>More dimensionally stable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arn(outVertical)">
                                      <p:cBhvr>
                                        <p:cTn id="7" dur="500"/>
                                        <p:tgtEl>
                                          <p:spTgt spid="22531">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2531">
                                            <p:txEl>
                                              <p:pRg st="1" end="1"/>
                                            </p:txEl>
                                          </p:spTgt>
                                        </p:tgtEl>
                                        <p:attrNameLst>
                                          <p:attrName>style.visibility</p:attrName>
                                        </p:attrNameLst>
                                      </p:cBhvr>
                                      <p:to>
                                        <p:strVal val="visible"/>
                                      </p:to>
                                    </p:set>
                                    <p:animEffect transition="in" filter="barn(outVertical)">
                                      <p:cBhvr>
                                        <p:cTn id="10" dur="500"/>
                                        <p:tgtEl>
                                          <p:spTgt spid="22531">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22531">
                                            <p:txEl>
                                              <p:pRg st="2" end="2"/>
                                            </p:txEl>
                                          </p:spTgt>
                                        </p:tgtEl>
                                        <p:attrNameLst>
                                          <p:attrName>style.visibility</p:attrName>
                                        </p:attrNameLst>
                                      </p:cBhvr>
                                      <p:to>
                                        <p:strVal val="visible"/>
                                      </p:to>
                                    </p:set>
                                    <p:animEffect transition="in" filter="barn(outVertical)">
                                      <p:cBhvr>
                                        <p:cTn id="13" dur="500"/>
                                        <p:tgtEl>
                                          <p:spTgt spid="22531">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22531">
                                            <p:txEl>
                                              <p:pRg st="3" end="3"/>
                                            </p:txEl>
                                          </p:spTgt>
                                        </p:tgtEl>
                                        <p:attrNameLst>
                                          <p:attrName>style.visibility</p:attrName>
                                        </p:attrNameLst>
                                      </p:cBhvr>
                                      <p:to>
                                        <p:strVal val="visible"/>
                                      </p:to>
                                    </p:set>
                                    <p:animEffect transition="in" filter="barn(outVertical)">
                                      <p:cBhvr>
                                        <p:cTn id="16" dur="500"/>
                                        <p:tgtEl>
                                          <p:spTgt spid="22531">
                                            <p:txEl>
                                              <p:pRg st="3" end="3"/>
                                            </p:txEl>
                                          </p:spTgt>
                                        </p:tgtEl>
                                      </p:cBhvr>
                                    </p:animEffect>
                                  </p:childTnLst>
                                </p:cTn>
                              </p:par>
                              <p:par>
                                <p:cTn id="17" presetID="16" presetClass="entr" presetSubtype="37"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animEffect transition="in" filter="barn(outVertical)">
                                      <p:cBhvr>
                                        <p:cTn id="19" dur="500"/>
                                        <p:tgtEl>
                                          <p:spTgt spid="22531">
                                            <p:txEl>
                                              <p:pRg st="4" end="4"/>
                                            </p:txEl>
                                          </p:spTgt>
                                        </p:tgtEl>
                                      </p:cBhvr>
                                    </p:animEffect>
                                  </p:childTnLst>
                                </p:cTn>
                              </p:par>
                              <p:par>
                                <p:cTn id="20" presetID="16" presetClass="entr" presetSubtype="37" fill="hold" grpId="0" nodeType="withEffect">
                                  <p:stCondLst>
                                    <p:cond delay="0"/>
                                  </p:stCondLst>
                                  <p:childTnLst>
                                    <p:set>
                                      <p:cBhvr>
                                        <p:cTn id="21" dur="1" fill="hold">
                                          <p:stCondLst>
                                            <p:cond delay="0"/>
                                          </p:stCondLst>
                                        </p:cTn>
                                        <p:tgtEl>
                                          <p:spTgt spid="22531">
                                            <p:txEl>
                                              <p:pRg st="6" end="6"/>
                                            </p:txEl>
                                          </p:spTgt>
                                        </p:tgtEl>
                                        <p:attrNameLst>
                                          <p:attrName>style.visibility</p:attrName>
                                        </p:attrNameLst>
                                      </p:cBhvr>
                                      <p:to>
                                        <p:strVal val="visible"/>
                                      </p:to>
                                    </p:set>
                                    <p:animEffect transition="in" filter="barn(outVertical)">
                                      <p:cBhvr>
                                        <p:cTn id="22" dur="500"/>
                                        <p:tgtEl>
                                          <p:spTgt spid="22531">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2531">
                                            <p:txEl>
                                              <p:pRg st="7" end="7"/>
                                            </p:txEl>
                                          </p:spTgt>
                                        </p:tgtEl>
                                        <p:attrNameLst>
                                          <p:attrName>style.visibility</p:attrName>
                                        </p:attrNameLst>
                                      </p:cBhvr>
                                      <p:to>
                                        <p:strVal val="visible"/>
                                      </p:to>
                                    </p:set>
                                    <p:animEffect transition="in" filter="barn(outVertical)">
                                      <p:cBhvr>
                                        <p:cTn id="27" dur="500"/>
                                        <p:tgtEl>
                                          <p:spTgt spid="22531">
                                            <p:txEl>
                                              <p:pRg st="7" end="7"/>
                                            </p:txEl>
                                          </p:spTgt>
                                        </p:tgtEl>
                                      </p:cBhvr>
                                    </p:animEffect>
                                  </p:childTnLst>
                                </p:cTn>
                              </p:par>
                              <p:par>
                                <p:cTn id="28" presetID="2" presetClass="entr" presetSubtype="4" fill="hold" grpId="0" nodeType="withEffect">
                                  <p:stCondLst>
                                    <p:cond delay="0"/>
                                  </p:stCondLst>
                                  <p:childTnLst>
                                    <p:set>
                                      <p:cBhvr>
                                        <p:cTn id="29" dur="1" fill="hold">
                                          <p:stCondLst>
                                            <p:cond delay="0"/>
                                          </p:stCondLst>
                                        </p:cTn>
                                        <p:tgtEl>
                                          <p:spTgt spid="22531">
                                            <p:txEl>
                                              <p:pRg st="8" end="8"/>
                                            </p:txEl>
                                          </p:spTgt>
                                        </p:tgtEl>
                                        <p:attrNameLst>
                                          <p:attrName>style.visibility</p:attrName>
                                        </p:attrNameLst>
                                      </p:cBhvr>
                                      <p:to>
                                        <p:strVal val="visible"/>
                                      </p:to>
                                    </p:set>
                                    <p:anim calcmode="lin" valueType="num">
                                      <p:cBhvr additive="base">
                                        <p:cTn id="30" dur="5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2531">
                                            <p:txEl>
                                              <p:pRg st="8" end="8"/>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22531">
                                            <p:txEl>
                                              <p:pRg st="9" end="9"/>
                                            </p:txEl>
                                          </p:spTgt>
                                        </p:tgtEl>
                                        <p:attrNameLst>
                                          <p:attrName>style.visibility</p:attrName>
                                        </p:attrNameLst>
                                      </p:cBhvr>
                                      <p:to>
                                        <p:strVal val="visible"/>
                                      </p:to>
                                    </p:set>
                                    <p:anim calcmode="lin" valueType="num">
                                      <p:cBhvr additive="base">
                                        <p:cTn id="34" dur="5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22531">
                                            <p:txEl>
                                              <p:pRg st="9" end="9"/>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22531">
                                            <p:txEl>
                                              <p:pRg st="10" end="10"/>
                                            </p:txEl>
                                          </p:spTgt>
                                        </p:tgtEl>
                                        <p:attrNameLst>
                                          <p:attrName>style.visibility</p:attrName>
                                        </p:attrNameLst>
                                      </p:cBhvr>
                                      <p:to>
                                        <p:strVal val="visible"/>
                                      </p:to>
                                    </p:set>
                                    <p:anim calcmode="lin" valueType="num">
                                      <p:cBhvr additive="base">
                                        <p:cTn id="38" dur="500" fill="hold"/>
                                        <p:tgtEl>
                                          <p:spTgt spid="22531">
                                            <p:txEl>
                                              <p:pRg st="10" end="1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22531">
                                            <p:txEl>
                                              <p:pRg st="10" end="10"/>
                                            </p:txEl>
                                          </p:spTgt>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22531">
                                            <p:txEl>
                                              <p:pRg st="11" end="11"/>
                                            </p:txEl>
                                          </p:spTgt>
                                        </p:tgtEl>
                                        <p:attrNameLst>
                                          <p:attrName>style.visibility</p:attrName>
                                        </p:attrNameLst>
                                      </p:cBhvr>
                                      <p:to>
                                        <p:strVal val="visible"/>
                                      </p:to>
                                    </p:set>
                                    <p:anim calcmode="lin" valueType="num">
                                      <p:cBhvr additive="base">
                                        <p:cTn id="42" dur="500" fill="hold"/>
                                        <p:tgtEl>
                                          <p:spTgt spid="22531">
                                            <p:txEl>
                                              <p:pRg st="11" end="11"/>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22531">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dirty="0" smtClean="0"/>
              <a:t>Seasoning and Shrinkage</a:t>
            </a:r>
          </a:p>
        </p:txBody>
      </p:sp>
      <p:sp>
        <p:nvSpPr>
          <p:cNvPr id="6" name="Rectangle 3"/>
          <p:cNvSpPr>
            <a:spLocks noGrp="1" noChangeArrowheads="1"/>
          </p:cNvSpPr>
          <p:nvPr>
            <p:ph sz="quarter" idx="1"/>
          </p:nvPr>
        </p:nvSpPr>
        <p:spPr bwMode="auto">
          <a:xfrm>
            <a:off x="609600" y="1524000"/>
            <a:ext cx="8153400" cy="4495800"/>
          </a:xfrm>
          <a:prstGeom prst="rect">
            <a:avLst/>
          </a:prstGeom>
          <a:noFill/>
          <a:ln w="9525">
            <a:noFill/>
            <a:miter lim="800000"/>
            <a:headEnd/>
            <a:tailEnd/>
          </a:ln>
        </p:spPr>
        <p:txBody>
          <a:bodyPr>
            <a:normAutofit/>
          </a:bodyPr>
          <a:lstStyle/>
          <a:p>
            <a:pPr marL="342900" indent="-342900">
              <a:spcBef>
                <a:spcPct val="20000"/>
              </a:spcBef>
              <a:buClr>
                <a:schemeClr val="bg2"/>
              </a:buClr>
              <a:buSzPct val="75000"/>
            </a:pPr>
            <a:r>
              <a:rPr lang="en-IE" sz="2400" dirty="0" smtClean="0">
                <a:latin typeface="Tw Cen MT" pitchFamily="34" charset="0"/>
              </a:rPr>
              <a:t>Seasoning </a:t>
            </a:r>
            <a:r>
              <a:rPr lang="en-IE" sz="2400" dirty="0">
                <a:latin typeface="Tw Cen MT" pitchFamily="34" charset="0"/>
              </a:rPr>
              <a:t>will cause dramatic changes such as increase in strength but also distortion and shrinkage</a:t>
            </a:r>
            <a:r>
              <a:rPr lang="en-IE" sz="2400" dirty="0" smtClean="0">
                <a:latin typeface="Tw Cen MT" pitchFamily="34" charset="0"/>
              </a:rPr>
              <a:t>.</a:t>
            </a:r>
          </a:p>
          <a:p>
            <a:pPr marL="342900" indent="-342900">
              <a:spcBef>
                <a:spcPct val="20000"/>
              </a:spcBef>
              <a:buClr>
                <a:schemeClr val="bg2"/>
              </a:buClr>
              <a:buSzPct val="75000"/>
            </a:pPr>
            <a:r>
              <a:rPr lang="en-IE" sz="2400" dirty="0" smtClean="0">
                <a:latin typeface="Tw Cen MT" pitchFamily="34" charset="0"/>
              </a:rPr>
              <a:t>The greatest amount of shrinkage takes place  	   </a:t>
            </a:r>
            <a:r>
              <a:rPr lang="en-IE" sz="2400" dirty="0" smtClean="0">
                <a:solidFill>
                  <a:srgbClr val="0070C0"/>
                </a:solidFill>
                <a:latin typeface="Tw Cen MT" pitchFamily="34" charset="0"/>
              </a:rPr>
              <a:t>tangentially</a:t>
            </a:r>
            <a:r>
              <a:rPr lang="en-IE" sz="2400" dirty="0" smtClean="0">
                <a:latin typeface="Tw Cen MT" pitchFamily="34" charset="0"/>
              </a:rPr>
              <a:t> along the grain with little loss over the </a:t>
            </a:r>
            <a:r>
              <a:rPr lang="en-IE" sz="2400" dirty="0" smtClean="0">
                <a:solidFill>
                  <a:srgbClr val="0070C0"/>
                </a:solidFill>
                <a:latin typeface="Tw Cen MT" pitchFamily="34" charset="0"/>
              </a:rPr>
              <a:t>radial</a:t>
            </a:r>
            <a:r>
              <a:rPr lang="en-IE" sz="2400" dirty="0" smtClean="0">
                <a:latin typeface="Tw Cen MT" pitchFamily="34" charset="0"/>
              </a:rPr>
              <a:t> direction or </a:t>
            </a:r>
            <a:r>
              <a:rPr lang="en-IE" sz="2400" dirty="0" smtClean="0">
                <a:solidFill>
                  <a:srgbClr val="0070C0"/>
                </a:solidFill>
                <a:latin typeface="Tw Cen MT" pitchFamily="34" charset="0"/>
              </a:rPr>
              <a:t>longitudinally</a:t>
            </a:r>
            <a:r>
              <a:rPr lang="en-IE" sz="2400" dirty="0" smtClean="0">
                <a:solidFill>
                  <a:schemeClr val="bg2"/>
                </a:solidFill>
                <a:latin typeface="Tw Cen MT" pitchFamily="34" charset="0"/>
              </a:rPr>
              <a:t> </a:t>
            </a:r>
            <a:r>
              <a:rPr lang="en-IE" sz="2400" dirty="0" smtClean="0">
                <a:latin typeface="Tw Cen MT" pitchFamily="34" charset="0"/>
              </a:rPr>
              <a:t>along the length of the board. </a:t>
            </a:r>
          </a:p>
          <a:p>
            <a:pPr marL="342900" indent="-342900">
              <a:spcBef>
                <a:spcPct val="20000"/>
              </a:spcBef>
              <a:buClr>
                <a:schemeClr val="bg2"/>
              </a:buClr>
              <a:buSzPct val="75000"/>
            </a:pPr>
            <a:endParaRPr lang="en-GB" sz="2400" dirty="0">
              <a:latin typeface="Tw Cen MT" pitchFamily="34" charset="0"/>
            </a:endParaRPr>
          </a:p>
        </p:txBody>
      </p:sp>
      <p:pic>
        <p:nvPicPr>
          <p:cNvPr id="7" name="Picture 7"/>
          <p:cNvPicPr>
            <a:picLocks noChangeAspect="1" noChangeArrowheads="1"/>
          </p:cNvPicPr>
          <p:nvPr/>
        </p:nvPicPr>
        <p:blipFill>
          <a:blip r:embed="rId3" cstate="print"/>
          <a:srcRect/>
          <a:stretch>
            <a:fillRect/>
          </a:stretch>
        </p:blipFill>
        <p:spPr bwMode="auto">
          <a:xfrm>
            <a:off x="2895600" y="3581400"/>
            <a:ext cx="5387882" cy="2912102"/>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dirty="0" smtClean="0"/>
              <a:t>Seasoning and Shrinkage</a:t>
            </a:r>
          </a:p>
        </p:txBody>
      </p:sp>
      <p:sp>
        <p:nvSpPr>
          <p:cNvPr id="4" name="Content Placeholder 3"/>
          <p:cNvSpPr>
            <a:spLocks noGrp="1"/>
          </p:cNvSpPr>
          <p:nvPr>
            <p:ph sz="quarter" idx="1"/>
          </p:nvPr>
        </p:nvSpPr>
        <p:spPr/>
        <p:txBody>
          <a:bodyPr>
            <a:normAutofit/>
          </a:bodyPr>
          <a:lstStyle/>
          <a:p>
            <a:r>
              <a:rPr lang="en-IE" sz="2400" dirty="0" smtClean="0">
                <a:latin typeface="Tw Cen MT" pitchFamily="34" charset="0"/>
              </a:rPr>
              <a:t>Because of these varying shrinkage rates, tangential boards tend to </a:t>
            </a:r>
            <a:r>
              <a:rPr lang="en-IE" sz="2400" dirty="0" smtClean="0">
                <a:solidFill>
                  <a:srgbClr val="0070C0"/>
                </a:solidFill>
                <a:latin typeface="Tw Cen MT" pitchFamily="34" charset="0"/>
              </a:rPr>
              <a:t>cup</a:t>
            </a:r>
            <a:r>
              <a:rPr lang="en-IE" sz="2400" dirty="0" smtClean="0">
                <a:latin typeface="Tw Cen MT" pitchFamily="34" charset="0"/>
              </a:rPr>
              <a:t> because of the geometry of the  annual rings. Some rings are much longer than the others close to the  heart. Therefore there will be more shrinkage at these parts than the others. </a:t>
            </a:r>
            <a:endParaRPr lang="en-GB" sz="2400" dirty="0" smtClean="0">
              <a:latin typeface="Tw Cen MT" pitchFamily="34" charset="0"/>
            </a:endParaRPr>
          </a:p>
          <a:p>
            <a:endParaRPr lang="en-US" sz="2400" dirty="0"/>
          </a:p>
        </p:txBody>
      </p:sp>
      <p:pic>
        <p:nvPicPr>
          <p:cNvPr id="6" name="Picture 8"/>
          <p:cNvPicPr>
            <a:picLocks noChangeAspect="1" noChangeArrowheads="1"/>
          </p:cNvPicPr>
          <p:nvPr/>
        </p:nvPicPr>
        <p:blipFill>
          <a:blip r:embed="rId3" cstate="print"/>
          <a:srcRect/>
          <a:stretch>
            <a:fillRect/>
          </a:stretch>
        </p:blipFill>
        <p:spPr bwMode="auto">
          <a:xfrm>
            <a:off x="4191000" y="3581400"/>
            <a:ext cx="4267200" cy="2537906"/>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dirty="0" smtClean="0"/>
              <a:t>Air Seasoning</a:t>
            </a:r>
            <a:endParaRPr lang="en-GB" dirty="0" smtClean="0"/>
          </a:p>
        </p:txBody>
      </p:sp>
      <p:sp>
        <p:nvSpPr>
          <p:cNvPr id="9219" name="Rectangle 3"/>
          <p:cNvSpPr>
            <a:spLocks noGrp="1" noChangeArrowheads="1"/>
          </p:cNvSpPr>
          <p:nvPr>
            <p:ph type="body" idx="1"/>
          </p:nvPr>
        </p:nvSpPr>
        <p:spPr>
          <a:xfrm>
            <a:off x="457200" y="1676400"/>
            <a:ext cx="8229600" cy="4953000"/>
          </a:xfrm>
        </p:spPr>
        <p:txBody>
          <a:bodyPr/>
          <a:lstStyle/>
          <a:p>
            <a:pPr algn="just" eaLnBrk="1" hangingPunct="1"/>
            <a:r>
              <a:rPr lang="en-IE" sz="2400" dirty="0" smtClean="0">
                <a:cs typeface="Times New Roman" pitchFamily="18" charset="0"/>
              </a:rPr>
              <a:t>With this process the </a:t>
            </a:r>
            <a:r>
              <a:rPr lang="en-IE" sz="2400" b="1" dirty="0" smtClean="0">
                <a:solidFill>
                  <a:srgbClr val="0070C0"/>
                </a:solidFill>
                <a:cs typeface="Times New Roman" pitchFamily="18" charset="0"/>
              </a:rPr>
              <a:t>timber is roughly sawn to size and stacked using spacers called ‘stickers’, </a:t>
            </a:r>
            <a:r>
              <a:rPr lang="en-GB" sz="2400" b="1" dirty="0" smtClean="0">
                <a:solidFill>
                  <a:srgbClr val="0070C0"/>
                </a:solidFill>
              </a:rPr>
              <a:t>with the timber stacked in the open air. </a:t>
            </a:r>
            <a:endParaRPr lang="en-US" sz="2400" b="1" dirty="0" smtClean="0">
              <a:solidFill>
                <a:srgbClr val="0070C0"/>
              </a:solidFill>
            </a:endParaRPr>
          </a:p>
          <a:p>
            <a:pPr algn="just" eaLnBrk="1" hangingPunct="1"/>
            <a:r>
              <a:rPr lang="en-GB" sz="2400" dirty="0" smtClean="0"/>
              <a:t>Vertical spacing achieved by using timber </a:t>
            </a:r>
            <a:r>
              <a:rPr lang="en-US" sz="2400" dirty="0" smtClean="0"/>
              <a:t>b</a:t>
            </a:r>
            <a:r>
              <a:rPr lang="en-GB" sz="2400" dirty="0" smtClean="0"/>
              <a:t>attens</a:t>
            </a:r>
            <a:r>
              <a:rPr lang="en-US" sz="2400" dirty="0"/>
              <a:t> </a:t>
            </a:r>
            <a:r>
              <a:rPr lang="en-US" sz="2400" dirty="0" smtClean="0"/>
              <a:t>(25mm)</a:t>
            </a:r>
            <a:r>
              <a:rPr lang="en-GB" sz="2400" dirty="0" smtClean="0"/>
              <a:t> of the same species. </a:t>
            </a:r>
            <a:r>
              <a:rPr lang="en-GB" sz="2400" b="1" dirty="0" smtClean="0">
                <a:solidFill>
                  <a:srgbClr val="0070C0"/>
                </a:solidFill>
              </a:rPr>
              <a:t>The piling sticks should be spaced close enough to prevent bowing</a:t>
            </a:r>
            <a:r>
              <a:rPr lang="en-GB" sz="2400" dirty="0" smtClean="0"/>
              <a:t> (600 to </a:t>
            </a:r>
            <a:r>
              <a:rPr lang="en-US" sz="2400" dirty="0" smtClean="0"/>
              <a:t>9</a:t>
            </a:r>
            <a:r>
              <a:rPr lang="en-GB" sz="2400" dirty="0" smtClean="0"/>
              <a:t>00 mm </a:t>
            </a:r>
            <a:r>
              <a:rPr lang="en-US" sz="2400" dirty="0" smtClean="0"/>
              <a:t>centres</a:t>
            </a:r>
            <a:r>
              <a:rPr lang="en-GB" sz="2400" dirty="0" smtClean="0"/>
              <a:t>) </a:t>
            </a:r>
            <a:r>
              <a:rPr lang="en-IE" sz="2400" dirty="0" smtClean="0">
                <a:cs typeface="Times New Roman" pitchFamily="18" charset="0"/>
              </a:rPr>
              <a:t>This </a:t>
            </a:r>
            <a:r>
              <a:rPr lang="en-IE" sz="2400" b="1" dirty="0" smtClean="0">
                <a:solidFill>
                  <a:srgbClr val="0070C0"/>
                </a:solidFill>
                <a:cs typeface="Times New Roman" pitchFamily="18" charset="0"/>
              </a:rPr>
              <a:t>allows the free movement of air. </a:t>
            </a:r>
          </a:p>
          <a:p>
            <a:pPr algn="just" eaLnBrk="1" hangingPunct="1"/>
            <a:r>
              <a:rPr lang="en-IE" sz="2400" dirty="0" smtClean="0">
                <a:cs typeface="Times New Roman" pitchFamily="18" charset="0"/>
              </a:rPr>
              <a:t>The stack should be protected from the direct influence of the elements. </a:t>
            </a:r>
          </a:p>
          <a:p>
            <a:pPr algn="just" eaLnBrk="1" hangingPunct="1"/>
            <a:endParaRPr lang="en-GB" sz="2600" dirty="0" smtClean="0">
              <a:cs typeface="Times New Roman" pitchFamily="18" charset="0"/>
            </a:endParaRPr>
          </a:p>
          <a:p>
            <a:pPr algn="just" eaLnBrk="1" hangingPunct="1"/>
            <a:endParaRPr lang="en-GB" sz="2600" dirty="0" smtClean="0">
              <a:cs typeface="Times New Roman" pitchFamily="18" charset="0"/>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smtClean="0"/>
              <a:t>Air Seasoning</a:t>
            </a:r>
            <a:endParaRPr lang="en-GB" smtClean="0"/>
          </a:p>
        </p:txBody>
      </p:sp>
      <p:sp>
        <p:nvSpPr>
          <p:cNvPr id="10243" name="Rectangle 3"/>
          <p:cNvSpPr>
            <a:spLocks noGrp="1" noChangeArrowheads="1"/>
          </p:cNvSpPr>
          <p:nvPr>
            <p:ph type="body" idx="1"/>
          </p:nvPr>
        </p:nvSpPr>
        <p:spPr>
          <a:xfrm>
            <a:off x="457200" y="1524000"/>
            <a:ext cx="8229600" cy="4953000"/>
          </a:xfrm>
        </p:spPr>
        <p:txBody>
          <a:bodyPr/>
          <a:lstStyle/>
          <a:p>
            <a:pPr eaLnBrk="1" hangingPunct="1"/>
            <a:r>
              <a:rPr lang="en-US" sz="2400" b="1" dirty="0" smtClean="0"/>
              <a:t>Advantages</a:t>
            </a:r>
            <a:r>
              <a:rPr lang="en-US" sz="2400" dirty="0" smtClean="0"/>
              <a:t> </a:t>
            </a:r>
          </a:p>
          <a:p>
            <a:pPr lvl="1" eaLnBrk="1" hangingPunct="1"/>
            <a:r>
              <a:rPr lang="en-US" sz="2400" dirty="0" smtClean="0"/>
              <a:t>No expensive equipment needed</a:t>
            </a:r>
          </a:p>
          <a:p>
            <a:pPr lvl="1" eaLnBrk="1" hangingPunct="1"/>
            <a:r>
              <a:rPr lang="en-US" sz="2400" dirty="0" smtClean="0"/>
              <a:t>Small </a:t>
            </a:r>
            <a:r>
              <a:rPr lang="en-GB" sz="2400" dirty="0" smtClean="0"/>
              <a:t>labour</a:t>
            </a:r>
            <a:r>
              <a:rPr lang="en-US" sz="2400" dirty="0" smtClean="0"/>
              <a:t> cost once stack is made </a:t>
            </a:r>
          </a:p>
          <a:p>
            <a:pPr lvl="1" eaLnBrk="1" hangingPunct="1"/>
            <a:r>
              <a:rPr lang="en-GB" sz="2400" dirty="0" smtClean="0"/>
              <a:t>Environmentally</a:t>
            </a:r>
            <a:r>
              <a:rPr lang="en-US" sz="2400" dirty="0" smtClean="0"/>
              <a:t> friendly- uses little energy</a:t>
            </a:r>
          </a:p>
          <a:p>
            <a:pPr eaLnBrk="1" hangingPunct="1"/>
            <a:r>
              <a:rPr lang="en-US" sz="2400" b="1" dirty="0" smtClean="0"/>
              <a:t>Disadvantages</a:t>
            </a:r>
          </a:p>
          <a:p>
            <a:pPr lvl="1" eaLnBrk="1" hangingPunct="1"/>
            <a:r>
              <a:rPr lang="en-US" sz="2400" dirty="0" smtClean="0"/>
              <a:t>Slow drying rate</a:t>
            </a:r>
          </a:p>
          <a:p>
            <a:pPr lvl="1" eaLnBrk="1" hangingPunct="1"/>
            <a:r>
              <a:rPr lang="en-US" sz="2400" dirty="0" smtClean="0"/>
              <a:t>Large area of space required for a lot of timber</a:t>
            </a:r>
          </a:p>
          <a:p>
            <a:pPr lvl="1" eaLnBrk="1" hangingPunct="1"/>
            <a:r>
              <a:rPr lang="en-IE" sz="2400" dirty="0" smtClean="0">
                <a:cs typeface="Times New Roman" pitchFamily="18" charset="0"/>
              </a:rPr>
              <a:t>Only dries the timber to approximately 20% M.C. so leaving it open to some insect and fungal attacks.</a:t>
            </a:r>
            <a:endParaRPr lang="en-GB"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 calcmode="lin" valueType="num">
                                      <p:cBhvr additive="base">
                                        <p:cTn id="7"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anim calcmode="lin" valueType="num">
                                      <p:cBhvr additive="base">
                                        <p:cTn id="19"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5" end="5"/>
                                            </p:txEl>
                                          </p:spTgt>
                                        </p:tgtEl>
                                        <p:attrNameLst>
                                          <p:attrName>style.visibility</p:attrName>
                                        </p:attrNameLst>
                                      </p:cBhvr>
                                      <p:to>
                                        <p:strVal val="visible"/>
                                      </p:to>
                                    </p:set>
                                    <p:anim calcmode="lin" valueType="num">
                                      <p:cBhvr additive="base">
                                        <p:cTn id="25"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6" end="6"/>
                                            </p:txEl>
                                          </p:spTgt>
                                        </p:tgtEl>
                                        <p:attrNameLst>
                                          <p:attrName>style.visibility</p:attrName>
                                        </p:attrNameLst>
                                      </p:cBhvr>
                                      <p:to>
                                        <p:strVal val="visible"/>
                                      </p:to>
                                    </p:set>
                                    <p:anim calcmode="lin" valueType="num">
                                      <p:cBhvr additive="base">
                                        <p:cTn id="3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7" end="7"/>
                                            </p:txEl>
                                          </p:spTgt>
                                        </p:tgtEl>
                                        <p:attrNameLst>
                                          <p:attrName>style.visibility</p:attrName>
                                        </p:attrNameLst>
                                      </p:cBhvr>
                                      <p:to>
                                        <p:strVal val="visible"/>
                                      </p:to>
                                    </p:set>
                                    <p:anim calcmode="lin" valueType="num">
                                      <p:cBhvr additive="base">
                                        <p:cTn id="37" dur="5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smtClean="0"/>
              <a:t>Air Seasoning</a:t>
            </a:r>
            <a:endParaRPr lang="en-GB" smtClean="0"/>
          </a:p>
        </p:txBody>
      </p:sp>
      <p:pic>
        <p:nvPicPr>
          <p:cNvPr id="11267" name="Picture 6"/>
          <p:cNvPicPr>
            <a:picLocks noGrp="1" noChangeAspect="1" noChangeArrowheads="1"/>
          </p:cNvPicPr>
          <p:nvPr>
            <p:ph type="body" idx="1"/>
          </p:nvPr>
        </p:nvPicPr>
        <p:blipFill>
          <a:blip r:embed="rId3" cstate="print"/>
          <a:srcRect/>
          <a:stretch>
            <a:fillRect/>
          </a:stretch>
        </p:blipFill>
        <p:spPr>
          <a:xfrm>
            <a:off x="762000" y="1551620"/>
            <a:ext cx="6248400" cy="5306380"/>
          </a:xfr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IE" dirty="0" smtClean="0"/>
              <a:t>Kiln Seasoning</a:t>
            </a:r>
            <a:endParaRPr lang="en-GB" dirty="0" smtClean="0"/>
          </a:p>
        </p:txBody>
      </p:sp>
      <p:sp>
        <p:nvSpPr>
          <p:cNvPr id="12291" name="Rectangle 3"/>
          <p:cNvSpPr>
            <a:spLocks noGrp="1" noChangeArrowheads="1"/>
          </p:cNvSpPr>
          <p:nvPr>
            <p:ph type="body" idx="1"/>
          </p:nvPr>
        </p:nvSpPr>
        <p:spPr>
          <a:xfrm>
            <a:off x="0" y="1524000"/>
            <a:ext cx="8839200" cy="5181600"/>
          </a:xfrm>
        </p:spPr>
        <p:txBody>
          <a:bodyPr>
            <a:normAutofit lnSpcReduction="10000"/>
          </a:bodyPr>
          <a:lstStyle/>
          <a:p>
            <a:pPr eaLnBrk="1" hangingPunct="1"/>
            <a:r>
              <a:rPr lang="en-GB" sz="2400" dirty="0" smtClean="0"/>
              <a:t>There are two main types of kiln used in artificial seasoning</a:t>
            </a:r>
            <a:endParaRPr lang="en-US" sz="2400" dirty="0" smtClean="0"/>
          </a:p>
          <a:p>
            <a:pPr lvl="1" eaLnBrk="1" hangingPunct="1"/>
            <a:r>
              <a:rPr lang="en-GB" sz="2400" b="1" dirty="0" smtClean="0">
                <a:solidFill>
                  <a:srgbClr val="0070C0"/>
                </a:solidFill>
              </a:rPr>
              <a:t>Compartmental </a:t>
            </a:r>
            <a:r>
              <a:rPr lang="en-US" sz="2400" b="1" dirty="0" smtClean="0">
                <a:solidFill>
                  <a:srgbClr val="0070C0"/>
                </a:solidFill>
              </a:rPr>
              <a:t>Kilns</a:t>
            </a:r>
          </a:p>
          <a:p>
            <a:pPr lvl="1" eaLnBrk="1" hangingPunct="1"/>
            <a:r>
              <a:rPr lang="en-GB" sz="2400" b="1" dirty="0" smtClean="0">
                <a:solidFill>
                  <a:srgbClr val="0070C0"/>
                </a:solidFill>
              </a:rPr>
              <a:t>Progressive Kilns </a:t>
            </a:r>
            <a:endParaRPr lang="en-US" sz="2400" b="1" dirty="0" smtClean="0">
              <a:solidFill>
                <a:srgbClr val="0070C0"/>
              </a:solidFill>
            </a:endParaRPr>
          </a:p>
          <a:p>
            <a:pPr eaLnBrk="1" hangingPunct="1"/>
            <a:r>
              <a:rPr lang="en-GB" sz="2400" dirty="0" smtClean="0"/>
              <a:t>Both methods rely on the </a:t>
            </a:r>
            <a:r>
              <a:rPr lang="en-GB" sz="2400" b="1" dirty="0" smtClean="0">
                <a:solidFill>
                  <a:srgbClr val="0070C0"/>
                </a:solidFill>
              </a:rPr>
              <a:t>controlled</a:t>
            </a:r>
            <a:r>
              <a:rPr lang="en-US" sz="2400" b="1" dirty="0" smtClean="0">
                <a:solidFill>
                  <a:srgbClr val="0070C0"/>
                </a:solidFill>
              </a:rPr>
              <a:t> </a:t>
            </a:r>
            <a:r>
              <a:rPr lang="en-GB" sz="2400" b="1" dirty="0" smtClean="0">
                <a:solidFill>
                  <a:srgbClr val="0070C0"/>
                </a:solidFill>
              </a:rPr>
              <a:t>environment </a:t>
            </a:r>
            <a:r>
              <a:rPr lang="en-GB" sz="2400" dirty="0" smtClean="0"/>
              <a:t>to dry out the timber and require the following factors:</a:t>
            </a:r>
          </a:p>
          <a:p>
            <a:pPr eaLnBrk="1" hangingPunct="1"/>
            <a:r>
              <a:rPr lang="en-GB" sz="2400" b="1" dirty="0" smtClean="0">
                <a:solidFill>
                  <a:srgbClr val="0070C0"/>
                </a:solidFill>
              </a:rPr>
              <a:t>Forced air circulation </a:t>
            </a:r>
            <a:r>
              <a:rPr lang="en-GB" sz="2400" dirty="0" smtClean="0"/>
              <a:t>by using large fans, blowers, etc. </a:t>
            </a:r>
          </a:p>
          <a:p>
            <a:pPr eaLnBrk="1" hangingPunct="1"/>
            <a:r>
              <a:rPr lang="en-GB" sz="2400" dirty="0" smtClean="0"/>
              <a:t>Heat of some form.</a:t>
            </a:r>
          </a:p>
          <a:p>
            <a:pPr eaLnBrk="1" hangingPunct="1"/>
            <a:r>
              <a:rPr lang="en-GB" sz="2400" b="1" dirty="0" smtClean="0">
                <a:solidFill>
                  <a:srgbClr val="0070C0"/>
                </a:solidFill>
              </a:rPr>
              <a:t>Humidity control provided by steam jets. </a:t>
            </a:r>
          </a:p>
          <a:p>
            <a:pPr algn="just" eaLnBrk="1" hangingPunct="1"/>
            <a:r>
              <a:rPr lang="en-GB" sz="2400" dirty="0" smtClean="0"/>
              <a:t>The amount and duration of air, heat and humidity again depends on species, size, quantity, etc.  In general, the atmosphere in the kiln at first will be cool and moist. </a:t>
            </a:r>
            <a:r>
              <a:rPr lang="en-GB" sz="2400" b="1" dirty="0" smtClean="0">
                <a:solidFill>
                  <a:srgbClr val="0070C0"/>
                </a:solidFill>
              </a:rPr>
              <a:t>The temperature is gradually increased and the humidity reduced until the required moisture content is achieved.</a:t>
            </a:r>
          </a:p>
          <a:p>
            <a:pPr eaLnBrk="1" hangingPunct="1"/>
            <a:endParaRPr lang="en-GB" sz="2400" dirty="0" smtClean="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sz="4000" dirty="0" smtClean="0"/>
              <a:t/>
            </a:r>
            <a:br>
              <a:rPr lang="en-US" sz="4000" dirty="0" smtClean="0"/>
            </a:br>
            <a:r>
              <a:rPr lang="en-GB" dirty="0" smtClean="0"/>
              <a:t>Compartmental </a:t>
            </a:r>
            <a:r>
              <a:rPr lang="en-US" dirty="0" smtClean="0"/>
              <a:t>Kilns</a:t>
            </a:r>
            <a:br>
              <a:rPr lang="en-US" dirty="0" smtClean="0"/>
            </a:br>
            <a:endParaRPr lang="en-GB" dirty="0" smtClean="0"/>
          </a:p>
        </p:txBody>
      </p:sp>
      <p:sp>
        <p:nvSpPr>
          <p:cNvPr id="13315" name="Rectangle 3"/>
          <p:cNvSpPr>
            <a:spLocks noGrp="1" noChangeArrowheads="1"/>
          </p:cNvSpPr>
          <p:nvPr>
            <p:ph type="body" idx="1"/>
          </p:nvPr>
        </p:nvSpPr>
        <p:spPr>
          <a:xfrm>
            <a:off x="0" y="1524000"/>
            <a:ext cx="3429000" cy="5334000"/>
          </a:xfrm>
        </p:spPr>
        <p:txBody>
          <a:bodyPr>
            <a:normAutofit/>
          </a:bodyPr>
          <a:lstStyle/>
          <a:p>
            <a:pPr eaLnBrk="1" hangingPunct="1"/>
            <a:r>
              <a:rPr lang="en-GB" sz="2400" dirty="0" smtClean="0"/>
              <a:t>This kiln is a single enclose container or building, etc. </a:t>
            </a:r>
            <a:endParaRPr lang="en-US" sz="2400" dirty="0" smtClean="0"/>
          </a:p>
          <a:p>
            <a:pPr eaLnBrk="1" hangingPunct="1"/>
            <a:r>
              <a:rPr lang="en-GB" sz="2400" dirty="0" smtClean="0"/>
              <a:t>The timber is stacked </a:t>
            </a:r>
            <a:r>
              <a:rPr lang="en-US" sz="2400" dirty="0" smtClean="0"/>
              <a:t>same manner as air seasoning</a:t>
            </a:r>
            <a:r>
              <a:rPr lang="en-GB" sz="2400" dirty="0" smtClean="0"/>
              <a:t> </a:t>
            </a:r>
            <a:endParaRPr lang="en-US" sz="2400" dirty="0" smtClean="0"/>
          </a:p>
          <a:p>
            <a:pPr eaLnBrk="1" hangingPunct="1"/>
            <a:r>
              <a:rPr lang="en-GB" sz="2400" dirty="0" smtClean="0"/>
              <a:t>Whole stack is seasoned using a programme of settings </a:t>
            </a:r>
            <a:r>
              <a:rPr lang="en-US" sz="2400" dirty="0" smtClean="0"/>
              <a:t>(temperature and humidity)</a:t>
            </a:r>
            <a:r>
              <a:rPr lang="en-GB" sz="2400" dirty="0" smtClean="0"/>
              <a:t> until the whole stack is reduced to the MC required.</a:t>
            </a:r>
            <a:endParaRPr lang="en-GB" sz="2400" b="1" dirty="0" smtClean="0"/>
          </a:p>
          <a:p>
            <a:pPr eaLnBrk="1" hangingPunct="1"/>
            <a:endParaRPr lang="en-GB" dirty="0" smtClean="0"/>
          </a:p>
        </p:txBody>
      </p:sp>
      <p:pic>
        <p:nvPicPr>
          <p:cNvPr id="13316" name="Picture 5"/>
          <p:cNvPicPr>
            <a:picLocks noChangeAspect="1" noChangeArrowheads="1"/>
          </p:cNvPicPr>
          <p:nvPr/>
        </p:nvPicPr>
        <p:blipFill>
          <a:blip r:embed="rId3" cstate="print"/>
          <a:srcRect/>
          <a:stretch>
            <a:fillRect/>
          </a:stretch>
        </p:blipFill>
        <p:spPr bwMode="auto">
          <a:xfrm rot="21435697">
            <a:off x="3278313" y="1654795"/>
            <a:ext cx="5595967" cy="5045027"/>
          </a:xfrm>
          <a:prstGeom prst="rect">
            <a:avLst/>
          </a:prstGeom>
          <a:noFill/>
          <a:ln w="9525">
            <a:noFill/>
            <a:miter lim="800000"/>
            <a:headEnd/>
            <a:tailEnd/>
          </a:ln>
        </p:spPr>
      </p:pic>
      <p:sp>
        <p:nvSpPr>
          <p:cNvPr id="5" name="TextBox 4"/>
          <p:cNvSpPr txBox="1"/>
          <p:nvPr/>
        </p:nvSpPr>
        <p:spPr>
          <a:xfrm>
            <a:off x="7696200" y="3124200"/>
            <a:ext cx="1219200" cy="646331"/>
          </a:xfrm>
          <a:prstGeom prst="rect">
            <a:avLst/>
          </a:prstGeom>
          <a:solidFill>
            <a:schemeClr val="bg1"/>
          </a:solidFill>
        </p:spPr>
        <p:txBody>
          <a:bodyPr wrap="square" rtlCol="0">
            <a:spAutoFit/>
          </a:bodyPr>
          <a:lstStyle/>
          <a:p>
            <a:r>
              <a:rPr lang="en-GB" dirty="0" smtClean="0">
                <a:latin typeface="Arial" pitchFamily="34" charset="0"/>
                <a:cs typeface="Arial" pitchFamily="34" charset="0"/>
              </a:rPr>
              <a:t>Hot Air Jet</a:t>
            </a:r>
            <a:endParaRPr lang="en-GB" dirty="0">
              <a:latin typeface="Arial" pitchFamily="34" charset="0"/>
              <a:cs typeface="Arial" pitchFamily="34" charset="0"/>
            </a:endParaRPr>
          </a:p>
        </p:txBody>
      </p:sp>
      <p:sp>
        <p:nvSpPr>
          <p:cNvPr id="6" name="TextBox 5"/>
          <p:cNvSpPr txBox="1"/>
          <p:nvPr/>
        </p:nvSpPr>
        <p:spPr>
          <a:xfrm>
            <a:off x="7817324" y="3698289"/>
            <a:ext cx="12954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7696200" y="4038600"/>
            <a:ext cx="1447800"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7696200" y="4343400"/>
            <a:ext cx="1447800" cy="369332"/>
          </a:xfrm>
          <a:prstGeom prst="rect">
            <a:avLst/>
          </a:prstGeom>
          <a:solidFill>
            <a:schemeClr val="bg1"/>
          </a:solidFill>
        </p:spPr>
        <p:txBody>
          <a:bodyPr wrap="square" rtlCol="0">
            <a:spAutoFit/>
          </a:bodyPr>
          <a:lstStyle/>
          <a:p>
            <a:endParaRPr lang="en-GB" dirty="0"/>
          </a:p>
        </p:txBody>
      </p:sp>
      <p:sp>
        <p:nvSpPr>
          <p:cNvPr id="9" name="TextBox 8"/>
          <p:cNvSpPr txBox="1"/>
          <p:nvPr/>
        </p:nvSpPr>
        <p:spPr>
          <a:xfrm>
            <a:off x="7924800" y="1600200"/>
            <a:ext cx="1066800"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7772400" y="1905000"/>
            <a:ext cx="1066800" cy="369332"/>
          </a:xfrm>
          <a:prstGeom prst="rect">
            <a:avLst/>
          </a:prstGeom>
          <a:solidFill>
            <a:schemeClr val="bg1"/>
          </a:solidFill>
        </p:spPr>
        <p:txBody>
          <a:bodyPr wrap="square" rtlCol="0">
            <a:spAutoFit/>
          </a:bodyPr>
          <a:lstStyle/>
          <a:p>
            <a:endParaRPr lang="en-GB" dirty="0"/>
          </a:p>
        </p:txBody>
      </p:sp>
      <p:sp>
        <p:nvSpPr>
          <p:cNvPr id="11" name="TextBox 10"/>
          <p:cNvSpPr txBox="1"/>
          <p:nvPr/>
        </p:nvSpPr>
        <p:spPr>
          <a:xfrm>
            <a:off x="7848600" y="2209800"/>
            <a:ext cx="1066800" cy="369332"/>
          </a:xfrm>
          <a:prstGeom prst="rect">
            <a:avLst/>
          </a:prstGeom>
          <a:solidFill>
            <a:schemeClr val="bg1"/>
          </a:solidFill>
        </p:spPr>
        <p:txBody>
          <a:bodyPr wrap="square" rtlCol="0">
            <a:spAutoFit/>
          </a:bodyPr>
          <a:lstStyle/>
          <a:p>
            <a:endParaRPr lang="en-GB" dirty="0"/>
          </a:p>
        </p:txBody>
      </p:sp>
      <p:sp>
        <p:nvSpPr>
          <p:cNvPr id="12" name="TextBox 11"/>
          <p:cNvSpPr txBox="1"/>
          <p:nvPr/>
        </p:nvSpPr>
        <p:spPr>
          <a:xfrm>
            <a:off x="7772400" y="2514600"/>
            <a:ext cx="1066800" cy="369332"/>
          </a:xfrm>
          <a:prstGeom prst="rect">
            <a:avLst/>
          </a:prstGeom>
          <a:solidFill>
            <a:schemeClr val="bg1"/>
          </a:solidFill>
        </p:spPr>
        <p:txBody>
          <a:bodyPr wrap="square" rtlCol="0">
            <a:spAutoFit/>
          </a:bodyPr>
          <a:lstStyle/>
          <a:p>
            <a:endParaRPr lang="en-GB" dirty="0"/>
          </a:p>
        </p:txBody>
      </p:sp>
      <p:sp>
        <p:nvSpPr>
          <p:cNvPr id="13" name="TextBox 12"/>
          <p:cNvSpPr txBox="1"/>
          <p:nvPr/>
        </p:nvSpPr>
        <p:spPr>
          <a:xfrm>
            <a:off x="7848600" y="2819400"/>
            <a:ext cx="1066800" cy="369332"/>
          </a:xfrm>
          <a:prstGeom prst="rect">
            <a:avLst/>
          </a:prstGeom>
          <a:solidFill>
            <a:schemeClr val="bg1"/>
          </a:solidFill>
        </p:spPr>
        <p:txBody>
          <a:bodyPr wrap="square" rtlCol="0">
            <a:spAutoFit/>
          </a:bodyPr>
          <a:lstStyle/>
          <a:p>
            <a:endParaRPr lang="en-GB" dirty="0"/>
          </a:p>
        </p:txBody>
      </p:sp>
      <p:sp>
        <p:nvSpPr>
          <p:cNvPr id="14" name="TextBox 13"/>
          <p:cNvSpPr txBox="1"/>
          <p:nvPr/>
        </p:nvSpPr>
        <p:spPr>
          <a:xfrm>
            <a:off x="7696200" y="4648200"/>
            <a:ext cx="1447800" cy="369332"/>
          </a:xfrm>
          <a:prstGeom prst="rect">
            <a:avLst/>
          </a:prstGeom>
          <a:solidFill>
            <a:schemeClr val="bg1"/>
          </a:solidFill>
        </p:spPr>
        <p:txBody>
          <a:bodyPr wrap="square" rtlCol="0">
            <a:spAutoFit/>
          </a:bodyPr>
          <a:lstStyle/>
          <a:p>
            <a:endParaRPr lang="en-GB" dirty="0"/>
          </a:p>
        </p:txBody>
      </p:sp>
      <p:sp>
        <p:nvSpPr>
          <p:cNvPr id="15" name="TextBox 14"/>
          <p:cNvSpPr txBox="1"/>
          <p:nvPr/>
        </p:nvSpPr>
        <p:spPr>
          <a:xfrm>
            <a:off x="7679768" y="4920734"/>
            <a:ext cx="1447800" cy="369332"/>
          </a:xfrm>
          <a:prstGeom prst="rect">
            <a:avLst/>
          </a:prstGeom>
          <a:solidFill>
            <a:schemeClr val="bg1"/>
          </a:solidFill>
        </p:spPr>
        <p:txBody>
          <a:bodyPr wrap="square" rtlCol="0">
            <a:spAutoFit/>
          </a:bodyPr>
          <a:lstStyle/>
          <a:p>
            <a:endParaRPr lang="en-GB" dirty="0"/>
          </a:p>
        </p:txBody>
      </p:sp>
      <p:sp>
        <p:nvSpPr>
          <p:cNvPr id="16" name="TextBox 15"/>
          <p:cNvSpPr txBox="1"/>
          <p:nvPr/>
        </p:nvSpPr>
        <p:spPr>
          <a:xfrm>
            <a:off x="7924800" y="5257800"/>
            <a:ext cx="1066800" cy="369332"/>
          </a:xfrm>
          <a:prstGeom prst="rect">
            <a:avLst/>
          </a:prstGeom>
          <a:solidFill>
            <a:schemeClr val="bg1"/>
          </a:solidFill>
        </p:spPr>
        <p:txBody>
          <a:bodyPr wrap="square" rtlCol="0">
            <a:spAutoFit/>
          </a:bodyPr>
          <a:lstStyle/>
          <a:p>
            <a:r>
              <a:rPr lang="en-GB" dirty="0" smtClean="0">
                <a:latin typeface="Arial" pitchFamily="34" charset="0"/>
                <a:cs typeface="Arial" pitchFamily="34" charset="0"/>
              </a:rPr>
              <a:t>Trolley</a:t>
            </a:r>
            <a:endParaRPr lang="en-GB" dirty="0">
              <a:latin typeface="Arial" pitchFamily="34" charset="0"/>
              <a:cs typeface="Arial" pitchFamily="34" charset="0"/>
            </a:endParaRPr>
          </a:p>
        </p:txBody>
      </p:sp>
      <p:sp>
        <p:nvSpPr>
          <p:cNvPr id="17" name="TextBox 16"/>
          <p:cNvSpPr txBox="1"/>
          <p:nvPr/>
        </p:nvSpPr>
        <p:spPr>
          <a:xfrm>
            <a:off x="7848600" y="5562600"/>
            <a:ext cx="1295400" cy="369332"/>
          </a:xfrm>
          <a:prstGeom prst="rect">
            <a:avLst/>
          </a:prstGeom>
          <a:solidFill>
            <a:schemeClr val="bg1"/>
          </a:solidFill>
        </p:spPr>
        <p:txBody>
          <a:bodyPr wrap="square" rtlCol="0">
            <a:spAutoFit/>
          </a:bodyPr>
          <a:lstStyle/>
          <a:p>
            <a:endParaRPr lang="en-GB" dirty="0"/>
          </a:p>
        </p:txBody>
      </p:sp>
      <p:sp>
        <p:nvSpPr>
          <p:cNvPr id="18" name="TextBox 17"/>
          <p:cNvSpPr txBox="1"/>
          <p:nvPr/>
        </p:nvSpPr>
        <p:spPr>
          <a:xfrm>
            <a:off x="8077200" y="6096000"/>
            <a:ext cx="1066800" cy="369332"/>
          </a:xfrm>
          <a:prstGeom prst="rect">
            <a:avLst/>
          </a:prstGeom>
          <a:solidFill>
            <a:schemeClr val="bg1"/>
          </a:solidFill>
        </p:spPr>
        <p:txBody>
          <a:bodyPr wrap="square" rtlCol="0">
            <a:spAutoFit/>
          </a:bodyPr>
          <a:lstStyle/>
          <a:p>
            <a:endParaRPr lang="en-GB" dirty="0"/>
          </a:p>
        </p:txBody>
      </p:sp>
      <p:sp>
        <p:nvSpPr>
          <p:cNvPr id="19" name="TextBox 18"/>
          <p:cNvSpPr txBox="1"/>
          <p:nvPr/>
        </p:nvSpPr>
        <p:spPr>
          <a:xfrm>
            <a:off x="7848600" y="5791200"/>
            <a:ext cx="1143000" cy="369332"/>
          </a:xfrm>
          <a:prstGeom prst="rect">
            <a:avLst/>
          </a:prstGeom>
          <a:solidFill>
            <a:schemeClr val="bg1"/>
          </a:solidFill>
        </p:spPr>
        <p:txBody>
          <a:bodyPr wrap="square" rtlCol="0">
            <a:spAutoFit/>
          </a:bodyPr>
          <a:lstStyle/>
          <a:p>
            <a:endParaRPr lang="en-GB" dirty="0"/>
          </a:p>
        </p:txBody>
      </p:sp>
      <p:sp>
        <p:nvSpPr>
          <p:cNvPr id="20" name="TextBox 19"/>
          <p:cNvSpPr txBox="1"/>
          <p:nvPr/>
        </p:nvSpPr>
        <p:spPr>
          <a:xfrm>
            <a:off x="8001000" y="6248400"/>
            <a:ext cx="1143000" cy="369332"/>
          </a:xfrm>
          <a:prstGeom prst="rect">
            <a:avLst/>
          </a:prstGeom>
          <a:solidFill>
            <a:schemeClr val="bg1"/>
          </a:solidFill>
        </p:spPr>
        <p:txBody>
          <a:bodyPr wrap="square" rtlCol="0">
            <a:spAutoFit/>
          </a:bodyPr>
          <a:lstStyle/>
          <a:p>
            <a:endParaRPr lang="en-GB" dirty="0"/>
          </a:p>
        </p:txBody>
      </p:sp>
      <p:sp>
        <p:nvSpPr>
          <p:cNvPr id="21" name="TextBox 20"/>
          <p:cNvSpPr txBox="1"/>
          <p:nvPr/>
        </p:nvSpPr>
        <p:spPr>
          <a:xfrm>
            <a:off x="3200400" y="4572000"/>
            <a:ext cx="838200" cy="369332"/>
          </a:xfrm>
          <a:prstGeom prst="rect">
            <a:avLst/>
          </a:prstGeom>
          <a:solidFill>
            <a:schemeClr val="bg1"/>
          </a:solidFill>
        </p:spPr>
        <p:txBody>
          <a:bodyPr wrap="square" rtlCol="0">
            <a:spAutoFit/>
          </a:bodyPr>
          <a:lstStyle/>
          <a:p>
            <a:r>
              <a:rPr lang="en-GB" dirty="0" smtClean="0">
                <a:latin typeface="Arial" pitchFamily="34" charset="0"/>
                <a:cs typeface="Arial" pitchFamily="34" charset="0"/>
              </a:rPr>
              <a:t>Layer</a:t>
            </a:r>
            <a:endParaRPr lang="en-GB" dirty="0">
              <a:latin typeface="Arial" pitchFamily="34" charset="0"/>
              <a:cs typeface="Arial" pitchFamily="34" charset="0"/>
            </a:endParaRPr>
          </a:p>
        </p:txBody>
      </p:sp>
      <p:sp>
        <p:nvSpPr>
          <p:cNvPr id="22" name="TextBox 21"/>
          <p:cNvSpPr txBox="1"/>
          <p:nvPr/>
        </p:nvSpPr>
        <p:spPr>
          <a:xfrm>
            <a:off x="7931624" y="1524000"/>
            <a:ext cx="1066800" cy="369332"/>
          </a:xfrm>
          <a:prstGeom prst="rect">
            <a:avLst/>
          </a:prstGeom>
          <a:solidFill>
            <a:schemeClr val="bg1"/>
          </a:solidFill>
        </p:spPr>
        <p:txBody>
          <a:bodyPr wrap="square" rtlCol="0">
            <a:spAutoFit/>
          </a:bodyPr>
          <a:lstStyle/>
          <a:p>
            <a:endParaRPr lang="en-GB" dirty="0"/>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0"/>
            <a:ext cx="8229600" cy="1143000"/>
          </a:xfrm>
        </p:spPr>
        <p:txBody>
          <a:bodyPr/>
          <a:lstStyle/>
          <a:p>
            <a:pPr eaLnBrk="1" hangingPunct="1"/>
            <a:r>
              <a:rPr lang="en-GB" dirty="0" smtClean="0"/>
              <a:t>Progressive Kilns</a:t>
            </a:r>
          </a:p>
        </p:txBody>
      </p:sp>
      <p:sp>
        <p:nvSpPr>
          <p:cNvPr id="14339" name="Rectangle 3"/>
          <p:cNvSpPr>
            <a:spLocks noGrp="1" noChangeArrowheads="1"/>
          </p:cNvSpPr>
          <p:nvPr>
            <p:ph type="body" idx="1"/>
          </p:nvPr>
        </p:nvSpPr>
        <p:spPr>
          <a:xfrm>
            <a:off x="0" y="1524000"/>
            <a:ext cx="9144000" cy="5181600"/>
          </a:xfrm>
        </p:spPr>
        <p:txBody>
          <a:bodyPr>
            <a:normAutofit/>
          </a:bodyPr>
          <a:lstStyle/>
          <a:p>
            <a:pPr eaLnBrk="1" hangingPunct="1"/>
            <a:r>
              <a:rPr lang="en-GB" sz="2400" dirty="0" smtClean="0"/>
              <a:t>A progressive kiln has the stack on trolleys that ‘progressively’ travel through a sequence of chambers. </a:t>
            </a:r>
            <a:endParaRPr lang="en-US" sz="2400" dirty="0" smtClean="0"/>
          </a:p>
          <a:p>
            <a:pPr eaLnBrk="1" hangingPunct="1"/>
            <a:r>
              <a:rPr lang="en-GB" sz="2400" dirty="0" smtClean="0"/>
              <a:t>Each chamber has varying atmospheres that change the MC of the timber stack as it travels through. </a:t>
            </a:r>
            <a:endParaRPr lang="en-US" sz="2400" dirty="0" smtClean="0"/>
          </a:p>
          <a:p>
            <a:pPr eaLnBrk="1" hangingPunct="1"/>
            <a:r>
              <a:rPr lang="en-GB" sz="2400" dirty="0" smtClean="0"/>
              <a:t>Advantage</a:t>
            </a:r>
            <a:r>
              <a:rPr lang="en-US" sz="2400" dirty="0" smtClean="0"/>
              <a:t>s</a:t>
            </a:r>
            <a:r>
              <a:rPr lang="en-GB" sz="2400" dirty="0" smtClean="0"/>
              <a:t> of this system</a:t>
            </a:r>
            <a:r>
              <a:rPr lang="en-US" sz="2400" dirty="0" smtClean="0"/>
              <a:t>-</a:t>
            </a:r>
            <a:r>
              <a:rPr lang="en-GB" sz="2400" dirty="0" smtClean="0"/>
              <a:t> has a continuous flow of seasoned timber coming off</a:t>
            </a:r>
          </a:p>
          <a:p>
            <a:pPr eaLnBrk="1" hangingPunct="1">
              <a:buNone/>
            </a:pPr>
            <a:r>
              <a:rPr lang="en-GB" sz="2400" dirty="0" smtClean="0"/>
              <a:t>    line.</a:t>
            </a:r>
          </a:p>
        </p:txBody>
      </p:sp>
      <p:pic>
        <p:nvPicPr>
          <p:cNvPr id="14340" name="Picture 4"/>
          <p:cNvPicPr>
            <a:picLocks noChangeAspect="1" noChangeArrowheads="1"/>
          </p:cNvPicPr>
          <p:nvPr/>
        </p:nvPicPr>
        <p:blipFill>
          <a:blip r:embed="rId3" cstate="print"/>
          <a:srcRect/>
          <a:stretch>
            <a:fillRect/>
          </a:stretch>
        </p:blipFill>
        <p:spPr bwMode="auto">
          <a:xfrm>
            <a:off x="1770062" y="3657600"/>
            <a:ext cx="7373938" cy="3200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371600" y="2971800"/>
            <a:ext cx="7123113" cy="1444625"/>
          </a:xfrm>
        </p:spPr>
        <p:txBody>
          <a:bodyPr>
            <a:normAutofit lnSpcReduction="10000"/>
          </a:bodyPr>
          <a:lstStyle/>
          <a:p>
            <a:pPr algn="ctr"/>
            <a:r>
              <a:rPr lang="en-US" sz="4800" dirty="0" smtClean="0"/>
              <a:t>APPLICATION OF TIMBER IN CONSTRUCTION </a:t>
            </a:r>
          </a:p>
          <a:p>
            <a:pPr algn="ctr"/>
            <a:endParaRPr lang="en-US" sz="4800" dirty="0"/>
          </a:p>
        </p:txBody>
      </p:sp>
      <p:sp>
        <p:nvSpPr>
          <p:cNvPr id="4" name="TextBox 3"/>
          <p:cNvSpPr txBox="1"/>
          <p:nvPr/>
        </p:nvSpPr>
        <p:spPr>
          <a:xfrm>
            <a:off x="1676400" y="1828800"/>
            <a:ext cx="3581400" cy="707886"/>
          </a:xfrm>
          <a:prstGeom prst="rect">
            <a:avLst/>
          </a:prstGeom>
          <a:noFill/>
        </p:spPr>
        <p:txBody>
          <a:bodyPr wrap="square" rtlCol="0">
            <a:spAutoFit/>
          </a:bodyPr>
          <a:lstStyle/>
          <a:p>
            <a:r>
              <a:rPr lang="en-US" sz="4000" dirty="0" smtClean="0"/>
              <a:t>PART 3</a:t>
            </a:r>
            <a:endParaRPr lang="en-US" sz="4000" dirty="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2"/>
          <p:cNvSpPr>
            <a:spLocks noGrp="1" noChangeArrowheads="1"/>
          </p:cNvSpPr>
          <p:nvPr>
            <p:ph type="title"/>
          </p:nvPr>
        </p:nvSpPr>
        <p:spPr>
          <a:xfrm>
            <a:off x="612648" y="228600"/>
            <a:ext cx="8153400" cy="990600"/>
          </a:xfrm>
        </p:spPr>
        <p:txBody>
          <a:bodyPr/>
          <a:lstStyle/>
          <a:p>
            <a:pPr eaLnBrk="1" hangingPunct="1"/>
            <a:r>
              <a:rPr lang="en-US" dirty="0" smtClean="0"/>
              <a:t>Timber Grade &amp; Species</a:t>
            </a:r>
          </a:p>
        </p:txBody>
      </p:sp>
      <p:sp>
        <p:nvSpPr>
          <p:cNvPr id="8" name="Rectangle 3"/>
          <p:cNvSpPr txBox="1">
            <a:spLocks noGrp="1" noChangeArrowheads="1"/>
          </p:cNvSpPr>
          <p:nvPr>
            <p:ph sz="quarter" idx="1"/>
          </p:nvPr>
        </p:nvSpPr>
        <p:spPr bwMode="auto">
          <a:xfrm>
            <a:off x="152400" y="1524000"/>
            <a:ext cx="8991600" cy="5105400"/>
          </a:xfrm>
          <a:prstGeom prst="rect">
            <a:avLst/>
          </a:prstGeom>
          <a:noFill/>
          <a:ln w="9525">
            <a:noFill/>
            <a:miter lim="800000"/>
            <a:headEnd/>
            <a:tailEnd/>
          </a:ln>
        </p:spPr>
        <p:txBody>
          <a:bodyPr>
            <a:normAutofit fontScale="85000" lnSpcReduction="20000"/>
          </a:bodyPr>
          <a:lstStyle/>
          <a:p>
            <a:pPr marL="361950" indent="-361950">
              <a:spcBef>
                <a:spcPts val="1800"/>
              </a:spcBef>
              <a:defRPr/>
            </a:pPr>
            <a:endParaRPr lang="en-US" sz="2000" i="1" dirty="0" smtClean="0"/>
          </a:p>
          <a:p>
            <a:r>
              <a:rPr lang="en-US" sz="2800" dirty="0" smtClean="0"/>
              <a:t>Generally, the grade of a piece of wood is based on the number, character, and location of features that may lower its strength, durability, or utility value. </a:t>
            </a:r>
          </a:p>
          <a:p>
            <a:endParaRPr lang="en-US" sz="2800" dirty="0" smtClean="0"/>
          </a:p>
          <a:p>
            <a:r>
              <a:rPr lang="en-US" sz="2800" dirty="0" smtClean="0"/>
              <a:t>The grading operation for most solid wood products takes</a:t>
            </a:r>
          </a:p>
          <a:p>
            <a:pPr>
              <a:buNone/>
            </a:pPr>
            <a:r>
              <a:rPr lang="en-US" sz="2800" dirty="0" smtClean="0"/>
              <a:t>    place at the sawmill</a:t>
            </a:r>
          </a:p>
          <a:p>
            <a:pPr>
              <a:buNone/>
            </a:pPr>
            <a:endParaRPr lang="en-US" sz="2800" dirty="0" smtClean="0"/>
          </a:p>
          <a:p>
            <a:r>
              <a:rPr lang="en-US" sz="2800" dirty="0" smtClean="0"/>
              <a:t>The grading applications of most interest to consider are :-</a:t>
            </a:r>
          </a:p>
          <a:p>
            <a:pPr lvl="1"/>
            <a:r>
              <a:rPr lang="en-US" dirty="0" smtClean="0"/>
              <a:t>Hardwood timber ( Mainly used for furniture, flooring, panelling &amp; moulding)</a:t>
            </a:r>
          </a:p>
          <a:p>
            <a:pPr lvl="1"/>
            <a:r>
              <a:rPr lang="en-US" dirty="0" smtClean="0"/>
              <a:t>Softwood timber ( Primary raw material for construction)</a:t>
            </a:r>
          </a:p>
          <a:p>
            <a:pPr lvl="1"/>
            <a:r>
              <a:rPr lang="en-US" dirty="0" smtClean="0"/>
              <a:t>Round timbers (Telegraph poles, Construction logs, Piles)</a:t>
            </a:r>
          </a:p>
          <a:p>
            <a:pPr lvl="1"/>
            <a:r>
              <a:rPr lang="en-US" dirty="0" smtClean="0"/>
              <a:t>Railway sleepers </a:t>
            </a:r>
            <a:endParaRPr lang="en-US" sz="2500" dirty="0" smtClean="0"/>
          </a:p>
          <a:p>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Grp="1" noChangeArrowheads="1"/>
          </p:cNvSpPr>
          <p:nvPr>
            <p:ph type="title"/>
          </p:nvPr>
        </p:nvSpPr>
        <p:spPr>
          <a:xfrm>
            <a:off x="612648" y="228600"/>
            <a:ext cx="8153400" cy="990600"/>
          </a:xfrm>
        </p:spPr>
        <p:txBody>
          <a:bodyPr/>
          <a:lstStyle/>
          <a:p>
            <a:pPr eaLnBrk="1" hangingPunct="1"/>
            <a:r>
              <a:rPr lang="en-US" dirty="0" smtClean="0"/>
              <a:t>Timber Grade &amp; Species</a:t>
            </a:r>
          </a:p>
        </p:txBody>
      </p:sp>
      <p:sp>
        <p:nvSpPr>
          <p:cNvPr id="8" name="Rectangle 3"/>
          <p:cNvSpPr txBox="1">
            <a:spLocks noGrp="1" noChangeArrowheads="1"/>
          </p:cNvSpPr>
          <p:nvPr>
            <p:ph sz="quarter" idx="1"/>
          </p:nvPr>
        </p:nvSpPr>
        <p:spPr bwMode="auto">
          <a:xfrm>
            <a:off x="152400" y="1752600"/>
            <a:ext cx="8991600" cy="5105400"/>
          </a:xfrm>
          <a:prstGeom prst="rect">
            <a:avLst/>
          </a:prstGeom>
          <a:noFill/>
          <a:ln w="9525">
            <a:noFill/>
            <a:miter lim="800000"/>
            <a:headEnd/>
            <a:tailEnd/>
          </a:ln>
        </p:spPr>
        <p:txBody>
          <a:bodyPr>
            <a:normAutofit fontScale="70000" lnSpcReduction="20000"/>
          </a:bodyPr>
          <a:lstStyle/>
          <a:p>
            <a:pPr marL="361950" indent="-361950">
              <a:spcBef>
                <a:spcPts val="1800"/>
              </a:spcBef>
              <a:defRPr/>
            </a:pPr>
            <a:r>
              <a:rPr lang="en-AU" sz="2800" b="1" dirty="0" smtClean="0">
                <a:latin typeface="Tw Cen MT" pitchFamily="34" charset="0"/>
                <a:ea typeface="Verdana" pitchFamily="34" charset="0"/>
                <a:cs typeface="Verdana" pitchFamily="34" charset="0"/>
              </a:rPr>
              <a:t>Purpose of strength grading</a:t>
            </a:r>
            <a:endParaRPr lang="en-AU" sz="2800" b="1" dirty="0">
              <a:latin typeface="Tw Cen MT" pitchFamily="34" charset="0"/>
              <a:ea typeface="Verdana" pitchFamily="34" charset="0"/>
              <a:cs typeface="Verdana" pitchFamily="34" charset="0"/>
            </a:endParaRPr>
          </a:p>
          <a:p>
            <a:pPr lvl="1">
              <a:buFont typeface="Wingdings 2" pitchFamily="18" charset="2"/>
              <a:buChar char="¤"/>
            </a:pPr>
            <a:r>
              <a:rPr lang="en-US" sz="2500" dirty="0" smtClean="0"/>
              <a:t> Strength grading is needed to </a:t>
            </a:r>
            <a:r>
              <a:rPr lang="en-US" sz="2500" b="1" dirty="0" smtClean="0">
                <a:solidFill>
                  <a:srgbClr val="0070C0"/>
                </a:solidFill>
              </a:rPr>
              <a:t>ensure timber is strong </a:t>
            </a:r>
          </a:p>
          <a:p>
            <a:pPr lvl="1">
              <a:buNone/>
            </a:pPr>
            <a:r>
              <a:rPr lang="en-US" sz="2500" b="1" dirty="0" smtClean="0">
                <a:solidFill>
                  <a:srgbClr val="0070C0"/>
                </a:solidFill>
              </a:rPr>
              <a:t>     enough for a particular job</a:t>
            </a:r>
            <a:r>
              <a:rPr lang="en-US" sz="2500" dirty="0" smtClean="0"/>
              <a:t>, e.g. a floor joist or a roof truss.</a:t>
            </a:r>
          </a:p>
          <a:p>
            <a:pPr lvl="1"/>
            <a:r>
              <a:rPr lang="en-US" sz="2500" dirty="0" smtClean="0"/>
              <a:t> It also saves money by </a:t>
            </a:r>
            <a:r>
              <a:rPr lang="en-US" sz="2500" b="1" dirty="0" smtClean="0">
                <a:solidFill>
                  <a:srgbClr val="0070C0"/>
                </a:solidFill>
              </a:rPr>
              <a:t>helping to avoid over- specification.</a:t>
            </a:r>
            <a:r>
              <a:rPr lang="en-US" sz="2800" b="1" dirty="0" smtClean="0">
                <a:solidFill>
                  <a:srgbClr val="0070C0"/>
                </a:solidFill>
              </a:rPr>
              <a:t> </a:t>
            </a:r>
          </a:p>
          <a:p>
            <a:pPr>
              <a:buNone/>
            </a:pPr>
            <a:endParaRPr lang="en-US" sz="2800" b="1" dirty="0" smtClean="0">
              <a:solidFill>
                <a:srgbClr val="0070C0"/>
              </a:solidFill>
            </a:endParaRPr>
          </a:p>
          <a:p>
            <a:r>
              <a:rPr lang="en-US" sz="2800" b="1" dirty="0" smtClean="0"/>
              <a:t>What do the strength stamps and grades tell us?</a:t>
            </a:r>
          </a:p>
          <a:p>
            <a:pPr lvl="1"/>
            <a:r>
              <a:rPr lang="en-US" sz="2500" dirty="0" smtClean="0"/>
              <a:t>Strength grading is a way of assessing the strength of a piece of timber, which depends on its species as well as its grade. </a:t>
            </a:r>
          </a:p>
          <a:p>
            <a:pPr lvl="1"/>
            <a:r>
              <a:rPr lang="en-US" sz="2500" dirty="0" smtClean="0"/>
              <a:t>A low grade timber from a strong species may be equal in strength to a high grade timber from a weaker species. </a:t>
            </a:r>
          </a:p>
          <a:p>
            <a:pPr lvl="1"/>
            <a:r>
              <a:rPr lang="en-US" sz="2500" dirty="0" smtClean="0"/>
              <a:t>To make specifying easier, species and grades are grouped into strength classes of similar strength</a:t>
            </a:r>
            <a:r>
              <a:rPr lang="en-US" sz="2500" b="1" dirty="0" smtClean="0">
                <a:solidFill>
                  <a:srgbClr val="0070C0"/>
                </a:solidFill>
              </a:rPr>
              <a:t>. Strength classes range from C14 to C50 </a:t>
            </a:r>
            <a:r>
              <a:rPr lang="en-US" sz="2500" dirty="0" smtClean="0"/>
              <a:t>for softwood and </a:t>
            </a:r>
            <a:r>
              <a:rPr lang="en-US" sz="2500" b="1" dirty="0" smtClean="0">
                <a:solidFill>
                  <a:srgbClr val="0070C0"/>
                </a:solidFill>
              </a:rPr>
              <a:t>D30 to D70</a:t>
            </a:r>
            <a:r>
              <a:rPr lang="en-US" sz="2500" dirty="0" smtClean="0"/>
              <a:t> for hardwoods. </a:t>
            </a:r>
          </a:p>
          <a:p>
            <a:pPr lvl="1"/>
            <a:r>
              <a:rPr lang="en-US" sz="2500" b="1" dirty="0" smtClean="0">
                <a:solidFill>
                  <a:srgbClr val="0070C0"/>
                </a:solidFill>
              </a:rPr>
              <a:t>The higher the number, the stronger the timber. </a:t>
            </a:r>
          </a:p>
          <a:p>
            <a:pPr lvl="1"/>
            <a:r>
              <a:rPr lang="en-US" sz="2500" dirty="0" smtClean="0"/>
              <a:t>The most common grade for softwood framework is </a:t>
            </a:r>
            <a:r>
              <a:rPr lang="en-US" sz="2500" b="1" dirty="0" smtClean="0">
                <a:solidFill>
                  <a:srgbClr val="0070C0"/>
                </a:solidFill>
              </a:rPr>
              <a:t>C16</a:t>
            </a:r>
          </a:p>
          <a:p>
            <a:pPr marL="320040" lvl="1" indent="-320040">
              <a:spcBef>
                <a:spcPts val="700"/>
              </a:spcBef>
              <a:buClr>
                <a:schemeClr val="accent2"/>
              </a:buClr>
              <a:buSzPct val="60000"/>
              <a:buNone/>
            </a:pPr>
            <a:endParaRPr lang="en-US" sz="2000" i="1" dirty="0" smtClean="0"/>
          </a:p>
          <a:p>
            <a:pPr marL="320040" lvl="1" indent="-320040">
              <a:spcBef>
                <a:spcPts val="700"/>
              </a:spcBef>
              <a:buClr>
                <a:schemeClr val="accent2"/>
              </a:buClr>
              <a:buSzPct val="60000"/>
              <a:buNone/>
            </a:pPr>
            <a:r>
              <a:rPr lang="en-US" dirty="0" smtClean="0">
                <a:solidFill>
                  <a:srgbClr val="0070C0"/>
                </a:solidFill>
              </a:rPr>
              <a:t>       </a:t>
            </a:r>
            <a:r>
              <a:rPr lang="en-US" b="1" dirty="0" smtClean="0">
                <a:solidFill>
                  <a:srgbClr val="0070C0"/>
                </a:solidFill>
              </a:rPr>
              <a:t>Ref : TRADA: the Timber Research and Development Association</a:t>
            </a:r>
          </a:p>
          <a:p>
            <a:pPr>
              <a:buNone/>
            </a:pPr>
            <a:endParaRPr lang="en-US" sz="2800" dirty="0" smtClean="0"/>
          </a:p>
          <a:p>
            <a:pPr lvl="1"/>
            <a:endParaRPr lang="en-US" sz="2500" dirty="0" smtClean="0"/>
          </a:p>
          <a:p>
            <a:pPr lvl="1"/>
            <a:endParaRPr lang="en-US" sz="2500" dirty="0" smtClean="0"/>
          </a:p>
          <a:p>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Timber Grade &amp; Species</a:t>
            </a:r>
          </a:p>
        </p:txBody>
      </p:sp>
      <p:sp>
        <p:nvSpPr>
          <p:cNvPr id="7" name="Content Placeholder 6"/>
          <p:cNvSpPr>
            <a:spLocks noGrp="1"/>
          </p:cNvSpPr>
          <p:nvPr>
            <p:ph sz="quarter" idx="1"/>
          </p:nvPr>
        </p:nvSpPr>
        <p:spPr/>
        <p:txBody>
          <a:bodyPr>
            <a:noAutofit/>
          </a:bodyPr>
          <a:lstStyle/>
          <a:p>
            <a:pPr>
              <a:buNone/>
            </a:pPr>
            <a:r>
              <a:rPr lang="en-US" sz="2200" b="1" u="sng" dirty="0" smtClean="0"/>
              <a:t>Moisture content check</a:t>
            </a:r>
          </a:p>
          <a:p>
            <a:r>
              <a:rPr lang="en-US" sz="2200" b="1" dirty="0" smtClean="0">
                <a:solidFill>
                  <a:srgbClr val="0070C0"/>
                </a:solidFill>
              </a:rPr>
              <a:t>Before grading </a:t>
            </a:r>
            <a:r>
              <a:rPr lang="en-US" sz="2200" dirty="0" smtClean="0"/>
              <a:t>the timber, the moisture content of the timber must be checked. </a:t>
            </a:r>
          </a:p>
          <a:p>
            <a:r>
              <a:rPr lang="en-US" sz="2200" b="1" dirty="0" smtClean="0">
                <a:solidFill>
                  <a:srgbClr val="0070C0"/>
                </a:solidFill>
              </a:rPr>
              <a:t>Each parcel of graded timber </a:t>
            </a:r>
            <a:r>
              <a:rPr lang="en-US" sz="2200" dirty="0" smtClean="0"/>
              <a:t>must have an average moisture content of not more than 20% if it is to be stamped DRY GRADED. No piece of timber in that parcel must exceed 24% moisture content for DRY GRADED timber. </a:t>
            </a:r>
          </a:p>
          <a:p>
            <a:r>
              <a:rPr lang="en-US" sz="2200" dirty="0" smtClean="0"/>
              <a:t>Only timber stamped DRY GRADED can be used internally. </a:t>
            </a:r>
          </a:p>
          <a:p>
            <a:r>
              <a:rPr lang="en-US" sz="2200" dirty="0" smtClean="0"/>
              <a:t>Timber can be graded WET and must be stamped WET GRADED and cannot be used internally. Scaffold boards are usually graded WET. </a:t>
            </a:r>
          </a:p>
        </p:txBody>
      </p:sp>
    </p:spTree>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Timber Grade &amp; Species</a:t>
            </a:r>
          </a:p>
        </p:txBody>
      </p:sp>
      <p:sp>
        <p:nvSpPr>
          <p:cNvPr id="7" name="Rectangle 6"/>
          <p:cNvSpPr/>
          <p:nvPr/>
        </p:nvSpPr>
        <p:spPr>
          <a:xfrm>
            <a:off x="609600" y="1981200"/>
            <a:ext cx="7848600" cy="2846933"/>
          </a:xfrm>
          <a:prstGeom prst="rect">
            <a:avLst/>
          </a:prstGeom>
        </p:spPr>
        <p:txBody>
          <a:bodyPr wrap="square">
            <a:spAutoFit/>
          </a:bodyPr>
          <a:lstStyle/>
          <a:p>
            <a:r>
              <a:rPr lang="en-US" sz="2800" b="1" dirty="0" smtClean="0"/>
              <a:t>Two types of grading:</a:t>
            </a:r>
          </a:p>
          <a:p>
            <a:endParaRPr lang="en-US" sz="2800" b="1" dirty="0"/>
          </a:p>
          <a:p>
            <a:endParaRPr lang="en-US" sz="2800" b="1" dirty="0" smtClean="0"/>
          </a:p>
          <a:p>
            <a:pPr lvl="1">
              <a:buClr>
                <a:schemeClr val="accent1">
                  <a:lumMod val="75000"/>
                </a:schemeClr>
              </a:buClr>
              <a:buSzPct val="90000"/>
              <a:buFont typeface="Wingdings 2" pitchFamily="18" charset="2"/>
              <a:buChar char="¤"/>
            </a:pPr>
            <a:r>
              <a:rPr lang="en-US" sz="2500" dirty="0" smtClean="0"/>
              <a:t> Visual strength grading </a:t>
            </a:r>
          </a:p>
          <a:p>
            <a:pPr lvl="1">
              <a:buClr>
                <a:schemeClr val="accent1">
                  <a:lumMod val="75000"/>
                </a:schemeClr>
              </a:buClr>
              <a:buSzPct val="90000"/>
              <a:buFont typeface="Wingdings 2" pitchFamily="18" charset="2"/>
              <a:buChar char="¤"/>
            </a:pPr>
            <a:endParaRPr lang="en-US" sz="2500" dirty="0" smtClean="0"/>
          </a:p>
          <a:p>
            <a:pPr lvl="1">
              <a:buClr>
                <a:schemeClr val="accent1">
                  <a:lumMod val="75000"/>
                </a:schemeClr>
              </a:buClr>
              <a:buSzPct val="90000"/>
              <a:buFont typeface="Wingdings 2" pitchFamily="18" charset="2"/>
              <a:buChar char="¤"/>
            </a:pPr>
            <a:r>
              <a:rPr lang="en-US" sz="2500" dirty="0" smtClean="0"/>
              <a:t> Machine strength grading</a:t>
            </a:r>
          </a:p>
          <a:p>
            <a:pPr lvl="1">
              <a:buNone/>
            </a:pPr>
            <a:endParaRPr lang="en-US" sz="2000" i="1" dirty="0" smtClean="0"/>
          </a:p>
        </p:txBody>
      </p:sp>
      <p:sp>
        <p:nvSpPr>
          <p:cNvPr id="8" name="Rectangular Callout 7"/>
          <p:cNvSpPr/>
          <p:nvPr/>
        </p:nvSpPr>
        <p:spPr>
          <a:xfrm>
            <a:off x="6172200" y="2904392"/>
            <a:ext cx="2590800" cy="1447800"/>
          </a:xfrm>
          <a:prstGeom prst="wedgeRectCallout">
            <a:avLst>
              <a:gd name="adj1" fmla="val -101005"/>
              <a:gd name="adj2" fmla="val 1775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smtClean="0"/>
              <a:t>Note : Moisture content must be checked first prior to grading.</a:t>
            </a:r>
            <a:endParaRPr lang="en-US" sz="2000" b="1" dirty="0"/>
          </a:p>
        </p:txBody>
      </p:sp>
      <p:pic>
        <p:nvPicPr>
          <p:cNvPr id="9" name="Content Placeholder 3"/>
          <p:cNvPicPr>
            <a:picLocks noGrp="1" noChangeAspect="1"/>
          </p:cNvPicPr>
          <p:nvPr>
            <p:ph sz="quarter" idx="1"/>
          </p:nvPr>
        </p:nvPicPr>
        <p:blipFill>
          <a:blip r:embed="rId4">
            <a:extLst>
              <a:ext uri="{28A0092B-C50C-407E-A947-70E740481C1C}">
                <a14:useLocalDpi xmlns:a14="http://schemas.microsoft.com/office/drawing/2010/main" val="0"/>
              </a:ext>
            </a:extLst>
          </a:blip>
          <a:stretch>
            <a:fillRect/>
          </a:stretch>
        </p:blipFill>
        <p:spPr>
          <a:xfrm>
            <a:off x="6015262" y="4590317"/>
            <a:ext cx="2904675" cy="2037608"/>
          </a:xfrm>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Grp="1" noChangeArrowheads="1"/>
          </p:cNvSpPr>
          <p:nvPr>
            <p:ph type="title"/>
          </p:nvPr>
        </p:nvSpPr>
        <p:spPr>
          <a:xfrm>
            <a:off x="612648" y="228600"/>
            <a:ext cx="8153400" cy="990600"/>
          </a:xfrm>
        </p:spPr>
        <p:txBody>
          <a:bodyPr/>
          <a:lstStyle/>
          <a:p>
            <a:pPr eaLnBrk="1" hangingPunct="1"/>
            <a:r>
              <a:rPr lang="en-US" dirty="0" smtClean="0"/>
              <a:t>Timber Grade &amp; Species</a:t>
            </a:r>
          </a:p>
        </p:txBody>
      </p:sp>
      <p:sp>
        <p:nvSpPr>
          <p:cNvPr id="8" name="Rectangle 3"/>
          <p:cNvSpPr txBox="1">
            <a:spLocks noGrp="1" noChangeArrowheads="1"/>
          </p:cNvSpPr>
          <p:nvPr>
            <p:ph sz="quarter" idx="1"/>
          </p:nvPr>
        </p:nvSpPr>
        <p:spPr bwMode="auto">
          <a:xfrm>
            <a:off x="228600" y="1600200"/>
            <a:ext cx="3276600" cy="4953000"/>
          </a:xfrm>
          <a:prstGeom prst="rect">
            <a:avLst/>
          </a:prstGeom>
          <a:noFill/>
          <a:ln w="9525">
            <a:noFill/>
            <a:miter lim="800000"/>
            <a:headEnd/>
            <a:tailEnd/>
          </a:ln>
        </p:spPr>
        <p:txBody>
          <a:bodyPr>
            <a:normAutofit/>
          </a:bodyPr>
          <a:lstStyle/>
          <a:p>
            <a:r>
              <a:rPr lang="en-US" sz="2800" b="1" dirty="0" smtClean="0">
                <a:solidFill>
                  <a:srgbClr val="0070C0"/>
                </a:solidFill>
              </a:rPr>
              <a:t>Visual strength grading </a:t>
            </a:r>
          </a:p>
          <a:p>
            <a:pPr lvl="1"/>
            <a:r>
              <a:rPr lang="en-US" sz="2400" dirty="0" smtClean="0"/>
              <a:t>Visual strength grading rules define</a:t>
            </a:r>
          </a:p>
          <a:p>
            <a:pPr lvl="2"/>
            <a:r>
              <a:rPr lang="en-US" sz="2400" dirty="0" smtClean="0"/>
              <a:t>Size</a:t>
            </a:r>
          </a:p>
          <a:p>
            <a:pPr lvl="2"/>
            <a:r>
              <a:rPr lang="en-GB" sz="2400" dirty="0" smtClean="0"/>
              <a:t>Moisture </a:t>
            </a:r>
            <a:r>
              <a:rPr lang="en-GB" sz="2400" dirty="0" err="1" smtClean="0"/>
              <a:t>Ctnt</a:t>
            </a:r>
            <a:r>
              <a:rPr lang="en-GB" sz="2400" dirty="0" smtClean="0"/>
              <a:t>.</a:t>
            </a:r>
            <a:endParaRPr lang="en-US" sz="2400" dirty="0" smtClean="0"/>
          </a:p>
          <a:p>
            <a:pPr lvl="2"/>
            <a:r>
              <a:rPr lang="en-US" sz="2400" dirty="0" smtClean="0"/>
              <a:t>Type of wood</a:t>
            </a:r>
          </a:p>
          <a:p>
            <a:pPr lvl="1"/>
            <a:r>
              <a:rPr lang="en-US" sz="2400" dirty="0" smtClean="0"/>
              <a:t>Assessed by a grader who stamps each piece</a:t>
            </a:r>
          </a:p>
          <a:p>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pic>
        <p:nvPicPr>
          <p:cNvPr id="1027" name="Picture 3" descr="C:\Users\Vista\Desktop\new_smallerstrength_grading_stampx.jpg"/>
          <p:cNvPicPr>
            <a:picLocks noChangeAspect="1" noChangeArrowheads="1"/>
          </p:cNvPicPr>
          <p:nvPr/>
        </p:nvPicPr>
        <p:blipFill>
          <a:blip r:embed="rId3" cstate="print"/>
          <a:srcRect/>
          <a:stretch>
            <a:fillRect/>
          </a:stretch>
        </p:blipFill>
        <p:spPr bwMode="auto">
          <a:xfrm>
            <a:off x="3581400" y="1571920"/>
            <a:ext cx="5334000" cy="2529526"/>
          </a:xfrm>
          <a:prstGeom prst="rect">
            <a:avLst/>
          </a:prstGeom>
          <a:noFill/>
          <a:ln>
            <a:solidFill>
              <a:schemeClr val="tx1"/>
            </a:solidFill>
          </a:ln>
        </p:spPr>
      </p:pic>
      <p:sp>
        <p:nvSpPr>
          <p:cNvPr id="5" name="TextBox 4"/>
          <p:cNvSpPr txBox="1"/>
          <p:nvPr/>
        </p:nvSpPr>
        <p:spPr>
          <a:xfrm>
            <a:off x="3657600" y="4495800"/>
            <a:ext cx="5181600" cy="984885"/>
          </a:xfrm>
          <a:prstGeom prst="rect">
            <a:avLst/>
          </a:prstGeom>
          <a:solidFill>
            <a:schemeClr val="accent1">
              <a:lumMod val="40000"/>
              <a:lumOff val="60000"/>
            </a:schemeClr>
          </a:solidFill>
          <a:ln>
            <a:solidFill>
              <a:schemeClr val="tx1"/>
            </a:solidFill>
          </a:ln>
        </p:spPr>
        <p:txBody>
          <a:bodyPr wrap="square" rtlCol="0">
            <a:spAutoFit/>
          </a:bodyPr>
          <a:lstStyle/>
          <a:p>
            <a:r>
              <a:rPr lang="en-US" sz="2000" b="1" dirty="0" smtClean="0"/>
              <a:t>Wane: </a:t>
            </a:r>
            <a:r>
              <a:rPr lang="en-US" b="1" dirty="0" smtClean="0"/>
              <a:t>Uneven edge caused by a residue of bark.</a:t>
            </a:r>
          </a:p>
          <a:p>
            <a:r>
              <a:rPr lang="en-US" sz="2000" b="1" dirty="0" smtClean="0"/>
              <a:t>Shakes: </a:t>
            </a:r>
            <a:r>
              <a:rPr lang="en-US" b="1" dirty="0" smtClean="0"/>
              <a:t>Fissure caused by the splitting away of</a:t>
            </a:r>
          </a:p>
          <a:p>
            <a:r>
              <a:rPr lang="en-US" b="1" dirty="0" smtClean="0"/>
              <a:t>the wood fibres along the grain.</a:t>
            </a:r>
            <a:endParaRPr lang="en-US" sz="4800" dirty="0" smtClean="0"/>
          </a:p>
        </p:txBody>
      </p:sp>
      <p:sp>
        <p:nvSpPr>
          <p:cNvPr id="6" name="TextBox 5"/>
          <p:cNvSpPr txBox="1"/>
          <p:nvPr/>
        </p:nvSpPr>
        <p:spPr>
          <a:xfrm>
            <a:off x="3733800" y="5867400"/>
            <a:ext cx="5181600" cy="461665"/>
          </a:xfrm>
          <a:prstGeom prst="rect">
            <a:avLst/>
          </a:prstGeom>
          <a:noFill/>
        </p:spPr>
        <p:txBody>
          <a:bodyPr wrap="square" rtlCol="0">
            <a:spAutoFit/>
          </a:bodyPr>
          <a:lstStyle/>
          <a:p>
            <a:r>
              <a:rPr lang="en-GB" sz="2400" b="1" dirty="0" smtClean="0">
                <a:solidFill>
                  <a:srgbClr val="0070C0"/>
                </a:solidFill>
                <a:latin typeface="Arial" pitchFamily="34" charset="0"/>
                <a:cs typeface="Arial" pitchFamily="34" charset="0"/>
              </a:rPr>
              <a:t>What is the problem with this?</a:t>
            </a:r>
            <a:endParaRPr lang="en-GB" sz="2400" b="1" dirty="0">
              <a:solidFill>
                <a:srgbClr val="0070C0"/>
              </a:solidFill>
              <a:latin typeface="Arial" pitchFamily="34" charset="0"/>
              <a:cs typeface="Arial" pitchFamily="34" charset="0"/>
            </a:endParaRPr>
          </a:p>
        </p:txBody>
      </p:sp>
      <p:cxnSp>
        <p:nvCxnSpPr>
          <p:cNvPr id="10" name="Straight Arrow Connector 9"/>
          <p:cNvCxnSpPr>
            <a:stCxn id="6" idx="1"/>
          </p:cNvCxnSpPr>
          <p:nvPr/>
        </p:nvCxnSpPr>
        <p:spPr>
          <a:xfrm flipH="1" flipV="1">
            <a:off x="2438400" y="5943600"/>
            <a:ext cx="1295400" cy="154633"/>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Timber Grade &amp; Species</a:t>
            </a:r>
          </a:p>
        </p:txBody>
      </p:sp>
      <p:sp>
        <p:nvSpPr>
          <p:cNvPr id="13" name="Rectangle 3"/>
          <p:cNvSpPr txBox="1">
            <a:spLocks noGrp="1" noChangeArrowheads="1"/>
          </p:cNvSpPr>
          <p:nvPr>
            <p:ph sz="quarter" idx="1"/>
          </p:nvPr>
        </p:nvSpPr>
        <p:spPr bwMode="auto">
          <a:xfrm>
            <a:off x="381000" y="1600200"/>
            <a:ext cx="8534400" cy="4953000"/>
          </a:xfrm>
          <a:prstGeom prst="rect">
            <a:avLst/>
          </a:prstGeom>
          <a:noFill/>
          <a:ln w="9525">
            <a:noFill/>
            <a:miter lim="800000"/>
            <a:headEnd/>
            <a:tailEnd/>
          </a:ln>
        </p:spPr>
        <p:txBody>
          <a:bodyPr>
            <a:normAutofit lnSpcReduction="10000"/>
          </a:bodyPr>
          <a:lstStyle/>
          <a:p>
            <a:r>
              <a:rPr lang="en-US" sz="2800" b="1" dirty="0" smtClean="0">
                <a:solidFill>
                  <a:srgbClr val="0070C0"/>
                </a:solidFill>
              </a:rPr>
              <a:t>Machine strength grading </a:t>
            </a:r>
          </a:p>
          <a:p>
            <a:pPr lvl="1" algn="just"/>
            <a:r>
              <a:rPr lang="en-US" sz="2400" dirty="0" smtClean="0"/>
              <a:t>Has been used commercially for at least 60 years</a:t>
            </a:r>
            <a:endParaRPr lang="en-AU" sz="2400" dirty="0" smtClean="0">
              <a:latin typeface="Tw Cen MT" pitchFamily="34" charset="0"/>
            </a:endParaRPr>
          </a:p>
          <a:p>
            <a:pPr lvl="1" algn="just"/>
            <a:r>
              <a:rPr lang="en-US" sz="2400" dirty="0" smtClean="0"/>
              <a:t>Machine grading is based on the relationship between strength and stiffness. </a:t>
            </a:r>
          </a:p>
          <a:p>
            <a:pPr lvl="1" algn="just"/>
            <a:r>
              <a:rPr lang="en-US" sz="2400" dirty="0" smtClean="0"/>
              <a:t>The machine grades each piece and stamps it with the appropriate mark.</a:t>
            </a:r>
          </a:p>
          <a:p>
            <a:pPr lvl="1" algn="just"/>
            <a:r>
              <a:rPr lang="en-US" sz="2400" b="1" dirty="0" smtClean="0">
                <a:solidFill>
                  <a:srgbClr val="0070C0"/>
                </a:solidFill>
              </a:rPr>
              <a:t>Most machines determine average bending modulus of elasticity over short lengths. </a:t>
            </a:r>
          </a:p>
          <a:p>
            <a:pPr lvl="1" algn="just"/>
            <a:r>
              <a:rPr lang="en-US" sz="2400" dirty="0" smtClean="0"/>
              <a:t>The machine bends each piece as a plank (i.e. about the weaker axis) between two supports which are some 0,5 to 1,2 m apart and either measures the applied load required to give a fixed deflection or measures the deflection under a particular load. </a:t>
            </a:r>
          </a:p>
          <a:p>
            <a:pPr lvl="1" algn="just"/>
            <a:endParaRPr lang="en-AU" sz="2400" dirty="0">
              <a:latin typeface="Tw Cen MT" pitchFamily="34" charset="0"/>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Timber Grade &amp; Species</a:t>
            </a:r>
          </a:p>
        </p:txBody>
      </p:sp>
      <p:sp>
        <p:nvSpPr>
          <p:cNvPr id="13" name="Rectangle 3"/>
          <p:cNvSpPr txBox="1">
            <a:spLocks noGrp="1" noChangeArrowheads="1"/>
          </p:cNvSpPr>
          <p:nvPr>
            <p:ph sz="quarter" idx="1"/>
          </p:nvPr>
        </p:nvSpPr>
        <p:spPr bwMode="auto">
          <a:xfrm>
            <a:off x="381000" y="1600200"/>
            <a:ext cx="8001000" cy="4953000"/>
          </a:xfrm>
          <a:prstGeom prst="rect">
            <a:avLst/>
          </a:prstGeom>
          <a:noFill/>
          <a:ln w="9525">
            <a:noFill/>
            <a:miter lim="800000"/>
            <a:headEnd/>
            <a:tailEnd/>
          </a:ln>
        </p:spPr>
        <p:txBody>
          <a:bodyPr>
            <a:normAutofit/>
          </a:bodyPr>
          <a:lstStyle/>
          <a:p>
            <a:r>
              <a:rPr lang="en-US" sz="2800" b="1" dirty="0" smtClean="0">
                <a:solidFill>
                  <a:srgbClr val="0070C0"/>
                </a:solidFill>
                <a:latin typeface="Tw Cen MT" pitchFamily="34" charset="0"/>
              </a:rPr>
              <a:t>Advantage of machine strength grading over visual grading</a:t>
            </a:r>
          </a:p>
          <a:p>
            <a:endParaRPr lang="en-US" sz="2800" b="1" dirty="0" smtClean="0">
              <a:solidFill>
                <a:srgbClr val="0070C0"/>
              </a:solidFill>
              <a:latin typeface="Tw Cen MT" pitchFamily="34" charset="0"/>
            </a:endParaRPr>
          </a:p>
          <a:p>
            <a:pPr lvl="1" algn="just"/>
            <a:r>
              <a:rPr lang="en-US" sz="2400" dirty="0" smtClean="0"/>
              <a:t>Visual grading is rather inefficient since wood structure and density (which influence strength) may not be sufficiently taken into consideration by visual inspection.</a:t>
            </a:r>
          </a:p>
          <a:p>
            <a:pPr lvl="1" algn="just"/>
            <a:endParaRPr lang="en-US" sz="2400" dirty="0" smtClean="0"/>
          </a:p>
          <a:p>
            <a:pPr lvl="1" algn="just"/>
            <a:r>
              <a:rPr lang="en-US" sz="2400" dirty="0" smtClean="0"/>
              <a:t>Economic constraints do not allow for slow deliberate examination of each piece and consequently only a rough estimate can be made of the more obvious defects.</a:t>
            </a:r>
          </a:p>
          <a:p>
            <a:pPr lvl="1" algn="just"/>
            <a:endParaRPr lang="en-AU" sz="2400" dirty="0">
              <a:latin typeface="Tw Cen MT" pitchFamily="34" charset="0"/>
            </a:endParaRPr>
          </a:p>
        </p:txBody>
      </p:sp>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Timber Grade &amp; Species</a:t>
            </a:r>
          </a:p>
        </p:txBody>
      </p:sp>
      <p:sp>
        <p:nvSpPr>
          <p:cNvPr id="7" name="Content Placeholder 6"/>
          <p:cNvSpPr>
            <a:spLocks noGrp="1"/>
          </p:cNvSpPr>
          <p:nvPr>
            <p:ph sz="quarter" idx="1"/>
          </p:nvPr>
        </p:nvSpPr>
        <p:spPr/>
        <p:txBody>
          <a:bodyPr>
            <a:normAutofit lnSpcReduction="10000"/>
          </a:bodyPr>
          <a:lstStyle/>
          <a:p>
            <a:r>
              <a:rPr lang="en-US" b="1" dirty="0" smtClean="0"/>
              <a:t>BS EN 14081-4: 2005  </a:t>
            </a:r>
          </a:p>
          <a:p>
            <a:pPr>
              <a:buNone/>
            </a:pPr>
            <a:r>
              <a:rPr lang="en-US" b="1" dirty="0" smtClean="0">
                <a:sym typeface="Wingdings" pitchFamily="2" charset="2"/>
              </a:rPr>
              <a:t>	</a:t>
            </a:r>
            <a:r>
              <a:rPr lang="en-US" dirty="0" smtClean="0">
                <a:sym typeface="Wingdings" pitchFamily="2" charset="2"/>
              </a:rPr>
              <a:t> </a:t>
            </a:r>
            <a:r>
              <a:rPr lang="en-US" sz="2400" dirty="0" smtClean="0"/>
              <a:t>Strength graded structural timber,  </a:t>
            </a:r>
            <a:r>
              <a:rPr lang="en-US" sz="2400" b="1" dirty="0" smtClean="0">
                <a:solidFill>
                  <a:srgbClr val="0070C0"/>
                </a:solidFill>
              </a:rPr>
              <a:t>machine grading</a:t>
            </a:r>
            <a:r>
              <a:rPr lang="en-US" sz="2400" dirty="0" smtClean="0"/>
              <a:t>. </a:t>
            </a:r>
          </a:p>
          <a:p>
            <a:r>
              <a:rPr lang="en-US" b="1" dirty="0" smtClean="0"/>
              <a:t>BS 4978:2001  </a:t>
            </a:r>
          </a:p>
          <a:p>
            <a:pPr>
              <a:buNone/>
            </a:pPr>
            <a:r>
              <a:rPr lang="en-US" b="1" dirty="0" smtClean="0"/>
              <a:t>    </a:t>
            </a:r>
            <a:r>
              <a:rPr lang="en-US" dirty="0" smtClean="0">
                <a:sym typeface="Wingdings" pitchFamily="2" charset="2"/>
              </a:rPr>
              <a:t> </a:t>
            </a:r>
            <a:r>
              <a:rPr lang="en-US" sz="2400" dirty="0" smtClean="0"/>
              <a:t>Softwood </a:t>
            </a:r>
            <a:r>
              <a:rPr lang="en-US" sz="2400" b="1" dirty="0" smtClean="0">
                <a:solidFill>
                  <a:srgbClr val="0070C0"/>
                </a:solidFill>
              </a:rPr>
              <a:t>visual grading rules</a:t>
            </a:r>
            <a:r>
              <a:rPr lang="en-US" sz="2400" dirty="0" smtClean="0"/>
              <a:t>.</a:t>
            </a:r>
          </a:p>
          <a:p>
            <a:pPr>
              <a:buNone/>
            </a:pPr>
            <a:endParaRPr lang="en-US" sz="2400" dirty="0" smtClean="0"/>
          </a:p>
          <a:p>
            <a:r>
              <a:rPr lang="en-US" b="1" dirty="0" smtClean="0"/>
              <a:t>The European Standard EN 518  1995-1-1:2004, </a:t>
            </a:r>
          </a:p>
          <a:p>
            <a:r>
              <a:rPr lang="en-US" b="1" dirty="0" smtClean="0"/>
              <a:t>or </a:t>
            </a:r>
            <a:r>
              <a:rPr lang="en-US" b="1" dirty="0" err="1" smtClean="0"/>
              <a:t>Eurocode</a:t>
            </a:r>
            <a:r>
              <a:rPr lang="en-US" b="1" dirty="0" smtClean="0"/>
              <a:t> 5: </a:t>
            </a:r>
          </a:p>
          <a:p>
            <a:pPr>
              <a:buNone/>
            </a:pPr>
            <a:r>
              <a:rPr lang="en-US" b="1" dirty="0" smtClean="0"/>
              <a:t> 	</a:t>
            </a:r>
            <a:r>
              <a:rPr lang="en-US" b="1" dirty="0" smtClean="0">
                <a:sym typeface="Wingdings" pitchFamily="2" charset="2"/>
              </a:rPr>
              <a:t> </a:t>
            </a:r>
            <a:r>
              <a:rPr lang="en-US" sz="2800" b="1" dirty="0" smtClean="0">
                <a:solidFill>
                  <a:srgbClr val="0070C0"/>
                </a:solidFill>
              </a:rPr>
              <a:t>Design of Timber Structures </a:t>
            </a:r>
            <a:r>
              <a:rPr lang="en-US" sz="2400" dirty="0" smtClean="0"/>
              <a:t>which is the new</a:t>
            </a:r>
          </a:p>
          <a:p>
            <a:pPr>
              <a:buNone/>
            </a:pPr>
            <a:r>
              <a:rPr lang="en-US" sz="2400" dirty="0"/>
              <a:t> </a:t>
            </a:r>
            <a:r>
              <a:rPr lang="en-US" sz="2400" dirty="0" smtClean="0"/>
              <a:t>        standard as of March 2010.</a:t>
            </a:r>
            <a:endParaRPr lang="en-US" sz="2400" dirty="0"/>
          </a:p>
        </p:txBody>
      </p:sp>
      <p:sp>
        <p:nvSpPr>
          <p:cNvPr id="2" name="TextBox 1"/>
          <p:cNvSpPr txBox="1"/>
          <p:nvPr/>
        </p:nvSpPr>
        <p:spPr>
          <a:xfrm>
            <a:off x="5486400" y="5953125"/>
            <a:ext cx="32004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1028" descr="2x Marking 01 Cropped"/>
          <p:cNvPicPr>
            <a:picLocks noChangeAspect="1" noChangeArrowheads="1"/>
          </p:cNvPicPr>
          <p:nvPr/>
        </p:nvPicPr>
        <p:blipFill>
          <a:blip r:embed="rId3" cstate="print"/>
          <a:srcRect/>
          <a:stretch>
            <a:fillRect/>
          </a:stretch>
        </p:blipFill>
        <p:spPr bwMode="auto">
          <a:xfrm>
            <a:off x="0" y="0"/>
            <a:ext cx="5438775" cy="3863975"/>
          </a:xfrm>
          <a:prstGeom prst="rect">
            <a:avLst/>
          </a:prstGeom>
          <a:noFill/>
          <a:ln w="9525">
            <a:noFill/>
            <a:miter lim="800000"/>
            <a:headEnd/>
            <a:tailEnd/>
          </a:ln>
        </p:spPr>
      </p:pic>
      <p:pic>
        <p:nvPicPr>
          <p:cNvPr id="22531" name="Picture 1029" descr="2x Marking 02 Cropped"/>
          <p:cNvPicPr>
            <a:picLocks noChangeAspect="1" noChangeArrowheads="1"/>
          </p:cNvPicPr>
          <p:nvPr/>
        </p:nvPicPr>
        <p:blipFill>
          <a:blip r:embed="rId4" cstate="print"/>
          <a:srcRect/>
          <a:stretch>
            <a:fillRect/>
          </a:stretch>
        </p:blipFill>
        <p:spPr bwMode="auto">
          <a:xfrm>
            <a:off x="4038600" y="2794090"/>
            <a:ext cx="5105400" cy="4078287"/>
          </a:xfrm>
          <a:prstGeom prst="rect">
            <a:avLst/>
          </a:prstGeom>
          <a:noFill/>
          <a:ln w="38100">
            <a:solidFill>
              <a:schemeClr val="accent1"/>
            </a:solidFill>
            <a:miter lim="800000"/>
            <a:headEnd/>
            <a:tailEnd/>
          </a:ln>
        </p:spPr>
      </p:pic>
      <p:sp>
        <p:nvSpPr>
          <p:cNvPr id="22532" name="Rectangle 1030"/>
          <p:cNvSpPr>
            <a:spLocks noChangeArrowheads="1"/>
          </p:cNvSpPr>
          <p:nvPr/>
        </p:nvSpPr>
        <p:spPr bwMode="auto">
          <a:xfrm>
            <a:off x="0" y="3810000"/>
            <a:ext cx="4038600" cy="3048000"/>
          </a:xfrm>
          <a:prstGeom prst="rect">
            <a:avLst/>
          </a:prstGeom>
          <a:solidFill>
            <a:schemeClr val="accent1"/>
          </a:solidFill>
          <a:ln w="12700" cap="sq">
            <a:solidFill>
              <a:schemeClr val="accent1"/>
            </a:solidFill>
            <a:miter lim="800000"/>
            <a:headEnd type="none" w="sm" len="sm"/>
            <a:tailEnd type="none" w="sm" len="sm"/>
          </a:ln>
        </p:spPr>
        <p:txBody>
          <a:bodyPr wrap="none" anchor="ctr"/>
          <a:lstStyle/>
          <a:p>
            <a:pPr algn="ctr"/>
            <a:r>
              <a:rPr lang="en-US" sz="2800" dirty="0">
                <a:latin typeface="Times New Roman" pitchFamily="18" charset="0"/>
              </a:rPr>
              <a:t>Spruce, </a:t>
            </a:r>
            <a:r>
              <a:rPr lang="en-US" sz="2800" dirty="0" smtClean="0">
                <a:latin typeface="Times New Roman" pitchFamily="18" charset="0"/>
              </a:rPr>
              <a:t>Pine or Fir</a:t>
            </a:r>
            <a:endParaRPr lang="en-US" sz="2800" dirty="0">
              <a:latin typeface="Times New Roman" pitchFamily="18" charset="0"/>
            </a:endParaRPr>
          </a:p>
          <a:p>
            <a:pPr algn="ctr"/>
            <a:r>
              <a:rPr lang="en-US" sz="2800" dirty="0">
                <a:latin typeface="Times New Roman" pitchFamily="18" charset="0"/>
              </a:rPr>
              <a:t>Stud</a:t>
            </a:r>
          </a:p>
          <a:p>
            <a:pPr algn="ctr"/>
            <a:r>
              <a:rPr lang="en-US" sz="2800" dirty="0" smtClean="0">
                <a:latin typeface="Times New Roman" pitchFamily="18" charset="0"/>
              </a:rPr>
              <a:t>Surface </a:t>
            </a:r>
            <a:r>
              <a:rPr lang="en-US" sz="2800" dirty="0">
                <a:latin typeface="Times New Roman" pitchFamily="18" charset="0"/>
              </a:rPr>
              <a:t>Dry</a:t>
            </a:r>
          </a:p>
        </p:txBody>
      </p:sp>
      <p:sp>
        <p:nvSpPr>
          <p:cNvPr id="22533" name="Rectangle 1031"/>
          <p:cNvSpPr>
            <a:spLocks noChangeArrowheads="1"/>
          </p:cNvSpPr>
          <p:nvPr/>
        </p:nvSpPr>
        <p:spPr bwMode="auto">
          <a:xfrm>
            <a:off x="5444637" y="0"/>
            <a:ext cx="3733800" cy="2743200"/>
          </a:xfrm>
          <a:prstGeom prst="rect">
            <a:avLst/>
          </a:prstGeom>
          <a:solidFill>
            <a:schemeClr val="accent1"/>
          </a:solidFill>
          <a:ln w="12700" cap="sq">
            <a:solidFill>
              <a:schemeClr val="accent1"/>
            </a:solidFill>
            <a:miter lim="800000"/>
            <a:headEnd type="none" w="sm" len="sm"/>
            <a:tailEnd type="none" w="sm" len="sm"/>
          </a:ln>
        </p:spPr>
        <p:txBody>
          <a:bodyPr wrap="none" anchor="ctr"/>
          <a:lstStyle/>
          <a:p>
            <a:pPr algn="ctr"/>
            <a:r>
              <a:rPr lang="en-US" sz="2800" dirty="0" smtClean="0">
                <a:latin typeface="Times New Roman" pitchFamily="18" charset="0"/>
              </a:rPr>
              <a:t> Kiln </a:t>
            </a:r>
            <a:r>
              <a:rPr lang="en-US" sz="2800" dirty="0">
                <a:latin typeface="Times New Roman" pitchFamily="18" charset="0"/>
              </a:rPr>
              <a:t>Dried</a:t>
            </a:r>
            <a:r>
              <a:rPr lang="en-US" dirty="0">
                <a:latin typeface="Times New Roman" pitchFamily="18" charset="0"/>
              </a:rPr>
              <a:t> </a:t>
            </a:r>
            <a:r>
              <a:rPr lang="en-US" sz="2000" dirty="0">
                <a:latin typeface="Times New Roman" pitchFamily="18" charset="0"/>
              </a:rPr>
              <a:t>(19% moisture)</a:t>
            </a:r>
          </a:p>
        </p:txBody>
      </p:sp>
      <p:sp>
        <p:nvSpPr>
          <p:cNvPr id="2" name="TextBox 1"/>
          <p:cNvSpPr txBox="1"/>
          <p:nvPr/>
        </p:nvSpPr>
        <p:spPr>
          <a:xfrm>
            <a:off x="5638800" y="304800"/>
            <a:ext cx="3200400" cy="369332"/>
          </a:xfrm>
          <a:prstGeom prst="rect">
            <a:avLst/>
          </a:prstGeom>
          <a:noFill/>
        </p:spPr>
        <p:txBody>
          <a:bodyPr wrap="square" rtlCol="0">
            <a:spAutoFit/>
          </a:bodyPr>
          <a:lstStyle/>
          <a:p>
            <a:pPr algn="ctr"/>
            <a:r>
              <a:rPr lang="en-GB" b="1" dirty="0" smtClean="0"/>
              <a:t>TYPICAL HAND STAMPS</a:t>
            </a:r>
            <a:endParaRPr lang="en-GB" b="1" dirty="0"/>
          </a:p>
        </p:txBody>
      </p:sp>
    </p:spTree>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b="1" dirty="0" smtClean="0">
                <a:solidFill>
                  <a:srgbClr val="0070C0"/>
                </a:solidFill>
              </a:rPr>
              <a:t>Engineered wood</a:t>
            </a:r>
          </a:p>
        </p:txBody>
      </p:sp>
      <p:sp>
        <p:nvSpPr>
          <p:cNvPr id="7" name="Content Placeholder 6"/>
          <p:cNvSpPr>
            <a:spLocks noGrp="1"/>
          </p:cNvSpPr>
          <p:nvPr>
            <p:ph sz="quarter" idx="1"/>
          </p:nvPr>
        </p:nvSpPr>
        <p:spPr>
          <a:xfrm>
            <a:off x="612648" y="1600200"/>
            <a:ext cx="7769352" cy="4495800"/>
          </a:xfrm>
        </p:spPr>
        <p:txBody>
          <a:bodyPr>
            <a:normAutofit/>
          </a:bodyPr>
          <a:lstStyle/>
          <a:p>
            <a:r>
              <a:rPr lang="en-US" sz="2400" b="1" dirty="0" smtClean="0"/>
              <a:t>Engineered wood</a:t>
            </a:r>
            <a:endParaRPr lang="en-US" sz="2400" dirty="0" smtClean="0"/>
          </a:p>
          <a:p>
            <a:pPr lvl="1" algn="just"/>
            <a:r>
              <a:rPr lang="en-US" sz="2400" dirty="0" smtClean="0"/>
              <a:t>Also called </a:t>
            </a:r>
            <a:r>
              <a:rPr lang="en-US" sz="2400" b="1" dirty="0" smtClean="0"/>
              <a:t>composite wood</a:t>
            </a:r>
            <a:r>
              <a:rPr lang="en-US" sz="2400" dirty="0" smtClean="0"/>
              <a:t>, </a:t>
            </a:r>
            <a:r>
              <a:rPr lang="en-US" sz="2400" b="1" dirty="0" smtClean="0"/>
              <a:t>man-made wood</a:t>
            </a:r>
            <a:r>
              <a:rPr lang="en-US" sz="2400" dirty="0" smtClean="0"/>
              <a:t>, or </a:t>
            </a:r>
            <a:r>
              <a:rPr lang="en-US" sz="2400" b="1" dirty="0" smtClean="0"/>
              <a:t>manufactured board</a:t>
            </a:r>
            <a:r>
              <a:rPr lang="en-US" sz="2400" dirty="0" smtClean="0"/>
              <a:t>; </a:t>
            </a:r>
          </a:p>
          <a:p>
            <a:pPr lvl="1" algn="just"/>
            <a:r>
              <a:rPr lang="en-US" sz="2400" dirty="0" smtClean="0"/>
              <a:t>Includes a range of derivative wood products which are manufactured by binding the strands, particles, fibres , or veneers of wood, together with adhesives, to form composite materials. </a:t>
            </a:r>
          </a:p>
          <a:p>
            <a:pPr lvl="1" algn="just"/>
            <a:r>
              <a:rPr lang="en-US" sz="2400" dirty="0" smtClean="0"/>
              <a:t>Used in a variety of applications, from home construction to commercial buildings to industrial products. The products can be used for joists and beams that replace steel in many building projects.</a:t>
            </a:r>
          </a:p>
          <a:p>
            <a:pPr algn="just"/>
            <a:endParaRPr lang="en-US" sz="2400" dirty="0"/>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8" name="Picture 2"/>
          <p:cNvPicPr>
            <a:picLocks noChangeAspect="1" noChangeArrowheads="1"/>
          </p:cNvPicPr>
          <p:nvPr/>
        </p:nvPicPr>
        <p:blipFill>
          <a:blip r:embed="rId3" cstate="print"/>
          <a:srcRect/>
          <a:stretch>
            <a:fillRect/>
          </a:stretch>
        </p:blipFill>
        <p:spPr bwMode="auto">
          <a:xfrm>
            <a:off x="7251700" y="5953125"/>
            <a:ext cx="1566863" cy="723900"/>
          </a:xfrm>
          <a:prstGeom prst="rect">
            <a:avLst/>
          </a:prstGeom>
          <a:noFill/>
          <a:ln w="9525">
            <a:noFill/>
            <a:miter lim="800000"/>
            <a:headEnd/>
            <a:tailEnd/>
          </a:ln>
        </p:spPr>
      </p:pic>
      <p:sp>
        <p:nvSpPr>
          <p:cNvPr id="6" name="Rectangle 5"/>
          <p:cNvSpPr/>
          <p:nvPr/>
        </p:nvSpPr>
        <p:spPr>
          <a:xfrm>
            <a:off x="7010400" y="5715000"/>
            <a:ext cx="1981200" cy="1143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2"/>
          <p:cNvSpPr>
            <a:spLocks noGrp="1" noChangeArrowheads="1"/>
          </p:cNvSpPr>
          <p:nvPr>
            <p:ph type="title"/>
          </p:nvPr>
        </p:nvSpPr>
        <p:spPr/>
        <p:txBody>
          <a:bodyPr/>
          <a:lstStyle/>
          <a:p>
            <a:pPr eaLnBrk="1" hangingPunct="1"/>
            <a:r>
              <a:rPr lang="en-US" dirty="0" smtClean="0"/>
              <a:t>Engineered wood</a:t>
            </a:r>
          </a:p>
        </p:txBody>
      </p:sp>
      <p:sp>
        <p:nvSpPr>
          <p:cNvPr id="7" name="Content Placeholder 6"/>
          <p:cNvSpPr>
            <a:spLocks noGrp="1"/>
          </p:cNvSpPr>
          <p:nvPr>
            <p:ph sz="quarter" idx="1"/>
          </p:nvPr>
        </p:nvSpPr>
        <p:spPr/>
        <p:txBody>
          <a:bodyPr>
            <a:normAutofit fontScale="85000" lnSpcReduction="20000"/>
          </a:bodyPr>
          <a:lstStyle/>
          <a:p>
            <a:pPr>
              <a:buNone/>
            </a:pPr>
            <a:r>
              <a:rPr lang="en-US" sz="2400" b="1" dirty="0" smtClean="0"/>
              <a:t>Examples of Engineered wood</a:t>
            </a:r>
          </a:p>
          <a:p>
            <a:r>
              <a:rPr lang="en-US" sz="2400" b="1" dirty="0" smtClean="0"/>
              <a:t>Plywood</a:t>
            </a:r>
          </a:p>
          <a:p>
            <a:r>
              <a:rPr lang="en-US" sz="2400" b="1" dirty="0" smtClean="0"/>
              <a:t>Oriented strand board (OSB)</a:t>
            </a:r>
          </a:p>
          <a:p>
            <a:r>
              <a:rPr lang="en-US" sz="2400" b="1" dirty="0" smtClean="0"/>
              <a:t>Glued laminated timber (Glulam)</a:t>
            </a:r>
          </a:p>
          <a:p>
            <a:r>
              <a:rPr lang="en-US" sz="2400" b="1" dirty="0" smtClean="0"/>
              <a:t>MDF</a:t>
            </a:r>
          </a:p>
          <a:p>
            <a:r>
              <a:rPr lang="en-US" sz="2400" b="1" dirty="0" smtClean="0"/>
              <a:t>I joists</a:t>
            </a:r>
          </a:p>
          <a:p>
            <a:r>
              <a:rPr lang="en-US" sz="2400" b="1" dirty="0" smtClean="0"/>
              <a:t>Fibre board</a:t>
            </a:r>
          </a:p>
          <a:p>
            <a:r>
              <a:rPr lang="en-US" sz="2400" b="1" dirty="0" smtClean="0"/>
              <a:t>Hard board</a:t>
            </a:r>
          </a:p>
          <a:p>
            <a:r>
              <a:rPr lang="en-US" sz="2400" b="1" dirty="0" smtClean="0"/>
              <a:t>Chip board </a:t>
            </a:r>
          </a:p>
          <a:p>
            <a:r>
              <a:rPr lang="en-US" sz="2400" b="1" dirty="0" smtClean="0"/>
              <a:t>Laminated veneer timber</a:t>
            </a:r>
          </a:p>
          <a:p>
            <a:r>
              <a:rPr lang="en-US" sz="2400" b="1" dirty="0" smtClean="0"/>
              <a:t>Cross laminated timber</a:t>
            </a:r>
          </a:p>
          <a:p>
            <a:r>
              <a:rPr lang="en-US" sz="2400" b="1" dirty="0" smtClean="0"/>
              <a:t>Parallel strand timber</a:t>
            </a:r>
          </a:p>
          <a:p>
            <a:r>
              <a:rPr lang="en-US" sz="2400" b="1" dirty="0" smtClean="0"/>
              <a:t>Laminated strand timber</a:t>
            </a:r>
          </a:p>
          <a:p>
            <a:endParaRPr lang="en-US" sz="2400" b="1" dirty="0" smtClean="0"/>
          </a:p>
          <a:p>
            <a:endParaRPr lang="en-US" sz="2400" b="1" dirty="0" smtClean="0"/>
          </a:p>
          <a:p>
            <a:endParaRPr lang="en-US" sz="2400" dirty="0" smtClean="0"/>
          </a:p>
          <a:p>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 calcmode="lin" valueType="num">
                                      <p:cBhvr additive="base">
                                        <p:cTn id="3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7" end="7"/>
                                            </p:txEl>
                                          </p:spTgt>
                                        </p:tgtEl>
                                        <p:attrNameLst>
                                          <p:attrName>style.visibility</p:attrName>
                                        </p:attrNameLst>
                                      </p:cBhvr>
                                      <p:to>
                                        <p:strVal val="visible"/>
                                      </p:to>
                                    </p:set>
                                    <p:anim calcmode="lin" valueType="num">
                                      <p:cBhvr additive="base">
                                        <p:cTn id="43"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anim calcmode="lin" valueType="num">
                                      <p:cBhvr additive="base">
                                        <p:cTn id="49"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7">
                                            <p:txEl>
                                              <p:pRg st="9" end="9"/>
                                            </p:txEl>
                                          </p:spTgt>
                                        </p:tgtEl>
                                        <p:attrNameLst>
                                          <p:attrName>style.visibility</p:attrName>
                                        </p:attrNameLst>
                                      </p:cBhvr>
                                      <p:to>
                                        <p:strVal val="visible"/>
                                      </p:to>
                                    </p:set>
                                    <p:anim calcmode="lin" valueType="num">
                                      <p:cBhvr additive="base">
                                        <p:cTn id="55"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7">
                                            <p:txEl>
                                              <p:pRg st="10" end="10"/>
                                            </p:txEl>
                                          </p:spTgt>
                                        </p:tgtEl>
                                        <p:attrNameLst>
                                          <p:attrName>style.visibility</p:attrName>
                                        </p:attrNameLst>
                                      </p:cBhvr>
                                      <p:to>
                                        <p:strVal val="visible"/>
                                      </p:to>
                                    </p:set>
                                    <p:anim calcmode="lin" valueType="num">
                                      <p:cBhvr additive="base">
                                        <p:cTn id="61"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7">
                                            <p:txEl>
                                              <p:pRg st="11" end="11"/>
                                            </p:txEl>
                                          </p:spTgt>
                                        </p:tgtEl>
                                        <p:attrNameLst>
                                          <p:attrName>style.visibility</p:attrName>
                                        </p:attrNameLst>
                                      </p:cBhvr>
                                      <p:to>
                                        <p:strVal val="visible"/>
                                      </p:to>
                                    </p:set>
                                    <p:anim calcmode="lin" valueType="num">
                                      <p:cBhvr additive="base">
                                        <p:cTn id="67"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7">
                                            <p:txEl>
                                              <p:pRg st="12" end="12"/>
                                            </p:txEl>
                                          </p:spTgt>
                                        </p:tgtEl>
                                        <p:attrNameLst>
                                          <p:attrName>style.visibility</p:attrName>
                                        </p:attrNameLst>
                                      </p:cBhvr>
                                      <p:to>
                                        <p:strVal val="visible"/>
                                      </p:to>
                                    </p:set>
                                    <p:anim calcmode="lin" valueType="num">
                                      <p:cBhvr additive="base">
                                        <p:cTn id="73"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smtClean="0"/>
              <a:t>Veneered Panels - Plywood</a:t>
            </a:r>
          </a:p>
        </p:txBody>
      </p:sp>
      <p:sp>
        <p:nvSpPr>
          <p:cNvPr id="55299" name="Rectangle 3" descr="Rectangle: Click to edit Master text styles&#10;Second level&#10;Third level&#10;Fourth level&#10;Fifth level"/>
          <p:cNvSpPr>
            <a:spLocks noGrp="1" noChangeArrowheads="1"/>
          </p:cNvSpPr>
          <p:nvPr>
            <p:ph type="body" idx="1"/>
          </p:nvPr>
        </p:nvSpPr>
        <p:spPr>
          <a:xfrm>
            <a:off x="381000" y="1905000"/>
            <a:ext cx="6553200" cy="4114800"/>
          </a:xfrm>
        </p:spPr>
        <p:txBody>
          <a:bodyPr>
            <a:normAutofit fontScale="92500" lnSpcReduction="20000"/>
          </a:bodyPr>
          <a:lstStyle/>
          <a:p>
            <a:r>
              <a:rPr lang="en-US" dirty="0" smtClean="0"/>
              <a:t>Original engineered wood product. </a:t>
            </a:r>
          </a:p>
          <a:p>
            <a:r>
              <a:rPr lang="en-US" dirty="0" smtClean="0"/>
              <a:t>Manufactured from sheets of cross-laminated veneer and bonded under heat and pressure with durable, moisture-resistant adhesives. </a:t>
            </a:r>
          </a:p>
          <a:p>
            <a:pPr eaLnBrk="1" hangingPunct="1"/>
            <a:r>
              <a:rPr lang="en-US" dirty="0" smtClean="0"/>
              <a:t>Odd number of veneers</a:t>
            </a:r>
          </a:p>
          <a:p>
            <a:pPr eaLnBrk="1" hangingPunct="1"/>
            <a:r>
              <a:rPr lang="en-US" dirty="0" smtClean="0"/>
              <a:t>Alternating direction of veneers</a:t>
            </a:r>
          </a:p>
          <a:p>
            <a:pPr eaLnBrk="1" hangingPunct="1"/>
            <a:r>
              <a:rPr lang="en-US" dirty="0" smtClean="0"/>
              <a:t>Face veneers parallel</a:t>
            </a:r>
          </a:p>
          <a:p>
            <a:pPr eaLnBrk="1" hangingPunct="1"/>
            <a:r>
              <a:rPr lang="en-US" dirty="0" smtClean="0"/>
              <a:t>Size: 4’x8’ panels</a:t>
            </a:r>
          </a:p>
          <a:p>
            <a:pPr eaLnBrk="1" hangingPunct="1"/>
            <a:r>
              <a:rPr lang="en-US" dirty="0" smtClean="0"/>
              <a:t>Thickness: ¼” to 1” </a:t>
            </a:r>
          </a:p>
        </p:txBody>
      </p:sp>
      <p:pic>
        <p:nvPicPr>
          <p:cNvPr id="34820" name="Picture 4" descr="Plywood Edge 01 Crop"/>
          <p:cNvPicPr>
            <a:picLocks noChangeAspect="1" noChangeArrowheads="1"/>
          </p:cNvPicPr>
          <p:nvPr/>
        </p:nvPicPr>
        <p:blipFill>
          <a:blip r:embed="rId3" cstate="print"/>
          <a:srcRect/>
          <a:stretch>
            <a:fillRect/>
          </a:stretch>
        </p:blipFill>
        <p:spPr bwMode="auto">
          <a:xfrm>
            <a:off x="5287962" y="3429000"/>
            <a:ext cx="3856038" cy="2947988"/>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barn(outVertical)">
                                      <p:cBhvr>
                                        <p:cTn id="7" dur="500"/>
                                        <p:tgtEl>
                                          <p:spTgt spid="552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55299">
                                            <p:txEl>
                                              <p:pRg st="1" end="1"/>
                                            </p:txEl>
                                          </p:spTgt>
                                        </p:tgtEl>
                                        <p:attrNameLst>
                                          <p:attrName>style.visibility</p:attrName>
                                        </p:attrNameLst>
                                      </p:cBhvr>
                                      <p:to>
                                        <p:strVal val="visible"/>
                                      </p:to>
                                    </p:set>
                                    <p:animEffect transition="in" filter="barn(outVertical)">
                                      <p:cBhvr>
                                        <p:cTn id="12" dur="500"/>
                                        <p:tgtEl>
                                          <p:spTgt spid="552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55299">
                                            <p:txEl>
                                              <p:pRg st="2" end="2"/>
                                            </p:txEl>
                                          </p:spTgt>
                                        </p:tgtEl>
                                        <p:attrNameLst>
                                          <p:attrName>style.visibility</p:attrName>
                                        </p:attrNameLst>
                                      </p:cBhvr>
                                      <p:to>
                                        <p:strVal val="visible"/>
                                      </p:to>
                                    </p:set>
                                    <p:animEffect transition="in" filter="barn(outVertical)">
                                      <p:cBhvr>
                                        <p:cTn id="17" dur="500"/>
                                        <p:tgtEl>
                                          <p:spTgt spid="552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55299">
                                            <p:txEl>
                                              <p:pRg st="3" end="3"/>
                                            </p:txEl>
                                          </p:spTgt>
                                        </p:tgtEl>
                                        <p:attrNameLst>
                                          <p:attrName>style.visibility</p:attrName>
                                        </p:attrNameLst>
                                      </p:cBhvr>
                                      <p:to>
                                        <p:strVal val="visible"/>
                                      </p:to>
                                    </p:set>
                                    <p:animEffect transition="in" filter="barn(outVertical)">
                                      <p:cBhvr>
                                        <p:cTn id="22" dur="500"/>
                                        <p:tgtEl>
                                          <p:spTgt spid="552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55299">
                                            <p:txEl>
                                              <p:pRg st="4" end="4"/>
                                            </p:txEl>
                                          </p:spTgt>
                                        </p:tgtEl>
                                        <p:attrNameLst>
                                          <p:attrName>style.visibility</p:attrName>
                                        </p:attrNameLst>
                                      </p:cBhvr>
                                      <p:to>
                                        <p:strVal val="visible"/>
                                      </p:to>
                                    </p:set>
                                    <p:animEffect transition="in" filter="barn(outVertical)">
                                      <p:cBhvr>
                                        <p:cTn id="27" dur="500"/>
                                        <p:tgtEl>
                                          <p:spTgt spid="552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55299">
                                            <p:txEl>
                                              <p:pRg st="5" end="5"/>
                                            </p:txEl>
                                          </p:spTgt>
                                        </p:tgtEl>
                                        <p:attrNameLst>
                                          <p:attrName>style.visibility</p:attrName>
                                        </p:attrNameLst>
                                      </p:cBhvr>
                                      <p:to>
                                        <p:strVal val="visible"/>
                                      </p:to>
                                    </p:set>
                                    <p:animEffect transition="in" filter="barn(outVertical)">
                                      <p:cBhvr>
                                        <p:cTn id="32" dur="500"/>
                                        <p:tgtEl>
                                          <p:spTgt spid="552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55299">
                                            <p:txEl>
                                              <p:pRg st="6" end="6"/>
                                            </p:txEl>
                                          </p:spTgt>
                                        </p:tgtEl>
                                        <p:attrNameLst>
                                          <p:attrName>style.visibility</p:attrName>
                                        </p:attrNameLst>
                                      </p:cBhvr>
                                      <p:to>
                                        <p:strVal val="visible"/>
                                      </p:to>
                                    </p:set>
                                    <p:animEffect transition="in" filter="barn(outVertical)">
                                      <p:cBhvr>
                                        <p:cTn id="37" dur="500"/>
                                        <p:tgtEl>
                                          <p:spTgt spid="552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smtClean="0"/>
              <a:t>Oriented Strand Board (OSB)</a:t>
            </a:r>
          </a:p>
        </p:txBody>
      </p:sp>
      <p:sp>
        <p:nvSpPr>
          <p:cNvPr id="50179" name="Rectangle 3" descr="Rectangle: Click to edit Master text styles&#10;Second level&#10;Third level&#10;Fourth level&#10;Fifth level"/>
          <p:cNvSpPr>
            <a:spLocks noGrp="1" noChangeArrowheads="1"/>
          </p:cNvSpPr>
          <p:nvPr>
            <p:ph type="body" idx="1"/>
          </p:nvPr>
        </p:nvSpPr>
        <p:spPr>
          <a:xfrm>
            <a:off x="685800" y="1600200"/>
            <a:ext cx="7772400" cy="2743200"/>
          </a:xfrm>
        </p:spPr>
        <p:txBody>
          <a:bodyPr>
            <a:normAutofit fontScale="85000" lnSpcReduction="20000"/>
          </a:bodyPr>
          <a:lstStyle/>
          <a:p>
            <a:r>
              <a:rPr lang="en-US" dirty="0" smtClean="0"/>
              <a:t>Strongest of the non-veneered timbers</a:t>
            </a:r>
          </a:p>
          <a:p>
            <a:pPr eaLnBrk="1" hangingPunct="1"/>
            <a:r>
              <a:rPr lang="en-US" dirty="0" smtClean="0"/>
              <a:t>Long strand like wood particles, laid in mats and bonded with glue.</a:t>
            </a:r>
          </a:p>
          <a:p>
            <a:pPr eaLnBrk="1" hangingPunct="1"/>
            <a:r>
              <a:rPr lang="en-US" dirty="0" smtClean="0"/>
              <a:t>Alternate grain orientation, cross oriented to provide strength and stiffness. (3-5 layers)</a:t>
            </a:r>
          </a:p>
          <a:p>
            <a:pPr eaLnBrk="1" hangingPunct="1"/>
            <a:r>
              <a:rPr lang="en-US" dirty="0" smtClean="0"/>
              <a:t>Compressed / glued </a:t>
            </a:r>
          </a:p>
          <a:p>
            <a:pPr eaLnBrk="1" hangingPunct="1"/>
            <a:r>
              <a:rPr lang="en-US" dirty="0" smtClean="0"/>
              <a:t>Uses; Sheathing for floor, roofs, &amp; siding</a:t>
            </a:r>
          </a:p>
        </p:txBody>
      </p:sp>
      <p:pic>
        <p:nvPicPr>
          <p:cNvPr id="37892" name="Picture 4" descr="OSB Board 03"/>
          <p:cNvPicPr>
            <a:picLocks noChangeAspect="1" noChangeArrowheads="1"/>
          </p:cNvPicPr>
          <p:nvPr/>
        </p:nvPicPr>
        <p:blipFill>
          <a:blip r:embed="rId3" cstate="print"/>
          <a:srcRect/>
          <a:stretch>
            <a:fillRect/>
          </a:stretch>
        </p:blipFill>
        <p:spPr bwMode="auto">
          <a:xfrm>
            <a:off x="5257800" y="4495800"/>
            <a:ext cx="2743200" cy="2057400"/>
          </a:xfrm>
          <a:prstGeom prst="rect">
            <a:avLst/>
          </a:prstGeom>
          <a:noFill/>
          <a:ln w="9525">
            <a:noFill/>
            <a:miter lim="800000"/>
            <a:headEnd/>
            <a:tailEnd/>
          </a:ln>
        </p:spPr>
      </p:pic>
      <p:pic>
        <p:nvPicPr>
          <p:cNvPr id="37893" name="Picture 5" descr="OSB Board 02"/>
          <p:cNvPicPr>
            <a:picLocks noChangeAspect="1" noChangeArrowheads="1"/>
          </p:cNvPicPr>
          <p:nvPr/>
        </p:nvPicPr>
        <p:blipFill>
          <a:blip r:embed="rId4" cstate="print"/>
          <a:srcRect/>
          <a:stretch>
            <a:fillRect/>
          </a:stretch>
        </p:blipFill>
        <p:spPr bwMode="auto">
          <a:xfrm>
            <a:off x="1600200" y="4495800"/>
            <a:ext cx="2667000" cy="200025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barn(outVertical)">
                                      <p:cBhvr>
                                        <p:cTn id="7" dur="500"/>
                                        <p:tgtEl>
                                          <p:spTgt spid="501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50179">
                                            <p:txEl>
                                              <p:pRg st="1" end="1"/>
                                            </p:txEl>
                                          </p:spTgt>
                                        </p:tgtEl>
                                        <p:attrNameLst>
                                          <p:attrName>style.visibility</p:attrName>
                                        </p:attrNameLst>
                                      </p:cBhvr>
                                      <p:to>
                                        <p:strVal val="visible"/>
                                      </p:to>
                                    </p:set>
                                    <p:animEffect transition="in" filter="barn(outVertical)">
                                      <p:cBhvr>
                                        <p:cTn id="12" dur="500"/>
                                        <p:tgtEl>
                                          <p:spTgt spid="501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50179">
                                            <p:txEl>
                                              <p:pRg st="2" end="2"/>
                                            </p:txEl>
                                          </p:spTgt>
                                        </p:tgtEl>
                                        <p:attrNameLst>
                                          <p:attrName>style.visibility</p:attrName>
                                        </p:attrNameLst>
                                      </p:cBhvr>
                                      <p:to>
                                        <p:strVal val="visible"/>
                                      </p:to>
                                    </p:set>
                                    <p:animEffect transition="in" filter="barn(outVertical)">
                                      <p:cBhvr>
                                        <p:cTn id="17" dur="500"/>
                                        <p:tgtEl>
                                          <p:spTgt spid="5017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50179">
                                            <p:txEl>
                                              <p:pRg st="3" end="3"/>
                                            </p:txEl>
                                          </p:spTgt>
                                        </p:tgtEl>
                                        <p:attrNameLst>
                                          <p:attrName>style.visibility</p:attrName>
                                        </p:attrNameLst>
                                      </p:cBhvr>
                                      <p:to>
                                        <p:strVal val="visible"/>
                                      </p:to>
                                    </p:set>
                                    <p:animEffect transition="in" filter="barn(outVertical)">
                                      <p:cBhvr>
                                        <p:cTn id="22" dur="500"/>
                                        <p:tgtEl>
                                          <p:spTgt spid="5017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50179">
                                            <p:txEl>
                                              <p:pRg st="4" end="4"/>
                                            </p:txEl>
                                          </p:spTgt>
                                        </p:tgtEl>
                                        <p:attrNameLst>
                                          <p:attrName>style.visibility</p:attrName>
                                        </p:attrNameLst>
                                      </p:cBhvr>
                                      <p:to>
                                        <p:strVal val="visible"/>
                                      </p:to>
                                    </p:set>
                                    <p:animEffect transition="in" filter="barn(outVertical)">
                                      <p:cBhvr>
                                        <p:cTn id="27" dur="500"/>
                                        <p:tgtEl>
                                          <p:spTgt spid="501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smtClean="0"/>
              <a:t>Non-veneered Panels</a:t>
            </a:r>
          </a:p>
        </p:txBody>
      </p:sp>
      <p:sp>
        <p:nvSpPr>
          <p:cNvPr id="48131" name="Rectangle 3" descr="Rectangle: Click to edit Master text styles&#10;Second level&#10;Third level&#10;Fourth level&#10;Fifth level"/>
          <p:cNvSpPr>
            <a:spLocks noGrp="1" noChangeArrowheads="1"/>
          </p:cNvSpPr>
          <p:nvPr>
            <p:ph type="body" idx="1"/>
          </p:nvPr>
        </p:nvSpPr>
        <p:spPr/>
        <p:txBody>
          <a:bodyPr/>
          <a:lstStyle/>
          <a:p>
            <a:pPr eaLnBrk="1" hangingPunct="1"/>
            <a:r>
              <a:rPr lang="en-US" dirty="0" smtClean="0"/>
              <a:t>Oriented Strand Board (OSB)</a:t>
            </a:r>
          </a:p>
          <a:p>
            <a:pPr eaLnBrk="1" hangingPunct="1"/>
            <a:r>
              <a:rPr lang="en-US" dirty="0" smtClean="0"/>
              <a:t>Particleboard</a:t>
            </a:r>
          </a:p>
          <a:p>
            <a:pPr eaLnBrk="1" hangingPunct="1"/>
            <a:r>
              <a:rPr lang="en-US" dirty="0" smtClean="0"/>
              <a:t>Fibreboard</a:t>
            </a:r>
          </a:p>
        </p:txBody>
      </p:sp>
      <p:pic>
        <p:nvPicPr>
          <p:cNvPr id="36868" name="Picture 4" descr="OSB Board"/>
          <p:cNvPicPr>
            <a:picLocks noChangeAspect="1" noChangeArrowheads="1"/>
          </p:cNvPicPr>
          <p:nvPr/>
        </p:nvPicPr>
        <p:blipFill>
          <a:blip r:embed="rId3" cstate="print"/>
          <a:srcRect/>
          <a:stretch>
            <a:fillRect/>
          </a:stretch>
        </p:blipFill>
        <p:spPr bwMode="auto">
          <a:xfrm>
            <a:off x="6096000" y="1600200"/>
            <a:ext cx="2667000" cy="2000250"/>
          </a:xfrm>
          <a:prstGeom prst="rect">
            <a:avLst/>
          </a:prstGeom>
          <a:noFill/>
          <a:ln w="9525">
            <a:noFill/>
            <a:miter lim="800000"/>
            <a:headEnd/>
            <a:tailEnd/>
          </a:ln>
        </p:spPr>
      </p:pic>
      <p:pic>
        <p:nvPicPr>
          <p:cNvPr id="36869" name="Picture 5" descr="Particle Board 02"/>
          <p:cNvPicPr>
            <a:picLocks noChangeAspect="1" noChangeArrowheads="1"/>
          </p:cNvPicPr>
          <p:nvPr/>
        </p:nvPicPr>
        <p:blipFill>
          <a:blip r:embed="rId4" cstate="print"/>
          <a:srcRect/>
          <a:stretch>
            <a:fillRect/>
          </a:stretch>
        </p:blipFill>
        <p:spPr bwMode="auto">
          <a:xfrm>
            <a:off x="1447800" y="3886200"/>
            <a:ext cx="3505200" cy="2628900"/>
          </a:xfrm>
          <a:prstGeom prst="rect">
            <a:avLst/>
          </a:prstGeom>
          <a:noFill/>
          <a:ln w="9525">
            <a:noFill/>
            <a:miter lim="800000"/>
            <a:headEnd/>
            <a:tailEnd/>
          </a:ln>
        </p:spPr>
      </p:pic>
      <p:sp>
        <p:nvSpPr>
          <p:cNvPr id="36870" name="Text Box 6"/>
          <p:cNvSpPr txBox="1">
            <a:spLocks noChangeArrowheads="1"/>
          </p:cNvSpPr>
          <p:nvPr/>
        </p:nvSpPr>
        <p:spPr bwMode="auto">
          <a:xfrm>
            <a:off x="2133600" y="3962400"/>
            <a:ext cx="1806575" cy="457200"/>
          </a:xfrm>
          <a:prstGeom prst="rect">
            <a:avLst/>
          </a:prstGeom>
          <a:noFill/>
          <a:ln w="12700" cap="sq">
            <a:noFill/>
            <a:miter lim="800000"/>
            <a:headEnd type="none" w="sm" len="sm"/>
            <a:tailEnd type="none" w="sm" len="sm"/>
          </a:ln>
        </p:spPr>
        <p:txBody>
          <a:bodyPr wrap="none">
            <a:spAutoFit/>
          </a:bodyPr>
          <a:lstStyle/>
          <a:p>
            <a:r>
              <a:rPr lang="en-US">
                <a:solidFill>
                  <a:schemeClr val="bg1"/>
                </a:solidFill>
                <a:latin typeface="Times New Roman" pitchFamily="18" charset="0"/>
              </a:rPr>
              <a:t>Particleboard</a:t>
            </a:r>
          </a:p>
        </p:txBody>
      </p:sp>
      <p:pic>
        <p:nvPicPr>
          <p:cNvPr id="36871" name="Picture 7"/>
          <p:cNvPicPr>
            <a:picLocks noChangeAspect="1" noChangeArrowheads="1"/>
          </p:cNvPicPr>
          <p:nvPr/>
        </p:nvPicPr>
        <p:blipFill>
          <a:blip r:embed="rId5" cstate="print"/>
          <a:srcRect/>
          <a:stretch>
            <a:fillRect/>
          </a:stretch>
        </p:blipFill>
        <p:spPr bwMode="auto">
          <a:xfrm>
            <a:off x="6019800" y="3733800"/>
            <a:ext cx="2270125" cy="2705100"/>
          </a:xfrm>
          <a:prstGeom prst="rect">
            <a:avLst/>
          </a:prstGeom>
          <a:noFill/>
          <a:ln w="12700" cap="sq">
            <a:noFill/>
            <a:miter lim="800000"/>
            <a:headEnd type="none" w="sm" len="sm"/>
            <a:tailEnd type="none" w="sm" len="sm"/>
          </a:ln>
        </p:spPr>
      </p:pic>
      <p:sp>
        <p:nvSpPr>
          <p:cNvPr id="36872" name="Text Box 8"/>
          <p:cNvSpPr txBox="1">
            <a:spLocks noChangeArrowheads="1"/>
          </p:cNvSpPr>
          <p:nvPr/>
        </p:nvSpPr>
        <p:spPr bwMode="auto">
          <a:xfrm>
            <a:off x="6400800" y="3810000"/>
            <a:ext cx="1197764" cy="369332"/>
          </a:xfrm>
          <a:prstGeom prst="rect">
            <a:avLst/>
          </a:prstGeom>
          <a:noFill/>
          <a:ln w="12700" cap="sq">
            <a:noFill/>
            <a:miter lim="800000"/>
            <a:headEnd type="none" w="sm" len="sm"/>
            <a:tailEnd type="none" w="sm" len="sm"/>
          </a:ln>
        </p:spPr>
        <p:txBody>
          <a:bodyPr wrap="none">
            <a:spAutoFit/>
          </a:bodyPr>
          <a:lstStyle/>
          <a:p>
            <a:r>
              <a:rPr lang="en-US" dirty="0" smtClean="0">
                <a:solidFill>
                  <a:schemeClr val="bg1"/>
                </a:solidFill>
                <a:latin typeface="Times New Roman" pitchFamily="18" charset="0"/>
              </a:rPr>
              <a:t>Fibreboard</a:t>
            </a:r>
            <a:endParaRPr lang="en-US" dirty="0">
              <a:solidFill>
                <a:schemeClr val="bg1"/>
              </a:solidFill>
              <a:latin typeface="Times New Roman"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arn(outVertical)">
                                      <p:cBhvr>
                                        <p:cTn id="7" dur="500"/>
                                        <p:tgtEl>
                                          <p:spTgt spid="4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barn(outVertical)">
                                      <p:cBhvr>
                                        <p:cTn id="12" dur="500"/>
                                        <p:tgtEl>
                                          <p:spTgt spid="4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Effect transition="in" filter="barn(outVertical)">
                                      <p:cBhvr>
                                        <p:cTn id="17" dur="500"/>
                                        <p:tgtEl>
                                          <p:spTgt spid="481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dirty="0" smtClean="0"/>
              <a:t>Laminated Wood (</a:t>
            </a:r>
            <a:r>
              <a:rPr lang="en-US" i="1" dirty="0" smtClean="0"/>
              <a:t>Glulam</a:t>
            </a:r>
            <a:r>
              <a:rPr lang="en-US" dirty="0" smtClean="0"/>
              <a:t>)</a:t>
            </a:r>
          </a:p>
        </p:txBody>
      </p:sp>
      <p:sp>
        <p:nvSpPr>
          <p:cNvPr id="28675" name="Rectangle 3" descr="Rectangle: Click to edit Master text styles&#10;Second level&#10;Third level&#10;Fourth level&#10;Fifth level"/>
          <p:cNvSpPr>
            <a:spLocks noGrp="1" noChangeArrowheads="1"/>
          </p:cNvSpPr>
          <p:nvPr>
            <p:ph type="body" idx="1"/>
          </p:nvPr>
        </p:nvSpPr>
        <p:spPr>
          <a:xfrm>
            <a:off x="228600" y="1752600"/>
            <a:ext cx="8153400" cy="4343400"/>
          </a:xfrm>
        </p:spPr>
        <p:txBody>
          <a:bodyPr>
            <a:noAutofit/>
          </a:bodyPr>
          <a:lstStyle/>
          <a:p>
            <a:pPr lvl="0"/>
            <a:r>
              <a:rPr lang="en-US" sz="2000" dirty="0" smtClean="0"/>
              <a:t>Composed of several layers of dimensional timber glued together with moisture-resistant adhesives, manufactured to a specified size and shape as required.</a:t>
            </a:r>
          </a:p>
          <a:p>
            <a:pPr lvl="0"/>
            <a:r>
              <a:rPr lang="en-US" sz="2000" dirty="0" smtClean="0"/>
              <a:t>Creates a large, strong, structural member that can be used as vertical columns or horizontal beams, as well as curved, arched shapes. </a:t>
            </a:r>
          </a:p>
          <a:p>
            <a:pPr lvl="0"/>
            <a:r>
              <a:rPr lang="en-US" sz="2000" dirty="0" smtClean="0"/>
              <a:t>Glulam is the only engineered wood product that can be produced in curved shapes, offering extensive design flexibility. </a:t>
            </a:r>
          </a:p>
          <a:p>
            <a:pPr eaLnBrk="1" hangingPunct="1"/>
            <a:r>
              <a:rPr lang="en-US" sz="2000" b="1" dirty="0" smtClean="0">
                <a:solidFill>
                  <a:srgbClr val="0070C0"/>
                </a:solidFill>
              </a:rPr>
              <a:t>Why Laminate?</a:t>
            </a:r>
          </a:p>
          <a:p>
            <a:pPr lvl="1" eaLnBrk="1" hangingPunct="1"/>
            <a:r>
              <a:rPr lang="en-US" sz="2000" dirty="0" smtClean="0"/>
              <a:t>Create a size not available naturally</a:t>
            </a:r>
          </a:p>
          <a:p>
            <a:pPr lvl="1" eaLnBrk="1" hangingPunct="1"/>
            <a:r>
              <a:rPr lang="en-US" sz="2000" dirty="0" smtClean="0"/>
              <a:t>Create Shapes</a:t>
            </a:r>
          </a:p>
          <a:p>
            <a:pPr lvl="1" eaLnBrk="1" hangingPunct="1"/>
            <a:r>
              <a:rPr lang="en-US" sz="2000" dirty="0" smtClean="0"/>
              <a:t>Improve Quality + strength.</a:t>
            </a:r>
          </a:p>
          <a:p>
            <a:pPr lvl="1" eaLnBrk="1" hangingPunct="1"/>
            <a:r>
              <a:rPr lang="en-US" sz="2000" dirty="0" smtClean="0"/>
              <a:t>Aesthetic Design</a:t>
            </a:r>
          </a:p>
        </p:txBody>
      </p:sp>
      <p:pic>
        <p:nvPicPr>
          <p:cNvPr id="28676" name="Picture 4" descr="Laminated - Arch &amp; Splice 05"/>
          <p:cNvPicPr>
            <a:picLocks noChangeAspect="1" noChangeArrowheads="1"/>
          </p:cNvPicPr>
          <p:nvPr/>
        </p:nvPicPr>
        <p:blipFill>
          <a:blip r:embed="rId3" cstate="print"/>
          <a:srcRect/>
          <a:stretch>
            <a:fillRect/>
          </a:stretch>
        </p:blipFill>
        <p:spPr bwMode="auto">
          <a:xfrm>
            <a:off x="5638800" y="4229100"/>
            <a:ext cx="3505200" cy="26289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675">
                                            <p:txEl>
                                              <p:pRg st="4" end="4"/>
                                            </p:txEl>
                                          </p:spTgt>
                                        </p:tgtEl>
                                        <p:attrNameLst>
                                          <p:attrName>style.visibility</p:attrName>
                                        </p:attrNameLst>
                                      </p:cBhvr>
                                      <p:to>
                                        <p:strVal val="visible"/>
                                      </p:to>
                                    </p:set>
                                    <p:anim calcmode="lin" valueType="num">
                                      <p:cBhvr additive="base">
                                        <p:cTn id="7"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8675">
                                            <p:txEl>
                                              <p:pRg st="5" end="5"/>
                                            </p:txEl>
                                          </p:spTgt>
                                        </p:tgtEl>
                                        <p:attrNameLst>
                                          <p:attrName>style.visibility</p:attrName>
                                        </p:attrNameLst>
                                      </p:cBhvr>
                                      <p:to>
                                        <p:strVal val="visible"/>
                                      </p:to>
                                    </p:set>
                                    <p:anim calcmode="lin" valueType="num">
                                      <p:cBhvr additive="base">
                                        <p:cTn id="13" dur="500" fill="hold"/>
                                        <p:tgtEl>
                                          <p:spTgt spid="28675">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8675">
                                            <p:txEl>
                                              <p:pRg st="6" end="6"/>
                                            </p:txEl>
                                          </p:spTgt>
                                        </p:tgtEl>
                                        <p:attrNameLst>
                                          <p:attrName>style.visibility</p:attrName>
                                        </p:attrNameLst>
                                      </p:cBhvr>
                                      <p:to>
                                        <p:strVal val="visible"/>
                                      </p:to>
                                    </p:set>
                                    <p:anim calcmode="lin" valueType="num">
                                      <p:cBhvr additive="base">
                                        <p:cTn id="19" dur="500" fill="hold"/>
                                        <p:tgtEl>
                                          <p:spTgt spid="2867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8675">
                                            <p:txEl>
                                              <p:pRg st="7" end="7"/>
                                            </p:txEl>
                                          </p:spTgt>
                                        </p:tgtEl>
                                        <p:attrNameLst>
                                          <p:attrName>style.visibility</p:attrName>
                                        </p:attrNameLst>
                                      </p:cBhvr>
                                      <p:to>
                                        <p:strVal val="visible"/>
                                      </p:to>
                                    </p:set>
                                    <p:anim calcmode="lin" valueType="num">
                                      <p:cBhvr additive="base">
                                        <p:cTn id="25" dur="500" fill="hold"/>
                                        <p:tgtEl>
                                          <p:spTgt spid="28675">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867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endParaRPr lang="en-US" smtClean="0"/>
          </a:p>
        </p:txBody>
      </p:sp>
      <p:pic>
        <p:nvPicPr>
          <p:cNvPr id="29699" name="Picture 4" descr="Laminated - Arch &amp; Splice 05"/>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3"/>
          <p:cNvSpPr txBox="1">
            <a:spLocks noChangeArrowheads="1"/>
          </p:cNvSpPr>
          <p:nvPr/>
        </p:nvSpPr>
        <p:spPr bwMode="auto">
          <a:xfrm>
            <a:off x="457200" y="1600200"/>
            <a:ext cx="8229600" cy="4525963"/>
          </a:xfrm>
          <a:prstGeom prst="rect">
            <a:avLst/>
          </a:prstGeom>
          <a:noFill/>
          <a:ln w="9525">
            <a:noFill/>
            <a:miter lim="800000"/>
            <a:headEnd/>
            <a:tailEnd/>
          </a:ln>
        </p:spPr>
        <p:txBody>
          <a:bodyPr/>
          <a:lstStyle/>
          <a:p>
            <a:pPr marL="365125" indent="-365125"/>
            <a:endParaRPr lang="en-US" sz="2800" b="1" dirty="0">
              <a:latin typeface="Calibri" pitchFamily="34" charset="0"/>
            </a:endParaRPr>
          </a:p>
        </p:txBody>
      </p:sp>
      <p:sp>
        <p:nvSpPr>
          <p:cNvPr id="20485" name="Rectangle 22"/>
          <p:cNvSpPr>
            <a:spLocks noChangeArrowheads="1"/>
          </p:cNvSpPr>
          <p:nvPr/>
        </p:nvSpPr>
        <p:spPr bwMode="auto">
          <a:xfrm>
            <a:off x="6762750" y="4373563"/>
            <a:ext cx="533400" cy="296862"/>
          </a:xfrm>
          <a:prstGeom prst="rect">
            <a:avLst/>
          </a:prstGeom>
          <a:solidFill>
            <a:schemeClr val="bg1"/>
          </a:solidFill>
          <a:ln w="9525">
            <a:noFill/>
            <a:miter lim="800000"/>
            <a:headEnd/>
            <a:tailEnd/>
          </a:ln>
        </p:spPr>
        <p:txBody>
          <a:bodyPr wrap="none" anchor="ctr"/>
          <a:lstStyle/>
          <a:p>
            <a:endParaRPr lang="en-AU">
              <a:latin typeface="Calibri" pitchFamily="34" charset="0"/>
            </a:endParaRPr>
          </a:p>
        </p:txBody>
      </p:sp>
      <p:pic>
        <p:nvPicPr>
          <p:cNvPr id="113666" name="Picture 2"/>
          <p:cNvPicPr>
            <a:picLocks noChangeAspect="1" noChangeArrowheads="1"/>
          </p:cNvPicPr>
          <p:nvPr/>
        </p:nvPicPr>
        <p:blipFill>
          <a:blip r:embed="rId3" cstate="print"/>
          <a:srcRect/>
          <a:stretch>
            <a:fillRect/>
          </a:stretch>
        </p:blipFill>
        <p:spPr bwMode="auto">
          <a:xfrm>
            <a:off x="539552" y="3140968"/>
            <a:ext cx="2784060" cy="2952328"/>
          </a:xfrm>
          <a:prstGeom prst="roundRect">
            <a:avLst>
              <a:gd name="adj" fmla="val 7146"/>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3667" name="Picture 3"/>
          <p:cNvPicPr>
            <a:picLocks noChangeAspect="1" noChangeArrowheads="1"/>
          </p:cNvPicPr>
          <p:nvPr/>
        </p:nvPicPr>
        <p:blipFill>
          <a:blip r:embed="rId4" cstate="print"/>
          <a:srcRect/>
          <a:stretch>
            <a:fillRect/>
          </a:stretch>
        </p:blipFill>
        <p:spPr bwMode="auto">
          <a:xfrm>
            <a:off x="3851920" y="1556792"/>
            <a:ext cx="3305175" cy="4962525"/>
          </a:xfrm>
          <a:prstGeom prst="roundRect">
            <a:avLst>
              <a:gd name="adj" fmla="val 744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0488" name="Title 10"/>
          <p:cNvSpPr>
            <a:spLocks noGrp="1"/>
          </p:cNvSpPr>
          <p:nvPr>
            <p:ph type="title"/>
          </p:nvPr>
        </p:nvSpPr>
        <p:spPr>
          <a:xfrm>
            <a:off x="468313" y="381000"/>
            <a:ext cx="8229600" cy="735013"/>
          </a:xfrm>
        </p:spPr>
        <p:txBody>
          <a:bodyPr>
            <a:normAutofit fontScale="90000"/>
          </a:bodyPr>
          <a:lstStyle/>
          <a:p>
            <a:r>
              <a:rPr lang="en-US" sz="3600" b="1" dirty="0" smtClean="0">
                <a:latin typeface="Calibri" pitchFamily="34" charset="0"/>
              </a:rPr>
              <a:t>Glulam</a:t>
            </a:r>
            <a:br>
              <a:rPr lang="en-US" sz="3600" b="1" dirty="0" smtClean="0">
                <a:latin typeface="Calibri" pitchFamily="34" charset="0"/>
              </a:rPr>
            </a:br>
            <a:r>
              <a:rPr lang="en-US" sz="3600" b="1" dirty="0" smtClean="0">
                <a:solidFill>
                  <a:schemeClr val="bg1"/>
                </a:solidFill>
              </a:rPr>
              <a:t>ct Types: Engineered wood products</a:t>
            </a:r>
            <a:endParaRPr lang="en-AU" dirty="0" smtClean="0"/>
          </a:p>
        </p:txBody>
      </p:sp>
      <p:sp>
        <p:nvSpPr>
          <p:cNvPr id="12" name="Title 1"/>
          <p:cNvSpPr txBox="1">
            <a:spLocks/>
          </p:cNvSpPr>
          <p:nvPr/>
        </p:nvSpPr>
        <p:spPr bwMode="auto">
          <a:xfrm>
            <a:off x="568325" y="263525"/>
            <a:ext cx="8118475" cy="679450"/>
          </a:xfrm>
          <a:prstGeom prst="rect">
            <a:avLst/>
          </a:prstGeom>
          <a:noFill/>
          <a:ln w="9525">
            <a:noFill/>
            <a:miter lim="800000"/>
            <a:headEnd/>
            <a:tailEnd/>
          </a:ln>
        </p:spPr>
        <p:txBody>
          <a:bodyPr wrap="none" anchor="ctr"/>
          <a:lstStyle/>
          <a:p>
            <a:pPr>
              <a:lnSpc>
                <a:spcPct val="75000"/>
              </a:lnSpc>
              <a:defRPr/>
            </a:pPr>
            <a:endParaRPr lang="en-US" sz="3600" b="1" dirty="0">
              <a:solidFill>
                <a:schemeClr val="bg1"/>
              </a:solidFill>
              <a:latin typeface="+mj-lt"/>
              <a:ea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5" descr="Versa-Lam 04"/>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1747" name="Rectangle 6"/>
          <p:cNvSpPr>
            <a:spLocks noChangeArrowheads="1"/>
          </p:cNvSpPr>
          <p:nvPr/>
        </p:nvSpPr>
        <p:spPr bwMode="auto">
          <a:xfrm>
            <a:off x="0" y="6324600"/>
            <a:ext cx="3170740" cy="369332"/>
          </a:xfrm>
          <a:prstGeom prst="rect">
            <a:avLst/>
          </a:prstGeom>
          <a:noFill/>
          <a:ln w="12700" cap="sq">
            <a:noFill/>
            <a:miter lim="800000"/>
            <a:headEnd type="none" w="sm" len="sm"/>
            <a:tailEnd type="none" w="sm" len="sm"/>
          </a:ln>
        </p:spPr>
        <p:txBody>
          <a:bodyPr wrap="none">
            <a:spAutoFit/>
          </a:bodyPr>
          <a:lstStyle/>
          <a:p>
            <a:r>
              <a:rPr lang="en-US" b="1" dirty="0">
                <a:solidFill>
                  <a:schemeClr val="bg1"/>
                </a:solidFill>
                <a:latin typeface="Times New Roman" pitchFamily="18" charset="0"/>
              </a:rPr>
              <a:t>Structural Composite </a:t>
            </a:r>
            <a:r>
              <a:rPr lang="en-US" b="1" dirty="0" smtClean="0">
                <a:solidFill>
                  <a:schemeClr val="bg1"/>
                </a:solidFill>
                <a:latin typeface="Times New Roman" pitchFamily="18" charset="0"/>
              </a:rPr>
              <a:t> Timber</a:t>
            </a:r>
            <a:endParaRPr lang="en-US" b="1" dirty="0">
              <a:solidFill>
                <a:schemeClr val="bg1"/>
              </a:solidFill>
              <a:latin typeface="Times New Roman" pitchFamily="18" charset="0"/>
            </a:endParaRPr>
          </a:p>
        </p:txBody>
      </p:sp>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endParaRPr lang="en-US" smtClean="0"/>
          </a:p>
        </p:txBody>
      </p:sp>
      <p:sp>
        <p:nvSpPr>
          <p:cNvPr id="32771" name="Rectangle 3" descr="Rectangle: Click to edit Master text styles&#10;Second level&#10;Third level&#10;Fourth level&#10;Fifth level"/>
          <p:cNvSpPr>
            <a:spLocks noGrp="1" noChangeArrowheads="1"/>
          </p:cNvSpPr>
          <p:nvPr>
            <p:ph type="body" idx="1"/>
          </p:nvPr>
        </p:nvSpPr>
        <p:spPr/>
        <p:txBody>
          <a:bodyPr/>
          <a:lstStyle/>
          <a:p>
            <a:pPr eaLnBrk="1" hangingPunct="1"/>
            <a:endParaRPr lang="en-US" smtClean="0"/>
          </a:p>
        </p:txBody>
      </p:sp>
      <p:pic>
        <p:nvPicPr>
          <p:cNvPr id="32772" name="Picture 4" descr="Versa-Lam 03"/>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1" name="Title 1"/>
          <p:cNvSpPr>
            <a:spLocks noGrp="1"/>
          </p:cNvSpPr>
          <p:nvPr>
            <p:ph type="title"/>
          </p:nvPr>
        </p:nvSpPr>
        <p:spPr>
          <a:xfrm>
            <a:off x="568325" y="380999"/>
            <a:ext cx="8118475" cy="561975"/>
          </a:xfrm>
        </p:spPr>
        <p:txBody>
          <a:bodyPr wrap="none">
            <a:normAutofit fontScale="90000"/>
          </a:bodyPr>
          <a:lstStyle/>
          <a:p>
            <a:pPr>
              <a:lnSpc>
                <a:spcPct val="75000"/>
              </a:lnSpc>
            </a:pPr>
            <a:r>
              <a:rPr lang="en-US" sz="3600" b="1" dirty="0" smtClean="0">
                <a:latin typeface="Calibri" pitchFamily="34" charset="0"/>
              </a:rPr>
              <a:t>Panel products</a:t>
            </a:r>
            <a:br>
              <a:rPr lang="en-US" sz="3600" b="1" dirty="0" smtClean="0">
                <a:latin typeface="Calibri" pitchFamily="34" charset="0"/>
              </a:rPr>
            </a:br>
            <a:r>
              <a:rPr lang="en-US" sz="3600" b="1" dirty="0" smtClean="0">
                <a:solidFill>
                  <a:srgbClr val="FFFFFF"/>
                </a:solidFill>
                <a:ea typeface="Calibri" pitchFamily="34" charset="0"/>
                <a:cs typeface="Calibri" pitchFamily="34" charset="0"/>
              </a:rPr>
              <a:t>Types: Wood panels</a:t>
            </a:r>
          </a:p>
        </p:txBody>
      </p:sp>
      <p:sp>
        <p:nvSpPr>
          <p:cNvPr id="22533" name="Rectangle 3"/>
          <p:cNvSpPr txBox="1">
            <a:spLocks noChangeArrowheads="1"/>
          </p:cNvSpPr>
          <p:nvPr/>
        </p:nvSpPr>
        <p:spPr bwMode="auto">
          <a:xfrm>
            <a:off x="457200" y="1600200"/>
            <a:ext cx="8229600" cy="4525963"/>
          </a:xfrm>
          <a:prstGeom prst="rect">
            <a:avLst/>
          </a:prstGeom>
          <a:noFill/>
          <a:ln w="9525">
            <a:noFill/>
            <a:miter lim="800000"/>
            <a:headEnd/>
            <a:tailEnd/>
          </a:ln>
        </p:spPr>
        <p:txBody>
          <a:bodyPr/>
          <a:lstStyle/>
          <a:p>
            <a:pPr marL="365125" indent="-365125">
              <a:buFont typeface="Arial" pitchFamily="34" charset="0"/>
              <a:buChar char="•"/>
            </a:pPr>
            <a:r>
              <a:rPr lang="en-US" sz="2800" dirty="0" smtClean="0">
                <a:latin typeface="Calibri" pitchFamily="34" charset="0"/>
              </a:rPr>
              <a:t>Plywood</a:t>
            </a:r>
            <a:endParaRPr lang="en-US" sz="2800" dirty="0">
              <a:latin typeface="Calibri" pitchFamily="34" charset="0"/>
            </a:endParaRPr>
          </a:p>
          <a:p>
            <a:pPr marL="365125" indent="-365125">
              <a:buFont typeface="Arial" pitchFamily="34" charset="0"/>
              <a:buChar char="•"/>
            </a:pPr>
            <a:r>
              <a:rPr lang="en-US" sz="2800" dirty="0">
                <a:latin typeface="Calibri" pitchFamily="34" charset="0"/>
              </a:rPr>
              <a:t>Hardboard</a:t>
            </a:r>
          </a:p>
          <a:p>
            <a:pPr marL="365125" indent="-365125">
              <a:buFont typeface="Arial" pitchFamily="34" charset="0"/>
              <a:buChar char="•"/>
            </a:pPr>
            <a:r>
              <a:rPr lang="en-US" sz="2800" dirty="0">
                <a:latin typeface="Calibri" pitchFamily="34" charset="0"/>
              </a:rPr>
              <a:t>Particleboard </a:t>
            </a:r>
          </a:p>
          <a:p>
            <a:pPr marL="365125" indent="-365125">
              <a:buFont typeface="Arial" pitchFamily="34" charset="0"/>
              <a:buChar char="•"/>
            </a:pPr>
            <a:r>
              <a:rPr lang="en-US" sz="2800" dirty="0">
                <a:latin typeface="Calibri" pitchFamily="34" charset="0"/>
              </a:rPr>
              <a:t>MDF</a:t>
            </a:r>
          </a:p>
          <a:p>
            <a:pPr marL="365125" indent="-365125">
              <a:buFont typeface="Arial" pitchFamily="34" charset="0"/>
              <a:buChar char="•"/>
            </a:pPr>
            <a:r>
              <a:rPr lang="en-US" sz="2800" dirty="0">
                <a:latin typeface="Calibri" pitchFamily="34" charset="0"/>
              </a:rPr>
              <a:t>Veneer</a:t>
            </a:r>
          </a:p>
        </p:txBody>
      </p:sp>
      <p:pic>
        <p:nvPicPr>
          <p:cNvPr id="22534" name="Picture 2"/>
          <p:cNvPicPr>
            <a:picLocks noChangeAspect="1" noChangeArrowheads="1"/>
          </p:cNvPicPr>
          <p:nvPr/>
        </p:nvPicPr>
        <p:blipFill>
          <a:blip r:embed="rId3" cstate="print"/>
          <a:srcRect/>
          <a:stretch>
            <a:fillRect/>
          </a:stretch>
        </p:blipFill>
        <p:spPr bwMode="auto">
          <a:xfrm>
            <a:off x="4211638" y="2133600"/>
            <a:ext cx="1978025" cy="1487488"/>
          </a:xfrm>
          <a:prstGeom prst="roundRect">
            <a:avLst>
              <a:gd name="adj" fmla="val 8343"/>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2535" name="Picture 3"/>
          <p:cNvPicPr>
            <a:picLocks noChangeAspect="1" noChangeArrowheads="1"/>
          </p:cNvPicPr>
          <p:nvPr/>
        </p:nvPicPr>
        <p:blipFill>
          <a:blip r:embed="rId4" cstate="print"/>
          <a:srcRect b="20079"/>
          <a:stretch>
            <a:fillRect/>
          </a:stretch>
        </p:blipFill>
        <p:spPr bwMode="auto">
          <a:xfrm>
            <a:off x="6589340" y="2133600"/>
            <a:ext cx="1943100" cy="1552575"/>
          </a:xfrm>
          <a:prstGeom prst="roundRect">
            <a:avLst>
              <a:gd name="adj" fmla="val 7465"/>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2536" name="Picture 5"/>
          <p:cNvPicPr>
            <a:picLocks noChangeAspect="1" noChangeArrowheads="1"/>
          </p:cNvPicPr>
          <p:nvPr/>
        </p:nvPicPr>
        <p:blipFill>
          <a:blip r:embed="rId5" cstate="print"/>
          <a:srcRect/>
          <a:stretch>
            <a:fillRect/>
          </a:stretch>
        </p:blipFill>
        <p:spPr bwMode="auto">
          <a:xfrm>
            <a:off x="4211960" y="4005064"/>
            <a:ext cx="1968434" cy="1728192"/>
          </a:xfrm>
          <a:prstGeom prst="roundRect">
            <a:avLst>
              <a:gd name="adj" fmla="val 7519"/>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2537" name="Picture 6"/>
          <p:cNvPicPr>
            <a:picLocks noChangeAspect="1" noChangeArrowheads="1"/>
          </p:cNvPicPr>
          <p:nvPr/>
        </p:nvPicPr>
        <p:blipFill>
          <a:blip r:embed="rId6" cstate="print"/>
          <a:srcRect/>
          <a:stretch>
            <a:fillRect/>
          </a:stretch>
        </p:blipFill>
        <p:spPr bwMode="auto">
          <a:xfrm>
            <a:off x="6588224" y="4064683"/>
            <a:ext cx="1944117" cy="1668573"/>
          </a:xfrm>
          <a:prstGeom prst="roundRect">
            <a:avLst>
              <a:gd name="adj" fmla="val 6208"/>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15" name="Straight Arrow Connector 14"/>
          <p:cNvCxnSpPr/>
          <p:nvPr/>
        </p:nvCxnSpPr>
        <p:spPr>
          <a:xfrm>
            <a:off x="2362200" y="1828800"/>
            <a:ext cx="2497138" cy="52070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2133600" y="3048000"/>
            <a:ext cx="2362200" cy="114300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819400" y="2286000"/>
            <a:ext cx="4344988" cy="71120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22542" name="Picture 7"/>
          <p:cNvPicPr>
            <a:picLocks noChangeAspect="1" noChangeArrowheads="1"/>
          </p:cNvPicPr>
          <p:nvPr/>
        </p:nvPicPr>
        <p:blipFill>
          <a:blip r:embed="rId7" cstate="print"/>
          <a:srcRect/>
          <a:stretch>
            <a:fillRect/>
          </a:stretch>
        </p:blipFill>
        <p:spPr bwMode="auto">
          <a:xfrm>
            <a:off x="467544" y="4437112"/>
            <a:ext cx="2649537" cy="1766887"/>
          </a:xfrm>
          <a:prstGeom prst="roundRect">
            <a:avLst>
              <a:gd name="adj" fmla="val 7503"/>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29" name="Straight Arrow Connector 28"/>
          <p:cNvCxnSpPr/>
          <p:nvPr/>
        </p:nvCxnSpPr>
        <p:spPr>
          <a:xfrm>
            <a:off x="1752600" y="3733800"/>
            <a:ext cx="82551" cy="919163"/>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3"/>
          <p:cNvSpPr txBox="1">
            <a:spLocks noChangeArrowheads="1"/>
          </p:cNvSpPr>
          <p:nvPr/>
        </p:nvSpPr>
        <p:spPr bwMode="auto">
          <a:xfrm>
            <a:off x="457200" y="1600200"/>
            <a:ext cx="8229600" cy="4525963"/>
          </a:xfrm>
          <a:prstGeom prst="rect">
            <a:avLst/>
          </a:prstGeom>
          <a:noFill/>
          <a:ln w="9525">
            <a:noFill/>
            <a:miter lim="800000"/>
            <a:headEnd/>
            <a:tailEnd/>
          </a:ln>
        </p:spPr>
        <p:txBody>
          <a:bodyPr/>
          <a:lstStyle/>
          <a:p>
            <a:pPr marL="365125" indent="-365125"/>
            <a:endParaRPr lang="en-US" sz="2800" b="1" dirty="0">
              <a:latin typeface="Calibri" pitchFamily="34" charset="0"/>
            </a:endParaRPr>
          </a:p>
        </p:txBody>
      </p:sp>
      <p:sp>
        <p:nvSpPr>
          <p:cNvPr id="21509" name="Rectangle 22"/>
          <p:cNvSpPr>
            <a:spLocks noChangeArrowheads="1"/>
          </p:cNvSpPr>
          <p:nvPr/>
        </p:nvSpPr>
        <p:spPr bwMode="auto">
          <a:xfrm>
            <a:off x="6762750" y="4373563"/>
            <a:ext cx="533400" cy="296862"/>
          </a:xfrm>
          <a:prstGeom prst="rect">
            <a:avLst/>
          </a:prstGeom>
          <a:solidFill>
            <a:schemeClr val="bg1"/>
          </a:solidFill>
          <a:ln w="9525">
            <a:noFill/>
            <a:miter lim="800000"/>
            <a:headEnd/>
            <a:tailEnd/>
          </a:ln>
        </p:spPr>
        <p:txBody>
          <a:bodyPr wrap="none" anchor="ctr"/>
          <a:lstStyle/>
          <a:p>
            <a:endParaRPr lang="en-AU">
              <a:latin typeface="Calibri" pitchFamily="34" charset="0"/>
            </a:endParaRPr>
          </a:p>
        </p:txBody>
      </p:sp>
      <p:sp>
        <p:nvSpPr>
          <p:cNvPr id="21512" name="Title 1"/>
          <p:cNvSpPr>
            <a:spLocks noGrp="1"/>
          </p:cNvSpPr>
          <p:nvPr>
            <p:ph type="title"/>
          </p:nvPr>
        </p:nvSpPr>
        <p:spPr>
          <a:xfrm>
            <a:off x="468313" y="53975"/>
            <a:ext cx="8229600" cy="1143000"/>
          </a:xfrm>
        </p:spPr>
        <p:txBody>
          <a:bodyPr wrap="none"/>
          <a:lstStyle/>
          <a:p>
            <a:pPr algn="l" eaLnBrk="1" hangingPunct="1">
              <a:lnSpc>
                <a:spcPct val="75000"/>
              </a:lnSpc>
            </a:pPr>
            <a:r>
              <a:rPr lang="en-US" sz="3600" b="1" dirty="0" smtClean="0">
                <a:solidFill>
                  <a:schemeClr val="tx1"/>
                </a:solidFill>
                <a:ea typeface="Calibri" pitchFamily="34" charset="0"/>
                <a:cs typeface="Calibri" pitchFamily="34" charset="0"/>
              </a:rPr>
              <a:t>  I-beams </a:t>
            </a:r>
            <a:r>
              <a:rPr lang="en-US" sz="3600" b="1" dirty="0" smtClean="0">
                <a:solidFill>
                  <a:srgbClr val="FFFFFF"/>
                </a:solidFill>
                <a:ea typeface="Calibri" pitchFamily="34" charset="0"/>
                <a:cs typeface="Calibri" pitchFamily="34" charset="0"/>
              </a:rPr>
              <a:t>products</a:t>
            </a:r>
          </a:p>
        </p:txBody>
      </p:sp>
      <p:sp>
        <p:nvSpPr>
          <p:cNvPr id="8" name="Rectangle 7"/>
          <p:cNvSpPr/>
          <p:nvPr/>
        </p:nvSpPr>
        <p:spPr>
          <a:xfrm>
            <a:off x="762000" y="1997838"/>
            <a:ext cx="7620000" cy="3785652"/>
          </a:xfrm>
          <a:prstGeom prst="rect">
            <a:avLst/>
          </a:prstGeom>
        </p:spPr>
        <p:txBody>
          <a:bodyPr wrap="square">
            <a:spAutoFit/>
          </a:bodyPr>
          <a:lstStyle/>
          <a:p>
            <a:pPr algn="just">
              <a:buFont typeface="Arial" pitchFamily="34" charset="0"/>
              <a:buChar char="•"/>
            </a:pPr>
            <a:r>
              <a:rPr lang="en-US" sz="2000" dirty="0" smtClean="0"/>
              <a:t> </a:t>
            </a:r>
            <a:r>
              <a:rPr lang="en-US" sz="2000" b="1" dirty="0" smtClean="0">
                <a:solidFill>
                  <a:srgbClr val="0070C0"/>
                </a:solidFill>
              </a:rPr>
              <a:t>I-shaped structural members designed for use in floor and roof construction. </a:t>
            </a:r>
          </a:p>
          <a:p>
            <a:pPr algn="just"/>
            <a:endParaRPr lang="en-US" sz="2000" dirty="0" smtClean="0"/>
          </a:p>
          <a:p>
            <a:pPr algn="just">
              <a:buFont typeface="Arial" pitchFamily="34" charset="0"/>
              <a:buChar char="•"/>
            </a:pPr>
            <a:r>
              <a:rPr lang="en-US" sz="2000" dirty="0" smtClean="0"/>
              <a:t> An I-joist consists of top and bottom flanges of various widths united with webs of various depths. </a:t>
            </a:r>
          </a:p>
          <a:p>
            <a:pPr algn="just"/>
            <a:endParaRPr lang="en-US" sz="2000" dirty="0" smtClean="0"/>
          </a:p>
          <a:p>
            <a:pPr algn="just">
              <a:buFont typeface="Arial" pitchFamily="34" charset="0"/>
              <a:buChar char="•"/>
            </a:pPr>
            <a:r>
              <a:rPr lang="en-US" sz="2000" dirty="0" smtClean="0"/>
              <a:t> The flanges resist common bending stresses, and the web provides shear performance.</a:t>
            </a:r>
          </a:p>
          <a:p>
            <a:pPr algn="just">
              <a:buFont typeface="Arial" pitchFamily="34" charset="0"/>
              <a:buChar char="•"/>
            </a:pPr>
            <a:endParaRPr lang="en-US" sz="2000" dirty="0" smtClean="0"/>
          </a:p>
          <a:p>
            <a:pPr algn="just">
              <a:buFont typeface="Arial" pitchFamily="34" charset="0"/>
              <a:buChar char="•"/>
            </a:pPr>
            <a:r>
              <a:rPr lang="en-US" sz="2000" dirty="0" smtClean="0"/>
              <a:t> </a:t>
            </a:r>
            <a:r>
              <a:rPr lang="en-US" sz="2000" b="1" dirty="0" smtClean="0">
                <a:solidFill>
                  <a:srgbClr val="0070C0"/>
                </a:solidFill>
              </a:rPr>
              <a:t>I-joists are designed to carry heavy loads over long distances while using less lumber than a dimensional solid wood joist of a size necessary to do the same task </a:t>
            </a:r>
            <a:endParaRPr lang="en-US" sz="2000" b="1" dirty="0">
              <a:solidFill>
                <a:srgbClr val="0070C0"/>
              </a:solidFill>
            </a:endParaRP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3"/>
          <p:cNvSpPr txBox="1">
            <a:spLocks noChangeArrowheads="1"/>
          </p:cNvSpPr>
          <p:nvPr/>
        </p:nvSpPr>
        <p:spPr bwMode="auto">
          <a:xfrm>
            <a:off x="457200" y="1600200"/>
            <a:ext cx="8229600" cy="4525963"/>
          </a:xfrm>
          <a:prstGeom prst="rect">
            <a:avLst/>
          </a:prstGeom>
          <a:noFill/>
          <a:ln w="9525">
            <a:noFill/>
            <a:miter lim="800000"/>
            <a:headEnd/>
            <a:tailEnd/>
          </a:ln>
        </p:spPr>
        <p:txBody>
          <a:bodyPr/>
          <a:lstStyle/>
          <a:p>
            <a:pPr marL="365125" indent="-365125"/>
            <a:endParaRPr lang="en-US" sz="2800" b="1" dirty="0">
              <a:latin typeface="Calibri" pitchFamily="34" charset="0"/>
            </a:endParaRPr>
          </a:p>
        </p:txBody>
      </p:sp>
      <p:sp>
        <p:nvSpPr>
          <p:cNvPr id="21509" name="Rectangle 22"/>
          <p:cNvSpPr>
            <a:spLocks noChangeArrowheads="1"/>
          </p:cNvSpPr>
          <p:nvPr/>
        </p:nvSpPr>
        <p:spPr bwMode="auto">
          <a:xfrm>
            <a:off x="6762750" y="4373563"/>
            <a:ext cx="533400" cy="296862"/>
          </a:xfrm>
          <a:prstGeom prst="rect">
            <a:avLst/>
          </a:prstGeom>
          <a:solidFill>
            <a:schemeClr val="bg1"/>
          </a:solidFill>
          <a:ln w="9525">
            <a:noFill/>
            <a:miter lim="800000"/>
            <a:headEnd/>
            <a:tailEnd/>
          </a:ln>
        </p:spPr>
        <p:txBody>
          <a:bodyPr wrap="none" anchor="ctr"/>
          <a:lstStyle/>
          <a:p>
            <a:endParaRPr lang="en-AU">
              <a:latin typeface="Calibri" pitchFamily="34" charset="0"/>
            </a:endParaRPr>
          </a:p>
        </p:txBody>
      </p:sp>
      <p:pic>
        <p:nvPicPr>
          <p:cNvPr id="115714" name="Picture 2"/>
          <p:cNvPicPr>
            <a:picLocks noChangeAspect="1" noChangeArrowheads="1"/>
          </p:cNvPicPr>
          <p:nvPr/>
        </p:nvPicPr>
        <p:blipFill>
          <a:blip r:embed="rId3" cstate="print"/>
          <a:srcRect/>
          <a:stretch>
            <a:fillRect/>
          </a:stretch>
        </p:blipFill>
        <p:spPr bwMode="auto">
          <a:xfrm>
            <a:off x="539552" y="2204864"/>
            <a:ext cx="3744416" cy="3368902"/>
          </a:xfrm>
          <a:prstGeom prst="roundRect">
            <a:avLst>
              <a:gd name="adj" fmla="val 71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5715" name="Picture 3"/>
          <p:cNvPicPr>
            <a:picLocks noChangeAspect="1" noChangeArrowheads="1"/>
          </p:cNvPicPr>
          <p:nvPr/>
        </p:nvPicPr>
        <p:blipFill>
          <a:blip r:embed="rId4" cstate="print"/>
          <a:srcRect/>
          <a:stretch>
            <a:fillRect/>
          </a:stretch>
        </p:blipFill>
        <p:spPr bwMode="auto">
          <a:xfrm>
            <a:off x="4589495" y="2204864"/>
            <a:ext cx="4158969" cy="3384376"/>
          </a:xfrm>
          <a:prstGeom prst="roundRect">
            <a:avLst>
              <a:gd name="adj" fmla="val 6760"/>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1512" name="Title 1"/>
          <p:cNvSpPr>
            <a:spLocks noGrp="1"/>
          </p:cNvSpPr>
          <p:nvPr>
            <p:ph type="title"/>
          </p:nvPr>
        </p:nvSpPr>
        <p:spPr>
          <a:xfrm>
            <a:off x="468313" y="53975"/>
            <a:ext cx="8229600" cy="1143000"/>
          </a:xfrm>
        </p:spPr>
        <p:txBody>
          <a:bodyPr wrap="none"/>
          <a:lstStyle/>
          <a:p>
            <a:pPr algn="l" eaLnBrk="1" hangingPunct="1">
              <a:lnSpc>
                <a:spcPct val="75000"/>
              </a:lnSpc>
            </a:pPr>
            <a:r>
              <a:rPr lang="en-US" sz="3600" b="1" dirty="0" smtClean="0">
                <a:solidFill>
                  <a:schemeClr val="tx1"/>
                </a:solidFill>
                <a:ea typeface="Calibri" pitchFamily="34" charset="0"/>
                <a:cs typeface="Calibri" pitchFamily="34" charset="0"/>
              </a:rPr>
              <a:t>  I-beams </a:t>
            </a:r>
            <a:r>
              <a:rPr lang="en-US" sz="3600" b="1" dirty="0" smtClean="0">
                <a:solidFill>
                  <a:srgbClr val="FFFFFF"/>
                </a:solidFill>
                <a:ea typeface="Calibri" pitchFamily="34" charset="0"/>
                <a:cs typeface="Calibri" pitchFamily="34" charset="0"/>
              </a:rPr>
              <a:t>products</a:t>
            </a:r>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dirty="0" smtClean="0"/>
              <a:t>Wood Fasteners</a:t>
            </a:r>
          </a:p>
        </p:txBody>
      </p:sp>
      <p:sp>
        <p:nvSpPr>
          <p:cNvPr id="111619" name="Rectangle 3" descr="Rectangle: Click to edit Master text styles&#10;Second level&#10;Third level&#10;Fourth level&#10;Fifth level"/>
          <p:cNvSpPr>
            <a:spLocks noGrp="1" noChangeArrowheads="1"/>
          </p:cNvSpPr>
          <p:nvPr>
            <p:ph type="body" idx="1"/>
          </p:nvPr>
        </p:nvSpPr>
        <p:spPr>
          <a:xfrm>
            <a:off x="914400" y="2286000"/>
            <a:ext cx="7696200" cy="4724400"/>
          </a:xfrm>
        </p:spPr>
        <p:txBody>
          <a:bodyPr/>
          <a:lstStyle/>
          <a:p>
            <a:pPr eaLnBrk="1" hangingPunct="1"/>
            <a:r>
              <a:rPr lang="en-US" dirty="0" smtClean="0"/>
              <a:t>Nails</a:t>
            </a:r>
          </a:p>
          <a:p>
            <a:pPr eaLnBrk="1" hangingPunct="1"/>
            <a:r>
              <a:rPr lang="en-US" dirty="0" smtClean="0"/>
              <a:t>Screws</a:t>
            </a:r>
          </a:p>
          <a:p>
            <a:pPr eaLnBrk="1" hangingPunct="1"/>
            <a:r>
              <a:rPr lang="en-US" dirty="0" smtClean="0"/>
              <a:t>Bolts</a:t>
            </a:r>
          </a:p>
          <a:p>
            <a:pPr eaLnBrk="1" hangingPunct="1"/>
            <a:r>
              <a:rPr lang="en-US" dirty="0" smtClean="0"/>
              <a:t>Toothed Plates</a:t>
            </a:r>
          </a:p>
          <a:p>
            <a:pPr eaLnBrk="1" hangingPunct="1"/>
            <a:r>
              <a:rPr lang="en-US" dirty="0" smtClean="0"/>
              <a:t>Sheet Metal &amp; Metal Framing Devices</a:t>
            </a:r>
          </a:p>
          <a:p>
            <a:pPr eaLnBrk="1" hangingPunct="1"/>
            <a:r>
              <a:rPr lang="en-US" dirty="0" smtClean="0"/>
              <a:t>Machine Driven Staples &amp; Nails</a:t>
            </a:r>
          </a:p>
          <a:p>
            <a:pPr eaLnBrk="1" hangingPunct="1"/>
            <a:r>
              <a:rPr lang="en-US" dirty="0" smtClean="0"/>
              <a:t>Adhesives</a:t>
            </a:r>
          </a:p>
        </p:txBody>
      </p:sp>
      <p:sp>
        <p:nvSpPr>
          <p:cNvPr id="4" name="TextBox 3"/>
          <p:cNvSpPr txBox="1"/>
          <p:nvPr/>
        </p:nvSpPr>
        <p:spPr>
          <a:xfrm>
            <a:off x="685800" y="1828800"/>
            <a:ext cx="6629400" cy="461665"/>
          </a:xfrm>
          <a:prstGeom prst="rect">
            <a:avLst/>
          </a:prstGeom>
          <a:noFill/>
        </p:spPr>
        <p:txBody>
          <a:bodyPr wrap="square" rtlCol="0">
            <a:spAutoFit/>
          </a:bodyPr>
          <a:lstStyle/>
          <a:p>
            <a:r>
              <a:rPr lang="en-GB" sz="2400" dirty="0" smtClean="0"/>
              <a:t>What do we use to fasten our frame together?</a:t>
            </a:r>
            <a:endParaRPr lang="en-GB" sz="24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Effect transition="in" filter="barn(outVertical)">
                                      <p:cBhvr>
                                        <p:cTn id="7" dur="500"/>
                                        <p:tgtEl>
                                          <p:spTgt spid="1116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11619">
                                            <p:txEl>
                                              <p:pRg st="1" end="1"/>
                                            </p:txEl>
                                          </p:spTgt>
                                        </p:tgtEl>
                                        <p:attrNameLst>
                                          <p:attrName>style.visibility</p:attrName>
                                        </p:attrNameLst>
                                      </p:cBhvr>
                                      <p:to>
                                        <p:strVal val="visible"/>
                                      </p:to>
                                    </p:set>
                                    <p:animEffect transition="in" filter="barn(outVertical)">
                                      <p:cBhvr>
                                        <p:cTn id="12" dur="500"/>
                                        <p:tgtEl>
                                          <p:spTgt spid="1116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11619">
                                            <p:txEl>
                                              <p:pRg st="2" end="2"/>
                                            </p:txEl>
                                          </p:spTgt>
                                        </p:tgtEl>
                                        <p:attrNameLst>
                                          <p:attrName>style.visibility</p:attrName>
                                        </p:attrNameLst>
                                      </p:cBhvr>
                                      <p:to>
                                        <p:strVal val="visible"/>
                                      </p:to>
                                    </p:set>
                                    <p:animEffect transition="in" filter="barn(outVertical)">
                                      <p:cBhvr>
                                        <p:cTn id="17" dur="500"/>
                                        <p:tgtEl>
                                          <p:spTgt spid="1116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111619">
                                            <p:txEl>
                                              <p:pRg st="3" end="3"/>
                                            </p:txEl>
                                          </p:spTgt>
                                        </p:tgtEl>
                                        <p:attrNameLst>
                                          <p:attrName>style.visibility</p:attrName>
                                        </p:attrNameLst>
                                      </p:cBhvr>
                                      <p:to>
                                        <p:strVal val="visible"/>
                                      </p:to>
                                    </p:set>
                                    <p:animEffect transition="in" filter="barn(outVertical)">
                                      <p:cBhvr>
                                        <p:cTn id="22" dur="500"/>
                                        <p:tgtEl>
                                          <p:spTgt spid="1116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111619">
                                            <p:txEl>
                                              <p:pRg st="4" end="4"/>
                                            </p:txEl>
                                          </p:spTgt>
                                        </p:tgtEl>
                                        <p:attrNameLst>
                                          <p:attrName>style.visibility</p:attrName>
                                        </p:attrNameLst>
                                      </p:cBhvr>
                                      <p:to>
                                        <p:strVal val="visible"/>
                                      </p:to>
                                    </p:set>
                                    <p:animEffect transition="in" filter="barn(outVertical)">
                                      <p:cBhvr>
                                        <p:cTn id="27" dur="500"/>
                                        <p:tgtEl>
                                          <p:spTgt spid="1116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111619">
                                            <p:txEl>
                                              <p:pRg st="5" end="5"/>
                                            </p:txEl>
                                          </p:spTgt>
                                        </p:tgtEl>
                                        <p:attrNameLst>
                                          <p:attrName>style.visibility</p:attrName>
                                        </p:attrNameLst>
                                      </p:cBhvr>
                                      <p:to>
                                        <p:strVal val="visible"/>
                                      </p:to>
                                    </p:set>
                                    <p:animEffect transition="in" filter="barn(outVertical)">
                                      <p:cBhvr>
                                        <p:cTn id="32" dur="500"/>
                                        <p:tgtEl>
                                          <p:spTgt spid="1116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111619">
                                            <p:txEl>
                                              <p:pRg st="6" end="6"/>
                                            </p:txEl>
                                          </p:spTgt>
                                        </p:tgtEl>
                                        <p:attrNameLst>
                                          <p:attrName>style.visibility</p:attrName>
                                        </p:attrNameLst>
                                      </p:cBhvr>
                                      <p:to>
                                        <p:strVal val="visible"/>
                                      </p:to>
                                    </p:set>
                                    <p:animEffect transition="in" filter="barn(outVertical)">
                                      <p:cBhvr>
                                        <p:cTn id="37" dur="500"/>
                                        <p:tgtEl>
                                          <p:spTgt spid="1116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autoUpdateAnimBg="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smtClean="0"/>
              <a:t>Machine Driven Nails &amp; Staples</a:t>
            </a:r>
          </a:p>
        </p:txBody>
      </p:sp>
      <p:sp>
        <p:nvSpPr>
          <p:cNvPr id="128003" name="Rectangle 3" descr="Rectangle: Click to edit Master text styles&#10;Second level&#10;Third level&#10;Fourth level&#10;Fifth level"/>
          <p:cNvSpPr>
            <a:spLocks noGrp="1" noChangeArrowheads="1"/>
          </p:cNvSpPr>
          <p:nvPr>
            <p:ph type="body" idx="1"/>
          </p:nvPr>
        </p:nvSpPr>
        <p:spPr>
          <a:xfrm>
            <a:off x="914400" y="1981200"/>
            <a:ext cx="4876800" cy="4114800"/>
          </a:xfrm>
        </p:spPr>
        <p:txBody>
          <a:bodyPr/>
          <a:lstStyle/>
          <a:p>
            <a:pPr eaLnBrk="1" hangingPunct="1"/>
            <a:r>
              <a:rPr lang="en-US" dirty="0" smtClean="0"/>
              <a:t>Nail Guns, Staple guns</a:t>
            </a:r>
          </a:p>
          <a:p>
            <a:pPr eaLnBrk="1" hangingPunct="1"/>
            <a:r>
              <a:rPr lang="en-US" dirty="0" smtClean="0"/>
              <a:t>Pneumatic (or electric)</a:t>
            </a:r>
          </a:p>
          <a:p>
            <a:pPr eaLnBrk="1" hangingPunct="1"/>
            <a:r>
              <a:rPr lang="en-US" dirty="0" smtClean="0"/>
              <a:t>Pre-packaged fasteners (collated nails)</a:t>
            </a:r>
          </a:p>
          <a:p>
            <a:pPr eaLnBrk="1" hangingPunct="1"/>
            <a:r>
              <a:rPr lang="en-US" dirty="0" smtClean="0"/>
              <a:t>Improved Productivity</a:t>
            </a:r>
          </a:p>
          <a:p>
            <a:pPr eaLnBrk="1" hangingPunct="1"/>
            <a:r>
              <a:rPr lang="en-US" dirty="0" smtClean="0"/>
              <a:t>Used in many applications</a:t>
            </a:r>
          </a:p>
        </p:txBody>
      </p:sp>
      <p:pic>
        <p:nvPicPr>
          <p:cNvPr id="50180" name="Picture 4" descr="Nailer"/>
          <p:cNvPicPr>
            <a:picLocks noChangeAspect="1" noChangeArrowheads="1"/>
          </p:cNvPicPr>
          <p:nvPr/>
        </p:nvPicPr>
        <p:blipFill>
          <a:blip r:embed="rId3" cstate="print"/>
          <a:srcRect/>
          <a:stretch>
            <a:fillRect/>
          </a:stretch>
        </p:blipFill>
        <p:spPr bwMode="auto">
          <a:xfrm>
            <a:off x="5410200" y="1600200"/>
            <a:ext cx="3429000" cy="2571750"/>
          </a:xfrm>
          <a:prstGeom prst="rect">
            <a:avLst/>
          </a:prstGeom>
          <a:noFill/>
          <a:ln w="9525">
            <a:noFill/>
            <a:miter lim="800000"/>
            <a:headEnd/>
            <a:tailEnd/>
          </a:ln>
        </p:spPr>
      </p:pic>
      <p:sp>
        <p:nvSpPr>
          <p:cNvPr id="50181" name="Text Box 5"/>
          <p:cNvSpPr txBox="1">
            <a:spLocks noChangeArrowheads="1"/>
          </p:cNvSpPr>
          <p:nvPr/>
        </p:nvSpPr>
        <p:spPr bwMode="auto">
          <a:xfrm>
            <a:off x="5334000" y="3733800"/>
            <a:ext cx="3494088" cy="396875"/>
          </a:xfrm>
          <a:prstGeom prst="rect">
            <a:avLst/>
          </a:prstGeom>
          <a:noFill/>
          <a:ln w="12700" cap="sq">
            <a:noFill/>
            <a:miter lim="800000"/>
            <a:headEnd type="none" w="sm" len="sm"/>
            <a:tailEnd type="none" w="sm" len="sm"/>
          </a:ln>
        </p:spPr>
        <p:txBody>
          <a:bodyPr wrap="none">
            <a:spAutoFit/>
          </a:bodyPr>
          <a:lstStyle/>
          <a:p>
            <a:r>
              <a:rPr lang="en-US" sz="2000">
                <a:solidFill>
                  <a:schemeClr val="bg1"/>
                </a:solidFill>
                <a:latin typeface="Times New Roman" pitchFamily="18" charset="0"/>
              </a:rPr>
              <a:t>Battery Powered Electric Nailer </a:t>
            </a:r>
          </a:p>
        </p:txBody>
      </p:sp>
      <p:pic>
        <p:nvPicPr>
          <p:cNvPr id="50182" name="Picture 7" descr="Collated Nails"/>
          <p:cNvPicPr>
            <a:picLocks noChangeAspect="1" noChangeArrowheads="1"/>
          </p:cNvPicPr>
          <p:nvPr/>
        </p:nvPicPr>
        <p:blipFill>
          <a:blip r:embed="rId4" cstate="print"/>
          <a:srcRect/>
          <a:stretch>
            <a:fillRect/>
          </a:stretch>
        </p:blipFill>
        <p:spPr bwMode="auto">
          <a:xfrm>
            <a:off x="5715000" y="4343400"/>
            <a:ext cx="2819400" cy="2114550"/>
          </a:xfrm>
          <a:prstGeom prst="rect">
            <a:avLst/>
          </a:prstGeom>
          <a:noFill/>
          <a:ln w="9525">
            <a:noFill/>
            <a:miter lim="800000"/>
            <a:headEnd/>
            <a:tailEnd/>
          </a:ln>
        </p:spPr>
      </p:pic>
      <p:sp>
        <p:nvSpPr>
          <p:cNvPr id="50183" name="Text Box 8"/>
          <p:cNvSpPr txBox="1">
            <a:spLocks noChangeArrowheads="1"/>
          </p:cNvSpPr>
          <p:nvPr/>
        </p:nvSpPr>
        <p:spPr bwMode="auto">
          <a:xfrm>
            <a:off x="6096000" y="6400800"/>
            <a:ext cx="1933575" cy="457200"/>
          </a:xfrm>
          <a:prstGeom prst="rect">
            <a:avLst/>
          </a:prstGeom>
          <a:noFill/>
          <a:ln w="12700" cap="sq">
            <a:noFill/>
            <a:miter lim="800000"/>
            <a:headEnd type="none" w="sm" len="sm"/>
            <a:tailEnd type="none" w="sm" len="sm"/>
          </a:ln>
        </p:spPr>
        <p:txBody>
          <a:bodyPr wrap="none">
            <a:spAutoFit/>
          </a:bodyPr>
          <a:lstStyle/>
          <a:p>
            <a:r>
              <a:rPr lang="en-US">
                <a:latin typeface="Times New Roman" pitchFamily="18" charset="0"/>
              </a:rPr>
              <a:t>Collated Nails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28003">
                                            <p:txEl>
                                              <p:pRg st="0" end="0"/>
                                            </p:txEl>
                                          </p:spTgt>
                                        </p:tgtEl>
                                        <p:attrNameLst>
                                          <p:attrName>style.visibility</p:attrName>
                                        </p:attrNameLst>
                                      </p:cBhvr>
                                      <p:to>
                                        <p:strVal val="visible"/>
                                      </p:to>
                                    </p:set>
                                    <p:animEffect transition="in" filter="barn(outVertical)">
                                      <p:cBhvr>
                                        <p:cTn id="7" dur="500"/>
                                        <p:tgtEl>
                                          <p:spTgt spid="1280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28003">
                                            <p:txEl>
                                              <p:pRg st="1" end="1"/>
                                            </p:txEl>
                                          </p:spTgt>
                                        </p:tgtEl>
                                        <p:attrNameLst>
                                          <p:attrName>style.visibility</p:attrName>
                                        </p:attrNameLst>
                                      </p:cBhvr>
                                      <p:to>
                                        <p:strVal val="visible"/>
                                      </p:to>
                                    </p:set>
                                    <p:animEffect transition="in" filter="barn(outVertical)">
                                      <p:cBhvr>
                                        <p:cTn id="12" dur="500"/>
                                        <p:tgtEl>
                                          <p:spTgt spid="1280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28003">
                                            <p:txEl>
                                              <p:pRg st="2" end="2"/>
                                            </p:txEl>
                                          </p:spTgt>
                                        </p:tgtEl>
                                        <p:attrNameLst>
                                          <p:attrName>style.visibility</p:attrName>
                                        </p:attrNameLst>
                                      </p:cBhvr>
                                      <p:to>
                                        <p:strVal val="visible"/>
                                      </p:to>
                                    </p:set>
                                    <p:animEffect transition="in" filter="barn(outVertical)">
                                      <p:cBhvr>
                                        <p:cTn id="17" dur="500"/>
                                        <p:tgtEl>
                                          <p:spTgt spid="12800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128003">
                                            <p:txEl>
                                              <p:pRg st="3" end="3"/>
                                            </p:txEl>
                                          </p:spTgt>
                                        </p:tgtEl>
                                        <p:attrNameLst>
                                          <p:attrName>style.visibility</p:attrName>
                                        </p:attrNameLst>
                                      </p:cBhvr>
                                      <p:to>
                                        <p:strVal val="visible"/>
                                      </p:to>
                                    </p:set>
                                    <p:animEffect transition="in" filter="barn(outVertical)">
                                      <p:cBhvr>
                                        <p:cTn id="22" dur="500"/>
                                        <p:tgtEl>
                                          <p:spTgt spid="12800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128003">
                                            <p:txEl>
                                              <p:pRg st="4" end="4"/>
                                            </p:txEl>
                                          </p:spTgt>
                                        </p:tgtEl>
                                        <p:attrNameLst>
                                          <p:attrName>style.visibility</p:attrName>
                                        </p:attrNameLst>
                                      </p:cBhvr>
                                      <p:to>
                                        <p:strVal val="visible"/>
                                      </p:to>
                                    </p:set>
                                    <p:animEffect transition="in" filter="barn(outVertical)">
                                      <p:cBhvr>
                                        <p:cTn id="27" dur="500"/>
                                        <p:tgtEl>
                                          <p:spTgt spid="1280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3" grpId="0" build="p" autoUpdateAnimBg="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dirty="0" smtClean="0"/>
              <a:t>Wood Screws </a:t>
            </a:r>
          </a:p>
        </p:txBody>
      </p:sp>
      <p:sp>
        <p:nvSpPr>
          <p:cNvPr id="117763" name="Rectangle 3" descr="Rectangle: Click to edit Master text styles&#10;Second level&#10;Third level&#10;Fourth level&#10;Fifth level"/>
          <p:cNvSpPr>
            <a:spLocks noGrp="1" noChangeArrowheads="1"/>
          </p:cNvSpPr>
          <p:nvPr>
            <p:ph type="body" idx="1"/>
          </p:nvPr>
        </p:nvSpPr>
        <p:spPr/>
        <p:txBody>
          <a:bodyPr>
            <a:normAutofit/>
          </a:bodyPr>
          <a:lstStyle/>
          <a:p>
            <a:pPr eaLnBrk="1" hangingPunct="1"/>
            <a:r>
              <a:rPr lang="en-US" dirty="0" smtClean="0"/>
              <a:t>Different Head type</a:t>
            </a:r>
          </a:p>
          <a:p>
            <a:pPr eaLnBrk="1" hangingPunct="1"/>
            <a:r>
              <a:rPr lang="en-US" dirty="0" smtClean="0"/>
              <a:t>Sized on - </a:t>
            </a:r>
          </a:p>
          <a:p>
            <a:pPr lvl="1" eaLnBrk="1" hangingPunct="1"/>
            <a:r>
              <a:rPr lang="en-US" dirty="0" smtClean="0"/>
              <a:t>Gauge (width) </a:t>
            </a:r>
          </a:p>
          <a:p>
            <a:pPr marL="365760" lvl="1" indent="0" eaLnBrk="1" hangingPunct="1">
              <a:buNone/>
            </a:pPr>
            <a:r>
              <a:rPr lang="en-US" dirty="0"/>
              <a:t> </a:t>
            </a:r>
            <a:r>
              <a:rPr lang="en-US" dirty="0" smtClean="0"/>
              <a:t>   &amp; Length</a:t>
            </a:r>
          </a:p>
          <a:p>
            <a:pPr eaLnBrk="1" hangingPunct="1"/>
            <a:r>
              <a:rPr lang="en-US" dirty="0" smtClean="0"/>
              <a:t>Installation specific</a:t>
            </a:r>
          </a:p>
          <a:p>
            <a:pPr eaLnBrk="1" hangingPunct="1"/>
            <a:r>
              <a:rPr lang="en-US" dirty="0" smtClean="0"/>
              <a:t>Specified for </a:t>
            </a:r>
          </a:p>
          <a:p>
            <a:pPr marL="0" indent="0" eaLnBrk="1" hangingPunct="1">
              <a:buNone/>
            </a:pPr>
            <a:r>
              <a:rPr lang="en-US" dirty="0" smtClean="0"/>
              <a:t>   their holding power</a:t>
            </a:r>
          </a:p>
          <a:p>
            <a:pPr eaLnBrk="1" hangingPunct="1"/>
            <a:r>
              <a:rPr lang="en-US" dirty="0" smtClean="0"/>
              <a:t>Individual </a:t>
            </a:r>
            <a:r>
              <a:rPr lang="en-US" dirty="0"/>
              <a:t>u</a:t>
            </a:r>
            <a:r>
              <a:rPr lang="en-US" dirty="0" smtClean="0"/>
              <a:t>ses</a:t>
            </a:r>
          </a:p>
        </p:txBody>
      </p:sp>
      <p:pic>
        <p:nvPicPr>
          <p:cNvPr id="51204" name="Picture 5" descr="Screw Heads"/>
          <p:cNvPicPr>
            <a:picLocks noChangeAspect="1" noChangeArrowheads="1"/>
          </p:cNvPicPr>
          <p:nvPr/>
        </p:nvPicPr>
        <p:blipFill>
          <a:blip r:embed="rId3" cstate="print"/>
          <a:srcRect/>
          <a:stretch>
            <a:fillRect/>
          </a:stretch>
        </p:blipFill>
        <p:spPr bwMode="auto">
          <a:xfrm>
            <a:off x="4267200" y="1295400"/>
            <a:ext cx="4876800" cy="3910013"/>
          </a:xfrm>
          <a:prstGeom prst="rect">
            <a:avLst/>
          </a:prstGeom>
          <a:noFill/>
          <a:ln w="9525">
            <a:noFill/>
            <a:miter lim="800000"/>
            <a:headEnd/>
            <a:tailEnd/>
          </a:ln>
        </p:spPr>
      </p:pic>
      <p:pic>
        <p:nvPicPr>
          <p:cNvPr id="51205" name="Picture 8"/>
          <p:cNvPicPr>
            <a:picLocks noChangeAspect="1" noChangeArrowheads="1"/>
          </p:cNvPicPr>
          <p:nvPr/>
        </p:nvPicPr>
        <p:blipFill>
          <a:blip r:embed="rId4" cstate="print"/>
          <a:srcRect/>
          <a:stretch>
            <a:fillRect/>
          </a:stretch>
        </p:blipFill>
        <p:spPr bwMode="auto">
          <a:xfrm>
            <a:off x="4237892" y="5422106"/>
            <a:ext cx="4800600" cy="1347787"/>
          </a:xfrm>
          <a:prstGeom prst="rect">
            <a:avLst/>
          </a:prstGeom>
          <a:noFill/>
          <a:ln w="12700" cap="sq">
            <a:noFill/>
            <a:miter lim="800000"/>
            <a:headEnd type="none" w="sm" len="sm"/>
            <a:tailEnd type="none" w="sm" len="sm"/>
          </a:ln>
        </p:spPr>
      </p:pic>
      <p:sp>
        <p:nvSpPr>
          <p:cNvPr id="51206" name="Text Box 9"/>
          <p:cNvSpPr txBox="1">
            <a:spLocks noChangeArrowheads="1"/>
          </p:cNvSpPr>
          <p:nvPr/>
        </p:nvSpPr>
        <p:spPr bwMode="auto">
          <a:xfrm>
            <a:off x="4419600" y="5867399"/>
            <a:ext cx="1784350" cy="457200"/>
          </a:xfrm>
          <a:prstGeom prst="rect">
            <a:avLst/>
          </a:prstGeom>
          <a:noFill/>
          <a:ln w="12700" cap="sq">
            <a:noFill/>
            <a:miter lim="800000"/>
            <a:headEnd type="none" w="sm" len="sm"/>
            <a:tailEnd type="none" w="sm" len="sm"/>
          </a:ln>
        </p:spPr>
        <p:txBody>
          <a:bodyPr>
            <a:spAutoFit/>
          </a:bodyPr>
          <a:lstStyle/>
          <a:p>
            <a:r>
              <a:rPr lang="en-US" dirty="0">
                <a:solidFill>
                  <a:schemeClr val="bg1"/>
                </a:solidFill>
                <a:latin typeface="Times New Roman" pitchFamily="18" charset="0"/>
              </a:rPr>
              <a:t>Deck Screws</a:t>
            </a:r>
          </a:p>
        </p:txBody>
      </p:sp>
      <p:sp>
        <p:nvSpPr>
          <p:cNvPr id="51207" name="Text Box 10"/>
          <p:cNvSpPr txBox="1">
            <a:spLocks noChangeArrowheads="1"/>
          </p:cNvSpPr>
          <p:nvPr/>
        </p:nvSpPr>
        <p:spPr bwMode="auto">
          <a:xfrm>
            <a:off x="5486400" y="1295400"/>
            <a:ext cx="2393950" cy="457200"/>
          </a:xfrm>
          <a:prstGeom prst="rect">
            <a:avLst/>
          </a:prstGeom>
          <a:noFill/>
          <a:ln w="12700" cap="sq">
            <a:noFill/>
            <a:miter lim="800000"/>
            <a:headEnd type="none" w="sm" len="sm"/>
            <a:tailEnd type="none" w="sm" len="sm"/>
          </a:ln>
        </p:spPr>
        <p:txBody>
          <a:bodyPr wrap="none">
            <a:spAutoFit/>
          </a:bodyPr>
          <a:lstStyle/>
          <a:p>
            <a:r>
              <a:rPr lang="en-US">
                <a:solidFill>
                  <a:schemeClr val="bg1"/>
                </a:solidFill>
              </a:rPr>
              <a:t>Types of ‘Heads’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animEffect transition="in" filter="barn(outVertical)">
                                      <p:cBhvr>
                                        <p:cTn id="7" dur="500"/>
                                        <p:tgtEl>
                                          <p:spTgt spid="1177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17763">
                                            <p:txEl>
                                              <p:pRg st="1" end="1"/>
                                            </p:txEl>
                                          </p:spTgt>
                                        </p:tgtEl>
                                        <p:attrNameLst>
                                          <p:attrName>style.visibility</p:attrName>
                                        </p:attrNameLst>
                                      </p:cBhvr>
                                      <p:to>
                                        <p:strVal val="visible"/>
                                      </p:to>
                                    </p:set>
                                    <p:animEffect transition="in" filter="barn(outVertical)">
                                      <p:cBhvr>
                                        <p:cTn id="12" dur="500"/>
                                        <p:tgtEl>
                                          <p:spTgt spid="117763">
                                            <p:txEl>
                                              <p:pRg st="1" end="1"/>
                                            </p:txEl>
                                          </p:spTgt>
                                        </p:tgtEl>
                                      </p:cBhvr>
                                    </p:animEffect>
                                  </p:childTnLst>
                                </p:cTn>
                              </p:par>
                              <p:par>
                                <p:cTn id="13" presetID="16" presetClass="entr" presetSubtype="37" fill="hold" grpId="0" nodeType="withEffect">
                                  <p:stCondLst>
                                    <p:cond delay="0"/>
                                  </p:stCondLst>
                                  <p:childTnLst>
                                    <p:set>
                                      <p:cBhvr>
                                        <p:cTn id="14" dur="1" fill="hold">
                                          <p:stCondLst>
                                            <p:cond delay="0"/>
                                          </p:stCondLst>
                                        </p:cTn>
                                        <p:tgtEl>
                                          <p:spTgt spid="117763">
                                            <p:txEl>
                                              <p:pRg st="2" end="2"/>
                                            </p:txEl>
                                          </p:spTgt>
                                        </p:tgtEl>
                                        <p:attrNameLst>
                                          <p:attrName>style.visibility</p:attrName>
                                        </p:attrNameLst>
                                      </p:cBhvr>
                                      <p:to>
                                        <p:strVal val="visible"/>
                                      </p:to>
                                    </p:set>
                                    <p:animEffect transition="in" filter="barn(outVertical)">
                                      <p:cBhvr>
                                        <p:cTn id="15" dur="500"/>
                                        <p:tgtEl>
                                          <p:spTgt spid="117763">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117763">
                                            <p:txEl>
                                              <p:pRg st="3" end="3"/>
                                            </p:txEl>
                                          </p:spTgt>
                                        </p:tgtEl>
                                        <p:attrNameLst>
                                          <p:attrName>style.visibility</p:attrName>
                                        </p:attrNameLst>
                                      </p:cBhvr>
                                      <p:to>
                                        <p:strVal val="visible"/>
                                      </p:to>
                                    </p:set>
                                    <p:animEffect transition="in" filter="barn(outVertical)">
                                      <p:cBhvr>
                                        <p:cTn id="18" dur="500"/>
                                        <p:tgtEl>
                                          <p:spTgt spid="11776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117763">
                                            <p:txEl>
                                              <p:pRg st="4" end="4"/>
                                            </p:txEl>
                                          </p:spTgt>
                                        </p:tgtEl>
                                        <p:attrNameLst>
                                          <p:attrName>style.visibility</p:attrName>
                                        </p:attrNameLst>
                                      </p:cBhvr>
                                      <p:to>
                                        <p:strVal val="visible"/>
                                      </p:to>
                                    </p:set>
                                    <p:animEffect transition="in" filter="barn(outVertical)">
                                      <p:cBhvr>
                                        <p:cTn id="23" dur="500"/>
                                        <p:tgtEl>
                                          <p:spTgt spid="11776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117763">
                                            <p:txEl>
                                              <p:pRg st="5" end="5"/>
                                            </p:txEl>
                                          </p:spTgt>
                                        </p:tgtEl>
                                        <p:attrNameLst>
                                          <p:attrName>style.visibility</p:attrName>
                                        </p:attrNameLst>
                                      </p:cBhvr>
                                      <p:to>
                                        <p:strVal val="visible"/>
                                      </p:to>
                                    </p:set>
                                    <p:animEffect transition="in" filter="barn(outVertical)">
                                      <p:cBhvr>
                                        <p:cTn id="28" dur="500"/>
                                        <p:tgtEl>
                                          <p:spTgt spid="11776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117763">
                                            <p:txEl>
                                              <p:pRg st="6" end="6"/>
                                            </p:txEl>
                                          </p:spTgt>
                                        </p:tgtEl>
                                        <p:attrNameLst>
                                          <p:attrName>style.visibility</p:attrName>
                                        </p:attrNameLst>
                                      </p:cBhvr>
                                      <p:to>
                                        <p:strVal val="visible"/>
                                      </p:to>
                                    </p:set>
                                    <p:animEffect transition="in" filter="barn(outVertical)">
                                      <p:cBhvr>
                                        <p:cTn id="33" dur="500"/>
                                        <p:tgtEl>
                                          <p:spTgt spid="11776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117763">
                                            <p:txEl>
                                              <p:pRg st="7" end="7"/>
                                            </p:txEl>
                                          </p:spTgt>
                                        </p:tgtEl>
                                        <p:attrNameLst>
                                          <p:attrName>style.visibility</p:attrName>
                                        </p:attrNameLst>
                                      </p:cBhvr>
                                      <p:to>
                                        <p:strVal val="visible"/>
                                      </p:to>
                                    </p:set>
                                    <p:animEffect transition="in" filter="barn(outVertical)">
                                      <p:cBhvr>
                                        <p:cTn id="38" dur="500"/>
                                        <p:tgtEl>
                                          <p:spTgt spid="1177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3" grpId="0" build="p" autoUpdateAnimBg="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US" smtClean="0"/>
              <a:t>Lag &amp; Drywall Screws</a:t>
            </a:r>
          </a:p>
        </p:txBody>
      </p:sp>
      <p:sp>
        <p:nvSpPr>
          <p:cNvPr id="119811" name="Rectangle 3" descr="Rectangle: Click to edit Master text styles&#10;Second level&#10;Third level&#10;Fourth level&#10;Fifth level"/>
          <p:cNvSpPr>
            <a:spLocks noGrp="1" noChangeArrowheads="1"/>
          </p:cNvSpPr>
          <p:nvPr>
            <p:ph type="body" idx="1"/>
          </p:nvPr>
        </p:nvSpPr>
        <p:spPr>
          <a:xfrm>
            <a:off x="381000" y="1981200"/>
            <a:ext cx="4648200" cy="4114800"/>
          </a:xfrm>
        </p:spPr>
        <p:txBody>
          <a:bodyPr/>
          <a:lstStyle/>
          <a:p>
            <a:pPr eaLnBrk="1" hangingPunct="1"/>
            <a:r>
              <a:rPr lang="en-US" dirty="0" smtClean="0"/>
              <a:t>Lag Screws</a:t>
            </a:r>
          </a:p>
          <a:p>
            <a:pPr lvl="1" eaLnBrk="1" hangingPunct="1"/>
            <a:r>
              <a:rPr lang="en-US" dirty="0" smtClean="0"/>
              <a:t>Large screws</a:t>
            </a:r>
          </a:p>
          <a:p>
            <a:pPr lvl="1" eaLnBrk="1" hangingPunct="1"/>
            <a:r>
              <a:rPr lang="en-US" dirty="0" smtClean="0"/>
              <a:t>Square or octagonal head</a:t>
            </a:r>
          </a:p>
          <a:p>
            <a:pPr lvl="1" eaLnBrk="1" hangingPunct="1"/>
            <a:r>
              <a:rPr lang="en-US" dirty="0" smtClean="0"/>
              <a:t>Installed w/ wrench  </a:t>
            </a:r>
          </a:p>
          <a:p>
            <a:pPr eaLnBrk="1" hangingPunct="1"/>
            <a:endParaRPr lang="en-US" dirty="0" smtClean="0"/>
          </a:p>
          <a:p>
            <a:pPr eaLnBrk="1" hangingPunct="1"/>
            <a:r>
              <a:rPr lang="en-US" dirty="0" smtClean="0"/>
              <a:t>Drywall screws</a:t>
            </a:r>
          </a:p>
          <a:p>
            <a:pPr lvl="1" eaLnBrk="1" hangingPunct="1"/>
            <a:r>
              <a:rPr lang="en-US" dirty="0" smtClean="0"/>
              <a:t>Used to attach drywall</a:t>
            </a:r>
          </a:p>
        </p:txBody>
      </p:sp>
      <p:pic>
        <p:nvPicPr>
          <p:cNvPr id="52228" name="Picture 4" descr="lags"/>
          <p:cNvPicPr>
            <a:picLocks noChangeAspect="1" noChangeArrowheads="1"/>
          </p:cNvPicPr>
          <p:nvPr/>
        </p:nvPicPr>
        <p:blipFill>
          <a:blip r:embed="rId3" cstate="print"/>
          <a:srcRect/>
          <a:stretch>
            <a:fillRect/>
          </a:stretch>
        </p:blipFill>
        <p:spPr bwMode="auto">
          <a:xfrm>
            <a:off x="5029200" y="1676400"/>
            <a:ext cx="3733800" cy="2800350"/>
          </a:xfrm>
          <a:prstGeom prst="rect">
            <a:avLst/>
          </a:prstGeom>
          <a:noFill/>
          <a:ln w="9525">
            <a:noFill/>
            <a:miter lim="800000"/>
            <a:headEnd/>
            <a:tailEnd/>
          </a:ln>
        </p:spPr>
      </p:pic>
      <p:pic>
        <p:nvPicPr>
          <p:cNvPr id="52229" name="Picture 5"/>
          <p:cNvPicPr>
            <a:picLocks noChangeAspect="1" noChangeArrowheads="1"/>
          </p:cNvPicPr>
          <p:nvPr/>
        </p:nvPicPr>
        <p:blipFill>
          <a:blip r:embed="rId4" cstate="print"/>
          <a:srcRect/>
          <a:stretch>
            <a:fillRect/>
          </a:stretch>
        </p:blipFill>
        <p:spPr bwMode="auto">
          <a:xfrm>
            <a:off x="5105400" y="4648200"/>
            <a:ext cx="909638" cy="1847850"/>
          </a:xfrm>
          <a:prstGeom prst="rect">
            <a:avLst/>
          </a:prstGeom>
          <a:noFill/>
          <a:ln w="12700" cap="sq">
            <a:noFill/>
            <a:miter lim="800000"/>
            <a:headEnd type="none" w="sm" len="sm"/>
            <a:tailEnd type="none" w="sm" len="sm"/>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19811">
                                            <p:txEl>
                                              <p:pRg st="0" end="0"/>
                                            </p:txEl>
                                          </p:spTgt>
                                        </p:tgtEl>
                                        <p:attrNameLst>
                                          <p:attrName>style.visibility</p:attrName>
                                        </p:attrNameLst>
                                      </p:cBhvr>
                                      <p:to>
                                        <p:strVal val="visible"/>
                                      </p:to>
                                    </p:set>
                                    <p:animEffect transition="in" filter="barn(outVertical)">
                                      <p:cBhvr>
                                        <p:cTn id="7" dur="500"/>
                                        <p:tgtEl>
                                          <p:spTgt spid="119811">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119811">
                                            <p:txEl>
                                              <p:pRg st="1" end="1"/>
                                            </p:txEl>
                                          </p:spTgt>
                                        </p:tgtEl>
                                        <p:attrNameLst>
                                          <p:attrName>style.visibility</p:attrName>
                                        </p:attrNameLst>
                                      </p:cBhvr>
                                      <p:to>
                                        <p:strVal val="visible"/>
                                      </p:to>
                                    </p:set>
                                    <p:animEffect transition="in" filter="barn(outVertical)">
                                      <p:cBhvr>
                                        <p:cTn id="10" dur="500"/>
                                        <p:tgtEl>
                                          <p:spTgt spid="119811">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119811">
                                            <p:txEl>
                                              <p:pRg st="2" end="2"/>
                                            </p:txEl>
                                          </p:spTgt>
                                        </p:tgtEl>
                                        <p:attrNameLst>
                                          <p:attrName>style.visibility</p:attrName>
                                        </p:attrNameLst>
                                      </p:cBhvr>
                                      <p:to>
                                        <p:strVal val="visible"/>
                                      </p:to>
                                    </p:set>
                                    <p:animEffect transition="in" filter="barn(outVertical)">
                                      <p:cBhvr>
                                        <p:cTn id="13" dur="500"/>
                                        <p:tgtEl>
                                          <p:spTgt spid="119811">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119811">
                                            <p:txEl>
                                              <p:pRg st="3" end="3"/>
                                            </p:txEl>
                                          </p:spTgt>
                                        </p:tgtEl>
                                        <p:attrNameLst>
                                          <p:attrName>style.visibility</p:attrName>
                                        </p:attrNameLst>
                                      </p:cBhvr>
                                      <p:to>
                                        <p:strVal val="visible"/>
                                      </p:to>
                                    </p:set>
                                    <p:animEffect transition="in" filter="barn(outVertical)">
                                      <p:cBhvr>
                                        <p:cTn id="16" dur="500"/>
                                        <p:tgtEl>
                                          <p:spTgt spid="119811">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37" fill="hold" grpId="0" nodeType="clickEffect">
                                  <p:stCondLst>
                                    <p:cond delay="0"/>
                                  </p:stCondLst>
                                  <p:childTnLst>
                                    <p:set>
                                      <p:cBhvr>
                                        <p:cTn id="20" dur="1" fill="hold">
                                          <p:stCondLst>
                                            <p:cond delay="0"/>
                                          </p:stCondLst>
                                        </p:cTn>
                                        <p:tgtEl>
                                          <p:spTgt spid="119811">
                                            <p:txEl>
                                              <p:pRg st="5" end="5"/>
                                            </p:txEl>
                                          </p:spTgt>
                                        </p:tgtEl>
                                        <p:attrNameLst>
                                          <p:attrName>style.visibility</p:attrName>
                                        </p:attrNameLst>
                                      </p:cBhvr>
                                      <p:to>
                                        <p:strVal val="visible"/>
                                      </p:to>
                                    </p:set>
                                    <p:animEffect transition="in" filter="barn(outVertical)">
                                      <p:cBhvr>
                                        <p:cTn id="21" dur="500"/>
                                        <p:tgtEl>
                                          <p:spTgt spid="119811">
                                            <p:txEl>
                                              <p:pRg st="5" end="5"/>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119811">
                                            <p:txEl>
                                              <p:pRg st="6" end="6"/>
                                            </p:txEl>
                                          </p:spTgt>
                                        </p:tgtEl>
                                        <p:attrNameLst>
                                          <p:attrName>style.visibility</p:attrName>
                                        </p:attrNameLst>
                                      </p:cBhvr>
                                      <p:to>
                                        <p:strVal val="visible"/>
                                      </p:to>
                                    </p:set>
                                    <p:animEffect transition="in" filter="barn(outVertical)">
                                      <p:cBhvr>
                                        <p:cTn id="24" dur="500"/>
                                        <p:tgtEl>
                                          <p:spTgt spid="1198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1" grpId="0" build="p" autoUpdateAnimBg="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smtClean="0"/>
              <a:t>Bolts</a:t>
            </a:r>
          </a:p>
        </p:txBody>
      </p:sp>
      <p:sp>
        <p:nvSpPr>
          <p:cNvPr id="53251" name="Rectangle 3" descr="Rectangle: Click to edit Master text styles&#10;Second level&#10;Third level&#10;Fourth level&#10;Fifth level"/>
          <p:cNvSpPr>
            <a:spLocks noGrp="1" noChangeArrowheads="1"/>
          </p:cNvSpPr>
          <p:nvPr>
            <p:ph type="body" idx="1"/>
          </p:nvPr>
        </p:nvSpPr>
        <p:spPr/>
        <p:txBody>
          <a:bodyPr>
            <a:normAutofit/>
          </a:bodyPr>
          <a:lstStyle/>
          <a:p>
            <a:pPr eaLnBrk="1" hangingPunct="1"/>
            <a:r>
              <a:rPr lang="en-US" dirty="0" smtClean="0"/>
              <a:t>Used where the heavier structural connections are required</a:t>
            </a:r>
          </a:p>
          <a:p>
            <a:pPr eaLnBrk="1" hangingPunct="1"/>
            <a:r>
              <a:rPr lang="en-US" dirty="0" smtClean="0"/>
              <a:t>Spec. by Size</a:t>
            </a:r>
          </a:p>
          <a:p>
            <a:pPr eaLnBrk="1" hangingPunct="1"/>
            <a:endParaRPr lang="en-US" dirty="0" smtClean="0"/>
          </a:p>
          <a:p>
            <a:pPr eaLnBrk="1" hangingPunct="1"/>
            <a:r>
              <a:rPr lang="en-US" dirty="0" smtClean="0"/>
              <a:t>Types</a:t>
            </a:r>
          </a:p>
          <a:p>
            <a:pPr lvl="1" eaLnBrk="1" hangingPunct="1"/>
            <a:r>
              <a:rPr lang="en-US" dirty="0" smtClean="0"/>
              <a:t>Machine</a:t>
            </a:r>
          </a:p>
          <a:p>
            <a:pPr lvl="1" eaLnBrk="1" hangingPunct="1"/>
            <a:r>
              <a:rPr lang="en-US" dirty="0" smtClean="0"/>
              <a:t>Carriage</a:t>
            </a:r>
          </a:p>
          <a:p>
            <a:pPr eaLnBrk="1" hangingPunct="1"/>
            <a:endParaRPr lang="en-US" sz="2000" dirty="0" smtClean="0"/>
          </a:p>
          <a:p>
            <a:pPr eaLnBrk="1" hangingPunct="1"/>
            <a:r>
              <a:rPr lang="en-US" dirty="0" smtClean="0"/>
              <a:t>Washers</a:t>
            </a:r>
          </a:p>
        </p:txBody>
      </p:sp>
      <p:pic>
        <p:nvPicPr>
          <p:cNvPr id="53252" name="Picture 4" descr="Bolts"/>
          <p:cNvPicPr>
            <a:picLocks noChangeAspect="1" noChangeArrowheads="1"/>
          </p:cNvPicPr>
          <p:nvPr/>
        </p:nvPicPr>
        <p:blipFill>
          <a:blip r:embed="rId3" cstate="print"/>
          <a:srcRect/>
          <a:stretch>
            <a:fillRect/>
          </a:stretch>
        </p:blipFill>
        <p:spPr bwMode="auto">
          <a:xfrm>
            <a:off x="3635896" y="2688822"/>
            <a:ext cx="5127104" cy="3845328"/>
          </a:xfrm>
          <a:prstGeom prst="rect">
            <a:avLst/>
          </a:prstGeom>
          <a:noFill/>
          <a:ln w="9525">
            <a:noFill/>
            <a:miter lim="800000"/>
            <a:headEnd/>
            <a:tailEnd/>
          </a:ln>
        </p:spPr>
      </p:pic>
      <p:sp>
        <p:nvSpPr>
          <p:cNvPr id="53253" name="Line 5"/>
          <p:cNvSpPr>
            <a:spLocks noChangeShapeType="1"/>
          </p:cNvSpPr>
          <p:nvPr/>
        </p:nvSpPr>
        <p:spPr bwMode="auto">
          <a:xfrm>
            <a:off x="2842846" y="4419600"/>
            <a:ext cx="1805354" cy="0"/>
          </a:xfrm>
          <a:prstGeom prst="line">
            <a:avLst/>
          </a:prstGeom>
          <a:noFill/>
          <a:ln w="38100" cap="sq">
            <a:solidFill>
              <a:schemeClr val="tx1"/>
            </a:solidFill>
            <a:round/>
            <a:headEnd type="none" w="sm" len="sm"/>
            <a:tailEnd type="triangle" w="med" len="med"/>
          </a:ln>
        </p:spPr>
        <p:txBody>
          <a:bodyPr wrap="none" anchor="ctr"/>
          <a:lstStyle/>
          <a:p>
            <a:endParaRPr lang="en-US"/>
          </a:p>
        </p:txBody>
      </p:sp>
      <p:sp>
        <p:nvSpPr>
          <p:cNvPr id="53254" name="Line 6"/>
          <p:cNvSpPr>
            <a:spLocks noChangeShapeType="1"/>
          </p:cNvSpPr>
          <p:nvPr/>
        </p:nvSpPr>
        <p:spPr bwMode="auto">
          <a:xfrm>
            <a:off x="2819400" y="4953000"/>
            <a:ext cx="4419600" cy="0"/>
          </a:xfrm>
          <a:prstGeom prst="line">
            <a:avLst/>
          </a:prstGeom>
          <a:noFill/>
          <a:ln w="38100" cap="sq">
            <a:solidFill>
              <a:schemeClr val="tx1"/>
            </a:solidFill>
            <a:round/>
            <a:headEnd type="none" w="sm" len="sm"/>
            <a:tailEnd type="triangle" w="med" len="med"/>
          </a:ln>
        </p:spPr>
        <p:txBody>
          <a:bodyPr wrap="none" anchor="ctr"/>
          <a:lstStyle/>
          <a:p>
            <a:endParaRPr lang="en-US"/>
          </a:p>
        </p:txBody>
      </p:sp>
      <p:sp>
        <p:nvSpPr>
          <p:cNvPr id="53255" name="Line 8"/>
          <p:cNvSpPr>
            <a:spLocks noChangeShapeType="1"/>
          </p:cNvSpPr>
          <p:nvPr/>
        </p:nvSpPr>
        <p:spPr bwMode="auto">
          <a:xfrm flipV="1">
            <a:off x="2819400" y="5334000"/>
            <a:ext cx="2895600" cy="457200"/>
          </a:xfrm>
          <a:prstGeom prst="line">
            <a:avLst/>
          </a:prstGeom>
          <a:noFill/>
          <a:ln w="38100" cap="sq">
            <a:solidFill>
              <a:schemeClr val="tx1"/>
            </a:solidFill>
            <a:round/>
            <a:headEnd type="none" w="sm" len="sm"/>
            <a:tailEnd type="triangle" w="med" len="med"/>
          </a:ln>
        </p:spPr>
        <p:txBody>
          <a:bodyPr wrap="none" anchor="ctr"/>
          <a:lstStyle/>
          <a:p>
            <a:endParaRPr lang="en-US"/>
          </a:p>
        </p:txBody>
      </p:sp>
    </p:spTree>
    <p:extLst>
      <p:ext uri="{BB962C8B-B14F-4D97-AF65-F5344CB8AC3E}">
        <p14:creationId xmlns:p14="http://schemas.microsoft.com/office/powerpoint/2010/main" val="2689836954"/>
      </p:ext>
    </p:extLst>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US" dirty="0" smtClean="0"/>
              <a:t>Toothed Plates</a:t>
            </a:r>
          </a:p>
        </p:txBody>
      </p:sp>
      <p:sp>
        <p:nvSpPr>
          <p:cNvPr id="123907" name="Rectangle 3" descr="Rectangle: Click to edit Master text styles&#10;Second level&#10;Third level&#10;Fourth level&#10;Fifth level"/>
          <p:cNvSpPr>
            <a:spLocks noGrp="1" noChangeArrowheads="1"/>
          </p:cNvSpPr>
          <p:nvPr>
            <p:ph type="body" idx="1"/>
          </p:nvPr>
        </p:nvSpPr>
        <p:spPr>
          <a:xfrm>
            <a:off x="571500" y="1485900"/>
            <a:ext cx="7543800" cy="4572000"/>
          </a:xfrm>
        </p:spPr>
        <p:txBody>
          <a:bodyPr/>
          <a:lstStyle/>
          <a:p>
            <a:pPr eaLnBrk="1" hangingPunct="1"/>
            <a:r>
              <a:rPr lang="en-US" sz="2400" dirty="0" smtClean="0"/>
              <a:t>Sheet metal plate with numerous ‘teeth’</a:t>
            </a:r>
          </a:p>
          <a:p>
            <a:pPr eaLnBrk="1" hangingPunct="1"/>
            <a:r>
              <a:rPr lang="en-US" sz="2400" dirty="0" smtClean="0"/>
              <a:t>Used with roof &amp; floor trusses</a:t>
            </a:r>
          </a:p>
          <a:p>
            <a:pPr eaLnBrk="1" hangingPunct="1"/>
            <a:r>
              <a:rPr lang="en-US" sz="2400" dirty="0" smtClean="0"/>
              <a:t>Teeth are pressed or hammered into  timber members</a:t>
            </a:r>
          </a:p>
          <a:p>
            <a:pPr eaLnBrk="1" hangingPunct="1"/>
            <a:r>
              <a:rPr lang="en-US" sz="2400" dirty="0" smtClean="0"/>
              <a:t>Very effective fasteners</a:t>
            </a:r>
            <a:endParaRPr lang="en-US" sz="2800" dirty="0" smtClean="0"/>
          </a:p>
        </p:txBody>
      </p:sp>
      <p:pic>
        <p:nvPicPr>
          <p:cNvPr id="54276" name="Picture 4" descr="Toothed Plate Connectors"/>
          <p:cNvPicPr>
            <a:picLocks noChangeAspect="1" noChangeArrowheads="1"/>
          </p:cNvPicPr>
          <p:nvPr/>
        </p:nvPicPr>
        <p:blipFill>
          <a:blip r:embed="rId3" cstate="print"/>
          <a:srcRect/>
          <a:stretch>
            <a:fillRect/>
          </a:stretch>
        </p:blipFill>
        <p:spPr bwMode="auto">
          <a:xfrm>
            <a:off x="4343400" y="2971800"/>
            <a:ext cx="4800600" cy="3886200"/>
          </a:xfrm>
          <a:prstGeom prst="rect">
            <a:avLst/>
          </a:prstGeom>
          <a:noFill/>
          <a:ln w="9525">
            <a:noFill/>
            <a:miter lim="800000"/>
            <a:headEnd/>
            <a:tailEnd/>
          </a:ln>
        </p:spPr>
      </p:pic>
      <p:pic>
        <p:nvPicPr>
          <p:cNvPr id="54277" name="Picture 6" descr="Toothed Plate Connectors 3"/>
          <p:cNvPicPr>
            <a:picLocks noChangeAspect="1" noChangeArrowheads="1"/>
          </p:cNvPicPr>
          <p:nvPr/>
        </p:nvPicPr>
        <p:blipFill>
          <a:blip r:embed="rId4" cstate="print"/>
          <a:srcRect/>
          <a:stretch>
            <a:fillRect/>
          </a:stretch>
        </p:blipFill>
        <p:spPr bwMode="auto">
          <a:xfrm>
            <a:off x="0" y="3771900"/>
            <a:ext cx="4114800" cy="30861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23907">
                                            <p:txEl>
                                              <p:pRg st="0" end="0"/>
                                            </p:txEl>
                                          </p:spTgt>
                                        </p:tgtEl>
                                        <p:attrNameLst>
                                          <p:attrName>style.visibility</p:attrName>
                                        </p:attrNameLst>
                                      </p:cBhvr>
                                      <p:to>
                                        <p:strVal val="visible"/>
                                      </p:to>
                                    </p:set>
                                    <p:animEffect transition="in" filter="barn(outVertical)">
                                      <p:cBhvr>
                                        <p:cTn id="7" dur="500"/>
                                        <p:tgtEl>
                                          <p:spTgt spid="1239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23907">
                                            <p:txEl>
                                              <p:pRg st="1" end="1"/>
                                            </p:txEl>
                                          </p:spTgt>
                                        </p:tgtEl>
                                        <p:attrNameLst>
                                          <p:attrName>style.visibility</p:attrName>
                                        </p:attrNameLst>
                                      </p:cBhvr>
                                      <p:to>
                                        <p:strVal val="visible"/>
                                      </p:to>
                                    </p:set>
                                    <p:animEffect transition="in" filter="barn(outVertical)">
                                      <p:cBhvr>
                                        <p:cTn id="12" dur="500"/>
                                        <p:tgtEl>
                                          <p:spTgt spid="1239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23907">
                                            <p:txEl>
                                              <p:pRg st="2" end="2"/>
                                            </p:txEl>
                                          </p:spTgt>
                                        </p:tgtEl>
                                        <p:attrNameLst>
                                          <p:attrName>style.visibility</p:attrName>
                                        </p:attrNameLst>
                                      </p:cBhvr>
                                      <p:to>
                                        <p:strVal val="visible"/>
                                      </p:to>
                                    </p:set>
                                    <p:animEffect transition="in" filter="barn(outVertical)">
                                      <p:cBhvr>
                                        <p:cTn id="17" dur="500"/>
                                        <p:tgtEl>
                                          <p:spTgt spid="1239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123907">
                                            <p:txEl>
                                              <p:pRg st="3" end="3"/>
                                            </p:txEl>
                                          </p:spTgt>
                                        </p:tgtEl>
                                        <p:attrNameLst>
                                          <p:attrName>style.visibility</p:attrName>
                                        </p:attrNameLst>
                                      </p:cBhvr>
                                      <p:to>
                                        <p:strVal val="visible"/>
                                      </p:to>
                                    </p:set>
                                    <p:animEffect transition="in" filter="barn(outVertical)">
                                      <p:cBhvr>
                                        <p:cTn id="22" dur="500"/>
                                        <p:tgtEl>
                                          <p:spTgt spid="1239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build="p" autoUpdateAnimBg="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smtClean="0"/>
              <a:t>Sheet Metal Framing Devices</a:t>
            </a:r>
          </a:p>
        </p:txBody>
      </p:sp>
      <p:sp>
        <p:nvSpPr>
          <p:cNvPr id="55299" name="Rectangle 3" descr="Rectangle: Click to edit Master text styles&#10;Second level&#10;Third level&#10;Fourth level&#10;Fifth level"/>
          <p:cNvSpPr>
            <a:spLocks noGrp="1" noChangeArrowheads="1"/>
          </p:cNvSpPr>
          <p:nvPr>
            <p:ph type="body" idx="1"/>
          </p:nvPr>
        </p:nvSpPr>
        <p:spPr>
          <a:xfrm>
            <a:off x="838200" y="1600200"/>
            <a:ext cx="3886200" cy="4724400"/>
          </a:xfrm>
        </p:spPr>
        <p:txBody>
          <a:bodyPr/>
          <a:lstStyle/>
          <a:p>
            <a:pPr eaLnBrk="1" hangingPunct="1">
              <a:lnSpc>
                <a:spcPct val="90000"/>
              </a:lnSpc>
            </a:pPr>
            <a:r>
              <a:rPr lang="en-US" dirty="0" smtClean="0"/>
              <a:t>Light Wood Framing </a:t>
            </a:r>
          </a:p>
          <a:p>
            <a:pPr lvl="1" eaLnBrk="1" hangingPunct="1">
              <a:lnSpc>
                <a:spcPct val="90000"/>
              </a:lnSpc>
            </a:pPr>
            <a:r>
              <a:rPr lang="en-US" dirty="0" smtClean="0"/>
              <a:t>Joist Hangers </a:t>
            </a:r>
          </a:p>
          <a:p>
            <a:pPr lvl="1" eaLnBrk="1" hangingPunct="1">
              <a:lnSpc>
                <a:spcPct val="90000"/>
              </a:lnSpc>
            </a:pPr>
            <a:r>
              <a:rPr lang="en-US" dirty="0" smtClean="0"/>
              <a:t>Framing anchors</a:t>
            </a:r>
          </a:p>
          <a:p>
            <a:pPr lvl="1" eaLnBrk="1" hangingPunct="1">
              <a:lnSpc>
                <a:spcPct val="90000"/>
              </a:lnSpc>
            </a:pPr>
            <a:r>
              <a:rPr lang="en-US" dirty="0" smtClean="0"/>
              <a:t>Angle anchors</a:t>
            </a:r>
          </a:p>
          <a:p>
            <a:pPr lvl="1" eaLnBrk="1" hangingPunct="1">
              <a:lnSpc>
                <a:spcPct val="90000"/>
              </a:lnSpc>
            </a:pPr>
            <a:r>
              <a:rPr lang="en-US" dirty="0" smtClean="0"/>
              <a:t>Rafter anchor</a:t>
            </a:r>
            <a:endParaRPr lang="en-US" sz="3200" dirty="0" smtClean="0"/>
          </a:p>
          <a:p>
            <a:pPr eaLnBrk="1" hangingPunct="1">
              <a:lnSpc>
                <a:spcPct val="90000"/>
              </a:lnSpc>
            </a:pPr>
            <a:endParaRPr lang="en-US" dirty="0" smtClean="0"/>
          </a:p>
        </p:txBody>
      </p:sp>
      <p:pic>
        <p:nvPicPr>
          <p:cNvPr id="55300" name="Picture 4" descr="Joist Hanger 02"/>
          <p:cNvPicPr>
            <a:picLocks noChangeAspect="1" noChangeArrowheads="1"/>
          </p:cNvPicPr>
          <p:nvPr/>
        </p:nvPicPr>
        <p:blipFill>
          <a:blip r:embed="rId3" cstate="print"/>
          <a:srcRect/>
          <a:stretch>
            <a:fillRect/>
          </a:stretch>
        </p:blipFill>
        <p:spPr bwMode="auto">
          <a:xfrm>
            <a:off x="5029200" y="1447800"/>
            <a:ext cx="3886200" cy="2743200"/>
          </a:xfrm>
          <a:prstGeom prst="rect">
            <a:avLst/>
          </a:prstGeom>
          <a:noFill/>
          <a:ln w="9525">
            <a:noFill/>
            <a:miter lim="800000"/>
            <a:headEnd/>
            <a:tailEnd/>
          </a:ln>
        </p:spPr>
      </p:pic>
      <p:pic>
        <p:nvPicPr>
          <p:cNvPr id="55301" name="Picture 5" descr="Hold down - Huricane Anchor 02"/>
          <p:cNvPicPr>
            <a:picLocks noChangeAspect="1" noChangeArrowheads="1"/>
          </p:cNvPicPr>
          <p:nvPr/>
        </p:nvPicPr>
        <p:blipFill>
          <a:blip r:embed="rId4" cstate="print"/>
          <a:srcRect/>
          <a:stretch>
            <a:fillRect/>
          </a:stretch>
        </p:blipFill>
        <p:spPr bwMode="auto">
          <a:xfrm>
            <a:off x="5029200" y="4038600"/>
            <a:ext cx="3886200" cy="2781300"/>
          </a:xfrm>
          <a:prstGeom prst="rect">
            <a:avLst/>
          </a:prstGeom>
          <a:noFill/>
          <a:ln w="9525">
            <a:noFill/>
            <a:miter lim="800000"/>
            <a:headEnd/>
            <a:tailEnd/>
          </a:ln>
        </p:spPr>
      </p:pic>
      <p:sp>
        <p:nvSpPr>
          <p:cNvPr id="55302" name="Line 6"/>
          <p:cNvSpPr>
            <a:spLocks noChangeShapeType="1"/>
          </p:cNvSpPr>
          <p:nvPr/>
        </p:nvSpPr>
        <p:spPr bwMode="auto">
          <a:xfrm>
            <a:off x="3581400" y="2362200"/>
            <a:ext cx="3733800" cy="381000"/>
          </a:xfrm>
          <a:prstGeom prst="line">
            <a:avLst/>
          </a:prstGeom>
          <a:noFill/>
          <a:ln w="57150" cap="sq">
            <a:solidFill>
              <a:schemeClr val="tx1"/>
            </a:solidFill>
            <a:round/>
            <a:headEnd type="none" w="sm" len="sm"/>
            <a:tailEnd type="triangle" w="med" len="med"/>
          </a:ln>
        </p:spPr>
        <p:txBody>
          <a:bodyPr wrap="none" anchor="ctr"/>
          <a:lstStyle/>
          <a:p>
            <a:endParaRPr lang="en-US"/>
          </a:p>
        </p:txBody>
      </p:sp>
      <p:sp>
        <p:nvSpPr>
          <p:cNvPr id="55303" name="Line 7"/>
          <p:cNvSpPr>
            <a:spLocks noChangeShapeType="1"/>
          </p:cNvSpPr>
          <p:nvPr/>
        </p:nvSpPr>
        <p:spPr bwMode="auto">
          <a:xfrm>
            <a:off x="3581400" y="3657600"/>
            <a:ext cx="3352800" cy="1981200"/>
          </a:xfrm>
          <a:prstGeom prst="line">
            <a:avLst/>
          </a:prstGeom>
          <a:noFill/>
          <a:ln w="57150" cap="sq">
            <a:solidFill>
              <a:schemeClr val="tx1"/>
            </a:solidFill>
            <a:round/>
            <a:headEnd type="none" w="sm" len="sm"/>
            <a:tailEnd type="triangle" w="med" len="med"/>
          </a:ln>
        </p:spPr>
        <p:txBody>
          <a:bodyPr wrap="none" anchor="ctr"/>
          <a:lstStyle/>
          <a:p>
            <a:endParaRPr lang="en-US"/>
          </a:p>
        </p:txBody>
      </p:sp>
      <p:sp>
        <p:nvSpPr>
          <p:cNvPr id="2" name="TextBox 1"/>
          <p:cNvSpPr txBox="1"/>
          <p:nvPr/>
        </p:nvSpPr>
        <p:spPr>
          <a:xfrm>
            <a:off x="685800" y="4648200"/>
            <a:ext cx="3733800" cy="923330"/>
          </a:xfrm>
          <a:prstGeom prst="rect">
            <a:avLst/>
          </a:prstGeom>
          <a:noFill/>
        </p:spPr>
        <p:txBody>
          <a:bodyPr wrap="square" rtlCol="0">
            <a:spAutoFit/>
          </a:bodyPr>
          <a:lstStyle/>
          <a:p>
            <a:pPr algn="ctr"/>
            <a:r>
              <a:rPr lang="en-GB" b="1" dirty="0" smtClean="0">
                <a:solidFill>
                  <a:srgbClr val="0070C0"/>
                </a:solidFill>
              </a:rPr>
              <a:t>Used for conversions where additional weight needs to be removed from existing timberwork.</a:t>
            </a:r>
            <a:endParaRPr lang="en-GB" b="1" dirty="0">
              <a:solidFill>
                <a:srgbClr val="0070C0"/>
              </a:solidFill>
            </a:endParaRPr>
          </a:p>
        </p:txBody>
      </p:sp>
    </p:spTree>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371600" y="2971800"/>
            <a:ext cx="7123113" cy="1444625"/>
          </a:xfrm>
        </p:spPr>
        <p:txBody>
          <a:bodyPr>
            <a:normAutofit lnSpcReduction="10000"/>
          </a:bodyPr>
          <a:lstStyle/>
          <a:p>
            <a:pPr algn="ctr"/>
            <a:r>
              <a:rPr lang="en-US" sz="4800" dirty="0" smtClean="0"/>
              <a:t>TIMBER FRAME CONSTRUCTION</a:t>
            </a:r>
          </a:p>
          <a:p>
            <a:pPr algn="ctr"/>
            <a:endParaRPr lang="en-US" sz="4800" dirty="0"/>
          </a:p>
        </p:txBody>
      </p:sp>
      <p:sp>
        <p:nvSpPr>
          <p:cNvPr id="4" name="TextBox 3"/>
          <p:cNvSpPr txBox="1"/>
          <p:nvPr/>
        </p:nvSpPr>
        <p:spPr>
          <a:xfrm>
            <a:off x="1676400" y="1828800"/>
            <a:ext cx="3581400" cy="707886"/>
          </a:xfrm>
          <a:prstGeom prst="rect">
            <a:avLst/>
          </a:prstGeom>
          <a:noFill/>
        </p:spPr>
        <p:txBody>
          <a:bodyPr wrap="square" rtlCol="0">
            <a:spAutoFit/>
          </a:bodyPr>
          <a:lstStyle/>
          <a:p>
            <a:r>
              <a:rPr lang="en-US" sz="4000" dirty="0" smtClean="0"/>
              <a:t>PART 4</a:t>
            </a:r>
            <a:endParaRPr lang="en-US" sz="4000" dirty="0"/>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1"/>
          <p:cNvSpPr>
            <a:spLocks noGrp="1"/>
          </p:cNvSpPr>
          <p:nvPr>
            <p:ph type="title"/>
          </p:nvPr>
        </p:nvSpPr>
        <p:spPr>
          <a:xfrm>
            <a:off x="468313" y="53975"/>
            <a:ext cx="8229600" cy="1143000"/>
          </a:xfrm>
        </p:spPr>
        <p:txBody>
          <a:bodyPr wrap="none"/>
          <a:lstStyle/>
          <a:p>
            <a:pPr algn="l" eaLnBrk="1" hangingPunct="1">
              <a:lnSpc>
                <a:spcPct val="75000"/>
              </a:lnSpc>
            </a:pPr>
            <a:r>
              <a:rPr lang="en-US" sz="3600" b="1" dirty="0" smtClean="0">
                <a:solidFill>
                  <a:schemeClr val="tx1"/>
                </a:solidFill>
                <a:ea typeface="Calibri" pitchFamily="34" charset="0"/>
                <a:cs typeface="Calibri" pitchFamily="34" charset="0"/>
              </a:rPr>
              <a:t>Sizing Terminology</a:t>
            </a:r>
            <a:endParaRPr lang="en-US" sz="3600" b="1" dirty="0" smtClean="0">
              <a:solidFill>
                <a:srgbClr val="FFFFFF"/>
              </a:solidFill>
              <a:ea typeface="Calibri" pitchFamily="34" charset="0"/>
              <a:cs typeface="Calibri" pitchFamily="34" charset="0"/>
            </a:endParaRPr>
          </a:p>
        </p:txBody>
      </p:sp>
      <p:sp>
        <p:nvSpPr>
          <p:cNvPr id="6" name="Content Placeholder 5"/>
          <p:cNvSpPr>
            <a:spLocks noGrp="1"/>
          </p:cNvSpPr>
          <p:nvPr>
            <p:ph idx="1"/>
          </p:nvPr>
        </p:nvSpPr>
        <p:spPr/>
        <p:txBody>
          <a:bodyPr/>
          <a:lstStyle/>
          <a:p>
            <a:pPr marL="0" indent="0">
              <a:buNone/>
              <a:defRPr/>
            </a:pPr>
            <a:r>
              <a:rPr lang="en-AU" sz="2800" b="1" dirty="0" smtClean="0"/>
              <a:t>Timber is ordered by actual or nominal dimensions</a:t>
            </a:r>
          </a:p>
          <a:p>
            <a:pPr>
              <a:defRPr/>
            </a:pPr>
            <a:r>
              <a:rPr lang="en-AU" sz="2800" b="1" dirty="0" smtClean="0">
                <a:solidFill>
                  <a:srgbClr val="0070C0"/>
                </a:solidFill>
              </a:rPr>
              <a:t>Nominal dimensions </a:t>
            </a:r>
          </a:p>
          <a:p>
            <a:pPr marL="800100" lvl="1">
              <a:defRPr/>
            </a:pPr>
            <a:r>
              <a:rPr lang="en-AU" dirty="0" smtClean="0"/>
              <a:t>approximate size of timber based on its unseasoned condition and rough dimension that it was originally cut to. </a:t>
            </a:r>
          </a:p>
          <a:p>
            <a:pPr marL="1257300" lvl="2" indent="-342900">
              <a:defRPr/>
            </a:pPr>
            <a:r>
              <a:rPr lang="en-AU" dirty="0"/>
              <a:t>e</a:t>
            </a:r>
            <a:r>
              <a:rPr lang="en-AU" dirty="0" smtClean="0"/>
              <a:t>.g. a sleeper of nominal size of 200 x 50 mm will have </a:t>
            </a:r>
            <a:r>
              <a:rPr lang="en-AU" b="1" dirty="0" smtClean="0">
                <a:solidFill>
                  <a:srgbClr val="0070C0"/>
                </a:solidFill>
              </a:rPr>
              <a:t>actual dimensions </a:t>
            </a:r>
            <a:r>
              <a:rPr lang="en-AU" dirty="0" smtClean="0"/>
              <a:t>less than this. This is to account for shrinkage and any machining that may have occurred</a:t>
            </a:r>
          </a:p>
          <a:p>
            <a:pPr>
              <a:defRPr/>
            </a:pPr>
            <a:r>
              <a:rPr lang="en-US" sz="2800" b="1" dirty="0" smtClean="0">
                <a:solidFill>
                  <a:srgbClr val="0070C0"/>
                </a:solidFill>
              </a:rPr>
              <a:t>Actual dimensions</a:t>
            </a:r>
          </a:p>
          <a:p>
            <a:pPr lvl="1">
              <a:defRPr/>
            </a:pPr>
            <a:r>
              <a:rPr lang="en-US" sz="2400" dirty="0" smtClean="0"/>
              <a:t>are actual timber sizes specified for installation.</a:t>
            </a:r>
            <a:endParaRPr lang="en-AU" dirty="0"/>
          </a:p>
        </p:txBody>
      </p:sp>
      <p:sp>
        <p:nvSpPr>
          <p:cNvPr id="2" name="TextBox 1"/>
          <p:cNvSpPr txBox="1"/>
          <p:nvPr/>
        </p:nvSpPr>
        <p:spPr>
          <a:xfrm>
            <a:off x="1075592" y="6251331"/>
            <a:ext cx="7620000" cy="461665"/>
          </a:xfrm>
          <a:prstGeom prst="rect">
            <a:avLst/>
          </a:prstGeom>
          <a:noFill/>
        </p:spPr>
        <p:txBody>
          <a:bodyPr wrap="square" rtlCol="0">
            <a:spAutoFit/>
          </a:bodyPr>
          <a:lstStyle/>
          <a:p>
            <a:pPr algn="ctr"/>
            <a:r>
              <a:rPr lang="en-GB" sz="2400" b="1" dirty="0" smtClean="0">
                <a:solidFill>
                  <a:srgbClr val="0070C0"/>
                </a:solidFill>
              </a:rPr>
              <a:t>‘Rough Sawn’ or ‘planed’</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612648" y="228600"/>
            <a:ext cx="8153400" cy="990600"/>
          </a:xfrm>
          <a:prstGeom prst="rect">
            <a:avLst/>
          </a:prstGeom>
        </p:spPr>
        <p:txBody>
          <a:bodyPr vert="horz" anchor="ctr">
            <a:normAutofit fontScale="92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IE" sz="4400" dirty="0" smtClean="0">
                <a:solidFill>
                  <a:schemeClr val="tx2"/>
                </a:solidFill>
                <a:latin typeface="+mj-lt"/>
                <a:ea typeface="+mj-ea"/>
                <a:cs typeface="+mj-cs"/>
              </a:rPr>
              <a:t>Wood Specification – The 3 Criteria</a:t>
            </a:r>
            <a:endParaRPr kumimoji="0" lang="en-GB" sz="4400" b="0" i="0" u="none" strike="noStrike" kern="1200" cap="none" spc="0" normalizeH="0" baseline="0" noProof="0" dirty="0" smtClean="0">
              <a:ln>
                <a:noFill/>
              </a:ln>
              <a:solidFill>
                <a:schemeClr val="tx2"/>
              </a:solidFill>
              <a:effectLst/>
              <a:uLnTx/>
              <a:uFillTx/>
              <a:latin typeface="+mj-lt"/>
              <a:ea typeface="+mj-ea"/>
              <a:cs typeface="+mj-cs"/>
            </a:endParaRPr>
          </a:p>
        </p:txBody>
      </p:sp>
      <p:sp>
        <p:nvSpPr>
          <p:cNvPr id="6" name="Rectangle 3"/>
          <p:cNvSpPr txBox="1">
            <a:spLocks noGrp="1" noChangeArrowheads="1"/>
          </p:cNvSpPr>
          <p:nvPr>
            <p:ph type="body" idx="1"/>
          </p:nvPr>
        </p:nvSpPr>
        <p:spPr bwMode="auto">
          <a:xfrm>
            <a:off x="0" y="1524000"/>
            <a:ext cx="9144000" cy="5181600"/>
          </a:xfrm>
          <a:prstGeom prst="rect">
            <a:avLst/>
          </a:prstGeom>
          <a:noFill/>
          <a:ln w="9525">
            <a:noFill/>
            <a:miter lim="800000"/>
            <a:headEnd/>
            <a:tailEnd/>
          </a:ln>
        </p:spPr>
        <p:txBody>
          <a:bodyPr>
            <a:normAutofit/>
          </a:bodyPr>
          <a:lstStyle/>
          <a:p>
            <a:pPr marL="361950" indent="-361950">
              <a:spcBef>
                <a:spcPts val="1800"/>
              </a:spcBef>
              <a:defRPr/>
            </a:pPr>
            <a:r>
              <a:rPr lang="en-AU" sz="2800" b="1" dirty="0" smtClean="0">
                <a:latin typeface="Tw Cen MT" pitchFamily="34" charset="0"/>
                <a:ea typeface="Verdana" pitchFamily="34" charset="0"/>
                <a:cs typeface="Verdana" pitchFamily="34" charset="0"/>
              </a:rPr>
              <a:t>What do we need to think about when we specify timber products for use?</a:t>
            </a:r>
            <a:endParaRPr lang="en-AU" sz="2800" b="1" dirty="0">
              <a:latin typeface="Tw Cen MT" pitchFamily="34" charset="0"/>
              <a:ea typeface="Verdana" pitchFamily="34" charset="0"/>
              <a:cs typeface="Verdana" pitchFamily="34" charset="0"/>
            </a:endParaRPr>
          </a:p>
          <a:p>
            <a:pPr marL="681990" lvl="1" indent="-361950">
              <a:spcBef>
                <a:spcPts val="1800"/>
              </a:spcBef>
              <a:buSzPct val="100000"/>
              <a:buNone/>
              <a:defRPr/>
            </a:pPr>
            <a:r>
              <a:rPr lang="en-AU" sz="3500" b="1" dirty="0" smtClean="0">
                <a:latin typeface="Tw Cen MT" pitchFamily="34" charset="0"/>
                <a:ea typeface="Verdana" pitchFamily="34" charset="0"/>
                <a:cs typeface="Verdana" pitchFamily="34" charset="0"/>
              </a:rPr>
              <a:t>1. What is the Application</a:t>
            </a:r>
            <a:r>
              <a:rPr lang="en-AU" sz="3500" dirty="0" smtClean="0">
                <a:latin typeface="Tw Cen MT" pitchFamily="34" charset="0"/>
                <a:ea typeface="Verdana" pitchFamily="34" charset="0"/>
                <a:cs typeface="Verdana" pitchFamily="34" charset="0"/>
              </a:rPr>
              <a:t> ? –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Framing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Flooring</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Fascia</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Internal cladding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Formwork</a:t>
            </a:r>
            <a:endParaRPr lang="en-AU" sz="2100" dirty="0">
              <a:latin typeface="Tw Cen MT" pitchFamily="34" charset="0"/>
              <a:ea typeface="Verdana" pitchFamily="34" charset="0"/>
              <a:cs typeface="Verdana" pitchFamily="34" charset="0"/>
            </a:endParaRPr>
          </a:p>
          <a:p>
            <a:pPr marL="361950" indent="-361950">
              <a:spcBef>
                <a:spcPts val="1800"/>
              </a:spcBef>
              <a:defRPr/>
            </a:pPr>
            <a:endParaRPr lang="en-AU" sz="2800" b="1" dirty="0">
              <a:latin typeface="Tw Cen MT" pitchFamily="34" charset="0"/>
              <a:ea typeface="Verdana" pitchFamily="34" charset="0"/>
              <a:cs typeface="Verdana" pitchFamily="34" charset="0"/>
            </a:endParaRPr>
          </a:p>
          <a:p>
            <a:pPr marL="342900" indent="-342900">
              <a:spcBef>
                <a:spcPct val="20000"/>
              </a:spcBef>
              <a:defRPr/>
            </a:pPr>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sp>
        <p:nvSpPr>
          <p:cNvPr id="4" name="TextBox 3"/>
          <p:cNvSpPr txBox="1"/>
          <p:nvPr/>
        </p:nvSpPr>
        <p:spPr>
          <a:xfrm>
            <a:off x="6096000" y="1981200"/>
            <a:ext cx="3203448" cy="954107"/>
          </a:xfrm>
          <a:prstGeom prst="rect">
            <a:avLst/>
          </a:prstGeom>
          <a:noFill/>
        </p:spPr>
        <p:txBody>
          <a:bodyPr wrap="square" rtlCol="0">
            <a:spAutoFit/>
          </a:bodyPr>
          <a:lstStyle/>
          <a:p>
            <a:pPr algn="ctr"/>
            <a:r>
              <a:rPr lang="en-GB" sz="2000" b="1" dirty="0" smtClean="0">
                <a:solidFill>
                  <a:srgbClr val="0070C0"/>
                </a:solidFill>
              </a:rPr>
              <a:t>Useful to remember </a:t>
            </a:r>
            <a:r>
              <a:rPr lang="en-GB" sz="3600" b="1" dirty="0" smtClean="0">
                <a:solidFill>
                  <a:srgbClr val="0070C0"/>
                </a:solidFill>
              </a:rPr>
              <a:t>A.P.E.</a:t>
            </a:r>
            <a:endParaRPr lang="en-GB" sz="36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612648" y="228600"/>
            <a:ext cx="8153400" cy="9906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IE" sz="4400" dirty="0" smtClean="0">
                <a:solidFill>
                  <a:schemeClr val="tx2"/>
                </a:solidFill>
                <a:latin typeface="+mj-lt"/>
                <a:ea typeface="+mj-ea"/>
                <a:cs typeface="+mj-cs"/>
              </a:rPr>
              <a:t>Wood Specification</a:t>
            </a:r>
            <a:endParaRPr kumimoji="0" lang="en-GB" sz="4400" b="0" i="0" u="none" strike="noStrike" kern="1200" cap="none" spc="0" normalizeH="0" baseline="0" noProof="0" dirty="0" smtClean="0">
              <a:ln>
                <a:noFill/>
              </a:ln>
              <a:solidFill>
                <a:schemeClr val="tx2"/>
              </a:solidFill>
              <a:effectLst/>
              <a:uLnTx/>
              <a:uFillTx/>
              <a:latin typeface="+mj-lt"/>
              <a:ea typeface="+mj-ea"/>
              <a:cs typeface="+mj-cs"/>
            </a:endParaRPr>
          </a:p>
        </p:txBody>
      </p:sp>
      <p:sp>
        <p:nvSpPr>
          <p:cNvPr id="6" name="Rectangle 3"/>
          <p:cNvSpPr txBox="1">
            <a:spLocks noGrp="1" noChangeArrowheads="1"/>
          </p:cNvSpPr>
          <p:nvPr>
            <p:ph type="body" idx="1"/>
          </p:nvPr>
        </p:nvSpPr>
        <p:spPr bwMode="auto">
          <a:xfrm>
            <a:off x="0" y="1524000"/>
            <a:ext cx="9144000" cy="5181600"/>
          </a:xfrm>
          <a:prstGeom prst="rect">
            <a:avLst/>
          </a:prstGeom>
          <a:noFill/>
          <a:ln w="9525">
            <a:noFill/>
            <a:miter lim="800000"/>
            <a:headEnd/>
            <a:tailEnd/>
          </a:ln>
        </p:spPr>
        <p:txBody>
          <a:bodyPr>
            <a:normAutofit/>
          </a:bodyPr>
          <a:lstStyle/>
          <a:p>
            <a:pPr marL="361950" indent="-361950">
              <a:spcBef>
                <a:spcPts val="1800"/>
              </a:spcBef>
              <a:buNone/>
              <a:defRPr/>
            </a:pPr>
            <a:endParaRPr lang="en-AU" sz="2800" b="1" dirty="0">
              <a:latin typeface="Tw Cen MT" pitchFamily="34" charset="0"/>
              <a:ea typeface="Verdana" pitchFamily="34" charset="0"/>
              <a:cs typeface="Verdana" pitchFamily="34" charset="0"/>
            </a:endParaRPr>
          </a:p>
          <a:p>
            <a:pPr marL="681990" lvl="1" indent="-361950">
              <a:spcBef>
                <a:spcPts val="1800"/>
              </a:spcBef>
              <a:buSzPct val="100000"/>
              <a:buNone/>
              <a:defRPr/>
            </a:pPr>
            <a:r>
              <a:rPr lang="en-AU" sz="3200" b="1" dirty="0" smtClean="0">
                <a:latin typeface="Tw Cen MT" pitchFamily="34" charset="0"/>
                <a:ea typeface="Verdana" pitchFamily="34" charset="0"/>
                <a:cs typeface="Verdana" pitchFamily="34" charset="0"/>
              </a:rPr>
              <a:t>2. What level of Performance do we expect?</a:t>
            </a:r>
            <a:r>
              <a:rPr lang="en-AU" sz="3200" dirty="0" smtClean="0">
                <a:latin typeface="Tw Cen MT" pitchFamily="34" charset="0"/>
                <a:ea typeface="Verdana" pitchFamily="34" charset="0"/>
                <a:cs typeface="Verdana" pitchFamily="34" charset="0"/>
              </a:rPr>
              <a:t> </a:t>
            </a:r>
            <a:r>
              <a:rPr lang="en-AU" sz="2100" dirty="0">
                <a:latin typeface="Tw Cen MT" pitchFamily="34" charset="0"/>
                <a:ea typeface="Verdana" pitchFamily="34" charset="0"/>
                <a:cs typeface="Verdana" pitchFamily="34" charset="0"/>
              </a:rPr>
              <a:t>– </a:t>
            </a:r>
            <a:endParaRPr lang="en-AU" sz="2100" dirty="0" smtClean="0">
              <a:latin typeface="Tw Cen MT" pitchFamily="34" charset="0"/>
              <a:ea typeface="Verdana" pitchFamily="34" charset="0"/>
              <a:cs typeface="Verdana" pitchFamily="34" charset="0"/>
            </a:endParaRP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 Appearance</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 </a:t>
            </a:r>
            <a:r>
              <a:rPr lang="en-AU" sz="2100" dirty="0">
                <a:latin typeface="Tw Cen MT" pitchFamily="34" charset="0"/>
                <a:ea typeface="Verdana" pitchFamily="34" charset="0"/>
                <a:cs typeface="Verdana" pitchFamily="34" charset="0"/>
              </a:rPr>
              <a:t>S</a:t>
            </a:r>
            <a:r>
              <a:rPr lang="en-AU" sz="2100" dirty="0" smtClean="0">
                <a:latin typeface="Tw Cen MT" pitchFamily="34" charset="0"/>
                <a:ea typeface="Verdana" pitchFamily="34" charset="0"/>
                <a:cs typeface="Verdana" pitchFamily="34" charset="0"/>
              </a:rPr>
              <a:t>tructural performance</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 Service life</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 Costs</a:t>
            </a:r>
            <a:endParaRPr lang="en-AU" sz="2100" dirty="0">
              <a:latin typeface="Tw Cen MT" pitchFamily="34" charset="0"/>
              <a:ea typeface="Verdana" pitchFamily="34" charset="0"/>
              <a:cs typeface="Verdana" pitchFamily="34" charset="0"/>
            </a:endParaRPr>
          </a:p>
          <a:p>
            <a:pPr marL="361950" indent="-361950">
              <a:spcBef>
                <a:spcPts val="1800"/>
              </a:spcBef>
              <a:defRPr/>
            </a:pPr>
            <a:endParaRPr lang="en-AU" sz="2800" b="1" dirty="0">
              <a:latin typeface="Tw Cen MT" pitchFamily="34" charset="0"/>
              <a:ea typeface="Verdana" pitchFamily="34" charset="0"/>
              <a:cs typeface="Verdana" pitchFamily="34" charset="0"/>
            </a:endParaRPr>
          </a:p>
          <a:p>
            <a:pPr marL="342900" indent="-342900">
              <a:spcBef>
                <a:spcPct val="20000"/>
              </a:spcBef>
              <a:defRPr/>
            </a:pPr>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612648" y="228600"/>
            <a:ext cx="8153400" cy="9906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IE" sz="4400" dirty="0" smtClean="0">
                <a:solidFill>
                  <a:schemeClr val="tx2"/>
                </a:solidFill>
                <a:latin typeface="+mj-lt"/>
                <a:ea typeface="+mj-ea"/>
                <a:cs typeface="+mj-cs"/>
              </a:rPr>
              <a:t>Wood Specification</a:t>
            </a:r>
            <a:endParaRPr kumimoji="0" lang="en-GB" sz="4400" b="0" i="0" u="none" strike="noStrike" kern="1200" cap="none" spc="0" normalizeH="0" baseline="0" noProof="0" dirty="0" smtClean="0">
              <a:ln>
                <a:noFill/>
              </a:ln>
              <a:solidFill>
                <a:schemeClr val="tx2"/>
              </a:solidFill>
              <a:effectLst/>
              <a:uLnTx/>
              <a:uFillTx/>
              <a:latin typeface="+mj-lt"/>
              <a:ea typeface="+mj-ea"/>
              <a:cs typeface="+mj-cs"/>
            </a:endParaRPr>
          </a:p>
        </p:txBody>
      </p:sp>
      <p:sp>
        <p:nvSpPr>
          <p:cNvPr id="6" name="Rectangle 3"/>
          <p:cNvSpPr txBox="1">
            <a:spLocks noGrp="1" noChangeArrowheads="1"/>
          </p:cNvSpPr>
          <p:nvPr>
            <p:ph type="body" idx="1"/>
          </p:nvPr>
        </p:nvSpPr>
        <p:spPr bwMode="auto">
          <a:xfrm>
            <a:off x="0" y="1524000"/>
            <a:ext cx="9144000" cy="5181600"/>
          </a:xfrm>
          <a:prstGeom prst="rect">
            <a:avLst/>
          </a:prstGeom>
          <a:noFill/>
          <a:ln w="9525">
            <a:noFill/>
            <a:miter lim="800000"/>
            <a:headEnd/>
            <a:tailEnd/>
          </a:ln>
        </p:spPr>
        <p:txBody>
          <a:bodyPr>
            <a:normAutofit/>
          </a:bodyPr>
          <a:lstStyle/>
          <a:p>
            <a:pPr marL="361950" indent="-361950">
              <a:spcBef>
                <a:spcPts val="1800"/>
              </a:spcBef>
              <a:buNone/>
              <a:defRPr/>
            </a:pPr>
            <a:endParaRPr lang="en-AU" sz="2800" b="1" dirty="0">
              <a:latin typeface="Tw Cen MT" pitchFamily="34" charset="0"/>
              <a:ea typeface="Verdana" pitchFamily="34" charset="0"/>
              <a:cs typeface="Verdana" pitchFamily="34" charset="0"/>
            </a:endParaRPr>
          </a:p>
          <a:p>
            <a:pPr marL="320040" lvl="1" indent="0">
              <a:spcBef>
                <a:spcPts val="1800"/>
              </a:spcBef>
              <a:buSzPct val="100000"/>
              <a:buNone/>
              <a:defRPr/>
            </a:pPr>
            <a:r>
              <a:rPr lang="en-AU" sz="3200" b="1" dirty="0" smtClean="0">
                <a:latin typeface="Tw Cen MT" pitchFamily="34" charset="0"/>
                <a:ea typeface="Verdana" pitchFamily="34" charset="0"/>
                <a:cs typeface="Verdana" pitchFamily="34" charset="0"/>
              </a:rPr>
              <a:t>3. What Environmental conditions?</a:t>
            </a:r>
            <a:r>
              <a:rPr lang="en-AU" sz="3200" dirty="0" smtClean="0">
                <a:latin typeface="Tw Cen MT" pitchFamily="34" charset="0"/>
                <a:ea typeface="Verdana" pitchFamily="34" charset="0"/>
                <a:cs typeface="Verdana" pitchFamily="34" charset="0"/>
              </a:rPr>
              <a:t>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Inside/outside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Exposure </a:t>
            </a:r>
            <a:r>
              <a:rPr lang="en-AU" sz="2100" dirty="0">
                <a:latin typeface="Tw Cen MT" pitchFamily="34" charset="0"/>
                <a:ea typeface="Verdana" pitchFamily="34" charset="0"/>
                <a:cs typeface="Verdana" pitchFamily="34" charset="0"/>
              </a:rPr>
              <a:t>to decay </a:t>
            </a:r>
            <a:r>
              <a:rPr lang="en-AU" sz="2100" dirty="0" smtClean="0">
                <a:latin typeface="Tw Cen MT" pitchFamily="34" charset="0"/>
                <a:ea typeface="Verdana" pitchFamily="34" charset="0"/>
                <a:cs typeface="Verdana" pitchFamily="34" charset="0"/>
              </a:rPr>
              <a:t>and/or pests</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Exposure </a:t>
            </a:r>
            <a:r>
              <a:rPr lang="en-AU" sz="2100" dirty="0">
                <a:latin typeface="Tw Cen MT" pitchFamily="34" charset="0"/>
                <a:ea typeface="Verdana" pitchFamily="34" charset="0"/>
                <a:cs typeface="Verdana" pitchFamily="34" charset="0"/>
              </a:rPr>
              <a:t>to </a:t>
            </a:r>
            <a:r>
              <a:rPr lang="en-AU" sz="2100" dirty="0" smtClean="0">
                <a:latin typeface="Tw Cen MT" pitchFamily="34" charset="0"/>
                <a:ea typeface="Verdana" pitchFamily="34" charset="0"/>
                <a:cs typeface="Verdana" pitchFamily="34" charset="0"/>
              </a:rPr>
              <a:t>weathering </a:t>
            </a:r>
          </a:p>
          <a:p>
            <a:pPr marL="681990" lvl="1" indent="-361950">
              <a:spcBef>
                <a:spcPts val="1800"/>
              </a:spcBef>
              <a:buSzPct val="100000"/>
              <a:buFont typeface="Wingdings 2" pitchFamily="18" charset="2"/>
              <a:buChar char=""/>
              <a:defRPr/>
            </a:pPr>
            <a:r>
              <a:rPr lang="en-AU" sz="2100" dirty="0" smtClean="0">
                <a:latin typeface="Tw Cen MT" pitchFamily="34" charset="0"/>
                <a:ea typeface="Verdana" pitchFamily="34" charset="0"/>
                <a:cs typeface="Verdana" pitchFamily="34" charset="0"/>
              </a:rPr>
              <a:t>Humidity </a:t>
            </a:r>
            <a:endParaRPr lang="en-AU" sz="2100" dirty="0">
              <a:latin typeface="Tw Cen MT" pitchFamily="34" charset="0"/>
              <a:ea typeface="Verdana" pitchFamily="34" charset="0"/>
              <a:cs typeface="Verdana" pitchFamily="34" charset="0"/>
            </a:endParaRPr>
          </a:p>
          <a:p>
            <a:pPr marL="361950" indent="-361950">
              <a:spcBef>
                <a:spcPts val="1800"/>
              </a:spcBef>
              <a:defRPr/>
            </a:pPr>
            <a:endParaRPr lang="en-AU" sz="2800" b="1" dirty="0">
              <a:latin typeface="Tw Cen MT" pitchFamily="34" charset="0"/>
              <a:ea typeface="Verdana" pitchFamily="34" charset="0"/>
              <a:cs typeface="Verdana" pitchFamily="34" charset="0"/>
            </a:endParaRPr>
          </a:p>
          <a:p>
            <a:pPr marL="342900" indent="-342900">
              <a:spcBef>
                <a:spcPct val="20000"/>
              </a:spcBef>
              <a:defRPr/>
            </a:pPr>
            <a:endParaRPr lang="en-AU" sz="2800" dirty="0">
              <a:latin typeface="Tw Cen MT" pitchFamily="34" charset="0"/>
            </a:endParaRPr>
          </a:p>
          <a:p>
            <a:pPr marL="342900" indent="-342900">
              <a:spcBef>
                <a:spcPct val="20000"/>
              </a:spcBef>
              <a:buFont typeface="Arial" pitchFamily="34" charset="0"/>
              <a:buChar char="•"/>
              <a:defRPr/>
            </a:pPr>
            <a:endParaRPr lang="en-AU" sz="2400" dirty="0">
              <a:latin typeface="Tw Cen MT"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dirty="0" smtClean="0"/>
              <a:t>Timber Pricing Factors</a:t>
            </a:r>
          </a:p>
        </p:txBody>
      </p:sp>
      <p:sp>
        <p:nvSpPr>
          <p:cNvPr id="41987" name="Rectangle 3" descr="Rectangle: Click to edit Master text styles&#10;Second level&#10;Third level&#10;Fourth level&#10;Fifth level"/>
          <p:cNvSpPr>
            <a:spLocks noGrp="1" noChangeArrowheads="1"/>
          </p:cNvSpPr>
          <p:nvPr>
            <p:ph type="body" idx="1"/>
          </p:nvPr>
        </p:nvSpPr>
        <p:spPr>
          <a:xfrm>
            <a:off x="1600200" y="2590800"/>
            <a:ext cx="6934200" cy="4267200"/>
          </a:xfrm>
        </p:spPr>
        <p:txBody>
          <a:bodyPr/>
          <a:lstStyle/>
          <a:p>
            <a:pPr eaLnBrk="1" hangingPunct="1">
              <a:lnSpc>
                <a:spcPct val="150000"/>
              </a:lnSpc>
            </a:pPr>
            <a:r>
              <a:rPr lang="en-US" dirty="0" smtClean="0"/>
              <a:t>Species</a:t>
            </a:r>
          </a:p>
          <a:p>
            <a:pPr eaLnBrk="1" hangingPunct="1">
              <a:lnSpc>
                <a:spcPct val="150000"/>
              </a:lnSpc>
            </a:pPr>
            <a:r>
              <a:rPr lang="en-US" dirty="0" smtClean="0"/>
              <a:t>Grade (&amp; drying process)</a:t>
            </a:r>
          </a:p>
          <a:p>
            <a:pPr eaLnBrk="1" hangingPunct="1">
              <a:lnSpc>
                <a:spcPct val="150000"/>
              </a:lnSpc>
            </a:pPr>
            <a:r>
              <a:rPr lang="en-US" dirty="0" smtClean="0"/>
              <a:t>Timber Dimensions</a:t>
            </a:r>
          </a:p>
        </p:txBody>
      </p:sp>
      <p:sp>
        <p:nvSpPr>
          <p:cNvPr id="4" name="TextBox 3"/>
          <p:cNvSpPr txBox="1"/>
          <p:nvPr/>
        </p:nvSpPr>
        <p:spPr>
          <a:xfrm>
            <a:off x="533400" y="1676400"/>
            <a:ext cx="6705600" cy="830997"/>
          </a:xfrm>
          <a:prstGeom prst="rect">
            <a:avLst/>
          </a:prstGeom>
          <a:noFill/>
        </p:spPr>
        <p:txBody>
          <a:bodyPr wrap="square" rtlCol="0">
            <a:spAutoFit/>
          </a:bodyPr>
          <a:lstStyle/>
          <a:p>
            <a:pPr algn="ctr"/>
            <a:r>
              <a:rPr lang="en-GB" sz="2400" b="1" dirty="0" smtClean="0"/>
              <a:t>What are the factors that affect the pricing of our specified timber for the frame?</a:t>
            </a:r>
            <a:endParaRPr lang="en-GB" sz="2400" b="1"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barn(outVertical)">
                                      <p:cBhvr>
                                        <p:cTn id="7" dur="500"/>
                                        <p:tgtEl>
                                          <p:spTgt spid="419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barn(outVertical)">
                                      <p:cBhvr>
                                        <p:cTn id="12" dur="500"/>
                                        <p:tgtEl>
                                          <p:spTgt spid="419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barn(outVertical)">
                                      <p:cBhvr>
                                        <p:cTn id="17" dur="500"/>
                                        <p:tgtEl>
                                          <p:spTgt spid="419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10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486" y="1819981"/>
            <a:ext cx="8001714" cy="4312173"/>
          </a:xfrm>
        </p:spPr>
        <p:txBody>
          <a:bodyPr lIns="68644" tIns="34322" rIns="68644" bIns="34322">
            <a:normAutofit/>
          </a:bodyPr>
          <a:lstStyle/>
          <a:p>
            <a:pPr algn="just" eaLnBrk="1" hangingPunct="1">
              <a:buClr>
                <a:srgbClr val="FF9933"/>
              </a:buClr>
              <a:defRPr/>
            </a:pPr>
            <a:r>
              <a:rPr lang="en-GB" sz="2800" dirty="0" smtClean="0">
                <a:latin typeface="Tw Cen MT" pitchFamily="34" charset="0"/>
                <a:cs typeface="Times New Roman" pitchFamily="18" charset="0"/>
              </a:rPr>
              <a:t>Timber Frame Pre-Fabrication Construction is a type of o</a:t>
            </a:r>
            <a:r>
              <a:rPr lang="en-GB" sz="2800" dirty="0" smtClean="0">
                <a:latin typeface="Tw Cen MT" pitchFamily="34" charset="0"/>
              </a:rPr>
              <a:t>ff-site construction, which simply means:</a:t>
            </a:r>
          </a:p>
          <a:p>
            <a:pPr marL="0" indent="0" algn="just" eaLnBrk="1" hangingPunct="1">
              <a:buClr>
                <a:srgbClr val="FF9933"/>
              </a:buClr>
              <a:buNone/>
              <a:defRPr/>
            </a:pPr>
            <a:r>
              <a:rPr lang="en-GB" sz="2800" dirty="0" smtClean="0">
                <a:latin typeface="Tw Cen MT" pitchFamily="34" charset="0"/>
              </a:rPr>
              <a:t> 	</a:t>
            </a:r>
            <a:r>
              <a:rPr lang="en-GB" sz="2000" b="1" dirty="0" smtClean="0">
                <a:solidFill>
                  <a:srgbClr val="0070C0"/>
                </a:solidFill>
                <a:latin typeface="Tw Cen MT" pitchFamily="34" charset="0"/>
              </a:rPr>
              <a:t>“the building of a structure or some element of that</a:t>
            </a:r>
          </a:p>
          <a:p>
            <a:pPr marL="0" indent="0" algn="just" eaLnBrk="1" hangingPunct="1">
              <a:buClr>
                <a:srgbClr val="FF9933"/>
              </a:buClr>
              <a:buNone/>
              <a:defRPr/>
            </a:pPr>
            <a:r>
              <a:rPr lang="en-GB" sz="2000" b="1" dirty="0">
                <a:solidFill>
                  <a:srgbClr val="0070C0"/>
                </a:solidFill>
                <a:latin typeface="Tw Cen MT" pitchFamily="34" charset="0"/>
              </a:rPr>
              <a:t> </a:t>
            </a:r>
            <a:r>
              <a:rPr lang="en-GB" sz="2000" b="1" dirty="0" smtClean="0">
                <a:solidFill>
                  <a:srgbClr val="0070C0"/>
                </a:solidFill>
                <a:latin typeface="Tw Cen MT" pitchFamily="34" charset="0"/>
              </a:rPr>
              <a:t> 	structure, at a location which is not the same site</a:t>
            </a:r>
          </a:p>
          <a:p>
            <a:pPr marL="0" indent="0" algn="just" eaLnBrk="1" hangingPunct="1">
              <a:buClr>
                <a:srgbClr val="FF9933"/>
              </a:buClr>
              <a:buNone/>
              <a:defRPr/>
            </a:pPr>
            <a:r>
              <a:rPr lang="en-GB" sz="2000" b="1" dirty="0">
                <a:solidFill>
                  <a:srgbClr val="0070C0"/>
                </a:solidFill>
                <a:latin typeface="Tw Cen MT" pitchFamily="34" charset="0"/>
              </a:rPr>
              <a:t> </a:t>
            </a:r>
            <a:r>
              <a:rPr lang="en-GB" sz="2000" b="1" dirty="0" smtClean="0">
                <a:solidFill>
                  <a:srgbClr val="0070C0"/>
                </a:solidFill>
                <a:latin typeface="Tw Cen MT" pitchFamily="34" charset="0"/>
              </a:rPr>
              <a:t> 	where the building will be permanently located for</a:t>
            </a:r>
          </a:p>
          <a:p>
            <a:pPr marL="0" indent="0" algn="just" eaLnBrk="1" hangingPunct="1">
              <a:buClr>
                <a:srgbClr val="FF9933"/>
              </a:buClr>
              <a:buNone/>
              <a:defRPr/>
            </a:pPr>
            <a:r>
              <a:rPr lang="en-GB" sz="2000" b="1" dirty="0">
                <a:solidFill>
                  <a:srgbClr val="0070C0"/>
                </a:solidFill>
                <a:latin typeface="Tw Cen MT" pitchFamily="34" charset="0"/>
              </a:rPr>
              <a:t> </a:t>
            </a:r>
            <a:r>
              <a:rPr lang="en-GB" sz="2000" b="1" dirty="0" smtClean="0">
                <a:solidFill>
                  <a:srgbClr val="0070C0"/>
                </a:solidFill>
                <a:latin typeface="Tw Cen MT" pitchFamily="34" charset="0"/>
              </a:rPr>
              <a:t> 	use.”  </a:t>
            </a:r>
          </a:p>
          <a:p>
            <a:pPr algn="just" eaLnBrk="1" hangingPunct="1">
              <a:buClr>
                <a:srgbClr val="FF9933"/>
              </a:buClr>
              <a:defRPr/>
            </a:pPr>
            <a:r>
              <a:rPr lang="en-GB" sz="2800" dirty="0" smtClean="0">
                <a:latin typeface="Tw Cen MT" pitchFamily="34" charset="0"/>
              </a:rPr>
              <a:t>Generally occurs within a manufacturing or production plant, providing a good quality product to high tolerances.</a:t>
            </a:r>
          </a:p>
          <a:p>
            <a:pPr algn="just" eaLnBrk="1" hangingPunct="1">
              <a:lnSpc>
                <a:spcPct val="90000"/>
              </a:lnSpc>
              <a:buClr>
                <a:srgbClr val="FF9933"/>
              </a:buClr>
              <a:buFont typeface="Wingdings" pitchFamily="2" charset="2"/>
              <a:buNone/>
              <a:defRPr/>
            </a:pPr>
            <a:endParaRPr lang="en-GB" sz="2800" b="1" dirty="0" smtClean="0">
              <a:solidFill>
                <a:schemeClr val="tx2"/>
              </a:solidFill>
              <a:latin typeface="Times New Roman" pitchFamily="18" charset="0"/>
            </a:endParaRPr>
          </a:p>
          <a:p>
            <a:pPr algn="just" eaLnBrk="1" hangingPunct="1">
              <a:lnSpc>
                <a:spcPct val="90000"/>
              </a:lnSpc>
              <a:buFont typeface="Wingdings" pitchFamily="2" charset="2"/>
              <a:buNone/>
              <a:defRPr/>
            </a:pPr>
            <a:endParaRPr lang="en-US" sz="2800" b="1" dirty="0" smtClean="0">
              <a:solidFill>
                <a:schemeClr val="accent1"/>
              </a:solidFill>
              <a:latin typeface="Times New Roman" pitchFamily="18" charset="0"/>
            </a:endParaRPr>
          </a:p>
          <a:p>
            <a:pPr algn="just" eaLnBrk="1" hangingPunct="1">
              <a:defRPr/>
            </a:pPr>
            <a:endParaRPr lang="en-IE" sz="2800" dirty="0" smtClean="0"/>
          </a:p>
        </p:txBody>
      </p:sp>
      <p:sp>
        <p:nvSpPr>
          <p:cNvPr id="5" name="Rectangle 15"/>
          <p:cNvSpPr>
            <a:spLocks noGrp="1" noChangeArrowheads="1"/>
          </p:cNvSpPr>
          <p:nvPr>
            <p:ph type="title"/>
          </p:nvPr>
        </p:nvSpPr>
        <p:spPr>
          <a:xfrm>
            <a:off x="228600" y="457200"/>
            <a:ext cx="8537448" cy="762000"/>
          </a:xfrm>
        </p:spPr>
        <p:txBody>
          <a:bodyPr lIns="68644" tIns="34322" rIns="68644" bIns="34322">
            <a:normAutofit fontScale="90000"/>
          </a:bodyPr>
          <a:lstStyle/>
          <a:p>
            <a:pPr algn="ctr" eaLnBrk="1" hangingPunct="1">
              <a:defRPr/>
            </a:pPr>
            <a:r>
              <a:rPr lang="en-GB" sz="5000" dirty="0" smtClean="0">
                <a:solidFill>
                  <a:srgbClr val="FF9933"/>
                </a:solidFill>
              </a:rPr>
              <a:t/>
            </a:r>
            <a:br>
              <a:rPr lang="en-GB" sz="5000" dirty="0" smtClean="0">
                <a:solidFill>
                  <a:srgbClr val="FF9933"/>
                </a:solidFill>
              </a:rPr>
            </a:br>
            <a:r>
              <a:rPr lang="en-GB" sz="4000" dirty="0" smtClean="0"/>
              <a:t>What is “Timber Pre-Fab Construction”</a:t>
            </a:r>
            <a:r>
              <a:rPr lang="en-GB" sz="4000" dirty="0" smtClean="0">
                <a:solidFill>
                  <a:srgbClr val="FF9933"/>
                </a:solidFill>
              </a:rPr>
              <a:t/>
            </a:r>
            <a:br>
              <a:rPr lang="en-GB" sz="4000" dirty="0" smtClean="0">
                <a:solidFill>
                  <a:srgbClr val="FF9933"/>
                </a:solidFill>
              </a:rPr>
            </a:br>
            <a:r>
              <a:rPr lang="en-GB" sz="4000" dirty="0" smtClean="0">
                <a:solidFill>
                  <a:srgbClr val="FF9933"/>
                </a:solidFill>
              </a:rPr>
              <a:t/>
            </a:r>
            <a:br>
              <a:rPr lang="en-GB" sz="4000" dirty="0" smtClean="0">
                <a:solidFill>
                  <a:srgbClr val="FF9933"/>
                </a:solidFill>
              </a:rPr>
            </a:br>
            <a:endParaRPr lang="en-US" sz="4000" dirty="0" smtClean="0">
              <a:solidFill>
                <a:srgbClr val="FF9933"/>
              </a:solidFill>
            </a:endParaRPr>
          </a:p>
        </p:txBody>
      </p:sp>
    </p:spTree>
  </p:cSld>
  <p:clrMapOvr>
    <a:masterClrMapping/>
  </p:clrMapOvr>
  <p:transition>
    <p:wheel spokes="3"/>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3474" name="Picture 2" descr="Diagram of timber frame construction"/>
          <p:cNvPicPr>
            <a:picLocks noGrp="1" noChangeAspect="1" noChangeArrowheads="1"/>
          </p:cNvPicPr>
          <p:nvPr>
            <p:ph idx="1"/>
          </p:nvPr>
        </p:nvPicPr>
        <p:blipFill>
          <a:blip r:embed="rId3" cstate="print"/>
          <a:srcRect/>
          <a:stretch>
            <a:fillRect/>
          </a:stretch>
        </p:blipFill>
        <p:spPr>
          <a:xfrm>
            <a:off x="914400" y="1524000"/>
            <a:ext cx="7493084" cy="4736159"/>
          </a:xfrm>
          <a:ln w="31750">
            <a:solidFill>
              <a:schemeClr val="accent6">
                <a:alpha val="49000"/>
              </a:schemeClr>
            </a:solidFill>
          </a:ln>
        </p:spPr>
      </p:pic>
      <p:sp>
        <p:nvSpPr>
          <p:cNvPr id="5" name="Rectangle 2"/>
          <p:cNvSpPr>
            <a:spLocks noGrp="1" noChangeArrowheads="1"/>
          </p:cNvSpPr>
          <p:nvPr>
            <p:ph type="title"/>
          </p:nvPr>
        </p:nvSpPr>
        <p:spPr/>
        <p:txBody>
          <a:bodyPr lIns="68644" tIns="34322" rIns="68644" bIns="34322">
            <a:normAutofit fontScale="90000"/>
          </a:bodyPr>
          <a:lstStyle/>
          <a:p>
            <a:pPr eaLnBrk="1" hangingPunct="1">
              <a:defRPr/>
            </a:pPr>
            <a:r>
              <a:rPr lang="en-GB" sz="3600" b="1" dirty="0" smtClean="0">
                <a:solidFill>
                  <a:srgbClr val="FF9933"/>
                </a:solidFill>
                <a:latin typeface="Times New Roman" pitchFamily="18" charset="0"/>
              </a:rPr>
              <a:t/>
            </a:r>
            <a:br>
              <a:rPr lang="en-GB" sz="3600" b="1" dirty="0" smtClean="0">
                <a:solidFill>
                  <a:srgbClr val="FF9933"/>
                </a:solidFill>
                <a:latin typeface="Times New Roman" pitchFamily="18" charset="0"/>
              </a:rPr>
            </a:br>
            <a:r>
              <a:rPr lang="en-GB" sz="4900" b="1" dirty="0" smtClean="0">
                <a:latin typeface="Tw Cen MT" pitchFamily="34" charset="0"/>
              </a:rPr>
              <a:t>A Typical Timber Frame Wall</a:t>
            </a:r>
            <a:r>
              <a:rPr lang="en-US" sz="4900" b="1" dirty="0" smtClean="0">
                <a:latin typeface="Tw Cen MT" pitchFamily="34" charset="0"/>
              </a:rPr>
              <a:t> </a:t>
            </a:r>
            <a:br>
              <a:rPr lang="en-US" sz="4900" b="1" dirty="0" smtClean="0">
                <a:latin typeface="Tw Cen MT" pitchFamily="34" charset="0"/>
              </a:rPr>
            </a:br>
            <a:endParaRPr lang="en-US" sz="4900" b="1" dirty="0" smtClean="0">
              <a:latin typeface="Tw Cen MT" pitchFamily="34" charset="0"/>
            </a:endParaRPr>
          </a:p>
        </p:txBody>
      </p:sp>
      <p:sp>
        <p:nvSpPr>
          <p:cNvPr id="2" name="TextBox 1"/>
          <p:cNvSpPr txBox="1"/>
          <p:nvPr/>
        </p:nvSpPr>
        <p:spPr>
          <a:xfrm>
            <a:off x="6705600" y="3657600"/>
            <a:ext cx="1600200" cy="369332"/>
          </a:xfrm>
          <a:prstGeom prst="rect">
            <a:avLst/>
          </a:prstGeom>
          <a:noFill/>
        </p:spPr>
        <p:txBody>
          <a:bodyPr wrap="square" rtlCol="0">
            <a:spAutoFit/>
          </a:bodyPr>
          <a:lstStyle/>
          <a:p>
            <a:r>
              <a:rPr lang="en-GB" dirty="0" smtClean="0">
                <a:solidFill>
                  <a:srgbClr val="FF0000"/>
                </a:solidFill>
              </a:rPr>
              <a:t>(Siding)</a:t>
            </a:r>
            <a:endParaRPr lang="en-GB" dirty="0">
              <a:solidFill>
                <a:srgbClr val="FF0000"/>
              </a:solidFill>
            </a:endParaRPr>
          </a:p>
        </p:txBody>
      </p:sp>
    </p:spTree>
  </p:cSld>
  <p:clrMapOvr>
    <a:masterClrMapping/>
  </p:clrMapOvr>
  <p:transition>
    <p:wheel spokes="3"/>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0162"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pic>
        <p:nvPicPr>
          <p:cNvPr id="7171" name="Picture 7"/>
          <p:cNvPicPr>
            <a:picLocks noChangeAspect="1" noChangeArrowheads="1"/>
          </p:cNvPicPr>
          <p:nvPr/>
        </p:nvPicPr>
        <p:blipFill>
          <a:blip r:embed="rId3" cstate="print"/>
          <a:srcRect l="31004" t="28604" r="20670" b="25836"/>
          <a:stretch>
            <a:fillRect/>
          </a:stretch>
        </p:blipFill>
        <p:spPr bwMode="auto">
          <a:xfrm>
            <a:off x="1139425" y="1444542"/>
            <a:ext cx="6811518" cy="5126218"/>
          </a:xfrm>
          <a:prstGeom prst="rect">
            <a:avLst/>
          </a:prstGeom>
          <a:noFill/>
          <a:ln w="9525">
            <a:noFill/>
            <a:miter lim="800000"/>
            <a:headEnd/>
            <a:tailEnd/>
          </a:ln>
        </p:spPr>
      </p:pic>
      <p:sp>
        <p:nvSpPr>
          <p:cNvPr id="7172" name="TextBox 12"/>
          <p:cNvSpPr txBox="1">
            <a:spLocks noChangeArrowheads="1"/>
          </p:cNvSpPr>
          <p:nvPr/>
        </p:nvSpPr>
        <p:spPr bwMode="auto">
          <a:xfrm>
            <a:off x="6341922" y="5949798"/>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Tree>
  </p:cSld>
  <p:clrMapOvr>
    <a:masterClrMapping/>
  </p:clrMapOv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195" name="Picture 6"/>
          <p:cNvPicPr>
            <a:picLocks noChangeAspect="1" noChangeArrowheads="1"/>
          </p:cNvPicPr>
          <p:nvPr/>
        </p:nvPicPr>
        <p:blipFill>
          <a:blip r:embed="rId3" cstate="print"/>
          <a:srcRect l="31004" t="28604" r="20670" b="25836"/>
          <a:stretch>
            <a:fillRect/>
          </a:stretch>
        </p:blipFill>
        <p:spPr bwMode="auto">
          <a:xfrm>
            <a:off x="1139425" y="1492217"/>
            <a:ext cx="6650615" cy="5004648"/>
          </a:xfrm>
          <a:prstGeom prst="rect">
            <a:avLst/>
          </a:prstGeom>
          <a:noFill/>
          <a:ln w="9525">
            <a:noFill/>
            <a:miter lim="800000"/>
            <a:headEnd/>
            <a:tailEnd/>
          </a:ln>
        </p:spPr>
      </p:pic>
      <p:sp>
        <p:nvSpPr>
          <p:cNvPr id="8196" name="TextBox 8"/>
          <p:cNvSpPr txBox="1">
            <a:spLocks noChangeArrowheads="1"/>
          </p:cNvSpPr>
          <p:nvPr/>
        </p:nvSpPr>
        <p:spPr bwMode="auto">
          <a:xfrm>
            <a:off x="6234654" y="5896164"/>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9906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219" name="Picture 14"/>
          <p:cNvPicPr>
            <a:picLocks noChangeAspect="1" noChangeArrowheads="1"/>
          </p:cNvPicPr>
          <p:nvPr/>
        </p:nvPicPr>
        <p:blipFill>
          <a:blip r:embed="rId3" cstate="print"/>
          <a:srcRect l="31004" t="28421" r="20670" b="25836"/>
          <a:stretch>
            <a:fillRect/>
          </a:stretch>
        </p:blipFill>
        <p:spPr bwMode="auto">
          <a:xfrm>
            <a:off x="1139424" y="1390909"/>
            <a:ext cx="6960501" cy="5309765"/>
          </a:xfrm>
          <a:prstGeom prst="rect">
            <a:avLst/>
          </a:prstGeom>
          <a:noFill/>
          <a:ln w="9525">
            <a:noFill/>
            <a:miter lim="800000"/>
            <a:headEnd/>
            <a:tailEnd/>
          </a:ln>
        </p:spPr>
      </p:pic>
      <p:sp>
        <p:nvSpPr>
          <p:cNvPr id="9220" name="TextBox 15"/>
          <p:cNvSpPr txBox="1">
            <a:spLocks noChangeArrowheads="1"/>
          </p:cNvSpPr>
          <p:nvPr/>
        </p:nvSpPr>
        <p:spPr bwMode="auto">
          <a:xfrm>
            <a:off x="6553200" y="6096000"/>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7"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43" name="Picture 10"/>
          <p:cNvPicPr>
            <a:picLocks noChangeAspect="1" noChangeArrowheads="1"/>
          </p:cNvPicPr>
          <p:nvPr/>
        </p:nvPicPr>
        <p:blipFill>
          <a:blip r:embed="rId3" cstate="print"/>
          <a:srcRect l="31004" t="28421" r="20670" b="25836"/>
          <a:stretch>
            <a:fillRect/>
          </a:stretch>
        </p:blipFill>
        <p:spPr bwMode="auto">
          <a:xfrm>
            <a:off x="1032156" y="1444543"/>
            <a:ext cx="6756692" cy="5085695"/>
          </a:xfrm>
          <a:prstGeom prst="rect">
            <a:avLst/>
          </a:prstGeom>
          <a:noFill/>
          <a:ln w="9525">
            <a:noFill/>
            <a:miter lim="800000"/>
            <a:headEnd/>
            <a:tailEnd/>
          </a:ln>
        </p:spPr>
      </p:pic>
      <p:sp>
        <p:nvSpPr>
          <p:cNvPr id="10244" name="TextBox 12"/>
          <p:cNvSpPr txBox="1">
            <a:spLocks noChangeArrowheads="1"/>
          </p:cNvSpPr>
          <p:nvPr/>
        </p:nvSpPr>
        <p:spPr bwMode="auto">
          <a:xfrm>
            <a:off x="6181020" y="5896164"/>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267" name="Picture 2"/>
          <p:cNvPicPr>
            <a:picLocks noChangeAspect="1" noChangeArrowheads="1"/>
          </p:cNvPicPr>
          <p:nvPr/>
        </p:nvPicPr>
        <p:blipFill>
          <a:blip r:embed="rId3" cstate="print"/>
          <a:srcRect l="31004" t="28421" r="20670" b="25836"/>
          <a:stretch>
            <a:fillRect/>
          </a:stretch>
        </p:blipFill>
        <p:spPr bwMode="auto">
          <a:xfrm>
            <a:off x="1246693" y="1604253"/>
            <a:ext cx="6650615" cy="5027293"/>
          </a:xfrm>
          <a:prstGeom prst="rect">
            <a:avLst/>
          </a:prstGeom>
          <a:noFill/>
          <a:ln w="9525">
            <a:noFill/>
            <a:miter lim="800000"/>
            <a:headEnd/>
            <a:tailEnd/>
          </a:ln>
        </p:spPr>
      </p:pic>
      <p:sp>
        <p:nvSpPr>
          <p:cNvPr id="11268" name="TextBox 4"/>
          <p:cNvSpPr txBox="1">
            <a:spLocks noChangeArrowheads="1"/>
          </p:cNvSpPr>
          <p:nvPr/>
        </p:nvSpPr>
        <p:spPr bwMode="auto">
          <a:xfrm>
            <a:off x="6288288" y="6057066"/>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291" name="Picture 2"/>
          <p:cNvPicPr>
            <a:picLocks noChangeAspect="1" noChangeArrowheads="1"/>
          </p:cNvPicPr>
          <p:nvPr/>
        </p:nvPicPr>
        <p:blipFill>
          <a:blip r:embed="rId3" cstate="print"/>
          <a:srcRect l="31004" t="28421" r="20670" b="25836"/>
          <a:stretch>
            <a:fillRect/>
          </a:stretch>
        </p:blipFill>
        <p:spPr bwMode="auto">
          <a:xfrm>
            <a:off x="1514863" y="1498177"/>
            <a:ext cx="6811517" cy="5176276"/>
          </a:xfrm>
          <a:prstGeom prst="rect">
            <a:avLst/>
          </a:prstGeom>
          <a:noFill/>
          <a:ln w="9525">
            <a:noFill/>
            <a:miter lim="800000"/>
            <a:headEnd/>
            <a:tailEnd/>
          </a:ln>
        </p:spPr>
      </p:pic>
      <p:sp>
        <p:nvSpPr>
          <p:cNvPr id="12292" name="TextBox 4"/>
          <p:cNvSpPr txBox="1">
            <a:spLocks noChangeArrowheads="1"/>
          </p:cNvSpPr>
          <p:nvPr/>
        </p:nvSpPr>
        <p:spPr bwMode="auto">
          <a:xfrm>
            <a:off x="6717360" y="6057066"/>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315" name="Picture 2"/>
          <p:cNvPicPr>
            <a:picLocks noChangeAspect="1" noChangeArrowheads="1"/>
          </p:cNvPicPr>
          <p:nvPr/>
        </p:nvPicPr>
        <p:blipFill>
          <a:blip r:embed="rId3" cstate="print"/>
          <a:srcRect l="31004" t="28421" r="20670" b="25836"/>
          <a:stretch>
            <a:fillRect/>
          </a:stretch>
        </p:blipFill>
        <p:spPr bwMode="auto">
          <a:xfrm>
            <a:off x="1085791" y="1337274"/>
            <a:ext cx="6990297" cy="5310957"/>
          </a:xfrm>
          <a:prstGeom prst="rect">
            <a:avLst/>
          </a:prstGeom>
          <a:noFill/>
          <a:ln w="9525">
            <a:noFill/>
            <a:miter lim="800000"/>
            <a:headEnd/>
            <a:tailEnd/>
          </a:ln>
        </p:spPr>
      </p:pic>
      <p:sp>
        <p:nvSpPr>
          <p:cNvPr id="13316" name="TextBox 4"/>
          <p:cNvSpPr txBox="1">
            <a:spLocks noChangeArrowheads="1"/>
          </p:cNvSpPr>
          <p:nvPr/>
        </p:nvSpPr>
        <p:spPr bwMode="auto">
          <a:xfrm>
            <a:off x="6449190" y="6057066"/>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339" name="Picture 2"/>
          <p:cNvPicPr>
            <a:picLocks noChangeAspect="1" noChangeArrowheads="1"/>
          </p:cNvPicPr>
          <p:nvPr/>
        </p:nvPicPr>
        <p:blipFill>
          <a:blip r:embed="rId3" cstate="print"/>
          <a:srcRect l="31004" t="28421" r="20670" b="25836"/>
          <a:stretch>
            <a:fillRect/>
          </a:stretch>
        </p:blipFill>
        <p:spPr bwMode="auto">
          <a:xfrm>
            <a:off x="1353961" y="1444543"/>
            <a:ext cx="6927128" cy="5223951"/>
          </a:xfrm>
          <a:prstGeom prst="rect">
            <a:avLst/>
          </a:prstGeom>
          <a:noFill/>
          <a:ln w="9525">
            <a:noFill/>
            <a:miter lim="800000"/>
            <a:headEnd/>
            <a:tailEnd/>
          </a:ln>
        </p:spPr>
      </p:pic>
      <p:sp>
        <p:nvSpPr>
          <p:cNvPr id="14340" name="TextBox 3"/>
          <p:cNvSpPr txBox="1">
            <a:spLocks noChangeArrowheads="1"/>
          </p:cNvSpPr>
          <p:nvPr/>
        </p:nvSpPr>
        <p:spPr bwMode="auto">
          <a:xfrm>
            <a:off x="6717360" y="6057066"/>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363" name="Picture 2"/>
          <p:cNvPicPr>
            <a:picLocks noChangeAspect="1" noChangeArrowheads="1"/>
          </p:cNvPicPr>
          <p:nvPr/>
        </p:nvPicPr>
        <p:blipFill>
          <a:blip r:embed="rId3" cstate="print"/>
          <a:srcRect l="31004" t="28421" r="20670" b="25836"/>
          <a:stretch>
            <a:fillRect/>
          </a:stretch>
        </p:blipFill>
        <p:spPr bwMode="auto">
          <a:xfrm>
            <a:off x="1246693" y="1337275"/>
            <a:ext cx="7054658" cy="5356248"/>
          </a:xfrm>
          <a:prstGeom prst="rect">
            <a:avLst/>
          </a:prstGeom>
          <a:noFill/>
          <a:ln w="9525">
            <a:noFill/>
            <a:miter lim="800000"/>
            <a:headEnd/>
            <a:tailEnd/>
          </a:ln>
        </p:spPr>
      </p:pic>
      <p:sp>
        <p:nvSpPr>
          <p:cNvPr id="15364" name="TextBox 3"/>
          <p:cNvSpPr txBox="1">
            <a:spLocks noChangeArrowheads="1"/>
          </p:cNvSpPr>
          <p:nvPr/>
        </p:nvSpPr>
        <p:spPr bwMode="auto">
          <a:xfrm>
            <a:off x="6717360" y="6057066"/>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387" name="Picture 2"/>
          <p:cNvPicPr>
            <a:picLocks noChangeAspect="1" noChangeArrowheads="1"/>
          </p:cNvPicPr>
          <p:nvPr/>
        </p:nvPicPr>
        <p:blipFill>
          <a:blip r:embed="rId3" cstate="print"/>
          <a:srcRect l="31004" t="28421" r="20670" b="25836"/>
          <a:stretch>
            <a:fillRect/>
          </a:stretch>
        </p:blipFill>
        <p:spPr bwMode="auto">
          <a:xfrm>
            <a:off x="281281" y="1283641"/>
            <a:ext cx="6007007" cy="4541011"/>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l="42815" t="33218" r="20670" b="29527"/>
          <a:stretch>
            <a:fillRect/>
          </a:stretch>
        </p:blipFill>
        <p:spPr bwMode="auto">
          <a:xfrm>
            <a:off x="5791200" y="4191000"/>
            <a:ext cx="3124200" cy="2540305"/>
          </a:xfrm>
          <a:prstGeom prst="rect">
            <a:avLst/>
          </a:prstGeom>
          <a:noFill/>
          <a:ln w="9525">
            <a:noFill/>
            <a:miter lim="800000"/>
            <a:headEnd/>
            <a:tailEnd/>
          </a:ln>
        </p:spPr>
      </p:pic>
      <p:sp>
        <p:nvSpPr>
          <p:cNvPr id="16389" name="TextBox 6"/>
          <p:cNvSpPr txBox="1">
            <a:spLocks noChangeArrowheads="1"/>
          </p:cNvSpPr>
          <p:nvPr/>
        </p:nvSpPr>
        <p:spPr bwMode="auto">
          <a:xfrm>
            <a:off x="4679268" y="5306190"/>
            <a:ext cx="911778"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7"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7411" name="Picture 2"/>
          <p:cNvPicPr>
            <a:picLocks noChangeAspect="1" noChangeArrowheads="1"/>
          </p:cNvPicPr>
          <p:nvPr/>
        </p:nvPicPr>
        <p:blipFill>
          <a:blip r:embed="rId3" cstate="print"/>
          <a:srcRect l="31004" t="28421" r="20670" b="25836"/>
          <a:stretch>
            <a:fillRect/>
          </a:stretch>
        </p:blipFill>
        <p:spPr bwMode="auto">
          <a:xfrm>
            <a:off x="1085791" y="1390909"/>
            <a:ext cx="6918785" cy="5213224"/>
          </a:xfrm>
          <a:prstGeom prst="rect">
            <a:avLst/>
          </a:prstGeom>
          <a:noFill/>
          <a:ln w="9525">
            <a:noFill/>
            <a:miter lim="800000"/>
            <a:headEnd/>
            <a:tailEnd/>
          </a:ln>
        </p:spPr>
      </p:pic>
      <p:sp>
        <p:nvSpPr>
          <p:cNvPr id="17412" name="TextBox 3"/>
          <p:cNvSpPr txBox="1">
            <a:spLocks noChangeArrowheads="1"/>
          </p:cNvSpPr>
          <p:nvPr/>
        </p:nvSpPr>
        <p:spPr bwMode="auto">
          <a:xfrm>
            <a:off x="6395556" y="6003432"/>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p:txBody>
          <a:bodyPr>
            <a:normAutofit fontScale="90000"/>
          </a:bodyPr>
          <a:lstStyle/>
          <a:p>
            <a:r>
              <a:rPr lang="en-GB" smtClean="0"/>
              <a:t>Timber Frame Construction Sequence</a:t>
            </a:r>
            <a:endParaRPr lang="en-US" dirty="0" smtClean="0"/>
          </a:p>
        </p:txBody>
      </p:sp>
      <p:sp>
        <p:nvSpPr>
          <p:cNvPr id="3" name="Content Placeholder 2"/>
          <p:cNvSpPr>
            <a:spLocks noGrp="1"/>
          </p:cNvSpPr>
          <p:nvPr>
            <p:ph sz="quarter" idx="1"/>
          </p:nvPr>
        </p:nvSpPr>
        <p:spPr/>
        <p:txBody>
          <a:bodyPr/>
          <a:lstStyle/>
          <a:p>
            <a:endParaRPr lang="en-US"/>
          </a:p>
        </p:txBody>
      </p:sp>
    </p:spTree>
  </p:cSld>
  <p:clrMapOvr>
    <a:masterClrMapping/>
  </p:clrMapOvr>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8435" name="Picture 2"/>
          <p:cNvPicPr>
            <a:picLocks noChangeAspect="1" noChangeArrowheads="1"/>
          </p:cNvPicPr>
          <p:nvPr/>
        </p:nvPicPr>
        <p:blipFill>
          <a:blip r:embed="rId3" cstate="print"/>
          <a:srcRect l="31004" t="28421" r="20670" b="25836"/>
          <a:stretch>
            <a:fillRect/>
          </a:stretch>
        </p:blipFill>
        <p:spPr bwMode="auto">
          <a:xfrm>
            <a:off x="1139424" y="1390908"/>
            <a:ext cx="6879454" cy="5223951"/>
          </a:xfrm>
          <a:prstGeom prst="rect">
            <a:avLst/>
          </a:prstGeom>
          <a:noFill/>
          <a:ln w="9525">
            <a:noFill/>
            <a:miter lim="800000"/>
            <a:headEnd/>
            <a:tailEnd/>
          </a:ln>
        </p:spPr>
      </p:pic>
      <p:sp>
        <p:nvSpPr>
          <p:cNvPr id="18436" name="TextBox 3"/>
          <p:cNvSpPr txBox="1">
            <a:spLocks noChangeArrowheads="1"/>
          </p:cNvSpPr>
          <p:nvPr/>
        </p:nvSpPr>
        <p:spPr bwMode="auto">
          <a:xfrm>
            <a:off x="6395556" y="6003432"/>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9459" name="Picture 2"/>
          <p:cNvPicPr>
            <a:picLocks noChangeAspect="1" noChangeArrowheads="1"/>
          </p:cNvPicPr>
          <p:nvPr/>
        </p:nvPicPr>
        <p:blipFill>
          <a:blip r:embed="rId3" cstate="print"/>
          <a:srcRect l="31004" t="28421" r="20670" b="25836"/>
          <a:stretch>
            <a:fillRect/>
          </a:stretch>
        </p:blipFill>
        <p:spPr bwMode="auto">
          <a:xfrm>
            <a:off x="1032157" y="1337274"/>
            <a:ext cx="7026054" cy="5334795"/>
          </a:xfrm>
          <a:prstGeom prst="rect">
            <a:avLst/>
          </a:prstGeom>
          <a:noFill/>
          <a:ln w="9525">
            <a:noFill/>
            <a:miter lim="800000"/>
            <a:headEnd/>
            <a:tailEnd/>
          </a:ln>
        </p:spPr>
      </p:pic>
      <p:sp>
        <p:nvSpPr>
          <p:cNvPr id="19460" name="TextBox 4"/>
          <p:cNvSpPr txBox="1">
            <a:spLocks noChangeArrowheads="1"/>
          </p:cNvSpPr>
          <p:nvPr/>
        </p:nvSpPr>
        <p:spPr bwMode="auto">
          <a:xfrm>
            <a:off x="6395556" y="6003432"/>
            <a:ext cx="1681644" cy="346313"/>
          </a:xfrm>
          <a:prstGeom prst="rect">
            <a:avLst/>
          </a:prstGeom>
          <a:solidFill>
            <a:schemeClr val="bg1"/>
          </a:solidFill>
          <a:ln w="9525">
            <a:noFill/>
            <a:miter lim="800000"/>
            <a:headEnd/>
            <a:tailEnd/>
          </a:ln>
        </p:spPr>
        <p:txBody>
          <a:bodyPr wrap="square"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3" name="Picture 2"/>
          <p:cNvPicPr>
            <a:picLocks noChangeAspect="1" noChangeArrowheads="1"/>
          </p:cNvPicPr>
          <p:nvPr/>
        </p:nvPicPr>
        <p:blipFill>
          <a:blip r:embed="rId3" cstate="print"/>
          <a:srcRect l="31004" t="28421" r="20670" b="25836"/>
          <a:stretch>
            <a:fillRect/>
          </a:stretch>
        </p:blipFill>
        <p:spPr bwMode="auto">
          <a:xfrm>
            <a:off x="1085791" y="1283641"/>
            <a:ext cx="7105908" cy="5371742"/>
          </a:xfrm>
          <a:prstGeom prst="rect">
            <a:avLst/>
          </a:prstGeom>
          <a:noFill/>
          <a:ln w="9525">
            <a:noFill/>
            <a:miter lim="800000"/>
            <a:headEnd/>
            <a:tailEnd/>
          </a:ln>
        </p:spPr>
      </p:pic>
      <p:sp>
        <p:nvSpPr>
          <p:cNvPr id="20484" name="TextBox 3"/>
          <p:cNvSpPr txBox="1">
            <a:spLocks noChangeArrowheads="1"/>
          </p:cNvSpPr>
          <p:nvPr/>
        </p:nvSpPr>
        <p:spPr bwMode="auto">
          <a:xfrm>
            <a:off x="6610092" y="6110700"/>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6"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1507" name="Picture 2"/>
          <p:cNvPicPr>
            <a:picLocks noChangeAspect="1" noChangeArrowheads="1"/>
          </p:cNvPicPr>
          <p:nvPr/>
        </p:nvPicPr>
        <p:blipFill>
          <a:blip r:embed="rId3" cstate="print"/>
          <a:srcRect l="31004" t="28421" r="20670" b="25836"/>
          <a:stretch>
            <a:fillRect/>
          </a:stretch>
        </p:blipFill>
        <p:spPr bwMode="auto">
          <a:xfrm>
            <a:off x="174013" y="1230006"/>
            <a:ext cx="5715000" cy="4320517"/>
          </a:xfrm>
          <a:prstGeom prst="rect">
            <a:avLst/>
          </a:prstGeom>
          <a:noFill/>
          <a:ln w="9525">
            <a:noFill/>
            <a:miter lim="800000"/>
            <a:headEnd/>
            <a:tailEnd/>
          </a:ln>
        </p:spPr>
      </p:pic>
      <p:pic>
        <p:nvPicPr>
          <p:cNvPr id="21508" name="Picture 3"/>
          <p:cNvPicPr>
            <a:picLocks noChangeAspect="1" noChangeArrowheads="1"/>
          </p:cNvPicPr>
          <p:nvPr/>
        </p:nvPicPr>
        <p:blipFill>
          <a:blip r:embed="rId4" cstate="print"/>
          <a:srcRect l="44292" t="33218" r="20670" b="29527"/>
          <a:stretch>
            <a:fillRect/>
          </a:stretch>
        </p:blipFill>
        <p:spPr bwMode="auto">
          <a:xfrm>
            <a:off x="5483778" y="3804438"/>
            <a:ext cx="3493360" cy="2962980"/>
          </a:xfrm>
          <a:prstGeom prst="rect">
            <a:avLst/>
          </a:prstGeom>
          <a:noFill/>
          <a:ln w="9525">
            <a:noFill/>
            <a:miter lim="800000"/>
            <a:headEnd/>
            <a:tailEnd/>
          </a:ln>
        </p:spPr>
      </p:pic>
      <p:sp>
        <p:nvSpPr>
          <p:cNvPr id="21509" name="TextBox 4"/>
          <p:cNvSpPr txBox="1">
            <a:spLocks noChangeArrowheads="1"/>
          </p:cNvSpPr>
          <p:nvPr/>
        </p:nvSpPr>
        <p:spPr bwMode="auto">
          <a:xfrm>
            <a:off x="4142928" y="5038020"/>
            <a:ext cx="1501752"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21510" name="TextBox 5"/>
          <p:cNvSpPr txBox="1">
            <a:spLocks noChangeArrowheads="1"/>
          </p:cNvSpPr>
          <p:nvPr/>
        </p:nvSpPr>
        <p:spPr bwMode="auto">
          <a:xfrm>
            <a:off x="8153400" y="6511687"/>
            <a:ext cx="804510"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21511" name="TextBox 6"/>
          <p:cNvSpPr txBox="1">
            <a:spLocks noChangeArrowheads="1"/>
          </p:cNvSpPr>
          <p:nvPr/>
        </p:nvSpPr>
        <p:spPr bwMode="auto">
          <a:xfrm>
            <a:off x="5483778" y="6378870"/>
            <a:ext cx="804510"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9"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1" name="Picture 2"/>
          <p:cNvPicPr>
            <a:picLocks noChangeAspect="1" noChangeArrowheads="1"/>
          </p:cNvPicPr>
          <p:nvPr/>
        </p:nvPicPr>
        <p:blipFill>
          <a:blip r:embed="rId3" cstate="print"/>
          <a:srcRect l="31004" t="28421" r="20670" b="25836"/>
          <a:stretch>
            <a:fillRect/>
          </a:stretch>
        </p:blipFill>
        <p:spPr bwMode="auto">
          <a:xfrm>
            <a:off x="174013" y="1176373"/>
            <a:ext cx="5320492" cy="4022549"/>
          </a:xfrm>
          <a:prstGeom prst="rect">
            <a:avLst/>
          </a:prstGeom>
          <a:noFill/>
          <a:ln w="9525">
            <a:noFill/>
            <a:miter lim="800000"/>
            <a:headEnd/>
            <a:tailEnd/>
          </a:ln>
        </p:spPr>
      </p:pic>
      <p:pic>
        <p:nvPicPr>
          <p:cNvPr id="22532" name="Picture 3"/>
          <p:cNvPicPr>
            <a:picLocks noChangeAspect="1" noChangeArrowheads="1"/>
          </p:cNvPicPr>
          <p:nvPr/>
        </p:nvPicPr>
        <p:blipFill>
          <a:blip r:embed="rId4" cstate="print"/>
          <a:srcRect l="44292" t="33218" r="20670" b="33218"/>
          <a:stretch>
            <a:fillRect/>
          </a:stretch>
        </p:blipFill>
        <p:spPr bwMode="auto">
          <a:xfrm>
            <a:off x="4840170" y="3482635"/>
            <a:ext cx="4233510" cy="3250220"/>
          </a:xfrm>
          <a:prstGeom prst="rect">
            <a:avLst/>
          </a:prstGeom>
          <a:noFill/>
          <a:ln w="9525">
            <a:noFill/>
            <a:miter lim="800000"/>
            <a:headEnd/>
            <a:tailEnd/>
          </a:ln>
        </p:spPr>
      </p:pic>
      <p:sp>
        <p:nvSpPr>
          <p:cNvPr id="22533" name="TextBox 4"/>
          <p:cNvSpPr txBox="1">
            <a:spLocks noChangeArrowheads="1"/>
          </p:cNvSpPr>
          <p:nvPr/>
        </p:nvSpPr>
        <p:spPr bwMode="auto">
          <a:xfrm>
            <a:off x="4035660" y="4608948"/>
            <a:ext cx="911778" cy="346313"/>
          </a:xfrm>
          <a:prstGeom prst="rect">
            <a:avLst/>
          </a:prstGeom>
          <a:solidFill>
            <a:schemeClr val="bg1"/>
          </a:solidFill>
          <a:ln w="9525">
            <a:noFill/>
            <a:miter lim="800000"/>
            <a:headEnd/>
            <a:tailEnd/>
          </a:ln>
        </p:spPr>
        <p:txBody>
          <a:bodyPr lIns="68644" tIns="34322" rIns="68644" bIns="34322">
            <a:spAutoFit/>
          </a:bodyPr>
          <a:lstStyle/>
          <a:p>
            <a:endParaRPr lang="en-IE"/>
          </a:p>
        </p:txBody>
      </p:sp>
      <p:sp>
        <p:nvSpPr>
          <p:cNvPr id="7" name="Rectangle 2"/>
          <p:cNvSpPr>
            <a:spLocks noGrp="1" noChangeArrowheads="1"/>
          </p:cNvSpPr>
          <p:nvPr>
            <p:ph type="title"/>
          </p:nvPr>
        </p:nvSpPr>
        <p:spPr>
          <a:xfrm>
            <a:off x="0" y="228600"/>
            <a:ext cx="9144000" cy="1143000"/>
          </a:xfrm>
        </p:spPr>
        <p:txBody>
          <a:bodyPr lIns="68644" tIns="34322" rIns="68644" bIns="34322">
            <a:noAutofit/>
          </a:bodyPr>
          <a:lstStyle/>
          <a:p>
            <a:pPr algn="ctr" eaLnBrk="1" hangingPunct="1">
              <a:defRPr/>
            </a:pPr>
            <a:r>
              <a:rPr lang="en-GB" b="1" dirty="0" smtClean="0">
                <a:latin typeface="Tw Cen MT" pitchFamily="34" charset="0"/>
              </a:rPr>
              <a:t>Timber Frame Construction Sequence</a:t>
            </a:r>
            <a:endParaRPr lang="en-US" b="1" dirty="0" smtClean="0">
              <a:latin typeface="Tw Cen MT" pitchFamily="34" charset="0"/>
            </a:endParaRPr>
          </a:p>
        </p:txBody>
      </p:sp>
    </p:spTree>
  </p:cSld>
  <p:clrMapOvr>
    <a:masterClrMapping/>
  </p:clrMapOv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00200" y="1828800"/>
            <a:ext cx="6858000" cy="523220"/>
          </a:xfrm>
          <a:prstGeom prst="rect">
            <a:avLst/>
          </a:prstGeom>
          <a:noFill/>
        </p:spPr>
        <p:txBody>
          <a:bodyPr wrap="square" rtlCol="0">
            <a:spAutoFit/>
          </a:bodyPr>
          <a:lstStyle/>
          <a:p>
            <a:r>
              <a:rPr lang="en-GB" sz="2800" dirty="0" smtClean="0"/>
              <a:t>VIDEO : Stick Frame vs Pre-Fab Frame</a:t>
            </a:r>
            <a:endParaRPr lang="en-GB" sz="2800" dirty="0"/>
          </a:p>
        </p:txBody>
      </p:sp>
      <p:sp>
        <p:nvSpPr>
          <p:cNvPr id="8" name="TextBox 7"/>
          <p:cNvSpPr txBox="1"/>
          <p:nvPr/>
        </p:nvSpPr>
        <p:spPr>
          <a:xfrm>
            <a:off x="1371600" y="2895600"/>
            <a:ext cx="6781800" cy="1200329"/>
          </a:xfrm>
          <a:prstGeom prst="rect">
            <a:avLst/>
          </a:prstGeom>
          <a:noFill/>
        </p:spPr>
        <p:txBody>
          <a:bodyPr wrap="square" rtlCol="0">
            <a:spAutoFit/>
          </a:bodyPr>
          <a:lstStyle/>
          <a:p>
            <a:endParaRPr lang="en-US" u="sng" dirty="0" smtClean="0"/>
          </a:p>
          <a:p>
            <a:endParaRPr lang="en-US" u="sng" dirty="0" smtClean="0"/>
          </a:p>
          <a:p>
            <a:endParaRPr lang="en-US" u="sng" dirty="0" smtClean="0"/>
          </a:p>
          <a:p>
            <a:endParaRPr lang="en-US" dirty="0"/>
          </a:p>
        </p:txBody>
      </p:sp>
      <p:sp>
        <p:nvSpPr>
          <p:cNvPr id="3" name="Rectangle 2"/>
          <p:cNvSpPr/>
          <p:nvPr/>
        </p:nvSpPr>
        <p:spPr>
          <a:xfrm>
            <a:off x="1447800" y="3501626"/>
            <a:ext cx="6594231" cy="461665"/>
          </a:xfrm>
          <a:prstGeom prst="rect">
            <a:avLst/>
          </a:prstGeom>
        </p:spPr>
        <p:txBody>
          <a:bodyPr wrap="square">
            <a:spAutoFit/>
          </a:bodyPr>
          <a:lstStyle/>
          <a:p>
            <a:r>
              <a:rPr lang="en-GB" sz="2400" dirty="0" smtClean="0">
                <a:hlinkClick r:id="rId2"/>
              </a:rPr>
              <a:t>http://www.youtube.com/watch?v=fYw6YFSZvjo</a:t>
            </a:r>
            <a:endParaRPr lang="en-GB" sz="2400" dirty="0">
              <a:hlinkClick r:id="rId2"/>
            </a:endParaRPr>
          </a:p>
        </p:txBody>
      </p:sp>
    </p:spTree>
    <p:extLst>
      <p:ext uri="{BB962C8B-B14F-4D97-AF65-F5344CB8AC3E}">
        <p14:creationId xmlns:p14="http://schemas.microsoft.com/office/powerpoint/2010/main" val="1057718798"/>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486" y="157326"/>
            <a:ext cx="8231030" cy="1072680"/>
          </a:xfrm>
        </p:spPr>
        <p:txBody>
          <a:bodyPr lIns="68644" tIns="34322" rIns="68644" bIns="34322">
            <a:normAutofit fontScale="90000"/>
          </a:bodyPr>
          <a:lstStyle/>
          <a:p>
            <a:pPr eaLnBrk="1" hangingPunct="1">
              <a:defRPr/>
            </a:pPr>
            <a:r>
              <a:rPr lang="en-GB" sz="3600" b="1" dirty="0" smtClean="0">
                <a:latin typeface="Tw Cen MT" pitchFamily="34" charset="0"/>
              </a:rPr>
              <a:t>6 Areas of Advantage in </a:t>
            </a:r>
            <a:br>
              <a:rPr lang="en-GB" sz="3600" b="1" dirty="0" smtClean="0">
                <a:latin typeface="Tw Cen MT" pitchFamily="34" charset="0"/>
              </a:rPr>
            </a:br>
            <a:r>
              <a:rPr lang="en-GB" sz="3600" b="1" dirty="0" smtClean="0">
                <a:latin typeface="Tw Cen MT" pitchFamily="34" charset="0"/>
              </a:rPr>
              <a:t>Pre-</a:t>
            </a:r>
            <a:r>
              <a:rPr lang="en-GB" sz="3600" b="1" dirty="0" err="1" smtClean="0">
                <a:latin typeface="Tw Cen MT" pitchFamily="34" charset="0"/>
              </a:rPr>
              <a:t>Fab</a:t>
            </a:r>
            <a:r>
              <a:rPr lang="en-GB" sz="3600" b="1" dirty="0" smtClean="0">
                <a:latin typeface="Tw Cen MT" pitchFamily="34" charset="0"/>
              </a:rPr>
              <a:t> Timber Frame Construction</a:t>
            </a:r>
            <a:endParaRPr lang="en-IE" sz="3600" dirty="0" smtClean="0">
              <a:latin typeface="Tw Cen MT" pitchFamily="34" charset="0"/>
            </a:endParaRPr>
          </a:p>
        </p:txBody>
      </p:sp>
      <p:sp>
        <p:nvSpPr>
          <p:cNvPr id="3" name="Content Placeholder 2"/>
          <p:cNvSpPr>
            <a:spLocks noGrp="1"/>
          </p:cNvSpPr>
          <p:nvPr>
            <p:ph idx="1"/>
          </p:nvPr>
        </p:nvSpPr>
        <p:spPr>
          <a:xfrm>
            <a:off x="442183" y="1447800"/>
            <a:ext cx="8245333" cy="5151566"/>
          </a:xfrm>
        </p:spPr>
        <p:txBody>
          <a:bodyPr lIns="68644" tIns="34322" rIns="68644" bIns="34322">
            <a:normAutofit/>
          </a:bodyPr>
          <a:lstStyle/>
          <a:p>
            <a:pPr eaLnBrk="1" hangingPunct="1">
              <a:buClr>
                <a:srgbClr val="FF9933"/>
              </a:buClr>
              <a:defRPr/>
            </a:pPr>
            <a:r>
              <a:rPr lang="en-GB" sz="2000" dirty="0" smtClean="0">
                <a:latin typeface="Tw Cen MT" pitchFamily="34" charset="0"/>
                <a:cs typeface="Times New Roman" pitchFamily="18" charset="0"/>
              </a:rPr>
              <a:t>1. Speed of Construction </a:t>
            </a:r>
          </a:p>
          <a:p>
            <a:pPr marL="1469411" lvl="2" indent="-490995">
              <a:lnSpc>
                <a:spcPct val="80000"/>
              </a:lnSpc>
              <a:buClr>
                <a:srgbClr val="FF9933"/>
              </a:buClr>
              <a:defRPr/>
            </a:pPr>
            <a:r>
              <a:rPr lang="en-GB" sz="2000" dirty="0" smtClean="0">
                <a:solidFill>
                  <a:schemeClr val="tx2"/>
                </a:solidFill>
                <a:latin typeface="Tw Cen MT" pitchFamily="34" charset="0"/>
              </a:rPr>
              <a:t>Quicker on site build time</a:t>
            </a:r>
          </a:p>
          <a:p>
            <a:pPr marL="1469411" lvl="2" indent="-490995">
              <a:lnSpc>
                <a:spcPct val="80000"/>
              </a:lnSpc>
              <a:buClr>
                <a:srgbClr val="FF9933"/>
              </a:buClr>
              <a:defRPr/>
            </a:pPr>
            <a:r>
              <a:rPr lang="en-GB" sz="2000" dirty="0" smtClean="0">
                <a:solidFill>
                  <a:schemeClr val="tx2"/>
                </a:solidFill>
                <a:latin typeface="Tw Cen MT" pitchFamily="34" charset="0"/>
              </a:rPr>
              <a:t>Shorter programme</a:t>
            </a:r>
          </a:p>
          <a:p>
            <a:pPr marL="1469411" lvl="2" indent="-490995">
              <a:lnSpc>
                <a:spcPct val="80000"/>
              </a:lnSpc>
              <a:buClr>
                <a:srgbClr val="FF9933"/>
              </a:buClr>
              <a:defRPr/>
            </a:pPr>
            <a:r>
              <a:rPr lang="en-GB" sz="2000" dirty="0" smtClean="0">
                <a:solidFill>
                  <a:schemeClr val="tx2"/>
                </a:solidFill>
                <a:latin typeface="Tw Cen MT" pitchFamily="34" charset="0"/>
              </a:rPr>
              <a:t>Execution of activities concurrently</a:t>
            </a:r>
          </a:p>
          <a:p>
            <a:pPr marL="1469411" lvl="2" indent="-490995">
              <a:lnSpc>
                <a:spcPct val="80000"/>
              </a:lnSpc>
              <a:buClr>
                <a:srgbClr val="FF9933"/>
              </a:buClr>
              <a:defRPr/>
            </a:pPr>
            <a:r>
              <a:rPr lang="en-GB" sz="2000" dirty="0" smtClean="0">
                <a:solidFill>
                  <a:schemeClr val="tx2"/>
                </a:solidFill>
                <a:latin typeface="Tw Cen MT" pitchFamily="34" charset="0"/>
              </a:rPr>
              <a:t>Reduction in trades on site</a:t>
            </a:r>
          </a:p>
          <a:p>
            <a:pPr marL="1469411" lvl="2" indent="-490995">
              <a:lnSpc>
                <a:spcPct val="80000"/>
              </a:lnSpc>
              <a:buClr>
                <a:srgbClr val="FF9933"/>
              </a:buClr>
              <a:defRPr/>
            </a:pPr>
            <a:r>
              <a:rPr lang="en-GB" sz="2000" dirty="0" smtClean="0">
                <a:solidFill>
                  <a:schemeClr val="tx2"/>
                </a:solidFill>
                <a:latin typeface="Tw Cen MT" pitchFamily="34" charset="0"/>
              </a:rPr>
              <a:t>Quicker return on investment</a:t>
            </a:r>
            <a:endParaRPr lang="en-GB" sz="2000" dirty="0" smtClean="0">
              <a:solidFill>
                <a:schemeClr val="tx2"/>
              </a:solidFill>
              <a:effectLst>
                <a:outerShdw blurRad="38100" dist="38100" dir="2700000" algn="tl">
                  <a:srgbClr val="FFFFFF"/>
                </a:outerShdw>
              </a:effectLst>
              <a:latin typeface="Tw Cen MT" pitchFamily="34" charset="0"/>
              <a:cs typeface="Times New Roman" pitchFamily="18" charset="0"/>
            </a:endParaRPr>
          </a:p>
          <a:p>
            <a:pPr eaLnBrk="1" hangingPunct="1">
              <a:buClr>
                <a:srgbClr val="FF9933"/>
              </a:buClr>
              <a:defRPr/>
            </a:pPr>
            <a:r>
              <a:rPr lang="en-GB" sz="2000" dirty="0" smtClean="0">
                <a:latin typeface="Tw Cen MT" pitchFamily="34" charset="0"/>
                <a:cs typeface="Times New Roman" pitchFamily="18" charset="0"/>
              </a:rPr>
              <a:t>2. Manufactured in Factory Controlled Environment</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Dimensionally accurate</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Reduced waste and better waste management</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Reduction in defects… not weather dependant </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Factory controlled quality assurance</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Increased health and safety</a:t>
            </a:r>
          </a:p>
          <a:p>
            <a:pPr marL="1469411" lvl="2" indent="-490995">
              <a:buClr>
                <a:srgbClr val="FF9933"/>
              </a:buClr>
              <a:defRPr/>
            </a:pPr>
            <a:r>
              <a:rPr lang="en-GB" sz="2000" dirty="0" smtClean="0">
                <a:solidFill>
                  <a:schemeClr val="tx2"/>
                </a:solidFill>
                <a:latin typeface="Tw Cen MT" pitchFamily="34" charset="0"/>
                <a:cs typeface="Times New Roman" pitchFamily="18" charset="0"/>
              </a:rPr>
              <a:t>Greater efficiency in the use of transport and resources</a:t>
            </a:r>
          </a:p>
          <a:p>
            <a:pPr eaLnBrk="1" hangingPunct="1">
              <a:buClr>
                <a:srgbClr val="FF9933"/>
              </a:buClr>
              <a:defRPr/>
            </a:pPr>
            <a:endParaRPr lang="en-GB" sz="2000" b="1" dirty="0" smtClean="0">
              <a:solidFill>
                <a:schemeClr val="tx2"/>
              </a:solidFill>
              <a:latin typeface="Tw Cen MT" pitchFamily="34" charset="0"/>
              <a:cs typeface="Times New Roman" pitchFamily="18" charset="0"/>
            </a:endParaRPr>
          </a:p>
          <a:p>
            <a:pPr eaLnBrk="1" hangingPunct="1">
              <a:buClr>
                <a:srgbClr val="FF9933"/>
              </a:buClr>
              <a:defRPr/>
            </a:pPr>
            <a:endParaRPr lang="en-IE" sz="2000" dirty="0" smtClean="0">
              <a:latin typeface="Tw Cen MT" pitchFamily="34" charset="0"/>
            </a:endParaRPr>
          </a:p>
        </p:txBody>
      </p:sp>
      <p:sp>
        <p:nvSpPr>
          <p:cNvPr id="4" name="TextBox 3"/>
          <p:cNvSpPr txBox="1"/>
          <p:nvPr/>
        </p:nvSpPr>
        <p:spPr>
          <a:xfrm>
            <a:off x="6096000" y="1676400"/>
            <a:ext cx="2743200" cy="369332"/>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cxnSp>
        <p:nvCxnSpPr>
          <p:cNvPr id="6" name="Straight Connector 5"/>
          <p:cNvCxnSpPr/>
          <p:nvPr/>
        </p:nvCxnSpPr>
        <p:spPr>
          <a:xfrm>
            <a:off x="5943600" y="1960712"/>
            <a:ext cx="0" cy="1260203"/>
          </a:xfrm>
          <a:prstGeom prst="line">
            <a:avLst/>
          </a:prstGeom>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flipH="1">
            <a:off x="5410200" y="1960712"/>
            <a:ext cx="5334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flipH="1">
            <a:off x="5410200" y="2286000"/>
            <a:ext cx="5334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0" name="Straight Arrow Connector 9"/>
          <p:cNvCxnSpPr/>
          <p:nvPr/>
        </p:nvCxnSpPr>
        <p:spPr>
          <a:xfrm flipH="1">
            <a:off x="5410200" y="3220915"/>
            <a:ext cx="5334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ransition>
    <p:wheel spokes="3"/>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lIns="68644" tIns="34322" rIns="68644" bIns="34322">
            <a:normAutofit fontScale="90000"/>
          </a:bodyPr>
          <a:lstStyle/>
          <a:p>
            <a:pPr eaLnBrk="1" hangingPunct="1">
              <a:defRPr/>
            </a:pPr>
            <a:r>
              <a:rPr lang="en-GB" sz="3600" b="1" dirty="0" smtClean="0">
                <a:latin typeface="Tw Cen MT" pitchFamily="34" charset="0"/>
              </a:rPr>
              <a:t>Advantages of </a:t>
            </a:r>
            <a:br>
              <a:rPr lang="en-GB" sz="3600" b="1" dirty="0" smtClean="0">
                <a:latin typeface="Tw Cen MT" pitchFamily="34" charset="0"/>
              </a:rPr>
            </a:br>
            <a:r>
              <a:rPr lang="en-GB" sz="3600" b="1" dirty="0" smtClean="0">
                <a:latin typeface="Tw Cen MT" pitchFamily="34" charset="0"/>
              </a:rPr>
              <a:t>Pre-</a:t>
            </a:r>
            <a:r>
              <a:rPr lang="en-GB" sz="3600" b="1" dirty="0" err="1" smtClean="0">
                <a:latin typeface="Tw Cen MT" pitchFamily="34" charset="0"/>
              </a:rPr>
              <a:t>Fab</a:t>
            </a:r>
            <a:r>
              <a:rPr lang="en-GB" sz="3600" b="1" dirty="0" smtClean="0">
                <a:latin typeface="Tw Cen MT" pitchFamily="34" charset="0"/>
              </a:rPr>
              <a:t> Timber Frame Construction</a:t>
            </a:r>
            <a:endParaRPr lang="en-IE" sz="3600" dirty="0" smtClean="0">
              <a:latin typeface="Tw Cen MT" pitchFamily="34" charset="0"/>
            </a:endParaRPr>
          </a:p>
        </p:txBody>
      </p:sp>
      <p:sp>
        <p:nvSpPr>
          <p:cNvPr id="3" name="Content Placeholder 2"/>
          <p:cNvSpPr>
            <a:spLocks noGrp="1"/>
          </p:cNvSpPr>
          <p:nvPr>
            <p:ph idx="1"/>
          </p:nvPr>
        </p:nvSpPr>
        <p:spPr/>
        <p:txBody>
          <a:bodyPr lIns="68644" tIns="34322" rIns="68644" bIns="34322">
            <a:noAutofit/>
          </a:bodyPr>
          <a:lstStyle/>
          <a:p>
            <a:pPr eaLnBrk="1" hangingPunct="1">
              <a:buClr>
                <a:srgbClr val="FF9933"/>
              </a:buClr>
              <a:defRPr/>
            </a:pPr>
            <a:r>
              <a:rPr lang="en-GB" sz="2000" dirty="0" smtClean="0">
                <a:latin typeface="Tw Cen MT" pitchFamily="34" charset="0"/>
                <a:cs typeface="Times New Roman" pitchFamily="18" charset="0"/>
              </a:rPr>
              <a:t>3. Sustainable Method of Construction 	 </a:t>
            </a:r>
            <a:endParaRPr lang="en-GB" sz="2000" dirty="0" smtClean="0">
              <a:solidFill>
                <a:schemeClr val="tx2"/>
              </a:solidFill>
              <a:latin typeface="Tw Cen MT" pitchFamily="34" charset="0"/>
            </a:endParaRPr>
          </a:p>
          <a:p>
            <a:pPr marL="858050" lvl="2" indent="-171610">
              <a:lnSpc>
                <a:spcPct val="80000"/>
              </a:lnSpc>
              <a:buClr>
                <a:srgbClr val="FF9933"/>
              </a:buClr>
              <a:defRPr/>
            </a:pPr>
            <a:r>
              <a:rPr lang="en-GB" sz="2000" dirty="0" smtClean="0">
                <a:solidFill>
                  <a:schemeClr val="tx2"/>
                </a:solidFill>
                <a:latin typeface="Tw Cen MT" pitchFamily="34" charset="0"/>
                <a:cs typeface="Times New Roman" pitchFamily="18" charset="0"/>
              </a:rPr>
              <a:t>Energy efficient &amp; environmentally friendly</a:t>
            </a:r>
            <a:r>
              <a:rPr lang="en-GB" sz="2000" dirty="0" smtClean="0">
                <a:solidFill>
                  <a:schemeClr val="tx2"/>
                </a:solidFill>
                <a:latin typeface="Tw Cen MT" pitchFamily="34" charset="0"/>
              </a:rPr>
              <a:t> </a:t>
            </a:r>
          </a:p>
          <a:p>
            <a:pPr marL="858050" lvl="2" indent="-171610">
              <a:lnSpc>
                <a:spcPct val="80000"/>
              </a:lnSpc>
              <a:buClr>
                <a:srgbClr val="FF9933"/>
              </a:buClr>
              <a:defRPr/>
            </a:pPr>
            <a:r>
              <a:rPr lang="en-GB" sz="2000" dirty="0" smtClean="0">
                <a:solidFill>
                  <a:schemeClr val="tx2"/>
                </a:solidFill>
                <a:latin typeface="Tw Cen MT" pitchFamily="34" charset="0"/>
                <a:cs typeface="Times New Roman" pitchFamily="18" charset="0"/>
              </a:rPr>
              <a:t>Has low embodied energy if constructed using local timber</a:t>
            </a:r>
          </a:p>
          <a:p>
            <a:pPr marL="858050" lvl="2" indent="-171610">
              <a:lnSpc>
                <a:spcPct val="80000"/>
              </a:lnSpc>
              <a:buClr>
                <a:srgbClr val="FF9933"/>
              </a:buClr>
              <a:defRPr/>
            </a:pPr>
            <a:r>
              <a:rPr lang="en-GB" sz="2000" dirty="0" smtClean="0">
                <a:solidFill>
                  <a:schemeClr val="tx2"/>
                </a:solidFill>
                <a:latin typeface="Tw Cen MT" pitchFamily="34" charset="0"/>
                <a:cs typeface="Times New Roman" pitchFamily="18" charset="0"/>
              </a:rPr>
              <a:t>Timber is recyclable (with care)</a:t>
            </a:r>
          </a:p>
          <a:p>
            <a:pPr marL="858050" lvl="2" indent="-171610">
              <a:lnSpc>
                <a:spcPct val="80000"/>
              </a:lnSpc>
              <a:buClr>
                <a:srgbClr val="FF9933"/>
              </a:buClr>
              <a:defRPr/>
            </a:pPr>
            <a:r>
              <a:rPr lang="en-GB" sz="2000" dirty="0" smtClean="0">
                <a:solidFill>
                  <a:schemeClr val="tx2"/>
                </a:solidFill>
                <a:latin typeface="Tw Cen MT" pitchFamily="34" charset="0"/>
                <a:cs typeface="Times New Roman" pitchFamily="18" charset="0"/>
              </a:rPr>
              <a:t>Fast heating due to low thermal mass</a:t>
            </a:r>
          </a:p>
          <a:p>
            <a:pPr eaLnBrk="1" hangingPunct="1">
              <a:buClr>
                <a:srgbClr val="FF9933"/>
              </a:buClr>
              <a:defRPr/>
            </a:pPr>
            <a:r>
              <a:rPr lang="en-GB" sz="2000" dirty="0" smtClean="0">
                <a:latin typeface="Tw Cen MT" pitchFamily="34" charset="0"/>
                <a:cs typeface="Times New Roman" pitchFamily="18" charset="0"/>
              </a:rPr>
              <a:t>4. Low weight </a:t>
            </a:r>
            <a:r>
              <a:rPr lang="en-GB" sz="2000" dirty="0" smtClean="0">
                <a:solidFill>
                  <a:schemeClr val="tx2"/>
                </a:solidFill>
                <a:latin typeface="Tw Cen MT" pitchFamily="34" charset="0"/>
                <a:cs typeface="Times New Roman" pitchFamily="18" charset="0"/>
              </a:rPr>
              <a:t> 			</a:t>
            </a:r>
          </a:p>
          <a:p>
            <a:pPr marL="858050" lvl="2" indent="-171610">
              <a:buClr>
                <a:srgbClr val="FF9933"/>
              </a:buClr>
              <a:defRPr/>
            </a:pPr>
            <a:r>
              <a:rPr lang="en-GB" sz="2000" dirty="0" smtClean="0">
                <a:solidFill>
                  <a:schemeClr val="tx2"/>
                </a:solidFill>
                <a:latin typeface="Tw Cen MT" pitchFamily="34" charset="0"/>
                <a:cs typeface="Times New Roman" pitchFamily="18" charset="0"/>
              </a:rPr>
              <a:t>Light weight construction requires less expensive foundations</a:t>
            </a:r>
          </a:p>
          <a:p>
            <a:pPr eaLnBrk="1" hangingPunct="1">
              <a:buClr>
                <a:srgbClr val="FF9933"/>
              </a:buClr>
              <a:defRPr/>
            </a:pPr>
            <a:r>
              <a:rPr lang="en-GB" sz="2000" dirty="0" smtClean="0">
                <a:latin typeface="Tw Cen MT" pitchFamily="34" charset="0"/>
                <a:cs typeface="Times New Roman" pitchFamily="18" charset="0"/>
              </a:rPr>
              <a:t>5. Drying Out Time </a:t>
            </a:r>
            <a:endParaRPr lang="en-GB" sz="2000" dirty="0" smtClean="0">
              <a:solidFill>
                <a:schemeClr val="tx2"/>
              </a:solidFill>
              <a:latin typeface="Tw Cen MT" pitchFamily="34" charset="0"/>
              <a:cs typeface="Times New Roman" pitchFamily="18" charset="0"/>
            </a:endParaRPr>
          </a:p>
          <a:p>
            <a:pPr marL="858050" lvl="2" indent="-171610">
              <a:buClr>
                <a:srgbClr val="FF9933"/>
              </a:buClr>
              <a:defRPr/>
            </a:pPr>
            <a:r>
              <a:rPr lang="en-GB" sz="2000" dirty="0" smtClean="0">
                <a:solidFill>
                  <a:schemeClr val="tx2"/>
                </a:solidFill>
                <a:latin typeface="Tw Cen MT" pitchFamily="34" charset="0"/>
                <a:cs typeface="Times New Roman" pitchFamily="18" charset="0"/>
              </a:rPr>
              <a:t> Reduced drying out time for wet trades thus internal finishes completed quicker</a:t>
            </a:r>
          </a:p>
          <a:p>
            <a:pPr eaLnBrk="1" hangingPunct="1">
              <a:buClr>
                <a:srgbClr val="FF9933"/>
              </a:buClr>
              <a:defRPr/>
            </a:pPr>
            <a:r>
              <a:rPr lang="en-GB" sz="2000" dirty="0" smtClean="0">
                <a:latin typeface="Tw Cen MT" pitchFamily="34" charset="0"/>
                <a:cs typeface="Times New Roman" pitchFamily="18" charset="0"/>
              </a:rPr>
              <a:t>6. Flexibility of Design </a:t>
            </a:r>
            <a:r>
              <a:rPr lang="en-GB" sz="2000" dirty="0" smtClean="0">
                <a:solidFill>
                  <a:schemeClr val="tx2"/>
                </a:solidFill>
                <a:latin typeface="Tw Cen MT" pitchFamily="34" charset="0"/>
                <a:cs typeface="Times New Roman" pitchFamily="18" charset="0"/>
              </a:rPr>
              <a:t>–</a:t>
            </a:r>
          </a:p>
          <a:p>
            <a:pPr marL="858050" lvl="2" indent="-171610">
              <a:buClr>
                <a:srgbClr val="FF9933"/>
              </a:buClr>
              <a:defRPr/>
            </a:pPr>
            <a:r>
              <a:rPr lang="en-GB" sz="2000" dirty="0" smtClean="0">
                <a:solidFill>
                  <a:schemeClr val="tx2"/>
                </a:solidFill>
                <a:latin typeface="Tw Cen MT" pitchFamily="34" charset="0"/>
                <a:cs typeface="Times New Roman" pitchFamily="18" charset="0"/>
              </a:rPr>
              <a:t>Extensions can be easily added and internal layouts can be readily adapted when required</a:t>
            </a:r>
          </a:p>
          <a:p>
            <a:pPr eaLnBrk="1" hangingPunct="1">
              <a:buClr>
                <a:srgbClr val="FF9933"/>
              </a:buClr>
              <a:defRPr/>
            </a:pPr>
            <a:endParaRPr lang="en-GB" sz="2000" b="1" dirty="0" smtClean="0">
              <a:solidFill>
                <a:schemeClr val="tx2"/>
              </a:solidFill>
              <a:effectLst>
                <a:outerShdw blurRad="38100" dist="38100" dir="2700000" algn="tl">
                  <a:srgbClr val="FFFFFF"/>
                </a:outerShdw>
              </a:effectLst>
              <a:latin typeface="Tw Cen MT" pitchFamily="34" charset="0"/>
              <a:cs typeface="Times New Roman" pitchFamily="18" charset="0"/>
            </a:endParaRPr>
          </a:p>
        </p:txBody>
      </p:sp>
      <p:sp>
        <p:nvSpPr>
          <p:cNvPr id="4" name="Rectangle 3"/>
          <p:cNvSpPr/>
          <p:nvPr/>
        </p:nvSpPr>
        <p:spPr>
          <a:xfrm>
            <a:off x="7315200" y="1752600"/>
            <a:ext cx="1464824" cy="369332"/>
          </a:xfrm>
          <a:prstGeom prst="rect">
            <a:avLst/>
          </a:prstGeom>
        </p:spPr>
        <p:txBody>
          <a:bodyPr wrap="none">
            <a:spAutoFit/>
          </a:bodyPr>
          <a:lstStyle/>
          <a:p>
            <a:pPr algn="ctr"/>
            <a:r>
              <a:rPr lang="en-GB" b="1" dirty="0" smtClean="0">
                <a:solidFill>
                  <a:srgbClr val="0070C0"/>
                </a:solidFill>
              </a:rPr>
              <a:t>COPY DOWN</a:t>
            </a:r>
            <a:endParaRPr lang="en-GB" b="1" dirty="0">
              <a:solidFill>
                <a:srgbClr val="0070C0"/>
              </a:solidFill>
            </a:endParaRPr>
          </a:p>
        </p:txBody>
      </p:sp>
    </p:spTree>
  </p:cSld>
  <p:clrMapOvr>
    <a:masterClrMapping/>
  </p:clrMapOvr>
  <p:transition>
    <p:wheel spokes="3"/>
  </p:transition>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3400" y="1524000"/>
            <a:ext cx="6553200" cy="1143000"/>
          </a:xfrm>
          <a:noFill/>
        </p:spPr>
        <p:txBody>
          <a:bodyPr>
            <a:normAutofit/>
          </a:bodyPr>
          <a:lstStyle/>
          <a:p>
            <a:r>
              <a:rPr lang="en-GB" sz="4000" b="1" dirty="0" smtClean="0"/>
              <a:t>TIMBER </a:t>
            </a:r>
            <a:endParaRPr lang="en-GB" sz="4000" b="1" dirty="0"/>
          </a:p>
        </p:txBody>
      </p:sp>
      <p:sp>
        <p:nvSpPr>
          <p:cNvPr id="4" name="Content Placeholder 3"/>
          <p:cNvSpPr>
            <a:spLocks noGrp="1"/>
          </p:cNvSpPr>
          <p:nvPr>
            <p:ph idx="1"/>
          </p:nvPr>
        </p:nvSpPr>
        <p:spPr>
          <a:xfrm>
            <a:off x="1219200" y="3200400"/>
            <a:ext cx="6248400" cy="1066800"/>
          </a:xfrm>
        </p:spPr>
        <p:txBody>
          <a:bodyPr>
            <a:noAutofit/>
          </a:bodyPr>
          <a:lstStyle/>
          <a:p>
            <a:pPr lvl="1" algn="ctr">
              <a:buNone/>
            </a:pPr>
            <a:r>
              <a:rPr lang="en-US" sz="4000" dirty="0" smtClean="0"/>
              <a:t>Revision EXERCISE 1</a:t>
            </a:r>
          </a:p>
          <a:p>
            <a:pPr lvl="1"/>
            <a:endParaRPr lang="en-US" sz="1900" dirty="0" smtClean="0"/>
          </a:p>
          <a:p>
            <a:pPr lvl="1"/>
            <a:endParaRPr lang="en-US" sz="1900" dirty="0" smtClean="0"/>
          </a:p>
          <a:p>
            <a:pPr lvl="1"/>
            <a:endParaRPr lang="en-US" sz="1900" dirty="0" smtClean="0"/>
          </a:p>
          <a:p>
            <a:pPr lvl="1">
              <a:buNone/>
            </a:pPr>
            <a:r>
              <a:rPr lang="en-US" sz="4000" dirty="0" smtClean="0"/>
              <a:t>                </a:t>
            </a:r>
          </a:p>
          <a:p>
            <a:pPr lvl="1">
              <a:buNone/>
            </a:pPr>
            <a:endParaRPr lang="en-US" sz="1900" dirty="0" smtClean="0"/>
          </a:p>
        </p:txBody>
      </p:sp>
    </p:spTree>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81000" y="0"/>
            <a:ext cx="6553200" cy="1143000"/>
          </a:xfrm>
          <a:noFill/>
        </p:spPr>
        <p:txBody>
          <a:bodyPr>
            <a:normAutofit/>
          </a:bodyPr>
          <a:lstStyle/>
          <a:p>
            <a:r>
              <a:rPr lang="en-GB" sz="4000" b="1" dirty="0" smtClean="0"/>
              <a:t>TIMBER </a:t>
            </a:r>
            <a:endParaRPr lang="en-GB" sz="4000" b="1" dirty="0"/>
          </a:p>
        </p:txBody>
      </p:sp>
      <p:sp>
        <p:nvSpPr>
          <p:cNvPr id="4" name="Content Placeholder 3"/>
          <p:cNvSpPr>
            <a:spLocks noGrp="1"/>
          </p:cNvSpPr>
          <p:nvPr>
            <p:ph idx="1"/>
          </p:nvPr>
        </p:nvSpPr>
        <p:spPr>
          <a:xfrm>
            <a:off x="612648" y="1600200"/>
            <a:ext cx="8153400" cy="4953000"/>
          </a:xfrm>
        </p:spPr>
        <p:txBody>
          <a:bodyPr>
            <a:noAutofit/>
          </a:bodyPr>
          <a:lstStyle/>
          <a:p>
            <a:pPr lvl="1"/>
            <a:endParaRPr lang="en-US" sz="1900" dirty="0" smtClean="0"/>
          </a:p>
          <a:p>
            <a:pPr lvl="1"/>
            <a:endParaRPr lang="en-US" sz="1900" dirty="0" smtClean="0"/>
          </a:p>
          <a:p>
            <a:pPr lvl="1"/>
            <a:endParaRPr lang="en-US" sz="1900" dirty="0" smtClean="0"/>
          </a:p>
          <a:p>
            <a:pPr lvl="1"/>
            <a:endParaRPr lang="en-US" sz="1900" dirty="0" smtClean="0"/>
          </a:p>
          <a:p>
            <a:pPr lvl="1"/>
            <a:endParaRPr lang="en-US" sz="1900" dirty="0" smtClean="0"/>
          </a:p>
          <a:p>
            <a:pPr lvl="1">
              <a:buNone/>
            </a:pPr>
            <a:r>
              <a:rPr lang="en-US" sz="4000" dirty="0" smtClean="0"/>
              <a:t>                </a:t>
            </a:r>
          </a:p>
          <a:p>
            <a:pPr lvl="1">
              <a:buNone/>
            </a:pPr>
            <a:endParaRPr lang="en-US" sz="1900" dirty="0" smtClean="0"/>
          </a:p>
          <a:p>
            <a:pPr lvl="1">
              <a:buNone/>
            </a:pPr>
            <a:endParaRPr lang="en-US" sz="1900" dirty="0" smtClean="0"/>
          </a:p>
        </p:txBody>
      </p:sp>
      <p:sp>
        <p:nvSpPr>
          <p:cNvPr id="3073" name="Rectangle 1"/>
          <p:cNvSpPr>
            <a:spLocks noChangeArrowheads="1"/>
          </p:cNvSpPr>
          <p:nvPr/>
        </p:nvSpPr>
        <p:spPr bwMode="auto">
          <a:xfrm>
            <a:off x="152400" y="838201"/>
            <a:ext cx="8610600" cy="59361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457200" algn="just" defTabSz="914400" rtl="0" eaLnBrk="1" fontAlgn="base" latinLnBrk="0" hangingPunct="1">
              <a:lnSpc>
                <a:spcPct val="100000"/>
              </a:lnSpc>
              <a:spcBef>
                <a:spcPct val="0"/>
              </a:spcBef>
              <a:spcAft>
                <a:spcPct val="0"/>
              </a:spcAft>
              <a:buClrTx/>
              <a:buSzTx/>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1. Sketch a cross section of a timber log and label its internal parts.</a:t>
            </a:r>
          </a:p>
          <a:p>
            <a:pPr marL="0" marR="0" lvl="0" indent="457200" algn="just" defTabSz="914400" rtl="0" eaLnBrk="1" fontAlgn="base" latinLnBrk="0" hangingPunct="1">
              <a:lnSpc>
                <a:spcPct val="100000"/>
              </a:lnSpc>
              <a:spcBef>
                <a:spcPct val="0"/>
              </a:spcBef>
              <a:spcAft>
                <a:spcPct val="0"/>
              </a:spcAft>
              <a:buClrTx/>
              <a:buSzTx/>
              <a:buFontTx/>
              <a:buChar char="•"/>
              <a:tabLst>
                <a:tab pos="4029075" algn="l"/>
              </a:tabLst>
            </a:pPr>
            <a:endParaRPr kumimoji="0" lang="en-GB" b="0" i="0" u="none" strike="noStrike" cap="none" normalizeH="0" baseline="0" dirty="0" smtClean="0">
              <a:ln>
                <a:noFill/>
              </a:ln>
              <a:solidFill>
                <a:schemeClr val="tx1"/>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2. Comment on the visual differences between hardwood and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softwood by close inspection.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lang="en-GB" sz="1400" dirty="0" smtClean="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Honeycomb Structure, different density, water transport</a:t>
            </a: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3. Comment on the strength, durability and availability of softwoods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when compared to hardwoods. Hence, give the main applications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of each group for construction purposes.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lang="en-GB" sz="1400" dirty="0" smtClean="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HW</a:t>
            </a:r>
            <a:r>
              <a:rPr kumimoji="0" lang="en-GB" sz="1400" b="0" i="0" u="none" strike="noStrike" cap="none" normalizeH="0" dirty="0" smtClean="0">
                <a:ln>
                  <a:noFill/>
                </a:ln>
                <a:solidFill>
                  <a:srgbClr val="0070C0"/>
                </a:solidFill>
                <a:effectLst/>
                <a:latin typeface="Arial" pitchFamily="34" charset="0"/>
                <a:ea typeface="Calibri" pitchFamily="34" charset="0"/>
                <a:cs typeface="Arial" pitchFamily="34" charset="0"/>
              </a:rPr>
              <a:t> generally more durable, softwoods quicker growing and more available. </a:t>
            </a:r>
          </a:p>
          <a:p>
            <a:pPr marL="0" marR="0" lvl="0" indent="457200" algn="just" defTabSz="914400" rtl="0" eaLnBrk="0" fontAlgn="base" latinLnBrk="0" hangingPunct="0">
              <a:lnSpc>
                <a:spcPct val="100000"/>
              </a:lnSpc>
              <a:spcBef>
                <a:spcPct val="0"/>
              </a:spcBef>
              <a:spcAft>
                <a:spcPct val="0"/>
              </a:spcAft>
              <a:buClrTx/>
              <a:buSzTx/>
              <a:tabLst>
                <a:tab pos="4029075" algn="l"/>
              </a:tabLst>
            </a:pPr>
            <a:r>
              <a:rPr lang="en-GB" sz="1400" dirty="0" smtClean="0">
                <a:solidFill>
                  <a:srgbClr val="0070C0"/>
                </a:solidFill>
                <a:latin typeface="Arial" pitchFamily="34" charset="0"/>
                <a:ea typeface="Calibri" pitchFamily="34" charset="0"/>
                <a:cs typeface="Arial" pitchFamily="34" charset="0"/>
              </a:rPr>
              <a:t>     </a:t>
            </a:r>
            <a:r>
              <a:rPr kumimoji="0" lang="en-GB" sz="1400" b="0" i="0" u="none" strike="noStrike" cap="none" normalizeH="0" dirty="0" smtClean="0">
                <a:ln>
                  <a:noFill/>
                </a:ln>
                <a:solidFill>
                  <a:srgbClr val="0070C0"/>
                </a:solidFill>
                <a:effectLst/>
                <a:latin typeface="Arial" pitchFamily="34" charset="0"/>
                <a:ea typeface="Calibri" pitchFamily="34" charset="0"/>
                <a:cs typeface="Arial" pitchFamily="34" charset="0"/>
              </a:rPr>
              <a:t>SW for framing, HW for aesthetics and sturdy frame.</a:t>
            </a:r>
            <a:endPar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4.a). Explain the meaning of the expression </a:t>
            </a:r>
            <a:r>
              <a:rPr kumimoji="0" lang="en-GB"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seasoning</a:t>
            </a:r>
            <a:r>
              <a:rPr kumimoji="0" lang="en-GB"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sz="1400" dirty="0" smtClean="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Gradual mc reduction</a:t>
            </a:r>
            <a:endParaRPr kumimoji="0" lang="en-GB" sz="1400" b="0" i="0" u="none" strike="noStrike" cap="none" normalizeH="0" baseline="0" dirty="0" smtClean="0">
              <a:ln>
                <a:noFill/>
              </a:ln>
              <a:solidFill>
                <a:srgbClr val="0070C0"/>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b). What are the methods of seasoning? </a:t>
            </a: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sz="1400" dirty="0" smtClean="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Air and kiln</a:t>
            </a:r>
            <a:endParaRPr kumimoji="0" lang="en-GB" sz="1400" b="0" i="0" u="none" strike="noStrike" cap="none" normalizeH="0" baseline="0" dirty="0" smtClean="0">
              <a:ln>
                <a:noFill/>
              </a:ln>
              <a:solidFill>
                <a:srgbClr val="0070C0"/>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c). Give two advantages of seasoned timber over green timber.</a:t>
            </a: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Low mc, less potential</a:t>
            </a:r>
            <a:r>
              <a:rPr kumimoji="0" lang="en-GB" sz="1400" b="0" i="0" u="none" strike="noStrike" cap="none" normalizeH="0" dirty="0" smtClean="0">
                <a:ln>
                  <a:noFill/>
                </a:ln>
                <a:solidFill>
                  <a:srgbClr val="0070C0"/>
                </a:solidFill>
                <a:effectLst/>
                <a:latin typeface="Arial" pitchFamily="34" charset="0"/>
                <a:ea typeface="Calibri" pitchFamily="34" charset="0"/>
                <a:cs typeface="Arial" pitchFamily="34" charset="0"/>
              </a:rPr>
              <a:t> defects</a:t>
            </a:r>
            <a:endParaRPr kumimoji="0" lang="en-GB" sz="1400" b="0" i="0" u="none" strike="noStrike" cap="none" normalizeH="0" baseline="0" dirty="0" smtClean="0">
              <a:ln>
                <a:noFill/>
              </a:ln>
              <a:solidFill>
                <a:srgbClr val="0070C0"/>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d). Explain why timber for internal use requires specific moisture content.</a:t>
            </a: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Pests and Fungi. </a:t>
            </a:r>
            <a:endParaRPr kumimoji="0" lang="en-GB" sz="1400" b="0" i="0" u="none" strike="noStrike" cap="none" normalizeH="0" baseline="0" dirty="0" smtClean="0">
              <a:ln>
                <a:noFill/>
              </a:ln>
              <a:solidFill>
                <a:srgbClr val="0070C0"/>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e). What is the generally recommended BS softwood strength grading of </a:t>
            </a:r>
            <a:endParaRPr kumimoji="0" lang="en-GB" b="0" i="0" u="none" strike="noStrike" cap="none" normalizeH="0" baseline="0" dirty="0" smtClean="0">
              <a:ln>
                <a:noFill/>
              </a:ln>
              <a:solidFill>
                <a:schemeClr val="tx1"/>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timber for structural frame construction?</a:t>
            </a: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C16</a:t>
            </a:r>
            <a:endParaRPr kumimoji="0" lang="en-GB" sz="1400" b="0" i="0" u="none" strike="noStrike" cap="none" normalizeH="0" baseline="0" dirty="0" smtClean="0">
              <a:ln>
                <a:noFill/>
              </a:ln>
              <a:solidFill>
                <a:srgbClr val="0070C0"/>
              </a:solidFill>
              <a:effectLst/>
              <a:latin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tab pos="4029075" algn="l"/>
              </a:tabLst>
            </a:pP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3">
                                            <p:txEl>
                                              <p:pRg st="4" end="4"/>
                                            </p:txEl>
                                          </p:spTgt>
                                        </p:tgtEl>
                                        <p:attrNameLst>
                                          <p:attrName>style.visibility</p:attrName>
                                        </p:attrNameLst>
                                      </p:cBhvr>
                                      <p:to>
                                        <p:strVal val="visible"/>
                                      </p:to>
                                    </p:set>
                                    <p:anim calcmode="lin" valueType="num">
                                      <p:cBhvr additive="base">
                                        <p:cTn id="7" dur="500" fill="hold"/>
                                        <p:tgtEl>
                                          <p:spTgt spid="307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3">
                                            <p:txEl>
                                              <p:pRg st="8" end="8"/>
                                            </p:txEl>
                                          </p:spTgt>
                                        </p:tgtEl>
                                        <p:attrNameLst>
                                          <p:attrName>style.visibility</p:attrName>
                                        </p:attrNameLst>
                                      </p:cBhvr>
                                      <p:to>
                                        <p:strVal val="visible"/>
                                      </p:to>
                                    </p:set>
                                    <p:anim calcmode="lin" valueType="num">
                                      <p:cBhvr additive="base">
                                        <p:cTn id="13" dur="500" fill="hold"/>
                                        <p:tgtEl>
                                          <p:spTgt spid="307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3">
                                            <p:txEl>
                                              <p:pRg st="8" end="8"/>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073">
                                            <p:txEl>
                                              <p:pRg st="9" end="9"/>
                                            </p:txEl>
                                          </p:spTgt>
                                        </p:tgtEl>
                                        <p:attrNameLst>
                                          <p:attrName>style.visibility</p:attrName>
                                        </p:attrNameLst>
                                      </p:cBhvr>
                                      <p:to>
                                        <p:strVal val="visible"/>
                                      </p:to>
                                    </p:set>
                                    <p:anim calcmode="lin" valueType="num">
                                      <p:cBhvr additive="base">
                                        <p:cTn id="17" dur="500" fill="hold"/>
                                        <p:tgtEl>
                                          <p:spTgt spid="3073">
                                            <p:txEl>
                                              <p:pRg st="9" end="9"/>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07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073">
                                            <p:txEl>
                                              <p:pRg st="11" end="11"/>
                                            </p:txEl>
                                          </p:spTgt>
                                        </p:tgtEl>
                                        <p:attrNameLst>
                                          <p:attrName>style.visibility</p:attrName>
                                        </p:attrNameLst>
                                      </p:cBhvr>
                                      <p:to>
                                        <p:strVal val="visible"/>
                                      </p:to>
                                    </p:set>
                                    <p:anim calcmode="lin" valueType="num">
                                      <p:cBhvr additive="base">
                                        <p:cTn id="23" dur="500" fill="hold"/>
                                        <p:tgtEl>
                                          <p:spTgt spid="3073">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07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073">
                                            <p:txEl>
                                              <p:pRg st="13" end="13"/>
                                            </p:txEl>
                                          </p:spTgt>
                                        </p:tgtEl>
                                        <p:attrNameLst>
                                          <p:attrName>style.visibility</p:attrName>
                                        </p:attrNameLst>
                                      </p:cBhvr>
                                      <p:to>
                                        <p:strVal val="visible"/>
                                      </p:to>
                                    </p:set>
                                    <p:anim calcmode="lin" valueType="num">
                                      <p:cBhvr additive="base">
                                        <p:cTn id="29" dur="500" fill="hold"/>
                                        <p:tgtEl>
                                          <p:spTgt spid="3073">
                                            <p:txEl>
                                              <p:pRg st="13" end="1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07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073">
                                            <p:txEl>
                                              <p:pRg st="15" end="15"/>
                                            </p:txEl>
                                          </p:spTgt>
                                        </p:tgtEl>
                                        <p:attrNameLst>
                                          <p:attrName>style.visibility</p:attrName>
                                        </p:attrNameLst>
                                      </p:cBhvr>
                                      <p:to>
                                        <p:strVal val="visible"/>
                                      </p:to>
                                    </p:set>
                                    <p:anim calcmode="lin" valueType="num">
                                      <p:cBhvr additive="base">
                                        <p:cTn id="35" dur="500" fill="hold"/>
                                        <p:tgtEl>
                                          <p:spTgt spid="3073">
                                            <p:txEl>
                                              <p:pRg st="15" end="1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07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073">
                                            <p:txEl>
                                              <p:pRg st="17" end="17"/>
                                            </p:txEl>
                                          </p:spTgt>
                                        </p:tgtEl>
                                        <p:attrNameLst>
                                          <p:attrName>style.visibility</p:attrName>
                                        </p:attrNameLst>
                                      </p:cBhvr>
                                      <p:to>
                                        <p:strVal val="visible"/>
                                      </p:to>
                                    </p:set>
                                    <p:anim calcmode="lin" valueType="num">
                                      <p:cBhvr additive="base">
                                        <p:cTn id="41" dur="500" fill="hold"/>
                                        <p:tgtEl>
                                          <p:spTgt spid="3073">
                                            <p:txEl>
                                              <p:pRg st="17" end="1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07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073">
                                            <p:txEl>
                                              <p:pRg st="20" end="20"/>
                                            </p:txEl>
                                          </p:spTgt>
                                        </p:tgtEl>
                                        <p:attrNameLst>
                                          <p:attrName>style.visibility</p:attrName>
                                        </p:attrNameLst>
                                      </p:cBhvr>
                                      <p:to>
                                        <p:strVal val="visible"/>
                                      </p:to>
                                    </p:set>
                                    <p:anim calcmode="lin" valueType="num">
                                      <p:cBhvr additive="base">
                                        <p:cTn id="47" dur="500" fill="hold"/>
                                        <p:tgtEl>
                                          <p:spTgt spid="3073">
                                            <p:txEl>
                                              <p:pRg st="20" end="2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073">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09600" y="152400"/>
            <a:ext cx="6553200" cy="1143000"/>
          </a:xfrm>
          <a:noFill/>
        </p:spPr>
        <p:txBody>
          <a:bodyPr>
            <a:normAutofit/>
          </a:bodyPr>
          <a:lstStyle/>
          <a:p>
            <a:r>
              <a:rPr lang="en-GB" sz="4000" b="1" dirty="0" smtClean="0"/>
              <a:t>TIMBER </a:t>
            </a:r>
            <a:endParaRPr lang="en-GB" sz="4000" b="1" dirty="0"/>
          </a:p>
        </p:txBody>
      </p:sp>
      <p:sp>
        <p:nvSpPr>
          <p:cNvPr id="4" name="Content Placeholder 3"/>
          <p:cNvSpPr>
            <a:spLocks noGrp="1"/>
          </p:cNvSpPr>
          <p:nvPr>
            <p:ph idx="1"/>
          </p:nvPr>
        </p:nvSpPr>
        <p:spPr>
          <a:xfrm>
            <a:off x="612648" y="1600200"/>
            <a:ext cx="8153400" cy="4953000"/>
          </a:xfrm>
        </p:spPr>
        <p:txBody>
          <a:bodyPr>
            <a:noAutofit/>
          </a:bodyPr>
          <a:lstStyle/>
          <a:p>
            <a:pPr lvl="1"/>
            <a:endParaRPr lang="en-US" sz="1900" dirty="0" smtClean="0"/>
          </a:p>
          <a:p>
            <a:pPr lvl="1"/>
            <a:endParaRPr lang="en-US" sz="1900" dirty="0" smtClean="0"/>
          </a:p>
          <a:p>
            <a:pPr lvl="1"/>
            <a:endParaRPr lang="en-US" sz="1900" dirty="0" smtClean="0"/>
          </a:p>
          <a:p>
            <a:pPr lvl="1"/>
            <a:endParaRPr lang="en-US" sz="1900" dirty="0" smtClean="0"/>
          </a:p>
          <a:p>
            <a:pPr lvl="1"/>
            <a:endParaRPr lang="en-US" sz="1900" dirty="0" smtClean="0"/>
          </a:p>
          <a:p>
            <a:pPr lvl="1">
              <a:buNone/>
            </a:pPr>
            <a:r>
              <a:rPr lang="en-US" sz="1900" dirty="0" smtClean="0"/>
              <a:t>   </a:t>
            </a:r>
          </a:p>
        </p:txBody>
      </p:sp>
      <p:sp>
        <p:nvSpPr>
          <p:cNvPr id="2049" name="Rectangle 1"/>
          <p:cNvSpPr>
            <a:spLocks noChangeArrowheads="1"/>
          </p:cNvSpPr>
          <p:nvPr/>
        </p:nvSpPr>
        <p:spPr bwMode="auto">
          <a:xfrm>
            <a:off x="838200" y="1437502"/>
            <a:ext cx="7933077" cy="529375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5a).Describe the basic types of distortion in timber and how distortion </a:t>
            </a:r>
          </a:p>
          <a:p>
            <a:pPr marL="0" marR="0" lvl="0" indent="0" algn="just"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is minimised in timber pre-distribution from the saw mills.</a:t>
            </a:r>
          </a:p>
          <a:p>
            <a:pPr marL="0" marR="0" lvl="0" indent="0" algn="just" defTabSz="914400" rtl="0" eaLnBrk="1" fontAlgn="base" latinLnBrk="0" hangingPunct="1">
              <a:lnSpc>
                <a:spcPct val="100000"/>
              </a:lnSpc>
              <a:spcBef>
                <a:spcPct val="0"/>
              </a:spcBef>
              <a:spcAft>
                <a:spcPct val="0"/>
              </a:spcAft>
              <a:buClrTx/>
              <a:buSzTx/>
              <a:tabLst/>
            </a:pPr>
            <a:r>
              <a:rPr lang="en-GB" sz="1400" dirty="0" smtClean="0">
                <a:solidFill>
                  <a:srgbClr val="0070C0"/>
                </a:solidFill>
                <a:latin typeface="Arial" pitchFamily="34" charset="0"/>
                <a:cs typeface="Arial" pitchFamily="34" charset="0"/>
              </a:rPr>
              <a:t>        Bows, Twists, Cups, Crooks - Gradual seasoning reduces the liability of defects.</a:t>
            </a:r>
            <a:endParaRPr kumimoji="0" lang="en-GB" sz="1400" b="0" i="0" u="none" strike="noStrike" cap="none" normalizeH="0" baseline="0" dirty="0" smtClean="0">
              <a:ln>
                <a:noFill/>
              </a:ln>
              <a:solidFill>
                <a:srgbClr val="0070C0"/>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b).What are the disadvantages of visual grading?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Human error,</a:t>
            </a:r>
            <a:r>
              <a:rPr kumimoji="0" lang="en-GB" sz="1400" b="0" i="0" u="none" strike="noStrike" cap="none" normalizeH="0" dirty="0" smtClean="0">
                <a:ln>
                  <a:noFill/>
                </a:ln>
                <a:solidFill>
                  <a:srgbClr val="0070C0"/>
                </a:solidFill>
                <a:effectLst/>
                <a:latin typeface="Arial" pitchFamily="34" charset="0"/>
                <a:ea typeface="Calibri" pitchFamily="34" charset="0"/>
                <a:cs typeface="Arial" pitchFamily="34" charset="0"/>
              </a:rPr>
              <a:t> experience, missing defects by not scrutinising fully</a:t>
            </a:r>
            <a:r>
              <a:rPr kumimoji="0" lang="en-GB" b="0" i="0" u="none" strike="noStrike" cap="none" normalizeH="0" dirty="0" smtClean="0">
                <a:ln>
                  <a:noFill/>
                </a:ln>
                <a:solidFill>
                  <a:schemeClr val="tx1"/>
                </a:solidFill>
                <a:effectLst/>
                <a:latin typeface="Arial" pitchFamily="34" charset="0"/>
                <a:ea typeface="Calibri" pitchFamily="34" charset="0"/>
                <a:cs typeface="Arial" pitchFamily="34" charset="0"/>
              </a:rPr>
              <a:t>.</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6.</a:t>
            </a:r>
            <a:r>
              <a:rPr kumimoji="0" lang="en-GB" b="0"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Give two advantages of machine grading over visual grading.</a:t>
            </a:r>
          </a:p>
          <a:p>
            <a:pPr marL="0" marR="0" lvl="0" indent="0" algn="just" defTabSz="914400" rtl="0" eaLnBrk="0" fontAlgn="base" latinLnBrk="0" hangingPunct="0">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lang="en-GB" sz="1400" dirty="0" smtClean="0">
                <a:solidFill>
                  <a:srgbClr val="0070C0"/>
                </a:solidFill>
                <a:latin typeface="Arial" pitchFamily="34" charset="0"/>
                <a:ea typeface="Calibri" pitchFamily="34" charset="0"/>
                <a:cs typeface="Arial" pitchFamily="34" charset="0"/>
              </a:rPr>
              <a:t>    Quality control, standardisation</a:t>
            </a:r>
            <a:endParaRPr kumimoji="0" lang="en-GB" sz="1400" b="0"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7. Explain what is meant by </a:t>
            </a:r>
            <a:r>
              <a:rPr kumimoji="0" lang="en-GB"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 hygroscopic material</a:t>
            </a:r>
            <a:r>
              <a:rPr kumimoji="0" lang="en-GB"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0" marR="0" lvl="0" indent="0" algn="just" defTabSz="914400" rtl="0" eaLnBrk="0" fontAlgn="base" latinLnBrk="0" hangingPunct="0">
              <a:lnSpc>
                <a:spcPct val="100000"/>
              </a:lnSpc>
              <a:spcBef>
                <a:spcPct val="0"/>
              </a:spcBef>
              <a:spcAft>
                <a:spcPct val="0"/>
              </a:spcAft>
              <a:buClrTx/>
              <a:buSzTx/>
              <a:tabLst/>
            </a:pPr>
            <a:r>
              <a:rPr lang="en-GB" dirty="0" smtClean="0">
                <a:latin typeface="Arial" pitchFamily="34" charset="0"/>
                <a:ea typeface="Calibri" pitchFamily="34" charset="0"/>
                <a:cs typeface="Arial" pitchFamily="34" charset="0"/>
              </a:rPr>
              <a:t>    </a:t>
            </a:r>
            <a:r>
              <a:rPr lang="en-GB" sz="1400" dirty="0" smtClean="0">
                <a:solidFill>
                  <a:srgbClr val="0070C0"/>
                </a:solidFill>
                <a:latin typeface="Arial" pitchFamily="34" charset="0"/>
                <a:ea typeface="Calibri" pitchFamily="34" charset="0"/>
                <a:cs typeface="Arial" pitchFamily="34" charset="0"/>
              </a:rPr>
              <a:t>A material that breathes. Looses and gains moisture from its environment</a:t>
            </a:r>
            <a:r>
              <a:rPr lang="en-GB" dirty="0" smtClean="0">
                <a:latin typeface="Arial" pitchFamily="34" charset="0"/>
                <a:ea typeface="Calibri" pitchFamily="34" charset="0"/>
                <a:cs typeface="Arial" pitchFamily="34" charset="0"/>
              </a:rPr>
              <a:t>.</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8. 2.5kg of a piece of dry timber was immersed in water for 7 days. </a:t>
            </a:r>
          </a:p>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The timber was removed from the water, wiped carefully and found </a:t>
            </a:r>
          </a:p>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to weight 2.95kg. </a:t>
            </a:r>
          </a:p>
          <a:p>
            <a:pPr marL="0" marR="0" lvl="0" indent="0" algn="just" defTabSz="914400" rtl="0" eaLnBrk="0" fontAlgn="base" latinLnBrk="0" hangingPunct="0">
              <a:lnSpc>
                <a:spcPct val="100000"/>
              </a:lnSpc>
              <a:spcBef>
                <a:spcPct val="0"/>
              </a:spcBef>
              <a:spcAft>
                <a:spcPct val="0"/>
              </a:spcAft>
              <a:buClrTx/>
              <a:buSzTx/>
              <a:tabLst/>
            </a:pPr>
            <a:r>
              <a:rPr lang="en-GB" dirty="0" smtClean="0">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What is the percentage of moisture content of the timber?</a:t>
            </a:r>
          </a:p>
          <a:p>
            <a:pPr marL="0" marR="0" lvl="0" indent="0" algn="just"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p:txBody>
      </p:sp>
      <p:sp>
        <p:nvSpPr>
          <p:cNvPr id="5" name="Rectangle 4"/>
          <p:cNvSpPr/>
          <p:nvPr/>
        </p:nvSpPr>
        <p:spPr>
          <a:xfrm>
            <a:off x="1143000" y="5867400"/>
            <a:ext cx="4572000" cy="646331"/>
          </a:xfrm>
          <a:prstGeom prst="rect">
            <a:avLst/>
          </a:prstGeom>
        </p:spPr>
        <p:txBody>
          <a:bodyPr>
            <a:spAutoFit/>
          </a:bodyPr>
          <a:lstStyle/>
          <a:p>
            <a:r>
              <a:rPr lang="en-GB" u="sng" dirty="0" smtClean="0">
                <a:solidFill>
                  <a:srgbClr val="0070C0"/>
                </a:solidFill>
                <a:latin typeface="Tw Cen MT" pitchFamily="34" charset="0"/>
                <a:ea typeface="Tahoma" pitchFamily="34" charset="0"/>
                <a:cs typeface="Tahoma" pitchFamily="34" charset="0"/>
              </a:rPr>
              <a:t>Wet weight – dry weight</a:t>
            </a:r>
            <a:r>
              <a:rPr lang="en-GB" dirty="0" smtClean="0">
                <a:solidFill>
                  <a:srgbClr val="0070C0"/>
                </a:solidFill>
                <a:latin typeface="Tw Cen MT" pitchFamily="34" charset="0"/>
                <a:ea typeface="Tahoma" pitchFamily="34" charset="0"/>
                <a:cs typeface="Tahoma" pitchFamily="34" charset="0"/>
              </a:rPr>
              <a:t>  X 100 =  %MC                                                                           	 dry weight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9">
                                            <p:txEl>
                                              <p:pRg st="2" end="2"/>
                                            </p:txEl>
                                          </p:spTgt>
                                        </p:tgtEl>
                                        <p:attrNameLst>
                                          <p:attrName>style.visibility</p:attrName>
                                        </p:attrNameLst>
                                      </p:cBhvr>
                                      <p:to>
                                        <p:strVal val="visible"/>
                                      </p:to>
                                    </p:set>
                                    <p:anim calcmode="lin" valueType="num">
                                      <p:cBhvr additive="base">
                                        <p:cTn id="7" dur="500" fill="hold"/>
                                        <p:tgtEl>
                                          <p:spTgt spid="204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9">
                                            <p:txEl>
                                              <p:pRg st="4" end="4"/>
                                            </p:txEl>
                                          </p:spTgt>
                                        </p:tgtEl>
                                        <p:attrNameLst>
                                          <p:attrName>style.visibility</p:attrName>
                                        </p:attrNameLst>
                                      </p:cBhvr>
                                      <p:to>
                                        <p:strVal val="visible"/>
                                      </p:to>
                                    </p:set>
                                    <p:anim calcmode="lin" valueType="num">
                                      <p:cBhvr additive="base">
                                        <p:cTn id="13" dur="500" fill="hold"/>
                                        <p:tgtEl>
                                          <p:spTgt spid="204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9">
                                            <p:txEl>
                                              <p:pRg st="7" end="7"/>
                                            </p:txEl>
                                          </p:spTgt>
                                        </p:tgtEl>
                                        <p:attrNameLst>
                                          <p:attrName>style.visibility</p:attrName>
                                        </p:attrNameLst>
                                      </p:cBhvr>
                                      <p:to>
                                        <p:strVal val="visible"/>
                                      </p:to>
                                    </p:set>
                                    <p:anim calcmode="lin" valueType="num">
                                      <p:cBhvr additive="base">
                                        <p:cTn id="19" dur="500" fill="hold"/>
                                        <p:tgtEl>
                                          <p:spTgt spid="204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49">
                                            <p:txEl>
                                              <p:pRg st="10" end="10"/>
                                            </p:txEl>
                                          </p:spTgt>
                                        </p:tgtEl>
                                        <p:attrNameLst>
                                          <p:attrName>style.visibility</p:attrName>
                                        </p:attrNameLst>
                                      </p:cBhvr>
                                      <p:to>
                                        <p:strVal val="visible"/>
                                      </p:to>
                                    </p:set>
                                    <p:anim calcmode="lin" valueType="num">
                                      <p:cBhvr additive="base">
                                        <p:cTn id="25" dur="500" fill="hold"/>
                                        <p:tgtEl>
                                          <p:spTgt spid="2049">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4007</TotalTime>
  <Words>5786</Words>
  <Application>Microsoft Office PowerPoint</Application>
  <PresentationFormat>On-screen Show (4:3)</PresentationFormat>
  <Paragraphs>1056</Paragraphs>
  <Slides>126</Slides>
  <Notes>77</Notes>
  <HiddenSlides>33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126</vt:i4>
      </vt:variant>
    </vt:vector>
  </HeadingPairs>
  <TitlesOfParts>
    <vt:vector size="136" baseType="lpstr">
      <vt:lpstr>Arial</vt:lpstr>
      <vt:lpstr>Calibri</vt:lpstr>
      <vt:lpstr>Symbol</vt:lpstr>
      <vt:lpstr>Tahoma</vt:lpstr>
      <vt:lpstr>Times New Roman</vt:lpstr>
      <vt:lpstr>Tw Cen MT</vt:lpstr>
      <vt:lpstr>Verdana</vt:lpstr>
      <vt:lpstr>Wingdings</vt:lpstr>
      <vt:lpstr>Wingdings 2</vt:lpstr>
      <vt:lpstr>Median</vt:lpstr>
      <vt:lpstr>Timber as a construction material</vt:lpstr>
      <vt:lpstr>Parts of a tree </vt:lpstr>
      <vt:lpstr>Tree Structure</vt:lpstr>
      <vt:lpstr>Tree  Structure</vt:lpstr>
      <vt:lpstr>Tree Structure</vt:lpstr>
      <vt:lpstr>Timber – Tree structure</vt:lpstr>
      <vt:lpstr>Timber – Tree structure</vt:lpstr>
      <vt:lpstr>PowerPoint Presentation</vt:lpstr>
      <vt:lpstr>Timber – Growth</vt:lpstr>
      <vt:lpstr>Timber – Growth</vt:lpstr>
      <vt:lpstr>Timber – Classification of wood</vt:lpstr>
      <vt:lpstr>Timber – Classification of wood</vt:lpstr>
      <vt:lpstr>Timber – Softwood vs Hardwood</vt:lpstr>
      <vt:lpstr>PowerPoint Presentation</vt:lpstr>
      <vt:lpstr>PowerPoint Presentation</vt:lpstr>
      <vt:lpstr>Timber – Softwood vs Hardwood</vt:lpstr>
      <vt:lpstr>Timber – Tree species</vt:lpstr>
      <vt:lpstr>PowerPoint Presentation</vt:lpstr>
      <vt:lpstr>Timber – Positive qualities</vt:lpstr>
      <vt:lpstr>Timber – Negative qualities</vt:lpstr>
      <vt:lpstr>Timber Defects – 2 groupings</vt:lpstr>
      <vt:lpstr>PowerPoint Presentation</vt:lpstr>
      <vt:lpstr>The Physical  Properties of Timber</vt:lpstr>
      <vt:lpstr>Timber – Physical properties</vt:lpstr>
      <vt:lpstr>Timber – Direction of grain</vt:lpstr>
      <vt:lpstr>Timber – Moisture content</vt:lpstr>
      <vt:lpstr>Influence of Relative Humidity</vt:lpstr>
      <vt:lpstr>Timber – Moisture content</vt:lpstr>
      <vt:lpstr>Timber – Moisture content</vt:lpstr>
      <vt:lpstr>Timber – Moisture content</vt:lpstr>
      <vt:lpstr>Timber – Moisture content</vt:lpstr>
      <vt:lpstr>Timber – Density of wood</vt:lpstr>
      <vt:lpstr>Timber - Knots</vt:lpstr>
      <vt:lpstr>Timber - Durability</vt:lpstr>
      <vt:lpstr>The Mechanical Properties of Timber</vt:lpstr>
      <vt:lpstr>Timber – Mechanical properties</vt:lpstr>
      <vt:lpstr>Timber – Bending</vt:lpstr>
      <vt:lpstr>Timber – Stiffness</vt:lpstr>
      <vt:lpstr>Timber – Resistance to Impact</vt:lpstr>
      <vt:lpstr>Timber – Compressive strength</vt:lpstr>
      <vt:lpstr>Timber – Resistance to indentation</vt:lpstr>
      <vt:lpstr>Timber – Shearing strength</vt:lpstr>
      <vt:lpstr>Timber – Resistance to splitting </vt:lpstr>
      <vt:lpstr>Timber – Moisture content</vt:lpstr>
      <vt:lpstr>PowerPoint Presentation</vt:lpstr>
      <vt:lpstr>PowerPoint Presentation</vt:lpstr>
      <vt:lpstr>Timber Production - Sawing</vt:lpstr>
      <vt:lpstr>Through and Through Sawing</vt:lpstr>
      <vt:lpstr>Through and Through Sawing</vt:lpstr>
      <vt:lpstr>2. Tangential Sawing</vt:lpstr>
      <vt:lpstr>Tangential Sawing</vt:lpstr>
      <vt:lpstr>3. Quarter Sawing </vt:lpstr>
      <vt:lpstr>Quarter Sawing</vt:lpstr>
      <vt:lpstr>Quarter Sawing</vt:lpstr>
      <vt:lpstr>PowerPoint Presentation</vt:lpstr>
      <vt:lpstr>Timber Seasoning (Drying)</vt:lpstr>
      <vt:lpstr>Reasons for Seasoning</vt:lpstr>
      <vt:lpstr>Seasoning Methods and Effects</vt:lpstr>
      <vt:lpstr>Seasoning and Shrinkage</vt:lpstr>
      <vt:lpstr>Seasoning and Shrinkage</vt:lpstr>
      <vt:lpstr>Air Seasoning</vt:lpstr>
      <vt:lpstr>Air Seasoning</vt:lpstr>
      <vt:lpstr>Air Seasoning</vt:lpstr>
      <vt:lpstr>Kiln Seasoning</vt:lpstr>
      <vt:lpstr> Compartmental Kilns </vt:lpstr>
      <vt:lpstr>Progressive Kilns</vt:lpstr>
      <vt:lpstr>PowerPoint Presentation</vt:lpstr>
      <vt:lpstr>Timber Grade &amp; Species</vt:lpstr>
      <vt:lpstr>Timber Grade &amp; Species</vt:lpstr>
      <vt:lpstr>Timber Grade &amp; Species</vt:lpstr>
      <vt:lpstr>Timber Grade &amp; Species</vt:lpstr>
      <vt:lpstr>Timber Grade &amp; Species</vt:lpstr>
      <vt:lpstr>Timber Grade &amp; Species</vt:lpstr>
      <vt:lpstr>Timber Grade &amp; Species</vt:lpstr>
      <vt:lpstr>Timber Grade &amp; Species</vt:lpstr>
      <vt:lpstr>PowerPoint Presentation</vt:lpstr>
      <vt:lpstr>Engineered wood</vt:lpstr>
      <vt:lpstr>Engineered wood</vt:lpstr>
      <vt:lpstr>Veneered Panels - Plywood</vt:lpstr>
      <vt:lpstr>Oriented Strand Board (OSB)</vt:lpstr>
      <vt:lpstr>Non-veneered Panels</vt:lpstr>
      <vt:lpstr>Laminated Wood (Glulam)</vt:lpstr>
      <vt:lpstr>PowerPoint Presentation</vt:lpstr>
      <vt:lpstr>Glulam ct Types: Engineered wood products</vt:lpstr>
      <vt:lpstr>PowerPoint Presentation</vt:lpstr>
      <vt:lpstr>PowerPoint Presentation</vt:lpstr>
      <vt:lpstr>Panel products Types: Wood panels</vt:lpstr>
      <vt:lpstr>  I-beams products</vt:lpstr>
      <vt:lpstr>  I-beams products</vt:lpstr>
      <vt:lpstr>Wood Fasteners</vt:lpstr>
      <vt:lpstr>Machine Driven Nails &amp; Staples</vt:lpstr>
      <vt:lpstr>Wood Screws </vt:lpstr>
      <vt:lpstr>Lag &amp; Drywall Screws</vt:lpstr>
      <vt:lpstr>Bolts</vt:lpstr>
      <vt:lpstr>Toothed Plates</vt:lpstr>
      <vt:lpstr>Sheet Metal Framing Devices</vt:lpstr>
      <vt:lpstr>PowerPoint Presentation</vt:lpstr>
      <vt:lpstr>Sizing Terminology</vt:lpstr>
      <vt:lpstr>PowerPoint Presentation</vt:lpstr>
      <vt:lpstr>PowerPoint Presentation</vt:lpstr>
      <vt:lpstr>PowerPoint Presentation</vt:lpstr>
      <vt:lpstr>Timber Pricing Factors</vt:lpstr>
      <vt:lpstr> What is “Timber Pre-Fab Construction”  </vt:lpstr>
      <vt:lpstr> A Typical Timber Frame Wall  </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Timber Frame Construction Sequence</vt:lpstr>
      <vt:lpstr>PowerPoint Presentation</vt:lpstr>
      <vt:lpstr>6 Areas of Advantage in  Pre-Fab Timber Frame Construction</vt:lpstr>
      <vt:lpstr>Advantages of  Pre-Fab Timber Frame Construction</vt:lpstr>
      <vt:lpstr>TIMBER </vt:lpstr>
      <vt:lpstr>TIMBER </vt:lpstr>
      <vt:lpstr>TIMBER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358</cp:revision>
  <dcterms:created xsi:type="dcterms:W3CDTF">2011-09-21T08:53:52Z</dcterms:created>
  <dcterms:modified xsi:type="dcterms:W3CDTF">2019-11-19T14:17:58Z</dcterms:modified>
</cp:coreProperties>
</file>