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36"/>
  </p:handoutMasterIdLst>
  <p:sldIdLst>
    <p:sldId id="283" r:id="rId2"/>
    <p:sldId id="284" r:id="rId3"/>
    <p:sldId id="285" r:id="rId4"/>
    <p:sldId id="291" r:id="rId5"/>
    <p:sldId id="287" r:id="rId6"/>
    <p:sldId id="290" r:id="rId7"/>
    <p:sldId id="292" r:id="rId8"/>
    <p:sldId id="293" r:id="rId9"/>
    <p:sldId id="289" r:id="rId10"/>
    <p:sldId id="286" r:id="rId11"/>
    <p:sldId id="288" r:id="rId12"/>
    <p:sldId id="294" r:id="rId13"/>
    <p:sldId id="295" r:id="rId14"/>
    <p:sldId id="262" r:id="rId15"/>
    <p:sldId id="263" r:id="rId16"/>
    <p:sldId id="269" r:id="rId17"/>
    <p:sldId id="281" r:id="rId18"/>
    <p:sldId id="270" r:id="rId19"/>
    <p:sldId id="261" r:id="rId20"/>
    <p:sldId id="265" r:id="rId21"/>
    <p:sldId id="279" r:id="rId22"/>
    <p:sldId id="260" r:id="rId23"/>
    <p:sldId id="266" r:id="rId24"/>
    <p:sldId id="264" r:id="rId25"/>
    <p:sldId id="274" r:id="rId26"/>
    <p:sldId id="257" r:id="rId27"/>
    <p:sldId id="258" r:id="rId28"/>
    <p:sldId id="271" r:id="rId29"/>
    <p:sldId id="256" r:id="rId30"/>
    <p:sldId id="276" r:id="rId31"/>
    <p:sldId id="272" r:id="rId32"/>
    <p:sldId id="278" r:id="rId33"/>
    <p:sldId id="273" r:id="rId34"/>
    <p:sldId id="275" r:id="rId3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-16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9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interSettings" Target="printerSettings/printerSettings1.bin"/><Relationship Id="rId38" Type="http://schemas.openxmlformats.org/officeDocument/2006/relationships/presProps" Target="presProps.xml"/><Relationship Id="rId39" Type="http://schemas.openxmlformats.org/officeDocument/2006/relationships/viewProps" Target="viewProps.xml"/><Relationship Id="rId40" Type="http://schemas.openxmlformats.org/officeDocument/2006/relationships/theme" Target="theme/theme1.xml"/><Relationship Id="rId4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263717-0513-4C6D-9798-05179DFC6A21}" type="datetimeFigureOut">
              <a:rPr lang="en-GB" smtClean="0"/>
              <a:pPr/>
              <a:t>05/03/17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A30923-F25B-4A36-9AE7-87F509B43FC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710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2F4F0-B1DC-524D-A8E5-B7D102780692}" type="datetimeFigureOut">
              <a:rPr lang="en-US" smtClean="0"/>
              <a:pPr/>
              <a:t>05/03/17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6FF37-AB92-884E-AC3C-1FF44AC06F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2F4F0-B1DC-524D-A8E5-B7D102780692}" type="datetimeFigureOut">
              <a:rPr lang="en-US" smtClean="0"/>
              <a:pPr/>
              <a:t>05/03/17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6FF37-AB92-884E-AC3C-1FF44AC06F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2F4F0-B1DC-524D-A8E5-B7D102780692}" type="datetimeFigureOut">
              <a:rPr lang="en-US" smtClean="0"/>
              <a:pPr/>
              <a:t>05/03/17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6FF37-AB92-884E-AC3C-1FF44AC06F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2F4F0-B1DC-524D-A8E5-B7D102780692}" type="datetimeFigureOut">
              <a:rPr lang="en-US" smtClean="0"/>
              <a:pPr/>
              <a:t>05/03/17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6FF37-AB92-884E-AC3C-1FF44AC06F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2F4F0-B1DC-524D-A8E5-B7D102780692}" type="datetimeFigureOut">
              <a:rPr lang="en-US" smtClean="0"/>
              <a:pPr/>
              <a:t>05/03/17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6FF37-AB92-884E-AC3C-1FF44AC06F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2F4F0-B1DC-524D-A8E5-B7D102780692}" type="datetimeFigureOut">
              <a:rPr lang="en-US" smtClean="0"/>
              <a:pPr/>
              <a:t>05/03/17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6FF37-AB92-884E-AC3C-1FF44AC06F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2F4F0-B1DC-524D-A8E5-B7D102780692}" type="datetimeFigureOut">
              <a:rPr lang="en-US" smtClean="0"/>
              <a:pPr/>
              <a:t>05/03/17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6FF37-AB92-884E-AC3C-1FF44AC06F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2F4F0-B1DC-524D-A8E5-B7D102780692}" type="datetimeFigureOut">
              <a:rPr lang="en-US" smtClean="0"/>
              <a:pPr/>
              <a:t>05/03/17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6FF37-AB92-884E-AC3C-1FF44AC06F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2F4F0-B1DC-524D-A8E5-B7D102780692}" type="datetimeFigureOut">
              <a:rPr lang="en-US" smtClean="0"/>
              <a:pPr/>
              <a:t>05/03/17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6FF37-AB92-884E-AC3C-1FF44AC06F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2F4F0-B1DC-524D-A8E5-B7D102780692}" type="datetimeFigureOut">
              <a:rPr lang="en-US" smtClean="0"/>
              <a:pPr/>
              <a:t>05/03/17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6FF37-AB92-884E-AC3C-1FF44AC06F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2F4F0-B1DC-524D-A8E5-B7D102780692}" type="datetimeFigureOut">
              <a:rPr lang="en-US" smtClean="0"/>
              <a:pPr/>
              <a:t>05/03/17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6FF37-AB92-884E-AC3C-1FF44AC06F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2F4F0-B1DC-524D-A8E5-B7D102780692}" type="datetimeFigureOut">
              <a:rPr lang="en-US" smtClean="0"/>
              <a:pPr/>
              <a:t>05/03/17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86FF37-AB92-884E-AC3C-1FF44AC06FA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4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youtube.com/watch?v=3zdazJ0X1nc&amp;feature=player_embedded" TargetMode="External"/><Relationship Id="rId3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0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1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2.png"/><Relationship Id="rId3" Type="http://schemas.openxmlformats.org/officeDocument/2006/relationships/image" Target="../media/image33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4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5.png"/><Relationship Id="rId3" Type="http://schemas.openxmlformats.org/officeDocument/2006/relationships/image" Target="../media/image36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7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8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9.jpeg"/><Relationship Id="rId3" Type="http://schemas.openxmlformats.org/officeDocument/2006/relationships/image" Target="../media/image40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1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Forest dwelling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Mbuti</a:t>
            </a:r>
            <a:r>
              <a:rPr lang="en-GB" dirty="0" smtClean="0"/>
              <a:t>, </a:t>
            </a:r>
            <a:r>
              <a:rPr lang="en-GB" dirty="0" err="1" smtClean="0"/>
              <a:t>Ituri</a:t>
            </a:r>
            <a:r>
              <a:rPr lang="en-GB" dirty="0" smtClean="0"/>
              <a:t> forest, Africa and the </a:t>
            </a:r>
            <a:r>
              <a:rPr lang="en-GB" dirty="0" err="1" smtClean="0"/>
              <a:t>Nayaka</a:t>
            </a:r>
            <a:r>
              <a:rPr lang="en-GB" dirty="0" smtClean="0"/>
              <a:t>, Kerala, India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324" y="1226232"/>
            <a:ext cx="2135275" cy="2551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5204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Nayaka</a:t>
            </a:r>
            <a:r>
              <a:rPr lang="en-GB" dirty="0" smtClean="0"/>
              <a:t>, India (Bird-David 2004)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Wayanad</a:t>
            </a:r>
            <a:r>
              <a:rPr lang="en-GB" dirty="0" smtClean="0"/>
              <a:t> </a:t>
            </a:r>
            <a:r>
              <a:rPr lang="en-GB" dirty="0" smtClean="0"/>
              <a:t>region, straddles Tamil Nadu, Kerala and </a:t>
            </a:r>
            <a:r>
              <a:rPr lang="en-GB" dirty="0" err="1" smtClean="0"/>
              <a:t>Karnatak</a:t>
            </a:r>
            <a:endParaRPr lang="en-GB" dirty="0" smtClean="0"/>
          </a:p>
          <a:p>
            <a:r>
              <a:rPr lang="en-GB" dirty="0" smtClean="0"/>
              <a:t>Inhabited for 3000 </a:t>
            </a:r>
            <a:r>
              <a:rPr lang="en-GB" dirty="0" err="1" smtClean="0"/>
              <a:t>yrs</a:t>
            </a:r>
            <a:endParaRPr lang="en-GB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Mountainous, forested</a:t>
            </a:r>
          </a:p>
          <a:p>
            <a:r>
              <a:rPr lang="en-GB" dirty="0" err="1"/>
              <a:t>Coolish</a:t>
            </a:r>
            <a:r>
              <a:rPr lang="en-GB" dirty="0"/>
              <a:t> – 20-29o C; 4 months rain/monsoon</a:t>
            </a:r>
          </a:p>
          <a:p>
            <a:endParaRPr lang="en-GB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11" y="3439302"/>
            <a:ext cx="6315755" cy="3331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06"/>
          <a:stretch/>
        </p:blipFill>
        <p:spPr bwMode="auto">
          <a:xfrm>
            <a:off x="6521566" y="3444317"/>
            <a:ext cx="2622434" cy="3413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339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Ethnicity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One of a complex bundle of tribal groups in this area with varying, </a:t>
            </a:r>
            <a:r>
              <a:rPr lang="en-GB" dirty="0" smtClean="0"/>
              <a:t>interchangeable </a:t>
            </a:r>
            <a:r>
              <a:rPr lang="en-GB" dirty="0" smtClean="0"/>
              <a:t>names</a:t>
            </a:r>
          </a:p>
          <a:p>
            <a:r>
              <a:rPr lang="en-GB" dirty="0" smtClean="0"/>
              <a:t>Lots of names: all associated with the forest (e.g. Lords of the Woods) because they are forest nomads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370" r="2370" b="3974"/>
          <a:stretch/>
        </p:blipFill>
        <p:spPr bwMode="auto">
          <a:xfrm>
            <a:off x="4552950" y="1333500"/>
            <a:ext cx="4133850" cy="552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6350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Biosphere reserves UNESCO ‘70s-80s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Nayaka</a:t>
            </a:r>
            <a:r>
              <a:rPr lang="en-GB" dirty="0" smtClean="0"/>
              <a:t> were the first group in a biosphere (</a:t>
            </a:r>
            <a:r>
              <a:rPr lang="en-GB" dirty="0" err="1" smtClean="0"/>
              <a:t>Nilgiris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142" y="3369325"/>
            <a:ext cx="1817914" cy="2756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797" y="2764520"/>
            <a:ext cx="5040003" cy="3361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457200" y="6387975"/>
            <a:ext cx="78921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err="1" smtClean="0"/>
              <a:t>Nilgiris</a:t>
            </a:r>
            <a:r>
              <a:rPr lang="en-GB" sz="1100" dirty="0" smtClean="0"/>
              <a:t> </a:t>
            </a:r>
            <a:r>
              <a:rPr lang="en-GB" sz="1100" dirty="0"/>
              <a:t>Biosphere Reserve" by http://www.cepf.net/ - http://www.cepf.net/Documents/WesternGhats_outcomes_map.pdf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498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forest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‘a community of living beings with whom close relations of mutual care and responsibility are </a:t>
            </a:r>
            <a:r>
              <a:rPr lang="en-GB" dirty="0" smtClean="0"/>
              <a:t>maintained’ </a:t>
            </a:r>
            <a:r>
              <a:rPr lang="en-GB" dirty="0" smtClean="0"/>
              <a:t>(Bird-David 2004</a:t>
            </a:r>
            <a:r>
              <a:rPr lang="en-GB" dirty="0" smtClean="0"/>
              <a:t>: 328</a:t>
            </a:r>
            <a:r>
              <a:rPr lang="en-GB" dirty="0" smtClean="0"/>
              <a:t>)</a:t>
            </a:r>
          </a:p>
          <a:p>
            <a:r>
              <a:rPr lang="en-GB" dirty="0" smtClean="0"/>
              <a:t>Everything is people and everything is/should be generous</a:t>
            </a:r>
          </a:p>
          <a:p>
            <a:r>
              <a:rPr lang="en-GB" dirty="0" smtClean="0"/>
              <a:t>Foraging is not economic, it is a communion with non-human beings</a:t>
            </a:r>
            <a:endParaRPr lang="en-GB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600200"/>
            <a:ext cx="3363686" cy="4490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5612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Communal living – ‘We-identity’ </a:t>
            </a:r>
            <a:br>
              <a:rPr lang="en-GB" dirty="0" smtClean="0"/>
            </a:br>
            <a:r>
              <a:rPr lang="en-GB" dirty="0" smtClean="0"/>
              <a:t>(Bird-David, 2004)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Everyone is related</a:t>
            </a:r>
          </a:p>
          <a:p>
            <a:r>
              <a:rPr lang="en-GB" dirty="0" smtClean="0"/>
              <a:t>No names other than kin terms</a:t>
            </a:r>
          </a:p>
          <a:p>
            <a:r>
              <a:rPr lang="en-GB" dirty="0" smtClean="0"/>
              <a:t>Minimal spatial separation – dwellings</a:t>
            </a:r>
          </a:p>
          <a:p>
            <a:r>
              <a:rPr lang="en-GB" dirty="0" smtClean="0"/>
              <a:t>Sleep together</a:t>
            </a:r>
          </a:p>
          <a:p>
            <a:r>
              <a:rPr lang="en-GB" dirty="0" smtClean="0"/>
              <a:t>Life is ‘outside’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83"/>
          <a:stretch/>
        </p:blipFill>
        <p:spPr bwMode="auto">
          <a:xfrm>
            <a:off x="4865715" y="1600199"/>
            <a:ext cx="354298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2370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Persons/behaviour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528796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Everything is a </a:t>
            </a:r>
            <a:r>
              <a:rPr lang="en-GB" dirty="0" smtClean="0"/>
              <a:t>person </a:t>
            </a:r>
          </a:p>
          <a:p>
            <a:pPr lvl="1"/>
            <a:r>
              <a:rPr lang="en-GB" dirty="0" smtClean="0"/>
              <a:t>‘hill-persons, stone-persons, animal-persons and so </a:t>
            </a:r>
            <a:r>
              <a:rPr lang="en-GB" dirty="0" smtClean="0"/>
              <a:t>on’ </a:t>
            </a:r>
            <a:r>
              <a:rPr lang="en-GB" dirty="0" smtClean="0"/>
              <a:t>(Bird-David 2004</a:t>
            </a:r>
            <a:r>
              <a:rPr lang="en-GB" dirty="0" smtClean="0"/>
              <a:t>: 407</a:t>
            </a:r>
            <a:r>
              <a:rPr lang="en-GB" dirty="0" smtClean="0"/>
              <a:t>) </a:t>
            </a:r>
          </a:p>
          <a:p>
            <a:r>
              <a:rPr lang="en-GB" dirty="0" smtClean="0"/>
              <a:t>Personhood </a:t>
            </a:r>
            <a:r>
              <a:rPr lang="en-GB" dirty="0"/>
              <a:t>is predicated on touch and ability to </a:t>
            </a:r>
            <a:r>
              <a:rPr lang="en-GB" i="1" dirty="0" smtClean="0"/>
              <a:t>engage-with</a:t>
            </a:r>
            <a:r>
              <a:rPr lang="en-GB" dirty="0" smtClean="0"/>
              <a:t> but non-visible bodies of the dead are also persons</a:t>
            </a:r>
          </a:p>
          <a:p>
            <a:r>
              <a:rPr lang="en-GB" dirty="0"/>
              <a:t>C</a:t>
            </a:r>
            <a:r>
              <a:rPr lang="en-GB" dirty="0" smtClean="0"/>
              <a:t>oncerned with </a:t>
            </a:r>
            <a:r>
              <a:rPr lang="en-GB" dirty="0"/>
              <a:t>social </a:t>
            </a:r>
            <a:r>
              <a:rPr lang="en-GB" dirty="0" smtClean="0"/>
              <a:t>responsibility; </a:t>
            </a:r>
            <a:r>
              <a:rPr lang="en-GB" dirty="0"/>
              <a:t>p</a:t>
            </a:r>
            <a:r>
              <a:rPr lang="en-GB" dirty="0" smtClean="0"/>
              <a:t>eople </a:t>
            </a:r>
            <a:r>
              <a:rPr lang="en-GB" dirty="0"/>
              <a:t>work to be </a:t>
            </a:r>
            <a:r>
              <a:rPr lang="en-GB" dirty="0" smtClean="0"/>
              <a:t>amicable</a:t>
            </a:r>
          </a:p>
          <a:p>
            <a:r>
              <a:rPr lang="en-GB" dirty="0" smtClean="0"/>
              <a:t>Super-persons (</a:t>
            </a:r>
            <a:r>
              <a:rPr lang="en-GB" i="1" dirty="0" err="1" smtClean="0"/>
              <a:t>devaru</a:t>
            </a:r>
            <a:r>
              <a:rPr lang="en-GB" dirty="0" smtClean="0"/>
              <a:t>) can manifest anywhere as anything (next slide)</a:t>
            </a:r>
            <a:endParaRPr lang="en-GB" dirty="0"/>
          </a:p>
          <a:p>
            <a:endParaRPr lang="en-GB" i="1" dirty="0"/>
          </a:p>
          <a:p>
            <a:endParaRPr lang="en-GB" dirty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1487" y="1421576"/>
            <a:ext cx="3733800" cy="4704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9926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Super-person as a stone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‘Devi (age 40) related how she had been digging deep down for roots in the forest when suddenly, ‘this </a:t>
            </a:r>
            <a:r>
              <a:rPr lang="en-GB" i="1" dirty="0" err="1"/>
              <a:t>devaru</a:t>
            </a:r>
            <a:r>
              <a:rPr lang="en-GB" dirty="0"/>
              <a:t> came towards her’. She was pointing to a particular stone when she told this story. The stone stood next to several other similar stones on a small mud platform in the village. Devi continued to tell that after this ‘</a:t>
            </a:r>
            <a:r>
              <a:rPr lang="en-GB" i="1" dirty="0" err="1"/>
              <a:t>devaru</a:t>
            </a:r>
            <a:r>
              <a:rPr lang="en-GB" dirty="0"/>
              <a:t> came towards her’ she brought it to the hamlet ‘to live’ with them.’ (Bird-David and </a:t>
            </a:r>
            <a:r>
              <a:rPr lang="en-GB" dirty="0" err="1"/>
              <a:t>Naveh</a:t>
            </a:r>
            <a:r>
              <a:rPr lang="en-GB" dirty="0"/>
              <a:t> </a:t>
            </a:r>
            <a:r>
              <a:rPr lang="en-GB" dirty="0" smtClean="0"/>
              <a:t>2008: </a:t>
            </a:r>
            <a:r>
              <a:rPr lang="en-GB" dirty="0"/>
              <a:t>61)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7824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Egalitarianism and animistic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6833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Very little gender task/role division</a:t>
            </a:r>
          </a:p>
          <a:p>
            <a:r>
              <a:rPr lang="en-GB" dirty="0" smtClean="0"/>
              <a:t>Equal access to tools and knowledge</a:t>
            </a:r>
          </a:p>
          <a:p>
            <a:r>
              <a:rPr lang="en-GB" dirty="0" smtClean="0"/>
              <a:t>Everyone is a child, ‘children’ </a:t>
            </a:r>
            <a:r>
              <a:rPr lang="en-GB" dirty="0"/>
              <a:t>are smaller </a:t>
            </a:r>
            <a:r>
              <a:rPr lang="en-GB" dirty="0" smtClean="0"/>
              <a:t>persons</a:t>
            </a:r>
          </a:p>
          <a:p>
            <a:r>
              <a:rPr lang="en-GB" dirty="0" smtClean="0"/>
              <a:t>Animism – not just inspirited world, a world of relationships</a:t>
            </a:r>
          </a:p>
          <a:p>
            <a:r>
              <a:rPr lang="en-GB" dirty="0" smtClean="0"/>
              <a:t>Notions of death demonstrate how these ideas cohere to create social structures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271" y="2166257"/>
            <a:ext cx="4435087" cy="330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4268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Nurit</a:t>
            </a:r>
            <a:r>
              <a:rPr lang="en-GB" dirty="0" smtClean="0"/>
              <a:t> Bird-David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7153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Writing about h/</a:t>
            </a:r>
            <a:r>
              <a:rPr lang="en-GB" dirty="0" err="1" smtClean="0"/>
              <a:t>gs</a:t>
            </a:r>
            <a:r>
              <a:rPr lang="en-GB" dirty="0" smtClean="0"/>
              <a:t> generally developed a relational ontology </a:t>
            </a:r>
            <a:r>
              <a:rPr lang="en-GB" dirty="0"/>
              <a:t>of </a:t>
            </a:r>
            <a:r>
              <a:rPr lang="en-GB" dirty="0" smtClean="0"/>
              <a:t>h/</a:t>
            </a:r>
            <a:r>
              <a:rPr lang="en-GB" dirty="0" err="1" smtClean="0"/>
              <a:t>gs</a:t>
            </a:r>
            <a:r>
              <a:rPr lang="en-GB" dirty="0" smtClean="0"/>
              <a:t> through her work with the </a:t>
            </a:r>
            <a:r>
              <a:rPr lang="en-GB" dirty="0" err="1" smtClean="0"/>
              <a:t>Nayaka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Relational ontology= belief system that knows the world through relationships</a:t>
            </a:r>
          </a:p>
          <a:p>
            <a:r>
              <a:rPr lang="en-GB" dirty="0" smtClean="0"/>
              <a:t>‘The giving environment’ – a holism that explains how we all give and take</a:t>
            </a:r>
            <a:endParaRPr lang="en-GB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475" y="2079171"/>
            <a:ext cx="3888040" cy="349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01440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/>
              <a:t>Economics and </a:t>
            </a:r>
            <a:br>
              <a:rPr lang="en-GB" dirty="0" smtClean="0"/>
            </a:br>
            <a:r>
              <a:rPr lang="en-GB" dirty="0" smtClean="0"/>
              <a:t>persons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Relationality</a:t>
            </a:r>
            <a:r>
              <a:rPr lang="en-GB" dirty="0" smtClean="0"/>
              <a:t> has altered with ownership of livestock</a:t>
            </a:r>
          </a:p>
          <a:p>
            <a:r>
              <a:rPr lang="en-GB" dirty="0" smtClean="0"/>
              <a:t>BD </a:t>
            </a:r>
            <a:r>
              <a:rPr lang="en-GB" smtClean="0"/>
              <a:t>and </a:t>
            </a:r>
            <a:r>
              <a:rPr lang="en-GB" smtClean="0"/>
              <a:t>DN </a:t>
            </a:r>
            <a:r>
              <a:rPr lang="en-GB" dirty="0" smtClean="0"/>
              <a:t>(2014) difference arises when things are not used immediately.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95250"/>
            <a:ext cx="3810000" cy="666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3447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1990 Bird-David claimed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‘the hunter gatherer view can be summed up as the ‘forest is a parent’ who unconditionally provides food to its children’ (B-D 1990:190 cited in B-D 2008, </a:t>
            </a:r>
            <a:r>
              <a:rPr lang="en-GB" i="1" dirty="0" smtClean="0"/>
              <a:t>Feeding </a:t>
            </a:r>
            <a:r>
              <a:rPr lang="en-GB" i="1" dirty="0" err="1" smtClean="0"/>
              <a:t>Nayaka</a:t>
            </a:r>
            <a:r>
              <a:rPr lang="en-GB" i="1" dirty="0" smtClean="0"/>
              <a:t> Children and English Readers, </a:t>
            </a:r>
            <a:r>
              <a:rPr lang="en-GB" dirty="0" smtClean="0"/>
              <a:t>p524</a:t>
            </a:r>
            <a:r>
              <a:rPr lang="en-GB" i="1" dirty="0" smtClean="0"/>
              <a:t>)</a:t>
            </a:r>
            <a:endParaRPr lang="en-GB" i="1" dirty="0"/>
          </a:p>
        </p:txBody>
      </p:sp>
      <p:pic>
        <p:nvPicPr>
          <p:cNvPr id="1229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146981"/>
            <a:ext cx="4498413" cy="3369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8127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She clarifies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this </a:t>
            </a:r>
            <a:r>
              <a:rPr lang="en-GB" dirty="0"/>
              <a:t>isn’t parental as you might understand it </a:t>
            </a:r>
            <a:r>
              <a:rPr lang="en-GB" dirty="0" smtClean="0"/>
              <a:t>because everyone is a child - even </a:t>
            </a:r>
            <a:r>
              <a:rPr lang="en-GB" dirty="0"/>
              <a:t>babies are thought to feed themselves (p529</a:t>
            </a:r>
            <a:r>
              <a:rPr lang="en-GB" dirty="0" smtClean="0"/>
              <a:t>)</a:t>
            </a:r>
          </a:p>
          <a:p>
            <a:r>
              <a:rPr lang="en-GB" dirty="0" smtClean="0"/>
              <a:t>Food is given and taken as it is needed. All children self-feed.</a:t>
            </a:r>
            <a:endParaRPr lang="en-GB" dirty="0"/>
          </a:p>
          <a:p>
            <a:endParaRPr lang="en-GB" dirty="0"/>
          </a:p>
        </p:txBody>
      </p:sp>
      <p:pic>
        <p:nvPicPr>
          <p:cNvPr id="1331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429" y="1618217"/>
            <a:ext cx="3333462" cy="4507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52781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205310"/>
            <a:ext cx="7772400" cy="1470025"/>
          </a:xfrm>
        </p:spPr>
        <p:txBody>
          <a:bodyPr/>
          <a:lstStyle/>
          <a:p>
            <a:r>
              <a:rPr lang="en-US" dirty="0" err="1" smtClean="0"/>
              <a:t>Mbuti</a:t>
            </a:r>
            <a:r>
              <a:rPr lang="en-US" dirty="0" smtClean="0"/>
              <a:t> in </a:t>
            </a:r>
            <a:r>
              <a:rPr lang="en-US" dirty="0" err="1" smtClean="0"/>
              <a:t>Ituri</a:t>
            </a:r>
            <a:r>
              <a:rPr lang="en-US" dirty="0" smtClean="0"/>
              <a:t> forest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4597" y="2558254"/>
            <a:ext cx="5864580" cy="3903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0820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Colin Turnbull’s bio and key texts 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097545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 smtClean="0"/>
              <a:t>1961 </a:t>
            </a:r>
            <a:r>
              <a:rPr lang="en-US" sz="2400" i="1" dirty="0" smtClean="0"/>
              <a:t>The Forest People</a:t>
            </a:r>
          </a:p>
          <a:p>
            <a:pPr marL="0" indent="0">
              <a:buNone/>
            </a:pPr>
            <a:r>
              <a:rPr lang="en-US" sz="2400" dirty="0" smtClean="0"/>
              <a:t>1965</a:t>
            </a:r>
            <a:r>
              <a:rPr lang="en-US" sz="2400" i="1" dirty="0" smtClean="0"/>
              <a:t> The Wayward Servants</a:t>
            </a:r>
          </a:p>
          <a:p>
            <a:pPr marL="0" indent="0">
              <a:buNone/>
            </a:pPr>
            <a:r>
              <a:rPr lang="en-US" sz="2400" dirty="0" smtClean="0"/>
              <a:t>1972 </a:t>
            </a:r>
            <a:r>
              <a:rPr lang="en-US" sz="2400" i="1" dirty="0" smtClean="0"/>
              <a:t>The Mountain People</a:t>
            </a:r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1983</a:t>
            </a:r>
            <a:r>
              <a:rPr lang="en-US" sz="2400" i="1" dirty="0" smtClean="0"/>
              <a:t> The Human Cycle</a:t>
            </a:r>
          </a:p>
          <a:p>
            <a:pPr marL="0" indent="0">
              <a:buNone/>
            </a:pPr>
            <a:r>
              <a:rPr lang="en-US" sz="2400" dirty="0" smtClean="0"/>
              <a:t>1983</a:t>
            </a:r>
            <a:r>
              <a:rPr lang="en-US" sz="2400" i="1" dirty="0" smtClean="0"/>
              <a:t> The </a:t>
            </a:r>
            <a:r>
              <a:rPr lang="en-US" sz="2400" i="1" dirty="0" err="1" smtClean="0"/>
              <a:t>Mbuti</a:t>
            </a:r>
            <a:r>
              <a:rPr lang="en-US" sz="2400" i="1" dirty="0" smtClean="0"/>
              <a:t> Pygmies: Change and Adaptation</a:t>
            </a:r>
            <a:endParaRPr lang="en-US" sz="2400" i="1" dirty="0"/>
          </a:p>
          <a:p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3416" y="4591580"/>
            <a:ext cx="1052285" cy="153458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4272" y="4591580"/>
            <a:ext cx="1200978" cy="1534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1230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30086" y="108857"/>
            <a:ext cx="6858000" cy="6858000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2511847" y="2390660"/>
            <a:ext cx="3657600" cy="1983036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Arrow 8"/>
          <p:cNvSpPr/>
          <p:nvPr/>
        </p:nvSpPr>
        <p:spPr>
          <a:xfrm rot="10800000" flipV="1">
            <a:off x="1143000" y="2566930"/>
            <a:ext cx="6505456" cy="1275727"/>
          </a:xfrm>
          <a:prstGeom prst="righ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659086" y="3022561"/>
            <a:ext cx="3048000" cy="36933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Rainforest/equatorial band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36626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Locations of various groups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44490"/>
            <a:ext cx="9144000" cy="5013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7823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forest – (</a:t>
            </a:r>
            <a:r>
              <a:rPr lang="en-GB" i="1" dirty="0" err="1" smtClean="0"/>
              <a:t>ndura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i="1" dirty="0" err="1" smtClean="0"/>
              <a:t>Bamiki</a:t>
            </a:r>
            <a:r>
              <a:rPr lang="en-GB" i="1" dirty="0" smtClean="0"/>
              <a:t> </a:t>
            </a:r>
            <a:r>
              <a:rPr lang="en-GB" i="1" dirty="0" err="1" smtClean="0"/>
              <a:t>Bandura</a:t>
            </a:r>
            <a:r>
              <a:rPr lang="en-GB" i="1" dirty="0" smtClean="0"/>
              <a:t> </a:t>
            </a:r>
            <a:r>
              <a:rPr lang="en-GB" dirty="0" smtClean="0"/>
              <a:t>– children of the forest</a:t>
            </a:r>
          </a:p>
          <a:p>
            <a:r>
              <a:rPr lang="en-GB" dirty="0" smtClean="0"/>
              <a:t>Forest as dominant idiom</a:t>
            </a:r>
          </a:p>
          <a:p>
            <a:pPr lvl="1"/>
            <a:r>
              <a:rPr lang="en-GB" dirty="0" smtClean="0"/>
              <a:t>Family </a:t>
            </a:r>
          </a:p>
          <a:p>
            <a:pPr lvl="1"/>
            <a:r>
              <a:rPr lang="en-GB" dirty="0" smtClean="0"/>
              <a:t>Represents  life and reproduction – womb</a:t>
            </a:r>
          </a:p>
          <a:p>
            <a:pPr lvl="1"/>
            <a:r>
              <a:rPr lang="en-GB" dirty="0" smtClean="0"/>
              <a:t>God</a:t>
            </a:r>
          </a:p>
          <a:p>
            <a:pPr lvl="1"/>
            <a:r>
              <a:rPr lang="en-GB" dirty="0" smtClean="0"/>
              <a:t>Spherical  </a:t>
            </a:r>
          </a:p>
          <a:p>
            <a:pPr lvl="1"/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988425" y="7658100"/>
            <a:ext cx="4038600" cy="4525963"/>
          </a:xfrm>
        </p:spPr>
      </p:pic>
      <p:pic>
        <p:nvPicPr>
          <p:cNvPr id="26626" name="Picture 2" descr="http://basenji-freunde.com/regenwal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5161" y="1600200"/>
            <a:ext cx="4471639" cy="4525963"/>
          </a:xfrm>
          <a:prstGeom prst="rect">
            <a:avLst/>
          </a:prstGeom>
          <a:noFill/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32314" y="4773290"/>
            <a:ext cx="1168941" cy="17943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New build (hut = </a:t>
            </a:r>
            <a:r>
              <a:rPr lang="en-US" i="1" dirty="0" err="1" smtClean="0"/>
              <a:t>endu</a:t>
            </a:r>
            <a:r>
              <a:rPr lang="en-US" i="1" dirty="0" smtClean="0"/>
              <a:t>; </a:t>
            </a:r>
            <a:r>
              <a:rPr lang="en-US" dirty="0" smtClean="0"/>
              <a:t>womb = </a:t>
            </a:r>
            <a:r>
              <a:rPr lang="en-US" i="1" dirty="0" err="1" smtClean="0"/>
              <a:t>ndu</a:t>
            </a:r>
            <a:r>
              <a:rPr lang="en-US" dirty="0" smtClean="0"/>
              <a:t> 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436748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Making a house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742332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Inside a hut</a:t>
            </a:r>
            <a:endParaRPr lang="en-GB" dirty="0"/>
          </a:p>
        </p:txBody>
      </p:sp>
      <p:pic>
        <p:nvPicPr>
          <p:cNvPr id="4" name="Content Placeholder 3" descr="mbuti inside hut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0443" y="1692613"/>
            <a:ext cx="7188384" cy="4788000"/>
          </a:xfr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Mobility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220397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Making noise</a:t>
            </a:r>
            <a:endParaRPr lang="en-US" dirty="0"/>
          </a:p>
        </p:txBody>
      </p:sp>
      <p:pic>
        <p:nvPicPr>
          <p:cNvPr id="4" name="Content Placeholder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380619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Gender roles, marriage and child care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63876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Children’s rights - The </a:t>
            </a:r>
            <a:r>
              <a:rPr lang="en-GB" i="1" dirty="0" err="1" smtClean="0"/>
              <a:t>Bopi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At 3 the child goes to children’s land where children rule</a:t>
            </a:r>
          </a:p>
          <a:p>
            <a:r>
              <a:rPr lang="en-GB" dirty="0" smtClean="0"/>
              <a:t>Adults are banned</a:t>
            </a:r>
          </a:p>
          <a:p>
            <a:r>
              <a:rPr lang="en-GB" dirty="0" smtClean="0"/>
              <a:t>Children are pure</a:t>
            </a:r>
          </a:p>
          <a:p>
            <a:r>
              <a:rPr lang="en-GB" dirty="0" smtClean="0"/>
              <a:t>Responsibility for group purity lies with the children politicians</a:t>
            </a:r>
          </a:p>
        </p:txBody>
      </p:sp>
      <p:pic>
        <p:nvPicPr>
          <p:cNvPr id="5" name="Content Placeholder 4" descr="circle-game-efe-ituri-forest.jpg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495800" y="2454163"/>
            <a:ext cx="4648200" cy="30768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5000" y="596900"/>
            <a:ext cx="7874000" cy="565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9993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err="1" smtClean="0"/>
              <a:t>Elima</a:t>
            </a:r>
            <a:r>
              <a:rPr lang="en-US" dirty="0" smtClean="0"/>
              <a:t> – clay covered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697063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meat myth in Turnbull, 1983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Hunting created death</a:t>
            </a:r>
          </a:p>
          <a:p>
            <a:r>
              <a:rPr lang="en-GB" dirty="0" smtClean="0"/>
              <a:t>It is a crime that pollutes people</a:t>
            </a:r>
          </a:p>
          <a:p>
            <a:r>
              <a:rPr lang="en-GB" dirty="0" smtClean="0"/>
              <a:t>Immortality can be restored if it stopped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28674" name="Picture 2" descr="http://4.bp.blogspot.com/_xrmojYEgRvc/TDOHOAHG3xI/AAAAAAAABFI/HfSNMzn9Lps/s1600/IMG_8592headtoheadcroppygmies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82067" y="1600200"/>
            <a:ext cx="4471639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Hunting practice and children 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079"/>
          <a:stretch>
            <a:fillRect/>
          </a:stretch>
        </p:blipFill>
        <p:spPr>
          <a:xfrm>
            <a:off x="428008" y="1600200"/>
            <a:ext cx="3852162" cy="4409808"/>
          </a:xfrm>
        </p:spPr>
      </p:pic>
      <p:pic>
        <p:nvPicPr>
          <p:cNvPr id="7" name="Content Placeholder 6" descr="boy hunter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00650" y="1610519"/>
            <a:ext cx="2933700" cy="4505325"/>
          </a:xfrm>
        </p:spPr>
      </p:pic>
    </p:spTree>
    <p:extLst>
      <p:ext uri="{BB962C8B-B14F-4D97-AF65-F5344CB8AC3E}">
        <p14:creationId xmlns:p14="http://schemas.microsoft.com/office/powerpoint/2010/main" val="4202762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Neighbours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Bantu neighbours represented differently</a:t>
            </a:r>
          </a:p>
          <a:p>
            <a:r>
              <a:rPr lang="en-GB" dirty="0" smtClean="0"/>
              <a:t>Turnbull describes them as easy to trick</a:t>
            </a:r>
          </a:p>
          <a:p>
            <a:r>
              <a:rPr lang="en-GB" dirty="0" smtClean="0"/>
              <a:t>Can be either abusers or partners</a:t>
            </a:r>
          </a:p>
        </p:txBody>
      </p:sp>
      <p:pic>
        <p:nvPicPr>
          <p:cNvPr id="9" name="Content Placeholder 8" descr="2083729506_660c696049_z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51861"/>
            <a:ext cx="4038600" cy="3022640"/>
          </a:xfr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Incomers and knowledge diffusion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500 yrs ago immigration brought tools</a:t>
            </a:r>
          </a:p>
          <a:p>
            <a:r>
              <a:rPr lang="en-GB" dirty="0" smtClean="0"/>
              <a:t>Significances:</a:t>
            </a:r>
          </a:p>
          <a:p>
            <a:r>
              <a:rPr lang="en-GB" dirty="0" smtClean="0"/>
              <a:t>Knife blades – hunting and housing</a:t>
            </a:r>
          </a:p>
          <a:p>
            <a:r>
              <a:rPr lang="en-GB" dirty="0" smtClean="0"/>
              <a:t>Deforestation for crops</a:t>
            </a:r>
            <a:endParaRPr lang="en-GB" dirty="0"/>
          </a:p>
        </p:txBody>
      </p:sp>
      <p:pic>
        <p:nvPicPr>
          <p:cNvPr id="6" name="Content Placeholder 5" descr="mushroom harves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95800" y="2492298"/>
            <a:ext cx="4191000" cy="3259943"/>
          </a:xfr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Honey and chameleons </a:t>
            </a:r>
            <a:endParaRPr lang="en-GB" dirty="0"/>
          </a:p>
        </p:txBody>
      </p:sp>
      <p:pic>
        <p:nvPicPr>
          <p:cNvPr id="6" name="Content Placeholder 5" descr="mbuti honey 2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60476" y="2720181"/>
            <a:ext cx="3432048" cy="2286000"/>
          </a:xfrm>
        </p:spPr>
      </p:pic>
      <p:pic>
        <p:nvPicPr>
          <p:cNvPr id="5" name="Content Placeholder 4" descr="mbuti honey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151302" y="1600200"/>
            <a:ext cx="3032395" cy="4525963"/>
          </a:xfr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Molimo</a:t>
            </a:r>
            <a:endParaRPr lang="en-GB" dirty="0"/>
          </a:p>
        </p:txBody>
      </p:sp>
      <p:pic>
        <p:nvPicPr>
          <p:cNvPr id="11" name="Content Placeholder 10" descr="molimo trumpet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08970" y="1737027"/>
            <a:ext cx="3780000" cy="3780000"/>
          </a:xfrm>
        </p:spPr>
      </p:pic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Crisis ritual</a:t>
            </a:r>
          </a:p>
          <a:p>
            <a:r>
              <a:rPr lang="en-GB" dirty="0" smtClean="0"/>
              <a:t>Trumpet used to awaken  and amuse the forest</a:t>
            </a:r>
          </a:p>
          <a:p>
            <a:r>
              <a:rPr lang="en-GB" dirty="0" smtClean="0"/>
              <a:t>Only youths can play it</a:t>
            </a:r>
          </a:p>
          <a:p>
            <a:r>
              <a:rPr lang="en-GB" dirty="0" smtClean="0"/>
              <a:t>Can destroy the village if bitchiness continues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1786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Mosko</a:t>
            </a:r>
            <a:r>
              <a:rPr lang="en-GB" dirty="0" smtClean="0"/>
              <a:t>, M. S. 1987 The symbols of ‘Forest’: a structural analysis of </a:t>
            </a:r>
            <a:r>
              <a:rPr lang="en-GB" dirty="0" err="1" smtClean="0"/>
              <a:t>Mbuti</a:t>
            </a:r>
            <a:r>
              <a:rPr lang="en-GB" dirty="0" smtClean="0"/>
              <a:t> culture and social organisation. </a:t>
            </a:r>
            <a:r>
              <a:rPr lang="en-GB" i="1" dirty="0" smtClean="0"/>
              <a:t>American Anthropologist </a:t>
            </a:r>
            <a:r>
              <a:rPr lang="en-GB" dirty="0" err="1" smtClean="0"/>
              <a:t>vol</a:t>
            </a:r>
            <a:r>
              <a:rPr lang="en-GB" dirty="0" smtClean="0"/>
              <a:t> 89, 4 pp. 896-913</a:t>
            </a:r>
          </a:p>
          <a:p>
            <a:r>
              <a:rPr lang="en-GB" dirty="0" smtClean="0"/>
              <a:t>Turnbull, C. M. 1961 </a:t>
            </a:r>
            <a:r>
              <a:rPr lang="en-GB" i="1" dirty="0" smtClean="0"/>
              <a:t>The forest people: a study of the Pygmies of the Congo</a:t>
            </a:r>
            <a:r>
              <a:rPr lang="en-GB" dirty="0" smtClean="0"/>
              <a:t>. New York: Simon and Schuster</a:t>
            </a:r>
          </a:p>
          <a:p>
            <a:r>
              <a:rPr lang="en-GB" dirty="0" smtClean="0"/>
              <a:t>Turnbull, C. M. 1983 </a:t>
            </a:r>
            <a:r>
              <a:rPr lang="en-GB" i="1" dirty="0" smtClean="0"/>
              <a:t>The </a:t>
            </a:r>
            <a:r>
              <a:rPr lang="en-GB" i="1" dirty="0" err="1" smtClean="0"/>
              <a:t>Mbuti</a:t>
            </a:r>
            <a:r>
              <a:rPr lang="en-GB" i="1" dirty="0" smtClean="0"/>
              <a:t> Pygmies: change and adaptation. </a:t>
            </a:r>
            <a:r>
              <a:rPr lang="en-GB" dirty="0" err="1" smtClean="0"/>
              <a:t>Orlando</a:t>
            </a:r>
            <a:r>
              <a:rPr lang="en-GB" dirty="0" smtClean="0"/>
              <a:t>: Harcourt Brace Jovanovich</a:t>
            </a:r>
          </a:p>
          <a:p>
            <a:r>
              <a:rPr lang="en-GB" dirty="0" smtClean="0"/>
              <a:t>Turnbull, C. M. 1983 </a:t>
            </a:r>
            <a:r>
              <a:rPr lang="en-GB" i="1" dirty="0" smtClean="0"/>
              <a:t>The Human Cycle </a:t>
            </a:r>
            <a:r>
              <a:rPr lang="en-GB" dirty="0" smtClean="0"/>
              <a:t>New York: Simon and Schuster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26298</TotalTime>
  <Words>938</Words>
  <Application>Microsoft Macintosh PowerPoint</Application>
  <PresentationFormat>On-screen Show (4:3)</PresentationFormat>
  <Paragraphs>102</Paragraphs>
  <Slides>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Black</vt:lpstr>
      <vt:lpstr>Forest dwelling</vt:lpstr>
      <vt:lpstr>Nayaka, India (Bird-David 2004)</vt:lpstr>
      <vt:lpstr>Ethnicity</vt:lpstr>
      <vt:lpstr>Biosphere reserves UNESCO ‘70s-80s</vt:lpstr>
      <vt:lpstr>The forest</vt:lpstr>
      <vt:lpstr>Communal living – ‘We-identity’  (Bird-David, 2004)</vt:lpstr>
      <vt:lpstr>Persons/behaviour</vt:lpstr>
      <vt:lpstr>Super-person as a stone</vt:lpstr>
      <vt:lpstr>Egalitarianism and animistic</vt:lpstr>
      <vt:lpstr>Nurit Bird-David</vt:lpstr>
      <vt:lpstr>Economics and  persons</vt:lpstr>
      <vt:lpstr>In 1990 Bird-David claimed</vt:lpstr>
      <vt:lpstr>She clarifies </vt:lpstr>
      <vt:lpstr>Mbuti in Ituri forest</vt:lpstr>
      <vt:lpstr>Colin Turnbull’s bio and key texts </vt:lpstr>
      <vt:lpstr>PowerPoint Presentation</vt:lpstr>
      <vt:lpstr>Locations of various groups</vt:lpstr>
      <vt:lpstr>The forest – (ndura)</vt:lpstr>
      <vt:lpstr>New build (hut = endu; womb = ndu )</vt:lpstr>
      <vt:lpstr>Making a house</vt:lpstr>
      <vt:lpstr>Inside a hut</vt:lpstr>
      <vt:lpstr>Mobility </vt:lpstr>
      <vt:lpstr>Making noise</vt:lpstr>
      <vt:lpstr>Gender roles, marriage and child care</vt:lpstr>
      <vt:lpstr>Children’s rights - The Bopi</vt:lpstr>
      <vt:lpstr>PowerPoint Presentation</vt:lpstr>
      <vt:lpstr>Elima – clay covered</vt:lpstr>
      <vt:lpstr>The meat myth in Turnbull, 1983 </vt:lpstr>
      <vt:lpstr>Hunting practice and children  </vt:lpstr>
      <vt:lpstr>Neighbours </vt:lpstr>
      <vt:lpstr>Incomers and knowledge diffusion</vt:lpstr>
      <vt:lpstr>Honey and chameleons </vt:lpstr>
      <vt:lpstr>Molimo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Mbuti in Ituri forest</dc:title>
  <dc:creator>Luci Attala</dc:creator>
  <cp:lastModifiedBy>Luci Attala</cp:lastModifiedBy>
  <cp:revision>68</cp:revision>
  <dcterms:created xsi:type="dcterms:W3CDTF">2012-08-07T20:27:20Z</dcterms:created>
  <dcterms:modified xsi:type="dcterms:W3CDTF">2017-03-05T21:49:20Z</dcterms:modified>
</cp:coreProperties>
</file>