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66"/>
  </p:notesMasterIdLst>
  <p:handoutMasterIdLst>
    <p:handoutMasterId r:id="rId67"/>
  </p:handoutMasterIdLst>
  <p:sldIdLst>
    <p:sldId id="257" r:id="rId5"/>
    <p:sldId id="446" r:id="rId6"/>
    <p:sldId id="563" r:id="rId7"/>
    <p:sldId id="628" r:id="rId8"/>
    <p:sldId id="662" r:id="rId9"/>
    <p:sldId id="646" r:id="rId10"/>
    <p:sldId id="647" r:id="rId11"/>
    <p:sldId id="649" r:id="rId12"/>
    <p:sldId id="648" r:id="rId13"/>
    <p:sldId id="652" r:id="rId14"/>
    <p:sldId id="654" r:id="rId15"/>
    <p:sldId id="653" r:id="rId16"/>
    <p:sldId id="655" r:id="rId17"/>
    <p:sldId id="663" r:id="rId18"/>
    <p:sldId id="313" r:id="rId19"/>
    <p:sldId id="416" r:id="rId20"/>
    <p:sldId id="318" r:id="rId21"/>
    <p:sldId id="579" r:id="rId22"/>
    <p:sldId id="587" r:id="rId23"/>
    <p:sldId id="664" r:id="rId24"/>
    <p:sldId id="667" r:id="rId25"/>
    <p:sldId id="680" r:id="rId26"/>
    <p:sldId id="656" r:id="rId27"/>
    <p:sldId id="657" r:id="rId28"/>
    <p:sldId id="658" r:id="rId29"/>
    <p:sldId id="665" r:id="rId30"/>
    <p:sldId id="659" r:id="rId31"/>
    <p:sldId id="666" r:id="rId32"/>
    <p:sldId id="660" r:id="rId33"/>
    <p:sldId id="627" r:id="rId34"/>
    <p:sldId id="681" r:id="rId35"/>
    <p:sldId id="661" r:id="rId36"/>
    <p:sldId id="645" r:id="rId37"/>
    <p:sldId id="629" r:id="rId38"/>
    <p:sldId id="636" r:id="rId39"/>
    <p:sldId id="632" r:id="rId40"/>
    <p:sldId id="635" r:id="rId41"/>
    <p:sldId id="637" r:id="rId42"/>
    <p:sldId id="592" r:id="rId43"/>
    <p:sldId id="266" r:id="rId44"/>
    <p:sldId id="614" r:id="rId45"/>
    <p:sldId id="641" r:id="rId46"/>
    <p:sldId id="643" r:id="rId47"/>
    <p:sldId id="287" r:id="rId48"/>
    <p:sldId id="368" r:id="rId49"/>
    <p:sldId id="296" r:id="rId50"/>
    <p:sldId id="644" r:id="rId51"/>
    <p:sldId id="277" r:id="rId52"/>
    <p:sldId id="262" r:id="rId53"/>
    <p:sldId id="264" r:id="rId54"/>
    <p:sldId id="285" r:id="rId55"/>
    <p:sldId id="669" r:id="rId56"/>
    <p:sldId id="668" r:id="rId57"/>
    <p:sldId id="670" r:id="rId58"/>
    <p:sldId id="671" r:id="rId59"/>
    <p:sldId id="672" r:id="rId60"/>
    <p:sldId id="673" r:id="rId61"/>
    <p:sldId id="676" r:id="rId62"/>
    <p:sldId id="268" r:id="rId63"/>
    <p:sldId id="298" r:id="rId64"/>
    <p:sldId id="270" r:id="rId6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F5B75B-7C2F-B3BB-80AA-ABCB30144592}" v="26" dt="2026-01-17T20:41:42.5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59" autoAdjust="0"/>
  </p:normalViewPr>
  <p:slideViewPr>
    <p:cSldViewPr>
      <p:cViewPr varScale="1">
        <p:scale>
          <a:sx n="89" d="100"/>
          <a:sy n="89" d="100"/>
        </p:scale>
        <p:origin x="191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handoutMaster" Target="handoutMasters/handoutMaster1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" Type="http://schemas.openxmlformats.org/officeDocument/2006/relationships/slide" Target="slides/slide3.xml"/><Relationship Id="rId71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mdi Hussain" userId="S::h.hussain@uwtsd.ac.uk::13caa6ac-9b40-4889-b031-a06d1854f9c6" providerId="AD" clId="Web-{BAF5B75B-7C2F-B3BB-80AA-ABCB30144592}"/>
    <pc:docChg chg="modSld">
      <pc:chgData name="Hamdi Hussain" userId="S::h.hussain@uwtsd.ac.uk::13caa6ac-9b40-4889-b031-a06d1854f9c6" providerId="AD" clId="Web-{BAF5B75B-7C2F-B3BB-80AA-ABCB30144592}" dt="2026-01-17T20:41:42.512" v="22" actId="20577"/>
      <pc:docMkLst>
        <pc:docMk/>
      </pc:docMkLst>
      <pc:sldChg chg="modSp">
        <pc:chgData name="Hamdi Hussain" userId="S::h.hussain@uwtsd.ac.uk::13caa6ac-9b40-4889-b031-a06d1854f9c6" providerId="AD" clId="Web-{BAF5B75B-7C2F-B3BB-80AA-ABCB30144592}" dt="2026-01-17T20:21:30.105" v="3" actId="20577"/>
        <pc:sldMkLst>
          <pc:docMk/>
          <pc:sldMk cId="3304050131" sldId="257"/>
        </pc:sldMkLst>
        <pc:spChg chg="mod">
          <ac:chgData name="Hamdi Hussain" userId="S::h.hussain@uwtsd.ac.uk::13caa6ac-9b40-4889-b031-a06d1854f9c6" providerId="AD" clId="Web-{BAF5B75B-7C2F-B3BB-80AA-ABCB30144592}" dt="2026-01-17T20:21:30.105" v="3" actId="20577"/>
          <ac:spMkLst>
            <pc:docMk/>
            <pc:sldMk cId="3304050131" sldId="257"/>
            <ac:spMk id="2" creationId="{00000000-0000-0000-0000-000000000000}"/>
          </ac:spMkLst>
        </pc:spChg>
      </pc:sldChg>
      <pc:sldChg chg="modSp">
        <pc:chgData name="Hamdi Hussain" userId="S::h.hussain@uwtsd.ac.uk::13caa6ac-9b40-4889-b031-a06d1854f9c6" providerId="AD" clId="Web-{BAF5B75B-7C2F-B3BB-80AA-ABCB30144592}" dt="2026-01-17T20:34:34.746" v="10" actId="20577"/>
        <pc:sldMkLst>
          <pc:docMk/>
          <pc:sldMk cId="1804096937" sldId="579"/>
        </pc:sldMkLst>
        <pc:spChg chg="mod">
          <ac:chgData name="Hamdi Hussain" userId="S::h.hussain@uwtsd.ac.uk::13caa6ac-9b40-4889-b031-a06d1854f9c6" providerId="AD" clId="Web-{BAF5B75B-7C2F-B3BB-80AA-ABCB30144592}" dt="2026-01-17T20:34:34.746" v="10" actId="20577"/>
          <ac:spMkLst>
            <pc:docMk/>
            <pc:sldMk cId="1804096937" sldId="579"/>
            <ac:spMk id="2" creationId="{033ED1D1-F415-48ED-8488-46B270C1F9F3}"/>
          </ac:spMkLst>
        </pc:spChg>
      </pc:sldChg>
      <pc:sldChg chg="modSp">
        <pc:chgData name="Hamdi Hussain" userId="S::h.hussain@uwtsd.ac.uk::13caa6ac-9b40-4889-b031-a06d1854f9c6" providerId="AD" clId="Web-{BAF5B75B-7C2F-B3BB-80AA-ABCB30144592}" dt="2026-01-17T20:23:33.138" v="7" actId="20577"/>
        <pc:sldMkLst>
          <pc:docMk/>
          <pc:sldMk cId="1346897558" sldId="628"/>
        </pc:sldMkLst>
        <pc:spChg chg="mod">
          <ac:chgData name="Hamdi Hussain" userId="S::h.hussain@uwtsd.ac.uk::13caa6ac-9b40-4889-b031-a06d1854f9c6" providerId="AD" clId="Web-{BAF5B75B-7C2F-B3BB-80AA-ABCB30144592}" dt="2026-01-17T20:23:33.138" v="7" actId="20577"/>
          <ac:spMkLst>
            <pc:docMk/>
            <pc:sldMk cId="1346897558" sldId="628"/>
            <ac:spMk id="3" creationId="{688E310F-AC0F-6247-A1A3-D83D22A66EFE}"/>
          </ac:spMkLst>
        </pc:spChg>
      </pc:sldChg>
      <pc:sldChg chg="modSp">
        <pc:chgData name="Hamdi Hussain" userId="S::h.hussain@uwtsd.ac.uk::13caa6ac-9b40-4889-b031-a06d1854f9c6" providerId="AD" clId="Web-{BAF5B75B-7C2F-B3BB-80AA-ABCB30144592}" dt="2026-01-17T20:41:42.512" v="22" actId="20577"/>
        <pc:sldMkLst>
          <pc:docMk/>
          <pc:sldMk cId="1999960484" sldId="656"/>
        </pc:sldMkLst>
        <pc:spChg chg="mod">
          <ac:chgData name="Hamdi Hussain" userId="S::h.hussain@uwtsd.ac.uk::13caa6ac-9b40-4889-b031-a06d1854f9c6" providerId="AD" clId="Web-{BAF5B75B-7C2F-B3BB-80AA-ABCB30144592}" dt="2026-01-17T20:41:42.512" v="22" actId="20577"/>
          <ac:spMkLst>
            <pc:docMk/>
            <pc:sldMk cId="1999960484" sldId="656"/>
            <ac:spMk id="3" creationId="{57FDC521-A5B7-4A18-B136-D1FD5DBC79EE}"/>
          </ac:spMkLst>
        </pc:spChg>
      </pc:sldChg>
      <pc:sldChg chg="modSp">
        <pc:chgData name="Hamdi Hussain" userId="S::h.hussain@uwtsd.ac.uk::13caa6ac-9b40-4889-b031-a06d1854f9c6" providerId="AD" clId="Web-{BAF5B75B-7C2F-B3BB-80AA-ABCB30144592}" dt="2026-01-17T20:37:25.635" v="17" actId="20577"/>
        <pc:sldMkLst>
          <pc:docMk/>
          <pc:sldMk cId="2206311667" sldId="664"/>
        </pc:sldMkLst>
        <pc:spChg chg="mod">
          <ac:chgData name="Hamdi Hussain" userId="S::h.hussain@uwtsd.ac.uk::13caa6ac-9b40-4889-b031-a06d1854f9c6" providerId="AD" clId="Web-{BAF5B75B-7C2F-B3BB-80AA-ABCB30144592}" dt="2026-01-17T20:37:25.635" v="17" actId="20577"/>
          <ac:spMkLst>
            <pc:docMk/>
            <pc:sldMk cId="2206311667" sldId="664"/>
            <ac:spMk id="3" creationId="{688E310F-AC0F-6247-A1A3-D83D22A66EFE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3JrvYtYlYE" TargetMode="External"/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XoD3C8WAbA0" TargetMode="External"/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eo0GcskEUo" TargetMode="External"/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b__YLHehbJo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0144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4016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(Bad Cats Smell Dead Rats)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2392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policies and laws are designed to make the environment healthier for those who chose not to participate in unhealthy behaviours </a:t>
            </a:r>
            <a:r>
              <a:rPr lang="en-GB" dirty="0" err="1"/>
              <a:t>ie</a:t>
            </a:r>
            <a:r>
              <a:rPr lang="en-GB" dirty="0"/>
              <a:t> banning smoking in public places. • Some laws are designed to directly influence behaviour </a:t>
            </a:r>
            <a:r>
              <a:rPr lang="en-GB" dirty="0" err="1"/>
              <a:t>ie</a:t>
            </a:r>
            <a:r>
              <a:rPr lang="en-GB" dirty="0"/>
              <a:t> wearing seat belts, safety restraints for children.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98193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96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https://www.law.cornell.edu/wex/legislation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511A10-96F0-406B-B39B-55B2D7BC666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2217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4CF43-C25D-4570-B414-5D9A5BE52472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303457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https://tavistockandportman.nhs.uk/about-us/governance/policies-and-procedures/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D4CF43-C25D-4570-B414-5D9A5BE52472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5730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Banning smoking in public places. </a:t>
            </a:r>
          </a:p>
          <a:p>
            <a:r>
              <a:rPr lang="en-GB" dirty="0"/>
              <a:t>Restricting the advertisement of frizzy drinks on the television to reduce obesity</a:t>
            </a:r>
          </a:p>
          <a:p>
            <a:r>
              <a:rPr lang="en-GB" dirty="0"/>
              <a:t>• Some laws are designed to directly influence behaviour </a:t>
            </a:r>
            <a:r>
              <a:rPr lang="en-GB" dirty="0" err="1"/>
              <a:t>ie</a:t>
            </a:r>
            <a:r>
              <a:rPr lang="en-GB" dirty="0"/>
              <a:t> wearing seat belts, safety restraints for children.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1254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Providing shaded areas in schools to reduces exposure to UV rays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633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Example: Governments immunisation strategy involves the media, doctors, schools, parents Neighbourhood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1757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Examples: Developing skills to read food labels and select healthy foods, </a:t>
            </a:r>
          </a:p>
          <a:p>
            <a:r>
              <a:rPr lang="en-GB" dirty="0"/>
              <a:t>practising safe sex, </a:t>
            </a:r>
          </a:p>
          <a:p>
            <a:r>
              <a:rPr lang="en-GB" dirty="0"/>
              <a:t>Encouraging people to engage in exercising as part of one’s life, </a:t>
            </a:r>
          </a:p>
          <a:p>
            <a:r>
              <a:rPr lang="en-GB" dirty="0"/>
              <a:t>Promoting healthy eating habits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474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 – focusing on healthy eating rather than on surgery to reduce the impact of CVD,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practitioners prescribing activity before the development of damaging conditions such as type 2 diabetes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55693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Prevention and Health Promotion - YouTube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083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4238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205186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95413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8314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98609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5205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919609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010112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783497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https://www.thensmc.com/content/what-social-marketing-1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90D59C-7035-4225-885B-E934AD277E3A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485041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812386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Models of Health and Health Promotion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37159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Levels of Disease Prevention (Primary, Secondary, Tertiary) - YouTube</a:t>
            </a:r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Week 1 - Health Promotion primary, secondary, tertiary prevention, risk factors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58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800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ima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23">
            <a:extLst>
              <a:ext uri="{FF2B5EF4-FFF2-40B4-BE49-F238E27FC236}">
                <a16:creationId xmlns:a16="http://schemas.microsoft.com/office/drawing/2014/main" id="{E90710C3-BF7A-F548-B418-3A0A821363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4797154" y="4811315"/>
            <a:ext cx="2635793" cy="597434"/>
          </a:xfrm>
        </p:spPr>
        <p:txBody>
          <a:bodyPr/>
          <a:lstStyle>
            <a:lvl1pPr marL="0" indent="0">
              <a:buNone/>
              <a:defRPr b="0" i="0">
                <a:solidFill>
                  <a:srgbClr val="0F3758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Caption of image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3A060D27-FA01-9B46-B9F6-9222EF682582}"/>
              </a:ext>
            </a:extLst>
          </p:cNvPr>
          <p:cNvSpPr>
            <a:spLocks noGrp="1"/>
          </p:cNvSpPr>
          <p:nvPr>
            <p:ph sz="half" idx="13"/>
          </p:nvPr>
        </p:nvSpPr>
        <p:spPr>
          <a:xfrm>
            <a:off x="4897007" y="1774903"/>
            <a:ext cx="2436086" cy="2815289"/>
          </a:xfrm>
        </p:spPr>
        <p:txBody>
          <a:bodyPr>
            <a:normAutofit/>
          </a:bodyPr>
          <a:lstStyle>
            <a:lvl1pPr algn="l">
              <a:defRPr sz="1800" b="1" i="0">
                <a:latin typeface="Montserrat SemiBold" pitchFamily="2" charset="77"/>
              </a:defRPr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146B7075-00A2-0F41-81C1-8D5FEDEBC806}"/>
              </a:ext>
            </a:extLst>
          </p:cNvPr>
          <p:cNvSpPr>
            <a:spLocks noGrp="1"/>
          </p:cNvSpPr>
          <p:nvPr>
            <p:ph type="body" sz="half" idx="2" hasCustomPrompt="1"/>
          </p:nvPr>
        </p:nvSpPr>
        <p:spPr>
          <a:xfrm>
            <a:off x="604794" y="1364061"/>
            <a:ext cx="2949178" cy="4382677"/>
          </a:xfrm>
        </p:spPr>
        <p:txBody>
          <a:bodyPr>
            <a:normAutofit/>
          </a:bodyPr>
          <a:lstStyle>
            <a:lvl1pPr marL="0" indent="0">
              <a:buNone/>
              <a:defRPr sz="1800" b="0">
                <a:solidFill>
                  <a:srgbClr val="0F3758"/>
                </a:solidFill>
                <a:latin typeface="+mn-lt"/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 dirty="0"/>
              <a:t>text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EB215AE-78AD-A54E-BE54-BA055DAA7055}"/>
              </a:ext>
            </a:extLst>
          </p:cNvPr>
          <p:cNvCxnSpPr>
            <a:cxnSpLocks/>
          </p:cNvCxnSpPr>
          <p:nvPr userDrawn="1"/>
        </p:nvCxnSpPr>
        <p:spPr>
          <a:xfrm>
            <a:off x="592865" y="1274922"/>
            <a:ext cx="7910557" cy="0"/>
          </a:xfrm>
          <a:prstGeom prst="line">
            <a:avLst/>
          </a:prstGeom>
          <a:ln w="31750" cmpd="sng">
            <a:solidFill>
              <a:srgbClr val="0F375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73D6E85-05C5-F149-BE2A-4CE3C338CD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865" y="111353"/>
            <a:ext cx="7886700" cy="1325563"/>
          </a:xfrm>
        </p:spPr>
        <p:txBody>
          <a:bodyPr/>
          <a:lstStyle/>
          <a:p>
            <a:r>
              <a:rPr lang="en-GB" dirty="0"/>
              <a:t>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4847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tandard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7A609-623C-4E88-9DFC-D5A70B03D71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Title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118FF-E6CD-45D9-B1B8-714FF0CF41A3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628650" y="1825625"/>
            <a:ext cx="7886700" cy="178944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dirty="0"/>
              <a:t>Bullet point first level style</a:t>
            </a:r>
          </a:p>
          <a:p>
            <a:pPr lvl="1"/>
            <a:r>
              <a:rPr lang="en-US" dirty="0"/>
              <a:t>Second level style</a:t>
            </a:r>
          </a:p>
          <a:p>
            <a:pPr lvl="2"/>
            <a:r>
              <a:rPr lang="en-US" dirty="0"/>
              <a:t>Third level style</a:t>
            </a:r>
          </a:p>
          <a:p>
            <a:pPr lvl="3"/>
            <a:r>
              <a:rPr lang="en-US" dirty="0"/>
              <a:t>Fourth level style</a:t>
            </a:r>
          </a:p>
          <a:p>
            <a:pPr lvl="4"/>
            <a:r>
              <a:rPr lang="en-US" dirty="0"/>
              <a:t>Fifth level style</a:t>
            </a: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46E62-8884-4F46-8B2C-DEA3C5093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58C1D-BFE8-4D4E-9AFD-88415CC19C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6480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plit Conten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8FD46-05D0-4CF8-91BA-2D979E4E91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Title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D5F07D1-E3C2-4586-AD58-6C0B5D727C1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9EA259-1322-4CFA-ABA3-A9673A866BB3}" type="slidenum">
              <a:rPr lang="en-GB" smtClean="0"/>
              <a:t>‹#›</a:t>
            </a:fld>
            <a:endParaRPr lang="en-GB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1EC7DA8-7095-4304-96B5-8E903E8E69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8685" cy="37667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86BD4FC-FA96-4EFC-A84F-69B44B106A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8685" cy="37667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605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2quVLcJVB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coronavirus-covid-19/" TargetMode="External"/><Relationship Id="rId2" Type="http://schemas.openxmlformats.org/officeDocument/2006/relationships/hyperlink" Target="https://www.gov.uk/coronavirus" TargetMode="Externa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6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s://www.telegraph.co.uk/politics/2020/05/01/story-behind-stay-home-protect-nhs-save-lives/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aspiringmedics.co.uk/post/public-health-campaign" TargetMode="External"/><Relationship Id="rId1" Type="http://schemas.openxmlformats.org/officeDocument/2006/relationships/slideLayout" Target="../slideLayouts/slideLayout13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np5InCz9hWA" TargetMode="External"/><Relationship Id="rId1" Type="http://schemas.openxmlformats.org/officeDocument/2006/relationships/slideLayout" Target="../slideLayouts/slideLayout1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s://www.youtube.com/watch?v=E1LwPz-IKac" TargetMode="External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campaigns" TargetMode="External"/><Relationship Id="rId1" Type="http://schemas.openxmlformats.org/officeDocument/2006/relationships/slideLayout" Target="../slideLayouts/slideLayout1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eo0GcskEUo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Do5J9PcsemE" TargetMode="External"/></Relationships>
</file>

<file path=ppt/slides/_rels/slide59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bmj.com/bmj/2015/01/30/the-bmj-today-are-public-health-campaigns-a-waste-of-money/" TargetMode="External"/><Relationship Id="rId2" Type="http://schemas.openxmlformats.org/officeDocument/2006/relationships/hyperlink" Target="https://www.health.state.mn.us/communities/practice/research/phncouncil/wheel.html" TargetMode="External"/><Relationship Id="rId1" Type="http://schemas.openxmlformats.org/officeDocument/2006/relationships/slideLayout" Target="../slideLayouts/slideLayout13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hyperlink" Target="https://campaignresources.phe.gov.uk/resources/campaigns" TargetMode="External"/><Relationship Id="rId2" Type="http://schemas.openxmlformats.org/officeDocument/2006/relationships/hyperlink" Target="https://www.nhs.uk/change4life/about-change4life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campaignresources.phe.gov.uk/resources/case_studies/gallery" TargetMode="External"/></Relationships>
</file>

<file path=ppt/slides/_rels/slide6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np5InCz9hWA" TargetMode="External"/><Relationship Id="rId2" Type="http://schemas.openxmlformats.org/officeDocument/2006/relationships/hyperlink" Target="https://www.youtube.com/watch?v=a6ppbe_wYA0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.theaspiringmedics.co.uk/post/public-health-campaig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9592" y="1988840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dirty="0">
                <a:solidFill>
                  <a:schemeClr val="bg1"/>
                </a:solidFill>
              </a:rPr>
              <a:t>Social Epidemiology and Public Health Development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r>
              <a:rPr lang="en-GB" sz="3200" b="1" dirty="0">
                <a:solidFill>
                  <a:schemeClr val="bg1"/>
                </a:solidFill>
              </a:rPr>
              <a:t>Jan 26 (Term 1)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3DE40DA-47CD-4349-9D54-BB22EFAEF32A}"/>
              </a:ext>
            </a:extLst>
          </p:cNvPr>
          <p:cNvSpPr/>
          <p:nvPr/>
        </p:nvSpPr>
        <p:spPr>
          <a:xfrm>
            <a:off x="1223628" y="2686412"/>
            <a:ext cx="72008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</a:rPr>
              <a:t>Foundations of Social Epidemiology </a:t>
            </a:r>
            <a:endParaRPr lang="en-GB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15516" y="5538427"/>
            <a:ext cx="327636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Arial" panose="020B0604020202020204" pitchFamily="34" charset="0"/>
              </a:rPr>
              <a:t>Dr Hamdi Hussain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AFB9D2-7A42-AAAD-4E60-B2168D04DAAE}"/>
              </a:ext>
            </a:extLst>
          </p:cNvPr>
          <p:cNvSpPr txBox="1"/>
          <p:nvPr/>
        </p:nvSpPr>
        <p:spPr>
          <a:xfrm>
            <a:off x="1547664" y="3492298"/>
            <a:ext cx="6552728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8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Health Promotion and  health campaigns</a:t>
            </a:r>
            <a:endParaRPr lang="en-GB" sz="2800" b="1" i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4050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3568" y="1408016"/>
            <a:ext cx="8229600" cy="3917032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By the end of this session students should be able to: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Arial" panose="020B0604020202020204" pitchFamily="34" charset="0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Understand health promotion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Identify significant health campaigns.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Explain the effects of health campaigns on healthcare provision in the UK.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Identify health campaigns targeting different groups in relation to modern health issues; e.g.: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Arial" panose="020B0604020202020204" pitchFamily="34" charset="0"/>
              </a:rPr>
              <a:t>Sleep, physical activity, alcohol consumption, nutrition, mental health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1496391"/>
            <a:ext cx="6904248" cy="1683412"/>
          </a:xfrm>
        </p:spPr>
        <p:txBody>
          <a:bodyPr anchor="b">
            <a:normAutofit/>
          </a:bodyPr>
          <a:lstStyle/>
          <a:p>
            <a:pPr algn="ctr"/>
            <a:r>
              <a:rPr lang="en-GB" i="1" cap="none" dirty="0"/>
              <a:t>W</a:t>
            </a:r>
            <a:r>
              <a:rPr lang="en-GB" b="1" i="1" cap="none" dirty="0">
                <a:solidFill>
                  <a:schemeClr val="tx1"/>
                </a:solidFill>
              </a:rPr>
              <a:t>hat is health promotion</a:t>
            </a:r>
            <a:r>
              <a:rPr lang="en-GB" b="1" i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412776"/>
            <a:ext cx="7141937" cy="41044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cs typeface="Arial"/>
              </a:rPr>
              <a:t>Health promotion is “the process of </a:t>
            </a:r>
            <a:r>
              <a:rPr lang="en-GB" sz="2400" b="1" dirty="0">
                <a:cs typeface="Arial"/>
              </a:rPr>
              <a:t>enabling </a:t>
            </a:r>
            <a:r>
              <a:rPr lang="en-GB" sz="2400" dirty="0">
                <a:cs typeface="Arial"/>
              </a:rPr>
              <a:t>people to </a:t>
            </a:r>
            <a:r>
              <a:rPr lang="en-GB" sz="2400" b="1" dirty="0">
                <a:cs typeface="Arial"/>
              </a:rPr>
              <a:t>increase control </a:t>
            </a:r>
            <a:r>
              <a:rPr lang="en-GB" sz="2400" dirty="0">
                <a:cs typeface="Arial"/>
              </a:rPr>
              <a:t>over, and to </a:t>
            </a:r>
            <a:r>
              <a:rPr lang="en-GB" sz="2400" b="1" dirty="0">
                <a:cs typeface="Arial"/>
              </a:rPr>
              <a:t>improve</a:t>
            </a:r>
            <a:r>
              <a:rPr lang="en-GB" sz="2400" dirty="0">
                <a:cs typeface="Arial"/>
              </a:rPr>
              <a:t>, their health”.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cs typeface="Arial"/>
              </a:rPr>
              <a:t>It attempts to address personal, local and global determinants of health, in practice.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/>
              <a:t>                      (WHO 1998, Naidoo and Wills, 2009)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744" y="188640"/>
            <a:ext cx="7886700" cy="994172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</p:spTree>
    <p:extLst>
      <p:ext uri="{BB962C8B-B14F-4D97-AF65-F5344CB8AC3E}">
        <p14:creationId xmlns:p14="http://schemas.microsoft.com/office/powerpoint/2010/main" val="13468975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5"/>
            <a:ext cx="6904248" cy="1422158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cap="none" dirty="0">
                <a:solidFill>
                  <a:schemeClr val="tx1"/>
                </a:solidFill>
              </a:rPr>
              <a:t>The Ottawa Charter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8791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BD980-9F9F-49E3-99FD-34729F5FA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Ottawa Charter for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4640E-F50B-4DA2-A712-AF509BD36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Ottawa Charter for Health Promotion  Ottawa – Canada hosted the first international conference on health promotion in 1986.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Charter: refers to the document that outlines the functions and principles of health promotion </a:t>
            </a:r>
            <a:endParaRPr lang="en-GB" sz="2800" dirty="0">
              <a:sym typeface="Symbol" panose="05050102010706020507" pitchFamily="18" charset="2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EE6DF5-9122-1F67-39C0-439DF88BB9B6}"/>
              </a:ext>
            </a:extLst>
          </p:cNvPr>
          <p:cNvSpPr txBox="1"/>
          <p:nvPr/>
        </p:nvSpPr>
        <p:spPr>
          <a:xfrm>
            <a:off x="5652120" y="50731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(Naidoo and Wills,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795836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09812-7F9D-402C-981B-9501018B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Ottawa Charter for Health Promotion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3994D8-C901-4157-9A0D-0FFF21290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The conference produced guidelines for </a:t>
            </a:r>
            <a:r>
              <a:rPr lang="en-US" sz="2800" dirty="0" err="1"/>
              <a:t>organisations</a:t>
            </a:r>
            <a:r>
              <a:rPr lang="en-US" sz="2800" dirty="0"/>
              <a:t> and stakeholders to integrate health promotion into strategies, policies, and campaigns, aiming to achieve "health for all by 2000 and beyond" and reduce health inequalities.</a:t>
            </a:r>
            <a:endParaRPr lang="en-GB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15027B-5809-06E4-195E-C6333FC38E01}"/>
              </a:ext>
            </a:extLst>
          </p:cNvPr>
          <p:cNvSpPr txBox="1"/>
          <p:nvPr/>
        </p:nvSpPr>
        <p:spPr>
          <a:xfrm>
            <a:off x="6012160" y="5330464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(Naidoo and Wills, 2009)</a:t>
            </a:r>
          </a:p>
        </p:txBody>
      </p:sp>
    </p:spTree>
    <p:extLst>
      <p:ext uri="{BB962C8B-B14F-4D97-AF65-F5344CB8AC3E}">
        <p14:creationId xmlns:p14="http://schemas.microsoft.com/office/powerpoint/2010/main" val="20208492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i="1" cap="none" dirty="0"/>
              <a:t>W</a:t>
            </a:r>
            <a:r>
              <a:rPr lang="en-GB" b="1" i="1" cap="none" dirty="0">
                <a:solidFill>
                  <a:schemeClr val="tx1"/>
                </a:solidFill>
              </a:rPr>
              <a:t>hat are three </a:t>
            </a:r>
            <a:r>
              <a:rPr lang="en-GB" i="1" cap="none" dirty="0"/>
              <a:t>strategies/principles </a:t>
            </a:r>
            <a:r>
              <a:rPr lang="en-GB" b="1" i="1" cap="none" dirty="0">
                <a:solidFill>
                  <a:schemeClr val="tx1"/>
                </a:solidFill>
              </a:rPr>
              <a:t>for health promotion?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52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5B79B-1AD1-4E92-9388-04ADCFC739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Promotion</a:t>
            </a:r>
            <a:r>
              <a:rPr lang="en-GB" b="1" cap="none" dirty="0">
                <a:solidFill>
                  <a:schemeClr val="tx1"/>
                </a:solidFill>
              </a:rPr>
              <a:t> </a:t>
            </a:r>
            <a:r>
              <a:rPr lang="en-GB" b="1" dirty="0"/>
              <a:t>S</a:t>
            </a:r>
            <a:r>
              <a:rPr lang="en-GB" b="1" cap="none" dirty="0">
                <a:solidFill>
                  <a:schemeClr val="tx1"/>
                </a:solidFill>
              </a:rPr>
              <a:t>trategies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F51AA-5A04-4984-8E53-056FA79AEC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Three basic strategies/principles for health promotion identified in the Ottawa Charter include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Enabling,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Mediating, and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Advocacy. </a:t>
            </a:r>
          </a:p>
          <a:p>
            <a:pPr marL="0" indent="0">
              <a:buNone/>
            </a:pPr>
            <a:r>
              <a:rPr lang="en-GB" b="1" dirty="0"/>
              <a:t>                             </a:t>
            </a:r>
            <a:r>
              <a:rPr lang="en-GB" dirty="0"/>
              <a:t>(Naidoo and Wills, 2009)</a:t>
            </a:r>
          </a:p>
        </p:txBody>
      </p:sp>
    </p:spTree>
    <p:extLst>
      <p:ext uri="{BB962C8B-B14F-4D97-AF65-F5344CB8AC3E}">
        <p14:creationId xmlns:p14="http://schemas.microsoft.com/office/powerpoint/2010/main" val="7316521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A8CDF-32D5-43EA-88F1-76C904433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Three basic Principle of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87531-2A4F-453B-83CF-2C37ED36C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Enable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– Health promotion aims to enable all people to achieve their fullest health by closing the gaps in health inequalities by ensuring equal opportunities and resources for everyone.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Reducing differences in health status by ensuring equal opportunities and resources to make healthy choices  </a:t>
            </a:r>
          </a:p>
          <a:p>
            <a:pPr lvl="0">
              <a:lnSpc>
                <a:spcPct val="107000"/>
              </a:lnSpc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Mediate 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– Professionals, social groups and health personnel have a major responsibility to mediate (negotiate) between differing interests in society to achieve health. </a:t>
            </a:r>
          </a:p>
          <a:p>
            <a:pPr lvl="0">
              <a:lnSpc>
                <a:spcPct val="107000"/>
              </a:lnSpc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This ensures co-ordinated action between all interested parties i.e., government, NGO’s, media, health sectors,  </a:t>
            </a:r>
          </a:p>
          <a:p>
            <a:pPr lvl="0">
              <a:lnSpc>
                <a:spcPct val="107000"/>
              </a:lnSpc>
              <a:buFont typeface="Wingdings" panose="05000000000000000000" pitchFamily="2" charset="2"/>
              <a:buChar char="§"/>
              <a:tabLst>
                <a:tab pos="457200" algn="l"/>
              </a:tabLst>
            </a:pPr>
            <a:r>
              <a:rPr lang="en-GB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Advocate</a:t>
            </a:r>
            <a:r>
              <a:rPr lang="en-GB" dirty="0">
                <a:ea typeface="Times New Roman" panose="02020603050405020304" pitchFamily="18" charset="0"/>
                <a:cs typeface="Times New Roman" panose="02020603050405020304" pitchFamily="18" charset="0"/>
              </a:rPr>
              <a:t> – supporting and making public health recommendations for health, by getting the message out</a:t>
            </a:r>
            <a:endParaRPr lang="en-GB" sz="3600" dirty="0"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                                                                         (Naidoo and Wills,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2596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i="1" cap="none" dirty="0"/>
              <a:t>W</a:t>
            </a:r>
            <a:r>
              <a:rPr lang="en-GB" b="1" i="1" cap="none" dirty="0">
                <a:solidFill>
                  <a:schemeClr val="tx1"/>
                </a:solidFill>
              </a:rPr>
              <a:t>hat are </a:t>
            </a:r>
            <a:r>
              <a:rPr lang="en-GB" i="1" cap="none" dirty="0"/>
              <a:t>5 Priority or Action areas of </a:t>
            </a:r>
            <a:r>
              <a:rPr lang="en-GB" b="1" i="1" cap="none" dirty="0">
                <a:solidFill>
                  <a:schemeClr val="tx1"/>
                </a:solidFill>
              </a:rPr>
              <a:t>health promotion?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223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25C64-45AE-4AC6-AD1F-13D116F951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5 Priority or Action areas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84E80-A887-4FF2-B53A-579755F70A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68760"/>
            <a:ext cx="8229600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There are 5 Priority or Action areas that should be taken into account when devising health promotion initiatives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Build healthy public policy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Create Supportive Environments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Strengthen Community Action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Develop Personal Skills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Reorient Health Services</a:t>
            </a:r>
          </a:p>
          <a:p>
            <a:pPr marL="0" indent="0" algn="ctr">
              <a:buNone/>
            </a:pPr>
            <a:r>
              <a:rPr lang="en-GB" sz="2800" b="1" i="1" u="sng" dirty="0"/>
              <a:t>B</a:t>
            </a:r>
            <a:r>
              <a:rPr lang="en-GB" sz="2800" b="1" i="1" dirty="0"/>
              <a:t>ad </a:t>
            </a:r>
            <a:r>
              <a:rPr lang="en-GB" sz="2800" b="1" i="1" u="sng" dirty="0"/>
              <a:t>C</a:t>
            </a:r>
            <a:r>
              <a:rPr lang="en-GB" sz="2800" b="1" i="1" dirty="0"/>
              <a:t>ats </a:t>
            </a:r>
            <a:r>
              <a:rPr lang="en-GB" sz="2800" b="1" i="1" u="sng" dirty="0"/>
              <a:t>S</a:t>
            </a:r>
            <a:r>
              <a:rPr lang="en-GB" sz="2800" b="1" i="1" dirty="0"/>
              <a:t>mell </a:t>
            </a:r>
            <a:r>
              <a:rPr lang="en-GB" sz="2800" b="1" i="1" u="sng" dirty="0"/>
              <a:t>D</a:t>
            </a:r>
            <a:r>
              <a:rPr lang="en-GB" sz="2800" b="1" i="1" dirty="0"/>
              <a:t>ead </a:t>
            </a:r>
            <a:r>
              <a:rPr lang="en-GB" sz="2800" b="1" i="1" u="sng" dirty="0"/>
              <a:t>R</a:t>
            </a:r>
            <a:r>
              <a:rPr lang="en-GB" sz="2800" b="1" i="1" dirty="0"/>
              <a:t>ats    </a:t>
            </a:r>
            <a:r>
              <a:rPr lang="en-GB" sz="2400" dirty="0"/>
              <a:t>(Naidoo and Wills, 2009)</a:t>
            </a:r>
          </a:p>
        </p:txBody>
      </p:sp>
    </p:spTree>
    <p:extLst>
      <p:ext uri="{BB962C8B-B14F-4D97-AF65-F5344CB8AC3E}">
        <p14:creationId xmlns:p14="http://schemas.microsoft.com/office/powerpoint/2010/main" val="5466507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9716E-B3AE-4D92-A52A-8DA9661C28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Build healthy public policy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D42B8-A56E-4353-993D-F64CABD149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775" y="1268760"/>
            <a:ext cx="8229600" cy="391703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This relates directly to the decisions made by the government and organisations in relation to laws, regulations and policies that affect/improve health.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800" dirty="0"/>
              <a:t>For examples, increasing taxes on certain alcoholic drinks which makes participating in unhealthy behaviours more difficult thereby reducing exposure to determinants that can cause ill health.                         </a:t>
            </a:r>
          </a:p>
          <a:p>
            <a:pPr marL="0" indent="0">
              <a:buNone/>
            </a:pPr>
            <a:r>
              <a:rPr lang="en-GB" sz="2800" dirty="0"/>
              <a:t>                                                   </a:t>
            </a:r>
            <a:r>
              <a:rPr lang="en-GB" sz="2000" dirty="0"/>
              <a:t>(Naidoo and Wills, 2009)</a:t>
            </a:r>
          </a:p>
        </p:txBody>
      </p:sp>
    </p:spTree>
    <p:extLst>
      <p:ext uri="{BB962C8B-B14F-4D97-AF65-F5344CB8AC3E}">
        <p14:creationId xmlns:p14="http://schemas.microsoft.com/office/powerpoint/2010/main" val="42887934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>
            <a:normAutofit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Working in groups, research the term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Laws/legislations and policies </a:t>
            </a:r>
          </a:p>
          <a:p>
            <a:pPr marL="0" indent="0" algn="ctr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Why are they important?</a:t>
            </a:r>
          </a:p>
          <a:p>
            <a:pPr marL="0" indent="0" algn="ctr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Are legislations and policies related? </a:t>
            </a: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6115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688DE-26FB-4D26-AEF6-E5EE4ECD6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30E9B-7090-4F93-A8A6-A2F161553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Legislation is a law or a set of laws or rules that have been passed by Parliament.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word is also used to describe the act of making a new law.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Legislation refers to the preparation and enactment of laws by a legislative body through its law-making process.</a:t>
            </a:r>
          </a:p>
        </p:txBody>
      </p:sp>
    </p:spTree>
    <p:extLst>
      <p:ext uri="{BB962C8B-B14F-4D97-AF65-F5344CB8AC3E}">
        <p14:creationId xmlns:p14="http://schemas.microsoft.com/office/powerpoint/2010/main" val="27595240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18DE6-B95D-4492-93E5-A475BDEC8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33" y="116632"/>
            <a:ext cx="8229600" cy="1143000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E13F34-4FDF-4730-9182-D822DC68E8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33" y="1417638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Legislation (that is, laws) is made so that everyone in society knows which behaviours are acceptable and which are not.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Laws cover all aspects of our lives including protecting the health and safety of people at work and those affected by work activities including those who receive care and support.</a:t>
            </a:r>
          </a:p>
        </p:txBody>
      </p:sp>
    </p:spTree>
    <p:extLst>
      <p:ext uri="{BB962C8B-B14F-4D97-AF65-F5344CB8AC3E}">
        <p14:creationId xmlns:p14="http://schemas.microsoft.com/office/powerpoint/2010/main" val="7359345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476BC-A792-498D-82FC-E0494E80C4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719332-1F01-4140-B947-FBF8906A6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policy is defined as the “decisions, plans, and actions that are undertaken to achieve specific health care goals within a society.”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(WHO, 2021)</a:t>
            </a:r>
          </a:p>
        </p:txBody>
      </p:sp>
    </p:spTree>
    <p:extLst>
      <p:ext uri="{BB962C8B-B14F-4D97-AF65-F5344CB8AC3E}">
        <p14:creationId xmlns:p14="http://schemas.microsoft.com/office/powerpoint/2010/main" val="37493200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3ED1D1-F415-48ED-8488-46B270C1F9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/>
                <a:cs typeface="Arial"/>
              </a:rPr>
              <a:t>Health Policy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F9AF91-51B6-4C88-80BC-628C084D0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17638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Policies set the boundaries within which HSC organisation operate.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also reflect the philosophy of any Health organisation.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policy is best understood as a set of overarching principles and goals that dictate how care is delivered and accessed.</a:t>
            </a:r>
          </a:p>
        </p:txBody>
      </p:sp>
    </p:spTree>
    <p:extLst>
      <p:ext uri="{BB962C8B-B14F-4D97-AF65-F5344CB8AC3E}">
        <p14:creationId xmlns:p14="http://schemas.microsoft.com/office/powerpoint/2010/main" val="180409693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5E280-0601-4B00-B581-395799C0AD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4400" b="1" dirty="0">
                <a:latin typeface="Arial" panose="020B0604020202020204" pitchFamily="34" charset="0"/>
                <a:cs typeface="Arial" panose="020B0604020202020204" pitchFamily="34" charset="0"/>
              </a:rPr>
              <a:t>egislations and policies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BFDE22-F969-46EB-A010-87AABFD8D6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Although policy and legislation are interrelated, each has a distinct function: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policy is 'a course or principle of action adopted or proposed by an organization or individual’.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Legislation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sets out the law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therefore, the procedure or standard that people and organisations must follow.</a:t>
            </a:r>
          </a:p>
        </p:txBody>
      </p:sp>
    </p:spTree>
    <p:extLst>
      <p:ext uri="{BB962C8B-B14F-4D97-AF65-F5344CB8AC3E}">
        <p14:creationId xmlns:p14="http://schemas.microsoft.com/office/powerpoint/2010/main" val="374238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Working in independently, research some other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b="1" dirty="0">
                <a:latin typeface="Arial"/>
                <a:cs typeface="Arial"/>
              </a:rPr>
              <a:t>Public health legislations or policies designed to make the environment healthier</a:t>
            </a: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A78EB3B0-2188-85F4-1769-2F6C21BB02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80416"/>
            <a:ext cx="1018123" cy="100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63116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37E83-D938-7830-2C7D-ECB4B7028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0ECF3A-F765-D396-0538-FE69FF6F7B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Banning smoking in public places. </a:t>
            </a:r>
          </a:p>
          <a:p>
            <a:r>
              <a:rPr lang="en-GB" dirty="0"/>
              <a:t>Restricting the advertisement of frizzy drinks on the television to reduce obesity</a:t>
            </a:r>
          </a:p>
          <a:p>
            <a:r>
              <a:rPr lang="en-GB" dirty="0"/>
              <a:t>Some laws are designed to directly influence behaviour </a:t>
            </a:r>
            <a:r>
              <a:rPr lang="en-GB"/>
              <a:t>i.e., </a:t>
            </a:r>
            <a:r>
              <a:rPr lang="en-GB" dirty="0"/>
              <a:t>wearing seat belts, safety restraints for children. </a:t>
            </a: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626615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027A7-99D7-8891-F864-F044A2136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6245E-6B8F-2B12-92BC-188C745554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Which of the following best illustrates the application of healthy public policy to influence population health outcomes?</a:t>
            </a:r>
          </a:p>
          <a:p>
            <a:pPr marL="0" indent="0">
              <a:buNone/>
            </a:pPr>
            <a:br>
              <a:rPr lang="en-GB" sz="2400" dirty="0"/>
            </a:br>
            <a:r>
              <a:rPr lang="en-GB" sz="2400" dirty="0"/>
              <a:t>A) Facilitating a community cooking workshop</a:t>
            </a:r>
            <a:br>
              <a:rPr lang="en-GB" sz="2400" dirty="0"/>
            </a:br>
            <a:r>
              <a:rPr lang="en-GB" sz="2400" dirty="0"/>
              <a:t>B) Introducing legislation to restrict advertising of high-sugar foods to children</a:t>
            </a:r>
            <a:br>
              <a:rPr lang="en-GB" sz="2400" dirty="0"/>
            </a:br>
            <a:r>
              <a:rPr lang="en-GB" sz="2400" dirty="0"/>
              <a:t>C) Providing exercise classes in a local park</a:t>
            </a:r>
            <a:br>
              <a:rPr lang="en-GB" sz="2400" dirty="0"/>
            </a:br>
            <a:r>
              <a:rPr lang="en-GB" sz="2400" dirty="0"/>
              <a:t>D) Organizing a one-off neighbourhood litter pick</a:t>
            </a:r>
          </a:p>
        </p:txBody>
      </p:sp>
      <p:pic>
        <p:nvPicPr>
          <p:cNvPr id="5" name="Picture 4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88E9D735-52C6-02FA-ACA9-EC0E14C176D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80416"/>
            <a:ext cx="1018123" cy="100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90041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7E913-D3B3-4A82-8CE3-DC6F80254E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Create Supportive Environments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DC521-A5B7-4A18-B136-D1FD5DBC79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A supportive environment is one that promotes health and assists people in making healthy lifestyle choices.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This priority recognises the impact that broader determinants have on health and aim to promote a healthy physical and social environment for the community to allow people to live healthy lives.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1" dirty="0"/>
              <a:t>Examples </a:t>
            </a:r>
            <a:r>
              <a:rPr lang="en-GB" dirty="0"/>
              <a:t>– Designing safe urban spaces for walking and cycling, implementing smoke-free campuses, accessible green spaces, ergonomically designed workplaces.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0BF233-09A3-82BF-0A7C-17F548E2E110}"/>
              </a:ext>
            </a:extLst>
          </p:cNvPr>
          <p:cNvSpPr txBox="1"/>
          <p:nvPr/>
        </p:nvSpPr>
        <p:spPr>
          <a:xfrm>
            <a:off x="6084168" y="522920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(Naidoo and Wills,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9604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B9485-D30C-4ECD-9C66-FA8B5DD1FF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Strengthen Community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33AD1B-6F46-4040-BAD3-C343CFF1B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This focuses on building links between individuals and the community and the centres around the community working together to achieve a common goal. </a:t>
            </a:r>
          </a:p>
          <a:p>
            <a:r>
              <a:rPr lang="en-GB" dirty="0"/>
              <a:t>Skills need to be developed in the community in order for action to be taken to improve health</a:t>
            </a:r>
          </a:p>
          <a:p>
            <a:r>
              <a:rPr lang="en-GB" dirty="0"/>
              <a:t>Giving the community a sense of ownership of a health strategy increases the likelihood of its effectiveness.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2F96CDF-6A4B-7788-483E-B2A9DF41B73A}"/>
              </a:ext>
            </a:extLst>
          </p:cNvPr>
          <p:cNvSpPr txBox="1"/>
          <p:nvPr/>
        </p:nvSpPr>
        <p:spPr>
          <a:xfrm>
            <a:off x="5508104" y="5180668"/>
            <a:ext cx="309634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(Naidoo and Wills,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6723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C1645-13AD-45B5-9E5C-06DDB0727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3855"/>
            <a:ext cx="8229600" cy="1143000"/>
          </a:xfrm>
        </p:spPr>
        <p:txBody>
          <a:bodyPr/>
          <a:lstStyle/>
          <a:p>
            <a:r>
              <a:rPr lang="en-GB" b="1" dirty="0"/>
              <a:t>Develop Personal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743D45-BFBC-4924-A5BF-DFFF0A33E7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Education is the key aspect of this priority.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It refers to gaining knowledge and life skills to make informed decisions that may indirectly impact people's health.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Personal skills need to be developed to assist people to live healthy lives.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This priority is important because many areas of society have a role in educating – school, work, families, government, non-government organisations.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CF1C07-49D3-73AA-1559-825407216FD3}"/>
              </a:ext>
            </a:extLst>
          </p:cNvPr>
          <p:cNvSpPr txBox="1"/>
          <p:nvPr/>
        </p:nvSpPr>
        <p:spPr>
          <a:xfrm>
            <a:off x="6084168" y="5161618"/>
            <a:ext cx="32221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(Naidoo and Wills,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200553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9AF43-0740-F2BD-C5DA-E954AD3955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Example Develop Personal Skills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2DEC8-83D6-D7BD-63F9-4EFA5DA64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Practising safe sex,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Encouraging people to engage in exercising as part of one’s life,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Promoting healthy eating habits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509739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044F6-7757-4791-928A-86F3338667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Reorient Health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3E4D9-8DDB-4C30-8F55-5DB4CF4EC5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This involves reorienting the health system so that it promotes health as opposed to only focussing on diagnosis and treating illness, which is the case with the biomedical model.</a:t>
            </a:r>
          </a:p>
          <a:p>
            <a:r>
              <a:rPr lang="en-GB" sz="2400" dirty="0"/>
              <a:t>To reorient health services, the health system must encompass not only doctors and hospitals, but all members of the community including individuals, community groups, health professionals, health service institutions and governments.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EEA303-12FE-B43B-5F05-A83D6FC32C2F}"/>
              </a:ext>
            </a:extLst>
          </p:cNvPr>
          <p:cNvSpPr txBox="1"/>
          <p:nvPr/>
        </p:nvSpPr>
        <p:spPr>
          <a:xfrm>
            <a:off x="6012160" y="5176500"/>
            <a:ext cx="33661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(Naidoo and Wills, 2009)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396902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BFBCE-2217-D68B-3F4C-FAC53EDA68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 </a:t>
            </a:r>
            <a:r>
              <a:rPr lang="en-GB" b="1" dirty="0"/>
              <a:t>Reorient Health Services</a:t>
            </a:r>
            <a:r>
              <a:rPr lang="en-GB" sz="44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83D40-CBA5-9A92-6799-FF74E78788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</a:t>
            </a:r>
            <a:r>
              <a:rPr lang="en-GB" sz="3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ocusing on healthy eating rather than on surgery to reduce the impact of CVD,</a:t>
            </a:r>
          </a:p>
          <a:p>
            <a:r>
              <a:rPr lang="en-GB" sz="3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practitioners prescribing activity before the development of damaging conditions such as type 2 diabetes is expected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34027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03AFD-F4EF-4CB8-94CD-D2971D87D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Ottawa Charter for Health Promotion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40F815-5D6F-428F-A839-7EC9F512E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Ottawa Charter provides governments and health promotion organisations with an effective tool to use when planning effective strategies.  </a:t>
            </a:r>
          </a:p>
          <a:p>
            <a:r>
              <a:rPr lang="en-GB" dirty="0"/>
              <a:t>However, it is not necessary to address all five priority areas</a:t>
            </a:r>
          </a:p>
          <a:p>
            <a:r>
              <a:rPr lang="en-GB" dirty="0"/>
              <a:t>Therefore, some effective programs should only focus on one or two priority areas.</a:t>
            </a:r>
          </a:p>
        </p:txBody>
      </p:sp>
    </p:spTree>
    <p:extLst>
      <p:ext uri="{BB962C8B-B14F-4D97-AF65-F5344CB8AC3E}">
        <p14:creationId xmlns:p14="http://schemas.microsoft.com/office/powerpoint/2010/main" val="29986025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>
            <a:normAutofit/>
          </a:bodyPr>
          <a:lstStyle/>
          <a:p>
            <a:pPr marL="0" indent="0" defTabSz="685800">
              <a:spcBef>
                <a:spcPts val="0"/>
              </a:spcBef>
              <a:buNone/>
              <a:defRPr/>
            </a:pPr>
            <a:r>
              <a:rPr lang="en-GB" sz="1950" dirty="0">
                <a:solidFill>
                  <a:prstClr val="black"/>
                </a:solidFill>
                <a:cs typeface="Arial" panose="020B0604020202020204" pitchFamily="34" charset="0"/>
              </a:rPr>
              <a:t>Watch the video below: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1950" dirty="0">
                <a:solidFill>
                  <a:prstClr val="black"/>
                </a:solidFill>
                <a:cs typeface="Arial" panose="020B0604020202020204" pitchFamily="34" charset="0"/>
              </a:rPr>
              <a:t>An Introduction to Health Promotion and the Ottawa charter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1950" dirty="0">
                <a:solidFill>
                  <a:prstClr val="black"/>
                </a:solidFill>
                <a:cs typeface="Arial" panose="020B0604020202020204" pitchFamily="34" charset="0"/>
                <a:hlinkClick r:id="rId3"/>
              </a:rPr>
              <a:t>https://www.youtube.com/watch?v=G2quVLcJVBk</a:t>
            </a:r>
            <a:endParaRPr lang="en-GB" sz="195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100" b="1" dirty="0">
                <a:solidFill>
                  <a:prstClr val="black"/>
                </a:solidFill>
                <a:cs typeface="Arial" panose="020B0604020202020204" pitchFamily="34" charset="0"/>
              </a:rPr>
              <a:t>Feedback your findings to the whole class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88640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9728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745D00-FD84-2221-3DA9-265F25F19A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4794" y="1364061"/>
            <a:ext cx="8143670" cy="438267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A public health authority is designing a programme to reduce childhood obesity. Considering all five Ottawa Charter areas, which approach would likely have the greatest population-level impact?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A) Teaching children about healthy eating in school (Developing Personal Skills)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B) Banning sugary drinks in schools and taxing sugary drinks nationally (Building Healthy Public Policy)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C) Creating community playgrounds and safe walking routes (Creating Supportive Environments)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D) Encouraging parents to organise local health initiatives (Strengthening Community Action)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E) Adding dieticians to primary care teams to advise families (Reorienting Health Services)</a:t>
            </a:r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546EF22F-F8F5-AB6C-9A50-F6637552E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pic>
        <p:nvPicPr>
          <p:cNvPr id="6" name="Picture 5" descr="A qr code on a blue background&#10;&#10;AI-generated content may be incorrect.">
            <a:extLst>
              <a:ext uri="{FF2B5EF4-FFF2-40B4-BE49-F238E27FC236}">
                <a16:creationId xmlns:a16="http://schemas.microsoft.com/office/drawing/2014/main" id="{C761B43E-FE70-393D-2A8B-87EF87351E9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9975" y="4653136"/>
            <a:ext cx="1018123" cy="1009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33539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i="1" cap="none" dirty="0"/>
              <a:t>How can Health be promoted using mass media</a:t>
            </a:r>
            <a:r>
              <a:rPr lang="en-GB" b="1" i="1" cap="none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82835" y="366955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093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>
            <a:normAutofit/>
          </a:bodyPr>
          <a:lstStyle/>
          <a:p>
            <a:pPr defTabSz="685800">
              <a:lnSpc>
                <a:spcPct val="90000"/>
              </a:lnSpc>
              <a:spcBef>
                <a:spcPts val="75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addition to the traditional media (radio, television, billboards, press and print media including newspapers, posters, and leaflets), the new forms of media (internet) have changed communication patterns and coverage.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lnSpc>
                <a:spcPct val="90000"/>
              </a:lnSpc>
              <a:spcBef>
                <a:spcPts val="750"/>
              </a:spcBef>
              <a:buFont typeface="Wingdings" panose="05000000000000000000" pitchFamily="2" charset="2"/>
              <a:buChar char="§"/>
              <a:defRPr/>
            </a:pPr>
            <a:r>
              <a:rPr lang="en-GB" sz="2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Mass media  have a long history of persuading people to buy a different products and lifestyles that cause ill health, such as tobacco, alcohol through both paid and unpaid advertisement. 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  <a:r>
              <a:rPr lang="en-GB" sz="1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(Naidoo and Wills, 2009)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576" y="404664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Using mass media to promote Health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79282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906087"/>
            <a:ext cx="7141937" cy="3504556"/>
          </a:xfrm>
        </p:spPr>
        <p:txBody>
          <a:bodyPr>
            <a:normAutofit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Working in groups, discuss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What functions or roles do you think the mass media plays in modern life?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21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374263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i="1" cap="none" dirty="0"/>
              <a:t>W</a:t>
            </a:r>
            <a:r>
              <a:rPr lang="en-GB" b="1" i="1" cap="none" dirty="0">
                <a:solidFill>
                  <a:schemeClr val="tx1"/>
                </a:solidFill>
              </a:rPr>
              <a:t>hat are the role of mass media in the society</a:t>
            </a:r>
            <a:r>
              <a:rPr lang="en-GB" b="1" i="1" dirty="0">
                <a:solidFill>
                  <a:schemeClr val="tx1"/>
                </a:solidFill>
              </a:rPr>
              <a:t>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24" y="359778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14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9632" y="1412776"/>
            <a:ext cx="7141937" cy="4176464"/>
          </a:xfrm>
        </p:spPr>
        <p:txBody>
          <a:bodyPr>
            <a:noAutofit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Mass communication has also been used by health promoters 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raise public awareness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information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Reminding the public of the effects of their health-damaging behaviour 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the benefits of adopting healthy behaviours and lifestyles</a:t>
            </a:r>
          </a:p>
          <a:p>
            <a:pPr marL="171450" indent="-17145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defRPr/>
            </a:pP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media advocacy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through the creation of a climate of opinion conducive to policy change, through maintaining the relevance of an issue and making sure it is thought about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1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social marketing </a:t>
            </a: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using the marketing mix to achieve behaviour change</a:t>
            </a:r>
          </a:p>
          <a:p>
            <a:pPr marL="0" indent="0">
              <a:buNone/>
            </a:pPr>
            <a:r>
              <a:rPr lang="en-US" sz="1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(Naidoo and Wills, 2009)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9737" y="332656"/>
            <a:ext cx="8564525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Role of Mass Media in Modern World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479045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68145" y="1224073"/>
            <a:ext cx="7392287" cy="4581191"/>
          </a:xfrm>
        </p:spPr>
        <p:txBody>
          <a:bodyPr>
            <a:noAutofit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are two main ways by which mass media is used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Planned campaigns and advertising: 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</a:t>
            </a: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the advantage of reaching large number of people from all social classes and population groups quickly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Messages can be developed and targeted to meet specific objectives 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disadvantage is the necessity for adequate funding in order to make an impact.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(Naidoo and Wills, 2009)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29901"/>
            <a:ext cx="8564525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Ways mass media is used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79567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43608" y="1412776"/>
            <a:ext cx="7392287" cy="3727839"/>
          </a:xfrm>
        </p:spPr>
        <p:txBody>
          <a:bodyPr>
            <a:normAutofit fontScale="70000" lnSpcReduction="20000"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31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Unpaid publicity and media advocacy: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endParaRPr lang="en-GB" sz="3100" b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has the advantage of low cost and a greater credibility as messages are not seen as being directly promoted by health organisations.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downside is the lack of control over what appears in the media,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means messages may be misinterpreted or refuted.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3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endParaRPr lang="en-GB" sz="2600" b="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2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(Naidoo and Wills, 2009)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endParaRPr lang="en-GB" sz="2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475" y="259270"/>
            <a:ext cx="8564525" cy="994172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Ways mass media is used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4749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309224"/>
            <a:ext cx="6904248" cy="1950987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dirty="0">
                <a:solidFill>
                  <a:schemeClr val="tx1"/>
                </a:solidFill>
              </a:rPr>
              <a:t>Public health campaign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2F218E-DB33-49E8-8FFF-4B641AADBE6C}"/>
              </a:ext>
            </a:extLst>
          </p:cNvPr>
          <p:cNvSpPr txBox="1"/>
          <p:nvPr/>
        </p:nvSpPr>
        <p:spPr>
          <a:xfrm>
            <a:off x="1691680" y="3597789"/>
            <a:ext cx="626469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/>
              <a:t>Think of public health campaign –what comes to mind?</a:t>
            </a:r>
          </a:p>
        </p:txBody>
      </p:sp>
    </p:spTree>
    <p:extLst>
      <p:ext uri="{BB962C8B-B14F-4D97-AF65-F5344CB8AC3E}">
        <p14:creationId xmlns:p14="http://schemas.microsoft.com/office/powerpoint/2010/main" val="847280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342116" y="1340768"/>
            <a:ext cx="6608698" cy="3816424"/>
          </a:xfrm>
        </p:spPr>
        <p:txBody>
          <a:bodyPr>
            <a:normAutofit/>
          </a:bodyPr>
          <a:lstStyle/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campaigns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entail the strategic dissemination of information to the </a:t>
            </a:r>
            <a:r>
              <a:rPr lang="en-GB" sz="2400" b="1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to support different population groups to resist imminent health threats and embrace behaviours that promote good health      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</a:t>
            </a:r>
            <a:r>
              <a:rPr lang="en-GB" sz="2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(Campaignresources.phe.gov.uk, 2019)</a:t>
            </a:r>
          </a:p>
          <a:p>
            <a:pPr algn="ctr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endParaRPr lang="en-GB" sz="20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does this mean?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188640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Campaigns/interventions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FF19F67-D848-4E89-9E24-72CE3F5EAF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08520" y="4083157"/>
            <a:ext cx="2839458" cy="1737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588245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01991" y="1484784"/>
            <a:ext cx="7740017" cy="3668233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a combination of activities or strategies designed to assess, improve, maintain, promote or modify health among individuals or entire populations.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could include educational or care programmes, policy changes, environmental improvement or health promotion </a:t>
            </a: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(Clarke 2019).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an activity… ‘’aimed at modifying a process, course of action or sequence of events in order to change one or several of their characteristics such as performance of expected outcome’’ (Naidoo and Wills, 2009).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1364" y="229901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Campaigns/interventions</a:t>
            </a:r>
          </a:p>
        </p:txBody>
      </p:sp>
    </p:spTree>
    <p:extLst>
      <p:ext uri="{BB962C8B-B14F-4D97-AF65-F5344CB8AC3E}">
        <p14:creationId xmlns:p14="http://schemas.microsoft.com/office/powerpoint/2010/main" val="374273278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55576" y="1484784"/>
            <a:ext cx="7740017" cy="3668233"/>
          </a:xfrm>
        </p:spPr>
        <p:txBody>
          <a:bodyPr>
            <a:normAutofit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 campaigns can be very </a:t>
            </a:r>
          </a:p>
          <a:p>
            <a:pPr marL="171450" indent="-171450"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defRPr/>
            </a:pPr>
            <a:endParaRPr lang="en-GB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small scale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 leaflet given by a nurse) or 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large scale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(like national programme aimed at preventing for example </a:t>
            </a: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heart disease 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obesity</a:t>
            </a: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also called ‘programme’ ‘intervention’ ‘campaign’ ‘initiative’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(Naidoo and Wills, 2009)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8582" y="116632"/>
            <a:ext cx="7886700" cy="994172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Campaigns/interventions</a:t>
            </a:r>
          </a:p>
        </p:txBody>
      </p:sp>
    </p:spTree>
    <p:extLst>
      <p:ext uri="{BB962C8B-B14F-4D97-AF65-F5344CB8AC3E}">
        <p14:creationId xmlns:p14="http://schemas.microsoft.com/office/powerpoint/2010/main" val="55907942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255126" y="1556792"/>
            <a:ext cx="7141937" cy="3960440"/>
          </a:xfrm>
        </p:spPr>
        <p:txBody>
          <a:bodyPr>
            <a:normAutofit fontScale="77500" lnSpcReduction="20000"/>
          </a:bodyPr>
          <a:lstStyle/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Working in groups, </a:t>
            </a:r>
          </a:p>
          <a:p>
            <a:pPr marL="0" indent="0" defTabSz="685800">
              <a:lnSpc>
                <a:spcPct val="90000"/>
              </a:lnSpc>
              <a:spcBef>
                <a:spcPts val="750"/>
              </a:spcBef>
              <a:buNone/>
              <a:defRPr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 of a current issue which has received a lot of media coverage</a:t>
            </a:r>
            <a:r>
              <a:rPr lang="en-GB" sz="340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endParaRPr lang="en-GB" sz="3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helpful and useful about such coverage?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unhelpful and not useful?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Clr>
                <a:srgbClr val="4E81EE"/>
              </a:buClr>
              <a:buFont typeface="Wingdings" panose="05000000000000000000" pitchFamily="2" charset="2"/>
              <a:buChar char="§"/>
              <a:defRPr/>
            </a:pPr>
            <a:r>
              <a:rPr lang="en-GB" sz="3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balance would you </a:t>
            </a:r>
            <a:r>
              <a:rPr lang="en-GB" sz="3400" b="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have preferred</a:t>
            </a:r>
            <a:r>
              <a:rPr lang="en-GB" sz="3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get more or less media coverage?</a:t>
            </a: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defTabSz="685800">
              <a:spcBef>
                <a:spcPts val="0"/>
              </a:spcBef>
              <a:buNone/>
              <a:defRPr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372" y="260648"/>
            <a:ext cx="7886700" cy="994172"/>
          </a:xfrm>
        </p:spPr>
        <p:txBody>
          <a:bodyPr/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Activity </a:t>
            </a:r>
            <a:endParaRPr lang="en-GB" sz="33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484903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C98B9-CF89-4A83-B348-BB6CEE815F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704" y="161330"/>
            <a:ext cx="8352928" cy="1261558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Public Health/NHS England </a:t>
            </a:r>
            <a:b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COVID-19 Campaign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9A04D06-F7B2-490A-AE3A-5785665BBB4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GB" dirty="0"/>
              <a:t>    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2CE70A4-5F3F-4E4B-9621-D4270D533E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5251" y="1844824"/>
            <a:ext cx="4197229" cy="3672408"/>
          </a:xfrm>
        </p:spPr>
        <p:txBody>
          <a:bodyPr>
            <a:normAutofit fontScale="3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6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 not meet others, even friends or family. The only reasons to leave home are to: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6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shop for basic necessities or pick up medicine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6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travel to work when you absolutely cannot work from home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62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exercise once a day, alone or with members of your household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6200" b="0" dirty="0">
                <a:latin typeface="Arial" panose="020B0604020202020204" pitchFamily="34" charset="0"/>
                <a:cs typeface="Arial" panose="020B0604020202020204" pitchFamily="34" charset="0"/>
              </a:rPr>
              <a:t>There is </a:t>
            </a:r>
            <a:r>
              <a:rPr lang="en-GB" sz="6200" b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government guidance on coronavirus</a:t>
            </a:r>
            <a:r>
              <a:rPr lang="en-GB" sz="6200" b="0" dirty="0">
                <a:latin typeface="Arial" panose="020B0604020202020204" pitchFamily="34" charset="0"/>
                <a:cs typeface="Arial" panose="020B0604020202020204" pitchFamily="34" charset="0"/>
              </a:rPr>
              <a:t> on GOV.UK plus </a:t>
            </a:r>
            <a:r>
              <a:rPr lang="en-GB" sz="6200" b="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NHS coronavirus advice</a:t>
            </a:r>
            <a:r>
              <a:rPr lang="en-GB" sz="6200" b="0" dirty="0">
                <a:latin typeface="Arial" panose="020B0604020202020204" pitchFamily="34" charset="0"/>
                <a:cs typeface="Arial" panose="020B0604020202020204" pitchFamily="34" charset="0"/>
              </a:rPr>
              <a:t>. </a:t>
            </a:r>
          </a:p>
          <a:p>
            <a:endParaRPr lang="en-GB" dirty="0"/>
          </a:p>
        </p:txBody>
      </p:sp>
      <p:pic>
        <p:nvPicPr>
          <p:cNvPr id="1026" name="Picture 2" descr="Stay Home. Protect The NHS. Save Lives. — Belle Vue Speedway">
            <a:extLst>
              <a:ext uri="{FF2B5EF4-FFF2-40B4-BE49-F238E27FC236}">
                <a16:creationId xmlns:a16="http://schemas.microsoft.com/office/drawing/2014/main" id="{25B17A45-5B79-473E-B967-1766F498000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3744416" cy="3363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87808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7D59B-FF3B-48A6-8401-C8DA4E201D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690" y="116632"/>
            <a:ext cx="8996806" cy="1143000"/>
          </a:xfrm>
          <a:solidFill>
            <a:srgbClr val="D6DCE5"/>
          </a:solidFill>
        </p:spPr>
        <p:txBody>
          <a:bodyPr>
            <a:normAutofit fontScale="90000"/>
          </a:bodyPr>
          <a:lstStyle/>
          <a:p>
            <a:pPr lvl="0"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Example of a Shift In A Health Campaign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65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Downing Street drops the core messages to remain indoors and protect the health service</a:t>
            </a:r>
            <a:endParaRPr lang="en-GB" sz="16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Content Placeholder 2" descr="The new advertising campaign">
            <a:extLst>
              <a:ext uri="{FF2B5EF4-FFF2-40B4-BE49-F238E27FC236}">
                <a16:creationId xmlns:a16="http://schemas.microsoft.com/office/drawing/2014/main" id="{74DCBD4C-30D9-4645-B2DF-F941E9AFED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634485" y="1844824"/>
            <a:ext cx="4038601" cy="3308923"/>
          </a:xfrm>
        </p:spPr>
      </p:pic>
      <p:pic>
        <p:nvPicPr>
          <p:cNvPr id="4" name="Picture 4" descr="Stay at Home, Protect the NHS, Save Lives">
            <a:extLst>
              <a:ext uri="{FF2B5EF4-FFF2-40B4-BE49-F238E27FC236}">
                <a16:creationId xmlns:a16="http://schemas.microsoft.com/office/drawing/2014/main" id="{1A6BA7DC-9069-441B-B7B9-F082AFD5A3B5}"/>
              </a:ext>
            </a:extLst>
          </p:cNvPr>
          <p:cNvPicPr>
            <a:picLocks noGrp="1" noChangeAspect="1"/>
          </p:cNvPicPr>
          <p:nvPr>
            <p:ph idx="2"/>
          </p:nvPr>
        </p:nvPicPr>
        <p:blipFill>
          <a:blip r:embed="rId4"/>
          <a:srcRect/>
          <a:stretch>
            <a:fillRect/>
          </a:stretch>
        </p:blipFill>
        <p:spPr>
          <a:xfrm>
            <a:off x="457197" y="1916832"/>
            <a:ext cx="3482266" cy="3236915"/>
          </a:xfr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FE5CF-861D-4AC7-ACE2-9407D4CA4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405851"/>
            <a:ext cx="7886700" cy="994172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Change4Life campaign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3BA6F7-8087-4C79-94C3-07FD74B6927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r>
              <a:rPr lang="en-GB" dirty="0"/>
              <a:t>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985B30-1815-490B-80E3-1C85FEF37F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26468"/>
            <a:ext cx="3888685" cy="2825095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Change4Life is a public health programme in England which began in January 2009, run by Public Health England.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It is the country's first national social marketing campaign to tackle the causes of obesity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38DEFBA-B047-4B13-BA8C-92F4E995A9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69629" y="2226468"/>
            <a:ext cx="3915265" cy="2227245"/>
          </a:xfrm>
        </p:spPr>
        <p:txBody>
          <a:bodyPr>
            <a:normAutofit fontScale="6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Change4Life aims to help families make small, sustainable yet significant improvements to their diet and activity levels. It uses the slogan </a:t>
            </a:r>
            <a:r>
              <a:rPr lang="en-GB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"eat well, move more, live longer".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   </a:t>
            </a:r>
          </a:p>
          <a:p>
            <a:pPr marL="0" indent="0">
              <a:buNone/>
            </a:pPr>
            <a:endParaRPr lang="en-GB" sz="135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5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(Change4Life, 2020)</a:t>
            </a:r>
          </a:p>
          <a:p>
            <a:endParaRPr lang="en-GB" dirty="0"/>
          </a:p>
        </p:txBody>
      </p:sp>
      <p:pic>
        <p:nvPicPr>
          <p:cNvPr id="7" name="Picture 6" descr="Is Change4Life really having any impact on our nation's health?">
            <a:extLst>
              <a:ext uri="{FF2B5EF4-FFF2-40B4-BE49-F238E27FC236}">
                <a16:creationId xmlns:a16="http://schemas.microsoft.com/office/drawing/2014/main" id="{A5484B95-D25A-4656-83D5-E6A7D0B9DC3C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0702" y="4653136"/>
            <a:ext cx="1972019" cy="106911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7317663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88E310F-AC0F-6247-A1A3-D83D22A66EF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1032929" y="1412776"/>
            <a:ext cx="7078141" cy="4032448"/>
          </a:xfrm>
        </p:spPr>
        <p:txBody>
          <a:bodyPr>
            <a:normAutofit/>
          </a:bodyPr>
          <a:lstStyle/>
          <a:p>
            <a:pPr defTabSz="685800">
              <a:lnSpc>
                <a:spcPct val="90000"/>
              </a:lnSpc>
              <a:spcBef>
                <a:spcPts val="75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Creation of awareness of serious health issues associated with being overweight/obesity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Reducing hospitalisation for weight related illnesses, e.g. obesity, cardiovascular disease, cholesterol  </a:t>
            </a:r>
          </a:p>
          <a:p>
            <a:pPr defTabSz="685800">
              <a:lnSpc>
                <a:spcPct val="90000"/>
              </a:lnSpc>
              <a:spcBef>
                <a:spcPts val="750"/>
              </a:spcBef>
              <a:buFont typeface="Wingdings" panose="05000000000000000000" pitchFamily="2" charset="2"/>
              <a:buChar char="§"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Reducing cost to NHS on preventable illnesses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Improve mental and physical wellbeing or health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Potentially increases lifespan and decrease long term diseases</a:t>
            </a:r>
          </a:p>
          <a:p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6AD988C-A2F9-154E-B3F3-B48F68581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260648"/>
            <a:ext cx="7886700" cy="994172"/>
          </a:xfrm>
        </p:spPr>
        <p:txBody>
          <a:bodyPr>
            <a:noAutofit/>
          </a:bodyPr>
          <a:lstStyle/>
          <a:p>
            <a:pPr algn="ctr"/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Implication or intended outcome for Change4Life campaign </a:t>
            </a:r>
          </a:p>
        </p:txBody>
      </p:sp>
    </p:spTree>
    <p:extLst>
      <p:ext uri="{BB962C8B-B14F-4D97-AF65-F5344CB8AC3E}">
        <p14:creationId xmlns:p14="http://schemas.microsoft.com/office/powerpoint/2010/main" val="29813615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8534A-E19D-49D2-AABC-51A83B440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5 -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56D96C-6F25-4DFC-B311-7090F4010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68760"/>
            <a:ext cx="8229600" cy="3888432"/>
          </a:xfrm>
        </p:spPr>
        <p:txBody>
          <a:bodyPr>
            <a:normAutofit fontScale="85000" lnSpcReduction="20000"/>
          </a:bodyPr>
          <a:lstStyle/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below: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https://www.theaspiringmedics.co.uk/post/public-health-campaign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Identify the target audience </a:t>
            </a:r>
          </a:p>
          <a:p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How has the case study of your choice promoted health behaviour over the years</a:t>
            </a:r>
          </a:p>
          <a:p>
            <a:endParaRPr lang="en-GB" sz="5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7E930E5-6564-4185-8ABC-668B0A45AD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77637049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61B68-E327-4AFE-AAEC-927C790E7B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 - homework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B5770-4ACC-4A70-B776-BE5427AB5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2395804"/>
            <a:ext cx="2918883" cy="206639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Explain the effects of health campaigns on healthcare provision in the UK.</a:t>
            </a:r>
          </a:p>
          <a:p>
            <a:pPr algn="ctr">
              <a:lnSpc>
                <a:spcPct val="100000"/>
              </a:lnSpc>
            </a:pPr>
            <a:endParaRPr lang="en-GB" sz="1500" dirty="0"/>
          </a:p>
          <a:p>
            <a:pPr algn="ctr">
              <a:lnSpc>
                <a:spcPct val="100000"/>
              </a:lnSpc>
            </a:pPr>
            <a:endParaRPr lang="en-GB" sz="1500" dirty="0"/>
          </a:p>
          <a:p>
            <a:pPr algn="ctr">
              <a:lnSpc>
                <a:spcPct val="100000"/>
              </a:lnSpc>
            </a:pPr>
            <a:endParaRPr lang="en-GB" sz="1500" dirty="0"/>
          </a:p>
          <a:p>
            <a:pPr algn="ctr">
              <a:buFont typeface="+mj-lt"/>
              <a:buAutoNum type="arabicPeriod"/>
            </a:pPr>
            <a:endParaRPr lang="en-GB" sz="15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64308D-C796-4F6E-91CB-4D3A1CEB6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</a:t>
            </a:r>
          </a:p>
        </p:txBody>
      </p:sp>
      <p:pic>
        <p:nvPicPr>
          <p:cNvPr id="6" name="Picture 5" descr="A close up of a person wearing glasses and looking at the camera&#10;&#10;Description automatically generated">
            <a:hlinkClick r:id="rId2"/>
            <a:extLst>
              <a:ext uri="{FF2B5EF4-FFF2-40B4-BE49-F238E27FC236}">
                <a16:creationId xmlns:a16="http://schemas.microsoft.com/office/drawing/2014/main" id="{857C15AB-5F89-4446-BE27-18CC52341F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2626" y="2289158"/>
            <a:ext cx="4333948" cy="242664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84BB7AE-E770-49F4-8015-54C3C8DDB334}"/>
              </a:ext>
            </a:extLst>
          </p:cNvPr>
          <p:cNvSpPr txBox="1"/>
          <p:nvPr/>
        </p:nvSpPr>
        <p:spPr>
          <a:xfrm>
            <a:off x="4259117" y="4893157"/>
            <a:ext cx="3784600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dirty="0">
                <a:solidFill>
                  <a:srgbClr val="4E81EE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https://www.youtube.com/watch?v=np5InCz9hWA</a:t>
            </a:r>
            <a:endParaRPr lang="en-GB" sz="1350" dirty="0">
              <a:solidFill>
                <a:srgbClr val="4E81E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352899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9342F-A03F-4634-85B3-F80047577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 - 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B61B5B-C906-48F0-A68F-D836E55E6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440" y="2125266"/>
            <a:ext cx="3652678" cy="2639534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Discuss the importance of the information in the video regarding </a:t>
            </a:r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Hepatitis B Awareness</a:t>
            </a:r>
          </a:p>
          <a:p>
            <a:pPr>
              <a:lnSpc>
                <a:spcPct val="100000"/>
              </a:lnSpc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https://www.youtube.com/watch?v=E1LwPz-IKac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01943B-0060-4D84-AA2C-53B3F9876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3D84CD-9472-42AB-8D43-DAD9D335C28C}"/>
              </a:ext>
            </a:extLst>
          </p:cNvPr>
          <p:cNvSpPr txBox="1"/>
          <p:nvPr/>
        </p:nvSpPr>
        <p:spPr>
          <a:xfrm>
            <a:off x="4566615" y="4588972"/>
            <a:ext cx="378229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350" dirty="0">
                <a:solidFill>
                  <a:srgbClr val="4E81EE"/>
                </a:solidFill>
              </a:rPr>
              <a:t>https://www.youtube.com/watch?v=E1LwPz-IKac</a:t>
            </a:r>
          </a:p>
        </p:txBody>
      </p:sp>
      <p:pic>
        <p:nvPicPr>
          <p:cNvPr id="2050" name="Picture 2" descr="Hepatitis B: Are You At Risk? Infographic – National Foundation for  Infectious Diseases">
            <a:extLst>
              <a:ext uri="{FF2B5EF4-FFF2-40B4-BE49-F238E27FC236}">
                <a16:creationId xmlns:a16="http://schemas.microsoft.com/office/drawing/2014/main" id="{C522AB96-1B1C-4E59-B77F-6DC3995C24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8734" y="2067033"/>
            <a:ext cx="4090174" cy="219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69450775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17271-07AC-42C0-A4F5-009F1D1FD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260648"/>
            <a:ext cx="8579296" cy="1143000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nternational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ampaigns</a:t>
            </a:r>
            <a:b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- homework</a:t>
            </a:r>
            <a:br>
              <a:rPr lang="en-GB" sz="4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14F8C-CC6E-4E33-9D3B-970EFAF7C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7090" y="2338111"/>
            <a:ext cx="7329820" cy="2691642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WHO global campaign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https://www.who.int/campaigns</a:t>
            </a:r>
            <a:endParaRPr lang="en-GB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two campaigns and what they are about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slogan in each campaign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message?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31F90F-AA74-4007-B163-444AD6F10B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137664832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9876" y="1214754"/>
            <a:ext cx="6904248" cy="2383035"/>
          </a:xfrm>
        </p:spPr>
        <p:txBody>
          <a:bodyPr anchor="b">
            <a:normAutofit/>
          </a:bodyPr>
          <a:lstStyle/>
          <a:p>
            <a:pPr algn="ctr"/>
            <a:r>
              <a:rPr lang="en-GB" b="1" i="1" cap="none" dirty="0">
                <a:solidFill>
                  <a:schemeClr val="tx1"/>
                </a:solidFill>
              </a:rPr>
              <a:t>How can disease be prevented?</a:t>
            </a:r>
          </a:p>
        </p:txBody>
      </p:sp>
      <p:pic>
        <p:nvPicPr>
          <p:cNvPr id="9" name="Picture 8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7C711EA-9372-4697-B331-856902736E3D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8324" y="3597789"/>
            <a:ext cx="1461166" cy="1683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7335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C06AB-C625-BA18-58D0-C05D687EA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Disease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7E2B0-4D2D-7ADB-E880-823E806CB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Prevention of disease became important through targeting people at higher risk of developing specific disease. </a:t>
            </a:r>
          </a:p>
          <a:p>
            <a:r>
              <a:rPr lang="en-GB" dirty="0"/>
              <a:t>Health promotion is often categorised to be concerned with disease prevention.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(Naidoo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50096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B9902-BD43-0FE2-FFCC-B420487D4E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Disease prevention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683D2-98DB-BD46-BEB8-FAEE5D646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This prevention is classified under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Primary prevention</a:t>
            </a:r>
          </a:p>
          <a:p>
            <a:r>
              <a:rPr lang="en-GB" dirty="0"/>
              <a:t>Secondary prevention</a:t>
            </a:r>
          </a:p>
          <a:p>
            <a:r>
              <a:rPr lang="en-GB" dirty="0"/>
              <a:t>Tertiary prevention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(Naidoo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82623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DA022-BCF4-DD0D-D9AA-809BF1A650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Primary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9531D6-682C-8CBC-24C8-B8016B3057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seeks to avoid the onset of ill health by detecting people at higher risk and providing advise and counselling to them.</a:t>
            </a:r>
          </a:p>
          <a:p>
            <a:r>
              <a:rPr lang="en-GB" dirty="0"/>
              <a:t>For example, this include </a:t>
            </a:r>
          </a:p>
          <a:p>
            <a:r>
              <a:rPr lang="en-GB" dirty="0"/>
              <a:t>immunisation and </a:t>
            </a:r>
          </a:p>
          <a:p>
            <a:r>
              <a:rPr lang="en-GB" dirty="0"/>
              <a:t>health education in schools or workplaces.</a:t>
            </a:r>
          </a:p>
          <a:p>
            <a:r>
              <a:rPr lang="en-GB" dirty="0"/>
              <a:t>Nutrition counselling</a:t>
            </a:r>
          </a:p>
          <a:p>
            <a:r>
              <a:rPr lang="en-GB" dirty="0"/>
              <a:t>Use of seat belt, weight control, stress reduction</a:t>
            </a:r>
          </a:p>
          <a:p>
            <a:pPr marL="0" indent="0">
              <a:buNone/>
            </a:pPr>
            <a:r>
              <a:rPr lang="en-GB" dirty="0"/>
              <a:t>                                (Naidoo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831400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FB70C-7BBD-E2A5-6075-93CBEA566E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Secondary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DD99F-16D6-EB24-7783-2787C71954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This involves detection of disease at the early stage through early screening</a:t>
            </a:r>
          </a:p>
          <a:p>
            <a:r>
              <a:rPr lang="en-GB" dirty="0"/>
              <a:t>This seeks to change health damaging behaviour to reduce episodes of illness and prevent the occurrence of illness.</a:t>
            </a:r>
          </a:p>
          <a:p>
            <a:r>
              <a:rPr lang="en-GB" dirty="0"/>
              <a:t>Example include education about medication.</a:t>
            </a:r>
          </a:p>
          <a:p>
            <a:r>
              <a:rPr lang="en-GB" dirty="0"/>
              <a:t>Advice on healthy eating for diabetic person and relaxation for cardiac patients</a:t>
            </a:r>
          </a:p>
          <a:p>
            <a:r>
              <a:rPr lang="en-GB" dirty="0"/>
              <a:t>Skin cancer screening, breast and cervical cancer screening</a:t>
            </a:r>
          </a:p>
          <a:p>
            <a:pPr marL="0" indent="0">
              <a:buNone/>
            </a:pPr>
            <a:r>
              <a:rPr lang="en-GB" dirty="0"/>
              <a:t>                                </a:t>
            </a:r>
          </a:p>
          <a:p>
            <a:pPr marL="0" indent="0">
              <a:buNone/>
            </a:pPr>
            <a:r>
              <a:rPr lang="en-GB" dirty="0"/>
              <a:t>                                                          (Naidoo and Wills, 2009)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2081723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95AA7-79E7-6AC3-99B4-01EE559DBE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Tertiary 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A3F45-606B-D52E-8FAE-7E862C1083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This involve restoration of health and management of disease to prevent complications.</a:t>
            </a:r>
          </a:p>
          <a:p>
            <a:r>
              <a:rPr lang="en-GB" dirty="0"/>
              <a:t>This prevention helps to limit disability or complications arising from a chronic or irreversible condition and enhance quality of life.</a:t>
            </a:r>
          </a:p>
          <a:p>
            <a:r>
              <a:rPr lang="en-GB" dirty="0"/>
              <a:t>This should include education about the use of a disability aid and rehabilitation therapy.</a:t>
            </a:r>
          </a:p>
          <a:p>
            <a:r>
              <a:rPr lang="en-GB" dirty="0"/>
              <a:t>Dialysis in chronic kidney disease and</a:t>
            </a:r>
          </a:p>
          <a:p>
            <a:r>
              <a:rPr lang="en-GB" dirty="0"/>
              <a:t>Chemotherapy in cancer</a:t>
            </a:r>
          </a:p>
          <a:p>
            <a:pPr marL="0" indent="0">
              <a:buNone/>
            </a:pPr>
            <a:r>
              <a:rPr lang="en-GB" dirty="0"/>
              <a:t>                                (Naidoo and Wills, 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7783012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C2728-A38D-6932-970D-9359FB1FF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8520D-D6EF-A3B5-ACF5-AB2EA0A03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j-ea"/>
                <a:cs typeface="+mj-cs"/>
              </a:rPr>
              <a:t>Watch the video below</a:t>
            </a:r>
          </a:p>
          <a:p>
            <a:pPr marL="0" indent="0">
              <a:buNone/>
            </a:pPr>
            <a:endParaRPr lang="en-GB" sz="2800" dirty="0">
              <a:hlinkClick r:id="rId3"/>
            </a:endParaRPr>
          </a:p>
          <a:p>
            <a:r>
              <a:rPr lang="en-GB" sz="2400" dirty="0">
                <a:hlinkClick r:id="rId4"/>
              </a:rPr>
              <a:t>https://www.youtube.com/watch?v=Do5J9PcsemE</a:t>
            </a:r>
            <a:r>
              <a:rPr lang="en-GB" sz="2400" dirty="0"/>
              <a:t> </a:t>
            </a:r>
            <a:endParaRPr lang="en-GB" dirty="0"/>
          </a:p>
          <a:p>
            <a:endParaRPr lang="en-GB" dirty="0"/>
          </a:p>
          <a:p>
            <a:r>
              <a:rPr lang="en-GB" sz="2400" b="1" dirty="0"/>
              <a:t>Feedback what you have learnt to the whole class</a:t>
            </a:r>
          </a:p>
        </p:txBody>
      </p:sp>
    </p:spTree>
    <p:extLst>
      <p:ext uri="{BB962C8B-B14F-4D97-AF65-F5344CB8AC3E}">
        <p14:creationId xmlns:p14="http://schemas.microsoft.com/office/powerpoint/2010/main" val="2075707174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FF58-7FA7-49F4-A294-74069A3E5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84E06-DE77-454F-B3A2-E1FFB82BC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9592" y="1603036"/>
            <a:ext cx="7344816" cy="3651928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Clarke, G. M (2019)</a:t>
            </a: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Evaluating the impact of healthcare interventions using routine data, </a:t>
            </a:r>
            <a:r>
              <a:rPr lang="en-GB" sz="3600" b="0" i="1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BMJ </a:t>
            </a: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65:l2239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Minnesota Department of Health (2019) </a:t>
            </a:r>
            <a:r>
              <a:rPr lang="en-GB" sz="3600" b="0" i="1" dirty="0">
                <a:latin typeface="Arial" panose="020B0604020202020204" pitchFamily="34" charset="0"/>
                <a:cs typeface="Arial" panose="020B0604020202020204" pitchFamily="34" charset="0"/>
              </a:rPr>
              <a:t>Public health interventions Applications for public health nursing practice </a:t>
            </a: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(2ed). </a:t>
            </a: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https://www.health.state.mn.us/communities/practice/research/phncouncil/wheel.html</a:t>
            </a: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 (Accessed 13, January 2021)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6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Moberly, T (2015) </a:t>
            </a: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BMJ Today: Are public health campaigns a waste of money? </a:t>
            </a: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https://blogs.bmj.com/bmj/2015/01/30/the-bmj-today-are-public-health-campaigns-a-waste-of-money/</a:t>
            </a: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3600" b="0" dirty="0">
                <a:latin typeface="Arial" panose="020B0604020202020204" pitchFamily="34" charset="0"/>
                <a:cs typeface="Arial" panose="020B0604020202020204" pitchFamily="34" charset="0"/>
              </a:rPr>
              <a:t>(Accessed 13, January 2021)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Huber et al (2011) How should we define health? BMJ 2011;343:d4163 </a:t>
            </a:r>
            <a:r>
              <a:rPr lang="en-GB" sz="3600" b="0" i="0" dirty="0" err="1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</a:t>
            </a: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10.1136/bmj.d4163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3600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Naidoo J, Wills J (2016) Foundations for Health Promotion. Fourth edition. Elsevier, New York NY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3600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  <a:p>
            <a:pPr marL="0" indent="0">
              <a:buNone/>
            </a:pPr>
            <a:endParaRPr lang="en-GB" sz="1725" dirty="0"/>
          </a:p>
          <a:p>
            <a:pPr marL="0" indent="0">
              <a:buNone/>
            </a:pPr>
            <a:endParaRPr lang="en-GB" sz="1725" dirty="0"/>
          </a:p>
          <a:p>
            <a:pPr marL="0" indent="0">
              <a:buNone/>
            </a:pPr>
            <a:endParaRPr lang="en-GB" sz="1725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A5B17-8FC8-411B-A551-34AA1B035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      </a:t>
            </a:r>
          </a:p>
        </p:txBody>
      </p:sp>
    </p:spTree>
    <p:extLst>
      <p:ext uri="{BB962C8B-B14F-4D97-AF65-F5344CB8AC3E}">
        <p14:creationId xmlns:p14="http://schemas.microsoft.com/office/powerpoint/2010/main" val="120842607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F42E5-5012-4466-B17B-D0D1B29299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7ED40-C504-4CFD-A490-8621F00953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741015"/>
            <a:ext cx="7886700" cy="355467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NHS (2020) </a:t>
            </a:r>
            <a:r>
              <a:rPr lang="en-GB" sz="2100" i="1" dirty="0">
                <a:latin typeface="Arial" panose="020B0604020202020204" pitchFamily="34" charset="0"/>
                <a:cs typeface="Arial" panose="020B0604020202020204" pitchFamily="34" charset="0"/>
              </a:rPr>
              <a:t>About Change4life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 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https://www.nhs.uk/change4life/about-change4life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[Accessed 13, January 2021)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(2019) </a:t>
            </a:r>
            <a:r>
              <a:rPr lang="en-GB" sz="2100" i="1" dirty="0">
                <a:solidFill>
                  <a:srgbClr val="4E81E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Resource Centre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from: </a:t>
            </a:r>
            <a:r>
              <a:rPr lang="en-GB" sz="2100" u="sng" dirty="0">
                <a:solidFill>
                  <a:srgbClr val="4E81EE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https://campaignresources.phe.gov.uk/resources/campaigns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[Accessed 9 January 2021].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§"/>
            </a:pP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Public Health England (2020) </a:t>
            </a:r>
            <a:r>
              <a:rPr lang="en-GB" sz="2100" i="1" dirty="0">
                <a:solidFill>
                  <a:srgbClr val="4E81E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Case Studies</a:t>
            </a:r>
            <a:r>
              <a:rPr lang="en-GB" sz="2100" dirty="0">
                <a:latin typeface="Arial" panose="020B0604020202020204" pitchFamily="34" charset="0"/>
                <a:cs typeface="Arial" panose="020B0604020202020204" pitchFamily="34" charset="0"/>
              </a:rPr>
              <a:t> [Online]. Available from: </a:t>
            </a:r>
            <a:r>
              <a:rPr lang="nn-NO" sz="2100" u="sng" dirty="0">
                <a:solidFill>
                  <a:srgbClr val="4E81EE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https://campaignresources.phe.gov.uk/resources/case_studies/gallery</a:t>
            </a:r>
            <a:r>
              <a:rPr lang="nn-NO" sz="2100" dirty="0">
                <a:latin typeface="Arial" panose="020B0604020202020204" pitchFamily="34" charset="0"/>
                <a:cs typeface="Arial" panose="020B0604020202020204" pitchFamily="34" charset="0"/>
              </a:rPr>
              <a:t> [Accessed 13 January 2021].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E41AED-FB9A-45E0-BDEB-A91976EBE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076283373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3FF58-7FA7-49F4-A294-74069A3E5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84E06-DE77-454F-B3A2-E1FFB82BC1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133" y="1700808"/>
            <a:ext cx="7399734" cy="311573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Videos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britishsafetycouncil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(2018) ‘Mental Health Awareness Video’ [Online]. Available at: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https://www.youtube.com/watch?v=a6ppbe_wYA0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 21 January 2020].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Sky News (2020) ‘Mental health: Prince William teams up with footballers in campaign film’ [Online]. Available at: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https://www.youtube.com/watch?v=np5InCz9hWA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[Accessed 21 January 2021].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The Aspiring Medics https://www.theaspiringmedics.co.uk/post/public-health-campaign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CA5B17-8FC8-411B-A551-34AA1B0355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142637962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fdea34c4235b2673fa849d538bf66794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3be0a5e332f3f9b3d8ddb9a8535afcc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2006/documentManagement/types"/>
    <ds:schemaRef ds:uri="http://www.w3.org/XML/1998/namespace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4c7059f-bde8-4ce9-bb0f-e52888740953"/>
    <ds:schemaRef ds:uri="d8e79d84-78fb-44a9-92e9-d04bdd8f0359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E7C542D-53FC-49CE-9F24-AAA9CC05FA7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</TotalTime>
  <Words>3471</Words>
  <Application>Microsoft Office PowerPoint</Application>
  <PresentationFormat>On-screen Show (4:3)</PresentationFormat>
  <Paragraphs>355</Paragraphs>
  <Slides>61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61</vt:i4>
      </vt:variant>
    </vt:vector>
  </HeadingPairs>
  <TitlesOfParts>
    <vt:vector size="70" baseType="lpstr">
      <vt:lpstr>DengXian</vt:lpstr>
      <vt:lpstr>Arial</vt:lpstr>
      <vt:lpstr>Calibri</vt:lpstr>
      <vt:lpstr>Montserrat SemiBold</vt:lpstr>
      <vt:lpstr>Myriad Pro</vt:lpstr>
      <vt:lpstr>Symbol</vt:lpstr>
      <vt:lpstr>Times New Roman</vt:lpstr>
      <vt:lpstr>Wingdings</vt:lpstr>
      <vt:lpstr>20140311PresentationUWTSDTemplate</vt:lpstr>
      <vt:lpstr>  Social Epidemiology and Public Health Development      Jan 26 (Term 1)</vt:lpstr>
      <vt:lpstr>Aims of the Session</vt:lpstr>
      <vt:lpstr>What is health promotion?</vt:lpstr>
      <vt:lpstr>Health Promotion</vt:lpstr>
      <vt:lpstr>The Ottawa Charter</vt:lpstr>
      <vt:lpstr>Ottawa Charter for Health Promotion</vt:lpstr>
      <vt:lpstr>Ottawa Charter for Health Promotion</vt:lpstr>
      <vt:lpstr>What are three strategies/principles for health promotion?</vt:lpstr>
      <vt:lpstr>Health Promotion Strategies </vt:lpstr>
      <vt:lpstr>Three basic Principle of Health Promotion</vt:lpstr>
      <vt:lpstr>What are 5 Priority or Action areas of health promotion?</vt:lpstr>
      <vt:lpstr>5 Priority or Action areas</vt:lpstr>
      <vt:lpstr>Build healthy public policy </vt:lpstr>
      <vt:lpstr>Activity </vt:lpstr>
      <vt:lpstr>Legislation</vt:lpstr>
      <vt:lpstr>Importance of legislation</vt:lpstr>
      <vt:lpstr>Health Policy</vt:lpstr>
      <vt:lpstr>Health Policy</vt:lpstr>
      <vt:lpstr>Legislations and policies</vt:lpstr>
      <vt:lpstr>Activity </vt:lpstr>
      <vt:lpstr>Activity solution</vt:lpstr>
      <vt:lpstr>Activity</vt:lpstr>
      <vt:lpstr>Create Supportive Environments</vt:lpstr>
      <vt:lpstr>Strengthen Community Action</vt:lpstr>
      <vt:lpstr>Develop Personal Skills</vt:lpstr>
      <vt:lpstr>Example Develop Personal Skills</vt:lpstr>
      <vt:lpstr>Reorient Health Services</vt:lpstr>
      <vt:lpstr>Example Reorient Health Services </vt:lpstr>
      <vt:lpstr>Ottawa Charter for Health Promotion</vt:lpstr>
      <vt:lpstr>Activity </vt:lpstr>
      <vt:lpstr>Activity</vt:lpstr>
      <vt:lpstr>How can Health be promoted using mass media?</vt:lpstr>
      <vt:lpstr>Using mass media to promote Health</vt:lpstr>
      <vt:lpstr>Activity </vt:lpstr>
      <vt:lpstr>What are the role of mass media in the society?</vt:lpstr>
      <vt:lpstr>Role of Mass Media in Modern World</vt:lpstr>
      <vt:lpstr>Ways mass media is used</vt:lpstr>
      <vt:lpstr>Ways mass media is used</vt:lpstr>
      <vt:lpstr>Public health campaign </vt:lpstr>
      <vt:lpstr>Public Health Campaigns/interventions</vt:lpstr>
      <vt:lpstr>Public Health Campaigns/interventions</vt:lpstr>
      <vt:lpstr>Public Health Campaigns/interventions</vt:lpstr>
      <vt:lpstr>Activity </vt:lpstr>
      <vt:lpstr>Example Public Health/NHS England  COVID-19 Campaign</vt:lpstr>
      <vt:lpstr>Example of a Shift In A Health Campaign Downing Street drops the core messages to remain indoors and protect the health service</vt:lpstr>
      <vt:lpstr>Change4Life campaign</vt:lpstr>
      <vt:lpstr>Implication or intended outcome for Change4Life campaign </vt:lpstr>
      <vt:lpstr>Activity 5 - homework</vt:lpstr>
      <vt:lpstr>Activity  - homework </vt:lpstr>
      <vt:lpstr> Activity  - homework</vt:lpstr>
      <vt:lpstr>  Public Health International Campaigns Activity - homework  </vt:lpstr>
      <vt:lpstr>How can disease be prevented?</vt:lpstr>
      <vt:lpstr>Disease prevention</vt:lpstr>
      <vt:lpstr>Disease prevention</vt:lpstr>
      <vt:lpstr>Primary prevention</vt:lpstr>
      <vt:lpstr>Secondary prevention</vt:lpstr>
      <vt:lpstr>Tertiary Prevention</vt:lpstr>
      <vt:lpstr>Activity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Hamdi Hussain</cp:lastModifiedBy>
  <cp:revision>69</cp:revision>
  <dcterms:created xsi:type="dcterms:W3CDTF">2015-04-14T15:21:28Z</dcterms:created>
  <dcterms:modified xsi:type="dcterms:W3CDTF">2026-09-20T08:35:36Z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