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D22375-E6C5-49DC-93BD-42F9509E0F6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F26221E-5A60-492D-92AE-664941B549D4}">
      <dgm:prSet/>
      <dgm:spPr/>
      <dgm:t>
        <a:bodyPr/>
        <a:lstStyle/>
        <a:p>
          <a:r>
            <a: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The estuary surrounding Swansea allowed ships to navigate in and out of the port.</a:t>
          </a:r>
          <a:endParaRPr lang="en-GB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BDA20A-A444-42B8-820B-0F1C4AEDEA32}" type="parTrans" cxnId="{9579897D-284A-4BD1-8C85-DA38232C719E}">
      <dgm:prSet/>
      <dgm:spPr/>
      <dgm:t>
        <a:bodyPr/>
        <a:lstStyle/>
        <a:p>
          <a:endParaRPr lang="en-GB"/>
        </a:p>
      </dgm:t>
    </dgm:pt>
    <dgm:pt modelId="{A7A4295E-4E51-4621-87C0-163476BD6260}" type="sibTrans" cxnId="{9579897D-284A-4BD1-8C85-DA38232C719E}">
      <dgm:prSet/>
      <dgm:spPr/>
      <dgm:t>
        <a:bodyPr/>
        <a:lstStyle/>
        <a:p>
          <a:endParaRPr lang="en-GB"/>
        </a:p>
      </dgm:t>
    </dgm:pt>
    <dgm:pt modelId="{5DC20083-9ED3-4F30-91BC-939449B52A37}">
      <dgm:prSet/>
      <dgm:spPr/>
      <dgm:t>
        <a:bodyPr/>
        <a:lstStyle/>
        <a:p>
          <a:r>
            <a: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The proximity of the South Wales coalfields was critical to produce copper smelting.</a:t>
          </a:r>
          <a:endParaRPr lang="en-GB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F62D1C-E885-43D7-BA91-A1B612CAAC2C}" type="parTrans" cxnId="{9E96E14A-13C5-4180-807D-C38F2262CF91}">
      <dgm:prSet/>
      <dgm:spPr/>
      <dgm:t>
        <a:bodyPr/>
        <a:lstStyle/>
        <a:p>
          <a:endParaRPr lang="en-GB"/>
        </a:p>
      </dgm:t>
    </dgm:pt>
    <dgm:pt modelId="{CB0D0B85-3B77-4D34-B298-AC319FA36905}" type="sibTrans" cxnId="{9E96E14A-13C5-4180-807D-C38F2262CF91}">
      <dgm:prSet/>
      <dgm:spPr/>
      <dgm:t>
        <a:bodyPr/>
        <a:lstStyle/>
        <a:p>
          <a:endParaRPr lang="en-GB"/>
        </a:p>
      </dgm:t>
    </dgm:pt>
    <dgm:pt modelId="{95508AFA-E81C-4895-B999-2F75B1B74DEB}">
      <dgm:prSet/>
      <dgm:spPr/>
      <dgm:t>
        <a:bodyPr/>
        <a:lstStyle/>
        <a:p>
          <a:r>
            <a: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Copper ore was sent to Swansea via ocean from other countries, and the finished product could be shipped back out via ocean easily.</a:t>
          </a:r>
          <a:endParaRPr lang="en-GB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48FA5E-DBDC-4A9F-8947-4E1AFEB6A5A7}" type="parTrans" cxnId="{0F99F839-4D4C-421A-AE86-29A51317D988}">
      <dgm:prSet/>
      <dgm:spPr/>
      <dgm:t>
        <a:bodyPr/>
        <a:lstStyle/>
        <a:p>
          <a:endParaRPr lang="en-GB"/>
        </a:p>
      </dgm:t>
    </dgm:pt>
    <dgm:pt modelId="{5A17852E-F4FD-4CB9-8EA9-865B00F259C1}" type="sibTrans" cxnId="{0F99F839-4D4C-421A-AE86-29A51317D988}">
      <dgm:prSet/>
      <dgm:spPr/>
      <dgm:t>
        <a:bodyPr/>
        <a:lstStyle/>
        <a:p>
          <a:endParaRPr lang="en-GB"/>
        </a:p>
      </dgm:t>
    </dgm:pt>
    <dgm:pt modelId="{BD9D883A-01B8-425B-A103-CBCEFE27E70B}">
      <dgm:prSet/>
      <dgm:spPr/>
      <dgm:t>
        <a:bodyPr/>
        <a:lstStyle/>
        <a:p>
          <a:r>
            <a: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Quays, docks and roads (and railroads) all contributed to the advancement and establishment of Swansea as a large industrial centre.</a:t>
          </a:r>
          <a:endParaRPr lang="en-GB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40978A-CF26-4EFC-9760-E769551095D2}" type="parTrans" cxnId="{26C4AB9B-C4BB-425A-982D-BB96DEE0F579}">
      <dgm:prSet/>
      <dgm:spPr/>
      <dgm:t>
        <a:bodyPr/>
        <a:lstStyle/>
        <a:p>
          <a:endParaRPr lang="en-GB"/>
        </a:p>
      </dgm:t>
    </dgm:pt>
    <dgm:pt modelId="{58ED19C4-5861-4B57-A3EF-6DC240CD7DB6}" type="sibTrans" cxnId="{26C4AB9B-C4BB-425A-982D-BB96DEE0F579}">
      <dgm:prSet/>
      <dgm:spPr/>
      <dgm:t>
        <a:bodyPr/>
        <a:lstStyle/>
        <a:p>
          <a:endParaRPr lang="en-GB"/>
        </a:p>
      </dgm:t>
    </dgm:pt>
    <dgm:pt modelId="{278D08E3-AAE7-4FAD-A877-2251C4E061CE}">
      <dgm:prSet/>
      <dgm:spPr/>
      <dgm:t>
        <a:bodyPr/>
        <a:lstStyle/>
        <a:p>
          <a:r>
            <a: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Because of these benefits, Swansea became known as "Copperopolis" and is considered one of the largest industrial cities within South Wales.</a:t>
          </a:r>
          <a:endParaRPr lang="en-GB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F94777-1376-4C03-85FA-521F4D8F0693}" type="parTrans" cxnId="{2D18EDA7-880A-478F-A230-4C65FD70CCA2}">
      <dgm:prSet/>
      <dgm:spPr/>
      <dgm:t>
        <a:bodyPr/>
        <a:lstStyle/>
        <a:p>
          <a:endParaRPr lang="en-GB"/>
        </a:p>
      </dgm:t>
    </dgm:pt>
    <dgm:pt modelId="{8BB4703D-D6AA-41E8-9E13-9D7FE4F76ED9}" type="sibTrans" cxnId="{2D18EDA7-880A-478F-A230-4C65FD70CCA2}">
      <dgm:prSet/>
      <dgm:spPr/>
      <dgm:t>
        <a:bodyPr/>
        <a:lstStyle/>
        <a:p>
          <a:endParaRPr lang="en-GB"/>
        </a:p>
      </dgm:t>
    </dgm:pt>
    <dgm:pt modelId="{602DD1EF-1523-493B-B374-D110ACA3CBF5}" type="pres">
      <dgm:prSet presAssocID="{B7D22375-E6C5-49DC-93BD-42F9509E0F67}" presName="linear" presStyleCnt="0">
        <dgm:presLayoutVars>
          <dgm:animLvl val="lvl"/>
          <dgm:resizeHandles val="exact"/>
        </dgm:presLayoutVars>
      </dgm:prSet>
      <dgm:spPr/>
    </dgm:pt>
    <dgm:pt modelId="{D6CE1E63-1FE7-4B18-81D8-B6F2314ADC86}" type="pres">
      <dgm:prSet presAssocID="{DF26221E-5A60-492D-92AE-664941B549D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836EBBB-17FB-4CE7-ACD3-71F92BD4B4E6}" type="pres">
      <dgm:prSet presAssocID="{A7A4295E-4E51-4621-87C0-163476BD6260}" presName="spacer" presStyleCnt="0"/>
      <dgm:spPr/>
    </dgm:pt>
    <dgm:pt modelId="{9BCE6918-CA71-46F1-92FA-22E2DAF198B6}" type="pres">
      <dgm:prSet presAssocID="{5DC20083-9ED3-4F30-91BC-939449B52A3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B796FFB-5CF9-46C7-8701-D627A3A28B28}" type="pres">
      <dgm:prSet presAssocID="{CB0D0B85-3B77-4D34-B298-AC319FA36905}" presName="spacer" presStyleCnt="0"/>
      <dgm:spPr/>
    </dgm:pt>
    <dgm:pt modelId="{A84DA559-0FA8-472C-9F6E-11407FCE0F5A}" type="pres">
      <dgm:prSet presAssocID="{95508AFA-E81C-4895-B999-2F75B1B74DE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B9DE387-748D-4AE7-A5AA-25CE59965D16}" type="pres">
      <dgm:prSet presAssocID="{5A17852E-F4FD-4CB9-8EA9-865B00F259C1}" presName="spacer" presStyleCnt="0"/>
      <dgm:spPr/>
    </dgm:pt>
    <dgm:pt modelId="{F1DBDEAB-A690-4339-90EF-955C12A4630C}" type="pres">
      <dgm:prSet presAssocID="{BD9D883A-01B8-425B-A103-CBCEFE27E70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7172411-49F3-4A23-AC11-310008B792EA}" type="pres">
      <dgm:prSet presAssocID="{58ED19C4-5861-4B57-A3EF-6DC240CD7DB6}" presName="spacer" presStyleCnt="0"/>
      <dgm:spPr/>
    </dgm:pt>
    <dgm:pt modelId="{70124735-83BD-4652-9208-FB05A1F382FB}" type="pres">
      <dgm:prSet presAssocID="{278D08E3-AAE7-4FAD-A877-2251C4E061C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571C004-C575-4967-859C-C7A1FF9EEBA0}" type="presOf" srcId="{B7D22375-E6C5-49DC-93BD-42F9509E0F67}" destId="{602DD1EF-1523-493B-B374-D110ACA3CBF5}" srcOrd="0" destOrd="0" presId="urn:microsoft.com/office/officeart/2005/8/layout/vList2"/>
    <dgm:cxn modelId="{3B782914-7810-4A28-BDDF-AAB31715EBCC}" type="presOf" srcId="{DF26221E-5A60-492D-92AE-664941B549D4}" destId="{D6CE1E63-1FE7-4B18-81D8-B6F2314ADC86}" srcOrd="0" destOrd="0" presId="urn:microsoft.com/office/officeart/2005/8/layout/vList2"/>
    <dgm:cxn modelId="{C5F6A92B-86B5-4C6A-8DF6-851F2000372B}" type="presOf" srcId="{95508AFA-E81C-4895-B999-2F75B1B74DEB}" destId="{A84DA559-0FA8-472C-9F6E-11407FCE0F5A}" srcOrd="0" destOrd="0" presId="urn:microsoft.com/office/officeart/2005/8/layout/vList2"/>
    <dgm:cxn modelId="{0F99F839-4D4C-421A-AE86-29A51317D988}" srcId="{B7D22375-E6C5-49DC-93BD-42F9509E0F67}" destId="{95508AFA-E81C-4895-B999-2F75B1B74DEB}" srcOrd="2" destOrd="0" parTransId="{D548FA5E-DBDC-4A9F-8947-4E1AFEB6A5A7}" sibTransId="{5A17852E-F4FD-4CB9-8EA9-865B00F259C1}"/>
    <dgm:cxn modelId="{9E96E14A-13C5-4180-807D-C38F2262CF91}" srcId="{B7D22375-E6C5-49DC-93BD-42F9509E0F67}" destId="{5DC20083-9ED3-4F30-91BC-939449B52A37}" srcOrd="1" destOrd="0" parTransId="{EAF62D1C-E885-43D7-BA91-A1B612CAAC2C}" sibTransId="{CB0D0B85-3B77-4D34-B298-AC319FA36905}"/>
    <dgm:cxn modelId="{FF4C7B56-CC75-466B-99A2-5202826E79A5}" type="presOf" srcId="{5DC20083-9ED3-4F30-91BC-939449B52A37}" destId="{9BCE6918-CA71-46F1-92FA-22E2DAF198B6}" srcOrd="0" destOrd="0" presId="urn:microsoft.com/office/officeart/2005/8/layout/vList2"/>
    <dgm:cxn modelId="{9579897D-284A-4BD1-8C85-DA38232C719E}" srcId="{B7D22375-E6C5-49DC-93BD-42F9509E0F67}" destId="{DF26221E-5A60-492D-92AE-664941B549D4}" srcOrd="0" destOrd="0" parTransId="{43BDA20A-A444-42B8-820B-0F1C4AEDEA32}" sibTransId="{A7A4295E-4E51-4621-87C0-163476BD6260}"/>
    <dgm:cxn modelId="{26C4AB9B-C4BB-425A-982D-BB96DEE0F579}" srcId="{B7D22375-E6C5-49DC-93BD-42F9509E0F67}" destId="{BD9D883A-01B8-425B-A103-CBCEFE27E70B}" srcOrd="3" destOrd="0" parTransId="{8940978A-CF26-4EFC-9760-E769551095D2}" sibTransId="{58ED19C4-5861-4B57-A3EF-6DC240CD7DB6}"/>
    <dgm:cxn modelId="{AF2A25A1-7F03-40E0-B3D5-F6ED03269BAE}" type="presOf" srcId="{278D08E3-AAE7-4FAD-A877-2251C4E061CE}" destId="{70124735-83BD-4652-9208-FB05A1F382FB}" srcOrd="0" destOrd="0" presId="urn:microsoft.com/office/officeart/2005/8/layout/vList2"/>
    <dgm:cxn modelId="{2D18EDA7-880A-478F-A230-4C65FD70CCA2}" srcId="{B7D22375-E6C5-49DC-93BD-42F9509E0F67}" destId="{278D08E3-AAE7-4FAD-A877-2251C4E061CE}" srcOrd="4" destOrd="0" parTransId="{E6F94777-1376-4C03-85FA-521F4D8F0693}" sibTransId="{8BB4703D-D6AA-41E8-9E13-9D7FE4F76ED9}"/>
    <dgm:cxn modelId="{6261D5AB-34DF-4BBF-B8CE-57494F0AE1A4}" type="presOf" srcId="{BD9D883A-01B8-425B-A103-CBCEFE27E70B}" destId="{F1DBDEAB-A690-4339-90EF-955C12A4630C}" srcOrd="0" destOrd="0" presId="urn:microsoft.com/office/officeart/2005/8/layout/vList2"/>
    <dgm:cxn modelId="{FD3817C0-2A70-42A5-B95D-4532D2B99BA0}" type="presParOf" srcId="{602DD1EF-1523-493B-B374-D110ACA3CBF5}" destId="{D6CE1E63-1FE7-4B18-81D8-B6F2314ADC86}" srcOrd="0" destOrd="0" presId="urn:microsoft.com/office/officeart/2005/8/layout/vList2"/>
    <dgm:cxn modelId="{489D733F-1996-4E36-810D-308258C7490C}" type="presParOf" srcId="{602DD1EF-1523-493B-B374-D110ACA3CBF5}" destId="{4836EBBB-17FB-4CE7-ACD3-71F92BD4B4E6}" srcOrd="1" destOrd="0" presId="urn:microsoft.com/office/officeart/2005/8/layout/vList2"/>
    <dgm:cxn modelId="{97C259B8-9257-4E5A-A16F-306EB52BF358}" type="presParOf" srcId="{602DD1EF-1523-493B-B374-D110ACA3CBF5}" destId="{9BCE6918-CA71-46F1-92FA-22E2DAF198B6}" srcOrd="2" destOrd="0" presId="urn:microsoft.com/office/officeart/2005/8/layout/vList2"/>
    <dgm:cxn modelId="{C27C4978-6C4C-43B1-B9B8-23AE8E473425}" type="presParOf" srcId="{602DD1EF-1523-493B-B374-D110ACA3CBF5}" destId="{FB796FFB-5CF9-46C7-8701-D627A3A28B28}" srcOrd="3" destOrd="0" presId="urn:microsoft.com/office/officeart/2005/8/layout/vList2"/>
    <dgm:cxn modelId="{CC30B390-4E64-4B93-9388-98B0A1D96D42}" type="presParOf" srcId="{602DD1EF-1523-493B-B374-D110ACA3CBF5}" destId="{A84DA559-0FA8-472C-9F6E-11407FCE0F5A}" srcOrd="4" destOrd="0" presId="urn:microsoft.com/office/officeart/2005/8/layout/vList2"/>
    <dgm:cxn modelId="{E3759F9B-C901-420B-B88D-674BA0A96F0B}" type="presParOf" srcId="{602DD1EF-1523-493B-B374-D110ACA3CBF5}" destId="{8B9DE387-748D-4AE7-A5AA-25CE59965D16}" srcOrd="5" destOrd="0" presId="urn:microsoft.com/office/officeart/2005/8/layout/vList2"/>
    <dgm:cxn modelId="{C7103F0F-11B7-4A56-A475-5EF7642ED677}" type="presParOf" srcId="{602DD1EF-1523-493B-B374-D110ACA3CBF5}" destId="{F1DBDEAB-A690-4339-90EF-955C12A4630C}" srcOrd="6" destOrd="0" presId="urn:microsoft.com/office/officeart/2005/8/layout/vList2"/>
    <dgm:cxn modelId="{72E9043E-C19C-42BD-95A6-C7EC595DB0FD}" type="presParOf" srcId="{602DD1EF-1523-493B-B374-D110ACA3CBF5}" destId="{07172411-49F3-4A23-AC11-310008B792EA}" srcOrd="7" destOrd="0" presId="urn:microsoft.com/office/officeart/2005/8/layout/vList2"/>
    <dgm:cxn modelId="{B671D3B5-FD86-4DFB-B77A-220A25D01DA0}" type="presParOf" srcId="{602DD1EF-1523-493B-B374-D110ACA3CBF5}" destId="{70124735-83BD-4652-9208-FB05A1F382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29DEDE-85F8-4F85-B90E-41B2CB67CED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C05FC81-003E-4DB1-8526-32EECA53F964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In the locality, the industrial network (not just each product) provided economic benefit.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843AC9-CE34-4401-B6F0-8596CF1258AF}" type="parTrans" cxnId="{54B3C966-D2F6-4693-990C-218BF20D552C}">
      <dgm:prSet/>
      <dgm:spPr/>
      <dgm:t>
        <a:bodyPr/>
        <a:lstStyle/>
        <a:p>
          <a:endParaRPr lang="en-GB"/>
        </a:p>
      </dgm:t>
    </dgm:pt>
    <dgm:pt modelId="{C100E735-E8F3-4DCF-A8AC-24C8D229A558}" type="sibTrans" cxnId="{54B3C966-D2F6-4693-990C-218BF20D552C}">
      <dgm:prSet/>
      <dgm:spPr/>
      <dgm:t>
        <a:bodyPr/>
        <a:lstStyle/>
        <a:p>
          <a:endParaRPr lang="en-GB"/>
        </a:p>
      </dgm:t>
    </dgm:pt>
    <dgm:pt modelId="{20CE2593-D2DC-4B82-800F-AA626E226DED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During the 19th Century, many facilities for producing copper were sited on or around the banks of the River Tawe, within the Lower Swansea Valley.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82467D-4D61-421E-AF48-208734F0BB6C}" type="parTrans" cxnId="{881C04AD-252C-4B75-B044-C028B9A5F481}">
      <dgm:prSet/>
      <dgm:spPr/>
      <dgm:t>
        <a:bodyPr/>
        <a:lstStyle/>
        <a:p>
          <a:endParaRPr lang="en-GB"/>
        </a:p>
      </dgm:t>
    </dgm:pt>
    <dgm:pt modelId="{9495717E-D579-451C-B95A-5B925362669D}" type="sibTrans" cxnId="{881C04AD-252C-4B75-B044-C028B9A5F481}">
      <dgm:prSet/>
      <dgm:spPr/>
      <dgm:t>
        <a:bodyPr/>
        <a:lstStyle/>
        <a:p>
          <a:endParaRPr lang="en-GB"/>
        </a:p>
      </dgm:t>
    </dgm:pt>
    <dgm:pt modelId="{57FF5C6B-624F-4278-A6DD-CE6DDB93B5C5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Raw materials (ores) were generally sourced from Cornwall and Anglesey, while imported ores generally came from around the world.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11B995-3D34-4480-AD97-6633EDC53E16}" type="parTrans" cxnId="{39ED8BC5-5C4C-4457-9E19-F1F6CDAB0FD4}">
      <dgm:prSet/>
      <dgm:spPr/>
      <dgm:t>
        <a:bodyPr/>
        <a:lstStyle/>
        <a:p>
          <a:endParaRPr lang="en-GB"/>
        </a:p>
      </dgm:t>
    </dgm:pt>
    <dgm:pt modelId="{55B0C778-9BE9-4E4F-8C27-356A1355DF33}" type="sibTrans" cxnId="{39ED8BC5-5C4C-4457-9E19-F1F6CDAB0FD4}">
      <dgm:prSet/>
      <dgm:spPr/>
      <dgm:t>
        <a:bodyPr/>
        <a:lstStyle/>
        <a:p>
          <a:endParaRPr lang="en-GB"/>
        </a:p>
      </dgm:t>
    </dgm:pt>
    <dgm:pt modelId="{6C362BDA-62DB-4C15-8436-384DF6C3CE2A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Coal resources were sourced from the surrounding South Wales area and the surrounding areas of England.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6B5601-8019-4895-839D-F52101EFBEA4}" type="parTrans" cxnId="{3B46337B-C2B3-48E2-B0B2-D17589DE52A0}">
      <dgm:prSet/>
      <dgm:spPr/>
      <dgm:t>
        <a:bodyPr/>
        <a:lstStyle/>
        <a:p>
          <a:endParaRPr lang="en-GB"/>
        </a:p>
      </dgm:t>
    </dgm:pt>
    <dgm:pt modelId="{CA01AD6F-2F67-4DEB-ABEB-4412D96096A4}" type="sibTrans" cxnId="{3B46337B-C2B3-48E2-B0B2-D17589DE52A0}">
      <dgm:prSet/>
      <dgm:spPr/>
      <dgm:t>
        <a:bodyPr/>
        <a:lstStyle/>
        <a:p>
          <a:endParaRPr lang="en-GB"/>
        </a:p>
      </dgm:t>
    </dgm:pt>
    <dgm:pt modelId="{45CD9E2E-3FFE-467C-B4BD-7BE2D8D766C6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Examples of major industrialists within Swansea during this time would have included John Vivian, who created a very significant business.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95234F-1D3F-4F87-BE11-FBDF72357DA3}" type="parTrans" cxnId="{56794661-591B-4542-B548-13A7A2A7226E}">
      <dgm:prSet/>
      <dgm:spPr/>
      <dgm:t>
        <a:bodyPr/>
        <a:lstStyle/>
        <a:p>
          <a:endParaRPr lang="en-GB"/>
        </a:p>
      </dgm:t>
    </dgm:pt>
    <dgm:pt modelId="{BDF9D5FB-9483-4D06-87DA-111B1E070C2B}" type="sibTrans" cxnId="{56794661-591B-4542-B548-13A7A2A7226E}">
      <dgm:prSet/>
      <dgm:spPr/>
      <dgm:t>
        <a:bodyPr/>
        <a:lstStyle/>
        <a:p>
          <a:endParaRPr lang="en-GB"/>
        </a:p>
      </dgm:t>
    </dgm:pt>
    <dgm:pt modelId="{1FC45298-4A7E-4FC7-82C8-DEB8BB2A7564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The development of new technology enabled greater efficiencies in the smelting, rolling and processing of metals using machinery.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041417-C6E4-4588-9EF6-4EB0A22C3386}" type="parTrans" cxnId="{8E05C94F-944C-490C-8EB3-D8F227C665F2}">
      <dgm:prSet/>
      <dgm:spPr/>
      <dgm:t>
        <a:bodyPr/>
        <a:lstStyle/>
        <a:p>
          <a:endParaRPr lang="en-GB"/>
        </a:p>
      </dgm:t>
    </dgm:pt>
    <dgm:pt modelId="{A858A41F-FA5F-4393-815A-FA3C4BFFBF3E}" type="sibTrans" cxnId="{8E05C94F-944C-490C-8EB3-D8F227C665F2}">
      <dgm:prSet/>
      <dgm:spPr/>
      <dgm:t>
        <a:bodyPr/>
        <a:lstStyle/>
        <a:p>
          <a:endParaRPr lang="en-GB"/>
        </a:p>
      </dgm:t>
    </dgm:pt>
    <dgm:pt modelId="{884C81D7-0855-4724-A7EB-4B3FB092B8A2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Worker communities existed at the copper works, such as </a:t>
          </a:r>
          <a:r>
            <a:rPr lang="en-US" sz="1400" dirty="0" err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Trevivian</a:t>
          </a:r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B11DAF-BFC2-41FE-B014-9AB35E0F55F1}" type="parTrans" cxnId="{91510294-718E-478C-98ED-3E5631D3DE45}">
      <dgm:prSet/>
      <dgm:spPr/>
      <dgm:t>
        <a:bodyPr/>
        <a:lstStyle/>
        <a:p>
          <a:endParaRPr lang="en-GB"/>
        </a:p>
      </dgm:t>
    </dgm:pt>
    <dgm:pt modelId="{BB55E2B4-7410-4B0E-B5FA-46E35427A117}" type="sibTrans" cxnId="{91510294-718E-478C-98ED-3E5631D3DE45}">
      <dgm:prSet/>
      <dgm:spPr/>
      <dgm:t>
        <a:bodyPr/>
        <a:lstStyle/>
        <a:p>
          <a:endParaRPr lang="en-GB"/>
        </a:p>
      </dgm:t>
    </dgm:pt>
    <dgm:pt modelId="{E6E41D71-EB33-43FA-9C17-FDEC7184A5B5}" type="pres">
      <dgm:prSet presAssocID="{9B29DEDE-85F8-4F85-B90E-41B2CB67CED5}" presName="linear" presStyleCnt="0">
        <dgm:presLayoutVars>
          <dgm:animLvl val="lvl"/>
          <dgm:resizeHandles val="exact"/>
        </dgm:presLayoutVars>
      </dgm:prSet>
      <dgm:spPr/>
    </dgm:pt>
    <dgm:pt modelId="{08043122-80A3-4FD8-86AA-9685714B4BA9}" type="pres">
      <dgm:prSet presAssocID="{3C05FC81-003E-4DB1-8526-32EECA53F964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91F883DB-C006-4300-99FE-45C6AFE3A601}" type="pres">
      <dgm:prSet presAssocID="{C100E735-E8F3-4DCF-A8AC-24C8D229A558}" presName="spacer" presStyleCnt="0"/>
      <dgm:spPr/>
    </dgm:pt>
    <dgm:pt modelId="{C8EC6C7F-E873-4C6A-9F5F-F461318A9774}" type="pres">
      <dgm:prSet presAssocID="{20CE2593-D2DC-4B82-800F-AA626E226DE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B851498D-6665-4790-BD23-925BFABB491E}" type="pres">
      <dgm:prSet presAssocID="{9495717E-D579-451C-B95A-5B925362669D}" presName="spacer" presStyleCnt="0"/>
      <dgm:spPr/>
    </dgm:pt>
    <dgm:pt modelId="{AB4ACFB7-A1C9-4150-8B29-275D6A4405EB}" type="pres">
      <dgm:prSet presAssocID="{57FF5C6B-624F-4278-A6DD-CE6DDB93B5C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81DF54CB-EF28-4FB3-A8B0-5B6C7E0B9CA3}" type="pres">
      <dgm:prSet presAssocID="{55B0C778-9BE9-4E4F-8C27-356A1355DF33}" presName="spacer" presStyleCnt="0"/>
      <dgm:spPr/>
    </dgm:pt>
    <dgm:pt modelId="{42D6700B-2019-4C1D-A944-2CEF51A909AC}" type="pres">
      <dgm:prSet presAssocID="{6C362BDA-62DB-4C15-8436-384DF6C3CE2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42C4D1FB-55B0-4FA5-B572-82DA6E307163}" type="pres">
      <dgm:prSet presAssocID="{CA01AD6F-2F67-4DEB-ABEB-4412D96096A4}" presName="spacer" presStyleCnt="0"/>
      <dgm:spPr/>
    </dgm:pt>
    <dgm:pt modelId="{83157BB2-BBD7-4C80-9837-1664E3406F64}" type="pres">
      <dgm:prSet presAssocID="{45CD9E2E-3FFE-467C-B4BD-7BE2D8D766C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B4773DD-D0D9-4553-A02D-E1CC45E16AE7}" type="pres">
      <dgm:prSet presAssocID="{BDF9D5FB-9483-4D06-87DA-111B1E070C2B}" presName="spacer" presStyleCnt="0"/>
      <dgm:spPr/>
    </dgm:pt>
    <dgm:pt modelId="{D90CE3C4-89E8-4669-AC2D-0B8335E2444C}" type="pres">
      <dgm:prSet presAssocID="{1FC45298-4A7E-4FC7-82C8-DEB8BB2A7564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23661C5F-B014-4290-B3E2-BC2329902AE1}" type="pres">
      <dgm:prSet presAssocID="{A858A41F-FA5F-4393-815A-FA3C4BFFBF3E}" presName="spacer" presStyleCnt="0"/>
      <dgm:spPr/>
    </dgm:pt>
    <dgm:pt modelId="{152C8B8A-AB5F-4FFB-8D03-9037E5EF4161}" type="pres">
      <dgm:prSet presAssocID="{884C81D7-0855-4724-A7EB-4B3FB092B8A2}" presName="parentText" presStyleLbl="node1" presStyleIdx="6" presStyleCnt="7" custLinFactY="77" custLinFactNeighborX="0" custLinFactNeighborY="100000">
        <dgm:presLayoutVars>
          <dgm:chMax val="0"/>
          <dgm:bulletEnabled val="1"/>
        </dgm:presLayoutVars>
      </dgm:prSet>
      <dgm:spPr/>
    </dgm:pt>
  </dgm:ptLst>
  <dgm:cxnLst>
    <dgm:cxn modelId="{87932A0A-895E-469B-8EC5-A3D12CE1B837}" type="presOf" srcId="{6C362BDA-62DB-4C15-8436-384DF6C3CE2A}" destId="{42D6700B-2019-4C1D-A944-2CEF51A909AC}" srcOrd="0" destOrd="0" presId="urn:microsoft.com/office/officeart/2005/8/layout/vList2"/>
    <dgm:cxn modelId="{FD031531-821E-4D1D-824E-26090B782041}" type="presOf" srcId="{9B29DEDE-85F8-4F85-B90E-41B2CB67CED5}" destId="{E6E41D71-EB33-43FA-9C17-FDEC7184A5B5}" srcOrd="0" destOrd="0" presId="urn:microsoft.com/office/officeart/2005/8/layout/vList2"/>
    <dgm:cxn modelId="{56794661-591B-4542-B548-13A7A2A7226E}" srcId="{9B29DEDE-85F8-4F85-B90E-41B2CB67CED5}" destId="{45CD9E2E-3FFE-467C-B4BD-7BE2D8D766C6}" srcOrd="4" destOrd="0" parTransId="{1695234F-1D3F-4F87-BE11-FBDF72357DA3}" sibTransId="{BDF9D5FB-9483-4D06-87DA-111B1E070C2B}"/>
    <dgm:cxn modelId="{54B3C966-D2F6-4693-990C-218BF20D552C}" srcId="{9B29DEDE-85F8-4F85-B90E-41B2CB67CED5}" destId="{3C05FC81-003E-4DB1-8526-32EECA53F964}" srcOrd="0" destOrd="0" parTransId="{21843AC9-CE34-4401-B6F0-8596CF1258AF}" sibTransId="{C100E735-E8F3-4DCF-A8AC-24C8D229A558}"/>
    <dgm:cxn modelId="{8E05C94F-944C-490C-8EB3-D8F227C665F2}" srcId="{9B29DEDE-85F8-4F85-B90E-41B2CB67CED5}" destId="{1FC45298-4A7E-4FC7-82C8-DEB8BB2A7564}" srcOrd="5" destOrd="0" parTransId="{3F041417-C6E4-4588-9EF6-4EB0A22C3386}" sibTransId="{A858A41F-FA5F-4393-815A-FA3C4BFFBF3E}"/>
    <dgm:cxn modelId="{899DCD59-5C8A-4B82-A523-219F2125B069}" type="presOf" srcId="{20CE2593-D2DC-4B82-800F-AA626E226DED}" destId="{C8EC6C7F-E873-4C6A-9F5F-F461318A9774}" srcOrd="0" destOrd="0" presId="urn:microsoft.com/office/officeart/2005/8/layout/vList2"/>
    <dgm:cxn modelId="{3B46337B-C2B3-48E2-B0B2-D17589DE52A0}" srcId="{9B29DEDE-85F8-4F85-B90E-41B2CB67CED5}" destId="{6C362BDA-62DB-4C15-8436-384DF6C3CE2A}" srcOrd="3" destOrd="0" parTransId="{BA6B5601-8019-4895-839D-F52101EFBEA4}" sibTransId="{CA01AD6F-2F67-4DEB-ABEB-4412D96096A4}"/>
    <dgm:cxn modelId="{F619E990-BBA3-413B-88E7-9FFDF1F171B1}" type="presOf" srcId="{884C81D7-0855-4724-A7EB-4B3FB092B8A2}" destId="{152C8B8A-AB5F-4FFB-8D03-9037E5EF4161}" srcOrd="0" destOrd="0" presId="urn:microsoft.com/office/officeart/2005/8/layout/vList2"/>
    <dgm:cxn modelId="{91510294-718E-478C-98ED-3E5631D3DE45}" srcId="{9B29DEDE-85F8-4F85-B90E-41B2CB67CED5}" destId="{884C81D7-0855-4724-A7EB-4B3FB092B8A2}" srcOrd="6" destOrd="0" parTransId="{80B11DAF-BFC2-41FE-B014-9AB35E0F55F1}" sibTransId="{BB55E2B4-7410-4B0E-B5FA-46E35427A117}"/>
    <dgm:cxn modelId="{881C04AD-252C-4B75-B044-C028B9A5F481}" srcId="{9B29DEDE-85F8-4F85-B90E-41B2CB67CED5}" destId="{20CE2593-D2DC-4B82-800F-AA626E226DED}" srcOrd="1" destOrd="0" parTransId="{4282467D-4D61-421E-AF48-208734F0BB6C}" sibTransId="{9495717E-D579-451C-B95A-5B925362669D}"/>
    <dgm:cxn modelId="{39ED8BC5-5C4C-4457-9E19-F1F6CDAB0FD4}" srcId="{9B29DEDE-85F8-4F85-B90E-41B2CB67CED5}" destId="{57FF5C6B-624F-4278-A6DD-CE6DDB93B5C5}" srcOrd="2" destOrd="0" parTransId="{2A11B995-3D34-4480-AD97-6633EDC53E16}" sibTransId="{55B0C778-9BE9-4E4F-8C27-356A1355DF33}"/>
    <dgm:cxn modelId="{84A6BAD3-AEC5-4B3C-85FE-DA05C9364400}" type="presOf" srcId="{57FF5C6B-624F-4278-A6DD-CE6DDB93B5C5}" destId="{AB4ACFB7-A1C9-4150-8B29-275D6A4405EB}" srcOrd="0" destOrd="0" presId="urn:microsoft.com/office/officeart/2005/8/layout/vList2"/>
    <dgm:cxn modelId="{3C526FD4-7D61-4783-BB5D-024514748DC1}" type="presOf" srcId="{45CD9E2E-3FFE-467C-B4BD-7BE2D8D766C6}" destId="{83157BB2-BBD7-4C80-9837-1664E3406F64}" srcOrd="0" destOrd="0" presId="urn:microsoft.com/office/officeart/2005/8/layout/vList2"/>
    <dgm:cxn modelId="{20747AE8-3238-401E-AA8E-C3C7C43CE37C}" type="presOf" srcId="{1FC45298-4A7E-4FC7-82C8-DEB8BB2A7564}" destId="{D90CE3C4-89E8-4669-AC2D-0B8335E2444C}" srcOrd="0" destOrd="0" presId="urn:microsoft.com/office/officeart/2005/8/layout/vList2"/>
    <dgm:cxn modelId="{195340ED-088D-49AE-BF89-7A6688F41A3E}" type="presOf" srcId="{3C05FC81-003E-4DB1-8526-32EECA53F964}" destId="{08043122-80A3-4FD8-86AA-9685714B4BA9}" srcOrd="0" destOrd="0" presId="urn:microsoft.com/office/officeart/2005/8/layout/vList2"/>
    <dgm:cxn modelId="{DC11E61F-9495-4FE0-A778-5F8193002FA0}" type="presParOf" srcId="{E6E41D71-EB33-43FA-9C17-FDEC7184A5B5}" destId="{08043122-80A3-4FD8-86AA-9685714B4BA9}" srcOrd="0" destOrd="0" presId="urn:microsoft.com/office/officeart/2005/8/layout/vList2"/>
    <dgm:cxn modelId="{6A4C97EC-E27D-4EDC-B4F7-D2B8AED5734F}" type="presParOf" srcId="{E6E41D71-EB33-43FA-9C17-FDEC7184A5B5}" destId="{91F883DB-C006-4300-99FE-45C6AFE3A601}" srcOrd="1" destOrd="0" presId="urn:microsoft.com/office/officeart/2005/8/layout/vList2"/>
    <dgm:cxn modelId="{ECAD0B88-1FC8-44B5-AF80-12C4E15AF411}" type="presParOf" srcId="{E6E41D71-EB33-43FA-9C17-FDEC7184A5B5}" destId="{C8EC6C7F-E873-4C6A-9F5F-F461318A9774}" srcOrd="2" destOrd="0" presId="urn:microsoft.com/office/officeart/2005/8/layout/vList2"/>
    <dgm:cxn modelId="{0B73506F-73E1-4575-947E-B8781A514B36}" type="presParOf" srcId="{E6E41D71-EB33-43FA-9C17-FDEC7184A5B5}" destId="{B851498D-6665-4790-BD23-925BFABB491E}" srcOrd="3" destOrd="0" presId="urn:microsoft.com/office/officeart/2005/8/layout/vList2"/>
    <dgm:cxn modelId="{B9B6CA6A-AA08-4750-BC6E-6D17DBE4AD22}" type="presParOf" srcId="{E6E41D71-EB33-43FA-9C17-FDEC7184A5B5}" destId="{AB4ACFB7-A1C9-4150-8B29-275D6A4405EB}" srcOrd="4" destOrd="0" presId="urn:microsoft.com/office/officeart/2005/8/layout/vList2"/>
    <dgm:cxn modelId="{6B20A173-9000-41EA-8AC5-24EBB9A83716}" type="presParOf" srcId="{E6E41D71-EB33-43FA-9C17-FDEC7184A5B5}" destId="{81DF54CB-EF28-4FB3-A8B0-5B6C7E0B9CA3}" srcOrd="5" destOrd="0" presId="urn:microsoft.com/office/officeart/2005/8/layout/vList2"/>
    <dgm:cxn modelId="{8F3F71A8-18FC-4720-9C97-E02BE7AEB04F}" type="presParOf" srcId="{E6E41D71-EB33-43FA-9C17-FDEC7184A5B5}" destId="{42D6700B-2019-4C1D-A944-2CEF51A909AC}" srcOrd="6" destOrd="0" presId="urn:microsoft.com/office/officeart/2005/8/layout/vList2"/>
    <dgm:cxn modelId="{DD55CE90-9190-4EF0-9199-766049626A50}" type="presParOf" srcId="{E6E41D71-EB33-43FA-9C17-FDEC7184A5B5}" destId="{42C4D1FB-55B0-4FA5-B572-82DA6E307163}" srcOrd="7" destOrd="0" presId="urn:microsoft.com/office/officeart/2005/8/layout/vList2"/>
    <dgm:cxn modelId="{3B17EC76-E485-4CBC-9C11-852B9899B2DB}" type="presParOf" srcId="{E6E41D71-EB33-43FA-9C17-FDEC7184A5B5}" destId="{83157BB2-BBD7-4C80-9837-1664E3406F64}" srcOrd="8" destOrd="0" presId="urn:microsoft.com/office/officeart/2005/8/layout/vList2"/>
    <dgm:cxn modelId="{1F17EC5C-C460-4667-A6CD-560F8974D110}" type="presParOf" srcId="{E6E41D71-EB33-43FA-9C17-FDEC7184A5B5}" destId="{EB4773DD-D0D9-4553-A02D-E1CC45E16AE7}" srcOrd="9" destOrd="0" presId="urn:microsoft.com/office/officeart/2005/8/layout/vList2"/>
    <dgm:cxn modelId="{C26063F4-5F34-4A67-95D7-AA8668D36F34}" type="presParOf" srcId="{E6E41D71-EB33-43FA-9C17-FDEC7184A5B5}" destId="{D90CE3C4-89E8-4669-AC2D-0B8335E2444C}" srcOrd="10" destOrd="0" presId="urn:microsoft.com/office/officeart/2005/8/layout/vList2"/>
    <dgm:cxn modelId="{851788B7-1413-4C44-A827-454DB9CA1B57}" type="presParOf" srcId="{E6E41D71-EB33-43FA-9C17-FDEC7184A5B5}" destId="{23661C5F-B014-4290-B3E2-BC2329902AE1}" srcOrd="11" destOrd="0" presId="urn:microsoft.com/office/officeart/2005/8/layout/vList2"/>
    <dgm:cxn modelId="{E2355F29-F857-4FAA-BC32-67D5F41BD083}" type="presParOf" srcId="{E6E41D71-EB33-43FA-9C17-FDEC7184A5B5}" destId="{152C8B8A-AB5F-4FFB-8D03-9037E5EF416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876285-A617-45FD-A95C-46249BD5D9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59566FE-BCF5-4A1F-8DCE-E94811EB4D52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Crops, soil, and livestock suffered damage from copper pollution from smelting.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79AA06-D06A-48BD-B44F-1462E16C75C9}" type="parTrans" cxnId="{06523474-4B9B-4E9B-A2C4-ADBD9121E04C}">
      <dgm:prSet/>
      <dgm:spPr/>
      <dgm:t>
        <a:bodyPr/>
        <a:lstStyle/>
        <a:p>
          <a:endParaRPr lang="en-GB"/>
        </a:p>
      </dgm:t>
    </dgm:pt>
    <dgm:pt modelId="{BE73ADE6-B586-4327-B295-5A1ACA87F16C}" type="sibTrans" cxnId="{06523474-4B9B-4E9B-A2C4-ADBD9121E04C}">
      <dgm:prSet/>
      <dgm:spPr/>
      <dgm:t>
        <a:bodyPr/>
        <a:lstStyle/>
        <a:p>
          <a:endParaRPr lang="en-GB"/>
        </a:p>
      </dgm:t>
    </dgm:pt>
    <dgm:pt modelId="{CC48A181-356F-41FE-BF34-463ABD954F77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The development of industry created new sources of pollution throughout the Lower Swansea Valley.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1645C9-3D11-46F7-B5DE-A013FE4CAE51}" type="parTrans" cxnId="{07F66813-9A4D-4FF4-8A52-96194FBA239D}">
      <dgm:prSet/>
      <dgm:spPr/>
      <dgm:t>
        <a:bodyPr/>
        <a:lstStyle/>
        <a:p>
          <a:endParaRPr lang="en-GB"/>
        </a:p>
      </dgm:t>
    </dgm:pt>
    <dgm:pt modelId="{50EB8C65-74B8-476F-A82C-217DA9BBCB8B}" type="sibTrans" cxnId="{07F66813-9A4D-4FF4-8A52-96194FBA239D}">
      <dgm:prSet/>
      <dgm:spPr/>
      <dgm:t>
        <a:bodyPr/>
        <a:lstStyle/>
        <a:p>
          <a:endParaRPr lang="en-GB"/>
        </a:p>
      </dgm:t>
    </dgm:pt>
    <dgm:pt modelId="{480394DB-4503-4FE4-9493-D2FACB662FA6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Housing for the factory workers grew very close to the factories with very poor working conditions.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A9BF11-54AE-407F-BC4F-6EC6B0038D17}" type="parTrans" cxnId="{543A4E7B-2648-48E5-B2ED-8C21059A3CF5}">
      <dgm:prSet/>
      <dgm:spPr/>
      <dgm:t>
        <a:bodyPr/>
        <a:lstStyle/>
        <a:p>
          <a:endParaRPr lang="en-GB"/>
        </a:p>
      </dgm:t>
    </dgm:pt>
    <dgm:pt modelId="{2D02A5CB-939E-481D-A501-DA537EEF1238}" type="sibTrans" cxnId="{543A4E7B-2648-48E5-B2ED-8C21059A3CF5}">
      <dgm:prSet/>
      <dgm:spPr/>
      <dgm:t>
        <a:bodyPr/>
        <a:lstStyle/>
        <a:p>
          <a:endParaRPr lang="en-GB"/>
        </a:p>
      </dgm:t>
    </dgm:pt>
    <dgm:pt modelId="{99930F0A-FF35-4EBC-8581-E3D00CE26A43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As wealth was created from this economic activity, social problems developed as well.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DCA315-5635-498B-9355-1FEF90E4AEA7}" type="parTrans" cxnId="{CC30262B-81B3-4362-AC65-7960498D7C87}">
      <dgm:prSet/>
      <dgm:spPr/>
      <dgm:t>
        <a:bodyPr/>
        <a:lstStyle/>
        <a:p>
          <a:endParaRPr lang="en-GB"/>
        </a:p>
      </dgm:t>
    </dgm:pt>
    <dgm:pt modelId="{2661FCBB-9A3F-4148-B2ED-85B1548F513F}" type="sibTrans" cxnId="{CC30262B-81B3-4362-AC65-7960498D7C87}">
      <dgm:prSet/>
      <dgm:spPr/>
      <dgm:t>
        <a:bodyPr/>
        <a:lstStyle/>
        <a:p>
          <a:endParaRPr lang="en-GB"/>
        </a:p>
      </dgm:t>
    </dgm:pt>
    <dgm:pt modelId="{825072FB-3663-4C37-ACC2-08A3D91BB733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At one point it was the largest copper trading port in Britain and the second largest in the world.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0A3541A-D2B7-4D41-9E82-1033847818A2}" type="parTrans" cxnId="{AA5F1387-C995-4A0A-AB39-486B304A9C0D}">
      <dgm:prSet/>
      <dgm:spPr/>
      <dgm:t>
        <a:bodyPr/>
        <a:lstStyle/>
        <a:p>
          <a:endParaRPr lang="en-GB"/>
        </a:p>
      </dgm:t>
    </dgm:pt>
    <dgm:pt modelId="{B9D1AF03-181B-4AA4-A969-55A5A09DBCA0}" type="sibTrans" cxnId="{AA5F1387-C995-4A0A-AB39-486B304A9C0D}">
      <dgm:prSet/>
      <dgm:spPr/>
      <dgm:t>
        <a:bodyPr/>
        <a:lstStyle/>
        <a:p>
          <a:endParaRPr lang="en-GB"/>
        </a:p>
      </dgm:t>
    </dgm:pt>
    <dgm:pt modelId="{62F3F3A5-EEE5-449C-93FB-B81BC66D8CFC}">
      <dgm:prSet custT="1"/>
      <dgm:spPr/>
      <dgm:t>
        <a:bodyPr/>
        <a:lstStyle/>
        <a:p>
          <a:r>
            <a: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Even after the decline in the copper industry, the impact of that industry has shaped Swansea today.</a:t>
          </a:r>
          <a:endParaRPr lang="en-GB" sz="14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49307B-55F8-4677-9776-04FF4C6654AE}" type="parTrans" cxnId="{26ACB6C1-92A3-42EB-9E9F-1864422DF284}">
      <dgm:prSet/>
      <dgm:spPr/>
      <dgm:t>
        <a:bodyPr/>
        <a:lstStyle/>
        <a:p>
          <a:endParaRPr lang="en-GB"/>
        </a:p>
      </dgm:t>
    </dgm:pt>
    <dgm:pt modelId="{511B0A60-5C8B-41E4-ADEC-EEEE4208AB8A}" type="sibTrans" cxnId="{26ACB6C1-92A3-42EB-9E9F-1864422DF284}">
      <dgm:prSet/>
      <dgm:spPr/>
      <dgm:t>
        <a:bodyPr/>
        <a:lstStyle/>
        <a:p>
          <a:endParaRPr lang="en-GB"/>
        </a:p>
      </dgm:t>
    </dgm:pt>
    <dgm:pt modelId="{218B9915-614B-47AB-A7E2-87DE7CD19E8F}" type="pres">
      <dgm:prSet presAssocID="{F0876285-A617-45FD-A95C-46249BD5D98E}" presName="linear" presStyleCnt="0">
        <dgm:presLayoutVars>
          <dgm:animLvl val="lvl"/>
          <dgm:resizeHandles val="exact"/>
        </dgm:presLayoutVars>
      </dgm:prSet>
      <dgm:spPr/>
    </dgm:pt>
    <dgm:pt modelId="{0DA0BE04-1FA5-4DE7-98EF-F01BA0009C3A}" type="pres">
      <dgm:prSet presAssocID="{E59566FE-BCF5-4A1F-8DCE-E94811EB4D5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2294FC6-6449-4FB4-91E2-191535B235AC}" type="pres">
      <dgm:prSet presAssocID="{BE73ADE6-B586-4327-B295-5A1ACA87F16C}" presName="spacer" presStyleCnt="0"/>
      <dgm:spPr/>
    </dgm:pt>
    <dgm:pt modelId="{89E3D231-DBC9-46C5-A00F-D89705FAD2E3}" type="pres">
      <dgm:prSet presAssocID="{CC48A181-356F-41FE-BF34-463ABD954F77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1FA1F10-5FBB-48FA-98DA-18B2335ACAC9}" type="pres">
      <dgm:prSet presAssocID="{50EB8C65-74B8-476F-A82C-217DA9BBCB8B}" presName="spacer" presStyleCnt="0"/>
      <dgm:spPr/>
    </dgm:pt>
    <dgm:pt modelId="{B8F64242-2ED9-4E3E-9906-134CF3AD2BC5}" type="pres">
      <dgm:prSet presAssocID="{480394DB-4503-4FE4-9493-D2FACB662FA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1EAD8D1-66CC-4D8C-A880-73D6BAC7C3E6}" type="pres">
      <dgm:prSet presAssocID="{2D02A5CB-939E-481D-A501-DA537EEF1238}" presName="spacer" presStyleCnt="0"/>
      <dgm:spPr/>
    </dgm:pt>
    <dgm:pt modelId="{65334990-9868-4B4D-B464-4812528EDDD0}" type="pres">
      <dgm:prSet presAssocID="{99930F0A-FF35-4EBC-8581-E3D00CE26A4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CF7A3F0-0C81-42AD-A41C-3D18BA8818B3}" type="pres">
      <dgm:prSet presAssocID="{2661FCBB-9A3F-4148-B2ED-85B1548F513F}" presName="spacer" presStyleCnt="0"/>
      <dgm:spPr/>
    </dgm:pt>
    <dgm:pt modelId="{B33CBFE4-99C7-41B9-B6A7-EAE1D3501F40}" type="pres">
      <dgm:prSet presAssocID="{825072FB-3663-4C37-ACC2-08A3D91BB73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9DFCD60-9A96-4BC9-82BB-ED60939482E5}" type="pres">
      <dgm:prSet presAssocID="{B9D1AF03-181B-4AA4-A969-55A5A09DBCA0}" presName="spacer" presStyleCnt="0"/>
      <dgm:spPr/>
    </dgm:pt>
    <dgm:pt modelId="{D29C2093-A41A-4EF2-861D-CCFC18AFF739}" type="pres">
      <dgm:prSet presAssocID="{62F3F3A5-EEE5-449C-93FB-B81BC66D8CF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7F66813-9A4D-4FF4-8A52-96194FBA239D}" srcId="{F0876285-A617-45FD-A95C-46249BD5D98E}" destId="{CC48A181-356F-41FE-BF34-463ABD954F77}" srcOrd="1" destOrd="0" parTransId="{CA1645C9-3D11-46F7-B5DE-A013FE4CAE51}" sibTransId="{50EB8C65-74B8-476F-A82C-217DA9BBCB8B}"/>
    <dgm:cxn modelId="{CC30262B-81B3-4362-AC65-7960498D7C87}" srcId="{F0876285-A617-45FD-A95C-46249BD5D98E}" destId="{99930F0A-FF35-4EBC-8581-E3D00CE26A43}" srcOrd="3" destOrd="0" parTransId="{D7DCA315-5635-498B-9355-1FEF90E4AEA7}" sibTransId="{2661FCBB-9A3F-4148-B2ED-85B1548F513F}"/>
    <dgm:cxn modelId="{10731641-B4C9-43EC-8CD5-AE55345A0F1D}" type="presOf" srcId="{99930F0A-FF35-4EBC-8581-E3D00CE26A43}" destId="{65334990-9868-4B4D-B464-4812528EDDD0}" srcOrd="0" destOrd="0" presId="urn:microsoft.com/office/officeart/2005/8/layout/vList2"/>
    <dgm:cxn modelId="{06523474-4B9B-4E9B-A2C4-ADBD9121E04C}" srcId="{F0876285-A617-45FD-A95C-46249BD5D98E}" destId="{E59566FE-BCF5-4A1F-8DCE-E94811EB4D52}" srcOrd="0" destOrd="0" parTransId="{5079AA06-D06A-48BD-B44F-1462E16C75C9}" sibTransId="{BE73ADE6-B586-4327-B295-5A1ACA87F16C}"/>
    <dgm:cxn modelId="{BBD7EE79-5362-4D6A-86BF-4E9AD4AA3254}" type="presOf" srcId="{825072FB-3663-4C37-ACC2-08A3D91BB733}" destId="{B33CBFE4-99C7-41B9-B6A7-EAE1D3501F40}" srcOrd="0" destOrd="0" presId="urn:microsoft.com/office/officeart/2005/8/layout/vList2"/>
    <dgm:cxn modelId="{543A4E7B-2648-48E5-B2ED-8C21059A3CF5}" srcId="{F0876285-A617-45FD-A95C-46249BD5D98E}" destId="{480394DB-4503-4FE4-9493-D2FACB662FA6}" srcOrd="2" destOrd="0" parTransId="{DFA9BF11-54AE-407F-BC4F-6EC6B0038D17}" sibTransId="{2D02A5CB-939E-481D-A501-DA537EEF1238}"/>
    <dgm:cxn modelId="{AA5F1387-C995-4A0A-AB39-486B304A9C0D}" srcId="{F0876285-A617-45FD-A95C-46249BD5D98E}" destId="{825072FB-3663-4C37-ACC2-08A3D91BB733}" srcOrd="4" destOrd="0" parTransId="{50A3541A-D2B7-4D41-9E82-1033847818A2}" sibTransId="{B9D1AF03-181B-4AA4-A969-55A5A09DBCA0}"/>
    <dgm:cxn modelId="{49495091-93DB-4807-BB0A-AEE8FE1A0F93}" type="presOf" srcId="{CC48A181-356F-41FE-BF34-463ABD954F77}" destId="{89E3D231-DBC9-46C5-A00F-D89705FAD2E3}" srcOrd="0" destOrd="0" presId="urn:microsoft.com/office/officeart/2005/8/layout/vList2"/>
    <dgm:cxn modelId="{2139E697-BA75-4125-B09A-E73A7124D521}" type="presOf" srcId="{480394DB-4503-4FE4-9493-D2FACB662FA6}" destId="{B8F64242-2ED9-4E3E-9906-134CF3AD2BC5}" srcOrd="0" destOrd="0" presId="urn:microsoft.com/office/officeart/2005/8/layout/vList2"/>
    <dgm:cxn modelId="{5049F5B9-5A85-4200-A0F3-2153C452EFDB}" type="presOf" srcId="{E59566FE-BCF5-4A1F-8DCE-E94811EB4D52}" destId="{0DA0BE04-1FA5-4DE7-98EF-F01BA0009C3A}" srcOrd="0" destOrd="0" presId="urn:microsoft.com/office/officeart/2005/8/layout/vList2"/>
    <dgm:cxn modelId="{26ACB6C1-92A3-42EB-9E9F-1864422DF284}" srcId="{F0876285-A617-45FD-A95C-46249BD5D98E}" destId="{62F3F3A5-EEE5-449C-93FB-B81BC66D8CFC}" srcOrd="5" destOrd="0" parTransId="{8449307B-55F8-4677-9776-04FF4C6654AE}" sibTransId="{511B0A60-5C8B-41E4-ADEC-EEEE4208AB8A}"/>
    <dgm:cxn modelId="{B70125E3-D20C-4D4C-914C-969F2D40B00B}" type="presOf" srcId="{F0876285-A617-45FD-A95C-46249BD5D98E}" destId="{218B9915-614B-47AB-A7E2-87DE7CD19E8F}" srcOrd="0" destOrd="0" presId="urn:microsoft.com/office/officeart/2005/8/layout/vList2"/>
    <dgm:cxn modelId="{96EBAEF6-5CD2-4501-A8EB-ABA8030FE2C0}" type="presOf" srcId="{62F3F3A5-EEE5-449C-93FB-B81BC66D8CFC}" destId="{D29C2093-A41A-4EF2-861D-CCFC18AFF739}" srcOrd="0" destOrd="0" presId="urn:microsoft.com/office/officeart/2005/8/layout/vList2"/>
    <dgm:cxn modelId="{44A3DBD3-051B-4131-923C-F7E9C35971DC}" type="presParOf" srcId="{218B9915-614B-47AB-A7E2-87DE7CD19E8F}" destId="{0DA0BE04-1FA5-4DE7-98EF-F01BA0009C3A}" srcOrd="0" destOrd="0" presId="urn:microsoft.com/office/officeart/2005/8/layout/vList2"/>
    <dgm:cxn modelId="{D659BCAE-7327-48CF-A13D-753F43FF89F9}" type="presParOf" srcId="{218B9915-614B-47AB-A7E2-87DE7CD19E8F}" destId="{92294FC6-6449-4FB4-91E2-191535B235AC}" srcOrd="1" destOrd="0" presId="urn:microsoft.com/office/officeart/2005/8/layout/vList2"/>
    <dgm:cxn modelId="{6678F79E-3C3F-4282-A411-7CA7C67B3BB0}" type="presParOf" srcId="{218B9915-614B-47AB-A7E2-87DE7CD19E8F}" destId="{89E3D231-DBC9-46C5-A00F-D89705FAD2E3}" srcOrd="2" destOrd="0" presId="urn:microsoft.com/office/officeart/2005/8/layout/vList2"/>
    <dgm:cxn modelId="{BB589FB7-DAF2-4F75-9063-C3EACF0291A4}" type="presParOf" srcId="{218B9915-614B-47AB-A7E2-87DE7CD19E8F}" destId="{C1FA1F10-5FBB-48FA-98DA-18B2335ACAC9}" srcOrd="3" destOrd="0" presId="urn:microsoft.com/office/officeart/2005/8/layout/vList2"/>
    <dgm:cxn modelId="{8550504C-7202-4883-802A-BD07059A5F07}" type="presParOf" srcId="{218B9915-614B-47AB-A7E2-87DE7CD19E8F}" destId="{B8F64242-2ED9-4E3E-9906-134CF3AD2BC5}" srcOrd="4" destOrd="0" presId="urn:microsoft.com/office/officeart/2005/8/layout/vList2"/>
    <dgm:cxn modelId="{4BCF147B-951E-4DCA-9DD3-8D43A48EED8A}" type="presParOf" srcId="{218B9915-614B-47AB-A7E2-87DE7CD19E8F}" destId="{11EAD8D1-66CC-4D8C-A880-73D6BAC7C3E6}" srcOrd="5" destOrd="0" presId="urn:microsoft.com/office/officeart/2005/8/layout/vList2"/>
    <dgm:cxn modelId="{C6A95B14-D9C9-43AE-8190-EADBC07604A0}" type="presParOf" srcId="{218B9915-614B-47AB-A7E2-87DE7CD19E8F}" destId="{65334990-9868-4B4D-B464-4812528EDDD0}" srcOrd="6" destOrd="0" presId="urn:microsoft.com/office/officeart/2005/8/layout/vList2"/>
    <dgm:cxn modelId="{1C011C68-AA35-4730-A97B-1384A2C31E8E}" type="presParOf" srcId="{218B9915-614B-47AB-A7E2-87DE7CD19E8F}" destId="{6CF7A3F0-0C81-42AD-A41C-3D18BA8818B3}" srcOrd="7" destOrd="0" presId="urn:microsoft.com/office/officeart/2005/8/layout/vList2"/>
    <dgm:cxn modelId="{064C3E4A-335E-45C4-BFEE-8768AC266CB0}" type="presParOf" srcId="{218B9915-614B-47AB-A7E2-87DE7CD19E8F}" destId="{B33CBFE4-99C7-41B9-B6A7-EAE1D3501F40}" srcOrd="8" destOrd="0" presId="urn:microsoft.com/office/officeart/2005/8/layout/vList2"/>
    <dgm:cxn modelId="{9F103078-3421-4AA0-8336-214059F2BFD9}" type="presParOf" srcId="{218B9915-614B-47AB-A7E2-87DE7CD19E8F}" destId="{E9DFCD60-9A96-4BC9-82BB-ED60939482E5}" srcOrd="9" destOrd="0" presId="urn:microsoft.com/office/officeart/2005/8/layout/vList2"/>
    <dgm:cxn modelId="{C95865DF-8413-4F8E-BE93-3479236B81C8}" type="presParOf" srcId="{218B9915-614B-47AB-A7E2-87DE7CD19E8F}" destId="{D29C2093-A41A-4EF2-861D-CCFC18AFF73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CE1E63-1FE7-4B18-81D8-B6F2314ADC86}">
      <dsp:nvSpPr>
        <dsp:cNvPr id="0" name=""/>
        <dsp:cNvSpPr/>
      </dsp:nvSpPr>
      <dsp:spPr>
        <a:xfrm>
          <a:off x="0" y="595159"/>
          <a:ext cx="590384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The estuary surrounding Swansea allowed ships to navigate in and out of the port.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621546"/>
        <a:ext cx="5851072" cy="487766"/>
      </dsp:txXfrm>
    </dsp:sp>
    <dsp:sp modelId="{9BCE6918-CA71-46F1-92FA-22E2DAF198B6}">
      <dsp:nvSpPr>
        <dsp:cNvPr id="0" name=""/>
        <dsp:cNvSpPr/>
      </dsp:nvSpPr>
      <dsp:spPr>
        <a:xfrm>
          <a:off x="0" y="1176019"/>
          <a:ext cx="590384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The proximity of the South Wales coalfields was critical to produce copper smelting.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1202406"/>
        <a:ext cx="5851072" cy="487766"/>
      </dsp:txXfrm>
    </dsp:sp>
    <dsp:sp modelId="{A84DA559-0FA8-472C-9F6E-11407FCE0F5A}">
      <dsp:nvSpPr>
        <dsp:cNvPr id="0" name=""/>
        <dsp:cNvSpPr/>
      </dsp:nvSpPr>
      <dsp:spPr>
        <a:xfrm>
          <a:off x="0" y="1756879"/>
          <a:ext cx="590384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Copper ore was sent to Swansea via ocean from other countries, and the finished product could be shipped back out via ocean easily.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1783266"/>
        <a:ext cx="5851072" cy="487766"/>
      </dsp:txXfrm>
    </dsp:sp>
    <dsp:sp modelId="{F1DBDEAB-A690-4339-90EF-955C12A4630C}">
      <dsp:nvSpPr>
        <dsp:cNvPr id="0" name=""/>
        <dsp:cNvSpPr/>
      </dsp:nvSpPr>
      <dsp:spPr>
        <a:xfrm>
          <a:off x="0" y="2337739"/>
          <a:ext cx="590384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Quays, docks and roads (and railroads) all contributed to the advancement and establishment of Swansea as a large industrial centre.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2364126"/>
        <a:ext cx="5851072" cy="487766"/>
      </dsp:txXfrm>
    </dsp:sp>
    <dsp:sp modelId="{70124735-83BD-4652-9208-FB05A1F382FB}">
      <dsp:nvSpPr>
        <dsp:cNvPr id="0" name=""/>
        <dsp:cNvSpPr/>
      </dsp:nvSpPr>
      <dsp:spPr>
        <a:xfrm>
          <a:off x="0" y="2918599"/>
          <a:ext cx="5903846" cy="5405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Because of these benefits, Swansea became known as "Copperopolis" and is considered one of the largest industrial cities within South Wales.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387" y="2944986"/>
        <a:ext cx="5851072" cy="4877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043122-80A3-4FD8-86AA-9685714B4BA9}">
      <dsp:nvSpPr>
        <dsp:cNvPr id="0" name=""/>
        <dsp:cNvSpPr/>
      </dsp:nvSpPr>
      <dsp:spPr>
        <a:xfrm>
          <a:off x="0" y="12569"/>
          <a:ext cx="6564573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In the locality, the industrial network (not just each product) provided economic benefit.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9" y="38328"/>
        <a:ext cx="6513055" cy="476152"/>
      </dsp:txXfrm>
    </dsp:sp>
    <dsp:sp modelId="{C8EC6C7F-E873-4C6A-9F5F-F461318A9774}">
      <dsp:nvSpPr>
        <dsp:cNvPr id="0" name=""/>
        <dsp:cNvSpPr/>
      </dsp:nvSpPr>
      <dsp:spPr>
        <a:xfrm>
          <a:off x="0" y="571919"/>
          <a:ext cx="6564573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During the 19th Century, many facilities for producing copper were sited on or around the banks of the River Tawe, within the Lower Swansea Valley.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9" y="597678"/>
        <a:ext cx="6513055" cy="476152"/>
      </dsp:txXfrm>
    </dsp:sp>
    <dsp:sp modelId="{AB4ACFB7-A1C9-4150-8B29-275D6A4405EB}">
      <dsp:nvSpPr>
        <dsp:cNvPr id="0" name=""/>
        <dsp:cNvSpPr/>
      </dsp:nvSpPr>
      <dsp:spPr>
        <a:xfrm>
          <a:off x="0" y="1131269"/>
          <a:ext cx="6564573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Raw materials (ores) were generally sourced from Cornwall and Anglesey, while imported ores generally came from around the world.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9" y="1157028"/>
        <a:ext cx="6513055" cy="476152"/>
      </dsp:txXfrm>
    </dsp:sp>
    <dsp:sp modelId="{42D6700B-2019-4C1D-A944-2CEF51A909AC}">
      <dsp:nvSpPr>
        <dsp:cNvPr id="0" name=""/>
        <dsp:cNvSpPr/>
      </dsp:nvSpPr>
      <dsp:spPr>
        <a:xfrm>
          <a:off x="0" y="1690619"/>
          <a:ext cx="6564573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Coal resources were sourced from the surrounding South Wales area and the surrounding areas of England.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9" y="1716378"/>
        <a:ext cx="6513055" cy="476152"/>
      </dsp:txXfrm>
    </dsp:sp>
    <dsp:sp modelId="{83157BB2-BBD7-4C80-9837-1664E3406F64}">
      <dsp:nvSpPr>
        <dsp:cNvPr id="0" name=""/>
        <dsp:cNvSpPr/>
      </dsp:nvSpPr>
      <dsp:spPr>
        <a:xfrm>
          <a:off x="0" y="2249969"/>
          <a:ext cx="6564573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Examples of major industrialists within Swansea during this time would have included John Vivian, who created a very significant business.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9" y="2275728"/>
        <a:ext cx="6513055" cy="476152"/>
      </dsp:txXfrm>
    </dsp:sp>
    <dsp:sp modelId="{D90CE3C4-89E8-4669-AC2D-0B8335E2444C}">
      <dsp:nvSpPr>
        <dsp:cNvPr id="0" name=""/>
        <dsp:cNvSpPr/>
      </dsp:nvSpPr>
      <dsp:spPr>
        <a:xfrm>
          <a:off x="0" y="2809319"/>
          <a:ext cx="6564573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The development of new technology enabled greater efficiencies in the smelting, rolling and processing of metals using machinery.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9" y="2835078"/>
        <a:ext cx="6513055" cy="476152"/>
      </dsp:txXfrm>
    </dsp:sp>
    <dsp:sp modelId="{152C8B8A-AB5F-4FFB-8D03-9037E5EF4161}">
      <dsp:nvSpPr>
        <dsp:cNvPr id="0" name=""/>
        <dsp:cNvSpPr/>
      </dsp:nvSpPr>
      <dsp:spPr>
        <a:xfrm>
          <a:off x="0" y="3381239"/>
          <a:ext cx="6564573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Worker communities existed at the copper works, such as </a:t>
          </a:r>
          <a:r>
            <a:rPr lang="en-US" sz="1400" kern="1200" dirty="0" err="1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Trevivian</a:t>
          </a: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9" y="3406998"/>
        <a:ext cx="6513055" cy="476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A0BE04-1FA5-4DE7-98EF-F01BA0009C3A}">
      <dsp:nvSpPr>
        <dsp:cNvPr id="0" name=""/>
        <dsp:cNvSpPr/>
      </dsp:nvSpPr>
      <dsp:spPr>
        <a:xfrm>
          <a:off x="0" y="62988"/>
          <a:ext cx="5903846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Crops, soil, and livestock suffered damage from copper pollution from smelting.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29" y="91317"/>
        <a:ext cx="5847188" cy="523662"/>
      </dsp:txXfrm>
    </dsp:sp>
    <dsp:sp modelId="{89E3D231-DBC9-46C5-A00F-D89705FAD2E3}">
      <dsp:nvSpPr>
        <dsp:cNvPr id="0" name=""/>
        <dsp:cNvSpPr/>
      </dsp:nvSpPr>
      <dsp:spPr>
        <a:xfrm>
          <a:off x="0" y="732588"/>
          <a:ext cx="5903846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The development of industry created new sources of pollution throughout the Lower Swansea Valley.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29" y="760917"/>
        <a:ext cx="5847188" cy="523662"/>
      </dsp:txXfrm>
    </dsp:sp>
    <dsp:sp modelId="{B8F64242-2ED9-4E3E-9906-134CF3AD2BC5}">
      <dsp:nvSpPr>
        <dsp:cNvPr id="0" name=""/>
        <dsp:cNvSpPr/>
      </dsp:nvSpPr>
      <dsp:spPr>
        <a:xfrm>
          <a:off x="0" y="1402188"/>
          <a:ext cx="5903846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Housing for the factory workers grew very close to the factories with very poor working conditions.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29" y="1430517"/>
        <a:ext cx="5847188" cy="523662"/>
      </dsp:txXfrm>
    </dsp:sp>
    <dsp:sp modelId="{65334990-9868-4B4D-B464-4812528EDDD0}">
      <dsp:nvSpPr>
        <dsp:cNvPr id="0" name=""/>
        <dsp:cNvSpPr/>
      </dsp:nvSpPr>
      <dsp:spPr>
        <a:xfrm>
          <a:off x="0" y="2071789"/>
          <a:ext cx="5903846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As wealth was created from this economic activity, social problems developed as well.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29" y="2100118"/>
        <a:ext cx="5847188" cy="523662"/>
      </dsp:txXfrm>
    </dsp:sp>
    <dsp:sp modelId="{B33CBFE4-99C7-41B9-B6A7-EAE1D3501F40}">
      <dsp:nvSpPr>
        <dsp:cNvPr id="0" name=""/>
        <dsp:cNvSpPr/>
      </dsp:nvSpPr>
      <dsp:spPr>
        <a:xfrm>
          <a:off x="0" y="2741389"/>
          <a:ext cx="5903846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At one point it was the largest copper trading port in Britain and the second largest in the world.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29" y="2769718"/>
        <a:ext cx="5847188" cy="523662"/>
      </dsp:txXfrm>
    </dsp:sp>
    <dsp:sp modelId="{D29C2093-A41A-4EF2-861D-CCFC18AFF739}">
      <dsp:nvSpPr>
        <dsp:cNvPr id="0" name=""/>
        <dsp:cNvSpPr/>
      </dsp:nvSpPr>
      <dsp:spPr>
        <a:xfrm>
          <a:off x="0" y="3410989"/>
          <a:ext cx="5903846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rPr>
            <a:t>Even after the decline in the copper industry, the impact of that industry has shaped Swansea today.</a:t>
          </a:r>
          <a:endParaRPr lang="en-GB" sz="1400" kern="1200" dirty="0">
            <a:solidFill>
              <a:schemeClr val="tx2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329" y="3439318"/>
        <a:ext cx="5847188" cy="5236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5CF13-A837-61A4-640E-D4D1060BC3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D33D41-3D95-5B0A-9074-2E1F5D1B1D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F59DF9-8470-E2B8-5438-EFFE48A06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52F4-69E4-445D-A0C1-27A905C6473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C0C046-2638-53D4-CDDC-256F7DBBC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74871-EE49-B7A5-4A06-568445465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8B423-6E5B-4B23-BF7B-BD1C3423A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934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29F80-2E03-B60D-9FFA-25E1D110D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D46A6-2975-F5BA-59C8-AA3A7E7F04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1F63F-2D27-4105-90CC-775E1A67F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52F4-69E4-445D-A0C1-27A905C6473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577088-F0D6-0A39-0F22-B16EFDDBA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FDA32-AF74-509F-B37E-1EB7C0C8A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8B423-6E5B-4B23-BF7B-BD1C3423A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194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10A5E-FC02-893A-FE14-41E334E38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C8DEFB-6083-D226-10F3-B42D882D6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F7FB86-BA62-C683-EE27-9C22022A2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52F4-69E4-445D-A0C1-27A905C6473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9AB1D3-C447-6F18-58F5-C85662066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863005-E34E-2CF4-DCA7-A9DEDA4DA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8B423-6E5B-4B23-BF7B-BD1C3423A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226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B9177-9A05-A0F4-B7A7-1FAA2D4C9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99237-3F1D-A4D6-8F88-BADACCE088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0873E-5F5D-B192-4337-046D9C8551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293E29-15F7-41E0-8097-7676A161C1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52F4-69E4-445D-A0C1-27A905C6473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25A523-F3D7-043B-6F3E-F00664B39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959E4B-75B4-4342-8C1B-AA3D03540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8B423-6E5B-4B23-BF7B-BD1C3423A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719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99C89-BB1C-6156-ACC0-6221C73A0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8B431D-FAE7-AEB2-C6E0-56BFB94774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7DDEDF-5B92-A009-DA7F-705972A05D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B052BE-3E11-2F23-179F-3EA4DCE652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8EC3A1-9C17-DDF6-45A4-08A50487B1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34F184-5B04-6D5E-1AD2-F77B7836F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52F4-69E4-445D-A0C1-27A905C6473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E0FECF-9854-09A9-EB88-5464913BB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9C901-2EFC-E0CB-A94E-9EC602E06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8B423-6E5B-4B23-BF7B-BD1C3423A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882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3F950-5801-80CE-41B8-236820B98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01B096-2891-2EC9-3EC7-87EA55448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52F4-69E4-445D-A0C1-27A905C6473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CA7557-D5E4-7849-15B8-9F31B6CF0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0FF028-C097-27B2-CCA2-B094810DC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8B423-6E5B-4B23-BF7B-BD1C3423A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48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62CC4B-2C9F-707D-782C-83E01AF3A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52F4-69E4-445D-A0C1-27A905C6473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78D97B-22C5-DEB1-1004-229885FC5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BF7DD1-8BAB-6215-A138-6E1D0812F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8B423-6E5B-4B23-BF7B-BD1C3423A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343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3D3D1-0081-74A8-A0B8-F95FC9F99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69531-D44F-DD4C-D972-9988A6219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B7571F-0055-8DE7-F2F0-B5D6716955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AA7D95-F89D-537C-7E3C-DB63EF352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52F4-69E4-445D-A0C1-27A905C6473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49B76-E56B-003B-1FBF-C34B2A0F0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36BD16-600C-3460-6E76-9FAFA9EBB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8B423-6E5B-4B23-BF7B-BD1C3423A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40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5F180-5184-9780-4953-55EB2F51F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108BE6-E1D0-3F6C-8570-606ABD34D3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0A3186-BCD0-CC94-647D-0E4728BAF4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D2E8FC-8467-3D82-C5EC-CD8BF77A4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52F4-69E4-445D-A0C1-27A905C6473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85955B-FBE0-6522-4EC9-F2CFC7ADA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4332BF-A593-26A9-A7AE-B9FF7C5C5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8B423-6E5B-4B23-BF7B-BD1C3423A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550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BF62D-45FC-A642-DFCB-FF5E96568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C522B0-3D76-99A9-1FD8-ADBC60CD42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6969D4-A509-DFF7-7031-CE871C21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52F4-69E4-445D-A0C1-27A905C6473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4CD4C-8E9A-1A98-907B-DE72EC583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310F10-1F19-0726-E8C3-5D49D61CE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8B423-6E5B-4B23-BF7B-BD1C3423A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4544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62246F-FEFB-AD81-4AC7-B6698A20C1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C7A9E2-B605-2BD7-590C-C13A50C571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C054A4-F914-27DA-5005-F22D57848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9B52F4-69E4-445D-A0C1-27A905C6473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D20A7-B0C9-FA13-6B97-56F3D96A0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B9A06-C2C5-8B7A-4993-79573FD88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8B423-6E5B-4B23-BF7B-BD1C3423A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557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FD3DAD-C39B-2000-DB0F-697498212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3291E-5145-AB4F-9340-E7426490D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03BA4D-AB23-96B2-C655-55EE747D70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9B52F4-69E4-445D-A0C1-27A905C64731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D7080D-235C-6F5E-402E-559CAAD809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8221C-8313-0E3B-1039-86A227798D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A8B423-6E5B-4B23-BF7B-BD1C3423A6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019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3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2.png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2.xm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microsoft.com/office/2007/relationships/diagramDrawing" Target="../diagrams/drawing2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3.xml"/><Relationship Id="rId11" Type="http://schemas.openxmlformats.org/officeDocument/2006/relationships/image" Target="../media/image3.png"/><Relationship Id="rId5" Type="http://schemas.openxmlformats.org/officeDocument/2006/relationships/diagramLayout" Target="../diagrams/layout3.xml"/><Relationship Id="rId10" Type="http://schemas.openxmlformats.org/officeDocument/2006/relationships/image" Target="../media/image6.png"/><Relationship Id="rId4" Type="http://schemas.openxmlformats.org/officeDocument/2006/relationships/diagramData" Target="../diagrams/data3.xml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ic-uk.com/HistoryUK/HistoryofBritain/Timeline-Industrial-Revolution/" TargetMode="External"/><Relationship Id="rId2" Type="http://schemas.openxmlformats.org/officeDocument/2006/relationships/hyperlink" Target="https://webs.bcp.org/sites/vcleary/ModernWorldHistoryTextbook/IndustrialRevolution/IRbegins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wanseamuseum.co.uk/swansea-and-the-industrial-revolution/" TargetMode="External"/><Relationship Id="rId5" Type="http://schemas.openxmlformats.org/officeDocument/2006/relationships/hyperlink" Target="https://cadw.gov.wales/sites/default/files/2019-05/Hafod%20and%20the%20Lower%20Swansea%20Valley-%20Understanding%20Urban%20Character_0.pdf" TargetMode="External"/><Relationship Id="rId4" Type="http://schemas.openxmlformats.org/officeDocument/2006/relationships/hyperlink" Target="http://www.historydiscussion.net/history/industrial-revolution/history-of-the-industrial-revolution/17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9C3025-4784-4B16-914D-CCFC3E833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AD20437-C88A-4F45-9C6D-DA32B29A4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8610598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0607C2-2296-D17B-F71A-DB324B731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2970" y="385318"/>
            <a:ext cx="6112220" cy="1330839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Why was Swansea so prosperous during the Industrial Revolution?</a:t>
            </a:r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565D658-28EB-869C-5ABF-CED3F39E2C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3790935"/>
              </p:ext>
            </p:extLst>
          </p:nvPr>
        </p:nvGraphicFramePr>
        <p:xfrm>
          <a:off x="1137033" y="2194101"/>
          <a:ext cx="5903847" cy="4054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01495DB-E004-0FB3-5920-420638EDB3C2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3453" r="-1" b="-1"/>
          <a:stretch>
            <a:fillRect/>
          </a:stretch>
        </p:blipFill>
        <p:spPr>
          <a:xfrm>
            <a:off x="7801965" y="3429000"/>
            <a:ext cx="4390035" cy="3429000"/>
          </a:xfrm>
          <a:custGeom>
            <a:avLst/>
            <a:gdLst/>
            <a:ahLst/>
            <a:cxnLst/>
            <a:rect l="l" t="t" r="r" b="b"/>
            <a:pathLst>
              <a:path w="4390035" h="3429000">
                <a:moveTo>
                  <a:pt x="73290" y="0"/>
                </a:moveTo>
                <a:lnTo>
                  <a:pt x="4390035" y="0"/>
                </a:lnTo>
                <a:lnTo>
                  <a:pt x="4390035" y="3429000"/>
                </a:lnTo>
                <a:lnTo>
                  <a:pt x="436073" y="3429000"/>
                </a:lnTo>
                <a:lnTo>
                  <a:pt x="427332" y="3410468"/>
                </a:lnTo>
                <a:cubicBezTo>
                  <a:pt x="419323" y="3391643"/>
                  <a:pt x="413863" y="3372861"/>
                  <a:pt x="421685" y="3366814"/>
                </a:cubicBezTo>
                <a:cubicBezTo>
                  <a:pt x="417583" y="3332384"/>
                  <a:pt x="433681" y="3294011"/>
                  <a:pt x="423663" y="3247798"/>
                </a:cubicBezTo>
                <a:cubicBezTo>
                  <a:pt x="421194" y="3188032"/>
                  <a:pt x="418245" y="3205513"/>
                  <a:pt x="412524" y="3110724"/>
                </a:cubicBezTo>
                <a:cubicBezTo>
                  <a:pt x="404022" y="3069386"/>
                  <a:pt x="436006" y="3027577"/>
                  <a:pt x="419732" y="3004503"/>
                </a:cubicBezTo>
                <a:cubicBezTo>
                  <a:pt x="407578" y="2949657"/>
                  <a:pt x="388511" y="2896851"/>
                  <a:pt x="363651" y="2842588"/>
                </a:cubicBezTo>
                <a:cubicBezTo>
                  <a:pt x="332103" y="2797699"/>
                  <a:pt x="331554" y="2711800"/>
                  <a:pt x="263212" y="2651456"/>
                </a:cubicBezTo>
                <a:cubicBezTo>
                  <a:pt x="235935" y="2585326"/>
                  <a:pt x="214760" y="2535145"/>
                  <a:pt x="194330" y="2484251"/>
                </a:cubicBezTo>
                <a:cubicBezTo>
                  <a:pt x="184580" y="2468441"/>
                  <a:pt x="154039" y="2380429"/>
                  <a:pt x="140630" y="2346096"/>
                </a:cubicBezTo>
                <a:cubicBezTo>
                  <a:pt x="76681" y="2257531"/>
                  <a:pt x="91260" y="2243719"/>
                  <a:pt x="77185" y="2144811"/>
                </a:cubicBezTo>
                <a:cubicBezTo>
                  <a:pt x="66953" y="2112233"/>
                  <a:pt x="67414" y="2096078"/>
                  <a:pt x="50887" y="2061697"/>
                </a:cubicBezTo>
                <a:lnTo>
                  <a:pt x="27133" y="1969379"/>
                </a:lnTo>
                <a:lnTo>
                  <a:pt x="29988" y="1961973"/>
                </a:lnTo>
                <a:lnTo>
                  <a:pt x="31559" y="1961231"/>
                </a:lnTo>
                <a:lnTo>
                  <a:pt x="14905" y="1880268"/>
                </a:lnTo>
                <a:cubicBezTo>
                  <a:pt x="12271" y="1874644"/>
                  <a:pt x="-805" y="1860096"/>
                  <a:pt x="2188" y="1847922"/>
                </a:cubicBezTo>
                <a:lnTo>
                  <a:pt x="21879" y="1779161"/>
                </a:lnTo>
                <a:lnTo>
                  <a:pt x="27968" y="1733684"/>
                </a:lnTo>
                <a:cubicBezTo>
                  <a:pt x="25035" y="1726530"/>
                  <a:pt x="21617" y="1619937"/>
                  <a:pt x="16511" y="1614373"/>
                </a:cubicBezTo>
                <a:cubicBezTo>
                  <a:pt x="47946" y="1547691"/>
                  <a:pt x="4394" y="1556097"/>
                  <a:pt x="12613" y="1479987"/>
                </a:cubicBezTo>
                <a:cubicBezTo>
                  <a:pt x="15110" y="1387360"/>
                  <a:pt x="4986" y="1320420"/>
                  <a:pt x="4190" y="1214801"/>
                </a:cubicBezTo>
                <a:cubicBezTo>
                  <a:pt x="3611" y="1152457"/>
                  <a:pt x="-6268" y="1080052"/>
                  <a:pt x="6503" y="966549"/>
                </a:cubicBezTo>
                <a:cubicBezTo>
                  <a:pt x="10182" y="901722"/>
                  <a:pt x="25065" y="884915"/>
                  <a:pt x="20609" y="845066"/>
                </a:cubicBezTo>
                <a:cubicBezTo>
                  <a:pt x="20199" y="816540"/>
                  <a:pt x="19791" y="788014"/>
                  <a:pt x="19381" y="759488"/>
                </a:cubicBezTo>
                <a:lnTo>
                  <a:pt x="21672" y="741102"/>
                </a:lnTo>
                <a:lnTo>
                  <a:pt x="30720" y="737125"/>
                </a:lnTo>
                <a:lnTo>
                  <a:pt x="23211" y="691098"/>
                </a:lnTo>
                <a:cubicBezTo>
                  <a:pt x="25461" y="680873"/>
                  <a:pt x="43338" y="650431"/>
                  <a:pt x="42062" y="637700"/>
                </a:cubicBezTo>
                <a:cubicBezTo>
                  <a:pt x="23297" y="593852"/>
                  <a:pt x="30263" y="601340"/>
                  <a:pt x="41571" y="540174"/>
                </a:cubicBezTo>
                <a:cubicBezTo>
                  <a:pt x="35397" y="519975"/>
                  <a:pt x="35174" y="428356"/>
                  <a:pt x="46636" y="415352"/>
                </a:cubicBezTo>
                <a:cubicBezTo>
                  <a:pt x="48960" y="401821"/>
                  <a:pt x="44602" y="386587"/>
                  <a:pt x="56977" y="379461"/>
                </a:cubicBezTo>
                <a:cubicBezTo>
                  <a:pt x="71829" y="368123"/>
                  <a:pt x="47958" y="323384"/>
                  <a:pt x="65759" y="328645"/>
                </a:cubicBezTo>
                <a:cubicBezTo>
                  <a:pt x="49386" y="296830"/>
                  <a:pt x="65237" y="231983"/>
                  <a:pt x="72589" y="203608"/>
                </a:cubicBezTo>
                <a:cubicBezTo>
                  <a:pt x="75524" y="153257"/>
                  <a:pt x="77980" y="142710"/>
                  <a:pt x="78370" y="105992"/>
                </a:cubicBezTo>
                <a:cubicBezTo>
                  <a:pt x="80828" y="104127"/>
                  <a:pt x="70890" y="52128"/>
                  <a:pt x="70125" y="25135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5FCA7A0-26E2-90D1-8E7D-DD79EAEAC850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851"/>
          <a:stretch>
            <a:fillRect/>
          </a:stretch>
        </p:blipFill>
        <p:spPr>
          <a:xfrm>
            <a:off x="7842932" y="-17"/>
            <a:ext cx="4349068" cy="3432349"/>
          </a:xfrm>
          <a:custGeom>
            <a:avLst/>
            <a:gdLst/>
            <a:ahLst/>
            <a:cxnLst/>
            <a:rect l="l" t="t" r="r" b="b"/>
            <a:pathLst>
              <a:path w="4349068" h="3428999">
                <a:moveTo>
                  <a:pt x="711944" y="0"/>
                </a:moveTo>
                <a:lnTo>
                  <a:pt x="4349068" y="0"/>
                </a:lnTo>
                <a:lnTo>
                  <a:pt x="4349068" y="3428999"/>
                </a:lnTo>
                <a:lnTo>
                  <a:pt x="32307" y="3428999"/>
                </a:lnTo>
                <a:lnTo>
                  <a:pt x="34693" y="3410051"/>
                </a:lnTo>
                <a:cubicBezTo>
                  <a:pt x="37039" y="3395347"/>
                  <a:pt x="38143" y="3381819"/>
                  <a:pt x="32792" y="3373027"/>
                </a:cubicBezTo>
                <a:cubicBezTo>
                  <a:pt x="29961" y="3298527"/>
                  <a:pt x="20335" y="3290617"/>
                  <a:pt x="14318" y="3222737"/>
                </a:cubicBezTo>
                <a:cubicBezTo>
                  <a:pt x="11384" y="3146284"/>
                  <a:pt x="-6116" y="3184007"/>
                  <a:pt x="2241" y="3118188"/>
                </a:cubicBezTo>
                <a:cubicBezTo>
                  <a:pt x="16306" y="3109217"/>
                  <a:pt x="34183" y="3024732"/>
                  <a:pt x="27952" y="3003808"/>
                </a:cubicBezTo>
                <a:cubicBezTo>
                  <a:pt x="27563" y="2966753"/>
                  <a:pt x="27366" y="2989870"/>
                  <a:pt x="27149" y="2944921"/>
                </a:cubicBezTo>
                <a:lnTo>
                  <a:pt x="41941" y="2877744"/>
                </a:lnTo>
                <a:cubicBezTo>
                  <a:pt x="36258" y="2880724"/>
                  <a:pt x="54303" y="2822146"/>
                  <a:pt x="53926" y="2807161"/>
                </a:cubicBezTo>
                <a:cubicBezTo>
                  <a:pt x="56083" y="2775643"/>
                  <a:pt x="30060" y="2769288"/>
                  <a:pt x="53334" y="2752347"/>
                </a:cubicBezTo>
                <a:lnTo>
                  <a:pt x="60008" y="2748299"/>
                </a:lnTo>
                <a:cubicBezTo>
                  <a:pt x="60210" y="2745962"/>
                  <a:pt x="60411" y="2743625"/>
                  <a:pt x="60613" y="2741288"/>
                </a:cubicBezTo>
                <a:cubicBezTo>
                  <a:pt x="60116" y="2737657"/>
                  <a:pt x="58269" y="2735847"/>
                  <a:pt x="53819" y="2737160"/>
                </a:cubicBezTo>
                <a:cubicBezTo>
                  <a:pt x="70191" y="2705347"/>
                  <a:pt x="64153" y="2699356"/>
                  <a:pt x="66799" y="2659631"/>
                </a:cubicBezTo>
                <a:cubicBezTo>
                  <a:pt x="77943" y="2612127"/>
                  <a:pt x="64846" y="2628594"/>
                  <a:pt x="86795" y="2573336"/>
                </a:cubicBezTo>
                <a:cubicBezTo>
                  <a:pt x="96119" y="2559732"/>
                  <a:pt x="108676" y="2541339"/>
                  <a:pt x="108890" y="2528057"/>
                </a:cubicBezTo>
                <a:lnTo>
                  <a:pt x="137074" y="2489594"/>
                </a:lnTo>
                <a:cubicBezTo>
                  <a:pt x="138076" y="2487774"/>
                  <a:pt x="138422" y="2473350"/>
                  <a:pt x="137897" y="2468303"/>
                </a:cubicBezTo>
                <a:lnTo>
                  <a:pt x="155171" y="2460480"/>
                </a:lnTo>
                <a:lnTo>
                  <a:pt x="147972" y="2423535"/>
                </a:lnTo>
                <a:lnTo>
                  <a:pt x="155293" y="2404394"/>
                </a:lnTo>
                <a:cubicBezTo>
                  <a:pt x="172891" y="2392610"/>
                  <a:pt x="160687" y="2347474"/>
                  <a:pt x="168818" y="2324643"/>
                </a:cubicBezTo>
                <a:cubicBezTo>
                  <a:pt x="169390" y="2297698"/>
                  <a:pt x="193082" y="2284202"/>
                  <a:pt x="198340" y="2255535"/>
                </a:cubicBezTo>
                <a:cubicBezTo>
                  <a:pt x="214268" y="2249648"/>
                  <a:pt x="228319" y="2207828"/>
                  <a:pt x="217338" y="2184679"/>
                </a:cubicBezTo>
                <a:lnTo>
                  <a:pt x="242924" y="2093132"/>
                </a:lnTo>
                <a:cubicBezTo>
                  <a:pt x="264937" y="2084587"/>
                  <a:pt x="280562" y="1985868"/>
                  <a:pt x="290446" y="1950235"/>
                </a:cubicBezTo>
                <a:cubicBezTo>
                  <a:pt x="308239" y="1920183"/>
                  <a:pt x="350073" y="1898905"/>
                  <a:pt x="361001" y="1861568"/>
                </a:cubicBezTo>
                <a:cubicBezTo>
                  <a:pt x="367163" y="1810687"/>
                  <a:pt x="352049" y="1869507"/>
                  <a:pt x="356015" y="1809499"/>
                </a:cubicBezTo>
                <a:cubicBezTo>
                  <a:pt x="355145" y="1754297"/>
                  <a:pt x="367821" y="1767680"/>
                  <a:pt x="375846" y="1693716"/>
                </a:cubicBezTo>
                <a:cubicBezTo>
                  <a:pt x="374712" y="1654244"/>
                  <a:pt x="382062" y="1627007"/>
                  <a:pt x="381776" y="1605195"/>
                </a:cubicBezTo>
                <a:cubicBezTo>
                  <a:pt x="389848" y="1568952"/>
                  <a:pt x="392552" y="1564518"/>
                  <a:pt x="396301" y="1516217"/>
                </a:cubicBezTo>
                <a:cubicBezTo>
                  <a:pt x="401397" y="1488452"/>
                  <a:pt x="428137" y="1457870"/>
                  <a:pt x="409866" y="1429841"/>
                </a:cubicBezTo>
                <a:cubicBezTo>
                  <a:pt x="422203" y="1412325"/>
                  <a:pt x="460064" y="1413592"/>
                  <a:pt x="442210" y="1380081"/>
                </a:cubicBezTo>
                <a:cubicBezTo>
                  <a:pt x="464590" y="1394128"/>
                  <a:pt x="443394" y="1335176"/>
                  <a:pt x="463662" y="1334891"/>
                </a:cubicBezTo>
                <a:cubicBezTo>
                  <a:pt x="480316" y="1336427"/>
                  <a:pt x="515162" y="1194568"/>
                  <a:pt x="519523" y="1185551"/>
                </a:cubicBezTo>
                <a:cubicBezTo>
                  <a:pt x="527731" y="1149210"/>
                  <a:pt x="536547" y="1148087"/>
                  <a:pt x="542909" y="1111168"/>
                </a:cubicBezTo>
                <a:cubicBezTo>
                  <a:pt x="555522" y="1057226"/>
                  <a:pt x="531818" y="1022543"/>
                  <a:pt x="543055" y="993353"/>
                </a:cubicBezTo>
                <a:cubicBezTo>
                  <a:pt x="559986" y="960214"/>
                  <a:pt x="580459" y="867450"/>
                  <a:pt x="592544" y="813953"/>
                </a:cubicBezTo>
                <a:cubicBezTo>
                  <a:pt x="604272" y="746430"/>
                  <a:pt x="608119" y="666470"/>
                  <a:pt x="613420" y="588218"/>
                </a:cubicBezTo>
                <a:cubicBezTo>
                  <a:pt x="604962" y="475380"/>
                  <a:pt x="590630" y="536119"/>
                  <a:pt x="596055" y="376479"/>
                </a:cubicBezTo>
                <a:lnTo>
                  <a:pt x="605018" y="280992"/>
                </a:lnTo>
                <a:cubicBezTo>
                  <a:pt x="604854" y="276227"/>
                  <a:pt x="610771" y="223140"/>
                  <a:pt x="610608" y="218374"/>
                </a:cubicBezTo>
                <a:lnTo>
                  <a:pt x="604880" y="188178"/>
                </a:lnTo>
                <a:lnTo>
                  <a:pt x="630913" y="152404"/>
                </a:lnTo>
                <a:cubicBezTo>
                  <a:pt x="640688" y="136342"/>
                  <a:pt x="647365" y="122048"/>
                  <a:pt x="663530" y="91810"/>
                </a:cubicBezTo>
                <a:lnTo>
                  <a:pt x="705264" y="3016"/>
                </a:lnTo>
                <a:close/>
              </a:path>
            </a:pathLst>
          </a:custGeom>
        </p:spPr>
      </p:pic>
      <p:pic>
        <p:nvPicPr>
          <p:cNvPr id="3" name="Slide 1 (6)">
            <a:hlinkClick r:id="" action="ppaction://media"/>
            <a:extLst>
              <a:ext uri="{FF2B5EF4-FFF2-40B4-BE49-F238E27FC236}">
                <a16:creationId xmlns:a16="http://schemas.microsoft.com/office/drawing/2014/main" id="{411D649F-280D-E396-D3B4-CAD79463D7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190376" y="584199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093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8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51F3819-4351-4730-8E02-40BF286E0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E5130-F148-4C5A-A6CB-48165DC76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056332-2DFB-9042-DB19-6CC46822D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887" y="609600"/>
            <a:ext cx="6564574" cy="1330518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 Black" panose="020B0A04020102020204" pitchFamily="34" charset="0"/>
              </a:rPr>
              <a:t>The system behind Swansea’s success</a:t>
            </a:r>
            <a:endParaRPr lang="en-GB" sz="24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9CD03F-BCFD-4567-F395-350BC75A09A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776" r="10841" b="2"/>
          <a:stretch>
            <a:fillRect/>
          </a:stretch>
        </p:blipFill>
        <p:spPr>
          <a:xfrm>
            <a:off x="-8" y="3429008"/>
            <a:ext cx="4038600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755905-0DB6-7048-84A3-9083F46696A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486" r="1670" b="-4"/>
          <a:stretch>
            <a:fillRect/>
          </a:stretch>
        </p:blipFill>
        <p:spPr>
          <a:xfrm>
            <a:off x="9" y="-7"/>
            <a:ext cx="3832765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BE040D9-F780-E560-B2AA-311E3E9132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1914488"/>
              </p:ext>
            </p:extLst>
          </p:nvPr>
        </p:nvGraphicFramePr>
        <p:xfrm>
          <a:off x="4653887" y="2193779"/>
          <a:ext cx="6564573" cy="39089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Slide 2 (5)">
            <a:hlinkClick r:id="" action="ppaction://media"/>
            <a:extLst>
              <a:ext uri="{FF2B5EF4-FFF2-40B4-BE49-F238E27FC236}">
                <a16:creationId xmlns:a16="http://schemas.microsoft.com/office/drawing/2014/main" id="{BE68005A-AB94-9265-F0E5-7B06711E54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262813" y="62023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562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2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39C3025-4784-4B16-914D-CCFC3E833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AD20437-C88A-4F45-9C6D-DA32B29A4D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8610598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D7686-A8C5-8B21-1F6B-EB2C7EA06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112220" cy="1330839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Prosperity came with high costs</a:t>
            </a:r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BB8EAC0-D093-E469-2C01-96A3FCA1E5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60126"/>
              </p:ext>
            </p:extLst>
          </p:nvPr>
        </p:nvGraphicFramePr>
        <p:xfrm>
          <a:off x="1137033" y="2194101"/>
          <a:ext cx="5903847" cy="4054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219AF24-468F-C0F5-AB87-BF288DB12D0B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11342" r="-1"/>
          <a:stretch>
            <a:fillRect/>
          </a:stretch>
        </p:blipFill>
        <p:spPr>
          <a:xfrm>
            <a:off x="7801965" y="3429000"/>
            <a:ext cx="4390035" cy="3429000"/>
          </a:xfrm>
          <a:custGeom>
            <a:avLst/>
            <a:gdLst/>
            <a:ahLst/>
            <a:cxnLst/>
            <a:rect l="l" t="t" r="r" b="b"/>
            <a:pathLst>
              <a:path w="4390035" h="3429000">
                <a:moveTo>
                  <a:pt x="73290" y="0"/>
                </a:moveTo>
                <a:lnTo>
                  <a:pt x="4390035" y="0"/>
                </a:lnTo>
                <a:lnTo>
                  <a:pt x="4390035" y="3429000"/>
                </a:lnTo>
                <a:lnTo>
                  <a:pt x="436073" y="3429000"/>
                </a:lnTo>
                <a:lnTo>
                  <a:pt x="427332" y="3410468"/>
                </a:lnTo>
                <a:cubicBezTo>
                  <a:pt x="419323" y="3391643"/>
                  <a:pt x="413863" y="3372861"/>
                  <a:pt x="421685" y="3366814"/>
                </a:cubicBezTo>
                <a:cubicBezTo>
                  <a:pt x="417583" y="3332384"/>
                  <a:pt x="433681" y="3294011"/>
                  <a:pt x="423663" y="3247798"/>
                </a:cubicBezTo>
                <a:cubicBezTo>
                  <a:pt x="421194" y="3188032"/>
                  <a:pt x="418245" y="3205513"/>
                  <a:pt x="412524" y="3110724"/>
                </a:cubicBezTo>
                <a:cubicBezTo>
                  <a:pt x="404022" y="3069386"/>
                  <a:pt x="436006" y="3027577"/>
                  <a:pt x="419732" y="3004503"/>
                </a:cubicBezTo>
                <a:cubicBezTo>
                  <a:pt x="407578" y="2949657"/>
                  <a:pt x="388511" y="2896851"/>
                  <a:pt x="363651" y="2842588"/>
                </a:cubicBezTo>
                <a:cubicBezTo>
                  <a:pt x="332103" y="2797699"/>
                  <a:pt x="331554" y="2711800"/>
                  <a:pt x="263212" y="2651456"/>
                </a:cubicBezTo>
                <a:cubicBezTo>
                  <a:pt x="235935" y="2585326"/>
                  <a:pt x="214760" y="2535145"/>
                  <a:pt x="194330" y="2484251"/>
                </a:cubicBezTo>
                <a:cubicBezTo>
                  <a:pt x="184580" y="2468441"/>
                  <a:pt x="154039" y="2380429"/>
                  <a:pt x="140630" y="2346096"/>
                </a:cubicBezTo>
                <a:cubicBezTo>
                  <a:pt x="76681" y="2257531"/>
                  <a:pt x="91260" y="2243719"/>
                  <a:pt x="77185" y="2144811"/>
                </a:cubicBezTo>
                <a:cubicBezTo>
                  <a:pt x="66953" y="2112233"/>
                  <a:pt x="67414" y="2096078"/>
                  <a:pt x="50887" y="2061697"/>
                </a:cubicBezTo>
                <a:lnTo>
                  <a:pt x="27133" y="1969379"/>
                </a:lnTo>
                <a:lnTo>
                  <a:pt x="29988" y="1961973"/>
                </a:lnTo>
                <a:lnTo>
                  <a:pt x="31559" y="1961231"/>
                </a:lnTo>
                <a:lnTo>
                  <a:pt x="14905" y="1880268"/>
                </a:lnTo>
                <a:cubicBezTo>
                  <a:pt x="12271" y="1874644"/>
                  <a:pt x="-805" y="1860096"/>
                  <a:pt x="2188" y="1847922"/>
                </a:cubicBezTo>
                <a:lnTo>
                  <a:pt x="21879" y="1779161"/>
                </a:lnTo>
                <a:lnTo>
                  <a:pt x="27968" y="1733684"/>
                </a:lnTo>
                <a:cubicBezTo>
                  <a:pt x="25035" y="1726530"/>
                  <a:pt x="21617" y="1619937"/>
                  <a:pt x="16511" y="1614373"/>
                </a:cubicBezTo>
                <a:cubicBezTo>
                  <a:pt x="47946" y="1547691"/>
                  <a:pt x="4394" y="1556097"/>
                  <a:pt x="12613" y="1479987"/>
                </a:cubicBezTo>
                <a:cubicBezTo>
                  <a:pt x="15110" y="1387360"/>
                  <a:pt x="4986" y="1320420"/>
                  <a:pt x="4190" y="1214801"/>
                </a:cubicBezTo>
                <a:cubicBezTo>
                  <a:pt x="3611" y="1152457"/>
                  <a:pt x="-6268" y="1080052"/>
                  <a:pt x="6503" y="966549"/>
                </a:cubicBezTo>
                <a:cubicBezTo>
                  <a:pt x="10182" y="901722"/>
                  <a:pt x="25065" y="884915"/>
                  <a:pt x="20609" y="845066"/>
                </a:cubicBezTo>
                <a:cubicBezTo>
                  <a:pt x="20199" y="816540"/>
                  <a:pt x="19791" y="788014"/>
                  <a:pt x="19381" y="759488"/>
                </a:cubicBezTo>
                <a:lnTo>
                  <a:pt x="21672" y="741102"/>
                </a:lnTo>
                <a:lnTo>
                  <a:pt x="30720" y="737125"/>
                </a:lnTo>
                <a:lnTo>
                  <a:pt x="23211" y="691098"/>
                </a:lnTo>
                <a:cubicBezTo>
                  <a:pt x="25461" y="680873"/>
                  <a:pt x="43338" y="650431"/>
                  <a:pt x="42062" y="637700"/>
                </a:cubicBezTo>
                <a:cubicBezTo>
                  <a:pt x="23297" y="593852"/>
                  <a:pt x="30263" y="601340"/>
                  <a:pt x="41571" y="540174"/>
                </a:cubicBezTo>
                <a:cubicBezTo>
                  <a:pt x="35397" y="519975"/>
                  <a:pt x="35174" y="428356"/>
                  <a:pt x="46636" y="415352"/>
                </a:cubicBezTo>
                <a:cubicBezTo>
                  <a:pt x="48960" y="401821"/>
                  <a:pt x="44602" y="386587"/>
                  <a:pt x="56977" y="379461"/>
                </a:cubicBezTo>
                <a:cubicBezTo>
                  <a:pt x="71829" y="368123"/>
                  <a:pt x="47958" y="323384"/>
                  <a:pt x="65759" y="328645"/>
                </a:cubicBezTo>
                <a:cubicBezTo>
                  <a:pt x="49386" y="296830"/>
                  <a:pt x="65237" y="231983"/>
                  <a:pt x="72589" y="203608"/>
                </a:cubicBezTo>
                <a:cubicBezTo>
                  <a:pt x="75524" y="153257"/>
                  <a:pt x="77980" y="142710"/>
                  <a:pt x="78370" y="105992"/>
                </a:cubicBezTo>
                <a:cubicBezTo>
                  <a:pt x="80828" y="104127"/>
                  <a:pt x="70890" y="52128"/>
                  <a:pt x="70125" y="25135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563A30-74AB-3E41-D823-B792BDDCD75A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t="4710" r="-3" b="17353"/>
          <a:stretch>
            <a:fillRect/>
          </a:stretch>
        </p:blipFill>
        <p:spPr>
          <a:xfrm>
            <a:off x="7842932" y="-17"/>
            <a:ext cx="4349068" cy="3432349"/>
          </a:xfrm>
          <a:custGeom>
            <a:avLst/>
            <a:gdLst/>
            <a:ahLst/>
            <a:cxnLst/>
            <a:rect l="l" t="t" r="r" b="b"/>
            <a:pathLst>
              <a:path w="4349068" h="3428999">
                <a:moveTo>
                  <a:pt x="711944" y="0"/>
                </a:moveTo>
                <a:lnTo>
                  <a:pt x="4349068" y="0"/>
                </a:lnTo>
                <a:lnTo>
                  <a:pt x="4349068" y="3428999"/>
                </a:lnTo>
                <a:lnTo>
                  <a:pt x="32307" y="3428999"/>
                </a:lnTo>
                <a:lnTo>
                  <a:pt x="34693" y="3410051"/>
                </a:lnTo>
                <a:cubicBezTo>
                  <a:pt x="37039" y="3395347"/>
                  <a:pt x="38143" y="3381819"/>
                  <a:pt x="32792" y="3373027"/>
                </a:cubicBezTo>
                <a:cubicBezTo>
                  <a:pt x="29961" y="3298527"/>
                  <a:pt x="20335" y="3290617"/>
                  <a:pt x="14318" y="3222737"/>
                </a:cubicBezTo>
                <a:cubicBezTo>
                  <a:pt x="11384" y="3146284"/>
                  <a:pt x="-6116" y="3184007"/>
                  <a:pt x="2241" y="3118188"/>
                </a:cubicBezTo>
                <a:cubicBezTo>
                  <a:pt x="16306" y="3109217"/>
                  <a:pt x="34183" y="3024732"/>
                  <a:pt x="27952" y="3003808"/>
                </a:cubicBezTo>
                <a:cubicBezTo>
                  <a:pt x="27563" y="2966753"/>
                  <a:pt x="27366" y="2989870"/>
                  <a:pt x="27149" y="2944921"/>
                </a:cubicBezTo>
                <a:lnTo>
                  <a:pt x="41941" y="2877744"/>
                </a:lnTo>
                <a:cubicBezTo>
                  <a:pt x="36258" y="2880724"/>
                  <a:pt x="54303" y="2822146"/>
                  <a:pt x="53926" y="2807161"/>
                </a:cubicBezTo>
                <a:cubicBezTo>
                  <a:pt x="56083" y="2775643"/>
                  <a:pt x="30060" y="2769288"/>
                  <a:pt x="53334" y="2752347"/>
                </a:cubicBezTo>
                <a:lnTo>
                  <a:pt x="60008" y="2748299"/>
                </a:lnTo>
                <a:cubicBezTo>
                  <a:pt x="60210" y="2745962"/>
                  <a:pt x="60411" y="2743625"/>
                  <a:pt x="60613" y="2741288"/>
                </a:cubicBezTo>
                <a:cubicBezTo>
                  <a:pt x="60116" y="2737657"/>
                  <a:pt x="58269" y="2735847"/>
                  <a:pt x="53819" y="2737160"/>
                </a:cubicBezTo>
                <a:cubicBezTo>
                  <a:pt x="70191" y="2705347"/>
                  <a:pt x="64153" y="2699356"/>
                  <a:pt x="66799" y="2659631"/>
                </a:cubicBezTo>
                <a:cubicBezTo>
                  <a:pt x="77943" y="2612127"/>
                  <a:pt x="64846" y="2628594"/>
                  <a:pt x="86795" y="2573336"/>
                </a:cubicBezTo>
                <a:cubicBezTo>
                  <a:pt x="96119" y="2559732"/>
                  <a:pt x="108676" y="2541339"/>
                  <a:pt x="108890" y="2528057"/>
                </a:cubicBezTo>
                <a:lnTo>
                  <a:pt x="137074" y="2489594"/>
                </a:lnTo>
                <a:cubicBezTo>
                  <a:pt x="138076" y="2487774"/>
                  <a:pt x="138422" y="2473350"/>
                  <a:pt x="137897" y="2468303"/>
                </a:cubicBezTo>
                <a:lnTo>
                  <a:pt x="155171" y="2460480"/>
                </a:lnTo>
                <a:lnTo>
                  <a:pt x="147972" y="2423535"/>
                </a:lnTo>
                <a:lnTo>
                  <a:pt x="155293" y="2404394"/>
                </a:lnTo>
                <a:cubicBezTo>
                  <a:pt x="172891" y="2392610"/>
                  <a:pt x="160687" y="2347474"/>
                  <a:pt x="168818" y="2324643"/>
                </a:cubicBezTo>
                <a:cubicBezTo>
                  <a:pt x="169390" y="2297698"/>
                  <a:pt x="193082" y="2284202"/>
                  <a:pt x="198340" y="2255535"/>
                </a:cubicBezTo>
                <a:cubicBezTo>
                  <a:pt x="214268" y="2249648"/>
                  <a:pt x="228319" y="2207828"/>
                  <a:pt x="217338" y="2184679"/>
                </a:cubicBezTo>
                <a:lnTo>
                  <a:pt x="242924" y="2093132"/>
                </a:lnTo>
                <a:cubicBezTo>
                  <a:pt x="264937" y="2084587"/>
                  <a:pt x="280562" y="1985868"/>
                  <a:pt x="290446" y="1950235"/>
                </a:cubicBezTo>
                <a:cubicBezTo>
                  <a:pt x="308239" y="1920183"/>
                  <a:pt x="350073" y="1898905"/>
                  <a:pt x="361001" y="1861568"/>
                </a:cubicBezTo>
                <a:cubicBezTo>
                  <a:pt x="367163" y="1810687"/>
                  <a:pt x="352049" y="1869507"/>
                  <a:pt x="356015" y="1809499"/>
                </a:cubicBezTo>
                <a:cubicBezTo>
                  <a:pt x="355145" y="1754297"/>
                  <a:pt x="367821" y="1767680"/>
                  <a:pt x="375846" y="1693716"/>
                </a:cubicBezTo>
                <a:cubicBezTo>
                  <a:pt x="374712" y="1654244"/>
                  <a:pt x="382062" y="1627007"/>
                  <a:pt x="381776" y="1605195"/>
                </a:cubicBezTo>
                <a:cubicBezTo>
                  <a:pt x="389848" y="1568952"/>
                  <a:pt x="392552" y="1564518"/>
                  <a:pt x="396301" y="1516217"/>
                </a:cubicBezTo>
                <a:cubicBezTo>
                  <a:pt x="401397" y="1488452"/>
                  <a:pt x="428137" y="1457870"/>
                  <a:pt x="409866" y="1429841"/>
                </a:cubicBezTo>
                <a:cubicBezTo>
                  <a:pt x="422203" y="1412325"/>
                  <a:pt x="460064" y="1413592"/>
                  <a:pt x="442210" y="1380081"/>
                </a:cubicBezTo>
                <a:cubicBezTo>
                  <a:pt x="464590" y="1394128"/>
                  <a:pt x="443394" y="1335176"/>
                  <a:pt x="463662" y="1334891"/>
                </a:cubicBezTo>
                <a:cubicBezTo>
                  <a:pt x="480316" y="1336427"/>
                  <a:pt x="515162" y="1194568"/>
                  <a:pt x="519523" y="1185551"/>
                </a:cubicBezTo>
                <a:cubicBezTo>
                  <a:pt x="527731" y="1149210"/>
                  <a:pt x="536547" y="1148087"/>
                  <a:pt x="542909" y="1111168"/>
                </a:cubicBezTo>
                <a:cubicBezTo>
                  <a:pt x="555522" y="1057226"/>
                  <a:pt x="531818" y="1022543"/>
                  <a:pt x="543055" y="993353"/>
                </a:cubicBezTo>
                <a:cubicBezTo>
                  <a:pt x="559986" y="960214"/>
                  <a:pt x="580459" y="867450"/>
                  <a:pt x="592544" y="813953"/>
                </a:cubicBezTo>
                <a:cubicBezTo>
                  <a:pt x="604272" y="746430"/>
                  <a:pt x="608119" y="666470"/>
                  <a:pt x="613420" y="588218"/>
                </a:cubicBezTo>
                <a:cubicBezTo>
                  <a:pt x="604962" y="475380"/>
                  <a:pt x="590630" y="536119"/>
                  <a:pt x="596055" y="376479"/>
                </a:cubicBezTo>
                <a:lnTo>
                  <a:pt x="605018" y="280992"/>
                </a:lnTo>
                <a:cubicBezTo>
                  <a:pt x="604854" y="276227"/>
                  <a:pt x="610771" y="223140"/>
                  <a:pt x="610608" y="218374"/>
                </a:cubicBezTo>
                <a:lnTo>
                  <a:pt x="604880" y="188178"/>
                </a:lnTo>
                <a:lnTo>
                  <a:pt x="630913" y="152404"/>
                </a:lnTo>
                <a:cubicBezTo>
                  <a:pt x="640688" y="136342"/>
                  <a:pt x="647365" y="122048"/>
                  <a:pt x="663530" y="91810"/>
                </a:cubicBezTo>
                <a:lnTo>
                  <a:pt x="705264" y="3016"/>
                </a:lnTo>
                <a:close/>
              </a:path>
            </a:pathLst>
          </a:custGeom>
        </p:spPr>
      </p:pic>
      <p:pic>
        <p:nvPicPr>
          <p:cNvPr id="3" name="Slide 3 (5)">
            <a:hlinkClick r:id="" action="ppaction://media"/>
            <a:extLst>
              <a:ext uri="{FF2B5EF4-FFF2-40B4-BE49-F238E27FC236}">
                <a16:creationId xmlns:a16="http://schemas.microsoft.com/office/drawing/2014/main" id="{6BB83B25-2EF1-67BB-B585-765DF75261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368350" y="584199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976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8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D28674-6807-FC46-EEC9-CE86406E9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9DB18-17F3-31CC-9E99-FFA7375432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276" y="1667992"/>
            <a:ext cx="10821451" cy="4991362"/>
          </a:xfrm>
        </p:spPr>
        <p:txBody>
          <a:bodyPr anchor="ctr">
            <a:normAutofit/>
          </a:bodyPr>
          <a:lstStyle/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Anon. (2020).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Industrial Revolution begins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https://webs.bcp.org/sites/vcleary/ModernWorldHistoryTextbook/IndustrialRevolution/IRbegins.html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globalisation and the Industrial Revolution.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History Review, 27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85–91.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Evans, C., &amp; Miskell, L. (2020).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 copper: A global history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Johns Hopkins University Press.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Evans, C. (2020).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Copper: What, When and Where?.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New Perspectives in Welsh Industrial History, 25-44.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Falkus, M. (1987).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Britain transformed: An economic and social history 1700–1914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Alden.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 UK. (2020).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the Industrial Revolution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https://www.historic-uk.com/HistoryUK/HistoryofBritain/Timeline-Industrial-Revolution/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Discussion. (2020).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of the Industrial Revolution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http://www.historydiscussion.net/history/industrial-revolution/history-of-the-industrial-revolution/178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Kirby, P. (2013).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workers and industrial health in Britain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1780-1850 (Vol. 2). Boydell &amp; Brewer Ltd.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Newell, E. (2014). ‘Copperopolis': The Rise and Fall of the Copper Industry in the Swansea District, 1826–1921. In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Competition and Industrial Change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(pp. 75-97). Routledge.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https://cadw.gov.wales/sites/default/files/2019-05/Hafod%20and%20the%20Lower%20Swansea%20Valley-%20Understanding%20Urban%20Character_0.pdf</a:t>
            </a: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http://www.swanseamuseum.co.uk/swansea-and-the-industrial-revolution/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2243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1293</TotalTime>
  <Words>676</Words>
  <PresentationFormat>Widescreen</PresentationFormat>
  <Paragraphs>33</Paragraphs>
  <Slides>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Arial Black</vt:lpstr>
      <vt:lpstr>Office Theme</vt:lpstr>
      <vt:lpstr>Why was Swansea so prosperous during the Industrial Revolution?</vt:lpstr>
      <vt:lpstr>The system behind Swansea’s success</vt:lpstr>
      <vt:lpstr>Prosperity came with high costs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2026-03-19T00:48:18Z</dcterms:created>
  <dcterms:modified xsi:type="dcterms:W3CDTF">2026-03-20T17:09:38Z</dcterms:modified>
</cp:coreProperties>
</file>