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754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80338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43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-1371600"/>
            <a:ext cx="4572000" cy="4572000"/>
          </a:xfrm>
          <a:prstGeom prst="ellipse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282036" y="2834640"/>
            <a:ext cx="3657600" cy="3657600"/>
          </a:xfrm>
          <a:prstGeom prst="ellipse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365760"/>
            <a:ext cx="914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🌿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VeganShine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1920240"/>
            <a:ext cx="6400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1" u="none" strike="noStrike" kern="1200" cap="none" spc="0" normalizeH="0" baseline="0" noProof="0" dirty="0">
                <a:ln>
                  <a:noFill/>
                </a:ln>
                <a:solidFill>
                  <a:srgbClr val="D8F3DC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Mobile Valeting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57200" y="2606040"/>
            <a:ext cx="3657600" cy="36576"/>
          </a:xfrm>
          <a:prstGeom prst="rect">
            <a:avLst/>
          </a:prstGeom>
          <a:solidFill>
            <a:srgbClr val="52B788"/>
          </a:solidFill>
          <a:ln w="12700">
            <a:solidFill>
              <a:srgbClr val="52B788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200" y="2779776"/>
            <a:ext cx="64008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95D5B2"/>
              </a:solidFill>
              <a:effectLst/>
              <a:uLnTx/>
              <a:uFillTx/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95D5B2"/>
              </a:solidFill>
              <a:effectLst/>
              <a:uLnTx/>
              <a:uFillTx/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95D5B2"/>
              </a:solidFill>
              <a:effectLst/>
              <a:uLnTx/>
              <a:uFillTx/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srgbClr val="95D5B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Programme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D5B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: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Skills for the Workplace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D5B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Module: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Enterprise &amp; Entrepreneurship — LCLM4006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D5B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Lecturer: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Fouziya Farheen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D5B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Student: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Ewelina Wola  |  2435880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FE5B626-C7A1-7F7A-1AD2-E6872B775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2836" y="-498879"/>
            <a:ext cx="4747164" cy="35811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EA18A70-37D1-CFAB-7849-E6BF3A616B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7697" y="3676650"/>
            <a:ext cx="3606800" cy="27051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B4351FE-A282-A0D5-ACE5-56C3FE9DF976}"/>
              </a:ext>
            </a:extLst>
          </p:cNvPr>
          <p:cNvSpPr txBox="1"/>
          <p:nvPr/>
        </p:nvSpPr>
        <p:spPr>
          <a:xfrm>
            <a:off x="457200" y="4389120"/>
            <a:ext cx="6783354" cy="9626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95D5B2"/>
              </a:solidFill>
              <a:effectLst/>
              <a:uLnTx/>
              <a:uFillTx/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marR="0" lvl="0" indent="0" algn="l" defTabSz="121917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rgbClr val="95D5B2"/>
              </a:solidFill>
              <a:effectLst/>
              <a:uLnTx/>
              <a:uFillTx/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marR="0" lvl="0" indent="0" algn="l" defTabSz="121917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95D5B2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Assignment: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Business Plan Presentation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777240"/>
          </a:xfrm>
          <a:prstGeom prst="rect">
            <a:avLst/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Agenda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914400"/>
            <a:ext cx="6858000" cy="658368"/>
          </a:xfrm>
          <a:prstGeom prst="roundRect">
            <a:avLst>
              <a:gd name="adj" fmla="val 11111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914400"/>
            <a:ext cx="6400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280160" y="914400"/>
            <a:ext cx="5760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Overview of the Business Idea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365760" y="1664208"/>
            <a:ext cx="6858000" cy="658368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48640" y="1664208"/>
            <a:ext cx="6400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280160" y="1664208"/>
            <a:ext cx="5760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PESTEL Analysis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365760" y="2414016"/>
            <a:ext cx="6858000" cy="658368"/>
          </a:xfrm>
          <a:prstGeom prst="roundRect">
            <a:avLst>
              <a:gd name="adj" fmla="val 11111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48640" y="2414016"/>
            <a:ext cx="6400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280160" y="2414016"/>
            <a:ext cx="5760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Marketing Strategies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365760" y="3163824"/>
            <a:ext cx="6858000" cy="658368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548640" y="3163824"/>
            <a:ext cx="6400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280160" y="3163824"/>
            <a:ext cx="5760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Finances &amp; Cash Flow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365760" y="3913632"/>
            <a:ext cx="6858000" cy="658368"/>
          </a:xfrm>
          <a:prstGeom prst="roundRect">
            <a:avLst>
              <a:gd name="adj" fmla="val 11111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48640" y="3913632"/>
            <a:ext cx="6400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280160" y="3913632"/>
            <a:ext cx="5760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Triple Bottom Line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365760" y="4663440"/>
            <a:ext cx="6858000" cy="658368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548640" y="4663440"/>
            <a:ext cx="6400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280160" y="4663440"/>
            <a:ext cx="5760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Sustainability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365760" y="5413248"/>
            <a:ext cx="6858000" cy="658368"/>
          </a:xfrm>
          <a:prstGeom prst="roundRect">
            <a:avLst>
              <a:gd name="adj" fmla="val 11111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548640" y="5413248"/>
            <a:ext cx="6400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1280160" y="5413248"/>
            <a:ext cx="5760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Invest in VeganShine?</a:t>
            </a:r>
            <a:endParaRPr lang="en-US" sz="1500" dirty="0"/>
          </a:p>
        </p:txBody>
      </p:sp>
      <p:sp>
        <p:nvSpPr>
          <p:cNvPr id="25" name="Shape 23"/>
          <p:cNvSpPr/>
          <p:nvPr/>
        </p:nvSpPr>
        <p:spPr>
          <a:xfrm>
            <a:off x="7589520" y="914400"/>
            <a:ext cx="4297680" cy="5212080"/>
          </a:xfrm>
          <a:prstGeom prst="roundRect">
            <a:avLst>
              <a:gd name="adj" fmla="val 2128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7772400" y="2286000"/>
            <a:ext cx="39319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30000"/>
              </a:lnSpc>
              <a:buNone/>
            </a:pPr>
            <a:endParaRPr lang="en-US" sz="2600" b="1" dirty="0">
              <a:solidFill>
                <a:srgbClr val="FFFFFF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 algn="ctr">
              <a:lnSpc>
                <a:spcPct val="130000"/>
              </a:lnSpc>
              <a:buNone/>
            </a:pPr>
            <a:endParaRPr lang="en-US" sz="2600" b="1" dirty="0">
              <a:solidFill>
                <a:srgbClr val="FFFFFF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 algn="ctr">
              <a:lnSpc>
                <a:spcPct val="130000"/>
              </a:lnSpc>
              <a:buNone/>
            </a:pPr>
            <a:r>
              <a:rPr lang="en-US" sz="2600" b="1" dirty="0" err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VeganShine</a:t>
            </a:r>
            <a:endParaRPr lang="en-US" sz="2600" dirty="0"/>
          </a:p>
          <a:p>
            <a:pPr marL="0" indent="0" algn="ctr">
              <a:lnSpc>
                <a:spcPct val="13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Valeting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777240"/>
          </a:xfrm>
          <a:prstGeom prst="rect">
            <a:avLst/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Overview of the Business Idea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5303520" cy="5303520"/>
          </a:xfrm>
          <a:prstGeom prst="roundRect">
            <a:avLst>
              <a:gd name="adj" fmla="val 1724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VeganShine?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457200" y="1417320"/>
            <a:ext cx="50292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vehicle cleaning in Newport, South Wales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Attends customers' homes &amp; workplaces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Services: exterior wash, interior clean, steam sanitisation, upholstery, paintwork &amp; pet-hair removal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Donates 5% of profits to local animal rescue charities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57200" y="333756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Unique Selling Point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457200" y="3749040"/>
            <a:ext cx="4846320" cy="640080"/>
          </a:xfrm>
          <a:prstGeom prst="roundRect">
            <a:avLst>
              <a:gd name="adj" fmla="val 14286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94360" y="3749040"/>
            <a:ext cx="4572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Only 100% vegan-certified &amp; cruelty-free mobile valeting in Newport — no direct competitor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57200" y="452628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Legal Format &amp; Management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57200" y="4937760"/>
            <a:ext cx="50292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Private Limited Company (LTD) — provides limited liability protection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Founder retains full control, greater B2B credibility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852160" y="914400"/>
            <a:ext cx="5943600" cy="1737360"/>
          </a:xfrm>
          <a:prstGeom prst="roundRect">
            <a:avLst>
              <a:gd name="adj" fmla="val 5263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035040" y="914400"/>
            <a:ext cx="557784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direct competitor in Newport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5852160" y="2788920"/>
            <a:ext cx="5943600" cy="365760"/>
          </a:xfrm>
          <a:prstGeom prst="roundRect">
            <a:avLst>
              <a:gd name="adj" fmla="val 25000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943600" y="2788920"/>
            <a:ext cx="5760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LTD? Advantages &amp; Disadvantages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852160" y="3246120"/>
            <a:ext cx="2834640" cy="365760"/>
          </a:xfrm>
          <a:prstGeom prst="roundRect">
            <a:avLst>
              <a:gd name="adj" fmla="val 25000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852160" y="3246120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✅ Advantages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943600" y="3657600"/>
            <a:ext cx="26517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Limited liability — personal assets protected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Greater credibility with B2B clients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Scalable — easy to recruit staff later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Retains full ownership &amp; control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8869680" y="3246120"/>
            <a:ext cx="2834640" cy="365760"/>
          </a:xfrm>
          <a:prstGeom prst="roundRect">
            <a:avLst>
              <a:gd name="adj" fmla="val 25000"/>
            </a:avLst>
          </a:prstGeom>
          <a:solidFill>
            <a:srgbClr val="B5404A"/>
          </a:solidFill>
          <a:ln w="12700">
            <a:solidFill>
              <a:srgbClr val="B540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8869680" y="3246120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❌ Disadvantages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8961120" y="3657600"/>
            <a:ext cx="26517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admin — annual accounts required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 publicly available at Companies House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complex to set up than sole trader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777240"/>
          </a:xfrm>
          <a:prstGeom prst="rect">
            <a:avLst/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Three Key PESTEL Factors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3749040" cy="5303520"/>
          </a:xfrm>
          <a:prstGeom prst="roundRect">
            <a:avLst>
              <a:gd name="adj" fmla="val 2439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11480" y="100584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1188720" y="1078992"/>
            <a:ext cx="2743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11480" y="1828800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Growing Vegan Market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11480" y="2286000"/>
            <a:ext cx="3474720" cy="233172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veganism quadrupled 2014–2022. Ethical consumerism now mainstream. Newport: 1.33 cars/household — above national average of 1.23.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160520" y="914400"/>
            <a:ext cx="3749040" cy="5303520"/>
          </a:xfrm>
          <a:prstGeom prst="roundRect">
            <a:avLst>
              <a:gd name="adj" fmla="val 2439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4343400" y="100584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</a:t>
            </a:r>
            <a:endParaRPr lang="en-US" sz="2800" dirty="0"/>
          </a:p>
        </p:txBody>
      </p:sp>
      <p:sp>
        <p:nvSpPr>
          <p:cNvPr id="11" name="Text 9"/>
          <p:cNvSpPr/>
          <p:nvPr/>
        </p:nvSpPr>
        <p:spPr>
          <a:xfrm>
            <a:off x="5120640" y="1078992"/>
            <a:ext cx="2743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343400" y="1828800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Efficiency Advantage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343400" y="2286000"/>
            <a:ext cx="3474720" cy="221135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Steam system uses &lt;3 litres/vehicle vs. 100–300 litres for conventional washes. Zero chemical runoff. Operational during hosepipe bans.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8138160" y="914400"/>
            <a:ext cx="3749040" cy="5303520"/>
          </a:xfrm>
          <a:prstGeom prst="roundRect">
            <a:avLst>
              <a:gd name="adj" fmla="val 2439"/>
            </a:avLst>
          </a:prstGeom>
          <a:solidFill>
            <a:srgbClr val="52B788"/>
          </a:solidFill>
          <a:ln w="12700">
            <a:solidFill>
              <a:srgbClr val="52B7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8275320" y="100584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</a:t>
            </a:r>
            <a:endParaRPr lang="en-US" sz="2800" dirty="0"/>
          </a:p>
        </p:txBody>
      </p:sp>
      <p:sp>
        <p:nvSpPr>
          <p:cNvPr id="16" name="Text 14"/>
          <p:cNvSpPr/>
          <p:nvPr/>
        </p:nvSpPr>
        <p:spPr>
          <a:xfrm>
            <a:off x="9052560" y="1078992"/>
            <a:ext cx="2743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Legal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275320" y="1828800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Regulatory Compliance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8275320" y="2286000"/>
            <a:ext cx="3474720" cy="221135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Protection Act 1990 penalises chemical discharge. VeganShine’s plant-based formulas ensure full compliance — eliminating penalty risk.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777240"/>
          </a:xfrm>
          <a:prstGeom prst="rect">
            <a:avLst/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Marketing Strategy 1: Digital &amp; Social Media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5486400" cy="5303520"/>
          </a:xfrm>
          <a:prstGeom prst="roundRect">
            <a:avLst>
              <a:gd name="adj" fmla="val 1724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11480" y="1005840"/>
            <a:ext cx="731520" cy="731520"/>
          </a:xfrm>
          <a:prstGeom prst="ellipse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411480" y="100584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234440" y="1051560"/>
            <a:ext cx="4434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&amp; Social Media Marketing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57200" y="1874520"/>
            <a:ext cx="521208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Geofenced ads on Instagram, Facebook &amp; TikTok targeting users aged 25+ in Caerleon, Rogerstone &amp; Marshfield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SEO-optimised website ranking for ‘vegan car valeting Newport’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Google Business Profile for local search visibility &amp; verified reviews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Online booking system and secure digital payments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57200" y="4846320"/>
            <a:ext cx="5212080" cy="1005840"/>
          </a:xfrm>
          <a:prstGeom prst="roundRect">
            <a:avLst>
              <a:gd name="adj" fmla="val 9091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40080" y="4919472"/>
            <a:ext cx="4846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98% of consumers use the internet to find local businesses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40080" y="5376672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digital? Cost-effective, precise targeting, measurable results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6126480" y="914400"/>
            <a:ext cx="5760720" cy="5303520"/>
          </a:xfrm>
          <a:prstGeom prst="roundRect">
            <a:avLst>
              <a:gd name="adj" fmla="val 1724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309360" y="1005840"/>
            <a:ext cx="5394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strategy?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6309360" y="1508760"/>
            <a:ext cx="5394960" cy="356709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channels central to consumer decision-making</a:t>
            </a:r>
            <a:endParaRPr lang="en-US" sz="13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Cost-effective for a mobile start-up with no premises</a:t>
            </a:r>
            <a:endParaRPr lang="en-US" sz="13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Allows precise targeting of ethical, vegan-interested consumers aged 25+</a:t>
            </a:r>
            <a:endParaRPr lang="en-US" sz="13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Reviews and Google Profile build trust rapidly for a new brand</a:t>
            </a:r>
            <a:endParaRPr lang="en-US" sz="13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Consumers search online for local businesses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777240"/>
          </a:xfrm>
          <a:prstGeom prst="rect">
            <a:avLst/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Marketing Strategy 2: B2B &amp; Community Partnerships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5486400" cy="5303520"/>
          </a:xfrm>
          <a:prstGeom prst="roundRect">
            <a:avLst>
              <a:gd name="adj" fmla="val 1724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11480" y="1005840"/>
            <a:ext cx="731520" cy="731520"/>
          </a:xfrm>
          <a:prstGeom prst="ellipse">
            <a:avLst/>
          </a:prstGeom>
          <a:solidFill>
            <a:srgbClr val="52B788"/>
          </a:solidFill>
          <a:ln w="12700">
            <a:solidFill>
              <a:srgbClr val="52B7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411480" y="100584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234440" y="1051560"/>
            <a:ext cx="4434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B2B &amp; Community Partnerships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57200" y="1874520"/>
            <a:ext cx="5212080" cy="29680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Corporate ‘Ethical Detailing Days’ at Celtic Springs Business Park &amp; IPO — recurring B2B revenue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Partnerships with vegan cafés, pet shops &amp; animal rescue organisations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Loyalty programme &amp; referral discounts to build word-of-mouth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Reduces per-customer acquisition costs as brand scales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126480" y="914400"/>
            <a:ext cx="2743200" cy="2514600"/>
          </a:xfrm>
          <a:prstGeom prst="roundRect">
            <a:avLst>
              <a:gd name="adj" fmla="val 3636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263640" y="1051560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Recurring Revenue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263640" y="1554480"/>
            <a:ext cx="2468880" cy="120738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B2B contracts provide predictable income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9052560" y="914400"/>
            <a:ext cx="2743200" cy="2514600"/>
          </a:xfrm>
          <a:prstGeom prst="roundRect">
            <a:avLst>
              <a:gd name="adj" fmla="val 3636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9189720" y="1051560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Trust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9189720" y="1554480"/>
            <a:ext cx="2468880" cy="120738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 rescue partnerships reinforce ethical positioning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126480" y="3611880"/>
            <a:ext cx="2743200" cy="2514600"/>
          </a:xfrm>
          <a:prstGeom prst="roundRect">
            <a:avLst>
              <a:gd name="adj" fmla="val 3636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263640" y="3749040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 Reach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263640" y="4251960"/>
            <a:ext cx="2468880" cy="7305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 shops &amp; cafes give access to aligned audience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9052560" y="3611880"/>
            <a:ext cx="2743200" cy="2331720"/>
          </a:xfrm>
          <a:prstGeom prst="roundRect">
            <a:avLst>
              <a:gd name="adj" fmla="val 3636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9189720" y="3749040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Lower Costs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9189720" y="4251960"/>
            <a:ext cx="2468880" cy="119711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Word-of-mouth referrals reduce marketing spend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777240"/>
          </a:xfrm>
          <a:prstGeom prst="rect">
            <a:avLst/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Funding Requirements &amp; Month 1 Financial Projection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2743200" cy="1737360"/>
          </a:xfrm>
          <a:prstGeom prst="roundRect">
            <a:avLst>
              <a:gd name="adj" fmla="val 5263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960120"/>
            <a:ext cx="27432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£7,000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274320" y="201168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Total Funding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3291840" y="914400"/>
            <a:ext cx="8595360" cy="1737360"/>
          </a:xfrm>
          <a:prstGeom prst="roundRect">
            <a:avLst>
              <a:gd name="adj" fmla="val 5263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474720" y="987552"/>
            <a:ext cx="8229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Government Start Up Loan — 6% fixed rate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3474720" y="1417320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trading history required  |  Founder retains full equity  |  Includes mentorship</a:t>
            </a:r>
            <a:endParaRPr lang="en-US" sz="12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Chosen over bank loans (require trading history) and business angels (require equity)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274320" y="2834640"/>
            <a:ext cx="5029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Funding Allocation: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274320" y="3291840"/>
            <a:ext cx="25603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 Van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926080" y="3346704"/>
            <a:ext cx="1481328" cy="274320"/>
          </a:xfrm>
          <a:prstGeom prst="roundRect">
            <a:avLst>
              <a:gd name="adj" fmla="val 13333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544568" y="3291840"/>
            <a:ext cx="10972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£2,500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274320" y="3749040"/>
            <a:ext cx="25603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Equipment &amp; Supplies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2926080" y="3803904"/>
            <a:ext cx="576072" cy="274320"/>
          </a:xfrm>
          <a:prstGeom prst="roundRect">
            <a:avLst>
              <a:gd name="adj" fmla="val 13333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3639312" y="3749040"/>
            <a:ext cx="10972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£1,000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274320" y="4206240"/>
            <a:ext cx="25603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Website &amp; Brand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2926080" y="4261104"/>
            <a:ext cx="452628" cy="274320"/>
          </a:xfrm>
          <a:prstGeom prst="roundRect">
            <a:avLst>
              <a:gd name="adj" fmla="val 13333"/>
            </a:avLst>
          </a:prstGeom>
          <a:solidFill>
            <a:srgbClr val="52B788"/>
          </a:solidFill>
          <a:ln w="12700">
            <a:solidFill>
              <a:srgbClr val="52B7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3515868" y="4206240"/>
            <a:ext cx="10972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£800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274320" y="4663440"/>
            <a:ext cx="25603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Capital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926080" y="4718304"/>
            <a:ext cx="1110996" cy="274320"/>
          </a:xfrm>
          <a:prstGeom prst="roundRect">
            <a:avLst>
              <a:gd name="adj" fmla="val 13333"/>
            </a:avLst>
          </a:prstGeom>
          <a:solidFill>
            <a:srgbClr val="74C69D"/>
          </a:solidFill>
          <a:ln w="12700">
            <a:solidFill>
              <a:srgbClr val="74C69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4174236" y="4663440"/>
            <a:ext cx="10972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£1,880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274320" y="5120640"/>
            <a:ext cx="25603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Marketing + Other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2926080" y="5175504"/>
            <a:ext cx="493776" cy="274320"/>
          </a:xfrm>
          <a:prstGeom prst="roundRect">
            <a:avLst>
              <a:gd name="adj" fmla="val 13333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3557016" y="5120640"/>
            <a:ext cx="10972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43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£820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5760720" y="2834640"/>
            <a:ext cx="1965960" cy="3383280"/>
          </a:xfrm>
          <a:prstGeom prst="roundRect">
            <a:avLst>
              <a:gd name="adj" fmla="val 4651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5760720" y="2926080"/>
            <a:ext cx="196596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£8,500</a:t>
            </a:r>
            <a:endParaRPr lang="en-US" sz="2400" dirty="0"/>
          </a:p>
        </p:txBody>
      </p:sp>
      <p:sp>
        <p:nvSpPr>
          <p:cNvPr id="28" name="Text 26"/>
          <p:cNvSpPr/>
          <p:nvPr/>
        </p:nvSpPr>
        <p:spPr>
          <a:xfrm>
            <a:off x="5760720" y="4572000"/>
            <a:ext cx="1965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Cash In (A)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5760720" y="4919472"/>
            <a:ext cx="1965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Loan + 50 vehicles × £30</a:t>
            </a:r>
            <a:endParaRPr lang="en-US" sz="900" dirty="0"/>
          </a:p>
        </p:txBody>
      </p:sp>
      <p:sp>
        <p:nvSpPr>
          <p:cNvPr id="30" name="Shape 28"/>
          <p:cNvSpPr/>
          <p:nvPr/>
        </p:nvSpPr>
        <p:spPr>
          <a:xfrm>
            <a:off x="7863840" y="2834640"/>
            <a:ext cx="1965960" cy="3383280"/>
          </a:xfrm>
          <a:prstGeom prst="roundRect">
            <a:avLst>
              <a:gd name="adj" fmla="val 4651"/>
            </a:avLst>
          </a:prstGeom>
          <a:solidFill>
            <a:srgbClr val="B5404A"/>
          </a:solidFill>
          <a:ln w="12700">
            <a:solidFill>
              <a:srgbClr val="B540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7863840" y="2926080"/>
            <a:ext cx="196596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£5,960</a:t>
            </a:r>
            <a:endParaRPr lang="en-US" sz="2400" dirty="0"/>
          </a:p>
        </p:txBody>
      </p:sp>
      <p:sp>
        <p:nvSpPr>
          <p:cNvPr id="32" name="Text 30"/>
          <p:cNvSpPr/>
          <p:nvPr/>
        </p:nvSpPr>
        <p:spPr>
          <a:xfrm>
            <a:off x="7863840" y="4572000"/>
            <a:ext cx="1965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Cash Out (B)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7863840" y="4919472"/>
            <a:ext cx="1965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start-up expenses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9966960" y="2834640"/>
            <a:ext cx="1965960" cy="3383280"/>
          </a:xfrm>
          <a:prstGeom prst="roundRect">
            <a:avLst>
              <a:gd name="adj" fmla="val 4651"/>
            </a:avLst>
          </a:prstGeom>
          <a:solidFill>
            <a:srgbClr val="52B788"/>
          </a:solidFill>
          <a:ln w="12700">
            <a:solidFill>
              <a:srgbClr val="52B7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9966960" y="2926080"/>
            <a:ext cx="196596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+£2,540</a:t>
            </a:r>
            <a:endParaRPr lang="en-US" sz="2400" dirty="0"/>
          </a:p>
        </p:txBody>
      </p:sp>
      <p:sp>
        <p:nvSpPr>
          <p:cNvPr id="36" name="Text 34"/>
          <p:cNvSpPr/>
          <p:nvPr/>
        </p:nvSpPr>
        <p:spPr>
          <a:xfrm>
            <a:off x="9966960" y="4572000"/>
            <a:ext cx="1965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Net Cash Flow</a:t>
            </a:r>
            <a:endParaRPr lang="en-US" sz="1100" dirty="0"/>
          </a:p>
        </p:txBody>
      </p:sp>
      <p:sp>
        <p:nvSpPr>
          <p:cNvPr id="37" name="Text 35"/>
          <p:cNvSpPr/>
          <p:nvPr/>
        </p:nvSpPr>
        <p:spPr>
          <a:xfrm>
            <a:off x="9966960" y="4919472"/>
            <a:ext cx="1965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from Month 1 ✔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777240"/>
          </a:xfrm>
          <a:prstGeom prst="rect">
            <a:avLst/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VeganShine &amp; Triple Bottom Line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3749040" cy="640080"/>
          </a:xfrm>
          <a:prstGeom prst="roundRect">
            <a:avLst>
              <a:gd name="adj" fmla="val 14286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65760" y="914400"/>
            <a:ext cx="3566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🤝 People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274320" y="1645920"/>
            <a:ext cx="3749040" cy="4572000"/>
          </a:xfrm>
          <a:prstGeom prst="roundRect">
            <a:avLst>
              <a:gd name="adj" fmla="val 2439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57200" y="178308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5% of annual profits to local animal rescue charities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283464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Discounted services for rescue centres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57200" y="388620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Cruelty-free &amp; vegan-certified products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57200" y="493776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Supporting Newport’s local community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206240" y="914400"/>
            <a:ext cx="3749040" cy="640080"/>
          </a:xfrm>
          <a:prstGeom prst="roundRect">
            <a:avLst>
              <a:gd name="adj" fmla="val 14286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297680" y="914400"/>
            <a:ext cx="3566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🌍 Planet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206240" y="1645920"/>
            <a:ext cx="3749040" cy="4572000"/>
          </a:xfrm>
          <a:prstGeom prst="roundRect">
            <a:avLst>
              <a:gd name="adj" fmla="val 2439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389120" y="178308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Steam system uses &lt;3 litres per vehicle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389120" y="283464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toxic chemical runoff into drainage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4389120" y="388620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Biodegradable plant-based products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4389120" y="493776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Reusable microfibre materials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8138160" y="914400"/>
            <a:ext cx="3749040" cy="640080"/>
          </a:xfrm>
          <a:prstGeom prst="roundRect">
            <a:avLst>
              <a:gd name="adj" fmla="val 14286"/>
            </a:avLst>
          </a:prstGeom>
          <a:solidFill>
            <a:srgbClr val="52B788"/>
          </a:solidFill>
          <a:ln w="12700">
            <a:solidFill>
              <a:srgbClr val="52B78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8229600" y="914400"/>
            <a:ext cx="3566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💰 Profit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8138160" y="1645920"/>
            <a:ext cx="3749040" cy="4572000"/>
          </a:xfrm>
          <a:prstGeom prst="roundRect">
            <a:avLst>
              <a:gd name="adj" fmla="val 2439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8321040" y="178308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Net cash flow +£2,540 from Month 1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8321040" y="283464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premises costs — mobile model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8321040" y="388620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 start-up cost of £7,000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8321040" y="4937760"/>
            <a:ext cx="3383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Premium pricing justified by ethical USP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777240"/>
          </a:xfrm>
          <a:prstGeom prst="rect">
            <a:avLst/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45720"/>
            <a:ext cx="11430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Sustainability at the Heart of VeganShine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5669280" cy="548640"/>
          </a:xfrm>
          <a:prstGeom prst="roundRect">
            <a:avLst>
              <a:gd name="adj" fmla="val 16667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11480" y="914400"/>
            <a:ext cx="5394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💧  Water Efficiency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274320" y="1508760"/>
            <a:ext cx="5669280" cy="2103120"/>
          </a:xfrm>
          <a:prstGeom prst="roundRect">
            <a:avLst>
              <a:gd name="adj" fmla="val 4348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57200" y="1645920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Steam system &lt;3 litres/vehicle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2267712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vs. 100–300 litres conventional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57200" y="2889504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Operational during hosepipe bans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6217920" y="914400"/>
            <a:ext cx="5669280" cy="548640"/>
          </a:xfrm>
          <a:prstGeom prst="roundRect">
            <a:avLst>
              <a:gd name="adj" fmla="val 16667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355080" y="914400"/>
            <a:ext cx="5394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🌿  Eco-Friendly Products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217920" y="1508760"/>
            <a:ext cx="5669280" cy="2103120"/>
          </a:xfrm>
          <a:prstGeom prst="roundRect">
            <a:avLst>
              <a:gd name="adj" fmla="val 4348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400800" y="1645920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 vegan-certified &amp; cruelty-free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6400800" y="2267712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Biodegradable plant-based formulas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400800" y="2889504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toxic chemical runoff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400800" y="3511296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Reusable microfibre materials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274320" y="3703320"/>
            <a:ext cx="5669280" cy="548640"/>
          </a:xfrm>
          <a:prstGeom prst="roundRect">
            <a:avLst>
              <a:gd name="adj" fmla="val 16667"/>
            </a:avLst>
          </a:prstGeom>
          <a:solidFill>
            <a:srgbClr val="1B4332"/>
          </a:solidFill>
          <a:ln w="12700">
            <a:solidFill>
              <a:srgbClr val="1B43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11480" y="3703320"/>
            <a:ext cx="5394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🤝  Community Support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274320" y="4297680"/>
            <a:ext cx="5669280" cy="2103120"/>
          </a:xfrm>
          <a:prstGeom prst="roundRect">
            <a:avLst>
              <a:gd name="adj" fmla="val 4348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457200" y="4434840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5% profits to animal rescue charities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57200" y="5056632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Discounted services for rescue centres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457200" y="5678424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Supporting Newport’s local community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6217920" y="3703320"/>
            <a:ext cx="5669280" cy="548640"/>
          </a:xfrm>
          <a:prstGeom prst="roundRect">
            <a:avLst>
              <a:gd name="adj" fmla="val 16667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6355080" y="3703320"/>
            <a:ext cx="5394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⚖️  Legal Compliance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6217920" y="4297680"/>
            <a:ext cx="5669280" cy="2103120"/>
          </a:xfrm>
          <a:prstGeom prst="roundRect">
            <a:avLst>
              <a:gd name="adj" fmla="val 4348"/>
            </a:avLst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6400800" y="4434840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Protection Act 1990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6400800" y="5056632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Well-being of Future Generations (Wales) Act 2015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6400800" y="5678424"/>
            <a:ext cx="5303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Ethical business model from day one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B43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-914400"/>
            <a:ext cx="4114800" cy="4114800"/>
          </a:xfrm>
          <a:prstGeom prst="ellipse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1371600" y="3200400"/>
            <a:ext cx="3657600" cy="3657600"/>
          </a:xfrm>
          <a:prstGeom prst="ellipse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274320"/>
            <a:ext cx="112471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Invest in VeganShine?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365760" y="1280160"/>
            <a:ext cx="5577840" cy="1508760"/>
          </a:xfrm>
          <a:prstGeom prst="roundRect">
            <a:avLst>
              <a:gd name="adj" fmla="val 6061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02920" y="1417320"/>
            <a:ext cx="685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✅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280160" y="1417320"/>
            <a:ext cx="4572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Only vegan-certified mobile valeting in Newport — uncontested niche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6309360" y="1280160"/>
            <a:ext cx="5577840" cy="1508760"/>
          </a:xfrm>
          <a:prstGeom prst="roundRect">
            <a:avLst>
              <a:gd name="adj" fmla="val 6061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446520" y="1417320"/>
            <a:ext cx="685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📈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7223760" y="1417320"/>
            <a:ext cx="4572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vegan market quadrupled 2014–2022 — rapidly growing demand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365760" y="2971800"/>
            <a:ext cx="5577840" cy="1508760"/>
          </a:xfrm>
          <a:prstGeom prst="roundRect">
            <a:avLst>
              <a:gd name="adj" fmla="val 6061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502920" y="3108960"/>
            <a:ext cx="685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💧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1280160" y="3108960"/>
            <a:ext cx="4572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Steam tech: &lt;3 litres/vehicle — eco advantage &amp; hosepipe-ban proof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6309360" y="2971800"/>
            <a:ext cx="5577840" cy="1508760"/>
          </a:xfrm>
          <a:prstGeom prst="roundRect">
            <a:avLst>
              <a:gd name="adj" fmla="val 6061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446520" y="3108960"/>
            <a:ext cx="685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🚗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7223760" y="3108960"/>
            <a:ext cx="4572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Newport: 1.33 cars/household — above national average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365760" y="4663440"/>
            <a:ext cx="5577840" cy="1508760"/>
          </a:xfrm>
          <a:prstGeom prst="roundRect">
            <a:avLst>
              <a:gd name="adj" fmla="val 6061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502920" y="4800600"/>
            <a:ext cx="685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💰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1280160" y="4800600"/>
            <a:ext cx="4572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cash flow +£2,540 from Month 1 — viable from launch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6309360" y="4663440"/>
            <a:ext cx="5577840" cy="1508760"/>
          </a:xfrm>
          <a:prstGeom prst="roundRect">
            <a:avLst>
              <a:gd name="adj" fmla="val 6061"/>
            </a:avLst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6446520" y="4800600"/>
            <a:ext cx="685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🤝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7223760" y="4800600"/>
            <a:ext cx="4572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5% profits to animal rescue charities — genuine community impact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365760" y="6446520"/>
            <a:ext cx="114300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8F3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890</Words>
  <Application>Microsoft Office PowerPoint</Application>
  <PresentationFormat>Widescreen</PresentationFormat>
  <Paragraphs>181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Ewelina Dobromila Wola (2435880)</cp:lastModifiedBy>
  <cp:revision>3</cp:revision>
  <dcterms:created xsi:type="dcterms:W3CDTF">2026-07-12T11:20:08Z</dcterms:created>
  <dcterms:modified xsi:type="dcterms:W3CDTF">2026-07-12T12:05:18Z</dcterms:modified>
</cp:coreProperties>
</file>