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74"/>
  </p:normalViewPr>
  <p:slideViewPr>
    <p:cSldViewPr snapToGrid="0">
      <p:cViewPr varScale="1">
        <p:scale>
          <a:sx n="105" d="100"/>
          <a:sy n="105" d="100"/>
        </p:scale>
        <p:origin x="6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25591B-FF35-4D13-A2F4-CE02058B477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01E2D1-EB2A-40D7-9BDC-96EB143F9CC2}">
      <dgm:prSet/>
      <dgm:spPr/>
      <dgm:t>
        <a:bodyPr/>
        <a:lstStyle/>
        <a:p>
          <a:r>
            <a:rPr lang="en-PK"/>
            <a:t>Health, wellbeing, and sustainable development are critical components of a modern healthcare system.</a:t>
          </a:r>
          <a:endParaRPr lang="en-US"/>
        </a:p>
      </dgm:t>
    </dgm:pt>
    <dgm:pt modelId="{17DB28FC-6929-40C4-B80E-01F0FF31474B}" type="parTrans" cxnId="{F7060097-0612-45C6-895E-2B04A02EAF01}">
      <dgm:prSet/>
      <dgm:spPr/>
      <dgm:t>
        <a:bodyPr/>
        <a:lstStyle/>
        <a:p>
          <a:endParaRPr lang="en-US"/>
        </a:p>
      </dgm:t>
    </dgm:pt>
    <dgm:pt modelId="{B03BF251-D3EB-4B9E-BBC0-A94D5B98C4DD}" type="sibTrans" cxnId="{F7060097-0612-45C6-895E-2B04A02EAF01}">
      <dgm:prSet/>
      <dgm:spPr/>
      <dgm:t>
        <a:bodyPr/>
        <a:lstStyle/>
        <a:p>
          <a:endParaRPr lang="en-US"/>
        </a:p>
      </dgm:t>
    </dgm:pt>
    <dgm:pt modelId="{86361F37-1ECE-459D-898B-52694C37D805}">
      <dgm:prSet/>
      <dgm:spPr/>
      <dgm:t>
        <a:bodyPr/>
        <a:lstStyle/>
        <a:p>
          <a:r>
            <a:rPr lang="en-PK"/>
            <a:t>Integrating these aspects ensures a comprehensive approach to both physical and mental health, considering environmental and social factors (Magomedova and Fatima, 2025).</a:t>
          </a:r>
          <a:endParaRPr lang="en-US"/>
        </a:p>
      </dgm:t>
    </dgm:pt>
    <dgm:pt modelId="{19A5E3DD-E92C-4E20-906E-38998744679A}" type="parTrans" cxnId="{BE145AFD-B85F-4B78-BCEE-6F93C4DCD392}">
      <dgm:prSet/>
      <dgm:spPr/>
      <dgm:t>
        <a:bodyPr/>
        <a:lstStyle/>
        <a:p>
          <a:endParaRPr lang="en-US"/>
        </a:p>
      </dgm:t>
    </dgm:pt>
    <dgm:pt modelId="{1D96918B-B747-4464-B294-55962D14F9AE}" type="sibTrans" cxnId="{BE145AFD-B85F-4B78-BCEE-6F93C4DCD392}">
      <dgm:prSet/>
      <dgm:spPr/>
      <dgm:t>
        <a:bodyPr/>
        <a:lstStyle/>
        <a:p>
          <a:endParaRPr lang="en-US"/>
        </a:p>
      </dgm:t>
    </dgm:pt>
    <dgm:pt modelId="{815907FF-1B5D-4187-8322-3E621FA86F6A}">
      <dgm:prSet/>
      <dgm:spPr/>
      <dgm:t>
        <a:bodyPr/>
        <a:lstStyle/>
        <a:p>
          <a:r>
            <a:rPr lang="en-PK"/>
            <a:t>Sustainable healthcare delivery is essential to meet growing demand, manage long-term conditions, and address health inequalities.</a:t>
          </a:r>
          <a:endParaRPr lang="en-US"/>
        </a:p>
      </dgm:t>
    </dgm:pt>
    <dgm:pt modelId="{AEB4F431-1AD1-45D6-A619-C1835DA61739}" type="parTrans" cxnId="{A8678C82-E10F-4866-AAE8-B20C4C68A2C4}">
      <dgm:prSet/>
      <dgm:spPr/>
      <dgm:t>
        <a:bodyPr/>
        <a:lstStyle/>
        <a:p>
          <a:endParaRPr lang="en-US"/>
        </a:p>
      </dgm:t>
    </dgm:pt>
    <dgm:pt modelId="{C1A9E356-6E7A-4E7C-BA57-22BC33BE8E5F}" type="sibTrans" cxnId="{A8678C82-E10F-4866-AAE8-B20C4C68A2C4}">
      <dgm:prSet/>
      <dgm:spPr/>
      <dgm:t>
        <a:bodyPr/>
        <a:lstStyle/>
        <a:p>
          <a:endParaRPr lang="en-US"/>
        </a:p>
      </dgm:t>
    </dgm:pt>
    <dgm:pt modelId="{569D22BE-130C-49C5-BB57-2F7D2AAB64E6}">
      <dgm:prSet/>
      <dgm:spPr/>
      <dgm:t>
        <a:bodyPr/>
        <a:lstStyle/>
        <a:p>
          <a:r>
            <a:rPr lang="en-PK"/>
            <a:t>The integration of policies and practices like wellness programmes and social prescribing helps improve overall health outcomes.</a:t>
          </a:r>
          <a:endParaRPr lang="en-US"/>
        </a:p>
      </dgm:t>
    </dgm:pt>
    <dgm:pt modelId="{F39845A9-CB8C-4556-BA94-08BFE4133DC0}" type="parTrans" cxnId="{5862CAE0-E7F5-4E06-85C6-DB73A29E67EA}">
      <dgm:prSet/>
      <dgm:spPr/>
      <dgm:t>
        <a:bodyPr/>
        <a:lstStyle/>
        <a:p>
          <a:endParaRPr lang="en-US"/>
        </a:p>
      </dgm:t>
    </dgm:pt>
    <dgm:pt modelId="{82A6C53E-8B90-4769-8B02-51BAD39A681A}" type="sibTrans" cxnId="{5862CAE0-E7F5-4E06-85C6-DB73A29E67EA}">
      <dgm:prSet/>
      <dgm:spPr/>
      <dgm:t>
        <a:bodyPr/>
        <a:lstStyle/>
        <a:p>
          <a:endParaRPr lang="en-US"/>
        </a:p>
      </dgm:t>
    </dgm:pt>
    <dgm:pt modelId="{9E953803-580F-49AD-B4BD-8892FC1E3365}">
      <dgm:prSet/>
      <dgm:spPr/>
      <dgm:t>
        <a:bodyPr/>
        <a:lstStyle/>
        <a:p>
          <a:r>
            <a:rPr lang="en-PK"/>
            <a:t>Effective integration enhances the efficiency of services, reduces costs, and promotes long-term health and wellbeing for diverse populations (Wilson </a:t>
          </a:r>
          <a:r>
            <a:rPr lang="en-PK" i="1"/>
            <a:t>et al.</a:t>
          </a:r>
          <a:r>
            <a:rPr lang="en-PK"/>
            <a:t>, 2025).</a:t>
          </a:r>
          <a:endParaRPr lang="en-US"/>
        </a:p>
      </dgm:t>
    </dgm:pt>
    <dgm:pt modelId="{538BA79C-C3E4-48AC-9E25-F9AEAF194D75}" type="parTrans" cxnId="{D4C4606F-8C09-4F2C-8E92-B14FF6A5C69D}">
      <dgm:prSet/>
      <dgm:spPr/>
      <dgm:t>
        <a:bodyPr/>
        <a:lstStyle/>
        <a:p>
          <a:endParaRPr lang="en-US"/>
        </a:p>
      </dgm:t>
    </dgm:pt>
    <dgm:pt modelId="{7045368A-F50D-40EF-AAE5-CC70BC9DEC7D}" type="sibTrans" cxnId="{D4C4606F-8C09-4F2C-8E92-B14FF6A5C69D}">
      <dgm:prSet/>
      <dgm:spPr/>
      <dgm:t>
        <a:bodyPr/>
        <a:lstStyle/>
        <a:p>
          <a:endParaRPr lang="en-US"/>
        </a:p>
      </dgm:t>
    </dgm:pt>
    <dgm:pt modelId="{EF21CD3F-C64E-5E49-A808-373B4A4A8FA9}" type="pres">
      <dgm:prSet presAssocID="{7E25591B-FF35-4D13-A2F4-CE02058B4778}" presName="vert0" presStyleCnt="0">
        <dgm:presLayoutVars>
          <dgm:dir/>
          <dgm:animOne val="branch"/>
          <dgm:animLvl val="lvl"/>
        </dgm:presLayoutVars>
      </dgm:prSet>
      <dgm:spPr/>
    </dgm:pt>
    <dgm:pt modelId="{7A504CB7-C2C8-1C44-B127-20480A2FDB97}" type="pres">
      <dgm:prSet presAssocID="{A801E2D1-EB2A-40D7-9BDC-96EB143F9CC2}" presName="thickLine" presStyleLbl="alignNode1" presStyleIdx="0" presStyleCnt="5"/>
      <dgm:spPr/>
    </dgm:pt>
    <dgm:pt modelId="{7187C5F6-AA3E-E94F-A3ED-E8834C52A3D1}" type="pres">
      <dgm:prSet presAssocID="{A801E2D1-EB2A-40D7-9BDC-96EB143F9CC2}" presName="horz1" presStyleCnt="0"/>
      <dgm:spPr/>
    </dgm:pt>
    <dgm:pt modelId="{04704D75-DA31-E74A-A504-703B95F78FBC}" type="pres">
      <dgm:prSet presAssocID="{A801E2D1-EB2A-40D7-9BDC-96EB143F9CC2}" presName="tx1" presStyleLbl="revTx" presStyleIdx="0" presStyleCnt="5"/>
      <dgm:spPr/>
    </dgm:pt>
    <dgm:pt modelId="{4161E915-25BB-AD49-B8B5-2534BDDD646E}" type="pres">
      <dgm:prSet presAssocID="{A801E2D1-EB2A-40D7-9BDC-96EB143F9CC2}" presName="vert1" presStyleCnt="0"/>
      <dgm:spPr/>
    </dgm:pt>
    <dgm:pt modelId="{128157F5-ECD5-994A-88F9-0BEFAFFE0AE7}" type="pres">
      <dgm:prSet presAssocID="{86361F37-1ECE-459D-898B-52694C37D805}" presName="thickLine" presStyleLbl="alignNode1" presStyleIdx="1" presStyleCnt="5"/>
      <dgm:spPr/>
    </dgm:pt>
    <dgm:pt modelId="{A868AC6E-7963-2946-B4A6-BAA636D0E8FC}" type="pres">
      <dgm:prSet presAssocID="{86361F37-1ECE-459D-898B-52694C37D805}" presName="horz1" presStyleCnt="0"/>
      <dgm:spPr/>
    </dgm:pt>
    <dgm:pt modelId="{B42DBF59-1672-C541-8706-E34F556CC803}" type="pres">
      <dgm:prSet presAssocID="{86361F37-1ECE-459D-898B-52694C37D805}" presName="tx1" presStyleLbl="revTx" presStyleIdx="1" presStyleCnt="5"/>
      <dgm:spPr/>
    </dgm:pt>
    <dgm:pt modelId="{B3FF4DBD-D28A-1D44-B4AF-05ACA1FC7169}" type="pres">
      <dgm:prSet presAssocID="{86361F37-1ECE-459D-898B-52694C37D805}" presName="vert1" presStyleCnt="0"/>
      <dgm:spPr/>
    </dgm:pt>
    <dgm:pt modelId="{85E5FED2-1DA8-974E-8845-BC63A15E81E1}" type="pres">
      <dgm:prSet presAssocID="{815907FF-1B5D-4187-8322-3E621FA86F6A}" presName="thickLine" presStyleLbl="alignNode1" presStyleIdx="2" presStyleCnt="5"/>
      <dgm:spPr/>
    </dgm:pt>
    <dgm:pt modelId="{5C1D20FD-F677-504B-A5A8-96D348B4B47F}" type="pres">
      <dgm:prSet presAssocID="{815907FF-1B5D-4187-8322-3E621FA86F6A}" presName="horz1" presStyleCnt="0"/>
      <dgm:spPr/>
    </dgm:pt>
    <dgm:pt modelId="{4BE55D07-9FF0-5242-A94D-892CD73516BC}" type="pres">
      <dgm:prSet presAssocID="{815907FF-1B5D-4187-8322-3E621FA86F6A}" presName="tx1" presStyleLbl="revTx" presStyleIdx="2" presStyleCnt="5"/>
      <dgm:spPr/>
    </dgm:pt>
    <dgm:pt modelId="{93E6157F-9C6F-6043-B593-1B548EFC377A}" type="pres">
      <dgm:prSet presAssocID="{815907FF-1B5D-4187-8322-3E621FA86F6A}" presName="vert1" presStyleCnt="0"/>
      <dgm:spPr/>
    </dgm:pt>
    <dgm:pt modelId="{9F99D6E8-DEDF-EA48-B743-CC2C48541CE6}" type="pres">
      <dgm:prSet presAssocID="{569D22BE-130C-49C5-BB57-2F7D2AAB64E6}" presName="thickLine" presStyleLbl="alignNode1" presStyleIdx="3" presStyleCnt="5"/>
      <dgm:spPr/>
    </dgm:pt>
    <dgm:pt modelId="{D83084F4-0B2B-644E-8083-491C65135425}" type="pres">
      <dgm:prSet presAssocID="{569D22BE-130C-49C5-BB57-2F7D2AAB64E6}" presName="horz1" presStyleCnt="0"/>
      <dgm:spPr/>
    </dgm:pt>
    <dgm:pt modelId="{13BCDDA1-6FEE-A44B-809B-7BC53015EA00}" type="pres">
      <dgm:prSet presAssocID="{569D22BE-130C-49C5-BB57-2F7D2AAB64E6}" presName="tx1" presStyleLbl="revTx" presStyleIdx="3" presStyleCnt="5"/>
      <dgm:spPr/>
    </dgm:pt>
    <dgm:pt modelId="{3D8827F0-41AA-8D44-B466-ABE9D10B7B59}" type="pres">
      <dgm:prSet presAssocID="{569D22BE-130C-49C5-BB57-2F7D2AAB64E6}" presName="vert1" presStyleCnt="0"/>
      <dgm:spPr/>
    </dgm:pt>
    <dgm:pt modelId="{9986B1DC-D9E7-BC4B-8F45-2EC5141E5279}" type="pres">
      <dgm:prSet presAssocID="{9E953803-580F-49AD-B4BD-8892FC1E3365}" presName="thickLine" presStyleLbl="alignNode1" presStyleIdx="4" presStyleCnt="5"/>
      <dgm:spPr/>
    </dgm:pt>
    <dgm:pt modelId="{0933854B-7110-7E41-A6CE-48098F26FE31}" type="pres">
      <dgm:prSet presAssocID="{9E953803-580F-49AD-B4BD-8892FC1E3365}" presName="horz1" presStyleCnt="0"/>
      <dgm:spPr/>
    </dgm:pt>
    <dgm:pt modelId="{2082184C-157A-5B49-BD89-24DA440315FB}" type="pres">
      <dgm:prSet presAssocID="{9E953803-580F-49AD-B4BD-8892FC1E3365}" presName="tx1" presStyleLbl="revTx" presStyleIdx="4" presStyleCnt="5"/>
      <dgm:spPr/>
    </dgm:pt>
    <dgm:pt modelId="{2B5FF8AE-9B63-7749-BC48-8B59D6852B20}" type="pres">
      <dgm:prSet presAssocID="{9E953803-580F-49AD-B4BD-8892FC1E3365}" presName="vert1" presStyleCnt="0"/>
      <dgm:spPr/>
    </dgm:pt>
  </dgm:ptLst>
  <dgm:cxnLst>
    <dgm:cxn modelId="{C2BD0311-0E71-9547-A49A-F4EC84DDC2D6}" type="presOf" srcId="{7E25591B-FF35-4D13-A2F4-CE02058B4778}" destId="{EF21CD3F-C64E-5E49-A808-373B4A4A8FA9}" srcOrd="0" destOrd="0" presId="urn:microsoft.com/office/officeart/2008/layout/LinedList"/>
    <dgm:cxn modelId="{BB585931-05C2-B84A-A955-A816D2EAE83C}" type="presOf" srcId="{569D22BE-130C-49C5-BB57-2F7D2AAB64E6}" destId="{13BCDDA1-6FEE-A44B-809B-7BC53015EA00}" srcOrd="0" destOrd="0" presId="urn:microsoft.com/office/officeart/2008/layout/LinedList"/>
    <dgm:cxn modelId="{4A6CD268-687A-E04A-B7FC-C50E71DEC16E}" type="presOf" srcId="{815907FF-1B5D-4187-8322-3E621FA86F6A}" destId="{4BE55D07-9FF0-5242-A94D-892CD73516BC}" srcOrd="0" destOrd="0" presId="urn:microsoft.com/office/officeart/2008/layout/LinedList"/>
    <dgm:cxn modelId="{D4C4606F-8C09-4F2C-8E92-B14FF6A5C69D}" srcId="{7E25591B-FF35-4D13-A2F4-CE02058B4778}" destId="{9E953803-580F-49AD-B4BD-8892FC1E3365}" srcOrd="4" destOrd="0" parTransId="{538BA79C-C3E4-48AC-9E25-F9AEAF194D75}" sibTransId="{7045368A-F50D-40EF-AAE5-CC70BC9DEC7D}"/>
    <dgm:cxn modelId="{A8678C82-E10F-4866-AAE8-B20C4C68A2C4}" srcId="{7E25591B-FF35-4D13-A2F4-CE02058B4778}" destId="{815907FF-1B5D-4187-8322-3E621FA86F6A}" srcOrd="2" destOrd="0" parTransId="{AEB4F431-1AD1-45D6-A619-C1835DA61739}" sibTransId="{C1A9E356-6E7A-4E7C-BA57-22BC33BE8E5F}"/>
    <dgm:cxn modelId="{F7060097-0612-45C6-895E-2B04A02EAF01}" srcId="{7E25591B-FF35-4D13-A2F4-CE02058B4778}" destId="{A801E2D1-EB2A-40D7-9BDC-96EB143F9CC2}" srcOrd="0" destOrd="0" parTransId="{17DB28FC-6929-40C4-B80E-01F0FF31474B}" sibTransId="{B03BF251-D3EB-4B9E-BBC0-A94D5B98C4DD}"/>
    <dgm:cxn modelId="{864302B8-858E-1A4D-B80C-6EEC92F85DFB}" type="presOf" srcId="{86361F37-1ECE-459D-898B-52694C37D805}" destId="{B42DBF59-1672-C541-8706-E34F556CC803}" srcOrd="0" destOrd="0" presId="urn:microsoft.com/office/officeart/2008/layout/LinedList"/>
    <dgm:cxn modelId="{DA32F3C8-B86A-004F-A40B-CE55C68D84EE}" type="presOf" srcId="{9E953803-580F-49AD-B4BD-8892FC1E3365}" destId="{2082184C-157A-5B49-BD89-24DA440315FB}" srcOrd="0" destOrd="0" presId="urn:microsoft.com/office/officeart/2008/layout/LinedList"/>
    <dgm:cxn modelId="{090EE1D5-666D-AC45-953F-B83886F65978}" type="presOf" srcId="{A801E2D1-EB2A-40D7-9BDC-96EB143F9CC2}" destId="{04704D75-DA31-E74A-A504-703B95F78FBC}" srcOrd="0" destOrd="0" presId="urn:microsoft.com/office/officeart/2008/layout/LinedList"/>
    <dgm:cxn modelId="{5862CAE0-E7F5-4E06-85C6-DB73A29E67EA}" srcId="{7E25591B-FF35-4D13-A2F4-CE02058B4778}" destId="{569D22BE-130C-49C5-BB57-2F7D2AAB64E6}" srcOrd="3" destOrd="0" parTransId="{F39845A9-CB8C-4556-BA94-08BFE4133DC0}" sibTransId="{82A6C53E-8B90-4769-8B02-51BAD39A681A}"/>
    <dgm:cxn modelId="{BE145AFD-B85F-4B78-BCEE-6F93C4DCD392}" srcId="{7E25591B-FF35-4D13-A2F4-CE02058B4778}" destId="{86361F37-1ECE-459D-898B-52694C37D805}" srcOrd="1" destOrd="0" parTransId="{19A5E3DD-E92C-4E20-906E-38998744679A}" sibTransId="{1D96918B-B747-4464-B294-55962D14F9AE}"/>
    <dgm:cxn modelId="{638A22AC-6409-5F4F-A4C0-AEAF7E30C4E9}" type="presParOf" srcId="{EF21CD3F-C64E-5E49-A808-373B4A4A8FA9}" destId="{7A504CB7-C2C8-1C44-B127-20480A2FDB97}" srcOrd="0" destOrd="0" presId="urn:microsoft.com/office/officeart/2008/layout/LinedList"/>
    <dgm:cxn modelId="{9A07C2C9-3783-FE46-98D4-E762383A0234}" type="presParOf" srcId="{EF21CD3F-C64E-5E49-A808-373B4A4A8FA9}" destId="{7187C5F6-AA3E-E94F-A3ED-E8834C52A3D1}" srcOrd="1" destOrd="0" presId="urn:microsoft.com/office/officeart/2008/layout/LinedList"/>
    <dgm:cxn modelId="{28AAA455-1CD4-0A46-B2A2-40D34249A78F}" type="presParOf" srcId="{7187C5F6-AA3E-E94F-A3ED-E8834C52A3D1}" destId="{04704D75-DA31-E74A-A504-703B95F78FBC}" srcOrd="0" destOrd="0" presId="urn:microsoft.com/office/officeart/2008/layout/LinedList"/>
    <dgm:cxn modelId="{8ED08569-5787-0540-9058-E4D749BEAE8A}" type="presParOf" srcId="{7187C5F6-AA3E-E94F-A3ED-E8834C52A3D1}" destId="{4161E915-25BB-AD49-B8B5-2534BDDD646E}" srcOrd="1" destOrd="0" presId="urn:microsoft.com/office/officeart/2008/layout/LinedList"/>
    <dgm:cxn modelId="{01A7FB14-530F-1C45-AFE2-4B076AE24F2E}" type="presParOf" srcId="{EF21CD3F-C64E-5E49-A808-373B4A4A8FA9}" destId="{128157F5-ECD5-994A-88F9-0BEFAFFE0AE7}" srcOrd="2" destOrd="0" presId="urn:microsoft.com/office/officeart/2008/layout/LinedList"/>
    <dgm:cxn modelId="{2EFCF79F-0E92-944E-A6BA-92517F4FD45A}" type="presParOf" srcId="{EF21CD3F-C64E-5E49-A808-373B4A4A8FA9}" destId="{A868AC6E-7963-2946-B4A6-BAA636D0E8FC}" srcOrd="3" destOrd="0" presId="urn:microsoft.com/office/officeart/2008/layout/LinedList"/>
    <dgm:cxn modelId="{2A94F5F6-09F3-9D46-B059-94ADC6562E9A}" type="presParOf" srcId="{A868AC6E-7963-2946-B4A6-BAA636D0E8FC}" destId="{B42DBF59-1672-C541-8706-E34F556CC803}" srcOrd="0" destOrd="0" presId="urn:microsoft.com/office/officeart/2008/layout/LinedList"/>
    <dgm:cxn modelId="{DF2C0E21-26AE-C34B-8539-7640A0EA30B6}" type="presParOf" srcId="{A868AC6E-7963-2946-B4A6-BAA636D0E8FC}" destId="{B3FF4DBD-D28A-1D44-B4AF-05ACA1FC7169}" srcOrd="1" destOrd="0" presId="urn:microsoft.com/office/officeart/2008/layout/LinedList"/>
    <dgm:cxn modelId="{AC6453EF-64DF-D042-9415-C480760FF68D}" type="presParOf" srcId="{EF21CD3F-C64E-5E49-A808-373B4A4A8FA9}" destId="{85E5FED2-1DA8-974E-8845-BC63A15E81E1}" srcOrd="4" destOrd="0" presId="urn:microsoft.com/office/officeart/2008/layout/LinedList"/>
    <dgm:cxn modelId="{6208FB0D-347B-934E-9FB5-8E403A1E1122}" type="presParOf" srcId="{EF21CD3F-C64E-5E49-A808-373B4A4A8FA9}" destId="{5C1D20FD-F677-504B-A5A8-96D348B4B47F}" srcOrd="5" destOrd="0" presId="urn:microsoft.com/office/officeart/2008/layout/LinedList"/>
    <dgm:cxn modelId="{4916C08C-612C-8A49-A484-652BA1B368FA}" type="presParOf" srcId="{5C1D20FD-F677-504B-A5A8-96D348B4B47F}" destId="{4BE55D07-9FF0-5242-A94D-892CD73516BC}" srcOrd="0" destOrd="0" presId="urn:microsoft.com/office/officeart/2008/layout/LinedList"/>
    <dgm:cxn modelId="{416E7A78-E98E-2641-B389-09BAD186234B}" type="presParOf" srcId="{5C1D20FD-F677-504B-A5A8-96D348B4B47F}" destId="{93E6157F-9C6F-6043-B593-1B548EFC377A}" srcOrd="1" destOrd="0" presId="urn:microsoft.com/office/officeart/2008/layout/LinedList"/>
    <dgm:cxn modelId="{03D44D5E-500E-564F-9497-E28AE7A7FBA8}" type="presParOf" srcId="{EF21CD3F-C64E-5E49-A808-373B4A4A8FA9}" destId="{9F99D6E8-DEDF-EA48-B743-CC2C48541CE6}" srcOrd="6" destOrd="0" presId="urn:microsoft.com/office/officeart/2008/layout/LinedList"/>
    <dgm:cxn modelId="{05B1F0B9-8C99-AB4A-B347-CA0AD995E63D}" type="presParOf" srcId="{EF21CD3F-C64E-5E49-A808-373B4A4A8FA9}" destId="{D83084F4-0B2B-644E-8083-491C65135425}" srcOrd="7" destOrd="0" presId="urn:microsoft.com/office/officeart/2008/layout/LinedList"/>
    <dgm:cxn modelId="{1B476BD3-F8DF-BB47-B7CF-0D40AE877BE0}" type="presParOf" srcId="{D83084F4-0B2B-644E-8083-491C65135425}" destId="{13BCDDA1-6FEE-A44B-809B-7BC53015EA00}" srcOrd="0" destOrd="0" presId="urn:microsoft.com/office/officeart/2008/layout/LinedList"/>
    <dgm:cxn modelId="{4E9F7D1D-7C18-9948-A766-BCFC5D7B0F02}" type="presParOf" srcId="{D83084F4-0B2B-644E-8083-491C65135425}" destId="{3D8827F0-41AA-8D44-B466-ABE9D10B7B59}" srcOrd="1" destOrd="0" presId="urn:microsoft.com/office/officeart/2008/layout/LinedList"/>
    <dgm:cxn modelId="{A868B8AE-BBE8-B844-92CD-C09096C78772}" type="presParOf" srcId="{EF21CD3F-C64E-5E49-A808-373B4A4A8FA9}" destId="{9986B1DC-D9E7-BC4B-8F45-2EC5141E5279}" srcOrd="8" destOrd="0" presId="urn:microsoft.com/office/officeart/2008/layout/LinedList"/>
    <dgm:cxn modelId="{5ABDE788-7D8A-A54E-B87C-835764351140}" type="presParOf" srcId="{EF21CD3F-C64E-5E49-A808-373B4A4A8FA9}" destId="{0933854B-7110-7E41-A6CE-48098F26FE31}" srcOrd="9" destOrd="0" presId="urn:microsoft.com/office/officeart/2008/layout/LinedList"/>
    <dgm:cxn modelId="{81F7C62B-FE30-FA49-929F-FAFA869B4D9A}" type="presParOf" srcId="{0933854B-7110-7E41-A6CE-48098F26FE31}" destId="{2082184C-157A-5B49-BD89-24DA440315FB}" srcOrd="0" destOrd="0" presId="urn:microsoft.com/office/officeart/2008/layout/LinedList"/>
    <dgm:cxn modelId="{C3D3A8AD-E256-1B4D-8489-7A075D4D40FE}" type="presParOf" srcId="{0933854B-7110-7E41-A6CE-48098F26FE31}" destId="{2B5FF8AE-9B63-7749-BC48-8B59D6852B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155E40-E91E-4479-86F8-2242C4510EF5}" type="doc">
      <dgm:prSet loTypeId="urn:microsoft.com/office/officeart/2005/8/layout/hierarchy1" loCatId="hierarchy" qsTypeId="urn:microsoft.com/office/officeart/2005/8/quickstyle/simple3" qsCatId="simple" csTypeId="urn:microsoft.com/office/officeart/2005/8/colors/accent5_1" csCatId="accent5"/>
      <dgm:spPr/>
      <dgm:t>
        <a:bodyPr/>
        <a:lstStyle/>
        <a:p>
          <a:endParaRPr lang="en-US"/>
        </a:p>
      </dgm:t>
    </dgm:pt>
    <dgm:pt modelId="{CD7C5647-C0A4-47AC-9E50-08EBA682B18F}">
      <dgm:prSet/>
      <dgm:spPr/>
      <dgm:t>
        <a:bodyPr/>
        <a:lstStyle/>
        <a:p>
          <a:r>
            <a:rPr lang="en-PK" b="1"/>
            <a:t>Health</a:t>
          </a:r>
          <a:r>
            <a:rPr lang="en-PK"/>
            <a:t>: Physical, mental, and social well-being beyond the absence of disease (Schramme, 2023) </a:t>
          </a:r>
          <a:endParaRPr lang="en-US"/>
        </a:p>
      </dgm:t>
    </dgm:pt>
    <dgm:pt modelId="{A0349673-0DCA-4E09-82A1-64D80991171B}" type="parTrans" cxnId="{4679D437-22E7-4409-A50B-B81B544955F7}">
      <dgm:prSet/>
      <dgm:spPr/>
      <dgm:t>
        <a:bodyPr/>
        <a:lstStyle/>
        <a:p>
          <a:endParaRPr lang="en-US"/>
        </a:p>
      </dgm:t>
    </dgm:pt>
    <dgm:pt modelId="{51762823-7206-44C7-A388-3053ED357AC7}" type="sibTrans" cxnId="{4679D437-22E7-4409-A50B-B81B544955F7}">
      <dgm:prSet/>
      <dgm:spPr/>
      <dgm:t>
        <a:bodyPr/>
        <a:lstStyle/>
        <a:p>
          <a:endParaRPr lang="en-US"/>
        </a:p>
      </dgm:t>
    </dgm:pt>
    <dgm:pt modelId="{2CC13049-DCE6-4F7F-A141-0586E9F84DE1}">
      <dgm:prSet/>
      <dgm:spPr/>
      <dgm:t>
        <a:bodyPr/>
        <a:lstStyle/>
        <a:p>
          <a:r>
            <a:rPr lang="en-PK" b="1"/>
            <a:t>Wellbeing</a:t>
          </a:r>
          <a:r>
            <a:rPr lang="en-PK"/>
            <a:t>: A holistic view encompassing physical, mental, emotional, and social health (World Health Organization, 2025)</a:t>
          </a:r>
          <a:endParaRPr lang="en-US"/>
        </a:p>
      </dgm:t>
    </dgm:pt>
    <dgm:pt modelId="{16C4D8CF-4FFE-4F3C-ADAE-5B63EB3F505F}" type="parTrans" cxnId="{5E9A0382-5D4B-4255-82AC-4B644E67564A}">
      <dgm:prSet/>
      <dgm:spPr/>
      <dgm:t>
        <a:bodyPr/>
        <a:lstStyle/>
        <a:p>
          <a:endParaRPr lang="en-US"/>
        </a:p>
      </dgm:t>
    </dgm:pt>
    <dgm:pt modelId="{9FCB5C0C-27EF-410F-8852-72A327DCF69C}" type="sibTrans" cxnId="{5E9A0382-5D4B-4255-82AC-4B644E67564A}">
      <dgm:prSet/>
      <dgm:spPr/>
      <dgm:t>
        <a:bodyPr/>
        <a:lstStyle/>
        <a:p>
          <a:endParaRPr lang="en-US"/>
        </a:p>
      </dgm:t>
    </dgm:pt>
    <dgm:pt modelId="{0E9B5BBE-8844-4846-A899-D98950806936}">
      <dgm:prSet/>
      <dgm:spPr/>
      <dgm:t>
        <a:bodyPr/>
        <a:lstStyle/>
        <a:p>
          <a:r>
            <a:rPr lang="en-PK" b="1"/>
            <a:t>Sustainable Development</a:t>
          </a:r>
          <a:r>
            <a:rPr lang="en-PK"/>
            <a:t>: Meeting present needs without compromising future generations (United Nations, 2025)</a:t>
          </a:r>
          <a:endParaRPr lang="en-US"/>
        </a:p>
      </dgm:t>
    </dgm:pt>
    <dgm:pt modelId="{5C4903CA-CC74-461E-8556-6B2890B3671F}" type="parTrans" cxnId="{4D9ABC57-201E-41E5-BAFF-F34AA98EB693}">
      <dgm:prSet/>
      <dgm:spPr/>
      <dgm:t>
        <a:bodyPr/>
        <a:lstStyle/>
        <a:p>
          <a:endParaRPr lang="en-US"/>
        </a:p>
      </dgm:t>
    </dgm:pt>
    <dgm:pt modelId="{05EA4655-D427-4A78-A007-B927311AAAB6}" type="sibTrans" cxnId="{4D9ABC57-201E-41E5-BAFF-F34AA98EB693}">
      <dgm:prSet/>
      <dgm:spPr/>
      <dgm:t>
        <a:bodyPr/>
        <a:lstStyle/>
        <a:p>
          <a:endParaRPr lang="en-US"/>
        </a:p>
      </dgm:t>
    </dgm:pt>
    <dgm:pt modelId="{5BB17757-9150-BA49-84F3-6374D5F419C9}" type="pres">
      <dgm:prSet presAssocID="{34155E40-E91E-4479-86F8-2242C4510E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3A27D1-9686-344E-B342-4CA2E7B6B573}" type="pres">
      <dgm:prSet presAssocID="{CD7C5647-C0A4-47AC-9E50-08EBA682B18F}" presName="hierRoot1" presStyleCnt="0"/>
      <dgm:spPr/>
    </dgm:pt>
    <dgm:pt modelId="{85B55199-2C13-6E4B-8721-DB37A93DE4AE}" type="pres">
      <dgm:prSet presAssocID="{CD7C5647-C0A4-47AC-9E50-08EBA682B18F}" presName="composite" presStyleCnt="0"/>
      <dgm:spPr/>
    </dgm:pt>
    <dgm:pt modelId="{08717677-CA70-644D-B820-80587FA73269}" type="pres">
      <dgm:prSet presAssocID="{CD7C5647-C0A4-47AC-9E50-08EBA682B18F}" presName="background" presStyleLbl="node0" presStyleIdx="0" presStyleCnt="3"/>
      <dgm:spPr/>
    </dgm:pt>
    <dgm:pt modelId="{E58F842A-08DD-B245-A2D8-B0D1D6616C3A}" type="pres">
      <dgm:prSet presAssocID="{CD7C5647-C0A4-47AC-9E50-08EBA682B18F}" presName="text" presStyleLbl="fgAcc0" presStyleIdx="0" presStyleCnt="3">
        <dgm:presLayoutVars>
          <dgm:chPref val="3"/>
        </dgm:presLayoutVars>
      </dgm:prSet>
      <dgm:spPr/>
    </dgm:pt>
    <dgm:pt modelId="{505D7FDB-A6EF-F44F-AF94-C9DFEE06C53C}" type="pres">
      <dgm:prSet presAssocID="{CD7C5647-C0A4-47AC-9E50-08EBA682B18F}" presName="hierChild2" presStyleCnt="0"/>
      <dgm:spPr/>
    </dgm:pt>
    <dgm:pt modelId="{3186295B-2FF5-1C49-B415-BF70BCCE1E22}" type="pres">
      <dgm:prSet presAssocID="{2CC13049-DCE6-4F7F-A141-0586E9F84DE1}" presName="hierRoot1" presStyleCnt="0"/>
      <dgm:spPr/>
    </dgm:pt>
    <dgm:pt modelId="{49D230DA-B0B3-0D4A-A37E-1A6E4948CA05}" type="pres">
      <dgm:prSet presAssocID="{2CC13049-DCE6-4F7F-A141-0586E9F84DE1}" presName="composite" presStyleCnt="0"/>
      <dgm:spPr/>
    </dgm:pt>
    <dgm:pt modelId="{FB57D688-BAA7-DD4A-908F-ED1B3AA80BC0}" type="pres">
      <dgm:prSet presAssocID="{2CC13049-DCE6-4F7F-A141-0586E9F84DE1}" presName="background" presStyleLbl="node0" presStyleIdx="1" presStyleCnt="3"/>
      <dgm:spPr/>
    </dgm:pt>
    <dgm:pt modelId="{FE4798FE-7F83-BB44-AC73-45C5BB4AB3F5}" type="pres">
      <dgm:prSet presAssocID="{2CC13049-DCE6-4F7F-A141-0586E9F84DE1}" presName="text" presStyleLbl="fgAcc0" presStyleIdx="1" presStyleCnt="3">
        <dgm:presLayoutVars>
          <dgm:chPref val="3"/>
        </dgm:presLayoutVars>
      </dgm:prSet>
      <dgm:spPr/>
    </dgm:pt>
    <dgm:pt modelId="{1CBA2382-DE7A-7E4A-9EE0-3E6092D6CB35}" type="pres">
      <dgm:prSet presAssocID="{2CC13049-DCE6-4F7F-A141-0586E9F84DE1}" presName="hierChild2" presStyleCnt="0"/>
      <dgm:spPr/>
    </dgm:pt>
    <dgm:pt modelId="{7804EC1E-7E76-AD4A-9B13-3299F22BCE76}" type="pres">
      <dgm:prSet presAssocID="{0E9B5BBE-8844-4846-A899-D98950806936}" presName="hierRoot1" presStyleCnt="0"/>
      <dgm:spPr/>
    </dgm:pt>
    <dgm:pt modelId="{21052182-490B-EE4A-AD77-20A7A9DD6252}" type="pres">
      <dgm:prSet presAssocID="{0E9B5BBE-8844-4846-A899-D98950806936}" presName="composite" presStyleCnt="0"/>
      <dgm:spPr/>
    </dgm:pt>
    <dgm:pt modelId="{976BAA3D-B7AF-664A-99C2-F1DC9CEDB8FA}" type="pres">
      <dgm:prSet presAssocID="{0E9B5BBE-8844-4846-A899-D98950806936}" presName="background" presStyleLbl="node0" presStyleIdx="2" presStyleCnt="3"/>
      <dgm:spPr/>
    </dgm:pt>
    <dgm:pt modelId="{49708B1F-F5BB-B848-B732-2A43606285A9}" type="pres">
      <dgm:prSet presAssocID="{0E9B5BBE-8844-4846-A899-D98950806936}" presName="text" presStyleLbl="fgAcc0" presStyleIdx="2" presStyleCnt="3">
        <dgm:presLayoutVars>
          <dgm:chPref val="3"/>
        </dgm:presLayoutVars>
      </dgm:prSet>
      <dgm:spPr/>
    </dgm:pt>
    <dgm:pt modelId="{B112BACA-5442-954C-86A7-34B6DB6CE5FA}" type="pres">
      <dgm:prSet presAssocID="{0E9B5BBE-8844-4846-A899-D98950806936}" presName="hierChild2" presStyleCnt="0"/>
      <dgm:spPr/>
    </dgm:pt>
  </dgm:ptLst>
  <dgm:cxnLst>
    <dgm:cxn modelId="{0A156516-D793-A446-9E6E-68B73E1DB552}" type="presOf" srcId="{0E9B5BBE-8844-4846-A899-D98950806936}" destId="{49708B1F-F5BB-B848-B732-2A43606285A9}" srcOrd="0" destOrd="0" presId="urn:microsoft.com/office/officeart/2005/8/layout/hierarchy1"/>
    <dgm:cxn modelId="{4679D437-22E7-4409-A50B-B81B544955F7}" srcId="{34155E40-E91E-4479-86F8-2242C4510EF5}" destId="{CD7C5647-C0A4-47AC-9E50-08EBA682B18F}" srcOrd="0" destOrd="0" parTransId="{A0349673-0DCA-4E09-82A1-64D80991171B}" sibTransId="{51762823-7206-44C7-A388-3053ED357AC7}"/>
    <dgm:cxn modelId="{4A558F72-2049-5249-AA05-954113597D83}" type="presOf" srcId="{2CC13049-DCE6-4F7F-A141-0586E9F84DE1}" destId="{FE4798FE-7F83-BB44-AC73-45C5BB4AB3F5}" srcOrd="0" destOrd="0" presId="urn:microsoft.com/office/officeart/2005/8/layout/hierarchy1"/>
    <dgm:cxn modelId="{4D9ABC57-201E-41E5-BAFF-F34AA98EB693}" srcId="{34155E40-E91E-4479-86F8-2242C4510EF5}" destId="{0E9B5BBE-8844-4846-A899-D98950806936}" srcOrd="2" destOrd="0" parTransId="{5C4903CA-CC74-461E-8556-6B2890B3671F}" sibTransId="{05EA4655-D427-4A78-A007-B927311AAAB6}"/>
    <dgm:cxn modelId="{5E9A0382-5D4B-4255-82AC-4B644E67564A}" srcId="{34155E40-E91E-4479-86F8-2242C4510EF5}" destId="{2CC13049-DCE6-4F7F-A141-0586E9F84DE1}" srcOrd="1" destOrd="0" parTransId="{16C4D8CF-4FFE-4F3C-ADAE-5B63EB3F505F}" sibTransId="{9FCB5C0C-27EF-410F-8852-72A327DCF69C}"/>
    <dgm:cxn modelId="{36C09891-F474-EF40-8ECE-A0DD0997FBC1}" type="presOf" srcId="{CD7C5647-C0A4-47AC-9E50-08EBA682B18F}" destId="{E58F842A-08DD-B245-A2D8-B0D1D6616C3A}" srcOrd="0" destOrd="0" presId="urn:microsoft.com/office/officeart/2005/8/layout/hierarchy1"/>
    <dgm:cxn modelId="{3A8D5AE3-78F4-D14F-A6C4-16A2E1411B02}" type="presOf" srcId="{34155E40-E91E-4479-86F8-2242C4510EF5}" destId="{5BB17757-9150-BA49-84F3-6374D5F419C9}" srcOrd="0" destOrd="0" presId="urn:microsoft.com/office/officeart/2005/8/layout/hierarchy1"/>
    <dgm:cxn modelId="{40413E2F-868B-D546-913D-00EB78E47271}" type="presParOf" srcId="{5BB17757-9150-BA49-84F3-6374D5F419C9}" destId="{B13A27D1-9686-344E-B342-4CA2E7B6B573}" srcOrd="0" destOrd="0" presId="urn:microsoft.com/office/officeart/2005/8/layout/hierarchy1"/>
    <dgm:cxn modelId="{990706AB-6958-1D48-9156-05D39AB229F2}" type="presParOf" srcId="{B13A27D1-9686-344E-B342-4CA2E7B6B573}" destId="{85B55199-2C13-6E4B-8721-DB37A93DE4AE}" srcOrd="0" destOrd="0" presId="urn:microsoft.com/office/officeart/2005/8/layout/hierarchy1"/>
    <dgm:cxn modelId="{4694A8EB-2AA6-8F41-9CD2-E9859C677685}" type="presParOf" srcId="{85B55199-2C13-6E4B-8721-DB37A93DE4AE}" destId="{08717677-CA70-644D-B820-80587FA73269}" srcOrd="0" destOrd="0" presId="urn:microsoft.com/office/officeart/2005/8/layout/hierarchy1"/>
    <dgm:cxn modelId="{20681412-EE5D-1F4D-991A-AD6CECA02856}" type="presParOf" srcId="{85B55199-2C13-6E4B-8721-DB37A93DE4AE}" destId="{E58F842A-08DD-B245-A2D8-B0D1D6616C3A}" srcOrd="1" destOrd="0" presId="urn:microsoft.com/office/officeart/2005/8/layout/hierarchy1"/>
    <dgm:cxn modelId="{17D8F1B0-ACDE-2C41-999C-318D26089087}" type="presParOf" srcId="{B13A27D1-9686-344E-B342-4CA2E7B6B573}" destId="{505D7FDB-A6EF-F44F-AF94-C9DFEE06C53C}" srcOrd="1" destOrd="0" presId="urn:microsoft.com/office/officeart/2005/8/layout/hierarchy1"/>
    <dgm:cxn modelId="{D8EDF178-DEF3-4E47-A2AA-19ED0B1FAE7D}" type="presParOf" srcId="{5BB17757-9150-BA49-84F3-6374D5F419C9}" destId="{3186295B-2FF5-1C49-B415-BF70BCCE1E22}" srcOrd="1" destOrd="0" presId="urn:microsoft.com/office/officeart/2005/8/layout/hierarchy1"/>
    <dgm:cxn modelId="{24FB1C48-455F-2E42-9237-2B85D38F7AB3}" type="presParOf" srcId="{3186295B-2FF5-1C49-B415-BF70BCCE1E22}" destId="{49D230DA-B0B3-0D4A-A37E-1A6E4948CA05}" srcOrd="0" destOrd="0" presId="urn:microsoft.com/office/officeart/2005/8/layout/hierarchy1"/>
    <dgm:cxn modelId="{DC21523D-E9CE-B242-BFD2-DE515B8601CB}" type="presParOf" srcId="{49D230DA-B0B3-0D4A-A37E-1A6E4948CA05}" destId="{FB57D688-BAA7-DD4A-908F-ED1B3AA80BC0}" srcOrd="0" destOrd="0" presId="urn:microsoft.com/office/officeart/2005/8/layout/hierarchy1"/>
    <dgm:cxn modelId="{805A7B44-80BB-C448-BEC2-B0657CB6FCA4}" type="presParOf" srcId="{49D230DA-B0B3-0D4A-A37E-1A6E4948CA05}" destId="{FE4798FE-7F83-BB44-AC73-45C5BB4AB3F5}" srcOrd="1" destOrd="0" presId="urn:microsoft.com/office/officeart/2005/8/layout/hierarchy1"/>
    <dgm:cxn modelId="{874C39C7-A5BA-B347-A9EB-081CB5D4F6AE}" type="presParOf" srcId="{3186295B-2FF5-1C49-B415-BF70BCCE1E22}" destId="{1CBA2382-DE7A-7E4A-9EE0-3E6092D6CB35}" srcOrd="1" destOrd="0" presId="urn:microsoft.com/office/officeart/2005/8/layout/hierarchy1"/>
    <dgm:cxn modelId="{03ED39AE-2DA9-D243-9453-5157ACF2DCA8}" type="presParOf" srcId="{5BB17757-9150-BA49-84F3-6374D5F419C9}" destId="{7804EC1E-7E76-AD4A-9B13-3299F22BCE76}" srcOrd="2" destOrd="0" presId="urn:microsoft.com/office/officeart/2005/8/layout/hierarchy1"/>
    <dgm:cxn modelId="{302F21E2-6C95-4D4E-8128-2E52290C92B5}" type="presParOf" srcId="{7804EC1E-7E76-AD4A-9B13-3299F22BCE76}" destId="{21052182-490B-EE4A-AD77-20A7A9DD6252}" srcOrd="0" destOrd="0" presId="urn:microsoft.com/office/officeart/2005/8/layout/hierarchy1"/>
    <dgm:cxn modelId="{D0DAE0A5-4292-AD4C-9087-2CF23222700A}" type="presParOf" srcId="{21052182-490B-EE4A-AD77-20A7A9DD6252}" destId="{976BAA3D-B7AF-664A-99C2-F1DC9CEDB8FA}" srcOrd="0" destOrd="0" presId="urn:microsoft.com/office/officeart/2005/8/layout/hierarchy1"/>
    <dgm:cxn modelId="{F63EEBAD-FD62-CA42-BE45-3B4071AFAFD2}" type="presParOf" srcId="{21052182-490B-EE4A-AD77-20A7A9DD6252}" destId="{49708B1F-F5BB-B848-B732-2A43606285A9}" srcOrd="1" destOrd="0" presId="urn:microsoft.com/office/officeart/2005/8/layout/hierarchy1"/>
    <dgm:cxn modelId="{ADE162CC-0A80-4446-B34F-B3999F370324}" type="presParOf" srcId="{7804EC1E-7E76-AD4A-9B13-3299F22BCE76}" destId="{B112BACA-5442-954C-86A7-34B6DB6CE5F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7085A1-BBD7-48F5-9827-9C598176DC60}" type="doc">
      <dgm:prSet loTypeId="urn:microsoft.com/office/officeart/2005/8/layout/hierarchy1" loCatId="hierarchy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US"/>
        </a:p>
      </dgm:t>
    </dgm:pt>
    <dgm:pt modelId="{05151D63-2FEA-4849-822C-87176109030B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b="1"/>
            <a:t>Biopsychosocial Model</a:t>
          </a:r>
          <a:r>
            <a:rPr lang="en-PK"/>
            <a:t>: Comprehensive, patient-centered approach that suggests health and illness result from the intricate and dynamic interplay of biological (genetic, biochemical), psychological (mood, personality, behavior), and social (cultural, familial, socioeconomic) factors (Borrell-Carrio, Suchman and Epstein, 2004). </a:t>
          </a:r>
          <a:endParaRPr lang="en-US"/>
        </a:p>
      </dgm:t>
    </dgm:pt>
    <dgm:pt modelId="{C949F6F8-89C3-4788-897D-A872D909926C}" type="parTrans" cxnId="{FA419DA7-64C7-4EBF-9DF0-3A337B88615B}">
      <dgm:prSet/>
      <dgm:spPr/>
      <dgm:t>
        <a:bodyPr/>
        <a:lstStyle/>
        <a:p>
          <a:endParaRPr lang="en-US"/>
        </a:p>
      </dgm:t>
    </dgm:pt>
    <dgm:pt modelId="{0DE709CF-AE04-4E1F-B368-D217FE9064B0}" type="sibTrans" cxnId="{FA419DA7-64C7-4EBF-9DF0-3A337B8861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6A34D7-EEA6-476F-BDBB-2229C9CBB81B}">
      <dgm:prSet/>
      <dgm:spPr/>
      <dgm:t>
        <a:bodyPr/>
        <a:lstStyle/>
        <a:p>
          <a:pPr>
            <a:lnSpc>
              <a:spcPct val="100000"/>
            </a:lnSpc>
          </a:pPr>
          <a:r>
            <a:rPr lang="en-PK"/>
            <a:t>The Ecological Model (or Social-Ecological Model) in health is a framework that explores how various environmental factors—such as social, physical, and policy contexts—interact with individual characteristics to impact health outcomes and behaviors (Eriksson </a:t>
          </a:r>
          <a:r>
            <a:rPr lang="en-PK" i="1"/>
            <a:t>et al.</a:t>
          </a:r>
          <a:r>
            <a:rPr lang="en-PK"/>
            <a:t>, 2025).</a:t>
          </a:r>
          <a:endParaRPr lang="en-US"/>
        </a:p>
      </dgm:t>
    </dgm:pt>
    <dgm:pt modelId="{9579D3BE-5C70-466A-A67D-9B2AF20A1DA5}" type="parTrans" cxnId="{8AB80DD4-4F61-4B8C-921D-48AD1CE73B50}">
      <dgm:prSet/>
      <dgm:spPr/>
      <dgm:t>
        <a:bodyPr/>
        <a:lstStyle/>
        <a:p>
          <a:endParaRPr lang="en-US"/>
        </a:p>
      </dgm:t>
    </dgm:pt>
    <dgm:pt modelId="{103FDD87-D94D-4BBA-9977-056C6B721789}" type="sibTrans" cxnId="{8AB80DD4-4F61-4B8C-921D-48AD1CE73B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44371C-0EA6-4FDB-99FA-9B6C4CEB917C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dirty="0"/>
            <a:t>The Holistic Model of health takes a comprehensive approach to well-being by recognizing the interconnectedness of the mind, body, and spirit, focusing on treating the individual as a whole rather than just addressing isolated symptoms or diseases (Jasemi </a:t>
          </a:r>
          <a:r>
            <a:rPr lang="en-PK" i="1" dirty="0"/>
            <a:t>et al.</a:t>
          </a:r>
          <a:r>
            <a:rPr lang="en-PK" dirty="0"/>
            <a:t>, 2017).</a:t>
          </a:r>
          <a:endParaRPr lang="en-US" dirty="0"/>
        </a:p>
      </dgm:t>
    </dgm:pt>
    <dgm:pt modelId="{A402B3C5-0DC1-4EEA-ACF0-4EE4EE96CE7D}" type="parTrans" cxnId="{EBE6453B-05DF-41B8-A982-5656DBB54D76}">
      <dgm:prSet/>
      <dgm:spPr/>
      <dgm:t>
        <a:bodyPr/>
        <a:lstStyle/>
        <a:p>
          <a:endParaRPr lang="en-US"/>
        </a:p>
      </dgm:t>
    </dgm:pt>
    <dgm:pt modelId="{95F8B898-AA86-4812-B863-A9EAE277410D}" type="sibTrans" cxnId="{EBE6453B-05DF-41B8-A982-5656DBB54D76}">
      <dgm:prSet/>
      <dgm:spPr/>
      <dgm:t>
        <a:bodyPr/>
        <a:lstStyle/>
        <a:p>
          <a:endParaRPr lang="en-US"/>
        </a:p>
      </dgm:t>
    </dgm:pt>
    <dgm:pt modelId="{DEA5D04C-8065-FF4F-B529-09F1AD164462}" type="pres">
      <dgm:prSet presAssocID="{207085A1-BBD7-48F5-9827-9C598176DC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AA1C980-1A2F-FB4D-946F-5462105796CB}" type="pres">
      <dgm:prSet presAssocID="{05151D63-2FEA-4849-822C-87176109030B}" presName="hierRoot1" presStyleCnt="0"/>
      <dgm:spPr/>
    </dgm:pt>
    <dgm:pt modelId="{05A763BF-A273-8B46-B1BF-639DB2BEF99E}" type="pres">
      <dgm:prSet presAssocID="{05151D63-2FEA-4849-822C-87176109030B}" presName="composite" presStyleCnt="0"/>
      <dgm:spPr/>
    </dgm:pt>
    <dgm:pt modelId="{5180747B-9590-7549-B32F-A527840C4BBE}" type="pres">
      <dgm:prSet presAssocID="{05151D63-2FEA-4849-822C-87176109030B}" presName="background" presStyleLbl="node0" presStyleIdx="0" presStyleCnt="3"/>
      <dgm:spPr/>
    </dgm:pt>
    <dgm:pt modelId="{71A6FBB5-E2CF-474E-8AD8-8F073AB929BA}" type="pres">
      <dgm:prSet presAssocID="{05151D63-2FEA-4849-822C-87176109030B}" presName="text" presStyleLbl="fgAcc0" presStyleIdx="0" presStyleCnt="3">
        <dgm:presLayoutVars>
          <dgm:chPref val="3"/>
        </dgm:presLayoutVars>
      </dgm:prSet>
      <dgm:spPr/>
    </dgm:pt>
    <dgm:pt modelId="{CFF86DFA-C9F1-0341-95D0-7DFE9128E917}" type="pres">
      <dgm:prSet presAssocID="{05151D63-2FEA-4849-822C-87176109030B}" presName="hierChild2" presStyleCnt="0"/>
      <dgm:spPr/>
    </dgm:pt>
    <dgm:pt modelId="{831D7B35-20B8-9849-AAF7-677AAB686CF5}" type="pres">
      <dgm:prSet presAssocID="{BE6A34D7-EEA6-476F-BDBB-2229C9CBB81B}" presName="hierRoot1" presStyleCnt="0"/>
      <dgm:spPr/>
    </dgm:pt>
    <dgm:pt modelId="{25D63290-549B-B046-9834-92A8A593B5E5}" type="pres">
      <dgm:prSet presAssocID="{BE6A34D7-EEA6-476F-BDBB-2229C9CBB81B}" presName="composite" presStyleCnt="0"/>
      <dgm:spPr/>
    </dgm:pt>
    <dgm:pt modelId="{5AE491DA-7CDF-1F4E-802F-00D84F8AA8A0}" type="pres">
      <dgm:prSet presAssocID="{BE6A34D7-EEA6-476F-BDBB-2229C9CBB81B}" presName="background" presStyleLbl="node0" presStyleIdx="1" presStyleCnt="3"/>
      <dgm:spPr/>
    </dgm:pt>
    <dgm:pt modelId="{AF12C728-1147-094F-80A8-4F5A84D4E38D}" type="pres">
      <dgm:prSet presAssocID="{BE6A34D7-EEA6-476F-BDBB-2229C9CBB81B}" presName="text" presStyleLbl="fgAcc0" presStyleIdx="1" presStyleCnt="3">
        <dgm:presLayoutVars>
          <dgm:chPref val="3"/>
        </dgm:presLayoutVars>
      </dgm:prSet>
      <dgm:spPr/>
    </dgm:pt>
    <dgm:pt modelId="{F6592CF6-E150-2E4E-BC34-2D4461F5699C}" type="pres">
      <dgm:prSet presAssocID="{BE6A34D7-EEA6-476F-BDBB-2229C9CBB81B}" presName="hierChild2" presStyleCnt="0"/>
      <dgm:spPr/>
    </dgm:pt>
    <dgm:pt modelId="{747322D6-7F6A-DF4E-92C2-4450B632B5FE}" type="pres">
      <dgm:prSet presAssocID="{2A44371C-0EA6-4FDB-99FA-9B6C4CEB917C}" presName="hierRoot1" presStyleCnt="0"/>
      <dgm:spPr/>
    </dgm:pt>
    <dgm:pt modelId="{662A070D-6EAF-9441-8D7C-FDBD8C24B408}" type="pres">
      <dgm:prSet presAssocID="{2A44371C-0EA6-4FDB-99FA-9B6C4CEB917C}" presName="composite" presStyleCnt="0"/>
      <dgm:spPr/>
    </dgm:pt>
    <dgm:pt modelId="{4B1E5B68-5B48-B247-AD6D-FFB7C092DD8B}" type="pres">
      <dgm:prSet presAssocID="{2A44371C-0EA6-4FDB-99FA-9B6C4CEB917C}" presName="background" presStyleLbl="node0" presStyleIdx="2" presStyleCnt="3"/>
      <dgm:spPr/>
    </dgm:pt>
    <dgm:pt modelId="{FA7C933D-3A86-E346-A68A-96C448046F0F}" type="pres">
      <dgm:prSet presAssocID="{2A44371C-0EA6-4FDB-99FA-9B6C4CEB917C}" presName="text" presStyleLbl="fgAcc0" presStyleIdx="2" presStyleCnt="3">
        <dgm:presLayoutVars>
          <dgm:chPref val="3"/>
        </dgm:presLayoutVars>
      </dgm:prSet>
      <dgm:spPr/>
    </dgm:pt>
    <dgm:pt modelId="{CA46AD90-DE6E-D443-88F4-A0B5F9F02FF4}" type="pres">
      <dgm:prSet presAssocID="{2A44371C-0EA6-4FDB-99FA-9B6C4CEB917C}" presName="hierChild2" presStyleCnt="0"/>
      <dgm:spPr/>
    </dgm:pt>
  </dgm:ptLst>
  <dgm:cxnLst>
    <dgm:cxn modelId="{64CAE70B-1593-9745-8912-6F3135D357A1}" type="presOf" srcId="{2A44371C-0EA6-4FDB-99FA-9B6C4CEB917C}" destId="{FA7C933D-3A86-E346-A68A-96C448046F0F}" srcOrd="0" destOrd="0" presId="urn:microsoft.com/office/officeart/2005/8/layout/hierarchy1"/>
    <dgm:cxn modelId="{8BF16E24-6458-3E45-BB06-EBAABB553C88}" type="presOf" srcId="{207085A1-BBD7-48F5-9827-9C598176DC60}" destId="{DEA5D04C-8065-FF4F-B529-09F1AD164462}" srcOrd="0" destOrd="0" presId="urn:microsoft.com/office/officeart/2005/8/layout/hierarchy1"/>
    <dgm:cxn modelId="{9F5D1326-48D5-F64F-A68E-DEF98E46D74E}" type="presOf" srcId="{05151D63-2FEA-4849-822C-87176109030B}" destId="{71A6FBB5-E2CF-474E-8AD8-8F073AB929BA}" srcOrd="0" destOrd="0" presId="urn:microsoft.com/office/officeart/2005/8/layout/hierarchy1"/>
    <dgm:cxn modelId="{EBE6453B-05DF-41B8-A982-5656DBB54D76}" srcId="{207085A1-BBD7-48F5-9827-9C598176DC60}" destId="{2A44371C-0EA6-4FDB-99FA-9B6C4CEB917C}" srcOrd="2" destOrd="0" parTransId="{A402B3C5-0DC1-4EEA-ACF0-4EE4EE96CE7D}" sibTransId="{95F8B898-AA86-4812-B863-A9EAE277410D}"/>
    <dgm:cxn modelId="{90D5716E-6263-9D48-A278-FCF84F92FBE2}" type="presOf" srcId="{BE6A34D7-EEA6-476F-BDBB-2229C9CBB81B}" destId="{AF12C728-1147-094F-80A8-4F5A84D4E38D}" srcOrd="0" destOrd="0" presId="urn:microsoft.com/office/officeart/2005/8/layout/hierarchy1"/>
    <dgm:cxn modelId="{FA419DA7-64C7-4EBF-9DF0-3A337B88615B}" srcId="{207085A1-BBD7-48F5-9827-9C598176DC60}" destId="{05151D63-2FEA-4849-822C-87176109030B}" srcOrd="0" destOrd="0" parTransId="{C949F6F8-89C3-4788-897D-A872D909926C}" sibTransId="{0DE709CF-AE04-4E1F-B368-D217FE9064B0}"/>
    <dgm:cxn modelId="{8AB80DD4-4F61-4B8C-921D-48AD1CE73B50}" srcId="{207085A1-BBD7-48F5-9827-9C598176DC60}" destId="{BE6A34D7-EEA6-476F-BDBB-2229C9CBB81B}" srcOrd="1" destOrd="0" parTransId="{9579D3BE-5C70-466A-A67D-9B2AF20A1DA5}" sibTransId="{103FDD87-D94D-4BBA-9977-056C6B721789}"/>
    <dgm:cxn modelId="{0D8F7905-5974-A448-82BA-C155E1186EAD}" type="presParOf" srcId="{DEA5D04C-8065-FF4F-B529-09F1AD164462}" destId="{1AA1C980-1A2F-FB4D-946F-5462105796CB}" srcOrd="0" destOrd="0" presId="urn:microsoft.com/office/officeart/2005/8/layout/hierarchy1"/>
    <dgm:cxn modelId="{BFD71F22-5FA4-584C-8B3A-5C12F02B34F8}" type="presParOf" srcId="{1AA1C980-1A2F-FB4D-946F-5462105796CB}" destId="{05A763BF-A273-8B46-B1BF-639DB2BEF99E}" srcOrd="0" destOrd="0" presId="urn:microsoft.com/office/officeart/2005/8/layout/hierarchy1"/>
    <dgm:cxn modelId="{D9A6E214-32E6-9644-8290-772DF652A8B9}" type="presParOf" srcId="{05A763BF-A273-8B46-B1BF-639DB2BEF99E}" destId="{5180747B-9590-7549-B32F-A527840C4BBE}" srcOrd="0" destOrd="0" presId="urn:microsoft.com/office/officeart/2005/8/layout/hierarchy1"/>
    <dgm:cxn modelId="{CF0DFBE2-AEDC-ED45-82D3-3F35552E473A}" type="presParOf" srcId="{05A763BF-A273-8B46-B1BF-639DB2BEF99E}" destId="{71A6FBB5-E2CF-474E-8AD8-8F073AB929BA}" srcOrd="1" destOrd="0" presId="urn:microsoft.com/office/officeart/2005/8/layout/hierarchy1"/>
    <dgm:cxn modelId="{8FE00115-A0D0-E245-8902-5884C2274B10}" type="presParOf" srcId="{1AA1C980-1A2F-FB4D-946F-5462105796CB}" destId="{CFF86DFA-C9F1-0341-95D0-7DFE9128E917}" srcOrd="1" destOrd="0" presId="urn:microsoft.com/office/officeart/2005/8/layout/hierarchy1"/>
    <dgm:cxn modelId="{F589B20A-518B-B14E-90A7-8368CD8758BD}" type="presParOf" srcId="{DEA5D04C-8065-FF4F-B529-09F1AD164462}" destId="{831D7B35-20B8-9849-AAF7-677AAB686CF5}" srcOrd="1" destOrd="0" presId="urn:microsoft.com/office/officeart/2005/8/layout/hierarchy1"/>
    <dgm:cxn modelId="{C97BDBEA-2103-EE4C-9D1B-BC2002237D5F}" type="presParOf" srcId="{831D7B35-20B8-9849-AAF7-677AAB686CF5}" destId="{25D63290-549B-B046-9834-92A8A593B5E5}" srcOrd="0" destOrd="0" presId="urn:microsoft.com/office/officeart/2005/8/layout/hierarchy1"/>
    <dgm:cxn modelId="{4AE9D677-51B1-604E-A178-13095B43DA40}" type="presParOf" srcId="{25D63290-549B-B046-9834-92A8A593B5E5}" destId="{5AE491DA-7CDF-1F4E-802F-00D84F8AA8A0}" srcOrd="0" destOrd="0" presId="urn:microsoft.com/office/officeart/2005/8/layout/hierarchy1"/>
    <dgm:cxn modelId="{C30350D4-65DB-4A4F-84FF-CF8873233BBE}" type="presParOf" srcId="{25D63290-549B-B046-9834-92A8A593B5E5}" destId="{AF12C728-1147-094F-80A8-4F5A84D4E38D}" srcOrd="1" destOrd="0" presId="urn:microsoft.com/office/officeart/2005/8/layout/hierarchy1"/>
    <dgm:cxn modelId="{6CF676A3-DD6E-D64C-96CC-9313D03EB372}" type="presParOf" srcId="{831D7B35-20B8-9849-AAF7-677AAB686CF5}" destId="{F6592CF6-E150-2E4E-BC34-2D4461F5699C}" srcOrd="1" destOrd="0" presId="urn:microsoft.com/office/officeart/2005/8/layout/hierarchy1"/>
    <dgm:cxn modelId="{D3A96F50-DECB-9842-B714-6BA8ED4E1E83}" type="presParOf" srcId="{DEA5D04C-8065-FF4F-B529-09F1AD164462}" destId="{747322D6-7F6A-DF4E-92C2-4450B632B5FE}" srcOrd="2" destOrd="0" presId="urn:microsoft.com/office/officeart/2005/8/layout/hierarchy1"/>
    <dgm:cxn modelId="{375950F5-17AB-B64A-B5FB-C5E96F560EBB}" type="presParOf" srcId="{747322D6-7F6A-DF4E-92C2-4450B632B5FE}" destId="{662A070D-6EAF-9441-8D7C-FDBD8C24B408}" srcOrd="0" destOrd="0" presId="urn:microsoft.com/office/officeart/2005/8/layout/hierarchy1"/>
    <dgm:cxn modelId="{5C950B12-4123-164C-9B4F-420968FE4D8B}" type="presParOf" srcId="{662A070D-6EAF-9441-8D7C-FDBD8C24B408}" destId="{4B1E5B68-5B48-B247-AD6D-FFB7C092DD8B}" srcOrd="0" destOrd="0" presId="urn:microsoft.com/office/officeart/2005/8/layout/hierarchy1"/>
    <dgm:cxn modelId="{91936300-1A9B-A244-9D2F-EEAD8615A6A4}" type="presParOf" srcId="{662A070D-6EAF-9441-8D7C-FDBD8C24B408}" destId="{FA7C933D-3A86-E346-A68A-96C448046F0F}" srcOrd="1" destOrd="0" presId="urn:microsoft.com/office/officeart/2005/8/layout/hierarchy1"/>
    <dgm:cxn modelId="{A5BD3ED2-0F0A-FF47-85D9-2304552ECB78}" type="presParOf" srcId="{747322D6-7F6A-DF4E-92C2-4450B632B5FE}" destId="{CA46AD90-DE6E-D443-88F4-A0B5F9F02F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3E55CC-FA53-4D5E-AFF2-8BCE41B2FFB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0CFDB5-A921-4B6C-9A26-63DBE78C8988}">
      <dgm:prSet/>
      <dgm:spPr/>
      <dgm:t>
        <a:bodyPr/>
        <a:lstStyle/>
        <a:p>
          <a:r>
            <a:rPr lang="en-PK" b="1"/>
            <a:t>Overview of SDG 3</a:t>
          </a:r>
          <a:r>
            <a:rPr lang="en-PK"/>
            <a:t>: Ensure healthy lives and promote well-being for all at all ages (United Nations, 2025).</a:t>
          </a:r>
          <a:endParaRPr lang="en-US"/>
        </a:p>
      </dgm:t>
    </dgm:pt>
    <dgm:pt modelId="{A4E952FD-57E7-4D6D-B5F8-35FA9A34F4AB}" type="parTrans" cxnId="{BBBDC5C0-AF11-451A-9E79-752AAE52C395}">
      <dgm:prSet/>
      <dgm:spPr/>
      <dgm:t>
        <a:bodyPr/>
        <a:lstStyle/>
        <a:p>
          <a:endParaRPr lang="en-US"/>
        </a:p>
      </dgm:t>
    </dgm:pt>
    <dgm:pt modelId="{B6E7E412-358A-4CA6-B701-187213E1A4D4}" type="sibTrans" cxnId="{BBBDC5C0-AF11-451A-9E79-752AAE52C395}">
      <dgm:prSet/>
      <dgm:spPr/>
      <dgm:t>
        <a:bodyPr/>
        <a:lstStyle/>
        <a:p>
          <a:endParaRPr lang="en-US"/>
        </a:p>
      </dgm:t>
    </dgm:pt>
    <dgm:pt modelId="{D81D1077-7269-42C9-8088-0B34F32FB04F}">
      <dgm:prSet/>
      <dgm:spPr/>
      <dgm:t>
        <a:bodyPr/>
        <a:lstStyle/>
        <a:p>
          <a:r>
            <a:rPr lang="en-PK"/>
            <a:t>SDG 3 focuses on reducing premature deaths, addressing mental health, and improving universal access to healthcare services.</a:t>
          </a:r>
          <a:endParaRPr lang="en-US"/>
        </a:p>
      </dgm:t>
    </dgm:pt>
    <dgm:pt modelId="{B0D3EB0B-95B7-4C42-9607-6B931275CB4D}" type="parTrans" cxnId="{3DFCCFD4-44FB-45A1-91EB-DD9DA6CA3AA2}">
      <dgm:prSet/>
      <dgm:spPr/>
      <dgm:t>
        <a:bodyPr/>
        <a:lstStyle/>
        <a:p>
          <a:endParaRPr lang="en-US"/>
        </a:p>
      </dgm:t>
    </dgm:pt>
    <dgm:pt modelId="{ED7BACB2-A53F-4E1B-B607-A766175BF8CE}" type="sibTrans" cxnId="{3DFCCFD4-44FB-45A1-91EB-DD9DA6CA3AA2}">
      <dgm:prSet/>
      <dgm:spPr/>
      <dgm:t>
        <a:bodyPr/>
        <a:lstStyle/>
        <a:p>
          <a:endParaRPr lang="en-US"/>
        </a:p>
      </dgm:t>
    </dgm:pt>
    <dgm:pt modelId="{476B4ECE-E281-4514-99A9-53A3AB7029E1}">
      <dgm:prSet/>
      <dgm:spPr/>
      <dgm:t>
        <a:bodyPr/>
        <a:lstStyle/>
        <a:p>
          <a:r>
            <a:rPr lang="en-PK"/>
            <a:t>Health and sustainability are intertwined, with a focus on preventing disease, improving the quality of life, and reducing healthcare burdens through sustainable practices.</a:t>
          </a:r>
          <a:endParaRPr lang="en-US"/>
        </a:p>
      </dgm:t>
    </dgm:pt>
    <dgm:pt modelId="{DB442ACB-6264-4768-96ED-B42979B2BAF3}" type="parTrans" cxnId="{5236667B-5BFC-44B0-ACC2-330EDFD711EF}">
      <dgm:prSet/>
      <dgm:spPr/>
      <dgm:t>
        <a:bodyPr/>
        <a:lstStyle/>
        <a:p>
          <a:endParaRPr lang="en-US"/>
        </a:p>
      </dgm:t>
    </dgm:pt>
    <dgm:pt modelId="{3954C49A-8C91-4A0A-9FAF-89AD7538F839}" type="sibTrans" cxnId="{5236667B-5BFC-44B0-ACC2-330EDFD711EF}">
      <dgm:prSet/>
      <dgm:spPr/>
      <dgm:t>
        <a:bodyPr/>
        <a:lstStyle/>
        <a:p>
          <a:endParaRPr lang="en-US"/>
        </a:p>
      </dgm:t>
    </dgm:pt>
    <dgm:pt modelId="{6BF992F9-8C7E-424C-9E2B-1E231B084576}">
      <dgm:prSet/>
      <dgm:spPr/>
      <dgm:t>
        <a:bodyPr/>
        <a:lstStyle/>
        <a:p>
          <a:r>
            <a:rPr lang="en-PK"/>
            <a:t>Benefits include improved health outcomes and reduced health inequalities. </a:t>
          </a:r>
          <a:endParaRPr lang="en-US"/>
        </a:p>
      </dgm:t>
    </dgm:pt>
    <dgm:pt modelId="{051402EA-A313-4848-AFD8-53B72B3640FC}" type="parTrans" cxnId="{96B3C1DB-F5F8-45AE-BED5-C90FE90B6BFB}">
      <dgm:prSet/>
      <dgm:spPr/>
      <dgm:t>
        <a:bodyPr/>
        <a:lstStyle/>
        <a:p>
          <a:endParaRPr lang="en-US"/>
        </a:p>
      </dgm:t>
    </dgm:pt>
    <dgm:pt modelId="{685D49EF-F20F-4157-99F6-FDA8B873494D}" type="sibTrans" cxnId="{96B3C1DB-F5F8-45AE-BED5-C90FE90B6BFB}">
      <dgm:prSet/>
      <dgm:spPr/>
      <dgm:t>
        <a:bodyPr/>
        <a:lstStyle/>
        <a:p>
          <a:endParaRPr lang="en-US"/>
        </a:p>
      </dgm:t>
    </dgm:pt>
    <dgm:pt modelId="{4A00E6E1-00F3-4661-9EB9-8E3B3B587264}">
      <dgm:prSet/>
      <dgm:spPr/>
      <dgm:t>
        <a:bodyPr/>
        <a:lstStyle/>
        <a:p>
          <a:r>
            <a:rPr lang="en-PK"/>
            <a:t>Challenges include limited funding, inconsistent implementation across regions, and the complexity of measuring long-term impact (Gera </a:t>
          </a:r>
          <a:r>
            <a:rPr lang="en-PK" i="1"/>
            <a:t>et al.</a:t>
          </a:r>
          <a:r>
            <a:rPr lang="en-PK"/>
            <a:t>, 2018).</a:t>
          </a:r>
          <a:endParaRPr lang="en-US"/>
        </a:p>
      </dgm:t>
    </dgm:pt>
    <dgm:pt modelId="{3777A2CB-182B-44BA-B263-6FBF44F5EE6D}" type="parTrans" cxnId="{1F995783-C6CA-4499-918A-AE15645568DA}">
      <dgm:prSet/>
      <dgm:spPr/>
      <dgm:t>
        <a:bodyPr/>
        <a:lstStyle/>
        <a:p>
          <a:endParaRPr lang="en-US"/>
        </a:p>
      </dgm:t>
    </dgm:pt>
    <dgm:pt modelId="{AC9B20FD-889D-4C8A-9B99-2704244A68F0}" type="sibTrans" cxnId="{1F995783-C6CA-4499-918A-AE15645568DA}">
      <dgm:prSet/>
      <dgm:spPr/>
      <dgm:t>
        <a:bodyPr/>
        <a:lstStyle/>
        <a:p>
          <a:endParaRPr lang="en-US"/>
        </a:p>
      </dgm:t>
    </dgm:pt>
    <dgm:pt modelId="{CDE119EB-C67E-104C-9542-2E05C84036E1}" type="pres">
      <dgm:prSet presAssocID="{4A3E55CC-FA53-4D5E-AFF2-8BCE41B2FFBF}" presName="vert0" presStyleCnt="0">
        <dgm:presLayoutVars>
          <dgm:dir/>
          <dgm:animOne val="branch"/>
          <dgm:animLvl val="lvl"/>
        </dgm:presLayoutVars>
      </dgm:prSet>
      <dgm:spPr/>
    </dgm:pt>
    <dgm:pt modelId="{D7F6E31D-DE26-6A43-848D-E95F7294C82D}" type="pres">
      <dgm:prSet presAssocID="{C80CFDB5-A921-4B6C-9A26-63DBE78C8988}" presName="thickLine" presStyleLbl="alignNode1" presStyleIdx="0" presStyleCnt="5"/>
      <dgm:spPr/>
    </dgm:pt>
    <dgm:pt modelId="{5A96F2D4-7D5D-7049-9B1F-078DBE03DC42}" type="pres">
      <dgm:prSet presAssocID="{C80CFDB5-A921-4B6C-9A26-63DBE78C8988}" presName="horz1" presStyleCnt="0"/>
      <dgm:spPr/>
    </dgm:pt>
    <dgm:pt modelId="{97E3BB1B-1D67-CA46-A799-13289A57AE07}" type="pres">
      <dgm:prSet presAssocID="{C80CFDB5-A921-4B6C-9A26-63DBE78C8988}" presName="tx1" presStyleLbl="revTx" presStyleIdx="0" presStyleCnt="5"/>
      <dgm:spPr/>
    </dgm:pt>
    <dgm:pt modelId="{F0C621B6-6EC0-D649-8D62-5C4E911B5AF5}" type="pres">
      <dgm:prSet presAssocID="{C80CFDB5-A921-4B6C-9A26-63DBE78C8988}" presName="vert1" presStyleCnt="0"/>
      <dgm:spPr/>
    </dgm:pt>
    <dgm:pt modelId="{DF8C7A4A-DEB2-B840-854E-11CC6712663B}" type="pres">
      <dgm:prSet presAssocID="{D81D1077-7269-42C9-8088-0B34F32FB04F}" presName="thickLine" presStyleLbl="alignNode1" presStyleIdx="1" presStyleCnt="5"/>
      <dgm:spPr/>
    </dgm:pt>
    <dgm:pt modelId="{3D4C1443-2556-2640-8820-1CA4D1123AD0}" type="pres">
      <dgm:prSet presAssocID="{D81D1077-7269-42C9-8088-0B34F32FB04F}" presName="horz1" presStyleCnt="0"/>
      <dgm:spPr/>
    </dgm:pt>
    <dgm:pt modelId="{FCC9F252-9201-CB48-8C1E-7E7DF02A4E2F}" type="pres">
      <dgm:prSet presAssocID="{D81D1077-7269-42C9-8088-0B34F32FB04F}" presName="tx1" presStyleLbl="revTx" presStyleIdx="1" presStyleCnt="5"/>
      <dgm:spPr/>
    </dgm:pt>
    <dgm:pt modelId="{8009A5A2-CF6B-1A45-A093-F64B6EA7D4DC}" type="pres">
      <dgm:prSet presAssocID="{D81D1077-7269-42C9-8088-0B34F32FB04F}" presName="vert1" presStyleCnt="0"/>
      <dgm:spPr/>
    </dgm:pt>
    <dgm:pt modelId="{2831CA1E-233C-B445-BBE2-42AA3604E85B}" type="pres">
      <dgm:prSet presAssocID="{476B4ECE-E281-4514-99A9-53A3AB7029E1}" presName="thickLine" presStyleLbl="alignNode1" presStyleIdx="2" presStyleCnt="5"/>
      <dgm:spPr/>
    </dgm:pt>
    <dgm:pt modelId="{75C0CE16-5130-1544-A067-DE96C1B6601F}" type="pres">
      <dgm:prSet presAssocID="{476B4ECE-E281-4514-99A9-53A3AB7029E1}" presName="horz1" presStyleCnt="0"/>
      <dgm:spPr/>
    </dgm:pt>
    <dgm:pt modelId="{47929B6D-8691-134B-9B61-34C90890069B}" type="pres">
      <dgm:prSet presAssocID="{476B4ECE-E281-4514-99A9-53A3AB7029E1}" presName="tx1" presStyleLbl="revTx" presStyleIdx="2" presStyleCnt="5"/>
      <dgm:spPr/>
    </dgm:pt>
    <dgm:pt modelId="{B910AFF9-FB91-5742-99B9-C123E2ABD90D}" type="pres">
      <dgm:prSet presAssocID="{476B4ECE-E281-4514-99A9-53A3AB7029E1}" presName="vert1" presStyleCnt="0"/>
      <dgm:spPr/>
    </dgm:pt>
    <dgm:pt modelId="{F01CA937-7E11-D247-A6BD-D36C6D6FE3F4}" type="pres">
      <dgm:prSet presAssocID="{6BF992F9-8C7E-424C-9E2B-1E231B084576}" presName="thickLine" presStyleLbl="alignNode1" presStyleIdx="3" presStyleCnt="5"/>
      <dgm:spPr/>
    </dgm:pt>
    <dgm:pt modelId="{BCFD0C48-CB3A-B54F-965E-6ED7D9B1E361}" type="pres">
      <dgm:prSet presAssocID="{6BF992F9-8C7E-424C-9E2B-1E231B084576}" presName="horz1" presStyleCnt="0"/>
      <dgm:spPr/>
    </dgm:pt>
    <dgm:pt modelId="{236F2B72-6E0A-664E-BA8D-3F6C7CB0DD3B}" type="pres">
      <dgm:prSet presAssocID="{6BF992F9-8C7E-424C-9E2B-1E231B084576}" presName="tx1" presStyleLbl="revTx" presStyleIdx="3" presStyleCnt="5"/>
      <dgm:spPr/>
    </dgm:pt>
    <dgm:pt modelId="{BDE5F4B3-2C9E-0940-85B5-3472AC55B3A9}" type="pres">
      <dgm:prSet presAssocID="{6BF992F9-8C7E-424C-9E2B-1E231B084576}" presName="vert1" presStyleCnt="0"/>
      <dgm:spPr/>
    </dgm:pt>
    <dgm:pt modelId="{E23B30DF-A90A-904D-A01E-F3A819CBC287}" type="pres">
      <dgm:prSet presAssocID="{4A00E6E1-00F3-4661-9EB9-8E3B3B587264}" presName="thickLine" presStyleLbl="alignNode1" presStyleIdx="4" presStyleCnt="5"/>
      <dgm:spPr/>
    </dgm:pt>
    <dgm:pt modelId="{2931934F-30CE-3A45-B5A1-D048AD8FDD24}" type="pres">
      <dgm:prSet presAssocID="{4A00E6E1-00F3-4661-9EB9-8E3B3B587264}" presName="horz1" presStyleCnt="0"/>
      <dgm:spPr/>
    </dgm:pt>
    <dgm:pt modelId="{6B72C9F8-8EC5-B94C-BEAF-14605330D3C0}" type="pres">
      <dgm:prSet presAssocID="{4A00E6E1-00F3-4661-9EB9-8E3B3B587264}" presName="tx1" presStyleLbl="revTx" presStyleIdx="4" presStyleCnt="5"/>
      <dgm:spPr/>
    </dgm:pt>
    <dgm:pt modelId="{718D2C51-73D8-6E47-8F02-491E0EC613EA}" type="pres">
      <dgm:prSet presAssocID="{4A00E6E1-00F3-4661-9EB9-8E3B3B587264}" presName="vert1" presStyleCnt="0"/>
      <dgm:spPr/>
    </dgm:pt>
  </dgm:ptLst>
  <dgm:cxnLst>
    <dgm:cxn modelId="{23D5FF40-10E3-8141-B221-D05F2A86A88F}" type="presOf" srcId="{4A3E55CC-FA53-4D5E-AFF2-8BCE41B2FFBF}" destId="{CDE119EB-C67E-104C-9542-2E05C84036E1}" srcOrd="0" destOrd="0" presId="urn:microsoft.com/office/officeart/2008/layout/LinedList"/>
    <dgm:cxn modelId="{A3E83641-8E9E-A145-878D-6E9A75619B50}" type="presOf" srcId="{476B4ECE-E281-4514-99A9-53A3AB7029E1}" destId="{47929B6D-8691-134B-9B61-34C90890069B}" srcOrd="0" destOrd="0" presId="urn:microsoft.com/office/officeart/2008/layout/LinedList"/>
    <dgm:cxn modelId="{BDF7A641-5B70-3049-88F1-52B9197254E8}" type="presOf" srcId="{D81D1077-7269-42C9-8088-0B34F32FB04F}" destId="{FCC9F252-9201-CB48-8C1E-7E7DF02A4E2F}" srcOrd="0" destOrd="0" presId="urn:microsoft.com/office/officeart/2008/layout/LinedList"/>
    <dgm:cxn modelId="{C9C5FA67-A98A-4B40-9F0C-9C5666EEACF4}" type="presOf" srcId="{C80CFDB5-A921-4B6C-9A26-63DBE78C8988}" destId="{97E3BB1B-1D67-CA46-A799-13289A57AE07}" srcOrd="0" destOrd="0" presId="urn:microsoft.com/office/officeart/2008/layout/LinedList"/>
    <dgm:cxn modelId="{5236667B-5BFC-44B0-ACC2-330EDFD711EF}" srcId="{4A3E55CC-FA53-4D5E-AFF2-8BCE41B2FFBF}" destId="{476B4ECE-E281-4514-99A9-53A3AB7029E1}" srcOrd="2" destOrd="0" parTransId="{DB442ACB-6264-4768-96ED-B42979B2BAF3}" sibTransId="{3954C49A-8C91-4A0A-9FAF-89AD7538F839}"/>
    <dgm:cxn modelId="{1F995783-C6CA-4499-918A-AE15645568DA}" srcId="{4A3E55CC-FA53-4D5E-AFF2-8BCE41B2FFBF}" destId="{4A00E6E1-00F3-4661-9EB9-8E3B3B587264}" srcOrd="4" destOrd="0" parTransId="{3777A2CB-182B-44BA-B263-6FBF44F5EE6D}" sibTransId="{AC9B20FD-889D-4C8A-9B99-2704244A68F0}"/>
    <dgm:cxn modelId="{013860A5-6E49-BB43-B52D-2753EF168F33}" type="presOf" srcId="{6BF992F9-8C7E-424C-9E2B-1E231B084576}" destId="{236F2B72-6E0A-664E-BA8D-3F6C7CB0DD3B}" srcOrd="0" destOrd="0" presId="urn:microsoft.com/office/officeart/2008/layout/LinedList"/>
    <dgm:cxn modelId="{BBBDC5C0-AF11-451A-9E79-752AAE52C395}" srcId="{4A3E55CC-FA53-4D5E-AFF2-8BCE41B2FFBF}" destId="{C80CFDB5-A921-4B6C-9A26-63DBE78C8988}" srcOrd="0" destOrd="0" parTransId="{A4E952FD-57E7-4D6D-B5F8-35FA9A34F4AB}" sibTransId="{B6E7E412-358A-4CA6-B701-187213E1A4D4}"/>
    <dgm:cxn modelId="{3DFCCFD4-44FB-45A1-91EB-DD9DA6CA3AA2}" srcId="{4A3E55CC-FA53-4D5E-AFF2-8BCE41B2FFBF}" destId="{D81D1077-7269-42C9-8088-0B34F32FB04F}" srcOrd="1" destOrd="0" parTransId="{B0D3EB0B-95B7-4C42-9607-6B931275CB4D}" sibTransId="{ED7BACB2-A53F-4E1B-B607-A766175BF8CE}"/>
    <dgm:cxn modelId="{E85FABD5-F58A-3140-899C-701ECF174840}" type="presOf" srcId="{4A00E6E1-00F3-4661-9EB9-8E3B3B587264}" destId="{6B72C9F8-8EC5-B94C-BEAF-14605330D3C0}" srcOrd="0" destOrd="0" presId="urn:microsoft.com/office/officeart/2008/layout/LinedList"/>
    <dgm:cxn modelId="{96B3C1DB-F5F8-45AE-BED5-C90FE90B6BFB}" srcId="{4A3E55CC-FA53-4D5E-AFF2-8BCE41B2FFBF}" destId="{6BF992F9-8C7E-424C-9E2B-1E231B084576}" srcOrd="3" destOrd="0" parTransId="{051402EA-A313-4848-AFD8-53B72B3640FC}" sibTransId="{685D49EF-F20F-4157-99F6-FDA8B873494D}"/>
    <dgm:cxn modelId="{3CD44BB9-5619-5746-BCE5-557D2FA91B96}" type="presParOf" srcId="{CDE119EB-C67E-104C-9542-2E05C84036E1}" destId="{D7F6E31D-DE26-6A43-848D-E95F7294C82D}" srcOrd="0" destOrd="0" presId="urn:microsoft.com/office/officeart/2008/layout/LinedList"/>
    <dgm:cxn modelId="{9F3A9A23-9F53-DC40-885E-A2672D01BF30}" type="presParOf" srcId="{CDE119EB-C67E-104C-9542-2E05C84036E1}" destId="{5A96F2D4-7D5D-7049-9B1F-078DBE03DC42}" srcOrd="1" destOrd="0" presId="urn:microsoft.com/office/officeart/2008/layout/LinedList"/>
    <dgm:cxn modelId="{10755C5A-3C5C-654A-A43F-0B9E3048E26C}" type="presParOf" srcId="{5A96F2D4-7D5D-7049-9B1F-078DBE03DC42}" destId="{97E3BB1B-1D67-CA46-A799-13289A57AE07}" srcOrd="0" destOrd="0" presId="urn:microsoft.com/office/officeart/2008/layout/LinedList"/>
    <dgm:cxn modelId="{0ED58CDB-E8A5-5A47-9FE2-782D4FEE90F6}" type="presParOf" srcId="{5A96F2D4-7D5D-7049-9B1F-078DBE03DC42}" destId="{F0C621B6-6EC0-D649-8D62-5C4E911B5AF5}" srcOrd="1" destOrd="0" presId="urn:microsoft.com/office/officeart/2008/layout/LinedList"/>
    <dgm:cxn modelId="{605104DC-C12B-184D-8607-02623F5B07EF}" type="presParOf" srcId="{CDE119EB-C67E-104C-9542-2E05C84036E1}" destId="{DF8C7A4A-DEB2-B840-854E-11CC6712663B}" srcOrd="2" destOrd="0" presId="urn:microsoft.com/office/officeart/2008/layout/LinedList"/>
    <dgm:cxn modelId="{6CCDD818-61EB-9A4B-BBA8-D9D217464164}" type="presParOf" srcId="{CDE119EB-C67E-104C-9542-2E05C84036E1}" destId="{3D4C1443-2556-2640-8820-1CA4D1123AD0}" srcOrd="3" destOrd="0" presId="urn:microsoft.com/office/officeart/2008/layout/LinedList"/>
    <dgm:cxn modelId="{F5E5212A-01F7-A443-9831-AF10DDC027B5}" type="presParOf" srcId="{3D4C1443-2556-2640-8820-1CA4D1123AD0}" destId="{FCC9F252-9201-CB48-8C1E-7E7DF02A4E2F}" srcOrd="0" destOrd="0" presId="urn:microsoft.com/office/officeart/2008/layout/LinedList"/>
    <dgm:cxn modelId="{601D17AE-5097-004C-94B1-E54390376E0C}" type="presParOf" srcId="{3D4C1443-2556-2640-8820-1CA4D1123AD0}" destId="{8009A5A2-CF6B-1A45-A093-F64B6EA7D4DC}" srcOrd="1" destOrd="0" presId="urn:microsoft.com/office/officeart/2008/layout/LinedList"/>
    <dgm:cxn modelId="{A29D9388-9862-D24F-8B71-D19F0503EC45}" type="presParOf" srcId="{CDE119EB-C67E-104C-9542-2E05C84036E1}" destId="{2831CA1E-233C-B445-BBE2-42AA3604E85B}" srcOrd="4" destOrd="0" presId="urn:microsoft.com/office/officeart/2008/layout/LinedList"/>
    <dgm:cxn modelId="{BD6CA3E8-A508-1845-BC20-D2C52F5AB8C0}" type="presParOf" srcId="{CDE119EB-C67E-104C-9542-2E05C84036E1}" destId="{75C0CE16-5130-1544-A067-DE96C1B6601F}" srcOrd="5" destOrd="0" presId="urn:microsoft.com/office/officeart/2008/layout/LinedList"/>
    <dgm:cxn modelId="{FD78797A-80ED-FD43-B892-10AACA379782}" type="presParOf" srcId="{75C0CE16-5130-1544-A067-DE96C1B6601F}" destId="{47929B6D-8691-134B-9B61-34C90890069B}" srcOrd="0" destOrd="0" presId="urn:microsoft.com/office/officeart/2008/layout/LinedList"/>
    <dgm:cxn modelId="{8628234E-D290-1A44-B3FC-FEB3654E91B2}" type="presParOf" srcId="{75C0CE16-5130-1544-A067-DE96C1B6601F}" destId="{B910AFF9-FB91-5742-99B9-C123E2ABD90D}" srcOrd="1" destOrd="0" presId="urn:microsoft.com/office/officeart/2008/layout/LinedList"/>
    <dgm:cxn modelId="{B348A4AD-391A-A84A-967F-3B15681A45E2}" type="presParOf" srcId="{CDE119EB-C67E-104C-9542-2E05C84036E1}" destId="{F01CA937-7E11-D247-A6BD-D36C6D6FE3F4}" srcOrd="6" destOrd="0" presId="urn:microsoft.com/office/officeart/2008/layout/LinedList"/>
    <dgm:cxn modelId="{6ED801F0-1573-3442-B28D-3F7C1782F087}" type="presParOf" srcId="{CDE119EB-C67E-104C-9542-2E05C84036E1}" destId="{BCFD0C48-CB3A-B54F-965E-6ED7D9B1E361}" srcOrd="7" destOrd="0" presId="urn:microsoft.com/office/officeart/2008/layout/LinedList"/>
    <dgm:cxn modelId="{2FA1F29A-2FF2-5A4A-900F-18FAC8B3B345}" type="presParOf" srcId="{BCFD0C48-CB3A-B54F-965E-6ED7D9B1E361}" destId="{236F2B72-6E0A-664E-BA8D-3F6C7CB0DD3B}" srcOrd="0" destOrd="0" presId="urn:microsoft.com/office/officeart/2008/layout/LinedList"/>
    <dgm:cxn modelId="{13C76C99-CAB3-D546-A7F2-9D82ECACF32E}" type="presParOf" srcId="{BCFD0C48-CB3A-B54F-965E-6ED7D9B1E361}" destId="{BDE5F4B3-2C9E-0940-85B5-3472AC55B3A9}" srcOrd="1" destOrd="0" presId="urn:microsoft.com/office/officeart/2008/layout/LinedList"/>
    <dgm:cxn modelId="{EB6D030A-28B0-7847-918B-D553713C164D}" type="presParOf" srcId="{CDE119EB-C67E-104C-9542-2E05C84036E1}" destId="{E23B30DF-A90A-904D-A01E-F3A819CBC287}" srcOrd="8" destOrd="0" presId="urn:microsoft.com/office/officeart/2008/layout/LinedList"/>
    <dgm:cxn modelId="{90D14BD0-D59B-2143-810B-71E1321744A2}" type="presParOf" srcId="{CDE119EB-C67E-104C-9542-2E05C84036E1}" destId="{2931934F-30CE-3A45-B5A1-D048AD8FDD24}" srcOrd="9" destOrd="0" presId="urn:microsoft.com/office/officeart/2008/layout/LinedList"/>
    <dgm:cxn modelId="{3C88409E-2EE8-DD44-83B0-4AEB1548AD27}" type="presParOf" srcId="{2931934F-30CE-3A45-B5A1-D048AD8FDD24}" destId="{6B72C9F8-8EC5-B94C-BEAF-14605330D3C0}" srcOrd="0" destOrd="0" presId="urn:microsoft.com/office/officeart/2008/layout/LinedList"/>
    <dgm:cxn modelId="{3E0BD165-5986-9141-B28F-722E89DDA927}" type="presParOf" srcId="{2931934F-30CE-3A45-B5A1-D048AD8FDD24}" destId="{718D2C51-73D8-6E47-8F02-491E0EC613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5FC5B3-4A0F-7242-B0B0-019ED97BFA3A}" type="doc">
      <dgm:prSet loTypeId="urn:microsoft.com/office/officeart/2005/8/layout/cycle8" loCatId="" qsTypeId="urn:microsoft.com/office/officeart/2005/8/quickstyle/simple1" qsCatId="simple" csTypeId="urn:microsoft.com/office/officeart/2005/8/colors/accent5_1" csCatId="accent5" phldr="1"/>
      <dgm:spPr/>
    </dgm:pt>
    <dgm:pt modelId="{F7E9738F-1258-CD49-872A-C1EFC5823537}">
      <dgm:prSet phldrT="[Text]"/>
      <dgm:spPr/>
      <dgm:t>
        <a:bodyPr/>
        <a:lstStyle/>
        <a:p>
          <a:r>
            <a:rPr lang="en-PK" b="1" dirty="0"/>
            <a:t>WHO's "Health in All Policies"</a:t>
          </a:r>
          <a:r>
            <a:rPr lang="en-PK" dirty="0"/>
            <a:t>: Encourages policy makers to consider health impacts in all sectors (WHO, 2018).</a:t>
          </a:r>
          <a:endParaRPr lang="en-GB" dirty="0"/>
        </a:p>
      </dgm:t>
    </dgm:pt>
    <dgm:pt modelId="{7B13FB6E-9EC0-E644-95B5-EB50873E656D}" type="parTrans" cxnId="{A0326337-4351-BD4F-B3F3-B16904EE12CC}">
      <dgm:prSet/>
      <dgm:spPr/>
      <dgm:t>
        <a:bodyPr/>
        <a:lstStyle/>
        <a:p>
          <a:endParaRPr lang="en-GB"/>
        </a:p>
      </dgm:t>
    </dgm:pt>
    <dgm:pt modelId="{D6CB574D-C1AD-284A-9B37-A68DECEEEE20}" type="sibTrans" cxnId="{A0326337-4351-BD4F-B3F3-B16904EE12CC}">
      <dgm:prSet/>
      <dgm:spPr/>
      <dgm:t>
        <a:bodyPr/>
        <a:lstStyle/>
        <a:p>
          <a:endParaRPr lang="en-GB"/>
        </a:p>
      </dgm:t>
    </dgm:pt>
    <dgm:pt modelId="{92D3BD6E-A474-6A4E-AA0A-1774953906CB}">
      <dgm:prSet/>
      <dgm:spPr/>
      <dgm:t>
        <a:bodyPr/>
        <a:lstStyle/>
        <a:p>
          <a:r>
            <a:rPr lang="en-PK" b="1"/>
            <a:t>NHS Long Term Plan</a:t>
          </a:r>
          <a:r>
            <a:rPr lang="en-PK"/>
            <a:t>: Focuses on enhancing preventative care and integrating mental health services with physical health (NHS England, 2019).</a:t>
          </a:r>
          <a:endParaRPr lang="en-PK" dirty="0"/>
        </a:p>
      </dgm:t>
    </dgm:pt>
    <dgm:pt modelId="{7156E7D6-E633-914A-AEDA-475F594B3B41}" type="parTrans" cxnId="{DE66C820-ADAD-9048-A7DA-857BA6E23884}">
      <dgm:prSet/>
      <dgm:spPr/>
      <dgm:t>
        <a:bodyPr/>
        <a:lstStyle/>
        <a:p>
          <a:endParaRPr lang="en-GB"/>
        </a:p>
      </dgm:t>
    </dgm:pt>
    <dgm:pt modelId="{117760D1-16BA-7144-ACCC-1FA52C870349}" type="sibTrans" cxnId="{DE66C820-ADAD-9048-A7DA-857BA6E23884}">
      <dgm:prSet/>
      <dgm:spPr/>
      <dgm:t>
        <a:bodyPr/>
        <a:lstStyle/>
        <a:p>
          <a:endParaRPr lang="en-GB"/>
        </a:p>
      </dgm:t>
    </dgm:pt>
    <dgm:pt modelId="{29CD1F03-76C5-D44E-BEF6-29A9AED4BAB3}">
      <dgm:prSet/>
      <dgm:spPr/>
      <dgm:t>
        <a:bodyPr/>
        <a:lstStyle/>
        <a:p>
          <a:r>
            <a:rPr lang="en-PK" b="1" dirty="0"/>
            <a:t>Legislation</a:t>
          </a:r>
          <a:r>
            <a:rPr lang="en-PK" dirty="0"/>
            <a:t>: Includes laws supporting universal healthcare, mental health rights, and public health protections (World Health Organization, 2023).</a:t>
          </a:r>
        </a:p>
      </dgm:t>
    </dgm:pt>
    <dgm:pt modelId="{61D81688-1FE6-774C-BCAC-C3E7A9C1B233}" type="parTrans" cxnId="{94E2059D-737E-DD4B-98C5-7DF9F492563D}">
      <dgm:prSet/>
      <dgm:spPr/>
      <dgm:t>
        <a:bodyPr/>
        <a:lstStyle/>
        <a:p>
          <a:endParaRPr lang="en-GB"/>
        </a:p>
      </dgm:t>
    </dgm:pt>
    <dgm:pt modelId="{FDF3569F-0773-C742-98C2-1C9A5E4AD394}" type="sibTrans" cxnId="{94E2059D-737E-DD4B-98C5-7DF9F492563D}">
      <dgm:prSet/>
      <dgm:spPr/>
      <dgm:t>
        <a:bodyPr/>
        <a:lstStyle/>
        <a:p>
          <a:endParaRPr lang="en-GB"/>
        </a:p>
      </dgm:t>
    </dgm:pt>
    <dgm:pt modelId="{1A0661E9-4DDE-8B4D-8B0D-93E0B7EE10E4}" type="pres">
      <dgm:prSet presAssocID="{AC5FC5B3-4A0F-7242-B0B0-019ED97BFA3A}" presName="compositeShape" presStyleCnt="0">
        <dgm:presLayoutVars>
          <dgm:chMax val="7"/>
          <dgm:dir/>
          <dgm:resizeHandles val="exact"/>
        </dgm:presLayoutVars>
      </dgm:prSet>
      <dgm:spPr/>
    </dgm:pt>
    <dgm:pt modelId="{5D3C884A-F6A5-F444-B52A-5EB126574296}" type="pres">
      <dgm:prSet presAssocID="{AC5FC5B3-4A0F-7242-B0B0-019ED97BFA3A}" presName="wedge1" presStyleLbl="node1" presStyleIdx="0" presStyleCnt="3"/>
      <dgm:spPr/>
    </dgm:pt>
    <dgm:pt modelId="{2957DF22-C665-DA4F-8522-DB4FF2EE10CD}" type="pres">
      <dgm:prSet presAssocID="{AC5FC5B3-4A0F-7242-B0B0-019ED97BFA3A}" presName="dummy1a" presStyleCnt="0"/>
      <dgm:spPr/>
    </dgm:pt>
    <dgm:pt modelId="{79A32D23-0977-D44B-8951-C6DFAC155BA9}" type="pres">
      <dgm:prSet presAssocID="{AC5FC5B3-4A0F-7242-B0B0-019ED97BFA3A}" presName="dummy1b" presStyleCnt="0"/>
      <dgm:spPr/>
    </dgm:pt>
    <dgm:pt modelId="{A6A85A22-BB16-154A-9B2E-7FFB1C0566BC}" type="pres">
      <dgm:prSet presAssocID="{AC5FC5B3-4A0F-7242-B0B0-019ED97BFA3A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31EB3E79-0DD8-4B44-B3B7-AFD6FA5FB009}" type="pres">
      <dgm:prSet presAssocID="{AC5FC5B3-4A0F-7242-B0B0-019ED97BFA3A}" presName="wedge2" presStyleLbl="node1" presStyleIdx="1" presStyleCnt="3"/>
      <dgm:spPr/>
    </dgm:pt>
    <dgm:pt modelId="{BB6C65C3-C75B-DB4E-A000-91C06E316F38}" type="pres">
      <dgm:prSet presAssocID="{AC5FC5B3-4A0F-7242-B0B0-019ED97BFA3A}" presName="dummy2a" presStyleCnt="0"/>
      <dgm:spPr/>
    </dgm:pt>
    <dgm:pt modelId="{9E19D20C-8115-6C45-950C-88F601777AC7}" type="pres">
      <dgm:prSet presAssocID="{AC5FC5B3-4A0F-7242-B0B0-019ED97BFA3A}" presName="dummy2b" presStyleCnt="0"/>
      <dgm:spPr/>
    </dgm:pt>
    <dgm:pt modelId="{D0079D9E-FC98-704D-B0D8-04F0C5CA168A}" type="pres">
      <dgm:prSet presAssocID="{AC5FC5B3-4A0F-7242-B0B0-019ED97BFA3A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C39212CE-689F-B64F-A093-F1E1BA609D9B}" type="pres">
      <dgm:prSet presAssocID="{AC5FC5B3-4A0F-7242-B0B0-019ED97BFA3A}" presName="wedge3" presStyleLbl="node1" presStyleIdx="2" presStyleCnt="3"/>
      <dgm:spPr/>
    </dgm:pt>
    <dgm:pt modelId="{DD620273-D13E-4D42-A3DD-C2B247BA0119}" type="pres">
      <dgm:prSet presAssocID="{AC5FC5B3-4A0F-7242-B0B0-019ED97BFA3A}" presName="dummy3a" presStyleCnt="0"/>
      <dgm:spPr/>
    </dgm:pt>
    <dgm:pt modelId="{38DEA151-2E11-E542-9E85-9F2B09C38287}" type="pres">
      <dgm:prSet presAssocID="{AC5FC5B3-4A0F-7242-B0B0-019ED97BFA3A}" presName="dummy3b" presStyleCnt="0"/>
      <dgm:spPr/>
    </dgm:pt>
    <dgm:pt modelId="{2838A94E-3086-3A45-AFB6-E1E40AD861E6}" type="pres">
      <dgm:prSet presAssocID="{AC5FC5B3-4A0F-7242-B0B0-019ED97BFA3A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473F1322-DCE2-D14E-9343-6F51E899CEE5}" type="pres">
      <dgm:prSet presAssocID="{D6CB574D-C1AD-284A-9B37-A68DECEEEE20}" presName="arrowWedge1" presStyleLbl="fgSibTrans2D1" presStyleIdx="0" presStyleCnt="3"/>
      <dgm:spPr/>
    </dgm:pt>
    <dgm:pt modelId="{B7560A01-FD0B-5A47-AB4A-09DE00B4030F}" type="pres">
      <dgm:prSet presAssocID="{117760D1-16BA-7144-ACCC-1FA52C870349}" presName="arrowWedge2" presStyleLbl="fgSibTrans2D1" presStyleIdx="1" presStyleCnt="3"/>
      <dgm:spPr/>
    </dgm:pt>
    <dgm:pt modelId="{5F640D69-D682-B44D-A4AD-F93CE6BE788C}" type="pres">
      <dgm:prSet presAssocID="{FDF3569F-0773-C742-98C2-1C9A5E4AD394}" presName="arrowWedge3" presStyleLbl="fgSibTrans2D1" presStyleIdx="2" presStyleCnt="3"/>
      <dgm:spPr/>
    </dgm:pt>
  </dgm:ptLst>
  <dgm:cxnLst>
    <dgm:cxn modelId="{DE66C820-ADAD-9048-A7DA-857BA6E23884}" srcId="{AC5FC5B3-4A0F-7242-B0B0-019ED97BFA3A}" destId="{92D3BD6E-A474-6A4E-AA0A-1774953906CB}" srcOrd="1" destOrd="0" parTransId="{7156E7D6-E633-914A-AEDA-475F594B3B41}" sibTransId="{117760D1-16BA-7144-ACCC-1FA52C870349}"/>
    <dgm:cxn modelId="{A0326337-4351-BD4F-B3F3-B16904EE12CC}" srcId="{AC5FC5B3-4A0F-7242-B0B0-019ED97BFA3A}" destId="{F7E9738F-1258-CD49-872A-C1EFC5823537}" srcOrd="0" destOrd="0" parTransId="{7B13FB6E-9EC0-E644-95B5-EB50873E656D}" sibTransId="{D6CB574D-C1AD-284A-9B37-A68DECEEEE20}"/>
    <dgm:cxn modelId="{47E1953A-B1E1-264B-B657-8A7069B13A61}" type="presOf" srcId="{29CD1F03-76C5-D44E-BEF6-29A9AED4BAB3}" destId="{C39212CE-689F-B64F-A093-F1E1BA609D9B}" srcOrd="0" destOrd="0" presId="urn:microsoft.com/office/officeart/2005/8/layout/cycle8"/>
    <dgm:cxn modelId="{D8C74767-42C6-604B-88ED-49F4A77B0F11}" type="presOf" srcId="{29CD1F03-76C5-D44E-BEF6-29A9AED4BAB3}" destId="{2838A94E-3086-3A45-AFB6-E1E40AD861E6}" srcOrd="1" destOrd="0" presId="urn:microsoft.com/office/officeart/2005/8/layout/cycle8"/>
    <dgm:cxn modelId="{AB7FB073-1237-EA40-A373-9B8616A17F0F}" type="presOf" srcId="{F7E9738F-1258-CD49-872A-C1EFC5823537}" destId="{A6A85A22-BB16-154A-9B2E-7FFB1C0566BC}" srcOrd="1" destOrd="0" presId="urn:microsoft.com/office/officeart/2005/8/layout/cycle8"/>
    <dgm:cxn modelId="{41377E8E-86B0-5144-A488-0F35D33221A4}" type="presOf" srcId="{AC5FC5B3-4A0F-7242-B0B0-019ED97BFA3A}" destId="{1A0661E9-4DDE-8B4D-8B0D-93E0B7EE10E4}" srcOrd="0" destOrd="0" presId="urn:microsoft.com/office/officeart/2005/8/layout/cycle8"/>
    <dgm:cxn modelId="{94E2059D-737E-DD4B-98C5-7DF9F492563D}" srcId="{AC5FC5B3-4A0F-7242-B0B0-019ED97BFA3A}" destId="{29CD1F03-76C5-D44E-BEF6-29A9AED4BAB3}" srcOrd="2" destOrd="0" parTransId="{61D81688-1FE6-774C-BCAC-C3E7A9C1B233}" sibTransId="{FDF3569F-0773-C742-98C2-1C9A5E4AD394}"/>
    <dgm:cxn modelId="{894B71AF-EB3A-D44F-959C-30EC268426D5}" type="presOf" srcId="{92D3BD6E-A474-6A4E-AA0A-1774953906CB}" destId="{D0079D9E-FC98-704D-B0D8-04F0C5CA168A}" srcOrd="1" destOrd="0" presId="urn:microsoft.com/office/officeart/2005/8/layout/cycle8"/>
    <dgm:cxn modelId="{3A1CBBC2-F0FA-FB4E-A18C-D545E46326F2}" type="presOf" srcId="{F7E9738F-1258-CD49-872A-C1EFC5823537}" destId="{5D3C884A-F6A5-F444-B52A-5EB126574296}" srcOrd="0" destOrd="0" presId="urn:microsoft.com/office/officeart/2005/8/layout/cycle8"/>
    <dgm:cxn modelId="{9BA9DBE6-6B97-0848-82F2-50B678AD5977}" type="presOf" srcId="{92D3BD6E-A474-6A4E-AA0A-1774953906CB}" destId="{31EB3E79-0DD8-4B44-B3B7-AFD6FA5FB009}" srcOrd="0" destOrd="0" presId="urn:microsoft.com/office/officeart/2005/8/layout/cycle8"/>
    <dgm:cxn modelId="{12BDB22C-76DE-4747-BA6E-0C804EAD129F}" type="presParOf" srcId="{1A0661E9-4DDE-8B4D-8B0D-93E0B7EE10E4}" destId="{5D3C884A-F6A5-F444-B52A-5EB126574296}" srcOrd="0" destOrd="0" presId="urn:microsoft.com/office/officeart/2005/8/layout/cycle8"/>
    <dgm:cxn modelId="{50C5F55D-B19D-6B44-889B-06B8A891529D}" type="presParOf" srcId="{1A0661E9-4DDE-8B4D-8B0D-93E0B7EE10E4}" destId="{2957DF22-C665-DA4F-8522-DB4FF2EE10CD}" srcOrd="1" destOrd="0" presId="urn:microsoft.com/office/officeart/2005/8/layout/cycle8"/>
    <dgm:cxn modelId="{D6218FE2-D609-9348-B7A8-D5F7E0D8F718}" type="presParOf" srcId="{1A0661E9-4DDE-8B4D-8B0D-93E0B7EE10E4}" destId="{79A32D23-0977-D44B-8951-C6DFAC155BA9}" srcOrd="2" destOrd="0" presId="urn:microsoft.com/office/officeart/2005/8/layout/cycle8"/>
    <dgm:cxn modelId="{2859436F-449B-1644-918A-3581700B6BF1}" type="presParOf" srcId="{1A0661E9-4DDE-8B4D-8B0D-93E0B7EE10E4}" destId="{A6A85A22-BB16-154A-9B2E-7FFB1C0566BC}" srcOrd="3" destOrd="0" presId="urn:microsoft.com/office/officeart/2005/8/layout/cycle8"/>
    <dgm:cxn modelId="{1B16D31B-F780-F242-8F97-F5C1DCF12743}" type="presParOf" srcId="{1A0661E9-4DDE-8B4D-8B0D-93E0B7EE10E4}" destId="{31EB3E79-0DD8-4B44-B3B7-AFD6FA5FB009}" srcOrd="4" destOrd="0" presId="urn:microsoft.com/office/officeart/2005/8/layout/cycle8"/>
    <dgm:cxn modelId="{EA17D613-EF6E-6243-BAE4-6D31012CF016}" type="presParOf" srcId="{1A0661E9-4DDE-8B4D-8B0D-93E0B7EE10E4}" destId="{BB6C65C3-C75B-DB4E-A000-91C06E316F38}" srcOrd="5" destOrd="0" presId="urn:microsoft.com/office/officeart/2005/8/layout/cycle8"/>
    <dgm:cxn modelId="{E22A8CF3-11E7-EA49-909F-F020E6ACFBC6}" type="presParOf" srcId="{1A0661E9-4DDE-8B4D-8B0D-93E0B7EE10E4}" destId="{9E19D20C-8115-6C45-950C-88F601777AC7}" srcOrd="6" destOrd="0" presId="urn:microsoft.com/office/officeart/2005/8/layout/cycle8"/>
    <dgm:cxn modelId="{65F0A7D0-9D31-884B-B95A-F967DD6D1A14}" type="presParOf" srcId="{1A0661E9-4DDE-8B4D-8B0D-93E0B7EE10E4}" destId="{D0079D9E-FC98-704D-B0D8-04F0C5CA168A}" srcOrd="7" destOrd="0" presId="urn:microsoft.com/office/officeart/2005/8/layout/cycle8"/>
    <dgm:cxn modelId="{365268A5-AE50-1845-84CF-DFAEC1D44A39}" type="presParOf" srcId="{1A0661E9-4DDE-8B4D-8B0D-93E0B7EE10E4}" destId="{C39212CE-689F-B64F-A093-F1E1BA609D9B}" srcOrd="8" destOrd="0" presId="urn:microsoft.com/office/officeart/2005/8/layout/cycle8"/>
    <dgm:cxn modelId="{B0C2A9E8-D3DF-834E-94F1-2142235D06CB}" type="presParOf" srcId="{1A0661E9-4DDE-8B4D-8B0D-93E0B7EE10E4}" destId="{DD620273-D13E-4D42-A3DD-C2B247BA0119}" srcOrd="9" destOrd="0" presId="urn:microsoft.com/office/officeart/2005/8/layout/cycle8"/>
    <dgm:cxn modelId="{D1B90D6B-6FE0-FE4C-9772-66A501FDFE47}" type="presParOf" srcId="{1A0661E9-4DDE-8B4D-8B0D-93E0B7EE10E4}" destId="{38DEA151-2E11-E542-9E85-9F2B09C38287}" srcOrd="10" destOrd="0" presId="urn:microsoft.com/office/officeart/2005/8/layout/cycle8"/>
    <dgm:cxn modelId="{A5CFD298-2AB3-0E49-94B1-F73CC8358983}" type="presParOf" srcId="{1A0661E9-4DDE-8B4D-8B0D-93E0B7EE10E4}" destId="{2838A94E-3086-3A45-AFB6-E1E40AD861E6}" srcOrd="11" destOrd="0" presId="urn:microsoft.com/office/officeart/2005/8/layout/cycle8"/>
    <dgm:cxn modelId="{B0CACBFC-6041-8947-981B-FC79F9AEB446}" type="presParOf" srcId="{1A0661E9-4DDE-8B4D-8B0D-93E0B7EE10E4}" destId="{473F1322-DCE2-D14E-9343-6F51E899CEE5}" srcOrd="12" destOrd="0" presId="urn:microsoft.com/office/officeart/2005/8/layout/cycle8"/>
    <dgm:cxn modelId="{27BD939C-487A-124F-AA07-8C0A539F4449}" type="presParOf" srcId="{1A0661E9-4DDE-8B4D-8B0D-93E0B7EE10E4}" destId="{B7560A01-FD0B-5A47-AB4A-09DE00B4030F}" srcOrd="13" destOrd="0" presId="urn:microsoft.com/office/officeart/2005/8/layout/cycle8"/>
    <dgm:cxn modelId="{413D5517-483D-A340-A993-464A9D9CC34F}" type="presParOf" srcId="{1A0661E9-4DDE-8B4D-8B0D-93E0B7EE10E4}" destId="{5F640D69-D682-B44D-A4AD-F93CE6BE788C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31687E-8CB7-354D-BA7D-4BC7DFC1C209}" type="doc">
      <dgm:prSet loTypeId="urn:microsoft.com/office/officeart/2005/8/layout/default" loCatId="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8907DF37-748C-9C4F-9355-6BE81DA33C64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Strengths</a:t>
          </a:r>
          <a:r>
            <a:rPr lang="en-PK" dirty="0"/>
            <a:t>: Clear frameworks for integrating health and wellbeing, promoting preventive care, and emphasizing sustainability.</a:t>
          </a:r>
          <a:endParaRPr lang="en-GB" dirty="0"/>
        </a:p>
      </dgm:t>
    </dgm:pt>
    <dgm:pt modelId="{AAA650CD-4AAE-7749-B2B7-6DB0176BEBAD}" type="parTrans" cxnId="{C1457A16-CB6C-5F49-9D71-91B6FA9D3038}">
      <dgm:prSet/>
      <dgm:spPr/>
      <dgm:t>
        <a:bodyPr/>
        <a:lstStyle/>
        <a:p>
          <a:endParaRPr lang="en-GB"/>
        </a:p>
      </dgm:t>
    </dgm:pt>
    <dgm:pt modelId="{335A8AEC-3504-C340-AFF7-CFC84F515F4D}" type="sibTrans" cxnId="{C1457A16-CB6C-5F49-9D71-91B6FA9D3038}">
      <dgm:prSet/>
      <dgm:spPr/>
      <dgm:t>
        <a:bodyPr/>
        <a:lstStyle/>
        <a:p>
          <a:endParaRPr lang="en-GB"/>
        </a:p>
      </dgm:t>
    </dgm:pt>
    <dgm:pt modelId="{E494B021-87A8-6543-A509-E1F625C6C5FD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Limitations</a:t>
          </a:r>
          <a:r>
            <a:rPr lang="en-PK" dirty="0"/>
            <a:t>: Some policies face resource constraints, uneven implementation, and challenges in coordination across sectors.</a:t>
          </a:r>
        </a:p>
      </dgm:t>
    </dgm:pt>
    <dgm:pt modelId="{91512F6A-7F0D-844A-815F-54B0F024536C}" type="parTrans" cxnId="{A45203FD-128E-A04F-9E6D-6E0BE4C25389}">
      <dgm:prSet/>
      <dgm:spPr/>
      <dgm:t>
        <a:bodyPr/>
        <a:lstStyle/>
        <a:p>
          <a:endParaRPr lang="en-GB"/>
        </a:p>
      </dgm:t>
    </dgm:pt>
    <dgm:pt modelId="{784A595D-67FD-0F42-8907-188D14534FCF}" type="sibTrans" cxnId="{A45203FD-128E-A04F-9E6D-6E0BE4C25389}">
      <dgm:prSet/>
      <dgm:spPr/>
      <dgm:t>
        <a:bodyPr/>
        <a:lstStyle/>
        <a:p>
          <a:endParaRPr lang="en-GB"/>
        </a:p>
      </dgm:t>
    </dgm:pt>
    <dgm:pt modelId="{444E1421-F740-D142-BF9A-7F33D4C53917}" type="pres">
      <dgm:prSet presAssocID="{1F31687E-8CB7-354D-BA7D-4BC7DFC1C209}" presName="diagram" presStyleCnt="0">
        <dgm:presLayoutVars>
          <dgm:dir/>
          <dgm:resizeHandles val="exact"/>
        </dgm:presLayoutVars>
      </dgm:prSet>
      <dgm:spPr/>
    </dgm:pt>
    <dgm:pt modelId="{66D01601-64F6-2D48-A5C5-DE49AD905A7A}" type="pres">
      <dgm:prSet presAssocID="{8907DF37-748C-9C4F-9355-6BE81DA33C64}" presName="node" presStyleLbl="node1" presStyleIdx="0" presStyleCnt="2">
        <dgm:presLayoutVars>
          <dgm:bulletEnabled val="1"/>
        </dgm:presLayoutVars>
      </dgm:prSet>
      <dgm:spPr/>
    </dgm:pt>
    <dgm:pt modelId="{024B8F0E-E6FE-0A43-91A6-DC6B0DDDFB7F}" type="pres">
      <dgm:prSet presAssocID="{335A8AEC-3504-C340-AFF7-CFC84F515F4D}" presName="sibTrans" presStyleCnt="0"/>
      <dgm:spPr/>
    </dgm:pt>
    <dgm:pt modelId="{AF0DF1D2-A48D-6644-A5C0-A20A9B2388D0}" type="pres">
      <dgm:prSet presAssocID="{E494B021-87A8-6543-A509-E1F625C6C5FD}" presName="node" presStyleLbl="node1" presStyleIdx="1" presStyleCnt="2">
        <dgm:presLayoutVars>
          <dgm:bulletEnabled val="1"/>
        </dgm:presLayoutVars>
      </dgm:prSet>
      <dgm:spPr/>
    </dgm:pt>
  </dgm:ptLst>
  <dgm:cxnLst>
    <dgm:cxn modelId="{872D460C-F586-CC41-A7EE-DFF8D5DE0EAD}" type="presOf" srcId="{1F31687E-8CB7-354D-BA7D-4BC7DFC1C209}" destId="{444E1421-F740-D142-BF9A-7F33D4C53917}" srcOrd="0" destOrd="0" presId="urn:microsoft.com/office/officeart/2005/8/layout/default"/>
    <dgm:cxn modelId="{5FC1F414-82E3-FF43-89A6-65A998A20702}" type="presOf" srcId="{8907DF37-748C-9C4F-9355-6BE81DA33C64}" destId="{66D01601-64F6-2D48-A5C5-DE49AD905A7A}" srcOrd="0" destOrd="0" presId="urn:microsoft.com/office/officeart/2005/8/layout/default"/>
    <dgm:cxn modelId="{C1457A16-CB6C-5F49-9D71-91B6FA9D3038}" srcId="{1F31687E-8CB7-354D-BA7D-4BC7DFC1C209}" destId="{8907DF37-748C-9C4F-9355-6BE81DA33C64}" srcOrd="0" destOrd="0" parTransId="{AAA650CD-4AAE-7749-B2B7-6DB0176BEBAD}" sibTransId="{335A8AEC-3504-C340-AFF7-CFC84F515F4D}"/>
    <dgm:cxn modelId="{1DA511AE-C7E0-1C43-90B3-8FF2C2F702BA}" type="presOf" srcId="{E494B021-87A8-6543-A509-E1F625C6C5FD}" destId="{AF0DF1D2-A48D-6644-A5C0-A20A9B2388D0}" srcOrd="0" destOrd="0" presId="urn:microsoft.com/office/officeart/2005/8/layout/default"/>
    <dgm:cxn modelId="{A45203FD-128E-A04F-9E6D-6E0BE4C25389}" srcId="{1F31687E-8CB7-354D-BA7D-4BC7DFC1C209}" destId="{E494B021-87A8-6543-A509-E1F625C6C5FD}" srcOrd="1" destOrd="0" parTransId="{91512F6A-7F0D-844A-815F-54B0F024536C}" sibTransId="{784A595D-67FD-0F42-8907-188D14534FCF}"/>
    <dgm:cxn modelId="{C46C3B7F-D3A9-2B4F-BF7B-A9F302311709}" type="presParOf" srcId="{444E1421-F740-D142-BF9A-7F33D4C53917}" destId="{66D01601-64F6-2D48-A5C5-DE49AD905A7A}" srcOrd="0" destOrd="0" presId="urn:microsoft.com/office/officeart/2005/8/layout/default"/>
    <dgm:cxn modelId="{82CC8256-5FD5-8640-B2D2-D342BBDEFA5C}" type="presParOf" srcId="{444E1421-F740-D142-BF9A-7F33D4C53917}" destId="{024B8F0E-E6FE-0A43-91A6-DC6B0DDDFB7F}" srcOrd="1" destOrd="0" presId="urn:microsoft.com/office/officeart/2005/8/layout/default"/>
    <dgm:cxn modelId="{A5FF9146-B110-A44C-B360-54F1CA8DDEEB}" type="presParOf" srcId="{444E1421-F740-D142-BF9A-7F33D4C53917}" destId="{AF0DF1D2-A48D-6644-A5C0-A20A9B2388D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A71DC9-AF8B-6A4F-B158-2C772022ACB7}" type="doc">
      <dgm:prSet loTypeId="urn:microsoft.com/office/officeart/2008/layout/HorizontalMultiLevelHierarchy" loCatId="" qsTypeId="urn:microsoft.com/office/officeart/2005/8/quickstyle/simple3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9C75EB7B-D091-E041-A3D3-7228195E2819}">
      <dgm:prSet phldrT="[Text]"/>
      <dgm:spPr/>
      <dgm:t>
        <a:bodyPr/>
        <a:lstStyle/>
        <a:p>
          <a:pPr>
            <a:buNone/>
          </a:pPr>
          <a:r>
            <a:rPr lang="en-PK" b="1" dirty="0"/>
            <a:t>Health Belief Model (HBM) Application</a:t>
          </a:r>
          <a:endParaRPr lang="en-GB" dirty="0"/>
        </a:p>
      </dgm:t>
    </dgm:pt>
    <dgm:pt modelId="{87374F4C-E50C-864F-816C-E06E6AC469E6}" type="parTrans" cxnId="{49B06ABD-72AB-9B4F-9535-86FDF20C3EF7}">
      <dgm:prSet/>
      <dgm:spPr/>
      <dgm:t>
        <a:bodyPr/>
        <a:lstStyle/>
        <a:p>
          <a:endParaRPr lang="en-GB"/>
        </a:p>
      </dgm:t>
    </dgm:pt>
    <dgm:pt modelId="{E7B969E4-C640-F541-B0A7-A64C74BC613B}" type="sibTrans" cxnId="{49B06ABD-72AB-9B4F-9535-86FDF20C3EF7}">
      <dgm:prSet/>
      <dgm:spPr/>
      <dgm:t>
        <a:bodyPr/>
        <a:lstStyle/>
        <a:p>
          <a:endParaRPr lang="en-GB"/>
        </a:p>
      </dgm:t>
    </dgm:pt>
    <dgm:pt modelId="{5E8FE614-2B0B-5D4D-9448-DD76145EDB0D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Perceived Susceptibility</a:t>
          </a:r>
          <a:r>
            <a:rPr lang="en-PK" dirty="0"/>
            <a:t>: The awareness of health risks encourages individuals to take part in health checks and lifestyle changes.</a:t>
          </a:r>
          <a:endParaRPr lang="en-GB" dirty="0"/>
        </a:p>
      </dgm:t>
    </dgm:pt>
    <dgm:pt modelId="{B243DE40-C2B5-A842-B76D-9CEA82257A66}" type="parTrans" cxnId="{7981C28E-5E69-EA41-8791-4E047A693954}">
      <dgm:prSet/>
      <dgm:spPr/>
      <dgm:t>
        <a:bodyPr/>
        <a:lstStyle/>
        <a:p>
          <a:endParaRPr lang="en-GB"/>
        </a:p>
      </dgm:t>
    </dgm:pt>
    <dgm:pt modelId="{DDD1B9B7-3FC8-4B49-9593-EDBAE3EC5B19}" type="sibTrans" cxnId="{7981C28E-5E69-EA41-8791-4E047A693954}">
      <dgm:prSet/>
      <dgm:spPr/>
      <dgm:t>
        <a:bodyPr/>
        <a:lstStyle/>
        <a:p>
          <a:endParaRPr lang="en-GB"/>
        </a:p>
      </dgm:t>
    </dgm:pt>
    <dgm:pt modelId="{395F493F-C830-684F-8C1E-041FB4D5A786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/>
            <a:t>Perceived Benefits</a:t>
          </a:r>
          <a:r>
            <a:rPr lang="en-PK"/>
            <a:t>: Clear benefits, such as improved health and early disease detection, motivate individuals to engage in prevention efforts.</a:t>
          </a:r>
        </a:p>
      </dgm:t>
    </dgm:pt>
    <dgm:pt modelId="{B7297C3C-E2BF-CE47-A905-90B14E8D1FF8}" type="parTrans" cxnId="{95788FA3-0D8C-964F-A06B-2550F4A9E55C}">
      <dgm:prSet/>
      <dgm:spPr/>
      <dgm:t>
        <a:bodyPr/>
        <a:lstStyle/>
        <a:p>
          <a:endParaRPr lang="en-GB"/>
        </a:p>
      </dgm:t>
    </dgm:pt>
    <dgm:pt modelId="{73295FAB-F0FA-7049-9ED6-6FE8B0D2C476}" type="sibTrans" cxnId="{95788FA3-0D8C-964F-A06B-2550F4A9E55C}">
      <dgm:prSet/>
      <dgm:spPr/>
      <dgm:t>
        <a:bodyPr/>
        <a:lstStyle/>
        <a:p>
          <a:endParaRPr lang="en-GB"/>
        </a:p>
      </dgm:t>
    </dgm:pt>
    <dgm:pt modelId="{E4B7894B-1170-0F47-A82B-6F1B0047D8B2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Perceived Barriers</a:t>
          </a:r>
          <a:r>
            <a:rPr lang="en-PK" dirty="0"/>
            <a:t>: Access to services, cost, and time constraints can be barriers to participation in these public health initiatives (Carpenter, 2010).</a:t>
          </a:r>
        </a:p>
      </dgm:t>
    </dgm:pt>
    <dgm:pt modelId="{09054878-63A7-8D4F-B629-6C1C8D9955E6}" type="parTrans" cxnId="{BCFB5BDF-0FDF-E844-A849-7CA8C2975CF1}">
      <dgm:prSet/>
      <dgm:spPr/>
      <dgm:t>
        <a:bodyPr/>
        <a:lstStyle/>
        <a:p>
          <a:endParaRPr lang="en-GB"/>
        </a:p>
      </dgm:t>
    </dgm:pt>
    <dgm:pt modelId="{60E4D79B-DE61-704D-A636-FA9E0F596689}" type="sibTrans" cxnId="{BCFB5BDF-0FDF-E844-A849-7CA8C2975CF1}">
      <dgm:prSet/>
      <dgm:spPr/>
      <dgm:t>
        <a:bodyPr/>
        <a:lstStyle/>
        <a:p>
          <a:endParaRPr lang="en-GB"/>
        </a:p>
      </dgm:t>
    </dgm:pt>
    <dgm:pt modelId="{DA7E7777-0FA0-574A-BC88-4A1400834EB9}" type="pres">
      <dgm:prSet presAssocID="{1CA71DC9-AF8B-6A4F-B158-2C772022ACB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BFD5968-0C39-6048-9D61-169D3304F7BD}" type="pres">
      <dgm:prSet presAssocID="{9C75EB7B-D091-E041-A3D3-7228195E2819}" presName="root1" presStyleCnt="0"/>
      <dgm:spPr/>
    </dgm:pt>
    <dgm:pt modelId="{BAC2009B-FA6A-804D-8BBF-93D920AF122A}" type="pres">
      <dgm:prSet presAssocID="{9C75EB7B-D091-E041-A3D3-7228195E2819}" presName="LevelOneTextNode" presStyleLbl="node0" presStyleIdx="0" presStyleCnt="1" custScaleY="82365">
        <dgm:presLayoutVars>
          <dgm:chPref val="3"/>
        </dgm:presLayoutVars>
      </dgm:prSet>
      <dgm:spPr>
        <a:prstGeom prst="flowChartTerminator">
          <a:avLst/>
        </a:prstGeom>
      </dgm:spPr>
    </dgm:pt>
    <dgm:pt modelId="{CDDE70BE-DC2E-4D4E-B5BE-C444BAB8D31D}" type="pres">
      <dgm:prSet presAssocID="{9C75EB7B-D091-E041-A3D3-7228195E2819}" presName="level2hierChild" presStyleCnt="0"/>
      <dgm:spPr/>
    </dgm:pt>
    <dgm:pt modelId="{A382C8A6-AF99-6948-B039-EA9C60A451E4}" type="pres">
      <dgm:prSet presAssocID="{B243DE40-C2B5-A842-B76D-9CEA82257A66}" presName="conn2-1" presStyleLbl="parChTrans1D2" presStyleIdx="0" presStyleCnt="3"/>
      <dgm:spPr/>
    </dgm:pt>
    <dgm:pt modelId="{D798B7C3-A863-E341-9EFB-27D304168732}" type="pres">
      <dgm:prSet presAssocID="{B243DE40-C2B5-A842-B76D-9CEA82257A66}" presName="connTx" presStyleLbl="parChTrans1D2" presStyleIdx="0" presStyleCnt="3"/>
      <dgm:spPr/>
    </dgm:pt>
    <dgm:pt modelId="{F3E6F531-D1FF-BC4E-AFA8-9F0D9DA4C345}" type="pres">
      <dgm:prSet presAssocID="{5E8FE614-2B0B-5D4D-9448-DD76145EDB0D}" presName="root2" presStyleCnt="0"/>
      <dgm:spPr/>
    </dgm:pt>
    <dgm:pt modelId="{40D5348A-A8AA-7B4F-8A01-61070ABA0FFB}" type="pres">
      <dgm:prSet presAssocID="{5E8FE614-2B0B-5D4D-9448-DD76145EDB0D}" presName="LevelTwoTextNode" presStyleLbl="node2" presStyleIdx="0" presStyleCnt="3">
        <dgm:presLayoutVars>
          <dgm:chPref val="3"/>
        </dgm:presLayoutVars>
      </dgm:prSet>
      <dgm:spPr/>
    </dgm:pt>
    <dgm:pt modelId="{B2341C31-3B9E-1A4A-BFB4-1043FF27D4C6}" type="pres">
      <dgm:prSet presAssocID="{5E8FE614-2B0B-5D4D-9448-DD76145EDB0D}" presName="level3hierChild" presStyleCnt="0"/>
      <dgm:spPr/>
    </dgm:pt>
    <dgm:pt modelId="{1D8F091E-8919-1E43-AB12-7234221953CC}" type="pres">
      <dgm:prSet presAssocID="{B7297C3C-E2BF-CE47-A905-90B14E8D1FF8}" presName="conn2-1" presStyleLbl="parChTrans1D2" presStyleIdx="1" presStyleCnt="3"/>
      <dgm:spPr/>
    </dgm:pt>
    <dgm:pt modelId="{F8CCAA1D-92A0-3845-98C8-F0355CA5BF2B}" type="pres">
      <dgm:prSet presAssocID="{B7297C3C-E2BF-CE47-A905-90B14E8D1FF8}" presName="connTx" presStyleLbl="parChTrans1D2" presStyleIdx="1" presStyleCnt="3"/>
      <dgm:spPr/>
    </dgm:pt>
    <dgm:pt modelId="{0E3587F6-C9BC-5F44-9250-F0D2FD67427C}" type="pres">
      <dgm:prSet presAssocID="{395F493F-C830-684F-8C1E-041FB4D5A786}" presName="root2" presStyleCnt="0"/>
      <dgm:spPr/>
    </dgm:pt>
    <dgm:pt modelId="{05ED1B6E-5D43-C04C-B695-36DAD8D82CCF}" type="pres">
      <dgm:prSet presAssocID="{395F493F-C830-684F-8C1E-041FB4D5A786}" presName="LevelTwoTextNode" presStyleLbl="node2" presStyleIdx="1" presStyleCnt="3">
        <dgm:presLayoutVars>
          <dgm:chPref val="3"/>
        </dgm:presLayoutVars>
      </dgm:prSet>
      <dgm:spPr/>
    </dgm:pt>
    <dgm:pt modelId="{6C56B35B-1448-714B-B3EA-4CCD2F3FCB41}" type="pres">
      <dgm:prSet presAssocID="{395F493F-C830-684F-8C1E-041FB4D5A786}" presName="level3hierChild" presStyleCnt="0"/>
      <dgm:spPr/>
    </dgm:pt>
    <dgm:pt modelId="{85F08436-EF98-5044-BA49-D5D684216642}" type="pres">
      <dgm:prSet presAssocID="{09054878-63A7-8D4F-B629-6C1C8D9955E6}" presName="conn2-1" presStyleLbl="parChTrans1D2" presStyleIdx="2" presStyleCnt="3"/>
      <dgm:spPr/>
    </dgm:pt>
    <dgm:pt modelId="{9A1B7FC2-8C08-CE4F-AA7C-6E01E70C126B}" type="pres">
      <dgm:prSet presAssocID="{09054878-63A7-8D4F-B629-6C1C8D9955E6}" presName="connTx" presStyleLbl="parChTrans1D2" presStyleIdx="2" presStyleCnt="3"/>
      <dgm:spPr/>
    </dgm:pt>
    <dgm:pt modelId="{DDF48FC4-F160-9647-BF02-865C36DC7730}" type="pres">
      <dgm:prSet presAssocID="{E4B7894B-1170-0F47-A82B-6F1B0047D8B2}" presName="root2" presStyleCnt="0"/>
      <dgm:spPr/>
    </dgm:pt>
    <dgm:pt modelId="{0432A3D9-FB4D-DF45-A1BB-DDD3A3147A9F}" type="pres">
      <dgm:prSet presAssocID="{E4B7894B-1170-0F47-A82B-6F1B0047D8B2}" presName="LevelTwoTextNode" presStyleLbl="node2" presStyleIdx="2" presStyleCnt="3">
        <dgm:presLayoutVars>
          <dgm:chPref val="3"/>
        </dgm:presLayoutVars>
      </dgm:prSet>
      <dgm:spPr/>
    </dgm:pt>
    <dgm:pt modelId="{E7CF37C3-E67F-934A-81AB-2F4C4C36F62C}" type="pres">
      <dgm:prSet presAssocID="{E4B7894B-1170-0F47-A82B-6F1B0047D8B2}" presName="level3hierChild" presStyleCnt="0"/>
      <dgm:spPr/>
    </dgm:pt>
  </dgm:ptLst>
  <dgm:cxnLst>
    <dgm:cxn modelId="{A380A205-775D-8F47-B1D6-37A9A44FBC3D}" type="presOf" srcId="{5E8FE614-2B0B-5D4D-9448-DD76145EDB0D}" destId="{40D5348A-A8AA-7B4F-8A01-61070ABA0FFB}" srcOrd="0" destOrd="0" presId="urn:microsoft.com/office/officeart/2008/layout/HorizontalMultiLevelHierarchy"/>
    <dgm:cxn modelId="{8CA88237-0B5A-DF49-B6ED-7AA7E149314F}" type="presOf" srcId="{E4B7894B-1170-0F47-A82B-6F1B0047D8B2}" destId="{0432A3D9-FB4D-DF45-A1BB-DDD3A3147A9F}" srcOrd="0" destOrd="0" presId="urn:microsoft.com/office/officeart/2008/layout/HorizontalMultiLevelHierarchy"/>
    <dgm:cxn modelId="{37781065-556E-9C49-8295-822CD48810F3}" type="presOf" srcId="{B243DE40-C2B5-A842-B76D-9CEA82257A66}" destId="{D798B7C3-A863-E341-9EFB-27D304168732}" srcOrd="1" destOrd="0" presId="urn:microsoft.com/office/officeart/2008/layout/HorizontalMultiLevelHierarchy"/>
    <dgm:cxn modelId="{2E05AC66-ED79-AB44-9F51-DCFB04BE64B3}" type="presOf" srcId="{B7297C3C-E2BF-CE47-A905-90B14E8D1FF8}" destId="{F8CCAA1D-92A0-3845-98C8-F0355CA5BF2B}" srcOrd="1" destOrd="0" presId="urn:microsoft.com/office/officeart/2008/layout/HorizontalMultiLevelHierarchy"/>
    <dgm:cxn modelId="{B0EC456D-4347-784D-84E7-62D7E8D5E8DF}" type="presOf" srcId="{1CA71DC9-AF8B-6A4F-B158-2C772022ACB7}" destId="{DA7E7777-0FA0-574A-BC88-4A1400834EB9}" srcOrd="0" destOrd="0" presId="urn:microsoft.com/office/officeart/2008/layout/HorizontalMultiLevelHierarchy"/>
    <dgm:cxn modelId="{84DD2375-F7D9-1D45-995C-F4ECBDA56F32}" type="presOf" srcId="{09054878-63A7-8D4F-B629-6C1C8D9955E6}" destId="{9A1B7FC2-8C08-CE4F-AA7C-6E01E70C126B}" srcOrd="1" destOrd="0" presId="urn:microsoft.com/office/officeart/2008/layout/HorizontalMultiLevelHierarchy"/>
    <dgm:cxn modelId="{C538007E-301C-A841-8EBB-44CD8485699C}" type="presOf" srcId="{B243DE40-C2B5-A842-B76D-9CEA82257A66}" destId="{A382C8A6-AF99-6948-B039-EA9C60A451E4}" srcOrd="0" destOrd="0" presId="urn:microsoft.com/office/officeart/2008/layout/HorizontalMultiLevelHierarchy"/>
    <dgm:cxn modelId="{7981C28E-5E69-EA41-8791-4E047A693954}" srcId="{9C75EB7B-D091-E041-A3D3-7228195E2819}" destId="{5E8FE614-2B0B-5D4D-9448-DD76145EDB0D}" srcOrd="0" destOrd="0" parTransId="{B243DE40-C2B5-A842-B76D-9CEA82257A66}" sibTransId="{DDD1B9B7-3FC8-4B49-9593-EDBAE3EC5B19}"/>
    <dgm:cxn modelId="{0B0F718F-9ACF-0F4F-A1E4-F50E8BD5264E}" type="presOf" srcId="{09054878-63A7-8D4F-B629-6C1C8D9955E6}" destId="{85F08436-EF98-5044-BA49-D5D684216642}" srcOrd="0" destOrd="0" presId="urn:microsoft.com/office/officeart/2008/layout/HorizontalMultiLevelHierarchy"/>
    <dgm:cxn modelId="{C15E8793-53F9-2E41-9B80-A239B1992EBE}" type="presOf" srcId="{395F493F-C830-684F-8C1E-041FB4D5A786}" destId="{05ED1B6E-5D43-C04C-B695-36DAD8D82CCF}" srcOrd="0" destOrd="0" presId="urn:microsoft.com/office/officeart/2008/layout/HorizontalMultiLevelHierarchy"/>
    <dgm:cxn modelId="{95788FA3-0D8C-964F-A06B-2550F4A9E55C}" srcId="{9C75EB7B-D091-E041-A3D3-7228195E2819}" destId="{395F493F-C830-684F-8C1E-041FB4D5A786}" srcOrd="1" destOrd="0" parTransId="{B7297C3C-E2BF-CE47-A905-90B14E8D1FF8}" sibTransId="{73295FAB-F0FA-7049-9ED6-6FE8B0D2C476}"/>
    <dgm:cxn modelId="{E7A9A7AD-FDA9-484B-ACC0-4E8C709C1E47}" type="presOf" srcId="{B7297C3C-E2BF-CE47-A905-90B14E8D1FF8}" destId="{1D8F091E-8919-1E43-AB12-7234221953CC}" srcOrd="0" destOrd="0" presId="urn:microsoft.com/office/officeart/2008/layout/HorizontalMultiLevelHierarchy"/>
    <dgm:cxn modelId="{49B06ABD-72AB-9B4F-9535-86FDF20C3EF7}" srcId="{1CA71DC9-AF8B-6A4F-B158-2C772022ACB7}" destId="{9C75EB7B-D091-E041-A3D3-7228195E2819}" srcOrd="0" destOrd="0" parTransId="{87374F4C-E50C-864F-816C-E06E6AC469E6}" sibTransId="{E7B969E4-C640-F541-B0A7-A64C74BC613B}"/>
    <dgm:cxn modelId="{BCFB5BDF-0FDF-E844-A849-7CA8C2975CF1}" srcId="{9C75EB7B-D091-E041-A3D3-7228195E2819}" destId="{E4B7894B-1170-0F47-A82B-6F1B0047D8B2}" srcOrd="2" destOrd="0" parTransId="{09054878-63A7-8D4F-B629-6C1C8D9955E6}" sibTransId="{60E4D79B-DE61-704D-A636-FA9E0F596689}"/>
    <dgm:cxn modelId="{527366F5-98E1-D140-B527-4D00C520044F}" type="presOf" srcId="{9C75EB7B-D091-E041-A3D3-7228195E2819}" destId="{BAC2009B-FA6A-804D-8BBF-93D920AF122A}" srcOrd="0" destOrd="0" presId="urn:microsoft.com/office/officeart/2008/layout/HorizontalMultiLevelHierarchy"/>
    <dgm:cxn modelId="{2C33C569-432D-3845-A201-E99C12FB3B11}" type="presParOf" srcId="{DA7E7777-0FA0-574A-BC88-4A1400834EB9}" destId="{3BFD5968-0C39-6048-9D61-169D3304F7BD}" srcOrd="0" destOrd="0" presId="urn:microsoft.com/office/officeart/2008/layout/HorizontalMultiLevelHierarchy"/>
    <dgm:cxn modelId="{88C63F48-8F01-C249-BF4A-91926452CD6D}" type="presParOf" srcId="{3BFD5968-0C39-6048-9D61-169D3304F7BD}" destId="{BAC2009B-FA6A-804D-8BBF-93D920AF122A}" srcOrd="0" destOrd="0" presId="urn:microsoft.com/office/officeart/2008/layout/HorizontalMultiLevelHierarchy"/>
    <dgm:cxn modelId="{F2E3E84D-A344-4249-97F7-72E5947BA94B}" type="presParOf" srcId="{3BFD5968-0C39-6048-9D61-169D3304F7BD}" destId="{CDDE70BE-DC2E-4D4E-B5BE-C444BAB8D31D}" srcOrd="1" destOrd="0" presId="urn:microsoft.com/office/officeart/2008/layout/HorizontalMultiLevelHierarchy"/>
    <dgm:cxn modelId="{C8CF1D9B-2C45-844C-83D5-634A249882AF}" type="presParOf" srcId="{CDDE70BE-DC2E-4D4E-B5BE-C444BAB8D31D}" destId="{A382C8A6-AF99-6948-B039-EA9C60A451E4}" srcOrd="0" destOrd="0" presId="urn:microsoft.com/office/officeart/2008/layout/HorizontalMultiLevelHierarchy"/>
    <dgm:cxn modelId="{A2BCEF90-B11A-1B4A-BBF9-CD2C2E46429D}" type="presParOf" srcId="{A382C8A6-AF99-6948-B039-EA9C60A451E4}" destId="{D798B7C3-A863-E341-9EFB-27D304168732}" srcOrd="0" destOrd="0" presId="urn:microsoft.com/office/officeart/2008/layout/HorizontalMultiLevelHierarchy"/>
    <dgm:cxn modelId="{D3A06D7E-6C66-8E4B-9E02-4A1A4EF6D0B1}" type="presParOf" srcId="{CDDE70BE-DC2E-4D4E-B5BE-C444BAB8D31D}" destId="{F3E6F531-D1FF-BC4E-AFA8-9F0D9DA4C345}" srcOrd="1" destOrd="0" presId="urn:microsoft.com/office/officeart/2008/layout/HorizontalMultiLevelHierarchy"/>
    <dgm:cxn modelId="{F48EAE46-E366-934D-90F5-C9A9858FDADF}" type="presParOf" srcId="{F3E6F531-D1FF-BC4E-AFA8-9F0D9DA4C345}" destId="{40D5348A-A8AA-7B4F-8A01-61070ABA0FFB}" srcOrd="0" destOrd="0" presId="urn:microsoft.com/office/officeart/2008/layout/HorizontalMultiLevelHierarchy"/>
    <dgm:cxn modelId="{7B5EE1AD-CB63-074B-B606-44118AC062F6}" type="presParOf" srcId="{F3E6F531-D1FF-BC4E-AFA8-9F0D9DA4C345}" destId="{B2341C31-3B9E-1A4A-BFB4-1043FF27D4C6}" srcOrd="1" destOrd="0" presId="urn:microsoft.com/office/officeart/2008/layout/HorizontalMultiLevelHierarchy"/>
    <dgm:cxn modelId="{6B13F2DE-EE36-D84B-A5B0-0F4A03C613B6}" type="presParOf" srcId="{CDDE70BE-DC2E-4D4E-B5BE-C444BAB8D31D}" destId="{1D8F091E-8919-1E43-AB12-7234221953CC}" srcOrd="2" destOrd="0" presId="urn:microsoft.com/office/officeart/2008/layout/HorizontalMultiLevelHierarchy"/>
    <dgm:cxn modelId="{2AB9D75E-7F3E-2A40-A180-99F5187F1948}" type="presParOf" srcId="{1D8F091E-8919-1E43-AB12-7234221953CC}" destId="{F8CCAA1D-92A0-3845-98C8-F0355CA5BF2B}" srcOrd="0" destOrd="0" presId="urn:microsoft.com/office/officeart/2008/layout/HorizontalMultiLevelHierarchy"/>
    <dgm:cxn modelId="{C8035F65-BBBF-C940-9131-4FCF97370D87}" type="presParOf" srcId="{CDDE70BE-DC2E-4D4E-B5BE-C444BAB8D31D}" destId="{0E3587F6-C9BC-5F44-9250-F0D2FD67427C}" srcOrd="3" destOrd="0" presId="urn:microsoft.com/office/officeart/2008/layout/HorizontalMultiLevelHierarchy"/>
    <dgm:cxn modelId="{B22BC7FE-AC0F-8F4A-B6AA-7AF88E7BF4AD}" type="presParOf" srcId="{0E3587F6-C9BC-5F44-9250-F0D2FD67427C}" destId="{05ED1B6E-5D43-C04C-B695-36DAD8D82CCF}" srcOrd="0" destOrd="0" presId="urn:microsoft.com/office/officeart/2008/layout/HorizontalMultiLevelHierarchy"/>
    <dgm:cxn modelId="{8B3D7F6C-F943-324B-B380-40C2CD5F3C75}" type="presParOf" srcId="{0E3587F6-C9BC-5F44-9250-F0D2FD67427C}" destId="{6C56B35B-1448-714B-B3EA-4CCD2F3FCB41}" srcOrd="1" destOrd="0" presId="urn:microsoft.com/office/officeart/2008/layout/HorizontalMultiLevelHierarchy"/>
    <dgm:cxn modelId="{4D11FD52-53D4-6442-9DE9-E62662B6B6EA}" type="presParOf" srcId="{CDDE70BE-DC2E-4D4E-B5BE-C444BAB8D31D}" destId="{85F08436-EF98-5044-BA49-D5D684216642}" srcOrd="4" destOrd="0" presId="urn:microsoft.com/office/officeart/2008/layout/HorizontalMultiLevelHierarchy"/>
    <dgm:cxn modelId="{E3F4B009-A41D-C14D-BA1D-D6F8F3850AE9}" type="presParOf" srcId="{85F08436-EF98-5044-BA49-D5D684216642}" destId="{9A1B7FC2-8C08-CE4F-AA7C-6E01E70C126B}" srcOrd="0" destOrd="0" presId="urn:microsoft.com/office/officeart/2008/layout/HorizontalMultiLevelHierarchy"/>
    <dgm:cxn modelId="{D329624C-A6C6-5843-B69F-94D13367CA50}" type="presParOf" srcId="{CDDE70BE-DC2E-4D4E-B5BE-C444BAB8D31D}" destId="{DDF48FC4-F160-9647-BF02-865C36DC7730}" srcOrd="5" destOrd="0" presId="urn:microsoft.com/office/officeart/2008/layout/HorizontalMultiLevelHierarchy"/>
    <dgm:cxn modelId="{20BA1F0B-0CC5-2248-B4BE-06BE2F91BC73}" type="presParOf" srcId="{DDF48FC4-F160-9647-BF02-865C36DC7730}" destId="{0432A3D9-FB4D-DF45-A1BB-DDD3A3147A9F}" srcOrd="0" destOrd="0" presId="urn:microsoft.com/office/officeart/2008/layout/HorizontalMultiLevelHierarchy"/>
    <dgm:cxn modelId="{F81E5AD3-0737-5547-A4DD-4D3329A9EFA1}" type="presParOf" srcId="{DDF48FC4-F160-9647-BF02-865C36DC7730}" destId="{E7CF37C3-E67F-934A-81AB-2F4C4C36F62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7BA6275-03CD-2F42-80FE-6DE344112DC5}" type="doc">
      <dgm:prSet loTypeId="urn:microsoft.com/office/officeart/2005/8/layout/vList3" loCatId="" qsTypeId="urn:microsoft.com/office/officeart/2005/8/quickstyle/simple1" qsCatId="simple" csTypeId="urn:microsoft.com/office/officeart/2005/8/colors/accent5_1" csCatId="accent5" phldr="1"/>
      <dgm:spPr/>
    </dgm:pt>
    <dgm:pt modelId="{29B1F64D-5170-034A-B03C-92662BFA820F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Successes</a:t>
          </a:r>
          <a:r>
            <a:rPr lang="en-PK" dirty="0"/>
            <a:t>: Increased awareness and positive changes in lifestyle choices. Successful early detection in NHS Health Checks.</a:t>
          </a:r>
          <a:endParaRPr lang="en-GB" dirty="0"/>
        </a:p>
      </dgm:t>
    </dgm:pt>
    <dgm:pt modelId="{A159CA34-3D1F-2341-AF3D-3AB4D6F2969A}" type="parTrans" cxnId="{EA1DBB8D-02F8-8245-A9B2-94E9E2C0E86E}">
      <dgm:prSet/>
      <dgm:spPr/>
      <dgm:t>
        <a:bodyPr/>
        <a:lstStyle/>
        <a:p>
          <a:endParaRPr lang="en-GB"/>
        </a:p>
      </dgm:t>
    </dgm:pt>
    <dgm:pt modelId="{4BB5D119-877F-FD47-9DAA-991E1A7EB74E}" type="sibTrans" cxnId="{EA1DBB8D-02F8-8245-A9B2-94E9E2C0E86E}">
      <dgm:prSet/>
      <dgm:spPr/>
      <dgm:t>
        <a:bodyPr/>
        <a:lstStyle/>
        <a:p>
          <a:endParaRPr lang="en-GB"/>
        </a:p>
      </dgm:t>
    </dgm:pt>
    <dgm:pt modelId="{D928FD87-B791-754B-87F0-0048758422A8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Challenges</a:t>
          </a:r>
          <a:r>
            <a:rPr lang="en-PK" dirty="0"/>
            <a:t>: Inconsistent follow-up with Change4Life, difficulties reaching underserved populations, and limited participation in NHS Health Checks (Eberhardt </a:t>
          </a:r>
          <a:r>
            <a:rPr lang="en-PK" i="1" dirty="0"/>
            <a:t>et al.</a:t>
          </a:r>
          <a:r>
            <a:rPr lang="en-PK" dirty="0"/>
            <a:t>, 2025).</a:t>
          </a:r>
        </a:p>
      </dgm:t>
    </dgm:pt>
    <dgm:pt modelId="{037ED07C-D701-A542-954F-23D9770399D5}" type="parTrans" cxnId="{1F45D23E-9953-0B44-9D75-D908CA0C2BED}">
      <dgm:prSet/>
      <dgm:spPr/>
      <dgm:t>
        <a:bodyPr/>
        <a:lstStyle/>
        <a:p>
          <a:endParaRPr lang="en-GB"/>
        </a:p>
      </dgm:t>
    </dgm:pt>
    <dgm:pt modelId="{FF4FE43A-D2A6-964D-894B-577D4C7B3E15}" type="sibTrans" cxnId="{1F45D23E-9953-0B44-9D75-D908CA0C2BED}">
      <dgm:prSet/>
      <dgm:spPr/>
      <dgm:t>
        <a:bodyPr/>
        <a:lstStyle/>
        <a:p>
          <a:endParaRPr lang="en-GB"/>
        </a:p>
      </dgm:t>
    </dgm:pt>
    <dgm:pt modelId="{7EE8C963-A6C1-184F-B371-53591DD42F1C}" type="pres">
      <dgm:prSet presAssocID="{B7BA6275-03CD-2F42-80FE-6DE344112DC5}" presName="linearFlow" presStyleCnt="0">
        <dgm:presLayoutVars>
          <dgm:dir/>
          <dgm:resizeHandles val="exact"/>
        </dgm:presLayoutVars>
      </dgm:prSet>
      <dgm:spPr/>
    </dgm:pt>
    <dgm:pt modelId="{8BA02080-FFBC-AD41-AE42-E121AA5E604F}" type="pres">
      <dgm:prSet presAssocID="{29B1F64D-5170-034A-B03C-92662BFA820F}" presName="composite" presStyleCnt="0"/>
      <dgm:spPr/>
    </dgm:pt>
    <dgm:pt modelId="{2330D5F4-D615-D44F-A1B1-7751DE918ABB}" type="pres">
      <dgm:prSet presAssocID="{29B1F64D-5170-034A-B03C-92662BFA820F}" presName="imgShp" presStyleLbl="fgImgPlace1" presStyleIdx="0" presStyleCnt="2"/>
      <dgm:spPr/>
    </dgm:pt>
    <dgm:pt modelId="{CBAB7DAE-E37B-6B4B-BCF9-E84766717EEF}" type="pres">
      <dgm:prSet presAssocID="{29B1F64D-5170-034A-B03C-92662BFA820F}" presName="txShp" presStyleLbl="node1" presStyleIdx="0" presStyleCnt="2">
        <dgm:presLayoutVars>
          <dgm:bulletEnabled val="1"/>
        </dgm:presLayoutVars>
      </dgm:prSet>
      <dgm:spPr/>
    </dgm:pt>
    <dgm:pt modelId="{714F7E2C-18FA-0C41-89A7-6FE043BA4722}" type="pres">
      <dgm:prSet presAssocID="{4BB5D119-877F-FD47-9DAA-991E1A7EB74E}" presName="spacing" presStyleCnt="0"/>
      <dgm:spPr/>
    </dgm:pt>
    <dgm:pt modelId="{8D1D2D98-EBBA-6B45-95BF-A18BD375C818}" type="pres">
      <dgm:prSet presAssocID="{D928FD87-B791-754B-87F0-0048758422A8}" presName="composite" presStyleCnt="0"/>
      <dgm:spPr/>
    </dgm:pt>
    <dgm:pt modelId="{DB99F286-69AE-BF46-9ACD-46FEA80A4104}" type="pres">
      <dgm:prSet presAssocID="{D928FD87-B791-754B-87F0-0048758422A8}" presName="imgShp" presStyleLbl="fgImgPlace1" presStyleIdx="1" presStyleCnt="2"/>
      <dgm:spPr/>
    </dgm:pt>
    <dgm:pt modelId="{304CD9A4-B596-D94B-B3A6-483A38C07E23}" type="pres">
      <dgm:prSet presAssocID="{D928FD87-B791-754B-87F0-0048758422A8}" presName="txShp" presStyleLbl="node1" presStyleIdx="1" presStyleCnt="2">
        <dgm:presLayoutVars>
          <dgm:bulletEnabled val="1"/>
        </dgm:presLayoutVars>
      </dgm:prSet>
      <dgm:spPr/>
    </dgm:pt>
  </dgm:ptLst>
  <dgm:cxnLst>
    <dgm:cxn modelId="{1F45D23E-9953-0B44-9D75-D908CA0C2BED}" srcId="{B7BA6275-03CD-2F42-80FE-6DE344112DC5}" destId="{D928FD87-B791-754B-87F0-0048758422A8}" srcOrd="1" destOrd="0" parTransId="{037ED07C-D701-A542-954F-23D9770399D5}" sibTransId="{FF4FE43A-D2A6-964D-894B-577D4C7B3E15}"/>
    <dgm:cxn modelId="{1420518D-818F-664E-8F60-B3A346EC2C96}" type="presOf" srcId="{29B1F64D-5170-034A-B03C-92662BFA820F}" destId="{CBAB7DAE-E37B-6B4B-BCF9-E84766717EEF}" srcOrd="0" destOrd="0" presId="urn:microsoft.com/office/officeart/2005/8/layout/vList3"/>
    <dgm:cxn modelId="{EA1DBB8D-02F8-8245-A9B2-94E9E2C0E86E}" srcId="{B7BA6275-03CD-2F42-80FE-6DE344112DC5}" destId="{29B1F64D-5170-034A-B03C-92662BFA820F}" srcOrd="0" destOrd="0" parTransId="{A159CA34-3D1F-2341-AF3D-3AB4D6F2969A}" sibTransId="{4BB5D119-877F-FD47-9DAA-991E1A7EB74E}"/>
    <dgm:cxn modelId="{48AED091-6F70-5B45-945B-C5D9C90DE599}" type="presOf" srcId="{B7BA6275-03CD-2F42-80FE-6DE344112DC5}" destId="{7EE8C963-A6C1-184F-B371-53591DD42F1C}" srcOrd="0" destOrd="0" presId="urn:microsoft.com/office/officeart/2005/8/layout/vList3"/>
    <dgm:cxn modelId="{1A1118C1-2811-7B43-93F7-AA66E4F94C03}" type="presOf" srcId="{D928FD87-B791-754B-87F0-0048758422A8}" destId="{304CD9A4-B596-D94B-B3A6-483A38C07E23}" srcOrd="0" destOrd="0" presId="urn:microsoft.com/office/officeart/2005/8/layout/vList3"/>
    <dgm:cxn modelId="{15D1CF52-3F1A-DB45-9F31-B0CFC406B027}" type="presParOf" srcId="{7EE8C963-A6C1-184F-B371-53591DD42F1C}" destId="{8BA02080-FFBC-AD41-AE42-E121AA5E604F}" srcOrd="0" destOrd="0" presId="urn:microsoft.com/office/officeart/2005/8/layout/vList3"/>
    <dgm:cxn modelId="{652C7C8C-33D2-F74C-8862-E96D45EE53F4}" type="presParOf" srcId="{8BA02080-FFBC-AD41-AE42-E121AA5E604F}" destId="{2330D5F4-D615-D44F-A1B1-7751DE918ABB}" srcOrd="0" destOrd="0" presId="urn:microsoft.com/office/officeart/2005/8/layout/vList3"/>
    <dgm:cxn modelId="{0832E12D-228D-E043-8ABB-5FDFBA4D8311}" type="presParOf" srcId="{8BA02080-FFBC-AD41-AE42-E121AA5E604F}" destId="{CBAB7DAE-E37B-6B4B-BCF9-E84766717EEF}" srcOrd="1" destOrd="0" presId="urn:microsoft.com/office/officeart/2005/8/layout/vList3"/>
    <dgm:cxn modelId="{633A2F61-E6A7-F043-AADE-2AFFEAC4E9EF}" type="presParOf" srcId="{7EE8C963-A6C1-184F-B371-53591DD42F1C}" destId="{714F7E2C-18FA-0C41-89A7-6FE043BA4722}" srcOrd="1" destOrd="0" presId="urn:microsoft.com/office/officeart/2005/8/layout/vList3"/>
    <dgm:cxn modelId="{A6DB87E6-F643-1E40-B23B-A03F35A353B3}" type="presParOf" srcId="{7EE8C963-A6C1-184F-B371-53591DD42F1C}" destId="{8D1D2D98-EBBA-6B45-95BF-A18BD375C818}" srcOrd="2" destOrd="0" presId="urn:microsoft.com/office/officeart/2005/8/layout/vList3"/>
    <dgm:cxn modelId="{3AF02225-D937-CB4A-BE06-33C3A9853215}" type="presParOf" srcId="{8D1D2D98-EBBA-6B45-95BF-A18BD375C818}" destId="{DB99F286-69AE-BF46-9ACD-46FEA80A4104}" srcOrd="0" destOrd="0" presId="urn:microsoft.com/office/officeart/2005/8/layout/vList3"/>
    <dgm:cxn modelId="{C358DAC6-BDFC-0A4E-B3FD-5D555B250CD6}" type="presParOf" srcId="{8D1D2D98-EBBA-6B45-95BF-A18BD375C818}" destId="{304CD9A4-B596-D94B-B3A6-483A38C07E2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A4F2256-6BE6-4842-BF8D-D95D8A161AB2}" type="doc">
      <dgm:prSet loTypeId="urn:microsoft.com/office/officeart/2005/8/layout/matrix1" loCatId="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F0C09ACD-2A18-0447-9C1F-E4791835BA1F}">
      <dgm:prSet phldrT="[Text]"/>
      <dgm:spPr/>
      <dgm:t>
        <a:bodyPr/>
        <a:lstStyle/>
        <a:p>
          <a:pPr>
            <a:buNone/>
          </a:pPr>
          <a:r>
            <a:rPr lang="en-PK" b="1" dirty="0"/>
            <a:t>Disparities in healthcare access and quality</a:t>
          </a:r>
          <a:endParaRPr lang="en-GB" dirty="0"/>
        </a:p>
      </dgm:t>
    </dgm:pt>
    <dgm:pt modelId="{E5364D01-0275-4649-BF23-622AB8EA3AE7}" type="parTrans" cxnId="{44F34484-3D74-A34F-9F6A-ACE5B9FC1E20}">
      <dgm:prSet/>
      <dgm:spPr/>
      <dgm:t>
        <a:bodyPr/>
        <a:lstStyle/>
        <a:p>
          <a:endParaRPr lang="en-GB"/>
        </a:p>
      </dgm:t>
    </dgm:pt>
    <dgm:pt modelId="{707C13D4-BAA4-9E4C-968F-A6C57B71376D}" type="sibTrans" cxnId="{44F34484-3D74-A34F-9F6A-ACE5B9FC1E20}">
      <dgm:prSet/>
      <dgm:spPr/>
      <dgm:t>
        <a:bodyPr/>
        <a:lstStyle/>
        <a:p>
          <a:endParaRPr lang="en-GB"/>
        </a:p>
      </dgm:t>
    </dgm:pt>
    <dgm:pt modelId="{80D2E7FB-66E7-234A-A1E7-A489AE372184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Ethnic disparities</a:t>
          </a:r>
          <a:r>
            <a:rPr lang="en-PK" dirty="0"/>
            <a:t>: Ethnic minority groups may face higher rates of chronic diseases</a:t>
          </a:r>
          <a:endParaRPr lang="en-GB" dirty="0"/>
        </a:p>
      </dgm:t>
    </dgm:pt>
    <dgm:pt modelId="{D74D69CE-8F9E-224F-AAFB-B768ADA1A151}" type="parTrans" cxnId="{BED4FCF9-DCFA-F34E-AB6B-D7B944327215}">
      <dgm:prSet/>
      <dgm:spPr/>
      <dgm:t>
        <a:bodyPr/>
        <a:lstStyle/>
        <a:p>
          <a:endParaRPr lang="en-GB"/>
        </a:p>
      </dgm:t>
    </dgm:pt>
    <dgm:pt modelId="{AC17C521-1E60-8F44-A5F3-FEFC2581AA8C}" type="sibTrans" cxnId="{BED4FCF9-DCFA-F34E-AB6B-D7B944327215}">
      <dgm:prSet/>
      <dgm:spPr/>
      <dgm:t>
        <a:bodyPr/>
        <a:lstStyle/>
        <a:p>
          <a:endParaRPr lang="en-GB"/>
        </a:p>
      </dgm:t>
    </dgm:pt>
    <dgm:pt modelId="{9FFEB5FF-D669-1B4D-B407-9DCF1B6ADE71}">
      <dgm:prSet phldrT="[Text]" phldr="1"/>
      <dgm:spPr/>
      <dgm:t>
        <a:bodyPr/>
        <a:lstStyle/>
        <a:p>
          <a:endParaRPr lang="en-GB"/>
        </a:p>
      </dgm:t>
    </dgm:pt>
    <dgm:pt modelId="{064F0792-8DEA-E442-A133-801E568BF3BA}" type="parTrans" cxnId="{1723E613-EC20-1342-88AF-824BBFACF2E8}">
      <dgm:prSet/>
      <dgm:spPr/>
      <dgm:t>
        <a:bodyPr/>
        <a:lstStyle/>
        <a:p>
          <a:endParaRPr lang="en-GB"/>
        </a:p>
      </dgm:t>
    </dgm:pt>
    <dgm:pt modelId="{F5ED08C2-8925-9345-8B82-DD48F4F19B7A}" type="sibTrans" cxnId="{1723E613-EC20-1342-88AF-824BBFACF2E8}">
      <dgm:prSet/>
      <dgm:spPr/>
      <dgm:t>
        <a:bodyPr/>
        <a:lstStyle/>
        <a:p>
          <a:endParaRPr lang="en-GB"/>
        </a:p>
      </dgm:t>
    </dgm:pt>
    <dgm:pt modelId="{684A4CB7-4630-9E42-BFAD-1A4BA7B349E3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Deprivation</a:t>
          </a:r>
          <a:r>
            <a:rPr lang="en-PK" dirty="0"/>
            <a:t>: Low-income communities often experience higher health risks, limited access to healthcare services, and poorer health outcomes.</a:t>
          </a:r>
        </a:p>
      </dgm:t>
    </dgm:pt>
    <dgm:pt modelId="{AB7B492C-C042-7842-8B21-633EE321491C}" type="parTrans" cxnId="{59CA217C-3679-EF4B-A1EC-451E476D0C16}">
      <dgm:prSet/>
      <dgm:spPr/>
      <dgm:t>
        <a:bodyPr/>
        <a:lstStyle/>
        <a:p>
          <a:endParaRPr lang="en-GB"/>
        </a:p>
      </dgm:t>
    </dgm:pt>
    <dgm:pt modelId="{3AF31CBE-641B-D04F-BC2B-1AE218D7BECD}" type="sibTrans" cxnId="{59CA217C-3679-EF4B-A1EC-451E476D0C16}">
      <dgm:prSet/>
      <dgm:spPr/>
      <dgm:t>
        <a:bodyPr/>
        <a:lstStyle/>
        <a:p>
          <a:endParaRPr lang="en-GB"/>
        </a:p>
      </dgm:t>
    </dgm:pt>
    <dgm:pt modelId="{C86CA838-B121-C04C-9285-7477D1680230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Digital exclusion</a:t>
          </a:r>
          <a:r>
            <a:rPr lang="en-PK" dirty="0"/>
            <a:t>: Limited access to digital healthcare services among older adults, rural populations, and socioeconomically disadvantaged groups (Konstantopoulos </a:t>
          </a:r>
          <a:r>
            <a:rPr lang="en-PK" i="1" dirty="0"/>
            <a:t>et al.</a:t>
          </a:r>
          <a:r>
            <a:rPr lang="en-PK" dirty="0"/>
            <a:t>, 2023).</a:t>
          </a:r>
        </a:p>
      </dgm:t>
    </dgm:pt>
    <dgm:pt modelId="{735C3F10-33F0-6345-B8F7-D0AC812D1634}" type="parTrans" cxnId="{964F7452-E5AD-8647-A96E-02979C883FD5}">
      <dgm:prSet/>
      <dgm:spPr/>
      <dgm:t>
        <a:bodyPr/>
        <a:lstStyle/>
        <a:p>
          <a:endParaRPr lang="en-GB"/>
        </a:p>
      </dgm:t>
    </dgm:pt>
    <dgm:pt modelId="{1DF66B50-E295-B841-AC2B-C4464289034F}" type="sibTrans" cxnId="{964F7452-E5AD-8647-A96E-02979C883FD5}">
      <dgm:prSet/>
      <dgm:spPr/>
      <dgm:t>
        <a:bodyPr/>
        <a:lstStyle/>
        <a:p>
          <a:endParaRPr lang="en-GB"/>
        </a:p>
      </dgm:t>
    </dgm:pt>
    <dgm:pt modelId="{EAD3805B-209E-A64D-B248-DF1718E176BA}">
      <dgm:prSet phldrT="[Text]"/>
      <dgm:spPr/>
      <dgm:t>
        <a:bodyPr/>
        <a:lstStyle/>
        <a:p>
          <a:r>
            <a:rPr lang="en-PK" dirty="0"/>
            <a:t>Lower access to quality healthcare, and cultural barriers to treatment</a:t>
          </a:r>
          <a:endParaRPr lang="en-GB" dirty="0"/>
        </a:p>
      </dgm:t>
    </dgm:pt>
    <dgm:pt modelId="{E2826C46-8EB2-2B47-AEEF-4BEF042F918D}" type="parTrans" cxnId="{91199B54-EF84-CA41-B502-6309A410FB16}">
      <dgm:prSet/>
      <dgm:spPr/>
      <dgm:t>
        <a:bodyPr/>
        <a:lstStyle/>
        <a:p>
          <a:endParaRPr lang="en-GB"/>
        </a:p>
      </dgm:t>
    </dgm:pt>
    <dgm:pt modelId="{2A0A7F43-B931-E742-AAEE-C7ACC7092D9D}" type="sibTrans" cxnId="{91199B54-EF84-CA41-B502-6309A410FB16}">
      <dgm:prSet/>
      <dgm:spPr/>
      <dgm:t>
        <a:bodyPr/>
        <a:lstStyle/>
        <a:p>
          <a:endParaRPr lang="en-GB"/>
        </a:p>
      </dgm:t>
    </dgm:pt>
    <dgm:pt modelId="{5B7306EC-510C-CA48-935F-0FFED9A7B2AF}" type="pres">
      <dgm:prSet presAssocID="{BA4F2256-6BE6-4842-BF8D-D95D8A161AB2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53E8E43-3F13-654B-90AE-A2A94B78E446}" type="pres">
      <dgm:prSet presAssocID="{BA4F2256-6BE6-4842-BF8D-D95D8A161AB2}" presName="matrix" presStyleCnt="0"/>
      <dgm:spPr/>
    </dgm:pt>
    <dgm:pt modelId="{E6C8CBE7-3C64-2A49-80F8-AC421C4BE3E4}" type="pres">
      <dgm:prSet presAssocID="{BA4F2256-6BE6-4842-BF8D-D95D8A161AB2}" presName="tile1" presStyleLbl="node1" presStyleIdx="0" presStyleCnt="4"/>
      <dgm:spPr/>
    </dgm:pt>
    <dgm:pt modelId="{C0C033C1-9FFD-1040-93F5-E192ED207C4C}" type="pres">
      <dgm:prSet presAssocID="{BA4F2256-6BE6-4842-BF8D-D95D8A161AB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6454713-34B2-944E-BD76-438EF8965CF8}" type="pres">
      <dgm:prSet presAssocID="{BA4F2256-6BE6-4842-BF8D-D95D8A161AB2}" presName="tile2" presStyleLbl="node1" presStyleIdx="1" presStyleCnt="4"/>
      <dgm:spPr/>
    </dgm:pt>
    <dgm:pt modelId="{B5ECB6F5-E9BF-9E46-8316-3A9BF94DAF2D}" type="pres">
      <dgm:prSet presAssocID="{BA4F2256-6BE6-4842-BF8D-D95D8A161AB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DAE07DC-2CC5-084D-BC14-96F73D9B67E9}" type="pres">
      <dgm:prSet presAssocID="{BA4F2256-6BE6-4842-BF8D-D95D8A161AB2}" presName="tile3" presStyleLbl="node1" presStyleIdx="2" presStyleCnt="4"/>
      <dgm:spPr/>
    </dgm:pt>
    <dgm:pt modelId="{DC7C1263-6603-7C4E-BF86-1617C1C53C49}" type="pres">
      <dgm:prSet presAssocID="{BA4F2256-6BE6-4842-BF8D-D95D8A161AB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22A8A46-8542-3C46-9985-C707B4B8BC70}" type="pres">
      <dgm:prSet presAssocID="{BA4F2256-6BE6-4842-BF8D-D95D8A161AB2}" presName="tile4" presStyleLbl="node1" presStyleIdx="3" presStyleCnt="4"/>
      <dgm:spPr/>
    </dgm:pt>
    <dgm:pt modelId="{C7C6850C-D51C-F745-B95F-F5E9E650CCF4}" type="pres">
      <dgm:prSet presAssocID="{BA4F2256-6BE6-4842-BF8D-D95D8A161AB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EF971A5C-0C45-944A-8899-8914F1792861}" type="pres">
      <dgm:prSet presAssocID="{BA4F2256-6BE6-4842-BF8D-D95D8A161AB2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1723E613-EC20-1342-88AF-824BBFACF2E8}" srcId="{F0C09ACD-2A18-0447-9C1F-E4791835BA1F}" destId="{9FFEB5FF-D669-1B4D-B407-9DCF1B6ADE71}" srcOrd="4" destOrd="0" parTransId="{064F0792-8DEA-E442-A133-801E568BF3BA}" sibTransId="{F5ED08C2-8925-9345-8B82-DD48F4F19B7A}"/>
    <dgm:cxn modelId="{DD655A16-FEDE-A342-B8A8-9386DE415DA5}" type="presOf" srcId="{80D2E7FB-66E7-234A-A1E7-A489AE372184}" destId="{C0C033C1-9FFD-1040-93F5-E192ED207C4C}" srcOrd="1" destOrd="0" presId="urn:microsoft.com/office/officeart/2005/8/layout/matrix1"/>
    <dgm:cxn modelId="{4BAB3523-F6C8-D14C-8888-9BDB654C71CB}" type="presOf" srcId="{80D2E7FB-66E7-234A-A1E7-A489AE372184}" destId="{E6C8CBE7-3C64-2A49-80F8-AC421C4BE3E4}" srcOrd="0" destOrd="0" presId="urn:microsoft.com/office/officeart/2005/8/layout/matrix1"/>
    <dgm:cxn modelId="{8A236B49-CF5F-A043-B4B6-F83C633776F2}" type="presOf" srcId="{C86CA838-B121-C04C-9285-7477D1680230}" destId="{222A8A46-8542-3C46-9985-C707B4B8BC70}" srcOrd="0" destOrd="0" presId="urn:microsoft.com/office/officeart/2005/8/layout/matrix1"/>
    <dgm:cxn modelId="{8728C36C-FA82-6A4B-B8D4-33AB9805ED25}" type="presOf" srcId="{BA4F2256-6BE6-4842-BF8D-D95D8A161AB2}" destId="{5B7306EC-510C-CA48-935F-0FFED9A7B2AF}" srcOrd="0" destOrd="0" presId="urn:microsoft.com/office/officeart/2005/8/layout/matrix1"/>
    <dgm:cxn modelId="{964F7452-E5AD-8647-A96E-02979C883FD5}" srcId="{F0C09ACD-2A18-0447-9C1F-E4791835BA1F}" destId="{C86CA838-B121-C04C-9285-7477D1680230}" srcOrd="3" destOrd="0" parTransId="{735C3F10-33F0-6345-B8F7-D0AC812D1634}" sibTransId="{1DF66B50-E295-B841-AC2B-C4464289034F}"/>
    <dgm:cxn modelId="{91199B54-EF84-CA41-B502-6309A410FB16}" srcId="{F0C09ACD-2A18-0447-9C1F-E4791835BA1F}" destId="{EAD3805B-209E-A64D-B248-DF1718E176BA}" srcOrd="1" destOrd="0" parTransId="{E2826C46-8EB2-2B47-AEEF-4BEF042F918D}" sibTransId="{2A0A7F43-B931-E742-AAEE-C7ACC7092D9D}"/>
    <dgm:cxn modelId="{97C1C37B-EC1A-DB47-BCFB-5E5250B30477}" type="presOf" srcId="{C86CA838-B121-C04C-9285-7477D1680230}" destId="{C7C6850C-D51C-F745-B95F-F5E9E650CCF4}" srcOrd="1" destOrd="0" presId="urn:microsoft.com/office/officeart/2005/8/layout/matrix1"/>
    <dgm:cxn modelId="{59CA217C-3679-EF4B-A1EC-451E476D0C16}" srcId="{F0C09ACD-2A18-0447-9C1F-E4791835BA1F}" destId="{684A4CB7-4630-9E42-BFAD-1A4BA7B349E3}" srcOrd="2" destOrd="0" parTransId="{AB7B492C-C042-7842-8B21-633EE321491C}" sibTransId="{3AF31CBE-641B-D04F-BC2B-1AE218D7BECD}"/>
    <dgm:cxn modelId="{44F34484-3D74-A34F-9F6A-ACE5B9FC1E20}" srcId="{BA4F2256-6BE6-4842-BF8D-D95D8A161AB2}" destId="{F0C09ACD-2A18-0447-9C1F-E4791835BA1F}" srcOrd="0" destOrd="0" parTransId="{E5364D01-0275-4649-BF23-622AB8EA3AE7}" sibTransId="{707C13D4-BAA4-9E4C-968F-A6C57B71376D}"/>
    <dgm:cxn modelId="{ABFFC0CC-7FC7-1246-ABCE-B8F01134C719}" type="presOf" srcId="{684A4CB7-4630-9E42-BFAD-1A4BA7B349E3}" destId="{DC7C1263-6603-7C4E-BF86-1617C1C53C49}" srcOrd="1" destOrd="0" presId="urn:microsoft.com/office/officeart/2005/8/layout/matrix1"/>
    <dgm:cxn modelId="{36A1CCD6-9BFF-2541-B1C4-F4D348799A8E}" type="presOf" srcId="{EAD3805B-209E-A64D-B248-DF1718E176BA}" destId="{26454713-34B2-944E-BD76-438EF8965CF8}" srcOrd="0" destOrd="0" presId="urn:microsoft.com/office/officeart/2005/8/layout/matrix1"/>
    <dgm:cxn modelId="{710E34DD-743C-654B-B826-729D2FA6A59C}" type="presOf" srcId="{684A4CB7-4630-9E42-BFAD-1A4BA7B349E3}" destId="{2DAE07DC-2CC5-084D-BC14-96F73D9B67E9}" srcOrd="0" destOrd="0" presId="urn:microsoft.com/office/officeart/2005/8/layout/matrix1"/>
    <dgm:cxn modelId="{CA42C3DD-4392-A446-97B0-CFAA56F28A57}" type="presOf" srcId="{EAD3805B-209E-A64D-B248-DF1718E176BA}" destId="{B5ECB6F5-E9BF-9E46-8316-3A9BF94DAF2D}" srcOrd="1" destOrd="0" presId="urn:microsoft.com/office/officeart/2005/8/layout/matrix1"/>
    <dgm:cxn modelId="{BED4FCF9-DCFA-F34E-AB6B-D7B944327215}" srcId="{F0C09ACD-2A18-0447-9C1F-E4791835BA1F}" destId="{80D2E7FB-66E7-234A-A1E7-A489AE372184}" srcOrd="0" destOrd="0" parTransId="{D74D69CE-8F9E-224F-AAFB-B768ADA1A151}" sibTransId="{AC17C521-1E60-8F44-A5F3-FEFC2581AA8C}"/>
    <dgm:cxn modelId="{93811EFA-D338-7648-A635-DB99027124B3}" type="presOf" srcId="{F0C09ACD-2A18-0447-9C1F-E4791835BA1F}" destId="{EF971A5C-0C45-944A-8899-8914F1792861}" srcOrd="0" destOrd="0" presId="urn:microsoft.com/office/officeart/2005/8/layout/matrix1"/>
    <dgm:cxn modelId="{BFD94FDB-6FCD-9049-8C9C-57706B94F8AF}" type="presParOf" srcId="{5B7306EC-510C-CA48-935F-0FFED9A7B2AF}" destId="{653E8E43-3F13-654B-90AE-A2A94B78E446}" srcOrd="0" destOrd="0" presId="urn:microsoft.com/office/officeart/2005/8/layout/matrix1"/>
    <dgm:cxn modelId="{AEB04D10-F981-2C4B-927B-738FA76C2984}" type="presParOf" srcId="{653E8E43-3F13-654B-90AE-A2A94B78E446}" destId="{E6C8CBE7-3C64-2A49-80F8-AC421C4BE3E4}" srcOrd="0" destOrd="0" presId="urn:microsoft.com/office/officeart/2005/8/layout/matrix1"/>
    <dgm:cxn modelId="{A33A7551-2FFB-CF4F-88A9-D5BA578C8E81}" type="presParOf" srcId="{653E8E43-3F13-654B-90AE-A2A94B78E446}" destId="{C0C033C1-9FFD-1040-93F5-E192ED207C4C}" srcOrd="1" destOrd="0" presId="urn:microsoft.com/office/officeart/2005/8/layout/matrix1"/>
    <dgm:cxn modelId="{5CBF855A-D052-2245-8269-E464F3838932}" type="presParOf" srcId="{653E8E43-3F13-654B-90AE-A2A94B78E446}" destId="{26454713-34B2-944E-BD76-438EF8965CF8}" srcOrd="2" destOrd="0" presId="urn:microsoft.com/office/officeart/2005/8/layout/matrix1"/>
    <dgm:cxn modelId="{E023DD5A-507C-8D4A-9B20-B647498893C4}" type="presParOf" srcId="{653E8E43-3F13-654B-90AE-A2A94B78E446}" destId="{B5ECB6F5-E9BF-9E46-8316-3A9BF94DAF2D}" srcOrd="3" destOrd="0" presId="urn:microsoft.com/office/officeart/2005/8/layout/matrix1"/>
    <dgm:cxn modelId="{36799679-642F-D749-87A8-2C4A5AB05232}" type="presParOf" srcId="{653E8E43-3F13-654B-90AE-A2A94B78E446}" destId="{2DAE07DC-2CC5-084D-BC14-96F73D9B67E9}" srcOrd="4" destOrd="0" presId="urn:microsoft.com/office/officeart/2005/8/layout/matrix1"/>
    <dgm:cxn modelId="{E466C084-4496-0348-9457-11B18BDB8CD6}" type="presParOf" srcId="{653E8E43-3F13-654B-90AE-A2A94B78E446}" destId="{DC7C1263-6603-7C4E-BF86-1617C1C53C49}" srcOrd="5" destOrd="0" presId="urn:microsoft.com/office/officeart/2005/8/layout/matrix1"/>
    <dgm:cxn modelId="{12AD9898-7773-CD42-B4F8-86205C8DD937}" type="presParOf" srcId="{653E8E43-3F13-654B-90AE-A2A94B78E446}" destId="{222A8A46-8542-3C46-9985-C707B4B8BC70}" srcOrd="6" destOrd="0" presId="urn:microsoft.com/office/officeart/2005/8/layout/matrix1"/>
    <dgm:cxn modelId="{AD267ED5-47CC-D947-86E8-024674A03CE9}" type="presParOf" srcId="{653E8E43-3F13-654B-90AE-A2A94B78E446}" destId="{C7C6850C-D51C-F745-B95F-F5E9E650CCF4}" srcOrd="7" destOrd="0" presId="urn:microsoft.com/office/officeart/2005/8/layout/matrix1"/>
    <dgm:cxn modelId="{C335C6B9-49CF-6B40-B999-7A6B025E7ECA}" type="presParOf" srcId="{5B7306EC-510C-CA48-935F-0FFED9A7B2AF}" destId="{EF971A5C-0C45-944A-8899-8914F179286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10ACC3B-0783-9849-B759-3D1E5EAAD615}" type="doc">
      <dgm:prSet loTypeId="urn:microsoft.com/office/officeart/2005/8/layout/orgChart1" loCatId="" qsTypeId="urn:microsoft.com/office/officeart/2005/8/quickstyle/simple2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14C92C2D-9441-B143-B1BB-7CCCFDBE03CE}">
      <dgm:prSet phldrT="[Text]"/>
      <dgm:spPr/>
      <dgm:t>
        <a:bodyPr/>
        <a:lstStyle/>
        <a:p>
          <a:pPr>
            <a:buNone/>
          </a:pPr>
          <a:r>
            <a:rPr lang="en-PK" b="1" dirty="0"/>
            <a:t>Initiatives to reduce inequalities</a:t>
          </a:r>
          <a:endParaRPr lang="en-GB" dirty="0"/>
        </a:p>
      </dgm:t>
    </dgm:pt>
    <dgm:pt modelId="{CB69C2CD-4AFC-D64D-8E9F-499F9E1B38CA}" type="parTrans" cxnId="{1588B03A-7B3C-8C4D-9C25-4CA94ECC725A}">
      <dgm:prSet/>
      <dgm:spPr/>
      <dgm:t>
        <a:bodyPr/>
        <a:lstStyle/>
        <a:p>
          <a:endParaRPr lang="en-GB"/>
        </a:p>
      </dgm:t>
    </dgm:pt>
    <dgm:pt modelId="{B16C40E3-3073-0840-BC82-C7A86258073A}" type="sibTrans" cxnId="{1588B03A-7B3C-8C4D-9C25-4CA94ECC725A}">
      <dgm:prSet/>
      <dgm:spPr/>
      <dgm:t>
        <a:bodyPr/>
        <a:lstStyle/>
        <a:p>
          <a:endParaRPr lang="en-GB"/>
        </a:p>
      </dgm:t>
    </dgm:pt>
    <dgm:pt modelId="{466DA3F7-2B80-1B44-A0EF-3E5C878F544B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Universal healthcare</a:t>
          </a:r>
          <a:r>
            <a:rPr lang="en-PK" dirty="0"/>
            <a:t>: Ensures access to essential services for all citizens, regardless of income or background (e.g., NHS).</a:t>
          </a:r>
          <a:endParaRPr lang="en-GB" dirty="0"/>
        </a:p>
      </dgm:t>
    </dgm:pt>
    <dgm:pt modelId="{5BDBCFE6-F067-4643-A260-D05796BE0C35}" type="parTrans" cxnId="{B988C1EE-5A31-0E45-A174-C30CAF3F49A6}">
      <dgm:prSet/>
      <dgm:spPr/>
      <dgm:t>
        <a:bodyPr/>
        <a:lstStyle/>
        <a:p>
          <a:endParaRPr lang="en-GB"/>
        </a:p>
      </dgm:t>
    </dgm:pt>
    <dgm:pt modelId="{8E6979B4-A4AE-2542-81EE-AE25D70A2ABB}" type="sibTrans" cxnId="{B988C1EE-5A31-0E45-A174-C30CAF3F49A6}">
      <dgm:prSet/>
      <dgm:spPr/>
      <dgm:t>
        <a:bodyPr/>
        <a:lstStyle/>
        <a:p>
          <a:endParaRPr lang="en-GB"/>
        </a:p>
      </dgm:t>
    </dgm:pt>
    <dgm:pt modelId="{DAF23EA1-6370-D24C-B019-85485C3BED2C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Targeted interventions</a:t>
          </a:r>
          <a:r>
            <a:rPr lang="en-PK" dirty="0"/>
            <a:t>: Programs like </a:t>
          </a:r>
          <a:r>
            <a:rPr lang="en-PK" b="1" dirty="0"/>
            <a:t>NHS Health Checks</a:t>
          </a:r>
          <a:r>
            <a:rPr lang="en-PK" dirty="0"/>
            <a:t> and </a:t>
          </a:r>
          <a:r>
            <a:rPr lang="en-PK" b="1" dirty="0"/>
            <a:t>free school meals</a:t>
          </a:r>
          <a:r>
            <a:rPr lang="en-PK" dirty="0"/>
            <a:t> aim to reduce health disparities by targeting at-risk populations.</a:t>
          </a:r>
        </a:p>
      </dgm:t>
    </dgm:pt>
    <dgm:pt modelId="{9BDA683A-64F5-8B45-A845-1FD5E00DBEA5}" type="parTrans" cxnId="{DF5A0C2E-2320-774E-8EC7-4D28CE8062EC}">
      <dgm:prSet/>
      <dgm:spPr/>
      <dgm:t>
        <a:bodyPr/>
        <a:lstStyle/>
        <a:p>
          <a:endParaRPr lang="en-GB"/>
        </a:p>
      </dgm:t>
    </dgm:pt>
    <dgm:pt modelId="{CEAC3DC3-597D-7A45-A2FD-D5FF4C39B3FF}" type="sibTrans" cxnId="{DF5A0C2E-2320-774E-8EC7-4D28CE8062EC}">
      <dgm:prSet/>
      <dgm:spPr/>
      <dgm:t>
        <a:bodyPr/>
        <a:lstStyle/>
        <a:p>
          <a:endParaRPr lang="en-GB"/>
        </a:p>
      </dgm:t>
    </dgm:pt>
    <dgm:pt modelId="{5FDB71D0-9CCD-0243-B47D-0EF1E84A4AC4}" type="pres">
      <dgm:prSet presAssocID="{310ACC3B-0783-9849-B759-3D1E5EAAD6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BF92940-804E-E544-B8AC-A43936E8DDFD}" type="pres">
      <dgm:prSet presAssocID="{14C92C2D-9441-B143-B1BB-7CCCFDBE03CE}" presName="hierRoot1" presStyleCnt="0">
        <dgm:presLayoutVars>
          <dgm:hierBranch val="init"/>
        </dgm:presLayoutVars>
      </dgm:prSet>
      <dgm:spPr/>
    </dgm:pt>
    <dgm:pt modelId="{03D56D18-80A8-0C46-A26B-41018E18AC5E}" type="pres">
      <dgm:prSet presAssocID="{14C92C2D-9441-B143-B1BB-7CCCFDBE03CE}" presName="rootComposite1" presStyleCnt="0"/>
      <dgm:spPr/>
    </dgm:pt>
    <dgm:pt modelId="{966DDCB5-24C6-A345-888E-26E25B0D386F}" type="pres">
      <dgm:prSet presAssocID="{14C92C2D-9441-B143-B1BB-7CCCFDBE03CE}" presName="rootText1" presStyleLbl="node0" presStyleIdx="0" presStyleCnt="1">
        <dgm:presLayoutVars>
          <dgm:chPref val="3"/>
        </dgm:presLayoutVars>
      </dgm:prSet>
      <dgm:spPr/>
    </dgm:pt>
    <dgm:pt modelId="{F5CFF38E-E0D3-4049-BEE8-9769ACDAF235}" type="pres">
      <dgm:prSet presAssocID="{14C92C2D-9441-B143-B1BB-7CCCFDBE03CE}" presName="rootConnector1" presStyleLbl="node1" presStyleIdx="0" presStyleCnt="0"/>
      <dgm:spPr/>
    </dgm:pt>
    <dgm:pt modelId="{0DCA9AE1-C71B-F643-9D8A-E8C566AFDE05}" type="pres">
      <dgm:prSet presAssocID="{14C92C2D-9441-B143-B1BB-7CCCFDBE03CE}" presName="hierChild2" presStyleCnt="0"/>
      <dgm:spPr/>
    </dgm:pt>
    <dgm:pt modelId="{74B1E845-F142-2749-8FA8-667E6C4D3BD8}" type="pres">
      <dgm:prSet presAssocID="{5BDBCFE6-F067-4643-A260-D05796BE0C35}" presName="Name37" presStyleLbl="parChTrans1D2" presStyleIdx="0" presStyleCnt="2"/>
      <dgm:spPr/>
    </dgm:pt>
    <dgm:pt modelId="{99225FDD-8015-7F45-9A57-479E0C0F1331}" type="pres">
      <dgm:prSet presAssocID="{466DA3F7-2B80-1B44-A0EF-3E5C878F544B}" presName="hierRoot2" presStyleCnt="0">
        <dgm:presLayoutVars>
          <dgm:hierBranch val="init"/>
        </dgm:presLayoutVars>
      </dgm:prSet>
      <dgm:spPr/>
    </dgm:pt>
    <dgm:pt modelId="{913DA092-559E-2947-884B-675056231C26}" type="pres">
      <dgm:prSet presAssocID="{466DA3F7-2B80-1B44-A0EF-3E5C878F544B}" presName="rootComposite" presStyleCnt="0"/>
      <dgm:spPr/>
    </dgm:pt>
    <dgm:pt modelId="{F0EBDFEF-4C25-6B48-BAFA-B7D400561C85}" type="pres">
      <dgm:prSet presAssocID="{466DA3F7-2B80-1B44-A0EF-3E5C878F544B}" presName="rootText" presStyleLbl="node2" presStyleIdx="0" presStyleCnt="2">
        <dgm:presLayoutVars>
          <dgm:chPref val="3"/>
        </dgm:presLayoutVars>
      </dgm:prSet>
      <dgm:spPr/>
    </dgm:pt>
    <dgm:pt modelId="{F62BE8D5-313A-1742-B5D6-61B62A5A8B5D}" type="pres">
      <dgm:prSet presAssocID="{466DA3F7-2B80-1B44-A0EF-3E5C878F544B}" presName="rootConnector" presStyleLbl="node2" presStyleIdx="0" presStyleCnt="2"/>
      <dgm:spPr/>
    </dgm:pt>
    <dgm:pt modelId="{A0759272-6B70-EC40-8FFE-D1B1B9E8E590}" type="pres">
      <dgm:prSet presAssocID="{466DA3F7-2B80-1B44-A0EF-3E5C878F544B}" presName="hierChild4" presStyleCnt="0"/>
      <dgm:spPr/>
    </dgm:pt>
    <dgm:pt modelId="{08491B6D-E2C8-CB40-A6CE-B799D6331777}" type="pres">
      <dgm:prSet presAssocID="{466DA3F7-2B80-1B44-A0EF-3E5C878F544B}" presName="hierChild5" presStyleCnt="0"/>
      <dgm:spPr/>
    </dgm:pt>
    <dgm:pt modelId="{4FBAAE55-57D2-B746-88FD-56A497ED6553}" type="pres">
      <dgm:prSet presAssocID="{9BDA683A-64F5-8B45-A845-1FD5E00DBEA5}" presName="Name37" presStyleLbl="parChTrans1D2" presStyleIdx="1" presStyleCnt="2"/>
      <dgm:spPr/>
    </dgm:pt>
    <dgm:pt modelId="{22BCD657-1B50-0947-89B2-EC060D74DBB0}" type="pres">
      <dgm:prSet presAssocID="{DAF23EA1-6370-D24C-B019-85485C3BED2C}" presName="hierRoot2" presStyleCnt="0">
        <dgm:presLayoutVars>
          <dgm:hierBranch val="init"/>
        </dgm:presLayoutVars>
      </dgm:prSet>
      <dgm:spPr/>
    </dgm:pt>
    <dgm:pt modelId="{C8663ED6-F2CF-B847-8EA7-373DE58970A6}" type="pres">
      <dgm:prSet presAssocID="{DAF23EA1-6370-D24C-B019-85485C3BED2C}" presName="rootComposite" presStyleCnt="0"/>
      <dgm:spPr/>
    </dgm:pt>
    <dgm:pt modelId="{17C13400-E1AE-2848-A047-82794A2C34D3}" type="pres">
      <dgm:prSet presAssocID="{DAF23EA1-6370-D24C-B019-85485C3BED2C}" presName="rootText" presStyleLbl="node2" presStyleIdx="1" presStyleCnt="2">
        <dgm:presLayoutVars>
          <dgm:chPref val="3"/>
        </dgm:presLayoutVars>
      </dgm:prSet>
      <dgm:spPr/>
    </dgm:pt>
    <dgm:pt modelId="{01F5F8D1-1813-CB47-BADB-92AC667D8D12}" type="pres">
      <dgm:prSet presAssocID="{DAF23EA1-6370-D24C-B019-85485C3BED2C}" presName="rootConnector" presStyleLbl="node2" presStyleIdx="1" presStyleCnt="2"/>
      <dgm:spPr/>
    </dgm:pt>
    <dgm:pt modelId="{4E607C1A-9A81-FD41-9BC6-E8A308243D24}" type="pres">
      <dgm:prSet presAssocID="{DAF23EA1-6370-D24C-B019-85485C3BED2C}" presName="hierChild4" presStyleCnt="0"/>
      <dgm:spPr/>
    </dgm:pt>
    <dgm:pt modelId="{8E63BAC1-D952-3444-984E-C5675B344793}" type="pres">
      <dgm:prSet presAssocID="{DAF23EA1-6370-D24C-B019-85485C3BED2C}" presName="hierChild5" presStyleCnt="0"/>
      <dgm:spPr/>
    </dgm:pt>
    <dgm:pt modelId="{5B51A1C2-B97A-1A46-A94F-E3F98C16A8B4}" type="pres">
      <dgm:prSet presAssocID="{14C92C2D-9441-B143-B1BB-7CCCFDBE03CE}" presName="hierChild3" presStyleCnt="0"/>
      <dgm:spPr/>
    </dgm:pt>
  </dgm:ptLst>
  <dgm:cxnLst>
    <dgm:cxn modelId="{29C6C228-9CD2-FE40-9D98-584EF2C81775}" type="presOf" srcId="{14C92C2D-9441-B143-B1BB-7CCCFDBE03CE}" destId="{F5CFF38E-E0D3-4049-BEE8-9769ACDAF235}" srcOrd="1" destOrd="0" presId="urn:microsoft.com/office/officeart/2005/8/layout/orgChart1"/>
    <dgm:cxn modelId="{DF5A0C2E-2320-774E-8EC7-4D28CE8062EC}" srcId="{14C92C2D-9441-B143-B1BB-7CCCFDBE03CE}" destId="{DAF23EA1-6370-D24C-B019-85485C3BED2C}" srcOrd="1" destOrd="0" parTransId="{9BDA683A-64F5-8B45-A845-1FD5E00DBEA5}" sibTransId="{CEAC3DC3-597D-7A45-A2FD-D5FF4C39B3FF}"/>
    <dgm:cxn modelId="{1588B03A-7B3C-8C4D-9C25-4CA94ECC725A}" srcId="{310ACC3B-0783-9849-B759-3D1E5EAAD615}" destId="{14C92C2D-9441-B143-B1BB-7CCCFDBE03CE}" srcOrd="0" destOrd="0" parTransId="{CB69C2CD-4AFC-D64D-8E9F-499F9E1B38CA}" sibTransId="{B16C40E3-3073-0840-BC82-C7A86258073A}"/>
    <dgm:cxn modelId="{83238690-8930-084A-8D55-5F4316F4EB14}" type="presOf" srcId="{DAF23EA1-6370-D24C-B019-85485C3BED2C}" destId="{17C13400-E1AE-2848-A047-82794A2C34D3}" srcOrd="0" destOrd="0" presId="urn:microsoft.com/office/officeart/2005/8/layout/orgChart1"/>
    <dgm:cxn modelId="{357ED29A-F1E7-534E-B7B4-30ABC422C90A}" type="presOf" srcId="{466DA3F7-2B80-1B44-A0EF-3E5C878F544B}" destId="{F0EBDFEF-4C25-6B48-BAFA-B7D400561C85}" srcOrd="0" destOrd="0" presId="urn:microsoft.com/office/officeart/2005/8/layout/orgChart1"/>
    <dgm:cxn modelId="{04BE869D-7C62-D742-8E1A-A4BB9D574A3B}" type="presOf" srcId="{DAF23EA1-6370-D24C-B019-85485C3BED2C}" destId="{01F5F8D1-1813-CB47-BADB-92AC667D8D12}" srcOrd="1" destOrd="0" presId="urn:microsoft.com/office/officeart/2005/8/layout/orgChart1"/>
    <dgm:cxn modelId="{6D6B44BD-661C-3947-9186-5897027FA59C}" type="presOf" srcId="{5BDBCFE6-F067-4643-A260-D05796BE0C35}" destId="{74B1E845-F142-2749-8FA8-667E6C4D3BD8}" srcOrd="0" destOrd="0" presId="urn:microsoft.com/office/officeart/2005/8/layout/orgChart1"/>
    <dgm:cxn modelId="{D6E755BD-923C-3049-848E-D3C8DEB0B033}" type="presOf" srcId="{9BDA683A-64F5-8B45-A845-1FD5E00DBEA5}" destId="{4FBAAE55-57D2-B746-88FD-56A497ED6553}" srcOrd="0" destOrd="0" presId="urn:microsoft.com/office/officeart/2005/8/layout/orgChart1"/>
    <dgm:cxn modelId="{F7B0EFD6-CB8D-554F-B168-87186EA04330}" type="presOf" srcId="{310ACC3B-0783-9849-B759-3D1E5EAAD615}" destId="{5FDB71D0-9CCD-0243-B47D-0EF1E84A4AC4}" srcOrd="0" destOrd="0" presId="urn:microsoft.com/office/officeart/2005/8/layout/orgChart1"/>
    <dgm:cxn modelId="{B461E1E1-6AE7-4A4D-B997-834BB2653CB8}" type="presOf" srcId="{14C92C2D-9441-B143-B1BB-7CCCFDBE03CE}" destId="{966DDCB5-24C6-A345-888E-26E25B0D386F}" srcOrd="0" destOrd="0" presId="urn:microsoft.com/office/officeart/2005/8/layout/orgChart1"/>
    <dgm:cxn modelId="{B988C1EE-5A31-0E45-A174-C30CAF3F49A6}" srcId="{14C92C2D-9441-B143-B1BB-7CCCFDBE03CE}" destId="{466DA3F7-2B80-1B44-A0EF-3E5C878F544B}" srcOrd="0" destOrd="0" parTransId="{5BDBCFE6-F067-4643-A260-D05796BE0C35}" sibTransId="{8E6979B4-A4AE-2542-81EE-AE25D70A2ABB}"/>
    <dgm:cxn modelId="{85F4F2F4-82A4-414D-A952-7EAB44C592BA}" type="presOf" srcId="{466DA3F7-2B80-1B44-A0EF-3E5C878F544B}" destId="{F62BE8D5-313A-1742-B5D6-61B62A5A8B5D}" srcOrd="1" destOrd="0" presId="urn:microsoft.com/office/officeart/2005/8/layout/orgChart1"/>
    <dgm:cxn modelId="{9459ABB0-A747-944D-82FC-E51F806217BE}" type="presParOf" srcId="{5FDB71D0-9CCD-0243-B47D-0EF1E84A4AC4}" destId="{3BF92940-804E-E544-B8AC-A43936E8DDFD}" srcOrd="0" destOrd="0" presId="urn:microsoft.com/office/officeart/2005/8/layout/orgChart1"/>
    <dgm:cxn modelId="{0D1D276C-0E15-4447-8DC0-F3B2E038EAF7}" type="presParOf" srcId="{3BF92940-804E-E544-B8AC-A43936E8DDFD}" destId="{03D56D18-80A8-0C46-A26B-41018E18AC5E}" srcOrd="0" destOrd="0" presId="urn:microsoft.com/office/officeart/2005/8/layout/orgChart1"/>
    <dgm:cxn modelId="{85A5B0DF-E3B5-B04E-A078-AA92142FCFB7}" type="presParOf" srcId="{03D56D18-80A8-0C46-A26B-41018E18AC5E}" destId="{966DDCB5-24C6-A345-888E-26E25B0D386F}" srcOrd="0" destOrd="0" presId="urn:microsoft.com/office/officeart/2005/8/layout/orgChart1"/>
    <dgm:cxn modelId="{B7A222D2-5A51-A741-88A8-CA2DD38214B9}" type="presParOf" srcId="{03D56D18-80A8-0C46-A26B-41018E18AC5E}" destId="{F5CFF38E-E0D3-4049-BEE8-9769ACDAF235}" srcOrd="1" destOrd="0" presId="urn:microsoft.com/office/officeart/2005/8/layout/orgChart1"/>
    <dgm:cxn modelId="{B6F964FF-447A-FE4E-9934-16C541683C14}" type="presParOf" srcId="{3BF92940-804E-E544-B8AC-A43936E8DDFD}" destId="{0DCA9AE1-C71B-F643-9D8A-E8C566AFDE05}" srcOrd="1" destOrd="0" presId="urn:microsoft.com/office/officeart/2005/8/layout/orgChart1"/>
    <dgm:cxn modelId="{A8E5A8C3-B826-B841-B052-BA974049CE32}" type="presParOf" srcId="{0DCA9AE1-C71B-F643-9D8A-E8C566AFDE05}" destId="{74B1E845-F142-2749-8FA8-667E6C4D3BD8}" srcOrd="0" destOrd="0" presId="urn:microsoft.com/office/officeart/2005/8/layout/orgChart1"/>
    <dgm:cxn modelId="{3CEF86CD-70C2-DD47-AB2E-7D4E1426C7D8}" type="presParOf" srcId="{0DCA9AE1-C71B-F643-9D8A-E8C566AFDE05}" destId="{99225FDD-8015-7F45-9A57-479E0C0F1331}" srcOrd="1" destOrd="0" presId="urn:microsoft.com/office/officeart/2005/8/layout/orgChart1"/>
    <dgm:cxn modelId="{8B41A3EA-737D-5A44-AD1D-D9E3CDD504A0}" type="presParOf" srcId="{99225FDD-8015-7F45-9A57-479E0C0F1331}" destId="{913DA092-559E-2947-884B-675056231C26}" srcOrd="0" destOrd="0" presId="urn:microsoft.com/office/officeart/2005/8/layout/orgChart1"/>
    <dgm:cxn modelId="{61AE3384-E66C-0040-B57F-9F8220C141A6}" type="presParOf" srcId="{913DA092-559E-2947-884B-675056231C26}" destId="{F0EBDFEF-4C25-6B48-BAFA-B7D400561C85}" srcOrd="0" destOrd="0" presId="urn:microsoft.com/office/officeart/2005/8/layout/orgChart1"/>
    <dgm:cxn modelId="{9D4E2609-1ADF-3B41-A987-928D562BF5A0}" type="presParOf" srcId="{913DA092-559E-2947-884B-675056231C26}" destId="{F62BE8D5-313A-1742-B5D6-61B62A5A8B5D}" srcOrd="1" destOrd="0" presId="urn:microsoft.com/office/officeart/2005/8/layout/orgChart1"/>
    <dgm:cxn modelId="{A7FB2A94-0FB0-1241-B994-5BC792F3DB8A}" type="presParOf" srcId="{99225FDD-8015-7F45-9A57-479E0C0F1331}" destId="{A0759272-6B70-EC40-8FFE-D1B1B9E8E590}" srcOrd="1" destOrd="0" presId="urn:microsoft.com/office/officeart/2005/8/layout/orgChart1"/>
    <dgm:cxn modelId="{E84B900D-6F4B-064F-8778-4C96BC3CEAE1}" type="presParOf" srcId="{99225FDD-8015-7F45-9A57-479E0C0F1331}" destId="{08491B6D-E2C8-CB40-A6CE-B799D6331777}" srcOrd="2" destOrd="0" presId="urn:microsoft.com/office/officeart/2005/8/layout/orgChart1"/>
    <dgm:cxn modelId="{211823A3-88F4-EB40-A49D-4929C1D20F25}" type="presParOf" srcId="{0DCA9AE1-C71B-F643-9D8A-E8C566AFDE05}" destId="{4FBAAE55-57D2-B746-88FD-56A497ED6553}" srcOrd="2" destOrd="0" presId="urn:microsoft.com/office/officeart/2005/8/layout/orgChart1"/>
    <dgm:cxn modelId="{58978D27-9000-ED47-A61B-E0667F9D9CE4}" type="presParOf" srcId="{0DCA9AE1-C71B-F643-9D8A-E8C566AFDE05}" destId="{22BCD657-1B50-0947-89B2-EC060D74DBB0}" srcOrd="3" destOrd="0" presId="urn:microsoft.com/office/officeart/2005/8/layout/orgChart1"/>
    <dgm:cxn modelId="{FAA6694A-D897-FC43-A4CD-5EC0070B927E}" type="presParOf" srcId="{22BCD657-1B50-0947-89B2-EC060D74DBB0}" destId="{C8663ED6-F2CF-B847-8EA7-373DE58970A6}" srcOrd="0" destOrd="0" presId="urn:microsoft.com/office/officeart/2005/8/layout/orgChart1"/>
    <dgm:cxn modelId="{B3D8AD23-AF87-0E42-9617-6114603F75BC}" type="presParOf" srcId="{C8663ED6-F2CF-B847-8EA7-373DE58970A6}" destId="{17C13400-E1AE-2848-A047-82794A2C34D3}" srcOrd="0" destOrd="0" presId="urn:microsoft.com/office/officeart/2005/8/layout/orgChart1"/>
    <dgm:cxn modelId="{37A58BDB-8E67-8047-9243-63C016D12CA5}" type="presParOf" srcId="{C8663ED6-F2CF-B847-8EA7-373DE58970A6}" destId="{01F5F8D1-1813-CB47-BADB-92AC667D8D12}" srcOrd="1" destOrd="0" presId="urn:microsoft.com/office/officeart/2005/8/layout/orgChart1"/>
    <dgm:cxn modelId="{09CFD2DA-7467-3D4C-8B72-382D4950226D}" type="presParOf" srcId="{22BCD657-1B50-0947-89B2-EC060D74DBB0}" destId="{4E607C1A-9A81-FD41-9BC6-E8A308243D24}" srcOrd="1" destOrd="0" presId="urn:microsoft.com/office/officeart/2005/8/layout/orgChart1"/>
    <dgm:cxn modelId="{6510CFAC-59BD-CA4E-ACB7-19B0B88C56AD}" type="presParOf" srcId="{22BCD657-1B50-0947-89B2-EC060D74DBB0}" destId="{8E63BAC1-D952-3444-984E-C5675B344793}" srcOrd="2" destOrd="0" presId="urn:microsoft.com/office/officeart/2005/8/layout/orgChart1"/>
    <dgm:cxn modelId="{F4FE4C68-00A1-9749-AF86-42FAA04F5E05}" type="presParOf" srcId="{3BF92940-804E-E544-B8AC-A43936E8DDFD}" destId="{5B51A1C2-B97A-1A46-A94F-E3F98C16A8B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F1011D-19C8-D648-8879-4B828F473332}" type="doc">
      <dgm:prSet loTypeId="urn:microsoft.com/office/officeart/2005/8/layout/hProcess7" loCatId="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54F3DD13-CFBE-A74E-A0AF-102DE97EDA8B}">
      <dgm:prSet phldrT="[Text]"/>
      <dgm:spPr/>
      <dgm:t>
        <a:bodyPr/>
        <a:lstStyle/>
        <a:p>
          <a:pPr>
            <a:buNone/>
          </a:pPr>
          <a:r>
            <a:rPr lang="en-PK" b="1" dirty="0"/>
            <a:t>Regulatory and funding barriers in implementing integrated care models</a:t>
          </a:r>
          <a:endParaRPr lang="en-GB" dirty="0"/>
        </a:p>
      </dgm:t>
    </dgm:pt>
    <dgm:pt modelId="{193790A9-1AC9-B94C-AECB-E625DADDC43A}" type="parTrans" cxnId="{8D2B75B6-2C8A-7C43-82FE-92BD8651C4EF}">
      <dgm:prSet/>
      <dgm:spPr/>
      <dgm:t>
        <a:bodyPr/>
        <a:lstStyle/>
        <a:p>
          <a:endParaRPr lang="en-GB"/>
        </a:p>
      </dgm:t>
    </dgm:pt>
    <dgm:pt modelId="{DBA5B048-0F5D-904D-80E9-54D1A4E347FF}" type="sibTrans" cxnId="{8D2B75B6-2C8A-7C43-82FE-92BD8651C4EF}">
      <dgm:prSet/>
      <dgm:spPr/>
      <dgm:t>
        <a:bodyPr/>
        <a:lstStyle/>
        <a:p>
          <a:endParaRPr lang="en-GB"/>
        </a:p>
      </dgm:t>
    </dgm:pt>
    <dgm:pt modelId="{811CE568-3A31-4048-82E8-81A09369468C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Lack of funding for cross-sector collaborations and a fragmented healthcare system hinder the full integration of services.</a:t>
          </a:r>
          <a:endParaRPr lang="en-GB" dirty="0"/>
        </a:p>
      </dgm:t>
    </dgm:pt>
    <dgm:pt modelId="{748B0D49-2095-4240-953C-14C909F45A14}" type="parTrans" cxnId="{8D34C375-7397-2D40-AB5B-7E417DD94823}">
      <dgm:prSet/>
      <dgm:spPr/>
      <dgm:t>
        <a:bodyPr/>
        <a:lstStyle/>
        <a:p>
          <a:endParaRPr lang="en-GB"/>
        </a:p>
      </dgm:t>
    </dgm:pt>
    <dgm:pt modelId="{91084CCA-EB20-AF45-965A-E03704ED50E2}" type="sibTrans" cxnId="{8D34C375-7397-2D40-AB5B-7E417DD94823}">
      <dgm:prSet/>
      <dgm:spPr/>
      <dgm:t>
        <a:bodyPr/>
        <a:lstStyle/>
        <a:p>
          <a:endParaRPr lang="en-GB"/>
        </a:p>
      </dgm:t>
    </dgm:pt>
    <dgm:pt modelId="{27AD1116-BD13-1C4E-BAA9-87F7C7A4F812}">
      <dgm:prSet phldrT="[Text]"/>
      <dgm:spPr/>
      <dgm:t>
        <a:bodyPr/>
        <a:lstStyle/>
        <a:p>
          <a:pPr>
            <a:buNone/>
          </a:pPr>
          <a:r>
            <a:rPr lang="en-PK" b="1" dirty="0"/>
            <a:t>Systemic challenges</a:t>
          </a:r>
          <a:endParaRPr lang="en-GB" dirty="0"/>
        </a:p>
      </dgm:t>
    </dgm:pt>
    <dgm:pt modelId="{A2A2B853-B244-034B-A3A0-4135FA3BFD84}" type="parTrans" cxnId="{90A79354-F7B4-A74B-BA1C-B717026DB4F2}">
      <dgm:prSet/>
      <dgm:spPr/>
      <dgm:t>
        <a:bodyPr/>
        <a:lstStyle/>
        <a:p>
          <a:endParaRPr lang="en-GB"/>
        </a:p>
      </dgm:t>
    </dgm:pt>
    <dgm:pt modelId="{CC6107D7-289E-5843-AA6B-AF853685E844}" type="sibTrans" cxnId="{90A79354-F7B4-A74B-BA1C-B717026DB4F2}">
      <dgm:prSet/>
      <dgm:spPr/>
      <dgm:t>
        <a:bodyPr/>
        <a:lstStyle/>
        <a:p>
          <a:endParaRPr lang="en-GB"/>
        </a:p>
      </dgm:t>
    </dgm:pt>
    <dgm:pt modelId="{34F5AB0A-2987-CC4E-BCD8-38C00608A488}">
      <dgm:prSet phldrT="[Text]"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Resistance to change</a:t>
          </a:r>
          <a:r>
            <a:rPr lang="en-PK" dirty="0"/>
            <a:t>: Healthcare providers may be resistant to altering established practices, especially when it comes to adopting new technologies or integrated models (Mareš, 2018).</a:t>
          </a:r>
          <a:endParaRPr lang="en-GB" dirty="0"/>
        </a:p>
      </dgm:t>
    </dgm:pt>
    <dgm:pt modelId="{B4F6F40C-6574-9943-A44E-2BE51A37B154}" type="parTrans" cxnId="{8FD7639E-89F0-6A4C-98DA-E3D71254F3BD}">
      <dgm:prSet/>
      <dgm:spPr/>
      <dgm:t>
        <a:bodyPr/>
        <a:lstStyle/>
        <a:p>
          <a:endParaRPr lang="en-GB"/>
        </a:p>
      </dgm:t>
    </dgm:pt>
    <dgm:pt modelId="{1914A77C-9804-3146-A3FC-C02A123E64B9}" type="sibTrans" cxnId="{8FD7639E-89F0-6A4C-98DA-E3D71254F3BD}">
      <dgm:prSet/>
      <dgm:spPr/>
      <dgm:t>
        <a:bodyPr/>
        <a:lstStyle/>
        <a:p>
          <a:endParaRPr lang="en-GB"/>
        </a:p>
      </dgm:t>
    </dgm:pt>
    <dgm:pt modelId="{23DBBD96-82F3-FD42-8907-72ABD09B0C44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dirty="0"/>
            <a:t>Regulatory frameworks may not support holistic, patient-centered approaches, leading to inefficiencies (Maruthappu, Hasan and Zeltner, 2015).</a:t>
          </a:r>
        </a:p>
      </dgm:t>
    </dgm:pt>
    <dgm:pt modelId="{46175FD6-9822-FF43-8108-75410859C8FE}" type="parTrans" cxnId="{F76A7E52-6D4B-DB45-BDB0-11A638A2FF6A}">
      <dgm:prSet/>
      <dgm:spPr/>
      <dgm:t>
        <a:bodyPr/>
        <a:lstStyle/>
        <a:p>
          <a:endParaRPr lang="en-GB"/>
        </a:p>
      </dgm:t>
    </dgm:pt>
    <dgm:pt modelId="{1CA9E2AE-EF2A-1448-B527-476EDF4AD4B2}" type="sibTrans" cxnId="{F76A7E52-6D4B-DB45-BDB0-11A638A2FF6A}">
      <dgm:prSet/>
      <dgm:spPr/>
      <dgm:t>
        <a:bodyPr/>
        <a:lstStyle/>
        <a:p>
          <a:endParaRPr lang="en-GB"/>
        </a:p>
      </dgm:t>
    </dgm:pt>
    <dgm:pt modelId="{86C079BB-089E-6841-B1E3-77AFC27D9244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/>
            <a:t>Limited resources</a:t>
          </a:r>
          <a:r>
            <a:rPr lang="en-PK"/>
            <a:t>: Shortages of staff, funding constraints, and organizational silos make it difficult to implement integrated care effectively.</a:t>
          </a:r>
        </a:p>
      </dgm:t>
    </dgm:pt>
    <dgm:pt modelId="{E0F6AA86-A7A1-3245-AAD2-A0C6E5599F2E}" type="parTrans" cxnId="{BDF321EF-A867-2E45-A435-E57B677C0E22}">
      <dgm:prSet/>
      <dgm:spPr/>
      <dgm:t>
        <a:bodyPr/>
        <a:lstStyle/>
        <a:p>
          <a:endParaRPr lang="en-GB"/>
        </a:p>
      </dgm:t>
    </dgm:pt>
    <dgm:pt modelId="{1E8FEC72-8108-664B-A511-90443A557292}" type="sibTrans" cxnId="{BDF321EF-A867-2E45-A435-E57B677C0E22}">
      <dgm:prSet/>
      <dgm:spPr/>
      <dgm:t>
        <a:bodyPr/>
        <a:lstStyle/>
        <a:p>
          <a:endParaRPr lang="en-GB"/>
        </a:p>
      </dgm:t>
    </dgm:pt>
    <dgm:pt modelId="{5E69FEB7-10F2-5048-A835-B0DDC81F0D01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PK" b="1" dirty="0"/>
            <a:t>Healthcare workforce issues</a:t>
          </a:r>
          <a:r>
            <a:rPr lang="en-PK" dirty="0"/>
            <a:t>: Staff shortages, burnout, and lack of training in integrated care approaches limit the ability to provide holistic, patient-centered services (Wendt </a:t>
          </a:r>
          <a:r>
            <a:rPr lang="en-PK" i="1" dirty="0"/>
            <a:t>et al.</a:t>
          </a:r>
          <a:r>
            <a:rPr lang="en-PK" dirty="0"/>
            <a:t>, 2023).</a:t>
          </a:r>
        </a:p>
      </dgm:t>
    </dgm:pt>
    <dgm:pt modelId="{9D7B3CA5-D1A8-0C4D-95DB-4029D7330949}" type="parTrans" cxnId="{AAF34979-FED9-034F-8B0B-D4AEECCCE72B}">
      <dgm:prSet/>
      <dgm:spPr/>
      <dgm:t>
        <a:bodyPr/>
        <a:lstStyle/>
        <a:p>
          <a:endParaRPr lang="en-GB"/>
        </a:p>
      </dgm:t>
    </dgm:pt>
    <dgm:pt modelId="{6AE640F3-4653-BC44-BE78-1AFB3E8076D1}" type="sibTrans" cxnId="{AAF34979-FED9-034F-8B0B-D4AEECCCE72B}">
      <dgm:prSet/>
      <dgm:spPr/>
      <dgm:t>
        <a:bodyPr/>
        <a:lstStyle/>
        <a:p>
          <a:endParaRPr lang="en-GB"/>
        </a:p>
      </dgm:t>
    </dgm:pt>
    <dgm:pt modelId="{37C7D150-6944-4041-92DD-2715B06349CD}" type="pres">
      <dgm:prSet presAssocID="{31F1011D-19C8-D648-8879-4B828F473332}" presName="Name0" presStyleCnt="0">
        <dgm:presLayoutVars>
          <dgm:dir/>
          <dgm:animLvl val="lvl"/>
          <dgm:resizeHandles val="exact"/>
        </dgm:presLayoutVars>
      </dgm:prSet>
      <dgm:spPr/>
    </dgm:pt>
    <dgm:pt modelId="{0349513F-F774-FF48-B229-4A2FA0E06326}" type="pres">
      <dgm:prSet presAssocID="{54F3DD13-CFBE-A74E-A0AF-102DE97EDA8B}" presName="compositeNode" presStyleCnt="0">
        <dgm:presLayoutVars>
          <dgm:bulletEnabled val="1"/>
        </dgm:presLayoutVars>
      </dgm:prSet>
      <dgm:spPr/>
    </dgm:pt>
    <dgm:pt modelId="{30CEA1C6-A19D-0C43-9B58-6BAD84237EBE}" type="pres">
      <dgm:prSet presAssocID="{54F3DD13-CFBE-A74E-A0AF-102DE97EDA8B}" presName="bgRect" presStyleLbl="node1" presStyleIdx="0" presStyleCnt="2"/>
      <dgm:spPr/>
    </dgm:pt>
    <dgm:pt modelId="{739FB232-4C35-C247-B04D-8FD6C113CACE}" type="pres">
      <dgm:prSet presAssocID="{54F3DD13-CFBE-A74E-A0AF-102DE97EDA8B}" presName="parentNode" presStyleLbl="node1" presStyleIdx="0" presStyleCnt="2">
        <dgm:presLayoutVars>
          <dgm:chMax val="0"/>
          <dgm:bulletEnabled val="1"/>
        </dgm:presLayoutVars>
      </dgm:prSet>
      <dgm:spPr/>
    </dgm:pt>
    <dgm:pt modelId="{7F899D28-BFB7-EC4D-B725-816DC5F18CA1}" type="pres">
      <dgm:prSet presAssocID="{54F3DD13-CFBE-A74E-A0AF-102DE97EDA8B}" presName="childNode" presStyleLbl="node1" presStyleIdx="0" presStyleCnt="2">
        <dgm:presLayoutVars>
          <dgm:bulletEnabled val="1"/>
        </dgm:presLayoutVars>
      </dgm:prSet>
      <dgm:spPr/>
    </dgm:pt>
    <dgm:pt modelId="{B55D5DE5-143E-E04B-800D-C108657F0302}" type="pres">
      <dgm:prSet presAssocID="{DBA5B048-0F5D-904D-80E9-54D1A4E347FF}" presName="hSp" presStyleCnt="0"/>
      <dgm:spPr/>
    </dgm:pt>
    <dgm:pt modelId="{DDBDB450-CEDF-194F-AC00-89DEA1E24ED9}" type="pres">
      <dgm:prSet presAssocID="{DBA5B048-0F5D-904D-80E9-54D1A4E347FF}" presName="vProcSp" presStyleCnt="0"/>
      <dgm:spPr/>
    </dgm:pt>
    <dgm:pt modelId="{9C432558-D0CE-0E42-96AF-52E8A5794E78}" type="pres">
      <dgm:prSet presAssocID="{DBA5B048-0F5D-904D-80E9-54D1A4E347FF}" presName="vSp1" presStyleCnt="0"/>
      <dgm:spPr/>
    </dgm:pt>
    <dgm:pt modelId="{9C6DBCF8-827F-BE47-9447-323B3A1CF61A}" type="pres">
      <dgm:prSet presAssocID="{DBA5B048-0F5D-904D-80E9-54D1A4E347FF}" presName="simulatedConn" presStyleLbl="solidFgAcc1" presStyleIdx="0" presStyleCnt="1"/>
      <dgm:spPr/>
    </dgm:pt>
    <dgm:pt modelId="{38F29AAE-25E0-D64E-9142-460B985BA50C}" type="pres">
      <dgm:prSet presAssocID="{DBA5B048-0F5D-904D-80E9-54D1A4E347FF}" presName="vSp2" presStyleCnt="0"/>
      <dgm:spPr/>
    </dgm:pt>
    <dgm:pt modelId="{B7C29FA1-7F1C-8D40-8665-DA6B09A7E3D3}" type="pres">
      <dgm:prSet presAssocID="{DBA5B048-0F5D-904D-80E9-54D1A4E347FF}" presName="sibTrans" presStyleCnt="0"/>
      <dgm:spPr/>
    </dgm:pt>
    <dgm:pt modelId="{E6290275-00B2-8E42-8E4D-DEA37F1A1601}" type="pres">
      <dgm:prSet presAssocID="{27AD1116-BD13-1C4E-BAA9-87F7C7A4F812}" presName="compositeNode" presStyleCnt="0">
        <dgm:presLayoutVars>
          <dgm:bulletEnabled val="1"/>
        </dgm:presLayoutVars>
      </dgm:prSet>
      <dgm:spPr/>
    </dgm:pt>
    <dgm:pt modelId="{DA30A077-210B-FA46-85F8-97E5BB29AE6A}" type="pres">
      <dgm:prSet presAssocID="{27AD1116-BD13-1C4E-BAA9-87F7C7A4F812}" presName="bgRect" presStyleLbl="node1" presStyleIdx="1" presStyleCnt="2"/>
      <dgm:spPr/>
    </dgm:pt>
    <dgm:pt modelId="{DF4CA6BB-4E99-1244-8D76-DD810A05E8C9}" type="pres">
      <dgm:prSet presAssocID="{27AD1116-BD13-1C4E-BAA9-87F7C7A4F812}" presName="parentNode" presStyleLbl="node1" presStyleIdx="1" presStyleCnt="2">
        <dgm:presLayoutVars>
          <dgm:chMax val="0"/>
          <dgm:bulletEnabled val="1"/>
        </dgm:presLayoutVars>
      </dgm:prSet>
      <dgm:spPr/>
    </dgm:pt>
    <dgm:pt modelId="{B377DEF3-DFC7-034B-A18F-6AF98B10409B}" type="pres">
      <dgm:prSet presAssocID="{27AD1116-BD13-1C4E-BAA9-87F7C7A4F812}" presName="childNode" presStyleLbl="node1" presStyleIdx="1" presStyleCnt="2">
        <dgm:presLayoutVars>
          <dgm:bulletEnabled val="1"/>
        </dgm:presLayoutVars>
      </dgm:prSet>
      <dgm:spPr/>
    </dgm:pt>
  </dgm:ptLst>
  <dgm:cxnLst>
    <dgm:cxn modelId="{92BF4422-491B-1C44-B86F-A48708D328AB}" type="presOf" srcId="{5E69FEB7-10F2-5048-A835-B0DDC81F0D01}" destId="{B377DEF3-DFC7-034B-A18F-6AF98B10409B}" srcOrd="0" destOrd="2" presId="urn:microsoft.com/office/officeart/2005/8/layout/hProcess7"/>
    <dgm:cxn modelId="{13B28732-CD2D-364E-9DDA-1163F4A532AC}" type="presOf" srcId="{811CE568-3A31-4048-82E8-81A09369468C}" destId="{7F899D28-BFB7-EC4D-B725-816DC5F18CA1}" srcOrd="0" destOrd="0" presId="urn:microsoft.com/office/officeart/2005/8/layout/hProcess7"/>
    <dgm:cxn modelId="{0D6FA634-3EE2-DE44-AA8F-95ACAF20C24C}" type="presOf" srcId="{86C079BB-089E-6841-B1E3-77AFC27D9244}" destId="{B377DEF3-DFC7-034B-A18F-6AF98B10409B}" srcOrd="0" destOrd="1" presId="urn:microsoft.com/office/officeart/2005/8/layout/hProcess7"/>
    <dgm:cxn modelId="{3098093A-806D-4945-88B9-B6AECADE9C8F}" type="presOf" srcId="{54F3DD13-CFBE-A74E-A0AF-102DE97EDA8B}" destId="{739FB232-4C35-C247-B04D-8FD6C113CACE}" srcOrd="1" destOrd="0" presId="urn:microsoft.com/office/officeart/2005/8/layout/hProcess7"/>
    <dgm:cxn modelId="{F575DC69-2F40-714B-A173-A9C96D31480A}" type="presOf" srcId="{27AD1116-BD13-1C4E-BAA9-87F7C7A4F812}" destId="{DF4CA6BB-4E99-1244-8D76-DD810A05E8C9}" srcOrd="1" destOrd="0" presId="urn:microsoft.com/office/officeart/2005/8/layout/hProcess7"/>
    <dgm:cxn modelId="{F76A7E52-6D4B-DB45-BDB0-11A638A2FF6A}" srcId="{54F3DD13-CFBE-A74E-A0AF-102DE97EDA8B}" destId="{23DBBD96-82F3-FD42-8907-72ABD09B0C44}" srcOrd="1" destOrd="0" parTransId="{46175FD6-9822-FF43-8108-75410859C8FE}" sibTransId="{1CA9E2AE-EF2A-1448-B527-476EDF4AD4B2}"/>
    <dgm:cxn modelId="{90A79354-F7B4-A74B-BA1C-B717026DB4F2}" srcId="{31F1011D-19C8-D648-8879-4B828F473332}" destId="{27AD1116-BD13-1C4E-BAA9-87F7C7A4F812}" srcOrd="1" destOrd="0" parTransId="{A2A2B853-B244-034B-A3A0-4135FA3BFD84}" sibTransId="{CC6107D7-289E-5843-AA6B-AF853685E844}"/>
    <dgm:cxn modelId="{8D34C375-7397-2D40-AB5B-7E417DD94823}" srcId="{54F3DD13-CFBE-A74E-A0AF-102DE97EDA8B}" destId="{811CE568-3A31-4048-82E8-81A09369468C}" srcOrd="0" destOrd="0" parTransId="{748B0D49-2095-4240-953C-14C909F45A14}" sibTransId="{91084CCA-EB20-AF45-965A-E03704ED50E2}"/>
    <dgm:cxn modelId="{5A5CFD57-16D8-5C4C-9F9C-AE577EE279B2}" type="presOf" srcId="{34F5AB0A-2987-CC4E-BCD8-38C00608A488}" destId="{B377DEF3-DFC7-034B-A18F-6AF98B10409B}" srcOrd="0" destOrd="0" presId="urn:microsoft.com/office/officeart/2005/8/layout/hProcess7"/>
    <dgm:cxn modelId="{AAF34979-FED9-034F-8B0B-D4AEECCCE72B}" srcId="{27AD1116-BD13-1C4E-BAA9-87F7C7A4F812}" destId="{5E69FEB7-10F2-5048-A835-B0DDC81F0D01}" srcOrd="2" destOrd="0" parTransId="{9D7B3CA5-D1A8-0C4D-95DB-4029D7330949}" sibTransId="{6AE640F3-4653-BC44-BE78-1AFB3E8076D1}"/>
    <dgm:cxn modelId="{8FD7639E-89F0-6A4C-98DA-E3D71254F3BD}" srcId="{27AD1116-BD13-1C4E-BAA9-87F7C7A4F812}" destId="{34F5AB0A-2987-CC4E-BCD8-38C00608A488}" srcOrd="0" destOrd="0" parTransId="{B4F6F40C-6574-9943-A44E-2BE51A37B154}" sibTransId="{1914A77C-9804-3146-A3FC-C02A123E64B9}"/>
    <dgm:cxn modelId="{660C74AB-EC4A-A14E-A79A-3317E6ECD2DF}" type="presOf" srcId="{31F1011D-19C8-D648-8879-4B828F473332}" destId="{37C7D150-6944-4041-92DD-2715B06349CD}" srcOrd="0" destOrd="0" presId="urn:microsoft.com/office/officeart/2005/8/layout/hProcess7"/>
    <dgm:cxn modelId="{8D2B75B6-2C8A-7C43-82FE-92BD8651C4EF}" srcId="{31F1011D-19C8-D648-8879-4B828F473332}" destId="{54F3DD13-CFBE-A74E-A0AF-102DE97EDA8B}" srcOrd="0" destOrd="0" parTransId="{193790A9-1AC9-B94C-AECB-E625DADDC43A}" sibTransId="{DBA5B048-0F5D-904D-80E9-54D1A4E347FF}"/>
    <dgm:cxn modelId="{E3FC27BE-B6DB-EB46-8D61-7B0647352554}" type="presOf" srcId="{27AD1116-BD13-1C4E-BAA9-87F7C7A4F812}" destId="{DA30A077-210B-FA46-85F8-97E5BB29AE6A}" srcOrd="0" destOrd="0" presId="urn:microsoft.com/office/officeart/2005/8/layout/hProcess7"/>
    <dgm:cxn modelId="{543FD2C8-2A69-6349-A9D6-A19FF6EA639E}" type="presOf" srcId="{23DBBD96-82F3-FD42-8907-72ABD09B0C44}" destId="{7F899D28-BFB7-EC4D-B725-816DC5F18CA1}" srcOrd="0" destOrd="1" presId="urn:microsoft.com/office/officeart/2005/8/layout/hProcess7"/>
    <dgm:cxn modelId="{25CC32CC-B278-6044-9D0C-D0333D86095A}" type="presOf" srcId="{54F3DD13-CFBE-A74E-A0AF-102DE97EDA8B}" destId="{30CEA1C6-A19D-0C43-9B58-6BAD84237EBE}" srcOrd="0" destOrd="0" presId="urn:microsoft.com/office/officeart/2005/8/layout/hProcess7"/>
    <dgm:cxn modelId="{BDF321EF-A867-2E45-A435-E57B677C0E22}" srcId="{27AD1116-BD13-1C4E-BAA9-87F7C7A4F812}" destId="{86C079BB-089E-6841-B1E3-77AFC27D9244}" srcOrd="1" destOrd="0" parTransId="{E0F6AA86-A7A1-3245-AAD2-A0C6E5599F2E}" sibTransId="{1E8FEC72-8108-664B-A511-90443A557292}"/>
    <dgm:cxn modelId="{E8FBB2BE-572F-A244-A5FA-0A91DB4BBBED}" type="presParOf" srcId="{37C7D150-6944-4041-92DD-2715B06349CD}" destId="{0349513F-F774-FF48-B229-4A2FA0E06326}" srcOrd="0" destOrd="0" presId="urn:microsoft.com/office/officeart/2005/8/layout/hProcess7"/>
    <dgm:cxn modelId="{73ECD324-E0C2-0547-BD4B-D6EF687A4D46}" type="presParOf" srcId="{0349513F-F774-FF48-B229-4A2FA0E06326}" destId="{30CEA1C6-A19D-0C43-9B58-6BAD84237EBE}" srcOrd="0" destOrd="0" presId="urn:microsoft.com/office/officeart/2005/8/layout/hProcess7"/>
    <dgm:cxn modelId="{D2BB4E24-F9F6-6244-9860-431085B99A56}" type="presParOf" srcId="{0349513F-F774-FF48-B229-4A2FA0E06326}" destId="{739FB232-4C35-C247-B04D-8FD6C113CACE}" srcOrd="1" destOrd="0" presId="urn:microsoft.com/office/officeart/2005/8/layout/hProcess7"/>
    <dgm:cxn modelId="{F50767AD-B61E-0A4A-B078-D65363DCF175}" type="presParOf" srcId="{0349513F-F774-FF48-B229-4A2FA0E06326}" destId="{7F899D28-BFB7-EC4D-B725-816DC5F18CA1}" srcOrd="2" destOrd="0" presId="urn:microsoft.com/office/officeart/2005/8/layout/hProcess7"/>
    <dgm:cxn modelId="{7CA3A45C-587F-B046-84E9-2CCAF03C9053}" type="presParOf" srcId="{37C7D150-6944-4041-92DD-2715B06349CD}" destId="{B55D5DE5-143E-E04B-800D-C108657F0302}" srcOrd="1" destOrd="0" presId="urn:microsoft.com/office/officeart/2005/8/layout/hProcess7"/>
    <dgm:cxn modelId="{9402E6AD-F1AD-ED45-9A2C-5E190536D539}" type="presParOf" srcId="{37C7D150-6944-4041-92DD-2715B06349CD}" destId="{DDBDB450-CEDF-194F-AC00-89DEA1E24ED9}" srcOrd="2" destOrd="0" presId="urn:microsoft.com/office/officeart/2005/8/layout/hProcess7"/>
    <dgm:cxn modelId="{D07C6E5E-7D16-4749-9435-DF7672693395}" type="presParOf" srcId="{DDBDB450-CEDF-194F-AC00-89DEA1E24ED9}" destId="{9C432558-D0CE-0E42-96AF-52E8A5794E78}" srcOrd="0" destOrd="0" presId="urn:microsoft.com/office/officeart/2005/8/layout/hProcess7"/>
    <dgm:cxn modelId="{2E344C2C-3954-5C4A-90A2-33A1BF7D349C}" type="presParOf" srcId="{DDBDB450-CEDF-194F-AC00-89DEA1E24ED9}" destId="{9C6DBCF8-827F-BE47-9447-323B3A1CF61A}" srcOrd="1" destOrd="0" presId="urn:microsoft.com/office/officeart/2005/8/layout/hProcess7"/>
    <dgm:cxn modelId="{9C82FB2A-B97C-A644-9918-8982F7DB6941}" type="presParOf" srcId="{DDBDB450-CEDF-194F-AC00-89DEA1E24ED9}" destId="{38F29AAE-25E0-D64E-9142-460B985BA50C}" srcOrd="2" destOrd="0" presId="urn:microsoft.com/office/officeart/2005/8/layout/hProcess7"/>
    <dgm:cxn modelId="{87C5129E-6CF7-FE4A-8C90-3F37855BB7BD}" type="presParOf" srcId="{37C7D150-6944-4041-92DD-2715B06349CD}" destId="{B7C29FA1-7F1C-8D40-8665-DA6B09A7E3D3}" srcOrd="3" destOrd="0" presId="urn:microsoft.com/office/officeart/2005/8/layout/hProcess7"/>
    <dgm:cxn modelId="{BE146066-DD48-8A43-9304-1BA1A2A76EAF}" type="presParOf" srcId="{37C7D150-6944-4041-92DD-2715B06349CD}" destId="{E6290275-00B2-8E42-8E4D-DEA37F1A1601}" srcOrd="4" destOrd="0" presId="urn:microsoft.com/office/officeart/2005/8/layout/hProcess7"/>
    <dgm:cxn modelId="{AA0DD9AD-6D3F-4A42-95D1-A88DB246AC74}" type="presParOf" srcId="{E6290275-00B2-8E42-8E4D-DEA37F1A1601}" destId="{DA30A077-210B-FA46-85F8-97E5BB29AE6A}" srcOrd="0" destOrd="0" presId="urn:microsoft.com/office/officeart/2005/8/layout/hProcess7"/>
    <dgm:cxn modelId="{7F3B6911-DAA6-8C42-9F76-1B93F2365DFB}" type="presParOf" srcId="{E6290275-00B2-8E42-8E4D-DEA37F1A1601}" destId="{DF4CA6BB-4E99-1244-8D76-DD810A05E8C9}" srcOrd="1" destOrd="0" presId="urn:microsoft.com/office/officeart/2005/8/layout/hProcess7"/>
    <dgm:cxn modelId="{A08E8B33-516F-7147-B748-B471A84257B6}" type="presParOf" srcId="{E6290275-00B2-8E42-8E4D-DEA37F1A1601}" destId="{B377DEF3-DFC7-034B-A18F-6AF98B10409B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793EACF-AA34-814A-8BCD-9DAA070DC410}" type="doc">
      <dgm:prSet loTypeId="urn:microsoft.com/office/officeart/2005/8/layout/default" loCatId="" qsTypeId="urn:microsoft.com/office/officeart/2005/8/quickstyle/simple2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D537CD61-970E-1440-8AB7-737C9F905302}">
      <dgm:prSet phldrT="[Text]"/>
      <dgm:spPr/>
      <dgm:t>
        <a:bodyPr/>
        <a:lstStyle/>
        <a:p>
          <a:r>
            <a:rPr lang="en-PK"/>
            <a:t>Increase funding and political support for integrated models of care.</a:t>
          </a:r>
          <a:endParaRPr lang="en-GB" dirty="0"/>
        </a:p>
      </dgm:t>
    </dgm:pt>
    <dgm:pt modelId="{050AB609-3B17-1642-8326-F6A8575DA8F1}" type="parTrans" cxnId="{1BD0BFE9-B23B-3645-8093-23369847821A}">
      <dgm:prSet/>
      <dgm:spPr/>
      <dgm:t>
        <a:bodyPr/>
        <a:lstStyle/>
        <a:p>
          <a:endParaRPr lang="en-GB"/>
        </a:p>
      </dgm:t>
    </dgm:pt>
    <dgm:pt modelId="{0B9C07F4-2795-6241-AD3F-4B4E0C8462E0}" type="sibTrans" cxnId="{1BD0BFE9-B23B-3645-8093-23369847821A}">
      <dgm:prSet/>
      <dgm:spPr/>
      <dgm:t>
        <a:bodyPr/>
        <a:lstStyle/>
        <a:p>
          <a:endParaRPr lang="en-GB"/>
        </a:p>
      </dgm:t>
    </dgm:pt>
    <dgm:pt modelId="{F766568A-EB0C-124C-8136-3C4E4B049BDB}">
      <dgm:prSet/>
      <dgm:spPr/>
      <dgm:t>
        <a:bodyPr/>
        <a:lstStyle/>
        <a:p>
          <a:pPr>
            <a:buSzPts val="1000"/>
            <a:buFont typeface="Wingdings" pitchFamily="2" charset="2"/>
            <a:buChar char=""/>
          </a:pPr>
          <a:r>
            <a:rPr lang="en-PK"/>
            <a:t>Encourage cultural change in healthcare organizations to promote collaboration.</a:t>
          </a:r>
        </a:p>
      </dgm:t>
    </dgm:pt>
    <dgm:pt modelId="{D7C915A8-CC4B-9D41-BD48-3CA95E9258A5}" type="parTrans" cxnId="{EA7B18A9-FE13-714D-89CD-92D8A2B2CE53}">
      <dgm:prSet/>
      <dgm:spPr/>
      <dgm:t>
        <a:bodyPr/>
        <a:lstStyle/>
        <a:p>
          <a:endParaRPr lang="en-GB"/>
        </a:p>
      </dgm:t>
    </dgm:pt>
    <dgm:pt modelId="{1B429CB8-850A-DD45-A0FA-F7FE635E83CD}" type="sibTrans" cxnId="{EA7B18A9-FE13-714D-89CD-92D8A2B2CE53}">
      <dgm:prSet/>
      <dgm:spPr/>
      <dgm:t>
        <a:bodyPr/>
        <a:lstStyle/>
        <a:p>
          <a:endParaRPr lang="en-GB"/>
        </a:p>
      </dgm:t>
    </dgm:pt>
    <dgm:pt modelId="{5B5922AE-3AD1-6347-A1CC-818DD7F1C80D}">
      <dgm:prSet/>
      <dgm:spPr/>
      <dgm:t>
        <a:bodyPr/>
        <a:lstStyle/>
        <a:p>
          <a:pPr>
            <a:buSzPts val="1000"/>
            <a:buFont typeface="Wingdings" pitchFamily="2" charset="2"/>
            <a:buChar char=""/>
          </a:pPr>
          <a:r>
            <a:rPr lang="en-PK"/>
            <a:t>Enhance workforce development with training on integrated care, technology, and patient-centered approaches.</a:t>
          </a:r>
        </a:p>
      </dgm:t>
    </dgm:pt>
    <dgm:pt modelId="{352AE7F7-4E8C-894E-BFC0-C81A31B02DA7}" type="parTrans" cxnId="{EB1F41A8-FB78-9847-B551-B506A8A32F59}">
      <dgm:prSet/>
      <dgm:spPr/>
      <dgm:t>
        <a:bodyPr/>
        <a:lstStyle/>
        <a:p>
          <a:endParaRPr lang="en-GB"/>
        </a:p>
      </dgm:t>
    </dgm:pt>
    <dgm:pt modelId="{7A04ADB7-BBBF-C74A-8D89-07A73B242E9F}" type="sibTrans" cxnId="{EB1F41A8-FB78-9847-B551-B506A8A32F59}">
      <dgm:prSet/>
      <dgm:spPr/>
      <dgm:t>
        <a:bodyPr/>
        <a:lstStyle/>
        <a:p>
          <a:endParaRPr lang="en-GB"/>
        </a:p>
      </dgm:t>
    </dgm:pt>
    <dgm:pt modelId="{F468AD26-D27A-6C45-9CC4-E55A4C2BF0A9}" type="pres">
      <dgm:prSet presAssocID="{2793EACF-AA34-814A-8BCD-9DAA070DC410}" presName="diagram" presStyleCnt="0">
        <dgm:presLayoutVars>
          <dgm:dir/>
          <dgm:resizeHandles val="exact"/>
        </dgm:presLayoutVars>
      </dgm:prSet>
      <dgm:spPr/>
    </dgm:pt>
    <dgm:pt modelId="{18734CB6-DEC8-3448-88F5-153976143D81}" type="pres">
      <dgm:prSet presAssocID="{D537CD61-970E-1440-8AB7-737C9F905302}" presName="node" presStyleLbl="node1" presStyleIdx="0" presStyleCnt="3">
        <dgm:presLayoutVars>
          <dgm:bulletEnabled val="1"/>
        </dgm:presLayoutVars>
      </dgm:prSet>
      <dgm:spPr/>
    </dgm:pt>
    <dgm:pt modelId="{9B05082F-D47B-CA43-A830-8E7ACA0325C3}" type="pres">
      <dgm:prSet presAssocID="{0B9C07F4-2795-6241-AD3F-4B4E0C8462E0}" presName="sibTrans" presStyleCnt="0"/>
      <dgm:spPr/>
    </dgm:pt>
    <dgm:pt modelId="{ECA94734-3A2E-9146-A135-516D320DAEB5}" type="pres">
      <dgm:prSet presAssocID="{F766568A-EB0C-124C-8136-3C4E4B049BDB}" presName="node" presStyleLbl="node1" presStyleIdx="1" presStyleCnt="3">
        <dgm:presLayoutVars>
          <dgm:bulletEnabled val="1"/>
        </dgm:presLayoutVars>
      </dgm:prSet>
      <dgm:spPr/>
    </dgm:pt>
    <dgm:pt modelId="{2F25E033-6567-C742-8232-82BC83913C4D}" type="pres">
      <dgm:prSet presAssocID="{1B429CB8-850A-DD45-A0FA-F7FE635E83CD}" presName="sibTrans" presStyleCnt="0"/>
      <dgm:spPr/>
    </dgm:pt>
    <dgm:pt modelId="{4FFC8F96-6692-994E-8BE0-6A8232C9A66D}" type="pres">
      <dgm:prSet presAssocID="{5B5922AE-3AD1-6347-A1CC-818DD7F1C80D}" presName="node" presStyleLbl="node1" presStyleIdx="2" presStyleCnt="3">
        <dgm:presLayoutVars>
          <dgm:bulletEnabled val="1"/>
        </dgm:presLayoutVars>
      </dgm:prSet>
      <dgm:spPr/>
    </dgm:pt>
  </dgm:ptLst>
  <dgm:cxnLst>
    <dgm:cxn modelId="{6F8DD20A-19CE-114A-AA1B-09457F95FD37}" type="presOf" srcId="{5B5922AE-3AD1-6347-A1CC-818DD7F1C80D}" destId="{4FFC8F96-6692-994E-8BE0-6A8232C9A66D}" srcOrd="0" destOrd="0" presId="urn:microsoft.com/office/officeart/2005/8/layout/default"/>
    <dgm:cxn modelId="{0CCADA5B-3359-9B4D-B681-86E76DB6E185}" type="presOf" srcId="{2793EACF-AA34-814A-8BCD-9DAA070DC410}" destId="{F468AD26-D27A-6C45-9CC4-E55A4C2BF0A9}" srcOrd="0" destOrd="0" presId="urn:microsoft.com/office/officeart/2005/8/layout/default"/>
    <dgm:cxn modelId="{6A91A249-D643-FC49-88E5-F0F13C470222}" type="presOf" srcId="{F766568A-EB0C-124C-8136-3C4E4B049BDB}" destId="{ECA94734-3A2E-9146-A135-516D320DAEB5}" srcOrd="0" destOrd="0" presId="urn:microsoft.com/office/officeart/2005/8/layout/default"/>
    <dgm:cxn modelId="{490F3C8B-2228-8C4A-BD7F-25801CA5951D}" type="presOf" srcId="{D537CD61-970E-1440-8AB7-737C9F905302}" destId="{18734CB6-DEC8-3448-88F5-153976143D81}" srcOrd="0" destOrd="0" presId="urn:microsoft.com/office/officeart/2005/8/layout/default"/>
    <dgm:cxn modelId="{EB1F41A8-FB78-9847-B551-B506A8A32F59}" srcId="{2793EACF-AA34-814A-8BCD-9DAA070DC410}" destId="{5B5922AE-3AD1-6347-A1CC-818DD7F1C80D}" srcOrd="2" destOrd="0" parTransId="{352AE7F7-4E8C-894E-BFC0-C81A31B02DA7}" sibTransId="{7A04ADB7-BBBF-C74A-8D89-07A73B242E9F}"/>
    <dgm:cxn modelId="{EA7B18A9-FE13-714D-89CD-92D8A2B2CE53}" srcId="{2793EACF-AA34-814A-8BCD-9DAA070DC410}" destId="{F766568A-EB0C-124C-8136-3C4E4B049BDB}" srcOrd="1" destOrd="0" parTransId="{D7C915A8-CC4B-9D41-BD48-3CA95E9258A5}" sibTransId="{1B429CB8-850A-DD45-A0FA-F7FE635E83CD}"/>
    <dgm:cxn modelId="{1BD0BFE9-B23B-3645-8093-23369847821A}" srcId="{2793EACF-AA34-814A-8BCD-9DAA070DC410}" destId="{D537CD61-970E-1440-8AB7-737C9F905302}" srcOrd="0" destOrd="0" parTransId="{050AB609-3B17-1642-8326-F6A8575DA8F1}" sibTransId="{0B9C07F4-2795-6241-AD3F-4B4E0C8462E0}"/>
    <dgm:cxn modelId="{B5EF7DE0-7F7F-2B4D-A8E2-93F4720AE0AF}" type="presParOf" srcId="{F468AD26-D27A-6C45-9CC4-E55A4C2BF0A9}" destId="{18734CB6-DEC8-3448-88F5-153976143D81}" srcOrd="0" destOrd="0" presId="urn:microsoft.com/office/officeart/2005/8/layout/default"/>
    <dgm:cxn modelId="{7BAA7A45-AF95-2546-B190-200DF0E72D3A}" type="presParOf" srcId="{F468AD26-D27A-6C45-9CC4-E55A4C2BF0A9}" destId="{9B05082F-D47B-CA43-A830-8E7ACA0325C3}" srcOrd="1" destOrd="0" presId="urn:microsoft.com/office/officeart/2005/8/layout/default"/>
    <dgm:cxn modelId="{99A66F64-4957-9F43-ABD1-FB4F57C176D9}" type="presParOf" srcId="{F468AD26-D27A-6C45-9CC4-E55A4C2BF0A9}" destId="{ECA94734-3A2E-9146-A135-516D320DAEB5}" srcOrd="2" destOrd="0" presId="urn:microsoft.com/office/officeart/2005/8/layout/default"/>
    <dgm:cxn modelId="{F819BB81-2C18-A645-B596-30301207E7A4}" type="presParOf" srcId="{F468AD26-D27A-6C45-9CC4-E55A4C2BF0A9}" destId="{2F25E033-6567-C742-8232-82BC83913C4D}" srcOrd="3" destOrd="0" presId="urn:microsoft.com/office/officeart/2005/8/layout/default"/>
    <dgm:cxn modelId="{183DEE41-E9E2-8F42-B114-638717B637CD}" type="presParOf" srcId="{F468AD26-D27A-6C45-9CC4-E55A4C2BF0A9}" destId="{4FFC8F96-6692-994E-8BE0-6A8232C9A66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04CB7-C2C8-1C44-B127-20480A2FDB97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04D75-DA31-E74A-A504-703B95F78FBC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Health, wellbeing, and sustainable development are critical components of a modern healthcare system.</a:t>
          </a:r>
          <a:endParaRPr lang="en-US" sz="2200" kern="1200"/>
        </a:p>
      </dsp:txBody>
      <dsp:txXfrm>
        <a:off x="0" y="531"/>
        <a:ext cx="10515600" cy="870055"/>
      </dsp:txXfrm>
    </dsp:sp>
    <dsp:sp modelId="{128157F5-ECD5-994A-88F9-0BEFAFFE0AE7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DBF59-1672-C541-8706-E34F556CC803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Integrating these aspects ensures a comprehensive approach to both physical and mental health, considering environmental and social factors (Magomedova and Fatima, 2025).</a:t>
          </a:r>
          <a:endParaRPr lang="en-US" sz="2200" kern="1200"/>
        </a:p>
      </dsp:txBody>
      <dsp:txXfrm>
        <a:off x="0" y="870586"/>
        <a:ext cx="10515600" cy="870055"/>
      </dsp:txXfrm>
    </dsp:sp>
    <dsp:sp modelId="{85E5FED2-1DA8-974E-8845-BC63A15E81E1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55D07-9FF0-5242-A94D-892CD73516BC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Sustainable healthcare delivery is essential to meet growing demand, manage long-term conditions, and address health inequalities.</a:t>
          </a:r>
          <a:endParaRPr lang="en-US" sz="2200" kern="1200"/>
        </a:p>
      </dsp:txBody>
      <dsp:txXfrm>
        <a:off x="0" y="1740641"/>
        <a:ext cx="10515600" cy="870055"/>
      </dsp:txXfrm>
    </dsp:sp>
    <dsp:sp modelId="{9F99D6E8-DEDF-EA48-B743-CC2C48541CE6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CDDA1-6FEE-A44B-809B-7BC53015EA00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The integration of policies and practices like wellness programmes and social prescribing helps improve overall health outcomes.</a:t>
          </a:r>
          <a:endParaRPr lang="en-US" sz="2200" kern="1200"/>
        </a:p>
      </dsp:txBody>
      <dsp:txXfrm>
        <a:off x="0" y="2610696"/>
        <a:ext cx="10515600" cy="870055"/>
      </dsp:txXfrm>
    </dsp:sp>
    <dsp:sp modelId="{9986B1DC-D9E7-BC4B-8F45-2EC5141E527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2184C-157A-5B49-BD89-24DA440315FB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Effective integration enhances the efficiency of services, reduces costs, and promotes long-term health and wellbeing for diverse populations (Wilson </a:t>
          </a:r>
          <a:r>
            <a:rPr lang="en-PK" sz="2200" i="1" kern="1200"/>
            <a:t>et al.</a:t>
          </a:r>
          <a:r>
            <a:rPr lang="en-PK" sz="2200" kern="1200"/>
            <a:t>, 2025).</a:t>
          </a:r>
          <a:endParaRPr lang="en-US" sz="2200" kern="120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717677-CA70-644D-B820-80587FA73269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58F842A-08DD-B245-A2D8-B0D1D6616C3A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900" b="1" kern="1200"/>
            <a:t>Health</a:t>
          </a:r>
          <a:r>
            <a:rPr lang="en-PK" sz="1900" kern="1200"/>
            <a:t>: Physical, mental, and social well-being beyond the absence of disease (Schramme, 2023) </a:t>
          </a:r>
          <a:endParaRPr lang="en-US" sz="1900" kern="1200"/>
        </a:p>
      </dsp:txBody>
      <dsp:txXfrm>
        <a:off x="378614" y="886531"/>
        <a:ext cx="2810360" cy="1744948"/>
      </dsp:txXfrm>
    </dsp:sp>
    <dsp:sp modelId="{FB57D688-BAA7-DD4A-908F-ED1B3AA80BC0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E4798FE-7F83-BB44-AC73-45C5BB4AB3F5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900" b="1" kern="1200"/>
            <a:t>Wellbeing</a:t>
          </a:r>
          <a:r>
            <a:rPr lang="en-PK" sz="1900" kern="1200"/>
            <a:t>: A holistic view encompassing physical, mental, emotional, and social health (World Health Organization, 2025)</a:t>
          </a:r>
          <a:endParaRPr lang="en-US" sz="1900" kern="1200"/>
        </a:p>
      </dsp:txBody>
      <dsp:txXfrm>
        <a:off x="3946203" y="886531"/>
        <a:ext cx="2810360" cy="1744948"/>
      </dsp:txXfrm>
    </dsp:sp>
    <dsp:sp modelId="{976BAA3D-B7AF-664A-99C2-F1DC9CEDB8FA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9708B1F-F5BB-B848-B732-2A43606285A9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900" b="1" kern="1200"/>
            <a:t>Sustainable Development</a:t>
          </a:r>
          <a:r>
            <a:rPr lang="en-PK" sz="1900" kern="1200"/>
            <a:t>: Meeting present needs without compromising future generations (United Nations, 2025)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0747B-9590-7549-B32F-A527840C4BBE}">
      <dsp:nvSpPr>
        <dsp:cNvPr id="0" name=""/>
        <dsp:cNvSpPr/>
      </dsp:nvSpPr>
      <dsp:spPr>
        <a:xfrm>
          <a:off x="0" y="40091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6FBB5-E2CF-474E-8AD8-8F073AB929BA}">
      <dsp:nvSpPr>
        <dsp:cNvPr id="0" name=""/>
        <dsp:cNvSpPr/>
      </dsp:nvSpPr>
      <dsp:spPr>
        <a:xfrm>
          <a:off x="328612" y="352273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200" b="1" kern="1200"/>
            <a:t>Biopsychosocial Model</a:t>
          </a:r>
          <a:r>
            <a:rPr lang="en-PK" sz="1200" kern="1200"/>
            <a:t>: Comprehensive, patient-centered approach that suggests health and illness result from the intricate and dynamic interplay of biological (genetic, biochemical), psychological (mood, personality, behavior), and social (cultural, familial, socioeconomic) factors (Borrell-Carrio, Suchman and Epstein, 2004). </a:t>
          </a:r>
          <a:endParaRPr lang="en-US" sz="1200" kern="1200"/>
        </a:p>
      </dsp:txBody>
      <dsp:txXfrm>
        <a:off x="383617" y="407278"/>
        <a:ext cx="2847502" cy="1768010"/>
      </dsp:txXfrm>
    </dsp:sp>
    <dsp:sp modelId="{5AE491DA-7CDF-1F4E-802F-00D84F8AA8A0}">
      <dsp:nvSpPr>
        <dsp:cNvPr id="0" name=""/>
        <dsp:cNvSpPr/>
      </dsp:nvSpPr>
      <dsp:spPr>
        <a:xfrm>
          <a:off x="3614737" y="40091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2C728-1147-094F-80A8-4F5A84D4E38D}">
      <dsp:nvSpPr>
        <dsp:cNvPr id="0" name=""/>
        <dsp:cNvSpPr/>
      </dsp:nvSpPr>
      <dsp:spPr>
        <a:xfrm>
          <a:off x="3943350" y="352273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200" kern="1200"/>
            <a:t>The Ecological Model (or Social-Ecological Model) in health is a framework that explores how various environmental factors—such as social, physical, and policy contexts—interact with individual characteristics to impact health outcomes and behaviors (Eriksson </a:t>
          </a:r>
          <a:r>
            <a:rPr lang="en-PK" sz="1200" i="1" kern="1200"/>
            <a:t>et al.</a:t>
          </a:r>
          <a:r>
            <a:rPr lang="en-PK" sz="1200" kern="1200"/>
            <a:t>, 2025).</a:t>
          </a:r>
          <a:endParaRPr lang="en-US" sz="1200" kern="1200"/>
        </a:p>
      </dsp:txBody>
      <dsp:txXfrm>
        <a:off x="3998355" y="407278"/>
        <a:ext cx="2847502" cy="1768010"/>
      </dsp:txXfrm>
    </dsp:sp>
    <dsp:sp modelId="{4B1E5B68-5B48-B247-AD6D-FFB7C092DD8B}">
      <dsp:nvSpPr>
        <dsp:cNvPr id="0" name=""/>
        <dsp:cNvSpPr/>
      </dsp:nvSpPr>
      <dsp:spPr>
        <a:xfrm>
          <a:off x="7229475" y="40091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C933D-3A86-E346-A68A-96C448046F0F}">
      <dsp:nvSpPr>
        <dsp:cNvPr id="0" name=""/>
        <dsp:cNvSpPr/>
      </dsp:nvSpPr>
      <dsp:spPr>
        <a:xfrm>
          <a:off x="7558087" y="352273"/>
          <a:ext cx="2957512" cy="1878020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200" kern="1200" dirty="0"/>
            <a:t>The Holistic Model of health takes a comprehensive approach to well-being by recognizing the interconnectedness of the mind, body, and spirit, focusing on treating the individual as a whole rather than just addressing isolated symptoms or diseases (Jasemi </a:t>
          </a:r>
          <a:r>
            <a:rPr lang="en-PK" sz="1200" i="1" kern="1200" dirty="0"/>
            <a:t>et al.</a:t>
          </a:r>
          <a:r>
            <a:rPr lang="en-PK" sz="1200" kern="1200" dirty="0"/>
            <a:t>, 2017).</a:t>
          </a:r>
          <a:endParaRPr lang="en-US" sz="1200" kern="1200" dirty="0"/>
        </a:p>
      </dsp:txBody>
      <dsp:txXfrm>
        <a:off x="7613092" y="407278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6E31D-DE26-6A43-848D-E95F7294C82D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3BB1B-1D67-CA46-A799-13289A57AE07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1" kern="1200"/>
            <a:t>Overview of SDG 3</a:t>
          </a:r>
          <a:r>
            <a:rPr lang="en-PK" sz="2200" kern="1200"/>
            <a:t>: Ensure healthy lives and promote well-being for all at all ages (United Nations, 2025).</a:t>
          </a:r>
          <a:endParaRPr lang="en-US" sz="2200" kern="1200"/>
        </a:p>
      </dsp:txBody>
      <dsp:txXfrm>
        <a:off x="0" y="531"/>
        <a:ext cx="10515600" cy="870055"/>
      </dsp:txXfrm>
    </dsp:sp>
    <dsp:sp modelId="{DF8C7A4A-DEB2-B840-854E-11CC6712663B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9F252-9201-CB48-8C1E-7E7DF02A4E2F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SDG 3 focuses on reducing premature deaths, addressing mental health, and improving universal access to healthcare services.</a:t>
          </a:r>
          <a:endParaRPr lang="en-US" sz="2200" kern="1200"/>
        </a:p>
      </dsp:txBody>
      <dsp:txXfrm>
        <a:off x="0" y="870586"/>
        <a:ext cx="10515600" cy="870055"/>
      </dsp:txXfrm>
    </dsp:sp>
    <dsp:sp modelId="{2831CA1E-233C-B445-BBE2-42AA3604E85B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29B6D-8691-134B-9B61-34C90890069B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Health and sustainability are intertwined, with a focus on preventing disease, improving the quality of life, and reducing healthcare burdens through sustainable practices.</a:t>
          </a:r>
          <a:endParaRPr lang="en-US" sz="2200" kern="1200"/>
        </a:p>
      </dsp:txBody>
      <dsp:txXfrm>
        <a:off x="0" y="1740641"/>
        <a:ext cx="10515600" cy="870055"/>
      </dsp:txXfrm>
    </dsp:sp>
    <dsp:sp modelId="{F01CA937-7E11-D247-A6BD-D36C6D6FE3F4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F2B72-6E0A-664E-BA8D-3F6C7CB0DD3B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Benefits include improved health outcomes and reduced health inequalities. </a:t>
          </a:r>
          <a:endParaRPr lang="en-US" sz="2200" kern="1200"/>
        </a:p>
      </dsp:txBody>
      <dsp:txXfrm>
        <a:off x="0" y="2610696"/>
        <a:ext cx="10515600" cy="870055"/>
      </dsp:txXfrm>
    </dsp:sp>
    <dsp:sp modelId="{E23B30DF-A90A-904D-A01E-F3A819CBC287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2C9F8-8EC5-B94C-BEAF-14605330D3C0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kern="1200"/>
            <a:t>Challenges include limited funding, inconsistent implementation across regions, and the complexity of measuring long-term impact (Gera </a:t>
          </a:r>
          <a:r>
            <a:rPr lang="en-PK" sz="2200" i="1" kern="1200"/>
            <a:t>et al.</a:t>
          </a:r>
          <a:r>
            <a:rPr lang="en-PK" sz="2200" kern="1200"/>
            <a:t>, 2018).</a:t>
          </a:r>
          <a:endParaRPr lang="en-US" sz="2200" kern="1200"/>
        </a:p>
      </dsp:txBody>
      <dsp:txXfrm>
        <a:off x="0" y="3480751"/>
        <a:ext cx="10515600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C884A-F6A5-F444-B52A-5EB126574296}">
      <dsp:nvSpPr>
        <dsp:cNvPr id="0" name=""/>
        <dsp:cNvSpPr/>
      </dsp:nvSpPr>
      <dsp:spPr>
        <a:xfrm>
          <a:off x="1945592" y="315537"/>
          <a:ext cx="4077709" cy="4077709"/>
        </a:xfrm>
        <a:prstGeom prst="pie">
          <a:avLst>
            <a:gd name="adj1" fmla="val 16200000"/>
            <a:gd name="adj2" fmla="val 1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WHO's "Health in All Policies"</a:t>
          </a:r>
          <a:r>
            <a:rPr lang="en-PK" sz="1100" kern="1200" dirty="0"/>
            <a:t>: Encourages policy makers to consider health impacts in all sectors (WHO, 2018).</a:t>
          </a:r>
          <a:endParaRPr lang="en-GB" sz="1100" kern="1200" dirty="0"/>
        </a:p>
      </dsp:txBody>
      <dsp:txXfrm>
        <a:off x="4094642" y="1179623"/>
        <a:ext cx="1456324" cy="1213604"/>
      </dsp:txXfrm>
    </dsp:sp>
    <dsp:sp modelId="{31EB3E79-0DD8-4B44-B3B7-AFD6FA5FB009}">
      <dsp:nvSpPr>
        <dsp:cNvPr id="0" name=""/>
        <dsp:cNvSpPr/>
      </dsp:nvSpPr>
      <dsp:spPr>
        <a:xfrm>
          <a:off x="1861611" y="461169"/>
          <a:ext cx="4077709" cy="4077709"/>
        </a:xfrm>
        <a:prstGeom prst="pie">
          <a:avLst>
            <a:gd name="adj1" fmla="val 1800000"/>
            <a:gd name="adj2" fmla="val 90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/>
            <a:t>NHS Long Term Plan</a:t>
          </a:r>
          <a:r>
            <a:rPr lang="en-PK" sz="1100" kern="1200"/>
            <a:t>: Focuses on enhancing preventative care and integrating mental health services with physical health (NHS England, 2019).</a:t>
          </a:r>
          <a:endParaRPr lang="en-PK" sz="1100" kern="1200" dirty="0"/>
        </a:p>
      </dsp:txBody>
      <dsp:txXfrm>
        <a:off x="2832494" y="3106826"/>
        <a:ext cx="2184487" cy="1067971"/>
      </dsp:txXfrm>
    </dsp:sp>
    <dsp:sp modelId="{C39212CE-689F-B64F-A093-F1E1BA609D9B}">
      <dsp:nvSpPr>
        <dsp:cNvPr id="0" name=""/>
        <dsp:cNvSpPr/>
      </dsp:nvSpPr>
      <dsp:spPr>
        <a:xfrm>
          <a:off x="1777629" y="315537"/>
          <a:ext cx="4077709" cy="4077709"/>
        </a:xfrm>
        <a:prstGeom prst="pie">
          <a:avLst>
            <a:gd name="adj1" fmla="val 90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100" b="1" kern="1200" dirty="0"/>
            <a:t>Legislation</a:t>
          </a:r>
          <a:r>
            <a:rPr lang="en-PK" sz="1100" kern="1200" dirty="0"/>
            <a:t>: Includes laws supporting universal healthcare, mental health rights, and public health protections (World Health Organization, 2023).</a:t>
          </a:r>
        </a:p>
      </dsp:txBody>
      <dsp:txXfrm>
        <a:off x="2249964" y="1179623"/>
        <a:ext cx="1456324" cy="1213604"/>
      </dsp:txXfrm>
    </dsp:sp>
    <dsp:sp modelId="{473F1322-DCE2-D14E-9343-6F51E899CEE5}">
      <dsp:nvSpPr>
        <dsp:cNvPr id="0" name=""/>
        <dsp:cNvSpPr/>
      </dsp:nvSpPr>
      <dsp:spPr>
        <a:xfrm>
          <a:off x="1693499" y="63107"/>
          <a:ext cx="4582568" cy="4582568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60A01-FD0B-5A47-AB4A-09DE00B4030F}">
      <dsp:nvSpPr>
        <dsp:cNvPr id="0" name=""/>
        <dsp:cNvSpPr/>
      </dsp:nvSpPr>
      <dsp:spPr>
        <a:xfrm>
          <a:off x="1609181" y="208482"/>
          <a:ext cx="4582568" cy="4582568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40D69-D682-B44D-A4AD-F93CE6BE788C}">
      <dsp:nvSpPr>
        <dsp:cNvPr id="0" name=""/>
        <dsp:cNvSpPr/>
      </dsp:nvSpPr>
      <dsp:spPr>
        <a:xfrm>
          <a:off x="1524863" y="63107"/>
          <a:ext cx="4582568" cy="4582568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01601-64F6-2D48-A5C5-DE49AD905A7A}">
      <dsp:nvSpPr>
        <dsp:cNvPr id="0" name=""/>
        <dsp:cNvSpPr/>
      </dsp:nvSpPr>
      <dsp:spPr>
        <a:xfrm>
          <a:off x="0" y="1048340"/>
          <a:ext cx="2828098" cy="1696859"/>
        </a:xfrm>
        <a:prstGeom prst="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800" b="1" kern="1200" dirty="0"/>
            <a:t>Strengths</a:t>
          </a:r>
          <a:r>
            <a:rPr lang="en-PK" sz="1800" kern="1200" dirty="0"/>
            <a:t>: Clear frameworks for integrating health and wellbeing, promoting preventive care, and emphasizing sustainability.</a:t>
          </a:r>
          <a:endParaRPr lang="en-GB" sz="1800" kern="1200" dirty="0"/>
        </a:p>
      </dsp:txBody>
      <dsp:txXfrm>
        <a:off x="0" y="1048340"/>
        <a:ext cx="2828098" cy="1696859"/>
      </dsp:txXfrm>
    </dsp:sp>
    <dsp:sp modelId="{AF0DF1D2-A48D-6644-A5C0-A20A9B2388D0}">
      <dsp:nvSpPr>
        <dsp:cNvPr id="0" name=""/>
        <dsp:cNvSpPr/>
      </dsp:nvSpPr>
      <dsp:spPr>
        <a:xfrm>
          <a:off x="0" y="3028009"/>
          <a:ext cx="2828098" cy="1696859"/>
        </a:xfrm>
        <a:prstGeom prst="rect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800" b="1" kern="1200" dirty="0"/>
            <a:t>Limitations</a:t>
          </a:r>
          <a:r>
            <a:rPr lang="en-PK" sz="1800" kern="1200" dirty="0"/>
            <a:t>: Some policies face resource constraints, uneven implementation, and challenges in coordination across sectors.</a:t>
          </a:r>
        </a:p>
      </dsp:txBody>
      <dsp:txXfrm>
        <a:off x="0" y="3028009"/>
        <a:ext cx="2828098" cy="16968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08436-EF98-5044-BA49-D5D684216642}">
      <dsp:nvSpPr>
        <dsp:cNvPr id="0" name=""/>
        <dsp:cNvSpPr/>
      </dsp:nvSpPr>
      <dsp:spPr>
        <a:xfrm>
          <a:off x="2365746" y="2032638"/>
          <a:ext cx="506696" cy="9655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3348" y="0"/>
              </a:lnTo>
              <a:lnTo>
                <a:pt x="253348" y="965503"/>
              </a:lnTo>
              <a:lnTo>
                <a:pt x="506696" y="965503"/>
              </a:lnTo>
            </a:path>
          </a:pathLst>
        </a:custGeom>
        <a:noFill/>
        <a:ln w="1905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91834" y="2488129"/>
        <a:ext cx="54519" cy="54519"/>
      </dsp:txXfrm>
    </dsp:sp>
    <dsp:sp modelId="{1D8F091E-8919-1E43-AB12-7234221953CC}">
      <dsp:nvSpPr>
        <dsp:cNvPr id="0" name=""/>
        <dsp:cNvSpPr/>
      </dsp:nvSpPr>
      <dsp:spPr>
        <a:xfrm>
          <a:off x="2365746" y="1986918"/>
          <a:ext cx="5066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6696" y="45720"/>
              </a:lnTo>
            </a:path>
          </a:pathLst>
        </a:custGeom>
        <a:noFill/>
        <a:ln w="1905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06426" y="2019970"/>
        <a:ext cx="25334" cy="25334"/>
      </dsp:txXfrm>
    </dsp:sp>
    <dsp:sp modelId="{A382C8A6-AF99-6948-B039-EA9C60A451E4}">
      <dsp:nvSpPr>
        <dsp:cNvPr id="0" name=""/>
        <dsp:cNvSpPr/>
      </dsp:nvSpPr>
      <dsp:spPr>
        <a:xfrm>
          <a:off x="2365746" y="1067134"/>
          <a:ext cx="506696" cy="965503"/>
        </a:xfrm>
        <a:custGeom>
          <a:avLst/>
          <a:gdLst/>
          <a:ahLst/>
          <a:cxnLst/>
          <a:rect l="0" t="0" r="0" b="0"/>
          <a:pathLst>
            <a:path>
              <a:moveTo>
                <a:pt x="0" y="965503"/>
              </a:moveTo>
              <a:lnTo>
                <a:pt x="253348" y="965503"/>
              </a:lnTo>
              <a:lnTo>
                <a:pt x="253348" y="0"/>
              </a:lnTo>
              <a:lnTo>
                <a:pt x="506696" y="0"/>
              </a:lnTo>
            </a:path>
          </a:pathLst>
        </a:custGeom>
        <a:noFill/>
        <a:ln w="1905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591834" y="1522626"/>
        <a:ext cx="54519" cy="54519"/>
      </dsp:txXfrm>
    </dsp:sp>
    <dsp:sp modelId="{BAC2009B-FA6A-804D-8BBF-93D920AF122A}">
      <dsp:nvSpPr>
        <dsp:cNvPr id="0" name=""/>
        <dsp:cNvSpPr/>
      </dsp:nvSpPr>
      <dsp:spPr>
        <a:xfrm rot="16200000">
          <a:off x="305362" y="1646436"/>
          <a:ext cx="3348364" cy="772402"/>
        </a:xfrm>
        <a:prstGeom prst="flowChartTerminator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Health Belief Model (HBM) Application</a:t>
          </a:r>
          <a:endParaRPr lang="en-GB" sz="1800" kern="1200" dirty="0"/>
        </a:p>
      </dsp:txBody>
      <dsp:txXfrm>
        <a:off x="463169" y="1759543"/>
        <a:ext cx="3032750" cy="546188"/>
      </dsp:txXfrm>
    </dsp:sp>
    <dsp:sp modelId="{40D5348A-A8AA-7B4F-8A01-61070ABA0FFB}">
      <dsp:nvSpPr>
        <dsp:cNvPr id="0" name=""/>
        <dsp:cNvSpPr/>
      </dsp:nvSpPr>
      <dsp:spPr>
        <a:xfrm>
          <a:off x="2872442" y="680933"/>
          <a:ext cx="2533480" cy="77240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b="1" kern="1200" dirty="0"/>
            <a:t>Perceived Susceptibility</a:t>
          </a:r>
          <a:r>
            <a:rPr lang="en-PK" sz="1200" kern="1200" dirty="0"/>
            <a:t>: The awareness of health risks encourages individuals to take part in health checks and lifestyle changes.</a:t>
          </a:r>
          <a:endParaRPr lang="en-GB" sz="1200" kern="1200" dirty="0"/>
        </a:p>
      </dsp:txBody>
      <dsp:txXfrm>
        <a:off x="2872442" y="680933"/>
        <a:ext cx="2533480" cy="772402"/>
      </dsp:txXfrm>
    </dsp:sp>
    <dsp:sp modelId="{05ED1B6E-5D43-C04C-B695-36DAD8D82CCF}">
      <dsp:nvSpPr>
        <dsp:cNvPr id="0" name=""/>
        <dsp:cNvSpPr/>
      </dsp:nvSpPr>
      <dsp:spPr>
        <a:xfrm>
          <a:off x="2872442" y="1646436"/>
          <a:ext cx="2533480" cy="77240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b="1" kern="1200"/>
            <a:t>Perceived Benefits</a:t>
          </a:r>
          <a:r>
            <a:rPr lang="en-PK" sz="1200" kern="1200"/>
            <a:t>: Clear benefits, such as improved health and early disease detection, motivate individuals to engage in prevention efforts.</a:t>
          </a:r>
        </a:p>
      </dsp:txBody>
      <dsp:txXfrm>
        <a:off x="2872442" y="1646436"/>
        <a:ext cx="2533480" cy="772402"/>
      </dsp:txXfrm>
    </dsp:sp>
    <dsp:sp modelId="{0432A3D9-FB4D-DF45-A1BB-DDD3A3147A9F}">
      <dsp:nvSpPr>
        <dsp:cNvPr id="0" name=""/>
        <dsp:cNvSpPr/>
      </dsp:nvSpPr>
      <dsp:spPr>
        <a:xfrm>
          <a:off x="2872442" y="2611939"/>
          <a:ext cx="2533480" cy="77240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b="1" kern="1200" dirty="0"/>
            <a:t>Perceived Barriers</a:t>
          </a:r>
          <a:r>
            <a:rPr lang="en-PK" sz="1200" kern="1200" dirty="0"/>
            <a:t>: Access to services, cost, and time constraints can be barriers to participation in these public health initiatives (Carpenter, 2010).</a:t>
          </a:r>
        </a:p>
      </dsp:txBody>
      <dsp:txXfrm>
        <a:off x="2872442" y="2611939"/>
        <a:ext cx="2533480" cy="7724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AB7DAE-E37B-6B4B-BCF9-E84766717EEF}">
      <dsp:nvSpPr>
        <dsp:cNvPr id="0" name=""/>
        <dsp:cNvSpPr/>
      </dsp:nvSpPr>
      <dsp:spPr>
        <a:xfrm rot="10800000">
          <a:off x="1270431" y="1150"/>
          <a:ext cx="3754892" cy="129860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2647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400" b="1" kern="1200" dirty="0"/>
            <a:t>Successes</a:t>
          </a:r>
          <a:r>
            <a:rPr lang="en-PK" sz="1400" kern="1200" dirty="0"/>
            <a:t>: Increased awareness and positive changes in lifestyle choices. Successful early detection in NHS Health Checks.</a:t>
          </a:r>
          <a:endParaRPr lang="en-GB" sz="1400" kern="1200" dirty="0"/>
        </a:p>
      </dsp:txBody>
      <dsp:txXfrm rot="10800000">
        <a:off x="1595081" y="1150"/>
        <a:ext cx="3430242" cy="1298601"/>
      </dsp:txXfrm>
    </dsp:sp>
    <dsp:sp modelId="{2330D5F4-D615-D44F-A1B1-7751DE918ABB}">
      <dsp:nvSpPr>
        <dsp:cNvPr id="0" name=""/>
        <dsp:cNvSpPr/>
      </dsp:nvSpPr>
      <dsp:spPr>
        <a:xfrm>
          <a:off x="621130" y="1150"/>
          <a:ext cx="1298601" cy="1298601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CD9A4-B596-D94B-B3A6-483A38C07E23}">
      <dsp:nvSpPr>
        <dsp:cNvPr id="0" name=""/>
        <dsp:cNvSpPr/>
      </dsp:nvSpPr>
      <dsp:spPr>
        <a:xfrm rot="10800000">
          <a:off x="1270431" y="1687394"/>
          <a:ext cx="3754892" cy="129860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2647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400" b="1" kern="1200" dirty="0"/>
            <a:t>Challenges</a:t>
          </a:r>
          <a:r>
            <a:rPr lang="en-PK" sz="1400" kern="1200" dirty="0"/>
            <a:t>: Inconsistent follow-up with Change4Life, difficulties reaching underserved populations, and limited participation in NHS Health Checks (Eberhardt </a:t>
          </a:r>
          <a:r>
            <a:rPr lang="en-PK" sz="1400" i="1" kern="1200" dirty="0"/>
            <a:t>et al.</a:t>
          </a:r>
          <a:r>
            <a:rPr lang="en-PK" sz="1400" kern="1200" dirty="0"/>
            <a:t>, 2025).</a:t>
          </a:r>
        </a:p>
      </dsp:txBody>
      <dsp:txXfrm rot="10800000">
        <a:off x="1595081" y="1687394"/>
        <a:ext cx="3430242" cy="1298601"/>
      </dsp:txXfrm>
    </dsp:sp>
    <dsp:sp modelId="{DB99F286-69AE-BF46-9ACD-46FEA80A4104}">
      <dsp:nvSpPr>
        <dsp:cNvPr id="0" name=""/>
        <dsp:cNvSpPr/>
      </dsp:nvSpPr>
      <dsp:spPr>
        <a:xfrm>
          <a:off x="621130" y="1687394"/>
          <a:ext cx="1298601" cy="1298601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8CBE7-3C64-2A49-80F8-AC421C4BE3E4}">
      <dsp:nvSpPr>
        <dsp:cNvPr id="0" name=""/>
        <dsp:cNvSpPr/>
      </dsp:nvSpPr>
      <dsp:spPr>
        <a:xfrm rot="16200000">
          <a:off x="329533" y="-329533"/>
          <a:ext cx="2026375" cy="268544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 dirty="0"/>
            <a:t>Ethnic disparities</a:t>
          </a:r>
          <a:r>
            <a:rPr lang="en-PK" sz="1300" kern="1200" dirty="0"/>
            <a:t>: Ethnic minority groups may face higher rates of chronic diseases</a:t>
          </a:r>
          <a:endParaRPr lang="en-GB" sz="1300" kern="1200" dirty="0"/>
        </a:p>
      </dsp:txBody>
      <dsp:txXfrm rot="5400000">
        <a:off x="-1" y="1"/>
        <a:ext cx="2685441" cy="1519781"/>
      </dsp:txXfrm>
    </dsp:sp>
    <dsp:sp modelId="{26454713-34B2-944E-BD76-438EF8965CF8}">
      <dsp:nvSpPr>
        <dsp:cNvPr id="0" name=""/>
        <dsp:cNvSpPr/>
      </dsp:nvSpPr>
      <dsp:spPr>
        <a:xfrm>
          <a:off x="2685441" y="0"/>
          <a:ext cx="2685441" cy="202637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300" kern="1200" dirty="0"/>
            <a:t>Lower access to quality healthcare, and cultural barriers to treatment</a:t>
          </a:r>
          <a:endParaRPr lang="en-GB" sz="1300" kern="1200" dirty="0"/>
        </a:p>
      </dsp:txBody>
      <dsp:txXfrm>
        <a:off x="2685441" y="0"/>
        <a:ext cx="2685441" cy="1519781"/>
      </dsp:txXfrm>
    </dsp:sp>
    <dsp:sp modelId="{2DAE07DC-2CC5-084D-BC14-96F73D9B67E9}">
      <dsp:nvSpPr>
        <dsp:cNvPr id="0" name=""/>
        <dsp:cNvSpPr/>
      </dsp:nvSpPr>
      <dsp:spPr>
        <a:xfrm rot="10800000">
          <a:off x="0" y="2026375"/>
          <a:ext cx="2685441" cy="202637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 dirty="0"/>
            <a:t>Deprivation</a:t>
          </a:r>
          <a:r>
            <a:rPr lang="en-PK" sz="1300" kern="1200" dirty="0"/>
            <a:t>: Low-income communities often experience higher health risks, limited access to healthcare services, and poorer health outcomes.</a:t>
          </a:r>
        </a:p>
      </dsp:txBody>
      <dsp:txXfrm rot="10800000">
        <a:off x="0" y="2532968"/>
        <a:ext cx="2685441" cy="1519781"/>
      </dsp:txXfrm>
    </dsp:sp>
    <dsp:sp modelId="{222A8A46-8542-3C46-9985-C707B4B8BC70}">
      <dsp:nvSpPr>
        <dsp:cNvPr id="0" name=""/>
        <dsp:cNvSpPr/>
      </dsp:nvSpPr>
      <dsp:spPr>
        <a:xfrm rot="5400000">
          <a:off x="3014974" y="1696842"/>
          <a:ext cx="2026375" cy="268544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 dirty="0"/>
            <a:t>Digital exclusion</a:t>
          </a:r>
          <a:r>
            <a:rPr lang="en-PK" sz="1300" kern="1200" dirty="0"/>
            <a:t>: Limited access to digital healthcare services among older adults, rural populations, and socioeconomically disadvantaged groups (Konstantopoulos </a:t>
          </a:r>
          <a:r>
            <a:rPr lang="en-PK" sz="1300" i="1" kern="1200" dirty="0"/>
            <a:t>et al.</a:t>
          </a:r>
          <a:r>
            <a:rPr lang="en-PK" sz="1300" kern="1200" dirty="0"/>
            <a:t>, 2023).</a:t>
          </a:r>
        </a:p>
      </dsp:txBody>
      <dsp:txXfrm rot="-5400000">
        <a:off x="2685440" y="2532968"/>
        <a:ext cx="2685441" cy="1519781"/>
      </dsp:txXfrm>
    </dsp:sp>
    <dsp:sp modelId="{EF971A5C-0C45-944A-8899-8914F1792861}">
      <dsp:nvSpPr>
        <dsp:cNvPr id="0" name=""/>
        <dsp:cNvSpPr/>
      </dsp:nvSpPr>
      <dsp:spPr>
        <a:xfrm>
          <a:off x="1879808" y="1519781"/>
          <a:ext cx="1611264" cy="1013187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300" b="1" kern="1200" dirty="0"/>
            <a:t>Disparities in healthcare access and quality</a:t>
          </a:r>
          <a:endParaRPr lang="en-GB" sz="1300" kern="1200" dirty="0"/>
        </a:p>
      </dsp:txBody>
      <dsp:txXfrm>
        <a:off x="1929268" y="1569241"/>
        <a:ext cx="1512344" cy="91426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AAE55-57D2-B746-88FD-56A497ED6553}">
      <dsp:nvSpPr>
        <dsp:cNvPr id="0" name=""/>
        <dsp:cNvSpPr/>
      </dsp:nvSpPr>
      <dsp:spPr>
        <a:xfrm>
          <a:off x="2510076" y="1068423"/>
          <a:ext cx="1292067" cy="4484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4243"/>
              </a:lnTo>
              <a:lnTo>
                <a:pt x="1292067" y="224243"/>
              </a:lnTo>
              <a:lnTo>
                <a:pt x="1292067" y="448486"/>
              </a:lnTo>
            </a:path>
          </a:pathLst>
        </a:custGeom>
        <a:noFill/>
        <a:ln w="1905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B1E845-F142-2749-8FA8-667E6C4D3BD8}">
      <dsp:nvSpPr>
        <dsp:cNvPr id="0" name=""/>
        <dsp:cNvSpPr/>
      </dsp:nvSpPr>
      <dsp:spPr>
        <a:xfrm>
          <a:off x="1218009" y="1068423"/>
          <a:ext cx="1292067" cy="448486"/>
        </a:xfrm>
        <a:custGeom>
          <a:avLst/>
          <a:gdLst/>
          <a:ahLst/>
          <a:cxnLst/>
          <a:rect l="0" t="0" r="0" b="0"/>
          <a:pathLst>
            <a:path>
              <a:moveTo>
                <a:pt x="1292067" y="0"/>
              </a:moveTo>
              <a:lnTo>
                <a:pt x="1292067" y="224243"/>
              </a:lnTo>
              <a:lnTo>
                <a:pt x="0" y="224243"/>
              </a:lnTo>
              <a:lnTo>
                <a:pt x="0" y="448486"/>
              </a:lnTo>
            </a:path>
          </a:pathLst>
        </a:custGeom>
        <a:noFill/>
        <a:ln w="1905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6DDCB5-24C6-A345-888E-26E25B0D386F}">
      <dsp:nvSpPr>
        <dsp:cNvPr id="0" name=""/>
        <dsp:cNvSpPr/>
      </dsp:nvSpPr>
      <dsp:spPr>
        <a:xfrm>
          <a:off x="1442252" y="599"/>
          <a:ext cx="2135648" cy="106782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200" b="1" kern="1200" dirty="0"/>
            <a:t>Initiatives to reduce inequalities</a:t>
          </a:r>
          <a:endParaRPr lang="en-GB" sz="1200" kern="1200" dirty="0"/>
        </a:p>
      </dsp:txBody>
      <dsp:txXfrm>
        <a:off x="1442252" y="599"/>
        <a:ext cx="2135648" cy="1067824"/>
      </dsp:txXfrm>
    </dsp:sp>
    <dsp:sp modelId="{F0EBDFEF-4C25-6B48-BAFA-B7D400561C85}">
      <dsp:nvSpPr>
        <dsp:cNvPr id="0" name=""/>
        <dsp:cNvSpPr/>
      </dsp:nvSpPr>
      <dsp:spPr>
        <a:xfrm>
          <a:off x="150184" y="1516909"/>
          <a:ext cx="2135648" cy="106782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b="1" kern="1200" dirty="0"/>
            <a:t>Universal healthcare</a:t>
          </a:r>
          <a:r>
            <a:rPr lang="en-PK" sz="1200" kern="1200" dirty="0"/>
            <a:t>: Ensures access to essential services for all citizens, regardless of income or background (e.g., NHS).</a:t>
          </a:r>
          <a:endParaRPr lang="en-GB" sz="1200" kern="1200" dirty="0"/>
        </a:p>
      </dsp:txBody>
      <dsp:txXfrm>
        <a:off x="150184" y="1516909"/>
        <a:ext cx="2135648" cy="1067824"/>
      </dsp:txXfrm>
    </dsp:sp>
    <dsp:sp modelId="{17C13400-E1AE-2848-A047-82794A2C34D3}">
      <dsp:nvSpPr>
        <dsp:cNvPr id="0" name=""/>
        <dsp:cNvSpPr/>
      </dsp:nvSpPr>
      <dsp:spPr>
        <a:xfrm>
          <a:off x="2734319" y="1516909"/>
          <a:ext cx="2135648" cy="106782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200" b="1" kern="1200" dirty="0"/>
            <a:t>Targeted interventions</a:t>
          </a:r>
          <a:r>
            <a:rPr lang="en-PK" sz="1200" kern="1200" dirty="0"/>
            <a:t>: Programs like </a:t>
          </a:r>
          <a:r>
            <a:rPr lang="en-PK" sz="1200" b="1" kern="1200" dirty="0"/>
            <a:t>NHS Health Checks</a:t>
          </a:r>
          <a:r>
            <a:rPr lang="en-PK" sz="1200" kern="1200" dirty="0"/>
            <a:t> and </a:t>
          </a:r>
          <a:r>
            <a:rPr lang="en-PK" sz="1200" b="1" kern="1200" dirty="0"/>
            <a:t>free school meals</a:t>
          </a:r>
          <a:r>
            <a:rPr lang="en-PK" sz="1200" kern="1200" dirty="0"/>
            <a:t> aim to reduce health disparities by targeting at-risk populations.</a:t>
          </a:r>
        </a:p>
      </dsp:txBody>
      <dsp:txXfrm>
        <a:off x="2734319" y="1516909"/>
        <a:ext cx="2135648" cy="106782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CEA1C6-A19D-0C43-9B58-6BAD84237EBE}">
      <dsp:nvSpPr>
        <dsp:cNvPr id="0" name=""/>
        <dsp:cNvSpPr/>
      </dsp:nvSpPr>
      <dsp:spPr>
        <a:xfrm>
          <a:off x="1930" y="0"/>
          <a:ext cx="4917380" cy="2287972"/>
        </a:xfrm>
        <a:prstGeom prst="roundRect">
          <a:avLst>
            <a:gd name="adj" fmla="val 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8006" rIns="62230" bIns="0" numCol="1" spcCol="1270" anchor="t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 dirty="0"/>
            <a:t>Regulatory and funding barriers in implementing integrated care models</a:t>
          </a:r>
          <a:endParaRPr lang="en-GB" sz="1400" kern="1200" dirty="0"/>
        </a:p>
      </dsp:txBody>
      <dsp:txXfrm rot="16200000">
        <a:off x="-444399" y="446330"/>
        <a:ext cx="1876137" cy="983476"/>
      </dsp:txXfrm>
    </dsp:sp>
    <dsp:sp modelId="{7F899D28-BFB7-EC4D-B725-816DC5F18CA1}">
      <dsp:nvSpPr>
        <dsp:cNvPr id="0" name=""/>
        <dsp:cNvSpPr/>
      </dsp:nvSpPr>
      <dsp:spPr>
        <a:xfrm>
          <a:off x="985406" y="0"/>
          <a:ext cx="3663448" cy="228797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4577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kern="1200" dirty="0"/>
            <a:t>Lack of funding for cross-sector collaborations and a fragmented healthcare system hinder the full integration of services.</a:t>
          </a: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kern="1200" dirty="0"/>
            <a:t>Regulatory frameworks may not support holistic, patient-centered approaches, leading to inefficiencies (Maruthappu, Hasan and Zeltner, 2015).</a:t>
          </a:r>
        </a:p>
      </dsp:txBody>
      <dsp:txXfrm>
        <a:off x="985406" y="0"/>
        <a:ext cx="3663448" cy="2287972"/>
      </dsp:txXfrm>
    </dsp:sp>
    <dsp:sp modelId="{DA30A077-210B-FA46-85F8-97E5BB29AE6A}">
      <dsp:nvSpPr>
        <dsp:cNvPr id="0" name=""/>
        <dsp:cNvSpPr/>
      </dsp:nvSpPr>
      <dsp:spPr>
        <a:xfrm>
          <a:off x="5091419" y="0"/>
          <a:ext cx="4917380" cy="2287972"/>
        </a:xfrm>
        <a:prstGeom prst="roundRect">
          <a:avLst>
            <a:gd name="adj" fmla="val 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8006" rIns="62230" bIns="0" numCol="1" spcCol="1270" anchor="t" anchorCtr="0">
          <a:noAutofit/>
        </a:bodyPr>
        <a:lstStyle/>
        <a:p>
          <a:pPr marL="0" lvl="0" indent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400" b="1" kern="1200" dirty="0"/>
            <a:t>Systemic challenges</a:t>
          </a:r>
          <a:endParaRPr lang="en-GB" sz="1400" kern="1200" dirty="0"/>
        </a:p>
      </dsp:txBody>
      <dsp:txXfrm rot="16200000">
        <a:off x="4645089" y="446330"/>
        <a:ext cx="1876137" cy="983476"/>
      </dsp:txXfrm>
    </dsp:sp>
    <dsp:sp modelId="{9C6DBCF8-827F-BE47-9447-323B3A1CF61A}">
      <dsp:nvSpPr>
        <dsp:cNvPr id="0" name=""/>
        <dsp:cNvSpPr/>
      </dsp:nvSpPr>
      <dsp:spPr>
        <a:xfrm rot="5400000">
          <a:off x="4947918" y="1592221"/>
          <a:ext cx="336175" cy="737607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7DEF3-DFC7-034B-A18F-6AF98B10409B}">
      <dsp:nvSpPr>
        <dsp:cNvPr id="0" name=""/>
        <dsp:cNvSpPr/>
      </dsp:nvSpPr>
      <dsp:spPr>
        <a:xfrm>
          <a:off x="6074895" y="0"/>
          <a:ext cx="3663448" cy="2287972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4577" rIns="0" bIns="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 dirty="0"/>
            <a:t>Resistance to change</a:t>
          </a:r>
          <a:r>
            <a:rPr lang="en-PK" sz="1300" kern="1200" dirty="0"/>
            <a:t>: Healthcare providers may be resistant to altering established practices, especially when it comes to adopting new technologies or integrated models (Mareš, 2018).</a:t>
          </a: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/>
            <a:t>Limited resources</a:t>
          </a:r>
          <a:r>
            <a:rPr lang="en-PK" sz="1300" kern="1200"/>
            <a:t>: Shortages of staff, funding constraints, and organizational silos make it difficult to implement integrated care effectively.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PK" sz="1300" b="1" kern="1200" dirty="0"/>
            <a:t>Healthcare workforce issues</a:t>
          </a:r>
          <a:r>
            <a:rPr lang="en-PK" sz="1300" kern="1200" dirty="0"/>
            <a:t>: Staff shortages, burnout, and lack of training in integrated care approaches limit the ability to provide holistic, patient-centered services (Wendt </a:t>
          </a:r>
          <a:r>
            <a:rPr lang="en-PK" sz="1300" i="1" kern="1200" dirty="0"/>
            <a:t>et al.</a:t>
          </a:r>
          <a:r>
            <a:rPr lang="en-PK" sz="1300" kern="1200" dirty="0"/>
            <a:t>, 2023).</a:t>
          </a:r>
        </a:p>
      </dsp:txBody>
      <dsp:txXfrm>
        <a:off x="6074895" y="0"/>
        <a:ext cx="3663448" cy="228797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34CB6-DEC8-3448-88F5-153976143D81}">
      <dsp:nvSpPr>
        <dsp:cNvPr id="0" name=""/>
        <dsp:cNvSpPr/>
      </dsp:nvSpPr>
      <dsp:spPr>
        <a:xfrm>
          <a:off x="0" y="332001"/>
          <a:ext cx="2913062" cy="17478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000" kern="1200"/>
            <a:t>Increase funding and political support for integrated models of care.</a:t>
          </a:r>
          <a:endParaRPr lang="en-GB" sz="2000" kern="1200" dirty="0"/>
        </a:p>
      </dsp:txBody>
      <dsp:txXfrm>
        <a:off x="0" y="332001"/>
        <a:ext cx="2913062" cy="1747837"/>
      </dsp:txXfrm>
    </dsp:sp>
    <dsp:sp modelId="{ECA94734-3A2E-9146-A135-516D320DAEB5}">
      <dsp:nvSpPr>
        <dsp:cNvPr id="0" name=""/>
        <dsp:cNvSpPr/>
      </dsp:nvSpPr>
      <dsp:spPr>
        <a:xfrm>
          <a:off x="3204368" y="332001"/>
          <a:ext cx="2913062" cy="17478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en-PK" sz="2000" kern="1200"/>
            <a:t>Encourage cultural change in healthcare organizations to promote collaboration.</a:t>
          </a:r>
        </a:p>
      </dsp:txBody>
      <dsp:txXfrm>
        <a:off x="3204368" y="332001"/>
        <a:ext cx="2913062" cy="1747837"/>
      </dsp:txXfrm>
    </dsp:sp>
    <dsp:sp modelId="{4FFC8F96-6692-994E-8BE0-6A8232C9A66D}">
      <dsp:nvSpPr>
        <dsp:cNvPr id="0" name=""/>
        <dsp:cNvSpPr/>
      </dsp:nvSpPr>
      <dsp:spPr>
        <a:xfrm>
          <a:off x="6408737" y="332001"/>
          <a:ext cx="2913062" cy="174783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en-PK" sz="2000" kern="1200"/>
            <a:t>Enhance workforce development with training on integrated care, technology, and patient-centered approaches.</a:t>
          </a:r>
        </a:p>
      </dsp:txBody>
      <dsp:txXfrm>
        <a:off x="6408737" y="332001"/>
        <a:ext cx="2913062" cy="1747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9A8B4-3A00-DEAE-21F8-EB56DDABB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9D61B0-15D1-CD9A-9CE9-EEB003D4F7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2462F7-8AC6-537D-4B57-018054B5D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EEB67-FB06-8E06-F408-EBEECED5A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B332D-BF58-D532-619B-BC5EAEB33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2199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261B1-7100-161D-126F-200833AEE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C8CE1-E8A5-B160-7287-552D67CCC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850E0-D71E-C7F4-4F9A-5BE4EDA2D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6D532-42EB-4943-F660-94E927354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5BD40-443E-4F8C-AEC3-2E5F3D1A5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97589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34770-AEAD-519B-70E9-66E4736B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6BEA1-1DA3-8328-1136-2B87B54292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1B5A3-D1A1-2EE2-DC3A-EEDFD8863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4B075-27F4-B157-6456-4D04BE570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7FCCF-51B9-05A6-367A-2701A014F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46859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7E83-9CDB-1944-0E85-F856DBDDA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14C19-D428-7A75-E5BF-F7A1757C57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6773B-F642-5675-42DA-1D1A93E57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3A4BF-8AFA-0B9D-20A4-ED8683032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759101-5233-5F20-BD2E-9451B6C25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C6087-E68F-AE26-37F1-C0DB6F576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7308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CF949-CEBA-ADD2-FAC0-6EBAAB898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6A4351-5555-07DC-F996-1E6BEA842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780744-42EF-7516-DC58-987CDEA51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ACAE26-18B5-3A60-3AE9-A83C22BB03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B884B0-A217-B7AF-DE6A-4390ED163C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7140A8-209F-4B3E-A95C-159C4CB33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468D6C-B2D5-8ABF-C070-782220A2D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316D77-B89E-D652-A5CF-AB25300C6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87779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4518-B345-BEF0-C2EB-18B795A42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05BC1D-9B59-D597-E5DF-89E5B8B8B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CA05DC-0D5F-4884-22A8-FF00308F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50F47-45DF-31BA-05FF-A24F63AE8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613208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90560C-F774-FB73-DAA8-ADF2032A7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05C15C-FF0C-85CA-FFCD-82E0FF24B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0DC668-ABE3-457F-546E-30D6C46EC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84860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82343-BC3B-E0B1-14F4-EC49756E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88B1D-FD47-CBC9-4FB6-AC052774D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3F4184-5ED8-F2EF-F6FF-992A356E5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6301B-4D4D-5400-EF55-AB218840D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9A7C9D-F9CB-9E16-4E77-09DAF2B0B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A3BFA-96A1-757E-50ED-ECD73D75A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01678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BE3CF-8ADF-DBAD-1B49-051F6F044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D3408-31D7-4CC9-8A13-161E70A0B8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2E874-E618-A5D9-9845-737851A5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283B8D-8057-008D-90BC-73C5C1F82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7207D-E41F-7377-F113-89E66CBCF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7524C-7013-EA52-BE9E-7BA8EAA3E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07906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F9264-8C8B-42AA-56FF-82DB88B9B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1D45E-1B2E-1644-D0EB-C5B8D46957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EA020-9799-21B2-64BA-1BADDFAB7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AE916-3956-11A4-6352-02DC2D14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104A3-FA94-4746-6683-461EE6E29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043017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59635C-9741-62A0-79B4-580F8C276A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D30275-E026-2E41-55A0-0054E569FB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07523-8B4A-340A-E950-D7BB600F3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EB3F0-F9CC-4E5F-0929-AFC5F669F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F8556-B6EF-CD44-1765-3282A2122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5308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838A25-22A1-6C29-B035-4A6202DD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4C885-B704-C651-2031-44148CC300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43F90-DF8A-D24C-5E00-CB968EDFCB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D126DC-5E2A-F24F-9CC5-21C54A6EB15F}" type="datetimeFigureOut">
              <a:rPr lang="en-PK" smtClean="0"/>
              <a:t>02/11/2026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BA778-A56D-315B-9B0A-8ECE917683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18572-4CD9-854A-3925-9F653432CB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B7CAF0-0E2D-734B-91D7-9506DDFC6B0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53014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2F86D-F0CB-CAEF-3E56-09521FDE00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/>
              <a:t>Component 1: Presentation</a:t>
            </a:r>
            <a:endParaRPr lang="en-PK" sz="7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3034F8-511F-E08A-7B86-7C06E158FB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5700"/>
            <a:ext cx="9144000" cy="1363598"/>
          </a:xfrm>
        </p:spPr>
        <p:txBody>
          <a:bodyPr anchor="ctr">
            <a:normAutofit/>
          </a:bodyPr>
          <a:lstStyle/>
          <a:p>
            <a:r>
              <a:rPr lang="en-GB" sz="1800" dirty="0"/>
              <a:t>S</a:t>
            </a:r>
            <a:r>
              <a:rPr lang="en-PK" sz="1800" dirty="0"/>
              <a:t>tudent Name</a:t>
            </a:r>
            <a:r>
              <a:rPr lang="en-US" sz="1800" dirty="0"/>
              <a:t>: Samina Nazir</a:t>
            </a:r>
            <a:endParaRPr lang="en-PK" sz="1800" dirty="0"/>
          </a:p>
          <a:p>
            <a:r>
              <a:rPr lang="en-GB" sz="1800" dirty="0"/>
              <a:t>S</a:t>
            </a:r>
            <a:r>
              <a:rPr lang="en-PK" sz="1800" dirty="0"/>
              <a:t>tudent ID</a:t>
            </a:r>
            <a:r>
              <a:rPr lang="en-US" sz="1800" dirty="0"/>
              <a:t>: 2215433</a:t>
            </a:r>
            <a:endParaRPr lang="en-PK" sz="1800" dirty="0"/>
          </a:p>
          <a:p>
            <a:r>
              <a:rPr lang="en-GB" sz="1800" dirty="0"/>
              <a:t>Health, Wellbeing and Sustainable Development BMHP6030</a:t>
            </a:r>
            <a:endParaRPr lang="en-PK" sz="18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974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9AEE8-0205-F6B5-C342-E2B0C6FC8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Introduction to Integration in Health and Social Care</a:t>
            </a:r>
            <a:endParaRPr lang="en-PK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2F38D1-7B78-7369-DAE1-5BA5493E168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7863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A7374-02ED-2102-7E1B-BFE199DA8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PK" sz="4800" b="1"/>
              <a:t>Defining Key Concepts in Health and Wellbeing</a:t>
            </a:r>
            <a:endParaRPr lang="en-PK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8D697C-4D7A-D4FF-E801-88A7854BBE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412960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6054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9B9BF-B61D-1641-6EE1-891F8DF22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/>
              <a:t>Theoretical Frameworks for Integration</a:t>
            </a:r>
            <a:endParaRPr lang="en-PK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1F4F4B-8CCB-31E7-51E8-DFE17D7C3B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527800"/>
              </p:ext>
            </p:extLst>
          </p:nvPr>
        </p:nvGraphicFramePr>
        <p:xfrm>
          <a:off x="838200" y="1825625"/>
          <a:ext cx="10515600" cy="2270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0F1AD-3AE4-C695-C8AA-BBA3A8C3B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993894"/>
              </p:ext>
            </p:extLst>
          </p:nvPr>
        </p:nvGraphicFramePr>
        <p:xfrm>
          <a:off x="988512" y="4566260"/>
          <a:ext cx="10515600" cy="1705420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281172206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412949440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90598366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835309487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42260002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Model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Focus Area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Strengths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Limitations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Influence on Service Design and Delivery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923695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Biopsychosocial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Biological, psychological, and social factors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Comprehensive approach to health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May oversimplify complexity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Helps design integrated services addressing all health factors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476902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Ecological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Environmental influences on health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Emphasizes context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Hard to implement universally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Promotes policies that consider environmental context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760123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Holistic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Integration of all health aspects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 dirty="0">
                          <a:effectLst/>
                        </a:rPr>
                        <a:t>Focuses on the whole person</a:t>
                      </a:r>
                      <a:endParaRPr lang="en-PK" sz="12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>
                          <a:effectLst/>
                        </a:rPr>
                        <a:t>May be hard to apply practically</a:t>
                      </a:r>
                      <a:endParaRPr lang="en-PK" sz="1200" kern="10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1200" kern="0" dirty="0">
                          <a:effectLst/>
                        </a:rPr>
                        <a:t>Encourages patient-centered, comprehensive care models</a:t>
                      </a:r>
                      <a:endParaRPr lang="en-PK" sz="1200" kern="100" dirty="0"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57205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2116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085F2-BAC8-CEF9-F6DC-862C7798A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Sustainable Development Goals (SDGs) and Health</a:t>
            </a:r>
            <a:endParaRPr lang="en-PK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3BF5B-74D4-DF8D-DD44-EF445DAF74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6781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C6CC6-F0B8-4B85-D1EA-10A5D97A0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Policy and Governance in Health and Wellbeing Integration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CE825B3-4587-AC28-0376-CC5E23993D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3638880"/>
              </p:ext>
            </p:extLst>
          </p:nvPr>
        </p:nvGraphicFramePr>
        <p:xfrm>
          <a:off x="804446" y="1634067"/>
          <a:ext cx="7800932" cy="485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707ECF7-62F6-05BC-4462-19999DF388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0308328"/>
              </p:ext>
            </p:extLst>
          </p:nvPr>
        </p:nvGraphicFramePr>
        <p:xfrm>
          <a:off x="7969335" y="1174670"/>
          <a:ext cx="2828099" cy="5773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00B82DD-A8CD-7F54-AD4C-66A413C0B677}"/>
              </a:ext>
            </a:extLst>
          </p:cNvPr>
          <p:cNvCxnSpPr>
            <a:cxnSpLocks/>
          </p:cNvCxnSpPr>
          <p:nvPr/>
        </p:nvCxnSpPr>
        <p:spPr>
          <a:xfrm>
            <a:off x="6989520" y="3757809"/>
            <a:ext cx="68893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A497B2-66D3-3876-6AD3-9F173CDFCFC1}"/>
              </a:ext>
            </a:extLst>
          </p:cNvPr>
          <p:cNvSpPr txBox="1"/>
          <p:nvPr/>
        </p:nvSpPr>
        <p:spPr>
          <a:xfrm>
            <a:off x="7537359" y="1780753"/>
            <a:ext cx="3692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K" sz="1800" b="1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How Policies Impact Service Delivery</a:t>
            </a:r>
            <a:r>
              <a:rPr lang="en-PK" dirty="0">
                <a:effectLst/>
              </a:rPr>
              <a:t> </a:t>
            </a:r>
            <a:endParaRPr lang="en-PK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1B25D7-C5F9-ABF2-7E8A-8506A94688D9}"/>
              </a:ext>
            </a:extLst>
          </p:cNvPr>
          <p:cNvSpPr txBox="1"/>
          <p:nvPr/>
        </p:nvSpPr>
        <p:spPr>
          <a:xfrm>
            <a:off x="804446" y="6331888"/>
            <a:ext cx="11170436" cy="572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PK" sz="14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Policies, while comprehensive, struggle with real-world application due to systemic and financial barriers. Evaluation of the effectiveness of these policies in practice is essential </a:t>
            </a:r>
            <a:r>
              <a:rPr lang="en-PK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(Wendt </a:t>
            </a:r>
            <a:r>
              <a:rPr lang="en-PK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PK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2023)</a:t>
            </a:r>
            <a:r>
              <a:rPr lang="en-PK" sz="1400" kern="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PK" sz="1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9529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3F7A9-4B20-04E4-1D22-F91689258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Public Health Initiatives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54C5D-505A-CC02-460A-BBAF0D3CB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PK" b="1" dirty="0"/>
              <a:t>Change4Life</a:t>
            </a:r>
            <a:r>
              <a:rPr lang="en-PK" dirty="0"/>
              <a:t>: National campaign aimed at promoting healthier lifestyle choices (e.g., reducing sugar intake, increasing physical activity) (NSMC, 2020).</a:t>
            </a:r>
          </a:p>
          <a:p>
            <a:pPr lvl="1"/>
            <a:r>
              <a:rPr lang="en-PK" b="1" dirty="0"/>
              <a:t>NHS Health Checks</a:t>
            </a:r>
            <a:r>
              <a:rPr lang="en-PK" dirty="0"/>
              <a:t>: Targeted screenings for early detection of cardiovascular diseases, diabetes, and kidney problems (NHS, 2023).</a:t>
            </a:r>
          </a:p>
          <a:p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A84C8AB-E4D5-D830-3DE5-B2625037DC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275346"/>
              </p:ext>
            </p:extLst>
          </p:nvPr>
        </p:nvGraphicFramePr>
        <p:xfrm>
          <a:off x="-636044" y="2792724"/>
          <a:ext cx="6999266" cy="4065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9D7DE88-D2B2-670C-BEC6-27942453FB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2125167"/>
              </p:ext>
            </p:extLst>
          </p:nvPr>
        </p:nvGraphicFramePr>
        <p:xfrm>
          <a:off x="5707345" y="3331788"/>
          <a:ext cx="5646455" cy="2987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Right Arrow 5">
            <a:extLst>
              <a:ext uri="{FF2B5EF4-FFF2-40B4-BE49-F238E27FC236}">
                <a16:creationId xmlns:a16="http://schemas.microsoft.com/office/drawing/2014/main" id="{FE395FA2-2985-0370-BA9C-098688A5D3D6}"/>
              </a:ext>
            </a:extLst>
          </p:cNvPr>
          <p:cNvSpPr/>
          <p:nvPr/>
        </p:nvSpPr>
        <p:spPr>
          <a:xfrm>
            <a:off x="5047988" y="4750205"/>
            <a:ext cx="1139869" cy="15031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555093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C0B8C-D983-AB5E-9639-73E79EC6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PK" sz="4800" b="1"/>
              <a:t>Integrating Wellness and Telehealth</a:t>
            </a:r>
            <a:endParaRPr lang="en-PK" sz="4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1E8C9-A7A6-91F0-7DE4-0DDE4C7F1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lvl="0"/>
            <a:r>
              <a:rPr lang="en-PK" sz="1200" b="1"/>
              <a:t>Integration of wellness programmes, telehealth, and community health initiatives</a:t>
            </a:r>
            <a:r>
              <a:rPr lang="en-PK" sz="1200"/>
              <a:t>: Combining these elements improves overall health outcomes by addressing physical, mental, and social needs in an accessible, sustainable way.</a:t>
            </a:r>
          </a:p>
          <a:p>
            <a:pPr lvl="0"/>
            <a:r>
              <a:rPr lang="en-PK" sz="1200" b="1"/>
              <a:t>Wellness programmes (e.g., weight management, smoking cessation) integrate into healthcare systems</a:t>
            </a:r>
            <a:r>
              <a:rPr lang="en-PK" sz="1200"/>
              <a:t> delivered through primary care settings or community health organisations</a:t>
            </a:r>
          </a:p>
          <a:p>
            <a:pPr lvl="0"/>
            <a:r>
              <a:rPr lang="en-PK" sz="1200"/>
              <a:t>Offer preventive services that promote healthy behaviors and prevent chronic conditions (Leese, Al‐Zubaidi and Smith, 2024).</a:t>
            </a:r>
          </a:p>
          <a:p>
            <a:pPr lvl="0"/>
            <a:r>
              <a:rPr lang="en-PK" sz="1200" b="1"/>
              <a:t>Role of telehealth in enhancing access to healthcare</a:t>
            </a:r>
            <a:r>
              <a:rPr lang="en-PK" sz="1200"/>
              <a:t>: Offer remote consultations, virtual monitoring, and online coaching, particularly</a:t>
            </a:r>
          </a:p>
          <a:p>
            <a:pPr lvl="0"/>
            <a:r>
              <a:rPr lang="en-PK" sz="1200"/>
              <a:t>Beneficial for long-term condition management, mental health support, and rural populations (Ezeamii, 2024).</a:t>
            </a:r>
          </a:p>
          <a:p>
            <a:pPr lvl="1"/>
            <a:r>
              <a:rPr lang="en-PK" sz="1200" b="1"/>
              <a:t>Benefits</a:t>
            </a:r>
            <a:r>
              <a:rPr lang="en-PK" sz="1200"/>
              <a:t>: Increases access, reduces travel time, and enhances continuity of care.</a:t>
            </a:r>
          </a:p>
          <a:p>
            <a:pPr lvl="1"/>
            <a:r>
              <a:rPr lang="en-PK" sz="1200" b="1"/>
              <a:t>Challenges</a:t>
            </a:r>
            <a:r>
              <a:rPr lang="en-PK" sz="1200"/>
              <a:t>: Technology access and digital literacy barriers, potential for depersonalization in care.</a:t>
            </a:r>
          </a:p>
          <a:p>
            <a:pPr lvl="0"/>
            <a:r>
              <a:rPr lang="en-PK" sz="1200"/>
              <a:t>While telehealth offers convenience, its integration into traditional care models requires adjustments in infrastructure and workforce training. Sustainability may be hindered by technological gaps and inequalities in access (Ezeamii, 2024).</a:t>
            </a:r>
          </a:p>
          <a:p>
            <a:endParaRPr lang="en-PK" sz="1200"/>
          </a:p>
        </p:txBody>
      </p:sp>
    </p:spTree>
    <p:extLst>
      <p:ext uri="{BB962C8B-B14F-4D97-AF65-F5344CB8AC3E}">
        <p14:creationId xmlns:p14="http://schemas.microsoft.com/office/powerpoint/2010/main" val="3688029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E1520-A406-53FD-9C1B-62ADB3D78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PK" sz="4800" b="1"/>
              <a:t>Community Health and Social Prescribing</a:t>
            </a:r>
            <a:endParaRPr lang="en-PK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F8BAD-F5D9-49EF-579A-348EDC21F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lvl="0"/>
            <a:r>
              <a:rPr lang="en-PK" sz="1300"/>
              <a:t>Social prescribing connects individuals with non-clinical services such as community groups, exercise programs, and counseling, addressing social determinants of health and reducing the need for medical interventions (Wilson </a:t>
            </a:r>
            <a:r>
              <a:rPr lang="en-PK" sz="1300" i="1"/>
              <a:t>et al.</a:t>
            </a:r>
            <a:r>
              <a:rPr lang="en-PK" sz="1300"/>
              <a:t>, 2025).</a:t>
            </a:r>
          </a:p>
          <a:p>
            <a:pPr lvl="0"/>
            <a:r>
              <a:rPr lang="en-PK" sz="1300" b="1"/>
              <a:t>Community health initiatives </a:t>
            </a:r>
            <a:r>
              <a:rPr lang="en-PK" sz="1300" b="1">
                <a:sym typeface="Wingdings" pitchFamily="2" charset="2"/>
              </a:rPr>
              <a:t> </a:t>
            </a:r>
            <a:r>
              <a:rPr lang="en-PK" sz="1300"/>
              <a:t>Partnerships with </a:t>
            </a:r>
            <a:r>
              <a:rPr lang="en-PK" sz="1300" b="1"/>
              <a:t>local authorities</a:t>
            </a:r>
            <a:r>
              <a:rPr lang="en-PK" sz="1300"/>
              <a:t>, </a:t>
            </a:r>
            <a:r>
              <a:rPr lang="en-PK" sz="1300" b="1"/>
              <a:t>schools</a:t>
            </a:r>
            <a:r>
              <a:rPr lang="en-PK" sz="1300"/>
              <a:t>, and </a:t>
            </a:r>
            <a:r>
              <a:rPr lang="en-PK" sz="1300" b="1"/>
              <a:t>voluntary organizations</a:t>
            </a:r>
            <a:r>
              <a:rPr lang="en-PK" sz="1300"/>
              <a:t> </a:t>
            </a:r>
          </a:p>
          <a:p>
            <a:pPr lvl="0"/>
            <a:r>
              <a:rPr lang="en-PK" sz="1300"/>
              <a:t>Foster a collaborative approach to health and wellbeing</a:t>
            </a:r>
          </a:p>
          <a:p>
            <a:pPr lvl="0"/>
            <a:r>
              <a:rPr lang="en-PK" sz="1300"/>
              <a:t>Target populations in need of mental health support, physical activity, and social integration (Leese, Al‐Zubaidi and Smith, 2024).</a:t>
            </a:r>
          </a:p>
          <a:p>
            <a:pPr lvl="0"/>
            <a:r>
              <a:rPr lang="en-PK" sz="1300" b="1"/>
              <a:t>Change4Life</a:t>
            </a:r>
            <a:r>
              <a:rPr lang="en-PK" sz="1300"/>
              <a:t> and </a:t>
            </a:r>
            <a:r>
              <a:rPr lang="en-PK" sz="1300" b="1"/>
              <a:t>Healthy Start</a:t>
            </a:r>
            <a:r>
              <a:rPr lang="en-PK" sz="1300"/>
              <a:t> help reduce unhealthy behaviors, increase physical activity, and improve nutrition by reaching a broad audience.</a:t>
            </a:r>
          </a:p>
          <a:p>
            <a:pPr lvl="0"/>
            <a:r>
              <a:rPr lang="en-PK" sz="1300"/>
              <a:t>S</a:t>
            </a:r>
            <a:r>
              <a:rPr lang="en-PK" sz="1300" b="1"/>
              <a:t>trengths</a:t>
            </a:r>
            <a:r>
              <a:rPr lang="en-PK" sz="1300"/>
              <a:t>: Reduces pressure on healthcare services by tackling the root causes of ill health, provides holistic care, and promotes community resilience.</a:t>
            </a:r>
          </a:p>
          <a:p>
            <a:pPr lvl="0"/>
            <a:r>
              <a:rPr lang="en-PK" sz="1300" b="1"/>
              <a:t>Challenges</a:t>
            </a:r>
            <a:r>
              <a:rPr lang="en-PK" sz="1300"/>
              <a:t>: Implementation can be inconsistent, and some communities may lack access to support services, leading to disparities in health outcomes (Leese, Al‐Zubaidi and Smith, 2024).</a:t>
            </a:r>
          </a:p>
          <a:p>
            <a:pPr lvl="0"/>
            <a:endParaRPr lang="en-PK" sz="1300"/>
          </a:p>
          <a:p>
            <a:endParaRPr lang="en-PK" sz="13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207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5762-F0D3-7820-23CB-F8A4E57A9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Equity and Access to Healthcare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E8350B6-912F-D456-D533-C2CEE79111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1166117"/>
              </p:ext>
            </p:extLst>
          </p:nvPr>
        </p:nvGraphicFramePr>
        <p:xfrm>
          <a:off x="553929" y="1884587"/>
          <a:ext cx="5370882" cy="405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4DA0528-9DC9-1D7F-5201-BE134846F4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1632094"/>
              </p:ext>
            </p:extLst>
          </p:nvPr>
        </p:nvGraphicFramePr>
        <p:xfrm>
          <a:off x="6528844" y="1335314"/>
          <a:ext cx="5020153" cy="2585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Round Diagonal Corner of Rectangle 5">
            <a:extLst>
              <a:ext uri="{FF2B5EF4-FFF2-40B4-BE49-F238E27FC236}">
                <a16:creationId xmlns:a16="http://schemas.microsoft.com/office/drawing/2014/main" id="{1D6C0C19-5E78-C33F-2AD2-861A0D4D50C1}"/>
              </a:ext>
            </a:extLst>
          </p:cNvPr>
          <p:cNvSpPr/>
          <p:nvPr/>
        </p:nvSpPr>
        <p:spPr>
          <a:xfrm>
            <a:off x="6350696" y="4359058"/>
            <a:ext cx="5448822" cy="2091846"/>
          </a:xfrm>
          <a:prstGeom prst="round2DiagRect">
            <a:avLst/>
          </a:prstGeom>
          <a:ln>
            <a:solidFill>
              <a:schemeClr val="accent5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1" algn="just"/>
            <a:r>
              <a:rPr lang="en-PK" sz="1400" b="1" dirty="0"/>
              <a:t>What further steps are needed to ensure equitable access?</a:t>
            </a:r>
            <a:r>
              <a:rPr lang="en-PK" sz="1400" dirty="0"/>
              <a:t> </a:t>
            </a:r>
          </a:p>
          <a:p>
            <a:pPr lvl="1" algn="just"/>
            <a:endParaRPr lang="en-PK" sz="1400" dirty="0"/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PK" sz="1400" dirty="0"/>
              <a:t>Asystemic inequalities through targeted outreach and education, improve digital access, and implement policies that focus on reducing socioeconomic barriers.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PK" sz="1400" dirty="0"/>
              <a:t>Ensure that interventions are culturally competent and sensitive to the needs of diverse populations (Magomedova and Fatima, 2025ddress).</a:t>
            </a:r>
          </a:p>
          <a:p>
            <a:pPr algn="just"/>
            <a:endParaRPr lang="en-PK" sz="1400" dirty="0"/>
          </a:p>
        </p:txBody>
      </p:sp>
    </p:spTree>
    <p:extLst>
      <p:ext uri="{BB962C8B-B14F-4D97-AF65-F5344CB8AC3E}">
        <p14:creationId xmlns:p14="http://schemas.microsoft.com/office/powerpoint/2010/main" val="2335705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A1DF1-7959-A270-EC14-2A5653555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Challenges in Integration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667BD60-6649-BA30-F4E4-E94C2C84D4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1555625"/>
              </p:ext>
            </p:extLst>
          </p:nvPr>
        </p:nvGraphicFramePr>
        <p:xfrm>
          <a:off x="954761" y="1496280"/>
          <a:ext cx="10010731" cy="2287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94A6FBF-FC72-92FA-BC6E-4E38A7A903F0}"/>
              </a:ext>
            </a:extLst>
          </p:cNvPr>
          <p:cNvCxnSpPr>
            <a:cxnSpLocks/>
          </p:cNvCxnSpPr>
          <p:nvPr/>
        </p:nvCxnSpPr>
        <p:spPr>
          <a:xfrm>
            <a:off x="5960126" y="3945699"/>
            <a:ext cx="0" cy="8893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012C02C-CBC6-4811-994B-84ED18DD65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1264064"/>
              </p:ext>
            </p:extLst>
          </p:nvPr>
        </p:nvGraphicFramePr>
        <p:xfrm>
          <a:off x="1435100" y="4670817"/>
          <a:ext cx="9321800" cy="2411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612DD8F-4D08-E917-C89E-86E71007A279}"/>
              </a:ext>
            </a:extLst>
          </p:cNvPr>
          <p:cNvSpPr txBox="1"/>
          <p:nvPr/>
        </p:nvSpPr>
        <p:spPr>
          <a:xfrm rot="16200000">
            <a:off x="4708835" y="4229099"/>
            <a:ext cx="20166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PK" sz="1600" b="1" dirty="0"/>
              <a:t>Mitigation</a:t>
            </a:r>
            <a:endParaRPr lang="en-PK" b="1" dirty="0"/>
          </a:p>
        </p:txBody>
      </p:sp>
    </p:spTree>
    <p:extLst>
      <p:ext uri="{BB962C8B-B14F-4D97-AF65-F5344CB8AC3E}">
        <p14:creationId xmlns:p14="http://schemas.microsoft.com/office/powerpoint/2010/main" val="4231010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1E43C-1903-265F-2130-0F61330E1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C</a:t>
            </a:r>
            <a:r>
              <a:rPr lang="en-PK" sz="4800"/>
              <a:t>onclusion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89693-8AE7-D6C7-B413-A6AE8BB17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457200" lvl="1" indent="0">
              <a:buNone/>
            </a:pPr>
            <a:r>
              <a:rPr lang="en-PK" sz="1700"/>
              <a:t>Integration of health, wellbeing, and sustainable development is critical for providing comprehensive, effective, and equitable healthcare.</a:t>
            </a:r>
          </a:p>
          <a:p>
            <a:pPr marL="457200" lvl="1" indent="0">
              <a:buNone/>
            </a:pPr>
            <a:r>
              <a:rPr lang="en-PK" sz="1700"/>
              <a:t>SDGs, especially Goal 3, provide a framework for improving global health and wellbeing while promoting sustainability.</a:t>
            </a:r>
          </a:p>
          <a:p>
            <a:pPr marL="457200" lvl="1" indent="0">
              <a:buNone/>
            </a:pPr>
            <a:r>
              <a:rPr lang="en-PK" sz="1700"/>
              <a:t>Policies and frameworks such as WHO’s “Health in All Policies” and the NHS Long Term Plan support this integration but face implementation challenges.</a:t>
            </a:r>
          </a:p>
          <a:p>
            <a:pPr marL="457200" lvl="1" indent="0">
              <a:buNone/>
            </a:pPr>
            <a:r>
              <a:rPr lang="en-PK" sz="1700"/>
              <a:t>The SDGs offer a unified approach to addressing health disparities, promoting preventative care, and improving overall health outcomes.</a:t>
            </a:r>
          </a:p>
          <a:p>
            <a:pPr marL="457200" lvl="1" indent="0">
              <a:buNone/>
            </a:pPr>
            <a:r>
              <a:rPr lang="en-PK" sz="1700"/>
              <a:t>Continued focus on integrated, sustainable care models is essential for achieving long-term health goals and addressing global health challenges.</a:t>
            </a:r>
          </a:p>
          <a:p>
            <a:endParaRPr lang="en-PK" sz="1700"/>
          </a:p>
        </p:txBody>
      </p:sp>
    </p:spTree>
    <p:extLst>
      <p:ext uri="{BB962C8B-B14F-4D97-AF65-F5344CB8AC3E}">
        <p14:creationId xmlns:p14="http://schemas.microsoft.com/office/powerpoint/2010/main" val="2795203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54C40-82E5-8B43-4CF5-C43C46CDF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3780C-2964-DA85-F35A-81FD96729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Borrell-Carrio, F., Suchman, A. and Epstein, R. (2004) ‘The Biopsychosocial Model 25 Years Later: Principles, Practice, and Scientific Inquiry’, </a:t>
            </a:r>
            <a:r>
              <a:rPr lang="en-GB" i="1" dirty="0"/>
              <a:t>The Annals of Family Medicine</a:t>
            </a:r>
            <a:r>
              <a:rPr lang="en-GB" dirty="0"/>
              <a:t>, 2(6), pp. 576–582. Available at: https://</a:t>
            </a:r>
            <a:r>
              <a:rPr lang="en-GB" dirty="0" err="1"/>
              <a:t>doi.org</a:t>
            </a:r>
            <a:r>
              <a:rPr lang="en-GB" dirty="0"/>
              <a:t>/10.1370/afm.245.</a:t>
            </a:r>
          </a:p>
          <a:p>
            <a:r>
              <a:rPr lang="en-GB" dirty="0"/>
              <a:t>Carpenter, C.J. (2010) ‘A meta-analysis of the effectiveness of health belief model variables in predicting </a:t>
            </a:r>
            <a:r>
              <a:rPr lang="en-GB" dirty="0" err="1"/>
              <a:t>behavior</a:t>
            </a:r>
            <a:r>
              <a:rPr lang="en-GB" dirty="0"/>
              <a:t>’, </a:t>
            </a:r>
            <a:r>
              <a:rPr lang="en-GB" i="1" dirty="0"/>
              <a:t>Health communication</a:t>
            </a:r>
            <a:r>
              <a:rPr lang="en-GB" dirty="0"/>
              <a:t>, 25(8), pp. 661–669. Available at: https://</a:t>
            </a:r>
            <a:r>
              <a:rPr lang="en-GB" dirty="0" err="1"/>
              <a:t>doi.org</a:t>
            </a:r>
            <a:r>
              <a:rPr lang="en-GB" dirty="0"/>
              <a:t>/10.1080/10410236.2010.521906.</a:t>
            </a:r>
          </a:p>
          <a:p>
            <a:r>
              <a:rPr lang="en-GB" dirty="0"/>
              <a:t>Eberhardt, J. </a:t>
            </a:r>
            <a:r>
              <a:rPr lang="en-GB" i="1" dirty="0"/>
              <a:t>et al.</a:t>
            </a:r>
            <a:r>
              <a:rPr lang="en-GB" dirty="0"/>
              <a:t> (2025) ‘Barriers and Facilitators of NHS Health Checks in Socioeconomically Deprived Communities in the North East of England: A Qualitative Study With Peer Researchers’, </a:t>
            </a:r>
            <a:r>
              <a:rPr lang="en-GB" i="1" dirty="0"/>
              <a:t>Health Expectations</a:t>
            </a:r>
            <a:r>
              <a:rPr lang="en-GB" dirty="0"/>
              <a:t>, 28(2). Available at: https://</a:t>
            </a:r>
            <a:r>
              <a:rPr lang="en-GB" dirty="0" err="1"/>
              <a:t>doi.org</a:t>
            </a:r>
            <a:r>
              <a:rPr lang="en-GB" dirty="0"/>
              <a:t>/10.1111/hex.70199.</a:t>
            </a:r>
          </a:p>
          <a:p>
            <a:r>
              <a:rPr lang="en-GB" dirty="0"/>
              <a:t>Eriksson, M. </a:t>
            </a:r>
            <a:r>
              <a:rPr lang="en-GB" i="1" dirty="0"/>
              <a:t>et al.</a:t>
            </a:r>
            <a:r>
              <a:rPr lang="en-GB" dirty="0"/>
              <a:t> (2025) ‘Health behavioural change – the influence of social-ecological factors and health identity’, </a:t>
            </a:r>
            <a:r>
              <a:rPr lang="en-GB" i="1" dirty="0"/>
              <a:t>International Journal of Qualitative Studies on Health and Well-being</a:t>
            </a:r>
            <a:r>
              <a:rPr lang="en-GB" dirty="0"/>
              <a:t>, 20(1). Available at: https://</a:t>
            </a:r>
            <a:r>
              <a:rPr lang="en-GB" dirty="0" err="1"/>
              <a:t>doi.org</a:t>
            </a:r>
            <a:r>
              <a:rPr lang="en-GB" dirty="0"/>
              <a:t>/10.1080/17482631.2025.2458309.</a:t>
            </a:r>
          </a:p>
          <a:p>
            <a:r>
              <a:rPr lang="en-GB" dirty="0" err="1"/>
              <a:t>Ezeamii</a:t>
            </a:r>
            <a:r>
              <a:rPr lang="en-GB" dirty="0"/>
              <a:t>, V. (2024) ‘Revolutionizing healthcare: How Telemedicine Is Improving Patient Outcomes and Expanding Access to Care’, </a:t>
            </a:r>
            <a:r>
              <a:rPr lang="en-GB" i="1" dirty="0" err="1"/>
              <a:t>Cureus</a:t>
            </a:r>
            <a:r>
              <a:rPr lang="en-GB" dirty="0"/>
              <a:t>, 16(7). Available at: https://</a:t>
            </a:r>
            <a:r>
              <a:rPr lang="en-GB" dirty="0" err="1"/>
              <a:t>doi.org</a:t>
            </a:r>
            <a:r>
              <a:rPr lang="en-GB" dirty="0"/>
              <a:t>/10.7759/cureus.63881.</a:t>
            </a:r>
          </a:p>
          <a:p>
            <a:r>
              <a:rPr lang="en-GB" dirty="0"/>
              <a:t>Gera, R. </a:t>
            </a:r>
            <a:r>
              <a:rPr lang="en-GB" i="1" dirty="0"/>
              <a:t>et al.</a:t>
            </a:r>
            <a:r>
              <a:rPr lang="en-GB" dirty="0"/>
              <a:t> (2018) ‘Sustainable Development Goals: Leveraging the Global Agenda for Driving Health Policy Reforms and Achieving Universal Health Coverage in India’, </a:t>
            </a:r>
            <a:r>
              <a:rPr lang="en-GB" i="1" dirty="0"/>
              <a:t>Indian Journal of Community Medicine</a:t>
            </a:r>
            <a:r>
              <a:rPr lang="en-GB" dirty="0"/>
              <a:t>, 43(4), pp. 255–259. Available at: https://</a:t>
            </a:r>
            <a:r>
              <a:rPr lang="en-GB" dirty="0" err="1"/>
              <a:t>doi.org</a:t>
            </a:r>
            <a:r>
              <a:rPr lang="en-GB" dirty="0"/>
              <a:t>/10.4103/ijcm.IJCM_41_18.</a:t>
            </a:r>
          </a:p>
          <a:p>
            <a:r>
              <a:rPr lang="en-GB" dirty="0" err="1"/>
              <a:t>Jasemi</a:t>
            </a:r>
            <a:r>
              <a:rPr lang="en-GB" dirty="0"/>
              <a:t>, M. </a:t>
            </a:r>
            <a:r>
              <a:rPr lang="en-GB" i="1" dirty="0"/>
              <a:t>et al.</a:t>
            </a:r>
            <a:r>
              <a:rPr lang="en-GB" dirty="0"/>
              <a:t> (2017) ‘A concept analysis of holistic care by hybrid model’, </a:t>
            </a:r>
            <a:r>
              <a:rPr lang="en-GB" i="1" dirty="0"/>
              <a:t>Indian Journal of Palliative Care</a:t>
            </a:r>
            <a:r>
              <a:rPr lang="en-GB" dirty="0"/>
              <a:t>, 23(1), pp. 71–80. Available at: https://</a:t>
            </a:r>
            <a:r>
              <a:rPr lang="en-GB" dirty="0" err="1"/>
              <a:t>doi.org</a:t>
            </a:r>
            <a:r>
              <a:rPr lang="en-GB" dirty="0"/>
              <a:t>/10.4103/0973-1075.197960.</a:t>
            </a:r>
          </a:p>
          <a:p>
            <a:r>
              <a:rPr lang="en-GB" dirty="0"/>
              <a:t>Konstantopoulos, W. </a:t>
            </a:r>
            <a:r>
              <a:rPr lang="en-GB" i="1" dirty="0"/>
              <a:t>et al.</a:t>
            </a:r>
            <a:r>
              <a:rPr lang="en-GB" dirty="0"/>
              <a:t> (2023) ‘Race, healthcare, and health disparities: A critical review and recommendations for advancing health equity’, </a:t>
            </a:r>
            <a:r>
              <a:rPr lang="en-GB" i="1" dirty="0"/>
              <a:t>Western Journal of Emergency Medicine: Integrating Emergency Care with Population Health</a:t>
            </a:r>
            <a:r>
              <a:rPr lang="en-GB" dirty="0"/>
              <a:t>, 24(5), pp. 906–918. Available at: https://</a:t>
            </a:r>
            <a:r>
              <a:rPr lang="en-GB" dirty="0" err="1"/>
              <a:t>doi.org</a:t>
            </a:r>
            <a:r>
              <a:rPr lang="en-GB" dirty="0"/>
              <a:t>/10.5811/westjem.58408.</a:t>
            </a:r>
          </a:p>
          <a:p>
            <a:r>
              <a:rPr lang="en-GB" dirty="0"/>
              <a:t>Leese, C.J., Al‐Zubaidi, H. and Smith, B.H. (2024) ‘Delivery of Interventions for Multiple Lifestyle Factors in Primary Healthcare Settings: A Narrative Review Addressing Strategies for Effective Implementation’, </a:t>
            </a:r>
            <a:r>
              <a:rPr lang="en-GB" i="1" dirty="0"/>
              <a:t>Lifestyle medicine</a:t>
            </a:r>
            <a:r>
              <a:rPr lang="en-GB" dirty="0"/>
              <a:t>, 5(3). Available at: https://</a:t>
            </a:r>
            <a:r>
              <a:rPr lang="en-GB" dirty="0" err="1"/>
              <a:t>doi.org</a:t>
            </a:r>
            <a:r>
              <a:rPr lang="en-GB" dirty="0"/>
              <a:t>/10.1002/lim2.110.</a:t>
            </a:r>
          </a:p>
          <a:p>
            <a:r>
              <a:rPr lang="en-GB" dirty="0"/>
              <a:t>Magomedova, A. and Fatima, G. (2025) ‘Mental Health and Well-Being in the Modern Era: A Comprehensive Review of Challenges and Interventions’, </a:t>
            </a:r>
            <a:r>
              <a:rPr lang="en-GB" i="1" dirty="0" err="1"/>
              <a:t>Cureus</a:t>
            </a:r>
            <a:r>
              <a:rPr lang="en-GB" dirty="0"/>
              <a:t>, 17(1). Available at: https://</a:t>
            </a:r>
            <a:r>
              <a:rPr lang="en-GB" dirty="0" err="1"/>
              <a:t>doi.org</a:t>
            </a:r>
            <a:r>
              <a:rPr lang="en-GB" dirty="0"/>
              <a:t>/10.7759/cureus.77683.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044199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A25B0-0147-8540-1BD0-F739505A5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4E6EB-D28A-FB69-1C2D-2FC4BA7A7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8170E-1482-9E20-A0A2-290DAE8DF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Mareš, J. (2018) ‘Resistance of health personnel to changes in healthcare’, </a:t>
            </a:r>
            <a:r>
              <a:rPr lang="en-GB" i="1" dirty="0" err="1"/>
              <a:t>Kontakt</a:t>
            </a:r>
            <a:r>
              <a:rPr lang="en-GB" dirty="0"/>
              <a:t>, 20(3), pp. 262–272. Available at: https://</a:t>
            </a:r>
            <a:r>
              <a:rPr lang="en-GB" dirty="0" err="1"/>
              <a:t>doi.org</a:t>
            </a:r>
            <a:r>
              <a:rPr lang="en-GB" dirty="0"/>
              <a:t>/10.1016/j.kontakt.2018.04.002.</a:t>
            </a:r>
          </a:p>
          <a:p>
            <a:r>
              <a:rPr lang="en-GB" dirty="0" err="1"/>
              <a:t>Maruthappu</a:t>
            </a:r>
            <a:r>
              <a:rPr lang="en-GB" dirty="0"/>
              <a:t>, M., Hasan, A. and Zeltner, T. (2015) ‘Enablers and Barriers in Implementing Integrated Care’, </a:t>
            </a:r>
            <a:r>
              <a:rPr lang="en-GB" i="1" dirty="0"/>
              <a:t>Health Systems &amp; Reform</a:t>
            </a:r>
            <a:r>
              <a:rPr lang="en-GB" dirty="0"/>
              <a:t>, 1(4), pp. 250–256. Available at: https://</a:t>
            </a:r>
            <a:r>
              <a:rPr lang="en-GB" dirty="0" err="1"/>
              <a:t>doi.org</a:t>
            </a:r>
            <a:r>
              <a:rPr lang="en-GB" dirty="0"/>
              <a:t>/10.1080/23288604.2015.1077301.</a:t>
            </a:r>
          </a:p>
          <a:p>
            <a:r>
              <a:rPr lang="en-GB" dirty="0"/>
              <a:t>NHS (2023) </a:t>
            </a:r>
            <a:r>
              <a:rPr lang="en-GB" i="1" dirty="0"/>
              <a:t>NHS Health Check</a:t>
            </a:r>
            <a:r>
              <a:rPr lang="en-GB" dirty="0"/>
              <a:t>, </a:t>
            </a:r>
            <a:r>
              <a:rPr lang="en-GB" i="1" dirty="0" err="1"/>
              <a:t>nhs.uk</a:t>
            </a:r>
            <a:r>
              <a:rPr lang="en-GB" dirty="0"/>
              <a:t>. Available at: https://</a:t>
            </a:r>
            <a:r>
              <a:rPr lang="en-GB" dirty="0" err="1"/>
              <a:t>www.nhs.uk</a:t>
            </a:r>
            <a:r>
              <a:rPr lang="en-GB" dirty="0"/>
              <a:t>/tests-and-treatments/</a:t>
            </a:r>
            <a:r>
              <a:rPr lang="en-GB" dirty="0" err="1"/>
              <a:t>nhs</a:t>
            </a:r>
            <a:r>
              <a:rPr lang="en-GB" dirty="0"/>
              <a:t>-health-check/ (Accessed: 10 February 2026).</a:t>
            </a:r>
          </a:p>
          <a:p>
            <a:r>
              <a:rPr lang="en-GB" dirty="0"/>
              <a:t>NHS England (2019) </a:t>
            </a:r>
            <a:r>
              <a:rPr lang="en-GB" i="1" dirty="0"/>
              <a:t>NHS England» NHS Long Term Plan to tackle major killer conditions and save up to half a million lives</a:t>
            </a:r>
            <a:r>
              <a:rPr lang="en-GB" dirty="0"/>
              <a:t>, </a:t>
            </a:r>
            <a:r>
              <a:rPr lang="en-GB" i="1" dirty="0" err="1"/>
              <a:t>England.nhs.uk</a:t>
            </a:r>
            <a:r>
              <a:rPr lang="en-GB" dirty="0"/>
              <a:t>. Available at: https://</a:t>
            </a:r>
            <a:r>
              <a:rPr lang="en-GB" dirty="0" err="1"/>
              <a:t>www.england.nhs.uk</a:t>
            </a:r>
            <a:r>
              <a:rPr lang="en-GB" dirty="0"/>
              <a:t>/2019/01/long-term-plan/ (Accessed: 10 February 2026).</a:t>
            </a:r>
          </a:p>
          <a:p>
            <a:r>
              <a:rPr lang="en-GB" dirty="0"/>
              <a:t>NSMC (2020) </a:t>
            </a:r>
            <a:r>
              <a:rPr lang="en-GB" i="1" dirty="0"/>
              <a:t>Change4Life </a:t>
            </a:r>
            <a:r>
              <a:rPr lang="en-GB" dirty="0"/>
              <a:t>, </a:t>
            </a:r>
            <a:r>
              <a:rPr lang="en-GB" i="1" dirty="0"/>
              <a:t>NSMC</a:t>
            </a:r>
            <a:r>
              <a:rPr lang="en-GB" dirty="0"/>
              <a:t>. Available at: https://</a:t>
            </a:r>
            <a:r>
              <a:rPr lang="en-GB" dirty="0" err="1"/>
              <a:t>www.thensmc.com</a:t>
            </a:r>
            <a:r>
              <a:rPr lang="en-GB" dirty="0"/>
              <a:t>/resources/showcase/change4life (Accessed: 10 February 2026).</a:t>
            </a:r>
          </a:p>
          <a:p>
            <a:r>
              <a:rPr lang="en-GB" dirty="0" err="1"/>
              <a:t>Schramme</a:t>
            </a:r>
            <a:r>
              <a:rPr lang="en-GB" dirty="0"/>
              <a:t>, T. (2023) ‘Health as Complete Well-Being: the WHO Definition and beyond’, </a:t>
            </a:r>
            <a:r>
              <a:rPr lang="en-GB" i="1" dirty="0"/>
              <a:t>Public Health Ethics</a:t>
            </a:r>
            <a:r>
              <a:rPr lang="en-GB" dirty="0"/>
              <a:t>, 16(3), pp. 210–218. Available at: https://</a:t>
            </a:r>
            <a:r>
              <a:rPr lang="en-GB" dirty="0" err="1"/>
              <a:t>doi.org</a:t>
            </a:r>
            <a:r>
              <a:rPr lang="en-GB" dirty="0"/>
              <a:t>/10.1093/</a:t>
            </a:r>
            <a:r>
              <a:rPr lang="en-GB" dirty="0" err="1"/>
              <a:t>phe</a:t>
            </a:r>
            <a:r>
              <a:rPr lang="en-GB" dirty="0"/>
              <a:t>/phad017.</a:t>
            </a:r>
          </a:p>
          <a:p>
            <a:r>
              <a:rPr lang="en-GB" dirty="0"/>
              <a:t>United Nations (2025) </a:t>
            </a:r>
            <a:r>
              <a:rPr lang="en-GB" i="1" dirty="0"/>
              <a:t>The Sustainable Development Goals - United Nations Sustainable Development</a:t>
            </a:r>
            <a:r>
              <a:rPr lang="en-GB" dirty="0"/>
              <a:t>, </a:t>
            </a:r>
            <a:r>
              <a:rPr lang="en-GB" i="1" dirty="0"/>
              <a:t>United Nations Sustainable Development</a:t>
            </a:r>
            <a:r>
              <a:rPr lang="en-GB" dirty="0"/>
              <a:t>. Available at: https://</a:t>
            </a:r>
            <a:r>
              <a:rPr lang="en-GB" dirty="0" err="1"/>
              <a:t>www.un.org</a:t>
            </a:r>
            <a:r>
              <a:rPr lang="en-GB" dirty="0"/>
              <a:t>/</a:t>
            </a:r>
            <a:r>
              <a:rPr lang="en-GB" dirty="0" err="1"/>
              <a:t>sustainabledevelopment</a:t>
            </a:r>
            <a:r>
              <a:rPr lang="en-GB" dirty="0"/>
              <a:t>/development-goals/ (Accessed: 10 February 2026).</a:t>
            </a:r>
          </a:p>
          <a:p>
            <a:r>
              <a:rPr lang="en-GB" dirty="0"/>
              <a:t>Wendt, J. </a:t>
            </a:r>
            <a:r>
              <a:rPr lang="en-GB" i="1" dirty="0"/>
              <a:t>et al.</a:t>
            </a:r>
            <a:r>
              <a:rPr lang="en-GB" dirty="0"/>
              <a:t> (2023) ‘Good practice recommendations on implementation evaluation for policies targeting diet, physical activity, and sedentary behaviour’, </a:t>
            </a:r>
            <a:r>
              <a:rPr lang="en-GB" i="1" dirty="0"/>
              <a:t>BMC Public Health</a:t>
            </a:r>
            <a:r>
              <a:rPr lang="en-GB" dirty="0"/>
              <a:t>, 23(1). Available at: https://</a:t>
            </a:r>
            <a:r>
              <a:rPr lang="en-GB" dirty="0" err="1"/>
              <a:t>doi.org</a:t>
            </a:r>
            <a:r>
              <a:rPr lang="en-GB" dirty="0"/>
              <a:t>/10.1186/s12889-023-15775-9.</a:t>
            </a:r>
          </a:p>
          <a:p>
            <a:r>
              <a:rPr lang="en-GB" dirty="0"/>
              <a:t>WHO (2018) </a:t>
            </a:r>
            <a:r>
              <a:rPr lang="en-GB" i="1" dirty="0"/>
              <a:t>Promoting Health in All Policies and intersectoral action capacities</a:t>
            </a:r>
            <a:r>
              <a:rPr lang="en-GB" dirty="0"/>
              <a:t>, </a:t>
            </a:r>
            <a:r>
              <a:rPr lang="en-GB" i="1" dirty="0"/>
              <a:t>world health organization</a:t>
            </a:r>
            <a:r>
              <a:rPr lang="en-GB" dirty="0"/>
              <a:t>. Available at: https://</a:t>
            </a:r>
            <a:r>
              <a:rPr lang="en-GB" dirty="0" err="1"/>
              <a:t>www.who.int</a:t>
            </a:r>
            <a:r>
              <a:rPr lang="en-GB" dirty="0"/>
              <a:t>/activities/promoting-health-in-all-policies-and-intersectoral-action-capacities (Accessed: 10 February 2026).</a:t>
            </a:r>
          </a:p>
          <a:p>
            <a:r>
              <a:rPr lang="en-GB" dirty="0"/>
              <a:t>Wilson, A. </a:t>
            </a:r>
            <a:r>
              <a:rPr lang="en-GB" i="1" dirty="0"/>
              <a:t>et al.</a:t>
            </a:r>
            <a:r>
              <a:rPr lang="en-GB" dirty="0"/>
              <a:t> (2025) ‘Social prescribing for people living with long-term health conditions: a scoping review’, </a:t>
            </a:r>
            <a:r>
              <a:rPr lang="en-GB" i="1" dirty="0"/>
              <a:t>Systematic Reviews</a:t>
            </a:r>
            <a:r>
              <a:rPr lang="en-GB" dirty="0"/>
              <a:t>, 14(1). Available at: https://</a:t>
            </a:r>
            <a:r>
              <a:rPr lang="en-GB" dirty="0" err="1"/>
              <a:t>doi.org</a:t>
            </a:r>
            <a:r>
              <a:rPr lang="en-GB" dirty="0"/>
              <a:t>/10.1186/s13643-025-02848-6.</a:t>
            </a:r>
          </a:p>
          <a:p>
            <a:r>
              <a:rPr lang="en-GB" dirty="0"/>
              <a:t>World Health Organization (2023) </a:t>
            </a:r>
            <a:r>
              <a:rPr lang="en-GB" i="1" dirty="0"/>
              <a:t>Mental health, human rights and legislation: guidance and practice</a:t>
            </a:r>
            <a:r>
              <a:rPr lang="en-GB" dirty="0"/>
              <a:t>, </a:t>
            </a:r>
            <a:r>
              <a:rPr lang="en-GB" i="1" dirty="0" err="1"/>
              <a:t>www.who.int</a:t>
            </a:r>
            <a:r>
              <a:rPr lang="en-GB" dirty="0"/>
              <a:t>. Available at: https://</a:t>
            </a:r>
            <a:r>
              <a:rPr lang="en-GB" dirty="0" err="1"/>
              <a:t>www.who.int</a:t>
            </a:r>
            <a:r>
              <a:rPr lang="en-GB" dirty="0"/>
              <a:t>/publications/</a:t>
            </a:r>
            <a:r>
              <a:rPr lang="en-GB" dirty="0" err="1"/>
              <a:t>i</a:t>
            </a:r>
            <a:r>
              <a:rPr lang="en-GB" dirty="0"/>
              <a:t>/item/9789240080737 (Accessed: 10 February 2026).</a:t>
            </a:r>
          </a:p>
          <a:p>
            <a:r>
              <a:rPr lang="en-GB" dirty="0"/>
              <a:t>World Health Organization (2025) </a:t>
            </a:r>
            <a:r>
              <a:rPr lang="en-GB" i="1" dirty="0"/>
              <a:t>Health and Well-Being</a:t>
            </a:r>
            <a:r>
              <a:rPr lang="en-GB" dirty="0"/>
              <a:t>, </a:t>
            </a:r>
            <a:r>
              <a:rPr lang="en-GB" i="1" dirty="0"/>
              <a:t>World Health Organization</a:t>
            </a:r>
            <a:r>
              <a:rPr lang="en-GB" dirty="0"/>
              <a:t>. Available at: https://</a:t>
            </a:r>
            <a:r>
              <a:rPr lang="en-GB" dirty="0" err="1"/>
              <a:t>www.who.int</a:t>
            </a:r>
            <a:r>
              <a:rPr lang="en-GB" dirty="0"/>
              <a:t>/data/</a:t>
            </a:r>
            <a:r>
              <a:rPr lang="en-GB" dirty="0" err="1"/>
              <a:t>gho</a:t>
            </a:r>
            <a:r>
              <a:rPr lang="en-GB" dirty="0"/>
              <a:t>/data/major-themes/health-and-well-being (Accessed: 10 February 2026).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53729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2745</Words>
  <Application>Microsoft Office PowerPoint</Application>
  <PresentationFormat>Widescreen</PresentationFormat>
  <Paragraphs>133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Courier New</vt:lpstr>
      <vt:lpstr>Times New Roman</vt:lpstr>
      <vt:lpstr>Wingdings</vt:lpstr>
      <vt:lpstr>Office Theme</vt:lpstr>
      <vt:lpstr>Component 1: Presentation</vt:lpstr>
      <vt:lpstr>Introduction to Integration in Health and Social Care</vt:lpstr>
      <vt:lpstr>Defining Key Concepts in Health and Wellbeing</vt:lpstr>
      <vt:lpstr>Theoretical Frameworks for Integration</vt:lpstr>
      <vt:lpstr>Sustainable Development Goals (SDGs) and Health</vt:lpstr>
      <vt:lpstr>Policy and Governance in Health and Wellbeing Integration</vt:lpstr>
      <vt:lpstr>Public Health Initiatives</vt:lpstr>
      <vt:lpstr>Integrating Wellness and Telehealth</vt:lpstr>
      <vt:lpstr>Community Health and Social Prescribing</vt:lpstr>
      <vt:lpstr>Equity and Access to Healthcare</vt:lpstr>
      <vt:lpstr>Challenges in Integration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WORD FILE</dc:creator>
  <cp:lastModifiedBy>Naqi Mir</cp:lastModifiedBy>
  <cp:revision>10</cp:revision>
  <dcterms:created xsi:type="dcterms:W3CDTF">2026-02-05T12:22:39Z</dcterms:created>
  <dcterms:modified xsi:type="dcterms:W3CDTF">2026-02-11T09:15:43Z</dcterms:modified>
</cp:coreProperties>
</file>