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Lato" panose="020F0502020204030203" pitchFamily="34" charset="0"/>
      <p:regular r:id="rId14"/>
      <p:bold r:id="rId15"/>
      <p:italic r:id="rId16"/>
      <p:boldItalic r:id="rId17"/>
    </p:embeddedFont>
    <p:embeddedFont>
      <p:font typeface="Playfair Display" pitchFamily="2" charset="77"/>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03"/>
    <p:restoredTop sz="94672"/>
  </p:normalViewPr>
  <p:slideViewPr>
    <p:cSldViewPr snapToGrid="0">
      <p:cViewPr varScale="1">
        <p:scale>
          <a:sx n="132" d="100"/>
          <a:sy n="132" d="100"/>
        </p:scale>
        <p:origin x="832" y="16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f9774ffdd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f9774ffdd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err="1"/>
              <a:t>Mr</a:t>
            </a:r>
            <a:r>
              <a:rPr lang="en" dirty="0"/>
              <a:t> Daniel Evans is a fictional 57-year-old person who recently found out that he has Type 2 diabetes mellitus and is a bus driver. The health and social care for the condition needs to be coordinated as persistent </a:t>
            </a:r>
            <a:r>
              <a:rPr lang="en" dirty="0" err="1"/>
              <a:t>hyperglycaemia</a:t>
            </a:r>
            <a:r>
              <a:rPr lang="en" dirty="0"/>
              <a:t> leads to increased cardiovascular, renal, neurological, ocular and foot complications. The registered prevalence of recorded Type 2 diabetes in adults in England was 7.0% in March 2024, in line with service demand (GOV.UK, 2026). Therefore, it is essential to include </a:t>
            </a:r>
            <a:r>
              <a:rPr lang="en" dirty="0" err="1"/>
              <a:t>glycaemic</a:t>
            </a:r>
            <a:r>
              <a:rPr lang="en" dirty="0"/>
              <a:t> control, cardiovascular risk reduction and a plan for sustainable self-management as part of Daniel's plan, as these are all vital rather than just treating the symptoms in isolation. All of his physiology, measurements, </a:t>
            </a:r>
            <a:r>
              <a:rPr lang="en" dirty="0" err="1"/>
              <a:t>behaviours</a:t>
            </a:r>
            <a:r>
              <a:rPr lang="en" dirty="0"/>
              <a:t>, daily life routine, communication needs, ethical rights, risk profile and evidence-based interventions are assessed, and it is understood that his treatment should take the preference and occupational constraints into consideration.</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f9774ffdda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f9774ffdda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Daniel is married and faced with limited activities because of night shifts as a driver. He stands 1.75 </a:t>
            </a:r>
            <a:r>
              <a:rPr lang="en" dirty="0" err="1"/>
              <a:t>metres</a:t>
            </a:r>
            <a:r>
              <a:rPr lang="en" dirty="0"/>
              <a:t> tall, and his BMI is 31.3 kg/m2, which is indicative of obesity, and he is 96 kg. His blood pressure is 148/92 mmHg, his fasting glucose level is 8.4 mmol/L, and his HbA1c is 62 mmol/mol. These results represent non-optimal metabolic risk and non-optimal cardiovascular risk and are not a separate clinical subject. A correction of Daniel's values is necessary, along with information regarding weight and/or lifestyle management, blood pressure intervention, and a shift work/sleep history to allow for achieving goals and </a:t>
            </a:r>
            <a:r>
              <a:rPr lang="en" dirty="0" err="1"/>
              <a:t>organising</a:t>
            </a:r>
            <a:r>
              <a:rPr lang="en" dirty="0"/>
              <a:t> monitoring.</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f9774ffdda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f9774ffdda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Endocrine imbalance and various effects on the cardiovascular, renal and nervous systems are caused by type 2 diabetes. When glucose gets into the blood, insulin is secreted from pancreatic beta cells (Solis-Herrera et al., 2021). Insulin enables the skeletal muscles and the adipose tissues to absorb the glucose and store glycogen in the liver. Daniel's tissue is unresponsive to insulin, and insulin resistance occurs. Initially, this is done by augmenting pancreatic secretion, but with progressive beta-cell dysfunction, it will be a decline in its ability to increase secretion. This causes a glucose overload, which leads to metabolic damage of the vessels and nerves. Defining pathogenic factors are insulin resistance and impaired β-cell function, with glucotoxicity, </a:t>
            </a:r>
            <a:r>
              <a:rPr lang="en" dirty="0" err="1"/>
              <a:t>lipotoxicity</a:t>
            </a:r>
            <a:r>
              <a:rPr lang="en" dirty="0"/>
              <a:t> and inflammation contributing to the pathogenesis of pancreatic failure (Khin et al. 2023).</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3f9774ffdda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3f9774ffdda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Quitter forgoes breakfast, snacks and more, explores sugar cans and late-night eating due to Daniel staying up late, not sure if it's often hours. All these </a:t>
            </a:r>
            <a:r>
              <a:rPr lang="en" dirty="0" err="1"/>
              <a:t>behaviours</a:t>
            </a:r>
            <a:r>
              <a:rPr lang="en" dirty="0"/>
              <a:t> reduce the need for the use of glucose and raise the amount of energy taken in, increase body weight post meals, and increase the amount of glucose available for the brain while at the same time decreasing the amount of glucose used in muscles during extended sitting. Is doing no planned activity, indulges in alcohol intake on weekends, sleeps for 6 hours and takes breaks from taking metformin. Rather than focus on each of these </a:t>
            </a:r>
            <a:r>
              <a:rPr lang="en" dirty="0" err="1"/>
              <a:t>behaviours</a:t>
            </a:r>
            <a:r>
              <a:rPr lang="en" dirty="0"/>
              <a:t> individually, it is important that these </a:t>
            </a:r>
            <a:r>
              <a:rPr lang="en" dirty="0" err="1"/>
              <a:t>behaviours</a:t>
            </a:r>
            <a:r>
              <a:rPr lang="en" dirty="0"/>
              <a:t> are dealt with as part of the caregiving plan. Combined dietary and activity approaches were found to be effective, and lifestyle-based weight loss interventions were found to be effective at reducing HbA1c, a 2023 meta-analysis of 30 trials with 7,580 adults showed (Yang et al., 2023). Modifications which can be implemented in the context of work, for example, gradual adjustments, walks, the regular taking of medication and the improvement of sleep.</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3f9774ffdda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3f9774ffdda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 routine has to be a part of Daniel's routine and not put him in dangerous driving circumstances or cause him an unrealistic disruption. He should be on a diet plan that allows for well-balanced meals before and after his shifts, and time to get physically active between shifts, taking his metformin with food. Side effects can make it hard to stick to the diet, and a frequent need to urinate, thirstiness and a lack of energy can make it hard to concentrate. Daniel can make decisions with his wife helping with meal planning. Structured diabetes self-management education should reinforce problem-solving, medication use and understanding of possibilities of complications. A single network meta-analysis of 108 trials and 17,735 patients showed an estimated MD for education plus support compared with usual care of -0.61% HbA1c (</a:t>
            </a:r>
            <a:r>
              <a:rPr lang="en" dirty="0" err="1"/>
              <a:t>Romadlon</a:t>
            </a:r>
            <a:r>
              <a:rPr lang="en" dirty="0"/>
              <a:t> et al. 2024). Feasibility and outcomes should be reviewed as part of the routine review.</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f9774ffdda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f9774ffdda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Communication needs to make clinical evidence into decisions Daniel can make and can use. Providers should avoid jargon, and provide visual explanations and teach-back to determine understanding around glucose control, medications, and complications. Schedule of appointments must conform to shift schedule; family communications are only done with Daniel's permission. The Elements of Good Care are: informed consent, confidentiality, dignity, autonomy, equity and non-weight-based decision-making. Shared decision-making is key because possible targets being discordant with </a:t>
            </a:r>
            <a:r>
              <a:rPr lang="en" dirty="0" err="1"/>
              <a:t>labour</a:t>
            </a:r>
            <a:r>
              <a:rPr lang="en" dirty="0"/>
              <a:t> may discourage adherence to them or targets related to preferences or treatment burden. NICE guidance recommends that adults with Type 2 diabetes (T2D) and their clinicians agree the targets of HbA1c and treatment choices and decisions (NICE, 2025). Capacity is presumed unless there is evidence presented.</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f9774ffdda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3f9774ffdda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Daniel's modifiable risk factors are: obesity, low activity level, eating high-energy foods, sugary drinks, hypertension and the lack of sleep and adherence to medicines. Non-modifiable influences are factors that may make someone more vulnerable, but are not determinants (such as age and family history). Cardiovascular disease, nephropathy, retinopathy, neuropathy, infection and ulceration are all risks associated with abnormal blood sugar levels. The factors are related: </a:t>
            </a:r>
            <a:r>
              <a:rPr lang="en" dirty="0" err="1"/>
              <a:t>Prioritisation</a:t>
            </a:r>
            <a:r>
              <a:rPr lang="en" dirty="0"/>
              <a:t> should be diabetes (</a:t>
            </a:r>
            <a:r>
              <a:rPr lang="en" dirty="0" err="1"/>
              <a:t>hyperglycaemia</a:t>
            </a:r>
            <a:r>
              <a:rPr lang="en" dirty="0"/>
              <a:t>), BP, weight and adherence. Sleep is no poor relation; it is deserving of intervention. In a 2025 meta-analysis, Huang et al. (2025) determined that sleep deprivation (less than 7 hours) was associated with an 18% higher probability of developing Type 2 Diabetes (T2DM), and poor sleep quality with a 50% higher chance. Risk review is still done on a case-by-case basis.</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f9774ffdda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3f9774ffdda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Daniel is entitled to a plan that will include medicines, diet/exercise and screening/reviews. Fast action steps involve: Take metformin regularly, swap sugared beverages, manage portions, bulk up on </a:t>
            </a:r>
            <a:r>
              <a:rPr lang="en" dirty="0" err="1"/>
              <a:t>fibre</a:t>
            </a:r>
            <a:r>
              <a:rPr lang="en" dirty="0"/>
              <a:t> and get more exercise: walking with breaks in sitting. HbA1c should be monitored 3-6 monthly until stable, then 6_monthly (Evans et al. 2022). Monitoring parameters are blood pressure, blood lipids, urine albumin, kidney function, weight and eyes &amp; feet. Daily foot checks and proper footwear </a:t>
            </a:r>
            <a:r>
              <a:rPr lang="en" dirty="0" err="1"/>
              <a:t>optimise</a:t>
            </a:r>
            <a:r>
              <a:rPr lang="en" dirty="0"/>
              <a:t> the reduction in injury – even international guidelines suggest that feet should be checked annually, even among those at the lowest risk for ulcer (Bus et al., 2024). SMART goals should be regularly reviewed based on outcomes and Daniel's priorities and/or occupational feasibility.</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f9774ffdda_0_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3f9774ffdda_0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Remember the poison pill can be used for glucose levels, but there are other symptoms associated with Type 2 diabetes, as the case of Daniel demonstrates. Insulin resistance, beta cell dysfunction, obesity, hypertension, lack of exercise, poor sleep and poor adherence to medications are all systemic risk factors that can explain </a:t>
            </a:r>
            <a:r>
              <a:rPr lang="en" dirty="0" err="1"/>
              <a:t>hyperglycaemia</a:t>
            </a:r>
            <a:r>
              <a:rPr lang="en" dirty="0"/>
              <a:t>. Good care includes both drug and </a:t>
            </a:r>
            <a:r>
              <a:rPr lang="en" dirty="0" err="1"/>
              <a:t>behaviour</a:t>
            </a:r>
            <a:r>
              <a:rPr lang="en" dirty="0"/>
              <a:t> change, and monitoring for complications and structured provision of education in self-care management. Communication without stigma and protection of ethical practice of autonomy, consent, confidentiality and dignity should foster informed choice. Analyses of evidence show that education plus support of self-management leads to better clinical results than education alone. A single, ongoing, and integrated assessment should examine the success of the interventions and confirm ongoing treatment acceptability and compatibility of these interventions with Daniel's work and family life.</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f9774ffdda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f9774ffdda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9050" y="748800"/>
            <a:ext cx="3645900" cy="364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992950" y="992700"/>
            <a:ext cx="3158100" cy="3158100"/>
          </a:xfrm>
          <a:prstGeom prst="rect">
            <a:avLst/>
          </a:prstGeom>
          <a:noFill/>
          <a:ln w="28575" cap="flat" cmpd="sng">
            <a:solidFill>
              <a:schemeClr val="lt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a:endParaRPr/>
          </a:p>
        </p:txBody>
      </p:sp>
      <p:sp>
        <p:nvSpPr>
          <p:cNvPr id="13" name="Google Shape;13;p2"/>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9pPr>
          </a:lstStyle>
          <a:p>
            <a:endParaRPr/>
          </a:p>
        </p:txBody>
      </p:sp>
      <p:sp>
        <p:nvSpPr>
          <p:cNvPr id="14" name="Google Shape;14;p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509550" y="1423875"/>
            <a:ext cx="8124900" cy="17982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17" name="Google Shape;17;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91378"/>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37" name="Google Shape;37;p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1" name="Google Shape;41;p9"/>
          <p:cNvSpPr txBox="1">
            <a:spLocks noGrp="1"/>
          </p:cNvSpPr>
          <p:nvPr>
            <p:ph type="title"/>
          </p:nvPr>
        </p:nvSpPr>
        <p:spPr>
          <a:xfrm>
            <a:off x="265500" y="1107950"/>
            <a:ext cx="4045200" cy="1683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7" name="Google Shape;47;p10"/>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1233100"/>
            <a:ext cx="8520600" cy="1610100"/>
          </a:xfrm>
          <a:prstGeom prst="rect">
            <a:avLst/>
          </a:prstGeom>
        </p:spPr>
        <p:txBody>
          <a:bodyPr spcFirstLastPara="1" wrap="square" lIns="91425" tIns="91425" rIns="91425" bIns="91425" anchor="b" anchorCtr="0">
            <a:normAutofit/>
          </a:bodyPr>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11"/>
          <p:cNvSpPr txBox="1">
            <a:spLocks noGrp="1"/>
          </p:cNvSpPr>
          <p:nvPr>
            <p:ph type="body" idx="1"/>
          </p:nvPr>
        </p:nvSpPr>
        <p:spPr>
          <a:xfrm>
            <a:off x="311700" y="29194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coral">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hyperlink" Target="https://www.ncbi.nlm.nih.gov/books/NBK279115/" TargetMode="External"/><Relationship Id="rId3" Type="http://schemas.openxmlformats.org/officeDocument/2006/relationships/hyperlink" Target="https://onlinelibrary.wiley.com/doi/full/10.1002/dmrr.3651" TargetMode="External"/><Relationship Id="rId7" Type="http://schemas.openxmlformats.org/officeDocument/2006/relationships/hyperlink" Target="https://onlinelibrary.wiley.com/doi/abs/10.1002/dmrr.3840"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hyperlink" Target="https://www.tandfonline.com/doi/full/10.1080/07853890.2024.2447422" TargetMode="External"/><Relationship Id="rId5" Type="http://schemas.openxmlformats.org/officeDocument/2006/relationships/hyperlink" Target="https://journals.sagepub.com/doi/full/10.1177/1721727X231154152" TargetMode="External"/><Relationship Id="rId4" Type="http://schemas.openxmlformats.org/officeDocument/2006/relationships/hyperlink" Target="https://link.springer.com/article/10.1007/s13300-022-01253-9" TargetMode="External"/><Relationship Id="rId9" Type="http://schemas.openxmlformats.org/officeDocument/2006/relationships/hyperlink" Target="http://sciencedirect.com/science/article/pii/S0168822723004229?__cf_chl_tk=ZLW7h7f7h6IslsdoL2OKYTPypA8SxrtN1kq6sLQUz0U-1785311819-1.0.1.1-Bju0LtcvWNbqUnG4TzysMcID4T.8MIwBVRfFiIzO3T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3096250" y="1627200"/>
            <a:ext cx="2951400" cy="94455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1680" dirty="0"/>
              <a:t>BMHP5023 Introduction to Physiology</a:t>
            </a:r>
            <a:endParaRPr sz="1680" dirty="0"/>
          </a:p>
          <a:p>
            <a:pPr marL="0" lvl="0" indent="0" algn="ctr" rtl="0">
              <a:spcBef>
                <a:spcPts val="0"/>
              </a:spcBef>
              <a:spcAft>
                <a:spcPts val="0"/>
              </a:spcAft>
              <a:buSzPts val="990"/>
              <a:buNone/>
            </a:pPr>
            <a:r>
              <a:rPr lang="en" sz="1680" dirty="0"/>
              <a:t>Component 2: Presentation</a:t>
            </a:r>
            <a:endParaRPr sz="1680" dirty="0"/>
          </a:p>
          <a:p>
            <a:pPr marL="0" lvl="0" indent="0" algn="ctr" rtl="0">
              <a:spcBef>
                <a:spcPts val="0"/>
              </a:spcBef>
              <a:spcAft>
                <a:spcPts val="0"/>
              </a:spcAft>
              <a:buSzPts val="990"/>
              <a:buNone/>
            </a:pPr>
            <a:endParaRPr sz="1680" dirty="0"/>
          </a:p>
          <a:p>
            <a:pPr marL="0" lvl="0" indent="0" algn="ctr" rtl="0">
              <a:spcBef>
                <a:spcPts val="0"/>
              </a:spcBef>
              <a:spcAft>
                <a:spcPts val="0"/>
              </a:spcAft>
              <a:buSzPts val="990"/>
              <a:buNone/>
            </a:pPr>
            <a:r>
              <a:rPr lang="en" sz="1680" dirty="0"/>
              <a:t>Care Plan for a Fictional Person with Type 2 Diabetes Mellitus</a:t>
            </a:r>
            <a:endParaRPr sz="1680" dirty="0"/>
          </a:p>
        </p:txBody>
      </p:sp>
      <p:sp>
        <p:nvSpPr>
          <p:cNvPr id="60" name="Google Shape;60;p13"/>
          <p:cNvSpPr txBox="1">
            <a:spLocks noGrp="1"/>
          </p:cNvSpPr>
          <p:nvPr>
            <p:ph type="subTitle" idx="1"/>
          </p:nvPr>
        </p:nvSpPr>
        <p:spPr>
          <a:xfrm>
            <a:off x="3043238" y="3093244"/>
            <a:ext cx="3004525" cy="875086"/>
          </a:xfrm>
          <a:prstGeom prst="rect">
            <a:avLst/>
          </a:prstGeom>
        </p:spPr>
        <p:txBody>
          <a:bodyPr spcFirstLastPara="1" wrap="square" lIns="91425" tIns="91425" rIns="91425" bIns="91425" anchor="b" anchorCtr="0">
            <a:noAutofit/>
          </a:bodyPr>
          <a:lstStyle/>
          <a:p>
            <a:pPr marL="0" lvl="0" indent="0" algn="l"/>
            <a:r>
              <a:rPr lang="en-IN" sz="1000" b="0" dirty="0"/>
              <a:t>Student Name: Meshach Asher Tomlin Francis</a:t>
            </a:r>
          </a:p>
          <a:p>
            <a:pPr marL="0" lvl="0" indent="0" algn="l"/>
            <a:endParaRPr lang="en-IN" sz="1000" b="0" dirty="0"/>
          </a:p>
          <a:p>
            <a:pPr marL="0" lvl="0" indent="0" algn="l"/>
            <a:r>
              <a:rPr lang="en-IN" sz="1000" b="0" dirty="0"/>
              <a:t>Student ID: 2439402</a:t>
            </a:r>
          </a:p>
          <a:p>
            <a:pPr marL="0" lvl="0" indent="0" algn="l"/>
            <a:endParaRPr lang="en-IN" sz="1000" b="0" dirty="0"/>
          </a:p>
          <a:p>
            <a:pPr marL="0" lvl="0" indent="0" algn="l"/>
            <a:r>
              <a:rPr lang="en-IN" sz="1000" b="0" dirty="0"/>
              <a:t>Lecturer name: Dr Soban Sadiq</a:t>
            </a:r>
            <a:endParaRPr sz="1000" b="0" dirty="0"/>
          </a:p>
        </p:txBody>
      </p:sp>
      <p:pic>
        <p:nvPicPr>
          <p:cNvPr id="30" name="Audio 29">
            <a:extLst>
              <a:ext uri="{FF2B5EF4-FFF2-40B4-BE49-F238E27FC236}">
                <a16:creationId xmlns:a16="http://schemas.microsoft.com/office/drawing/2014/main" id="{B30154CC-261B-F51C-ADCA-025B4EE4BB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1053"/>
    </mc:Choice>
    <mc:Fallback>
      <p:transition spd="slow" advTm="31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Introduction</a:t>
            </a:r>
            <a:endParaRPr/>
          </a:p>
        </p:txBody>
      </p:sp>
      <p:sp>
        <p:nvSpPr>
          <p:cNvPr id="66" name="Google Shape;66;p14"/>
          <p:cNvSpPr txBox="1">
            <a:spLocks noGrp="1"/>
          </p:cNvSpPr>
          <p:nvPr>
            <p:ph type="body" idx="1"/>
          </p:nvPr>
        </p:nvSpPr>
        <p:spPr>
          <a:xfrm>
            <a:off x="311700" y="1152475"/>
            <a:ext cx="4932900" cy="3416400"/>
          </a:xfrm>
          <a:prstGeom prst="rect">
            <a:avLst/>
          </a:prstGeom>
        </p:spPr>
        <p:txBody>
          <a:bodyPr spcFirstLastPara="1" wrap="square" lIns="91425" tIns="91425" rIns="91425" bIns="91425" anchor="t" anchorCtr="0">
            <a:normAutofit fontScale="92500" lnSpcReduction="10000"/>
          </a:bodyPr>
          <a:lstStyle/>
          <a:p>
            <a:pPr marL="0" lvl="0" indent="0" algn="just" rtl="0">
              <a:lnSpc>
                <a:spcPct val="150000"/>
              </a:lnSpc>
              <a:spcBef>
                <a:spcPts val="0"/>
              </a:spcBef>
              <a:spcAft>
                <a:spcPts val="0"/>
              </a:spcAft>
              <a:buNone/>
            </a:pPr>
            <a:r>
              <a:rPr lang="en" dirty="0"/>
              <a:t>● Daniel Evans is a fictional, 57-year-old Type 2 diabetic bus driver.</a:t>
            </a:r>
            <a:endParaRPr dirty="0"/>
          </a:p>
          <a:p>
            <a:pPr marL="0" lvl="0" indent="0" algn="just" rtl="0">
              <a:lnSpc>
                <a:spcPct val="150000"/>
              </a:lnSpc>
              <a:spcBef>
                <a:spcPts val="1200"/>
              </a:spcBef>
              <a:spcAft>
                <a:spcPts val="0"/>
              </a:spcAft>
              <a:buNone/>
            </a:pPr>
            <a:r>
              <a:rPr lang="en" dirty="0"/>
              <a:t>● Foot problems, eye problems, nervous and blood vessel disease and kidney problems, etc., occur with high glucose levels.</a:t>
            </a:r>
            <a:endParaRPr dirty="0"/>
          </a:p>
          <a:p>
            <a:pPr marL="0" lvl="0" indent="0" algn="just" rtl="0">
              <a:lnSpc>
                <a:spcPct val="150000"/>
              </a:lnSpc>
              <a:spcBef>
                <a:spcPts val="1200"/>
              </a:spcBef>
              <a:spcAft>
                <a:spcPts val="0"/>
              </a:spcAft>
              <a:buNone/>
            </a:pPr>
            <a:r>
              <a:rPr lang="en" dirty="0"/>
              <a:t>● It has been observed that, by March 2024, the prevalence of Type 2 diabetes was 7.0% of all adults in England (GOV.UK, 2026).</a:t>
            </a:r>
            <a:endParaRPr dirty="0"/>
          </a:p>
          <a:p>
            <a:pPr marL="0" lvl="0" indent="0" algn="just" rtl="0">
              <a:lnSpc>
                <a:spcPct val="150000"/>
              </a:lnSpc>
              <a:spcBef>
                <a:spcPts val="1200"/>
              </a:spcBef>
              <a:spcAft>
                <a:spcPts val="1200"/>
              </a:spcAft>
              <a:buNone/>
            </a:pPr>
            <a:endParaRPr dirty="0"/>
          </a:p>
        </p:txBody>
      </p:sp>
      <p:pic>
        <p:nvPicPr>
          <p:cNvPr id="67" name="Google Shape;67;p14"/>
          <p:cNvPicPr preferRelativeResize="0"/>
          <p:nvPr/>
        </p:nvPicPr>
        <p:blipFill>
          <a:blip r:embed="rId5">
            <a:alphaModFix/>
          </a:blip>
          <a:stretch>
            <a:fillRect/>
          </a:stretch>
        </p:blipFill>
        <p:spPr>
          <a:xfrm>
            <a:off x="5551650" y="1660163"/>
            <a:ext cx="3280650" cy="1823176"/>
          </a:xfrm>
          <a:prstGeom prst="rect">
            <a:avLst/>
          </a:prstGeom>
          <a:noFill/>
          <a:ln>
            <a:noFill/>
          </a:ln>
        </p:spPr>
      </p:pic>
      <p:pic>
        <p:nvPicPr>
          <p:cNvPr id="46" name="Audio 45">
            <a:extLst>
              <a:ext uri="{FF2B5EF4-FFF2-40B4-BE49-F238E27FC236}">
                <a16:creationId xmlns:a16="http://schemas.microsoft.com/office/drawing/2014/main" id="{604A4E24-FCE3-9E68-3A97-FA39836D31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6460"/>
    </mc:Choice>
    <mc:Fallback>
      <p:transition spd="slow" advTm="136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Information About the Person</a:t>
            </a:r>
            <a:endParaRPr/>
          </a:p>
        </p:txBody>
      </p:sp>
      <p:sp>
        <p:nvSpPr>
          <p:cNvPr id="73" name="Google Shape;73;p15"/>
          <p:cNvSpPr txBox="1">
            <a:spLocks noGrp="1"/>
          </p:cNvSpPr>
          <p:nvPr>
            <p:ph type="body" idx="1"/>
          </p:nvPr>
        </p:nvSpPr>
        <p:spPr>
          <a:xfrm>
            <a:off x="311700" y="1152475"/>
            <a:ext cx="4522200" cy="3416400"/>
          </a:xfrm>
          <a:prstGeom prst="rect">
            <a:avLst/>
          </a:prstGeom>
        </p:spPr>
        <p:txBody>
          <a:bodyPr spcFirstLastPara="1" wrap="square" lIns="91425" tIns="91425" rIns="91425" bIns="91425" anchor="t" anchorCtr="0">
            <a:normAutofit fontScale="85000" lnSpcReduction="10000"/>
          </a:bodyPr>
          <a:lstStyle/>
          <a:p>
            <a:pPr marL="0" lvl="0" indent="0" algn="just" rtl="0">
              <a:lnSpc>
                <a:spcPct val="150000"/>
              </a:lnSpc>
              <a:spcBef>
                <a:spcPts val="0"/>
              </a:spcBef>
              <a:spcAft>
                <a:spcPts val="0"/>
              </a:spcAft>
              <a:buNone/>
            </a:pPr>
            <a:r>
              <a:rPr lang="en"/>
              <a:t>● Daniel is obese and has high blood pressure, elevated fasting blood sugar and HbA1C.</a:t>
            </a:r>
            <a:endParaRPr/>
          </a:p>
          <a:p>
            <a:pPr marL="0" lvl="0" indent="0" algn="just" rtl="0">
              <a:lnSpc>
                <a:spcPct val="150000"/>
              </a:lnSpc>
              <a:spcBef>
                <a:spcPts val="1200"/>
              </a:spcBef>
              <a:spcAft>
                <a:spcPts val="0"/>
              </a:spcAft>
              <a:buNone/>
            </a:pPr>
            <a:r>
              <a:rPr lang="en"/>
              <a:t>● His measurements show that he has a combined risk for metabolic or heart problems.</a:t>
            </a:r>
            <a:endParaRPr/>
          </a:p>
          <a:p>
            <a:pPr marL="0" lvl="0" indent="0" algn="just" rtl="0">
              <a:lnSpc>
                <a:spcPct val="150000"/>
              </a:lnSpc>
              <a:spcBef>
                <a:spcPts val="1200"/>
              </a:spcBef>
              <a:spcAft>
                <a:spcPts val="0"/>
              </a:spcAft>
              <a:buNone/>
            </a:pPr>
            <a:r>
              <a:rPr lang="en"/>
              <a:t>● The NICE (2026) guidance recommends taking a view on HbA1c targets reflective of a specific person's clinical need and circumstances.</a:t>
            </a:r>
            <a:endParaRPr/>
          </a:p>
          <a:p>
            <a:pPr marL="0" lvl="0" indent="0" algn="just" rtl="0">
              <a:lnSpc>
                <a:spcPct val="150000"/>
              </a:lnSpc>
              <a:spcBef>
                <a:spcPts val="1200"/>
              </a:spcBef>
              <a:spcAft>
                <a:spcPts val="1200"/>
              </a:spcAft>
              <a:buNone/>
            </a:pPr>
            <a:endParaRPr/>
          </a:p>
        </p:txBody>
      </p:sp>
      <p:pic>
        <p:nvPicPr>
          <p:cNvPr id="74" name="Google Shape;74;p15"/>
          <p:cNvPicPr preferRelativeResize="0"/>
          <p:nvPr/>
        </p:nvPicPr>
        <p:blipFill>
          <a:blip r:embed="rId5">
            <a:alphaModFix/>
          </a:blip>
          <a:stretch>
            <a:fillRect/>
          </a:stretch>
        </p:blipFill>
        <p:spPr>
          <a:xfrm>
            <a:off x="5245000" y="1616611"/>
            <a:ext cx="3435976" cy="2488125"/>
          </a:xfrm>
          <a:prstGeom prst="rect">
            <a:avLst/>
          </a:prstGeom>
          <a:noFill/>
          <a:ln>
            <a:noFill/>
          </a:ln>
        </p:spPr>
      </p:pic>
      <p:pic>
        <p:nvPicPr>
          <p:cNvPr id="17" name="Audio 16">
            <a:extLst>
              <a:ext uri="{FF2B5EF4-FFF2-40B4-BE49-F238E27FC236}">
                <a16:creationId xmlns:a16="http://schemas.microsoft.com/office/drawing/2014/main" id="{0EB5379B-6FCD-FEEC-354D-0C5476CB5B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6885"/>
    </mc:Choice>
    <mc:Fallback>
      <p:transition spd="slow" advTm="156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Anatomy and Physiology</a:t>
            </a:r>
            <a:endParaRPr/>
          </a:p>
        </p:txBody>
      </p:sp>
      <p:sp>
        <p:nvSpPr>
          <p:cNvPr id="80" name="Google Shape;80;p16"/>
          <p:cNvSpPr txBox="1">
            <a:spLocks noGrp="1"/>
          </p:cNvSpPr>
          <p:nvPr>
            <p:ph type="body" idx="1"/>
          </p:nvPr>
        </p:nvSpPr>
        <p:spPr>
          <a:xfrm>
            <a:off x="311700" y="1152475"/>
            <a:ext cx="4412700" cy="3416400"/>
          </a:xfrm>
          <a:prstGeom prst="rect">
            <a:avLst/>
          </a:prstGeom>
        </p:spPr>
        <p:txBody>
          <a:bodyPr spcFirstLastPara="1" wrap="square" lIns="91425" tIns="91425" rIns="91425" bIns="91425" anchor="t" anchorCtr="0">
            <a:normAutofit fontScale="85000" lnSpcReduction="10000"/>
          </a:bodyPr>
          <a:lstStyle/>
          <a:p>
            <a:pPr marL="0" lvl="0" indent="0" algn="just" rtl="0">
              <a:lnSpc>
                <a:spcPct val="150000"/>
              </a:lnSpc>
              <a:spcBef>
                <a:spcPts val="0"/>
              </a:spcBef>
              <a:spcAft>
                <a:spcPts val="0"/>
              </a:spcAft>
              <a:buNone/>
            </a:pPr>
            <a:r>
              <a:rPr lang="en"/>
              <a:t>● Insulin is produced by cells in the pancreas, called beta cells and is used to regulate blood glucose (Solis-Herrera et al., 2021).</a:t>
            </a:r>
            <a:endParaRPr/>
          </a:p>
          <a:p>
            <a:pPr marL="0" lvl="0" indent="0" algn="just" rtl="0">
              <a:lnSpc>
                <a:spcPct val="150000"/>
              </a:lnSpc>
              <a:spcBef>
                <a:spcPts val="1200"/>
              </a:spcBef>
              <a:spcAft>
                <a:spcPts val="0"/>
              </a:spcAft>
              <a:buNone/>
            </a:pPr>
            <a:r>
              <a:rPr lang="en"/>
              <a:t>● When insulin-resistant, muscle and fat are not able to take up glucose.</a:t>
            </a:r>
            <a:endParaRPr/>
          </a:p>
          <a:p>
            <a:pPr marL="0" lvl="0" indent="0" algn="just" rtl="0">
              <a:lnSpc>
                <a:spcPct val="150000"/>
              </a:lnSpc>
              <a:spcBef>
                <a:spcPts val="1200"/>
              </a:spcBef>
              <a:spcAft>
                <a:spcPts val="0"/>
              </a:spcAft>
              <a:buNone/>
            </a:pPr>
            <a:r>
              <a:rPr lang="en"/>
              <a:t>● Due to the change in function of beta cells, inflammation and lipotoxicity, the hyperglycaemia worsens over time (Khin et al., 2023).</a:t>
            </a:r>
            <a:endParaRPr/>
          </a:p>
          <a:p>
            <a:pPr marL="0" lvl="0" indent="0" algn="just" rtl="0">
              <a:lnSpc>
                <a:spcPct val="150000"/>
              </a:lnSpc>
              <a:spcBef>
                <a:spcPts val="1200"/>
              </a:spcBef>
              <a:spcAft>
                <a:spcPts val="1200"/>
              </a:spcAft>
              <a:buNone/>
            </a:pPr>
            <a:endParaRPr/>
          </a:p>
        </p:txBody>
      </p:sp>
      <p:pic>
        <p:nvPicPr>
          <p:cNvPr id="81" name="Google Shape;81;p16"/>
          <p:cNvPicPr preferRelativeResize="0"/>
          <p:nvPr/>
        </p:nvPicPr>
        <p:blipFill>
          <a:blip r:embed="rId5">
            <a:alphaModFix/>
          </a:blip>
          <a:stretch>
            <a:fillRect/>
          </a:stretch>
        </p:blipFill>
        <p:spPr>
          <a:xfrm>
            <a:off x="5576149" y="1243187"/>
            <a:ext cx="2648925" cy="3234975"/>
          </a:xfrm>
          <a:prstGeom prst="rect">
            <a:avLst/>
          </a:prstGeom>
          <a:noFill/>
          <a:ln>
            <a:noFill/>
          </a:ln>
        </p:spPr>
      </p:pic>
      <p:pic>
        <p:nvPicPr>
          <p:cNvPr id="17" name="Audio 16">
            <a:extLst>
              <a:ext uri="{FF2B5EF4-FFF2-40B4-BE49-F238E27FC236}">
                <a16:creationId xmlns:a16="http://schemas.microsoft.com/office/drawing/2014/main" id="{5AE68195-DBE5-4756-C607-5F07009FCF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8587"/>
    </mc:Choice>
    <mc:Fallback>
      <p:transition spd="slow" advTm="168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Care Plan (1/3)</a:t>
            </a:r>
            <a:endParaRPr/>
          </a:p>
        </p:txBody>
      </p:sp>
      <p:sp>
        <p:nvSpPr>
          <p:cNvPr id="87" name="Google Shape;87;p17"/>
          <p:cNvSpPr txBox="1">
            <a:spLocks noGrp="1"/>
          </p:cNvSpPr>
          <p:nvPr>
            <p:ph type="body" idx="1"/>
          </p:nvPr>
        </p:nvSpPr>
        <p:spPr>
          <a:xfrm>
            <a:off x="311700" y="1152475"/>
            <a:ext cx="4339500" cy="3416400"/>
          </a:xfrm>
          <a:prstGeom prst="rect">
            <a:avLst/>
          </a:prstGeom>
        </p:spPr>
        <p:txBody>
          <a:bodyPr spcFirstLastPara="1" wrap="square" lIns="91425" tIns="91425" rIns="91425" bIns="91425" anchor="t" anchorCtr="0">
            <a:normAutofit fontScale="85000" lnSpcReduction="10000"/>
          </a:bodyPr>
          <a:lstStyle/>
          <a:p>
            <a:pPr marL="0" lvl="0" indent="0" algn="just" rtl="0">
              <a:lnSpc>
                <a:spcPct val="150000"/>
              </a:lnSpc>
              <a:spcBef>
                <a:spcPts val="0"/>
              </a:spcBef>
              <a:spcAft>
                <a:spcPts val="0"/>
              </a:spcAft>
              <a:buNone/>
            </a:pPr>
            <a:r>
              <a:rPr lang="en"/>
              <a:t>● Glucose control problems all add up to poor dietary habits, unwanted sugar-sweetened drinks, insufficient exercise and sleep.</a:t>
            </a:r>
            <a:endParaRPr/>
          </a:p>
          <a:p>
            <a:pPr marL="0" lvl="0" indent="0" algn="just" rtl="0">
              <a:lnSpc>
                <a:spcPct val="150000"/>
              </a:lnSpc>
              <a:spcBef>
                <a:spcPts val="1200"/>
              </a:spcBef>
              <a:spcAft>
                <a:spcPts val="0"/>
              </a:spcAft>
              <a:buNone/>
            </a:pPr>
            <a:r>
              <a:rPr lang="en"/>
              <a:t>● Care plan should include dietary modifications, adherence to exercise and medication.</a:t>
            </a:r>
            <a:endParaRPr/>
          </a:p>
          <a:p>
            <a:pPr marL="0" lvl="0" indent="0" algn="just" rtl="0">
              <a:lnSpc>
                <a:spcPct val="150000"/>
              </a:lnSpc>
              <a:spcBef>
                <a:spcPts val="1200"/>
              </a:spcBef>
              <a:spcAft>
                <a:spcPts val="0"/>
              </a:spcAft>
              <a:buNone/>
            </a:pPr>
            <a:r>
              <a:rPr lang="en"/>
              <a:t>● Lifestyle weight-loss program is an effective way to lower HbA1C (Yang et al., 2023).</a:t>
            </a:r>
            <a:endParaRPr/>
          </a:p>
          <a:p>
            <a:pPr marL="0" lvl="0" indent="0" algn="just" rtl="0">
              <a:lnSpc>
                <a:spcPct val="150000"/>
              </a:lnSpc>
              <a:spcBef>
                <a:spcPts val="1200"/>
              </a:spcBef>
              <a:spcAft>
                <a:spcPts val="1200"/>
              </a:spcAft>
              <a:buNone/>
            </a:pPr>
            <a:endParaRPr/>
          </a:p>
        </p:txBody>
      </p:sp>
      <p:pic>
        <p:nvPicPr>
          <p:cNvPr id="88" name="Google Shape;88;p17"/>
          <p:cNvPicPr preferRelativeResize="0"/>
          <p:nvPr/>
        </p:nvPicPr>
        <p:blipFill>
          <a:blip r:embed="rId5">
            <a:alphaModFix/>
          </a:blip>
          <a:stretch>
            <a:fillRect/>
          </a:stretch>
        </p:blipFill>
        <p:spPr>
          <a:xfrm>
            <a:off x="4794475" y="1764125"/>
            <a:ext cx="4188001" cy="2193106"/>
          </a:xfrm>
          <a:prstGeom prst="rect">
            <a:avLst/>
          </a:prstGeom>
          <a:noFill/>
          <a:ln>
            <a:noFill/>
          </a:ln>
        </p:spPr>
      </p:pic>
      <p:pic>
        <p:nvPicPr>
          <p:cNvPr id="12" name="Audio 11">
            <a:extLst>
              <a:ext uri="{FF2B5EF4-FFF2-40B4-BE49-F238E27FC236}">
                <a16:creationId xmlns:a16="http://schemas.microsoft.com/office/drawing/2014/main" id="{475025FA-7565-4E2F-C837-601DA513FA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6828"/>
    </mc:Choice>
    <mc:Fallback>
      <p:transition spd="slow" advTm="156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8"/>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Care Plan (2/3)</a:t>
            </a:r>
            <a:endParaRPr/>
          </a:p>
        </p:txBody>
      </p:sp>
      <p:sp>
        <p:nvSpPr>
          <p:cNvPr id="94" name="Google Shape;94;p18"/>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Autofit/>
          </a:bodyPr>
          <a:lstStyle/>
          <a:p>
            <a:pPr marL="0" lvl="0" indent="0" algn="just" rtl="0">
              <a:lnSpc>
                <a:spcPct val="130000"/>
              </a:lnSpc>
              <a:spcBef>
                <a:spcPts val="0"/>
              </a:spcBef>
              <a:spcAft>
                <a:spcPts val="0"/>
              </a:spcAft>
              <a:buSzPts val="853"/>
              <a:buNone/>
            </a:pPr>
            <a:r>
              <a:rPr lang="en" sz="1595"/>
              <a:t>● When Daniel works, it's important that he gets some exercise, a healthy diet and that he takes his medication.</a:t>
            </a:r>
            <a:endParaRPr sz="1595"/>
          </a:p>
          <a:p>
            <a:pPr marL="0" lvl="0" indent="0" algn="just" rtl="0">
              <a:lnSpc>
                <a:spcPct val="130000"/>
              </a:lnSpc>
              <a:spcBef>
                <a:spcPts val="1200"/>
              </a:spcBef>
              <a:spcAft>
                <a:spcPts val="0"/>
              </a:spcAft>
              <a:buSzPts val="853"/>
              <a:buNone/>
            </a:pPr>
            <a:r>
              <a:rPr lang="en" sz="1595"/>
              <a:t>●Structured education enhances problem-solving, awareness of adherence and complications.</a:t>
            </a:r>
            <a:endParaRPr sz="1595"/>
          </a:p>
          <a:p>
            <a:pPr marL="0" lvl="0" indent="0" algn="just" rtl="0">
              <a:lnSpc>
                <a:spcPct val="130000"/>
              </a:lnSpc>
              <a:spcBef>
                <a:spcPts val="1200"/>
              </a:spcBef>
              <a:spcAft>
                <a:spcPts val="0"/>
              </a:spcAft>
              <a:buSzPts val="853"/>
              <a:buNone/>
            </a:pPr>
            <a:r>
              <a:rPr lang="en" sz="1595"/>
              <a:t>● HbA1c was lowered by 0.61% via the combined education and support (Romadlon et al., 2024).</a:t>
            </a:r>
            <a:endParaRPr sz="1595"/>
          </a:p>
          <a:p>
            <a:pPr marL="0" lvl="0" indent="0" algn="just" rtl="0">
              <a:lnSpc>
                <a:spcPct val="130000"/>
              </a:lnSpc>
              <a:spcBef>
                <a:spcPts val="1200"/>
              </a:spcBef>
              <a:spcAft>
                <a:spcPts val="1200"/>
              </a:spcAft>
              <a:buSzPts val="853"/>
              <a:buNone/>
            </a:pPr>
            <a:endParaRPr sz="1595"/>
          </a:p>
        </p:txBody>
      </p:sp>
      <p:pic>
        <p:nvPicPr>
          <p:cNvPr id="95" name="Google Shape;95;p18"/>
          <p:cNvPicPr preferRelativeResize="0"/>
          <p:nvPr/>
        </p:nvPicPr>
        <p:blipFill>
          <a:blip r:embed="rId5">
            <a:alphaModFix/>
          </a:blip>
          <a:stretch>
            <a:fillRect/>
          </a:stretch>
        </p:blipFill>
        <p:spPr>
          <a:xfrm>
            <a:off x="5336500" y="1087625"/>
            <a:ext cx="2846441" cy="3821250"/>
          </a:xfrm>
          <a:prstGeom prst="rect">
            <a:avLst/>
          </a:prstGeom>
          <a:noFill/>
          <a:ln>
            <a:noFill/>
          </a:ln>
        </p:spPr>
      </p:pic>
      <p:pic>
        <p:nvPicPr>
          <p:cNvPr id="12" name="Audio 11">
            <a:extLst>
              <a:ext uri="{FF2B5EF4-FFF2-40B4-BE49-F238E27FC236}">
                <a16:creationId xmlns:a16="http://schemas.microsoft.com/office/drawing/2014/main" id="{CA4152EF-6FD8-8A4F-DCA4-93B0CEB911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8710"/>
    </mc:Choice>
    <mc:Fallback>
      <p:transition spd="slow" advTm="128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9"/>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Care Plan (3/3)</a:t>
            </a:r>
            <a:endParaRPr/>
          </a:p>
        </p:txBody>
      </p:sp>
      <p:sp>
        <p:nvSpPr>
          <p:cNvPr id="101" name="Google Shape;101;p19"/>
          <p:cNvSpPr txBox="1">
            <a:spLocks noGrp="1"/>
          </p:cNvSpPr>
          <p:nvPr>
            <p:ph type="body" idx="1"/>
          </p:nvPr>
        </p:nvSpPr>
        <p:spPr>
          <a:xfrm>
            <a:off x="311700" y="1152475"/>
            <a:ext cx="4330200" cy="3416400"/>
          </a:xfrm>
          <a:prstGeom prst="rect">
            <a:avLst/>
          </a:prstGeom>
        </p:spPr>
        <p:txBody>
          <a:bodyPr spcFirstLastPara="1" wrap="square" lIns="91425" tIns="91425" rIns="91425" bIns="91425" anchor="t" anchorCtr="0">
            <a:noAutofit/>
          </a:bodyPr>
          <a:lstStyle/>
          <a:p>
            <a:pPr marL="0" lvl="0" indent="0" algn="just" rtl="0">
              <a:lnSpc>
                <a:spcPct val="130000"/>
              </a:lnSpc>
              <a:spcBef>
                <a:spcPts val="0"/>
              </a:spcBef>
              <a:spcAft>
                <a:spcPts val="0"/>
              </a:spcAft>
              <a:buSzPts val="853"/>
              <a:buNone/>
            </a:pPr>
            <a:r>
              <a:rPr lang="en" sz="1595"/>
              <a:t>● Communication should be in plain language and with visual explanations and teach-back.</a:t>
            </a:r>
            <a:endParaRPr sz="1595"/>
          </a:p>
          <a:p>
            <a:pPr marL="0" lvl="0" indent="0" algn="just" rtl="0">
              <a:lnSpc>
                <a:spcPct val="130000"/>
              </a:lnSpc>
              <a:spcBef>
                <a:spcPts val="1200"/>
              </a:spcBef>
              <a:spcAft>
                <a:spcPts val="0"/>
              </a:spcAft>
              <a:buSzPts val="853"/>
              <a:buNone/>
            </a:pPr>
            <a:r>
              <a:rPr lang="en" sz="1595"/>
              <a:t>● Care that must be protected includes protection of consent, confidentiality, autonomy, dignity and equal access.</a:t>
            </a:r>
            <a:endParaRPr sz="1595"/>
          </a:p>
          <a:p>
            <a:pPr marL="0" lvl="0" indent="0" algn="just" rtl="0">
              <a:lnSpc>
                <a:spcPct val="130000"/>
              </a:lnSpc>
              <a:spcBef>
                <a:spcPts val="1200"/>
              </a:spcBef>
              <a:spcAft>
                <a:spcPts val="0"/>
              </a:spcAft>
              <a:buSzPts val="853"/>
              <a:buNone/>
            </a:pPr>
            <a:r>
              <a:rPr lang="en" sz="1595"/>
              <a:t>● Closed loop decision making: HbA1c targets and Treatment interventions should be communicated as a partnership decision (NICE, 2025).</a:t>
            </a:r>
            <a:endParaRPr sz="1595"/>
          </a:p>
          <a:p>
            <a:pPr marL="0" lvl="0" indent="0" algn="just" rtl="0">
              <a:lnSpc>
                <a:spcPct val="130000"/>
              </a:lnSpc>
              <a:spcBef>
                <a:spcPts val="1200"/>
              </a:spcBef>
              <a:spcAft>
                <a:spcPts val="1200"/>
              </a:spcAft>
              <a:buSzPts val="853"/>
              <a:buNone/>
            </a:pPr>
            <a:endParaRPr sz="1595"/>
          </a:p>
        </p:txBody>
      </p:sp>
      <p:pic>
        <p:nvPicPr>
          <p:cNvPr id="102" name="Google Shape;102;p19"/>
          <p:cNvPicPr preferRelativeResize="0"/>
          <p:nvPr/>
        </p:nvPicPr>
        <p:blipFill>
          <a:blip r:embed="rId5">
            <a:alphaModFix/>
          </a:blip>
          <a:stretch>
            <a:fillRect/>
          </a:stretch>
        </p:blipFill>
        <p:spPr>
          <a:xfrm>
            <a:off x="5634975" y="1152475"/>
            <a:ext cx="2936875" cy="3271525"/>
          </a:xfrm>
          <a:prstGeom prst="rect">
            <a:avLst/>
          </a:prstGeom>
          <a:noFill/>
          <a:ln>
            <a:noFill/>
          </a:ln>
        </p:spPr>
      </p:pic>
      <p:pic>
        <p:nvPicPr>
          <p:cNvPr id="11" name="Audio 10">
            <a:extLst>
              <a:ext uri="{FF2B5EF4-FFF2-40B4-BE49-F238E27FC236}">
                <a16:creationId xmlns:a16="http://schemas.microsoft.com/office/drawing/2014/main" id="{CD751939-E2F0-4727-6117-C0639440AD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1015"/>
    </mc:Choice>
    <mc:Fallback>
      <p:transition spd="slow" advTm="131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0"/>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Risk Factors</a:t>
            </a:r>
            <a:endParaRPr/>
          </a:p>
        </p:txBody>
      </p:sp>
      <p:sp>
        <p:nvSpPr>
          <p:cNvPr id="108" name="Google Shape;108;p20"/>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Autofit/>
          </a:bodyPr>
          <a:lstStyle/>
          <a:p>
            <a:pPr marL="0" lvl="0" indent="0" algn="just" rtl="0">
              <a:lnSpc>
                <a:spcPct val="130000"/>
              </a:lnSpc>
              <a:spcBef>
                <a:spcPts val="0"/>
              </a:spcBef>
              <a:spcAft>
                <a:spcPts val="0"/>
              </a:spcAft>
              <a:buSzPts val="853"/>
              <a:buNone/>
            </a:pPr>
            <a:r>
              <a:rPr lang="en" sz="1595"/>
              <a:t>● It is also possible to have modifiable risk factors, such as a lack of sleep, a high blood pressure level, an inadequate diet, a sedentary lifestyle and obesity.</a:t>
            </a:r>
            <a:endParaRPr sz="1595"/>
          </a:p>
          <a:p>
            <a:pPr marL="0" lvl="0" indent="0" algn="just" rtl="0">
              <a:lnSpc>
                <a:spcPct val="130000"/>
              </a:lnSpc>
              <a:spcBef>
                <a:spcPts val="1200"/>
              </a:spcBef>
              <a:spcAft>
                <a:spcPts val="0"/>
              </a:spcAft>
              <a:buSzPts val="853"/>
              <a:buNone/>
            </a:pPr>
            <a:r>
              <a:rPr lang="en" sz="1595"/>
              <a:t>● The higher the blood sugar, the more damage to the heart, kidney, nerves and feet.</a:t>
            </a:r>
            <a:endParaRPr sz="1595"/>
          </a:p>
          <a:p>
            <a:pPr marL="0" lvl="0" indent="0" algn="just" rtl="0">
              <a:lnSpc>
                <a:spcPct val="130000"/>
              </a:lnSpc>
              <a:spcBef>
                <a:spcPts val="1200"/>
              </a:spcBef>
              <a:spcAft>
                <a:spcPts val="0"/>
              </a:spcAft>
              <a:buSzPts val="853"/>
              <a:buNone/>
            </a:pPr>
            <a:r>
              <a:rPr lang="en" sz="1595"/>
              <a:t>● The impact of poor sleep quality was 50% while short sleep was 18% for diabetes (Huang et al., 2025).</a:t>
            </a:r>
            <a:endParaRPr sz="1595"/>
          </a:p>
          <a:p>
            <a:pPr marL="0" lvl="0" indent="0" algn="just" rtl="0">
              <a:lnSpc>
                <a:spcPct val="130000"/>
              </a:lnSpc>
              <a:spcBef>
                <a:spcPts val="1200"/>
              </a:spcBef>
              <a:spcAft>
                <a:spcPts val="1200"/>
              </a:spcAft>
              <a:buSzPts val="853"/>
              <a:buNone/>
            </a:pPr>
            <a:endParaRPr sz="1595"/>
          </a:p>
        </p:txBody>
      </p:sp>
      <p:pic>
        <p:nvPicPr>
          <p:cNvPr id="109" name="Google Shape;109;p20"/>
          <p:cNvPicPr preferRelativeResize="0"/>
          <p:nvPr/>
        </p:nvPicPr>
        <p:blipFill>
          <a:blip r:embed="rId5">
            <a:alphaModFix/>
          </a:blip>
          <a:stretch>
            <a:fillRect/>
          </a:stretch>
        </p:blipFill>
        <p:spPr>
          <a:xfrm>
            <a:off x="5153649" y="1276600"/>
            <a:ext cx="3297124" cy="3292274"/>
          </a:xfrm>
          <a:prstGeom prst="rect">
            <a:avLst/>
          </a:prstGeom>
          <a:noFill/>
          <a:ln>
            <a:noFill/>
          </a:ln>
        </p:spPr>
      </p:pic>
      <p:pic>
        <p:nvPicPr>
          <p:cNvPr id="12" name="Audio 11">
            <a:extLst>
              <a:ext uri="{FF2B5EF4-FFF2-40B4-BE49-F238E27FC236}">
                <a16:creationId xmlns:a16="http://schemas.microsoft.com/office/drawing/2014/main" id="{7D43DAD0-7DDF-962B-EE76-8EB1F56422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8280"/>
    </mc:Choice>
    <mc:Fallback>
      <p:transition spd="slow" advTm="158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1"/>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Recommendations</a:t>
            </a:r>
            <a:endParaRPr/>
          </a:p>
        </p:txBody>
      </p:sp>
      <p:sp>
        <p:nvSpPr>
          <p:cNvPr id="115" name="Google Shape;115;p21"/>
          <p:cNvSpPr txBox="1">
            <a:spLocks noGrp="1"/>
          </p:cNvSpPr>
          <p:nvPr>
            <p:ph type="body" idx="1"/>
          </p:nvPr>
        </p:nvSpPr>
        <p:spPr>
          <a:xfrm>
            <a:off x="311700" y="1152475"/>
            <a:ext cx="4366800" cy="3416400"/>
          </a:xfrm>
          <a:prstGeom prst="rect">
            <a:avLst/>
          </a:prstGeom>
        </p:spPr>
        <p:txBody>
          <a:bodyPr spcFirstLastPara="1" wrap="square" lIns="91425" tIns="91425" rIns="91425" bIns="91425" anchor="t" anchorCtr="0">
            <a:noAutofit/>
          </a:bodyPr>
          <a:lstStyle/>
          <a:p>
            <a:pPr marL="0" lvl="0" indent="0" algn="just" rtl="0">
              <a:lnSpc>
                <a:spcPct val="130000"/>
              </a:lnSpc>
              <a:spcBef>
                <a:spcPts val="0"/>
              </a:spcBef>
              <a:spcAft>
                <a:spcPts val="0"/>
              </a:spcAft>
              <a:buSzPts val="853"/>
              <a:buNone/>
            </a:pPr>
            <a:r>
              <a:rPr lang="en" sz="1595"/>
              <a:t>● Daniel requires medication compliance, nutrition enhancement, physical movement and periodic checks.</a:t>
            </a:r>
            <a:endParaRPr sz="1595"/>
          </a:p>
          <a:p>
            <a:pPr marL="0" lvl="0" indent="0" algn="just" rtl="0">
              <a:lnSpc>
                <a:spcPct val="130000"/>
              </a:lnSpc>
              <a:spcBef>
                <a:spcPts val="1200"/>
              </a:spcBef>
              <a:spcAft>
                <a:spcPts val="0"/>
              </a:spcAft>
              <a:buSzPts val="853"/>
              <a:buNone/>
            </a:pPr>
            <a:r>
              <a:rPr lang="en" sz="1595"/>
              <a:t>● Monitoring should include HbA1c levels, a test for blood pressure, and renal/revital health tests, weight and feet (Evans et al., 2022).</a:t>
            </a:r>
            <a:endParaRPr sz="1595"/>
          </a:p>
          <a:p>
            <a:pPr marL="0" lvl="0" indent="0" algn="just" rtl="0">
              <a:lnSpc>
                <a:spcPct val="130000"/>
              </a:lnSpc>
              <a:spcBef>
                <a:spcPts val="1200"/>
              </a:spcBef>
              <a:spcAft>
                <a:spcPts val="0"/>
              </a:spcAft>
              <a:buSzPts val="853"/>
              <a:buNone/>
            </a:pPr>
            <a:r>
              <a:rPr lang="en" sz="1595"/>
              <a:t>● However, it is recommended that all patients (low-risk included) receive foot-risk screening annually (Bus et al., 2024).</a:t>
            </a:r>
            <a:endParaRPr sz="1595"/>
          </a:p>
          <a:p>
            <a:pPr marL="0" lvl="0" indent="0" algn="just" rtl="0">
              <a:lnSpc>
                <a:spcPct val="130000"/>
              </a:lnSpc>
              <a:spcBef>
                <a:spcPts val="1200"/>
              </a:spcBef>
              <a:spcAft>
                <a:spcPts val="1200"/>
              </a:spcAft>
              <a:buSzPts val="853"/>
              <a:buNone/>
            </a:pPr>
            <a:endParaRPr sz="1595"/>
          </a:p>
        </p:txBody>
      </p:sp>
      <p:pic>
        <p:nvPicPr>
          <p:cNvPr id="116" name="Google Shape;116;p21"/>
          <p:cNvPicPr preferRelativeResize="0"/>
          <p:nvPr/>
        </p:nvPicPr>
        <p:blipFill>
          <a:blip r:embed="rId5">
            <a:alphaModFix/>
          </a:blip>
          <a:stretch>
            <a:fillRect/>
          </a:stretch>
        </p:blipFill>
        <p:spPr>
          <a:xfrm>
            <a:off x="5208476" y="1194763"/>
            <a:ext cx="3441149" cy="3331826"/>
          </a:xfrm>
          <a:prstGeom prst="rect">
            <a:avLst/>
          </a:prstGeom>
          <a:noFill/>
          <a:ln>
            <a:noFill/>
          </a:ln>
        </p:spPr>
      </p:pic>
      <p:pic>
        <p:nvPicPr>
          <p:cNvPr id="7" name="Audio 6">
            <a:extLst>
              <a:ext uri="{FF2B5EF4-FFF2-40B4-BE49-F238E27FC236}">
                <a16:creationId xmlns:a16="http://schemas.microsoft.com/office/drawing/2014/main" id="{77198B81-8D13-DA86-F08A-C575835A02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3127"/>
    </mc:Choice>
    <mc:Fallback>
      <p:transition spd="slow" advTm="143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2"/>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Conclusion</a:t>
            </a:r>
            <a:endParaRPr/>
          </a:p>
        </p:txBody>
      </p:sp>
      <p:sp>
        <p:nvSpPr>
          <p:cNvPr id="122" name="Google Shape;122;p22"/>
          <p:cNvSpPr txBox="1">
            <a:spLocks noGrp="1"/>
          </p:cNvSpPr>
          <p:nvPr>
            <p:ph type="body" idx="1"/>
          </p:nvPr>
        </p:nvSpPr>
        <p:spPr>
          <a:xfrm>
            <a:off x="311700" y="1152475"/>
            <a:ext cx="4430700" cy="34164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853"/>
              <a:buNone/>
            </a:pPr>
            <a:r>
              <a:rPr lang="en" sz="1595"/>
              <a:t>● More than just reducing glucose is needed for Type 2 Diabetes.</a:t>
            </a:r>
            <a:endParaRPr sz="1595"/>
          </a:p>
          <a:p>
            <a:pPr marL="0" lvl="0" indent="0" algn="just" rtl="0">
              <a:lnSpc>
                <a:spcPct val="150000"/>
              </a:lnSpc>
              <a:spcBef>
                <a:spcPts val="1200"/>
              </a:spcBef>
              <a:spcAft>
                <a:spcPts val="0"/>
              </a:spcAft>
              <a:buSzPts val="853"/>
              <a:buNone/>
            </a:pPr>
            <a:r>
              <a:rPr lang="en" sz="1595"/>
              <a:t>● The management requires a mix of medication, behaviour change, monitoring and ethical communication.</a:t>
            </a:r>
            <a:endParaRPr sz="1595"/>
          </a:p>
          <a:p>
            <a:pPr marL="0" lvl="0" indent="0" algn="just" rtl="0">
              <a:lnSpc>
                <a:spcPct val="150000"/>
              </a:lnSpc>
              <a:spcBef>
                <a:spcPts val="1200"/>
              </a:spcBef>
              <a:spcAft>
                <a:spcPts val="0"/>
              </a:spcAft>
              <a:buSzPts val="853"/>
              <a:buNone/>
            </a:pPr>
            <a:r>
              <a:rPr lang="en" sz="1595"/>
              <a:t>● Education plus self-management support is more effective with regard to outcome improvement, as compared to education alone.</a:t>
            </a:r>
            <a:endParaRPr sz="1595"/>
          </a:p>
          <a:p>
            <a:pPr marL="0" lvl="0" indent="0" algn="just" rtl="0">
              <a:lnSpc>
                <a:spcPct val="150000"/>
              </a:lnSpc>
              <a:spcBef>
                <a:spcPts val="1200"/>
              </a:spcBef>
              <a:spcAft>
                <a:spcPts val="1200"/>
              </a:spcAft>
              <a:buSzPts val="853"/>
              <a:buNone/>
            </a:pPr>
            <a:endParaRPr sz="1595"/>
          </a:p>
        </p:txBody>
      </p:sp>
      <p:pic>
        <p:nvPicPr>
          <p:cNvPr id="123" name="Google Shape;123;p22"/>
          <p:cNvPicPr preferRelativeResize="0"/>
          <p:nvPr/>
        </p:nvPicPr>
        <p:blipFill>
          <a:blip r:embed="rId5">
            <a:alphaModFix/>
          </a:blip>
          <a:stretch>
            <a:fillRect/>
          </a:stretch>
        </p:blipFill>
        <p:spPr>
          <a:xfrm>
            <a:off x="5245025" y="1525201"/>
            <a:ext cx="3490776" cy="2310025"/>
          </a:xfrm>
          <a:prstGeom prst="rect">
            <a:avLst/>
          </a:prstGeom>
          <a:noFill/>
          <a:ln>
            <a:noFill/>
          </a:ln>
        </p:spPr>
      </p:pic>
      <p:pic>
        <p:nvPicPr>
          <p:cNvPr id="6" name="Audio 5">
            <a:extLst>
              <a:ext uri="{FF2B5EF4-FFF2-40B4-BE49-F238E27FC236}">
                <a16:creationId xmlns:a16="http://schemas.microsoft.com/office/drawing/2014/main" id="{3B1F91A4-D075-1B9F-ED3E-DC56E2C839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7059"/>
    </mc:Choice>
    <mc:Fallback>
      <p:transition spd="slow" advTm="137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3"/>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References</a:t>
            </a:r>
            <a:endParaRPr/>
          </a:p>
        </p:txBody>
      </p:sp>
      <p:sp>
        <p:nvSpPr>
          <p:cNvPr id="129" name="Google Shape;129;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70000" lnSpcReduction="20000"/>
          </a:bodyPr>
          <a:lstStyle/>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Bus, S.A., Sacco, I.C., Monteiro‐Soares, M., Raspovic, A., Paton, J., Rasmussen, A., Lavery, L.A. and van Netten, J.J., 2024. Guidelines on the prevention of foot ulcers in persons with diabetes (IWGDF 2023 update). </a:t>
            </a:r>
            <a:r>
              <a:rPr lang="en" sz="1200" i="1">
                <a:solidFill>
                  <a:srgbClr val="222222"/>
                </a:solidFill>
                <a:highlight>
                  <a:srgbClr val="FFFFFF"/>
                </a:highlight>
                <a:latin typeface="Times New Roman"/>
                <a:ea typeface="Times New Roman"/>
                <a:cs typeface="Times New Roman"/>
                <a:sym typeface="Times New Roman"/>
              </a:rPr>
              <a:t>Diabetes/metabolism research and reviews</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40</a:t>
            </a:r>
            <a:r>
              <a:rPr lang="en" sz="1200">
                <a:solidFill>
                  <a:srgbClr val="222222"/>
                </a:solidFill>
                <a:highlight>
                  <a:srgbClr val="FFFFFF"/>
                </a:highlight>
                <a:latin typeface="Times New Roman"/>
                <a:ea typeface="Times New Roman"/>
                <a:cs typeface="Times New Roman"/>
                <a:sym typeface="Times New Roman"/>
              </a:rPr>
              <a:t>(3), p.e3651.</a:t>
            </a:r>
            <a:r>
              <a:rPr lang="en" sz="1200">
                <a:solidFill>
                  <a:srgbClr val="000000"/>
                </a:solidFill>
                <a:latin typeface="Times New Roman"/>
                <a:ea typeface="Times New Roman"/>
                <a:cs typeface="Times New Roman"/>
                <a:sym typeface="Times New Roman"/>
              </a:rPr>
              <a:t> Available at:</a:t>
            </a:r>
            <a:r>
              <a:rPr lang="en" sz="120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 sz="12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https://onlinelibrary.wiley.com/doi/full/10.1002/dmrr.3651</a:t>
            </a:r>
            <a:r>
              <a:rPr lang="en" sz="1200">
                <a:solidFill>
                  <a:srgbClr val="000000"/>
                </a:solidFill>
                <a:latin typeface="Times New Roman"/>
                <a:ea typeface="Times New Roman"/>
                <a:cs typeface="Times New Roman"/>
                <a:sym typeface="Times New Roman"/>
              </a:rPr>
              <a:t> (Accessed: 29 July 2026).</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Evans, M., Welsh, Z. and Seibold, A., 2022. Reductions in HbA1c with flash glucose monitoring are sustained for up to 24 months: a meta-analysis of 75 real-world observational studies. </a:t>
            </a:r>
            <a:r>
              <a:rPr lang="en" sz="1200" i="1">
                <a:solidFill>
                  <a:srgbClr val="222222"/>
                </a:solidFill>
                <a:highlight>
                  <a:srgbClr val="FFFFFF"/>
                </a:highlight>
                <a:latin typeface="Times New Roman"/>
                <a:ea typeface="Times New Roman"/>
                <a:cs typeface="Times New Roman"/>
                <a:sym typeface="Times New Roman"/>
              </a:rPr>
              <a:t>Diabetes Therapy</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13</a:t>
            </a:r>
            <a:r>
              <a:rPr lang="en" sz="1200">
                <a:solidFill>
                  <a:srgbClr val="222222"/>
                </a:solidFill>
                <a:highlight>
                  <a:srgbClr val="FFFFFF"/>
                </a:highlight>
                <a:latin typeface="Times New Roman"/>
                <a:ea typeface="Times New Roman"/>
                <a:cs typeface="Times New Roman"/>
                <a:sym typeface="Times New Roman"/>
              </a:rPr>
              <a:t>(6), pp.1175-1185.</a:t>
            </a:r>
            <a:r>
              <a:rPr lang="en" sz="1200">
                <a:solidFill>
                  <a:srgbClr val="000000"/>
                </a:solidFill>
                <a:latin typeface="Times New Roman"/>
                <a:ea typeface="Times New Roman"/>
                <a:cs typeface="Times New Roman"/>
                <a:sym typeface="Times New Roman"/>
              </a:rPr>
              <a:t> Available at:</a:t>
            </a:r>
            <a:r>
              <a:rPr lang="en" sz="120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 sz="12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https://link.springer.com/article/10.1007/s13300-022-01253-9</a:t>
            </a:r>
            <a:r>
              <a:rPr lang="en" sz="1200">
                <a:solidFill>
                  <a:srgbClr val="000000"/>
                </a:solidFill>
                <a:latin typeface="Times New Roman"/>
                <a:ea typeface="Times New Roman"/>
                <a:cs typeface="Times New Roman"/>
                <a:sym typeface="Times New Roman"/>
              </a:rPr>
              <a:t> (Accessed: 29 July 2026).</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000000"/>
                </a:solidFill>
                <a:latin typeface="Times New Roman"/>
                <a:ea typeface="Times New Roman"/>
                <a:cs typeface="Times New Roman"/>
                <a:sym typeface="Times New Roman"/>
              </a:rPr>
              <a:t>GOV.UK (2026) </a:t>
            </a:r>
            <a:r>
              <a:rPr lang="en" sz="1200" i="1">
                <a:solidFill>
                  <a:srgbClr val="000000"/>
                </a:solidFill>
                <a:latin typeface="Times New Roman"/>
                <a:ea typeface="Times New Roman"/>
                <a:cs typeface="Times New Roman"/>
                <a:sym typeface="Times New Roman"/>
              </a:rPr>
              <a:t>Diabetes profile: Statistical commentary, March 2025</a:t>
            </a:r>
            <a:r>
              <a:rPr lang="en" sz="1200">
                <a:solidFill>
                  <a:srgbClr val="000000"/>
                </a:solidFill>
                <a:latin typeface="Times New Roman"/>
                <a:ea typeface="Times New Roman"/>
                <a:cs typeface="Times New Roman"/>
                <a:sym typeface="Times New Roman"/>
              </a:rPr>
              <a:t>, </a:t>
            </a:r>
            <a:r>
              <a:rPr lang="en" sz="1200" i="1">
                <a:solidFill>
                  <a:srgbClr val="000000"/>
                </a:solidFill>
                <a:latin typeface="Times New Roman"/>
                <a:ea typeface="Times New Roman"/>
                <a:cs typeface="Times New Roman"/>
                <a:sym typeface="Times New Roman"/>
              </a:rPr>
              <a:t>GOV.UK</a:t>
            </a:r>
            <a:r>
              <a:rPr lang="en" sz="1200">
                <a:solidFill>
                  <a:srgbClr val="000000"/>
                </a:solidFill>
                <a:latin typeface="Times New Roman"/>
                <a:ea typeface="Times New Roman"/>
                <a:cs typeface="Times New Roman"/>
                <a:sym typeface="Times New Roman"/>
              </a:rPr>
              <a:t>. Available at: https://www.gov.uk/government/statistics/diabetes-profile-update-march-2025/diabetes-profile-statistical-commentary-march-2025 (Accessed: 29 July 2026).</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Khin, P.P., Lee, J.H. and Jun, H.S., 2023. Pancreatic beta-cell dysfunction in type 2 diabetes. </a:t>
            </a:r>
            <a:r>
              <a:rPr lang="en" sz="1200" i="1">
                <a:solidFill>
                  <a:srgbClr val="222222"/>
                </a:solidFill>
                <a:highlight>
                  <a:srgbClr val="FFFFFF"/>
                </a:highlight>
                <a:latin typeface="Times New Roman"/>
                <a:ea typeface="Times New Roman"/>
                <a:cs typeface="Times New Roman"/>
                <a:sym typeface="Times New Roman"/>
              </a:rPr>
              <a:t>European Journal of Inflammation</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21</a:t>
            </a:r>
            <a:r>
              <a:rPr lang="en" sz="1200">
                <a:solidFill>
                  <a:srgbClr val="222222"/>
                </a:solidFill>
                <a:highlight>
                  <a:srgbClr val="FFFFFF"/>
                </a:highlight>
                <a:latin typeface="Times New Roman"/>
                <a:ea typeface="Times New Roman"/>
                <a:cs typeface="Times New Roman"/>
                <a:sym typeface="Times New Roman"/>
              </a:rPr>
              <a:t>, p.1721727X231154152.</a:t>
            </a:r>
            <a:r>
              <a:rPr lang="en" sz="1200">
                <a:solidFill>
                  <a:srgbClr val="000000"/>
                </a:solidFill>
                <a:latin typeface="Times New Roman"/>
                <a:ea typeface="Times New Roman"/>
                <a:cs typeface="Times New Roman"/>
                <a:sym typeface="Times New Roman"/>
              </a:rPr>
              <a:t> Available at:</a:t>
            </a:r>
            <a:r>
              <a:rPr lang="en" sz="1200">
                <a:solidFill>
                  <a:srgbClr val="000000"/>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 sz="12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https://journals.sagepub.com/doi/full/10.1177/1721727X231154152</a:t>
            </a:r>
            <a:r>
              <a:rPr lang="en" sz="1200">
                <a:solidFill>
                  <a:srgbClr val="000000"/>
                </a:solidFill>
                <a:latin typeface="Times New Roman"/>
                <a:ea typeface="Times New Roman"/>
                <a:cs typeface="Times New Roman"/>
                <a:sym typeface="Times New Roman"/>
              </a:rPr>
              <a:t> (Accessed: 29 July 2026).</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Liu, H., Zhu, H., Lu, Q., Ye, W., Huang, T., Li, Y., Li, B., Wu, Y., Wang, P., Chen, T. and Xu, J., 2025. Sleep features and the risk of type 2 diabetes mellitus: a systematic review and meta-analysis. </a:t>
            </a:r>
            <a:r>
              <a:rPr lang="en" sz="1200" i="1">
                <a:solidFill>
                  <a:srgbClr val="222222"/>
                </a:solidFill>
                <a:highlight>
                  <a:srgbClr val="FFFFFF"/>
                </a:highlight>
                <a:latin typeface="Times New Roman"/>
                <a:ea typeface="Times New Roman"/>
                <a:cs typeface="Times New Roman"/>
                <a:sym typeface="Times New Roman"/>
              </a:rPr>
              <a:t>Annals of medicine</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57</a:t>
            </a:r>
            <a:r>
              <a:rPr lang="en" sz="1200">
                <a:solidFill>
                  <a:srgbClr val="222222"/>
                </a:solidFill>
                <a:highlight>
                  <a:srgbClr val="FFFFFF"/>
                </a:highlight>
                <a:latin typeface="Times New Roman"/>
                <a:ea typeface="Times New Roman"/>
                <a:cs typeface="Times New Roman"/>
                <a:sym typeface="Times New Roman"/>
              </a:rPr>
              <a:t>(1), p.2447422.</a:t>
            </a:r>
            <a:r>
              <a:rPr lang="en" sz="1200">
                <a:solidFill>
                  <a:srgbClr val="000000"/>
                </a:solidFill>
                <a:latin typeface="Times New Roman"/>
                <a:ea typeface="Times New Roman"/>
                <a:cs typeface="Times New Roman"/>
                <a:sym typeface="Times New Roman"/>
              </a:rPr>
              <a:t> Available at: </a:t>
            </a:r>
            <a:r>
              <a:rPr lang="en" sz="1200">
                <a:solidFill>
                  <a:srgbClr val="000000"/>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12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https://www.tandfonline.com/doi/full/10.1080/07853890.2024.2447422</a:t>
            </a:r>
            <a:r>
              <a:rPr lang="en" sz="1200">
                <a:solidFill>
                  <a:srgbClr val="000000"/>
                </a:solidFill>
                <a:latin typeface="Times New Roman"/>
                <a:ea typeface="Times New Roman"/>
                <a:cs typeface="Times New Roman"/>
                <a:sym typeface="Times New Roman"/>
              </a:rPr>
              <a:t> (Accessed: 29 July 2026).</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000000"/>
                </a:solidFill>
                <a:latin typeface="Times New Roman"/>
                <a:ea typeface="Times New Roman"/>
                <a:cs typeface="Times New Roman"/>
                <a:sym typeface="Times New Roman"/>
              </a:rPr>
              <a:t>NICE (2025) </a:t>
            </a:r>
            <a:r>
              <a:rPr lang="en" sz="1200" i="1">
                <a:solidFill>
                  <a:srgbClr val="000000"/>
                </a:solidFill>
                <a:latin typeface="Times New Roman"/>
                <a:ea typeface="Times New Roman"/>
                <a:cs typeface="Times New Roman"/>
                <a:sym typeface="Times New Roman"/>
              </a:rPr>
              <a:t>Home</a:t>
            </a:r>
            <a:r>
              <a:rPr lang="en" sz="1200">
                <a:solidFill>
                  <a:srgbClr val="000000"/>
                </a:solidFill>
                <a:latin typeface="Times New Roman"/>
                <a:ea typeface="Times New Roman"/>
                <a:cs typeface="Times New Roman"/>
                <a:sym typeface="Times New Roman"/>
              </a:rPr>
              <a:t>, </a:t>
            </a:r>
            <a:r>
              <a:rPr lang="en" sz="1200" i="1">
                <a:solidFill>
                  <a:srgbClr val="000000"/>
                </a:solidFill>
                <a:latin typeface="Times New Roman"/>
                <a:ea typeface="Times New Roman"/>
                <a:cs typeface="Times New Roman"/>
                <a:sym typeface="Times New Roman"/>
              </a:rPr>
              <a:t>NICE</a:t>
            </a:r>
            <a:r>
              <a:rPr lang="en" sz="1200">
                <a:solidFill>
                  <a:srgbClr val="000000"/>
                </a:solidFill>
                <a:latin typeface="Times New Roman"/>
                <a:ea typeface="Times New Roman"/>
                <a:cs typeface="Times New Roman"/>
                <a:sym typeface="Times New Roman"/>
              </a:rPr>
              <a:t>. Available at: https://www.nice.org.uk/guidance/ng28/chapter/Blood-glucose-management (Accessed: 29 July 2026).</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000000"/>
                </a:solidFill>
                <a:latin typeface="Times New Roman"/>
                <a:ea typeface="Times New Roman"/>
                <a:cs typeface="Times New Roman"/>
                <a:sym typeface="Times New Roman"/>
              </a:rPr>
              <a:t>NICE (2026) </a:t>
            </a:r>
            <a:r>
              <a:rPr lang="en" sz="1200" i="1">
                <a:solidFill>
                  <a:srgbClr val="000000"/>
                </a:solidFill>
                <a:latin typeface="Times New Roman"/>
                <a:ea typeface="Times New Roman"/>
                <a:cs typeface="Times New Roman"/>
                <a:sym typeface="Times New Roman"/>
              </a:rPr>
              <a:t>Home</a:t>
            </a:r>
            <a:r>
              <a:rPr lang="en" sz="1200">
                <a:solidFill>
                  <a:srgbClr val="000000"/>
                </a:solidFill>
                <a:latin typeface="Times New Roman"/>
                <a:ea typeface="Times New Roman"/>
                <a:cs typeface="Times New Roman"/>
                <a:sym typeface="Times New Roman"/>
              </a:rPr>
              <a:t>, </a:t>
            </a:r>
            <a:r>
              <a:rPr lang="en" sz="1200" i="1">
                <a:solidFill>
                  <a:srgbClr val="000000"/>
                </a:solidFill>
                <a:latin typeface="Times New Roman"/>
                <a:ea typeface="Times New Roman"/>
                <a:cs typeface="Times New Roman"/>
                <a:sym typeface="Times New Roman"/>
              </a:rPr>
              <a:t>NICE</a:t>
            </a:r>
            <a:r>
              <a:rPr lang="en" sz="1200">
                <a:solidFill>
                  <a:srgbClr val="000000"/>
                </a:solidFill>
                <a:latin typeface="Times New Roman"/>
                <a:ea typeface="Times New Roman"/>
                <a:cs typeface="Times New Roman"/>
                <a:sym typeface="Times New Roman"/>
              </a:rPr>
              <a:t>. Available at: https://www.nice.org.uk/guidance/ng28/chapter/Blood-glucose-management (Accessed: 29 July 2026).</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Romadlon, D.S., Tu, Y.K., Chen, Y.C., Hasan, F., Kurniawan, R. and Chiu, H.Y., 2024. Comparative effects of diabetes self‐management programs on type 2 diabetes clinical outcomes: a systematic review and network meta‐analysis. </a:t>
            </a:r>
            <a:r>
              <a:rPr lang="en" sz="1200" i="1">
                <a:solidFill>
                  <a:srgbClr val="222222"/>
                </a:solidFill>
                <a:highlight>
                  <a:srgbClr val="FFFFFF"/>
                </a:highlight>
                <a:latin typeface="Times New Roman"/>
                <a:ea typeface="Times New Roman"/>
                <a:cs typeface="Times New Roman"/>
                <a:sym typeface="Times New Roman"/>
              </a:rPr>
              <a:t>Diabetes/Metabolism Research and Reviews</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40</a:t>
            </a:r>
            <a:r>
              <a:rPr lang="en" sz="1200">
                <a:solidFill>
                  <a:srgbClr val="222222"/>
                </a:solidFill>
                <a:highlight>
                  <a:srgbClr val="FFFFFF"/>
                </a:highlight>
                <a:latin typeface="Times New Roman"/>
                <a:ea typeface="Times New Roman"/>
                <a:cs typeface="Times New Roman"/>
                <a:sym typeface="Times New Roman"/>
              </a:rPr>
              <a:t>(6), p.e3840.</a:t>
            </a:r>
            <a:r>
              <a:rPr lang="en" sz="1200">
                <a:solidFill>
                  <a:srgbClr val="000000"/>
                </a:solidFill>
                <a:latin typeface="Times New Roman"/>
                <a:ea typeface="Times New Roman"/>
                <a:cs typeface="Times New Roman"/>
                <a:sym typeface="Times New Roman"/>
              </a:rPr>
              <a:t> Available at:</a:t>
            </a:r>
            <a:r>
              <a:rPr lang="en" sz="1200">
                <a:solidFill>
                  <a:srgbClr val="000000"/>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 sz="12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https://onlinelibrary.wiley.com/doi/abs/10.1002/dmrr.3840</a:t>
            </a:r>
            <a:r>
              <a:rPr lang="en" sz="1200">
                <a:solidFill>
                  <a:srgbClr val="000000"/>
                </a:solidFill>
                <a:latin typeface="Times New Roman"/>
                <a:ea typeface="Times New Roman"/>
                <a:cs typeface="Times New Roman"/>
                <a:sym typeface="Times New Roman"/>
              </a:rPr>
              <a:t> (Accessed: 29 July 2026).</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Solis-Herrera, C., Triplitt, C., Cersosimo, E. and DeFronzo, R.A., 2021. Pathogenesis of type 2 diabetes mellitus. </a:t>
            </a:r>
            <a:r>
              <a:rPr lang="en" sz="1200" i="1">
                <a:solidFill>
                  <a:srgbClr val="222222"/>
                </a:solidFill>
                <a:highlight>
                  <a:srgbClr val="FFFFFF"/>
                </a:highlight>
                <a:latin typeface="Times New Roman"/>
                <a:ea typeface="Times New Roman"/>
                <a:cs typeface="Times New Roman"/>
                <a:sym typeface="Times New Roman"/>
              </a:rPr>
              <a:t>Endotext [Internet]</a:t>
            </a:r>
            <a:r>
              <a:rPr lang="en" sz="1200">
                <a:solidFill>
                  <a:srgbClr val="222222"/>
                </a:solidFill>
                <a:highlight>
                  <a:srgbClr val="FFFFFF"/>
                </a:highlight>
                <a:latin typeface="Times New Roman"/>
                <a:ea typeface="Times New Roman"/>
                <a:cs typeface="Times New Roman"/>
                <a:sym typeface="Times New Roman"/>
              </a:rPr>
              <a:t>.</a:t>
            </a:r>
            <a:r>
              <a:rPr lang="en" sz="1200">
                <a:solidFill>
                  <a:srgbClr val="000000"/>
                </a:solidFill>
                <a:latin typeface="Times New Roman"/>
                <a:ea typeface="Times New Roman"/>
                <a:cs typeface="Times New Roman"/>
                <a:sym typeface="Times New Roman"/>
              </a:rPr>
              <a:t> Available at:</a:t>
            </a:r>
            <a:r>
              <a:rPr lang="en" sz="1200">
                <a:solidFill>
                  <a:srgbClr val="000000"/>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 sz="12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https://www.ncbi.nlm.nih.gov/books/NBK279115/</a:t>
            </a:r>
            <a:r>
              <a:rPr lang="en" sz="1200">
                <a:solidFill>
                  <a:srgbClr val="000000"/>
                </a:solidFill>
                <a:latin typeface="Times New Roman"/>
                <a:ea typeface="Times New Roman"/>
                <a:cs typeface="Times New Roman"/>
                <a:sym typeface="Times New Roman"/>
              </a:rPr>
              <a:t> (Accessed: 29 July 2026).</a:t>
            </a: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r>
              <a:rPr lang="en" sz="1200">
                <a:solidFill>
                  <a:srgbClr val="222222"/>
                </a:solidFill>
                <a:highlight>
                  <a:srgbClr val="FFFFFF"/>
                </a:highlight>
                <a:latin typeface="Times New Roman"/>
                <a:ea typeface="Times New Roman"/>
                <a:cs typeface="Times New Roman"/>
                <a:sym typeface="Times New Roman"/>
              </a:rPr>
              <a:t>Yang, J., Xia, Y., Sun, Y., Guo, Y., Shi, Z., do Vale Moreira, N.C., Zuo, H. and Hussain, A., 2023. Effect of lifestyle intervention on HbA1c levels in overweight and obese adults with type 2 diabetes across ethnicities: a systematic review and meta-analysis of randomized controlled trials. </a:t>
            </a:r>
            <a:r>
              <a:rPr lang="en" sz="1200" i="1">
                <a:solidFill>
                  <a:srgbClr val="222222"/>
                </a:solidFill>
                <a:highlight>
                  <a:srgbClr val="FFFFFF"/>
                </a:highlight>
                <a:latin typeface="Times New Roman"/>
                <a:ea typeface="Times New Roman"/>
                <a:cs typeface="Times New Roman"/>
                <a:sym typeface="Times New Roman"/>
              </a:rPr>
              <a:t>Diabetes Research and Clinical Practice</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199</a:t>
            </a:r>
            <a:r>
              <a:rPr lang="en" sz="1200">
                <a:solidFill>
                  <a:srgbClr val="222222"/>
                </a:solidFill>
                <a:highlight>
                  <a:srgbClr val="FFFFFF"/>
                </a:highlight>
                <a:latin typeface="Times New Roman"/>
                <a:ea typeface="Times New Roman"/>
                <a:cs typeface="Times New Roman"/>
                <a:sym typeface="Times New Roman"/>
              </a:rPr>
              <a:t>, p.110662.</a:t>
            </a:r>
            <a:r>
              <a:rPr lang="en" sz="1200">
                <a:solidFill>
                  <a:srgbClr val="000000"/>
                </a:solidFill>
                <a:latin typeface="Times New Roman"/>
                <a:ea typeface="Times New Roman"/>
                <a:cs typeface="Times New Roman"/>
                <a:sym typeface="Times New Roman"/>
              </a:rPr>
              <a:t> Available at:</a:t>
            </a:r>
            <a:r>
              <a:rPr lang="en" sz="1200">
                <a:solidFill>
                  <a:srgbClr val="000000"/>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 sz="120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sciencedirect.com/science/article/pii/S0168822723004229?__cf_chl_tk=ZLW7h7f7h6IslsdoL2OKYTPypA8SxrtN1kq6sLQUz0U-1785311819-1.0.1.1-Bju0LtcvWNbqUnG4TzysMcID4T.8MIwBVRfFiIzO3Tk</a:t>
            </a:r>
            <a:r>
              <a:rPr lang="en" sz="1200">
                <a:solidFill>
                  <a:srgbClr val="000000"/>
                </a:solidFill>
                <a:latin typeface="Times New Roman"/>
                <a:ea typeface="Times New Roman"/>
                <a:cs typeface="Times New Roman"/>
                <a:sym typeface="Times New Roman"/>
              </a:rPr>
              <a:t> (Accessed: 29 July 2026).</a:t>
            </a:r>
            <a:r>
              <a:rPr lang="en" sz="1100">
                <a:solidFill>
                  <a:srgbClr val="000000"/>
                </a:solidFill>
                <a:latin typeface="Arial"/>
                <a:ea typeface="Arial"/>
                <a:cs typeface="Arial"/>
                <a:sym typeface="Arial"/>
              </a:rPr>
              <a:t> </a:t>
            </a:r>
            <a:endParaRPr/>
          </a:p>
        </p:txBody>
      </p:sp>
    </p:spTree>
  </p:cSld>
  <p:clrMapOvr>
    <a:masterClrMapping/>
  </p:clrMapOvr>
</p:sld>
</file>

<file path=ppt/theme/theme1.xml><?xml version="1.0" encoding="utf-8"?>
<a:theme xmlns:a="http://schemas.openxmlformats.org/drawingml/2006/main"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PT Component 2" id="{8950E204-EA74-844D-A1DF-0B36E484F5D7}" vid="{AC064285-7CBE-8043-8D0E-A4A7B0A48FCB}"/>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151</TotalTime>
  <Words>2757</Words>
  <Application>Microsoft Macintosh PowerPoint</Application>
  <PresentationFormat>On-screen Show (16:9)</PresentationFormat>
  <Paragraphs>65</Paragraphs>
  <Slides>11</Slides>
  <Notes>11</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Lato</vt:lpstr>
      <vt:lpstr>Times New Roman</vt:lpstr>
      <vt:lpstr>Arial</vt:lpstr>
      <vt:lpstr>Playfair Display</vt:lpstr>
      <vt:lpstr>Coral</vt:lpstr>
      <vt:lpstr>BMHP5023 Introduction to Physiology Component 2: Presentation  Care Plan for a Fictional Person with Type 2 Diabetes Mellitus</vt:lpstr>
      <vt:lpstr>Introduction</vt:lpstr>
      <vt:lpstr>Information About the Person</vt:lpstr>
      <vt:lpstr>Anatomy and Physiology</vt:lpstr>
      <vt:lpstr>Care Plan (1/3)</vt:lpstr>
      <vt:lpstr>Care Plan (2/3)</vt:lpstr>
      <vt:lpstr>Care Plan (3/3)</vt:lpstr>
      <vt:lpstr>Risk Factors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Me-Shach Asher Tomlin Francis (2439402)</cp:lastModifiedBy>
  <cp:revision>2</cp:revision>
  <dcterms:modified xsi:type="dcterms:W3CDTF">2026-08-10T10:19:45Z</dcterms:modified>
</cp:coreProperties>
</file>