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Default Extension="jpeg" ContentType="image/jpeg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Override PartName="/ppt/slides/slide30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7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28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s/slide29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sldIdLst>
    <p:sldId id="256" r:id="rId2"/>
    <p:sldId id="371" r:id="rId3"/>
    <p:sldId id="345" r:id="rId4"/>
    <p:sldId id="346" r:id="rId5"/>
    <p:sldId id="349" r:id="rId6"/>
    <p:sldId id="347" r:id="rId7"/>
    <p:sldId id="348" r:id="rId8"/>
    <p:sldId id="350" r:id="rId9"/>
    <p:sldId id="351" r:id="rId10"/>
    <p:sldId id="352" r:id="rId11"/>
    <p:sldId id="353" r:id="rId12"/>
    <p:sldId id="338" r:id="rId13"/>
    <p:sldId id="354" r:id="rId14"/>
    <p:sldId id="355" r:id="rId15"/>
    <p:sldId id="356" r:id="rId16"/>
    <p:sldId id="357" r:id="rId17"/>
    <p:sldId id="358" r:id="rId18"/>
    <p:sldId id="359" r:id="rId19"/>
    <p:sldId id="360" r:id="rId20"/>
    <p:sldId id="361" r:id="rId21"/>
    <p:sldId id="362" r:id="rId22"/>
    <p:sldId id="363" r:id="rId23"/>
    <p:sldId id="364" r:id="rId24"/>
    <p:sldId id="365" r:id="rId25"/>
    <p:sldId id="369" r:id="rId26"/>
    <p:sldId id="370" r:id="rId27"/>
    <p:sldId id="366" r:id="rId28"/>
    <p:sldId id="368" r:id="rId29"/>
    <p:sldId id="367" r:id="rId30"/>
    <p:sldId id="372" r:id="rId31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85" d="100"/>
          <a:sy n="85" d="100"/>
        </p:scale>
        <p:origin x="-101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printerSettings" Target="printerSettings/printerSettings1.bin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esProps" Target="presProps.xml"/><Relationship Id="rId34" Type="http://schemas.openxmlformats.org/officeDocument/2006/relationships/viewProps" Target="viewProps.xml"/><Relationship Id="rId35" Type="http://schemas.openxmlformats.org/officeDocument/2006/relationships/theme" Target="theme/theme1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38B90B1-72A9-484D-AB3F-D5E79F4FE96A}" type="datetimeFigureOut">
              <a:rPr lang="en-GB" smtClean="0"/>
              <a:pPr/>
              <a:t>11/1/12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5" Type="http://schemas.openxmlformats.org/officeDocument/2006/relationships/image" Target="../media/image11.png"/><Relationship Id="rId6" Type="http://schemas.openxmlformats.org/officeDocument/2006/relationships/image" Target="../media/image12.png"/><Relationship Id="rId7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Relationship Id="rId3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4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4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4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7.png"/><Relationship Id="rId3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4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png"/><Relationship Id="rId3" Type="http://schemas.openxmlformats.org/officeDocument/2006/relationships/image" Target="../media/image36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4" Type="http://schemas.openxmlformats.org/officeDocument/2006/relationships/image" Target="../media/image40.png"/><Relationship Id="rId5" Type="http://schemas.openxmlformats.org/officeDocument/2006/relationships/image" Target="../media/image41.png"/><Relationship Id="rId6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4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6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Embedding Heritage in Context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800" b="1" dirty="0" smtClean="0"/>
          </a:p>
          <a:p>
            <a:endParaRPr lang="en-GB" dirty="0" smtClean="0"/>
          </a:p>
          <a:p>
            <a:pPr algn="r"/>
            <a:r>
              <a:rPr lang="en-GB" sz="2400" b="1" dirty="0" smtClean="0"/>
              <a:t>Architecture and Monuments</a:t>
            </a:r>
          </a:p>
          <a:p>
            <a:pPr algn="r"/>
            <a:r>
              <a:rPr lang="en-GB" sz="2400" b="1" dirty="0" smtClean="0"/>
              <a:t>Week 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84597"/>
            <a:ext cx="8913813" cy="1250332"/>
          </a:xfrm>
        </p:spPr>
        <p:txBody>
          <a:bodyPr>
            <a:normAutofit/>
          </a:bodyPr>
          <a:lstStyle/>
          <a:p>
            <a:r>
              <a:rPr lang="en-GB" dirty="0" smtClean="0"/>
              <a:t>The Role of Monuments in Official Narratives of the Past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For example, during regime change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7000" y="3077349"/>
            <a:ext cx="3517900" cy="2311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5988" y="4647595"/>
            <a:ext cx="2413000" cy="18034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200" y="3077349"/>
            <a:ext cx="3276600" cy="24765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49745" y="5804664"/>
            <a:ext cx="44362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See </a:t>
            </a:r>
            <a:r>
              <a:rPr lang="en-GB" b="1" dirty="0" err="1" smtClean="0"/>
              <a:t>Wanner</a:t>
            </a:r>
            <a:r>
              <a:rPr lang="en-GB" b="1" dirty="0" smtClean="0"/>
              <a:t> (1998) for the Ukraine and Benton (</a:t>
            </a:r>
            <a:r>
              <a:rPr lang="en-GB" b="1" dirty="0" smtClean="0"/>
              <a:t>2010) </a:t>
            </a:r>
            <a:r>
              <a:rPr lang="en-GB" b="1" dirty="0" smtClean="0"/>
              <a:t>for a general discussion</a:t>
            </a:r>
            <a:endParaRPr lang="en-GB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Great Zimbabwe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889" y="2038256"/>
            <a:ext cx="3454400" cy="2349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524" y="4000500"/>
            <a:ext cx="3352800" cy="2425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6410" y="2269021"/>
            <a:ext cx="2438400" cy="17272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9210" y="4432300"/>
            <a:ext cx="2997200" cy="1993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Great Zimbabwe Bird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464" y="2276961"/>
            <a:ext cx="4038600" cy="20193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6982" y="3444437"/>
            <a:ext cx="3530600" cy="22987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5363" y="2276961"/>
            <a:ext cx="1780737" cy="20193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6498" y="5032861"/>
            <a:ext cx="3454400" cy="17272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6464" y="4296261"/>
            <a:ext cx="2489200" cy="24638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50100" y="1653737"/>
            <a:ext cx="1993900" cy="40894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Used as an icon by different groups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Southern Rhodesia; found referenced in the architecture of Government Buildings</a:t>
            </a:r>
          </a:p>
          <a:p>
            <a:r>
              <a:rPr lang="en-GB" sz="2400" dirty="0" smtClean="0"/>
              <a:t>Central African Federation; referenced on money</a:t>
            </a:r>
          </a:p>
          <a:p>
            <a:r>
              <a:rPr lang="en-GB" sz="2400" dirty="0" smtClean="0"/>
              <a:t>White </a:t>
            </a:r>
            <a:r>
              <a:rPr lang="en-GB" sz="2400" dirty="0" err="1" smtClean="0"/>
              <a:t>Supremist</a:t>
            </a:r>
            <a:r>
              <a:rPr lang="en-GB" sz="2400" dirty="0" smtClean="0"/>
              <a:t> Regime and today under President Mugabe; referenced on the flag</a:t>
            </a:r>
            <a:endParaRPr lang="en-GB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Kucklick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261379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Interpretations of Great Zimbabwe are shaped by political relations</a:t>
            </a:r>
          </a:p>
          <a:p>
            <a:r>
              <a:rPr lang="en-GB" sz="2400" dirty="0" smtClean="0"/>
              <a:t>Used by multiple, and competing, groups, as “material evidence of a prosperous and powerful state that once held sway in the land” (1991:137)</a:t>
            </a:r>
          </a:p>
          <a:p>
            <a:r>
              <a:rPr lang="en-GB" sz="2400" dirty="0" smtClean="0"/>
              <a:t>“served to rationalise both colonial rule and African autonomy” (1991: 138) </a:t>
            </a:r>
          </a:p>
          <a:p>
            <a:endParaRPr lang="en-GB" b="1" dirty="0" smtClean="0"/>
          </a:p>
          <a:p>
            <a:pPr lvl="1"/>
            <a:endParaRPr lang="en-GB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Colonial Regime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63762"/>
            <a:ext cx="7610476" cy="459423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 truly ancient empire</a:t>
            </a:r>
          </a:p>
          <a:p>
            <a:r>
              <a:rPr lang="en-GB" dirty="0" smtClean="0"/>
              <a:t>Associated with King Solomon’s mines and the Israelites (which inspired colonial expansion)</a:t>
            </a:r>
          </a:p>
          <a:p>
            <a:r>
              <a:rPr lang="en-GB" dirty="0" smtClean="0"/>
              <a:t>The possibility of resident </a:t>
            </a:r>
            <a:r>
              <a:rPr lang="en-GB" dirty="0" err="1" smtClean="0"/>
              <a:t>Shona</a:t>
            </a:r>
            <a:r>
              <a:rPr lang="en-GB" dirty="0" smtClean="0"/>
              <a:t> builders was dismissed</a:t>
            </a:r>
          </a:p>
          <a:p>
            <a:r>
              <a:rPr lang="en-GB" dirty="0" smtClean="0"/>
              <a:t>Attributed to migrants from elsewhere – Assyrians, Egyptians, Phoenicians and </a:t>
            </a:r>
            <a:r>
              <a:rPr lang="en-GB" dirty="0" err="1" smtClean="0"/>
              <a:t>Sabeans</a:t>
            </a:r>
            <a:endParaRPr lang="en-GB" dirty="0" smtClean="0"/>
          </a:p>
          <a:p>
            <a:r>
              <a:rPr lang="en-GB" dirty="0" smtClean="0"/>
              <a:t>Decline was a cautionary tale for white settlers</a:t>
            </a:r>
          </a:p>
          <a:p>
            <a:r>
              <a:rPr lang="en-GB" dirty="0" smtClean="0"/>
              <a:t>Provided moral justification for the white settler society</a:t>
            </a:r>
          </a:p>
          <a:p>
            <a:pPr lvl="1"/>
            <a:r>
              <a:rPr lang="en-GB" dirty="0" smtClean="0"/>
              <a:t>Africans had no clear title to the land</a:t>
            </a:r>
          </a:p>
          <a:p>
            <a:pPr lvl="2"/>
            <a:r>
              <a:rPr lang="en-GB" dirty="0" smtClean="0"/>
              <a:t>No long occupation </a:t>
            </a:r>
          </a:p>
          <a:p>
            <a:pPr lvl="2"/>
            <a:r>
              <a:rPr lang="en-GB" dirty="0" smtClean="0"/>
              <a:t>Or the capacity to use resources productively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Archaeologists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146661"/>
          </a:xfrm>
        </p:spPr>
        <p:txBody>
          <a:bodyPr/>
          <a:lstStyle/>
          <a:p>
            <a:r>
              <a:rPr lang="en-GB" dirty="0" smtClean="0"/>
              <a:t>Seen as C14-C15</a:t>
            </a:r>
          </a:p>
          <a:p>
            <a:r>
              <a:rPr lang="en-GB" dirty="0" smtClean="0"/>
              <a:t>Wasn’t architecturally ‘fine’</a:t>
            </a:r>
          </a:p>
          <a:p>
            <a:r>
              <a:rPr lang="en-GB" dirty="0" smtClean="0"/>
              <a:t>No evidence of an alien race </a:t>
            </a:r>
          </a:p>
          <a:p>
            <a:r>
              <a:rPr lang="en-GB" dirty="0" smtClean="0"/>
              <a:t>Built by Africans, in African style, to serve African purposes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Caton</a:t>
            </a:r>
            <a:r>
              <a:rPr lang="en-GB" dirty="0" smtClean="0"/>
              <a:t>-Thompson’s Compromise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Was the work of slave labourers</a:t>
            </a:r>
          </a:p>
          <a:p>
            <a:r>
              <a:rPr lang="en-GB" dirty="0" smtClean="0"/>
              <a:t>Served an African monarch</a:t>
            </a:r>
          </a:p>
          <a:p>
            <a:r>
              <a:rPr lang="en-GB" dirty="0" smtClean="0"/>
              <a:t>Original occupiers had been driven out by the inward migration of other African groups</a:t>
            </a:r>
          </a:p>
          <a:p>
            <a:r>
              <a:rPr lang="en-GB" dirty="0" smtClean="0"/>
              <a:t>Some cultural continuities with existing population could be discerned, but there was a general trend of cultural regeneration </a:t>
            </a:r>
          </a:p>
          <a:p>
            <a:r>
              <a:rPr lang="en-GB" dirty="0" smtClean="0"/>
              <a:t>Wasn’t an example of advanced building 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White Supremacist Rule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2557715"/>
          </a:xfrm>
        </p:spPr>
        <p:txBody>
          <a:bodyPr/>
          <a:lstStyle/>
          <a:p>
            <a:r>
              <a:rPr lang="en-GB" dirty="0" err="1" smtClean="0"/>
              <a:t>Caton</a:t>
            </a:r>
            <a:r>
              <a:rPr lang="en-GB" dirty="0" smtClean="0"/>
              <a:t>-Thompson’s version was written out and censored</a:t>
            </a:r>
          </a:p>
          <a:p>
            <a:r>
              <a:rPr lang="en-GB" dirty="0" smtClean="0"/>
              <a:t>Builders of Great Zimbabwe had to be white</a:t>
            </a:r>
          </a:p>
          <a:p>
            <a:r>
              <a:rPr lang="en-GB" dirty="0" smtClean="0"/>
              <a:t>Carbon-dating didn’t exist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African Nationalism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0191" y="2595563"/>
            <a:ext cx="4223569" cy="3681412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/>
              <a:t>1930s – </a:t>
            </a:r>
            <a:r>
              <a:rPr lang="en-GB" sz="2000" dirty="0" err="1" smtClean="0"/>
              <a:t>Shona</a:t>
            </a:r>
            <a:r>
              <a:rPr lang="en-GB" sz="2000" dirty="0" smtClean="0"/>
              <a:t> partisans stressed more recent construction</a:t>
            </a:r>
          </a:p>
          <a:p>
            <a:pPr lvl="1"/>
            <a:r>
              <a:rPr lang="en-GB" sz="2000" dirty="0" smtClean="0"/>
              <a:t>Ancestors as forced labourers</a:t>
            </a:r>
          </a:p>
          <a:p>
            <a:pPr lvl="1"/>
            <a:r>
              <a:rPr lang="en-GB" sz="2000" dirty="0" smtClean="0"/>
              <a:t>Emblematic of colonial situation and white oppression</a:t>
            </a:r>
          </a:p>
          <a:p>
            <a:r>
              <a:rPr lang="en-GB" sz="2000" dirty="0" smtClean="0"/>
              <a:t>Post WW2 – The site stood for past glories of an African state before colonialism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013" y="2816418"/>
            <a:ext cx="3987800" cy="248409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Multiple actors and agencies </a:t>
            </a:r>
          </a:p>
          <a:p>
            <a:pPr lvl="1"/>
            <a:r>
              <a:rPr lang="en-GB" sz="2000" dirty="0" smtClean="0"/>
              <a:t>Not homogenous ‘white’ and ‘black’ groups</a:t>
            </a:r>
          </a:p>
          <a:p>
            <a:r>
              <a:rPr lang="en-GB" dirty="0" smtClean="0"/>
              <a:t>Contested interpretations of Great Zimbabwe existed because of political relations, tensions and objectives</a:t>
            </a:r>
          </a:p>
          <a:p>
            <a:r>
              <a:rPr lang="en-GB" dirty="0" smtClean="0"/>
              <a:t>These fuelled polarised debates about the history of the site</a:t>
            </a:r>
          </a:p>
          <a:p>
            <a:r>
              <a:rPr lang="en-GB" dirty="0" smtClean="0"/>
              <a:t>Materiality doesn’t always equal FACT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Foucault (1967) </a:t>
            </a:r>
            <a:r>
              <a:rPr lang="en-GB" i="1" dirty="0" smtClean="0"/>
              <a:t>Of Other Spaces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Heterotopias</a:t>
            </a:r>
          </a:p>
          <a:p>
            <a:r>
              <a:rPr lang="en-GB" dirty="0" smtClean="0"/>
              <a:t>Places and spaces with layers of meanings</a:t>
            </a:r>
          </a:p>
          <a:p>
            <a:r>
              <a:rPr lang="en-GB" dirty="0" smtClean="0"/>
              <a:t>Spaces of otherness</a:t>
            </a:r>
          </a:p>
          <a:p>
            <a:r>
              <a:rPr lang="en-GB" dirty="0" smtClean="0"/>
              <a:t>Non-hegemonic places and spaces</a:t>
            </a:r>
          </a:p>
          <a:p>
            <a:pPr lvl="1"/>
            <a:r>
              <a:rPr lang="en-GB" dirty="0" smtClean="0"/>
              <a:t>Contestation and plurality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Crisis Heterotopias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561" y="2595561"/>
            <a:ext cx="4086498" cy="281537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3059" y="3441653"/>
            <a:ext cx="4251841" cy="311914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Heterotopias of Deviation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824" y="2321386"/>
            <a:ext cx="3534269" cy="36707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344" y="2321386"/>
            <a:ext cx="3289300" cy="2463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7355" y="4484998"/>
            <a:ext cx="3962400" cy="20574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17671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Juxtaposition of one place with several spaces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9172" y="2595563"/>
            <a:ext cx="6129747" cy="3670766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Heterotopias of 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err="1" smtClean="0"/>
              <a:t>Heterochronies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306" y="3295622"/>
            <a:ext cx="3289300" cy="2463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7200" y="2038256"/>
            <a:ext cx="3187700" cy="2552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8291" y="3739029"/>
            <a:ext cx="3225800" cy="25273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Opening and Closing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Isolating, hiding and accessing</a:t>
            </a:r>
          </a:p>
          <a:p>
            <a:r>
              <a:rPr lang="en-GB" b="1" dirty="0" smtClean="0"/>
              <a:t>Need permission to enter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4513" y="2595562"/>
            <a:ext cx="3289300" cy="2463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083" y="3802529"/>
            <a:ext cx="3289300" cy="2463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9863" y="4105423"/>
            <a:ext cx="3289300" cy="24638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28205"/>
            <a:ext cx="8913813" cy="1210051"/>
          </a:xfrm>
        </p:spPr>
        <p:txBody>
          <a:bodyPr>
            <a:normAutofit/>
          </a:bodyPr>
          <a:lstStyle/>
          <a:p>
            <a:r>
              <a:rPr lang="en-GB" dirty="0" smtClean="0"/>
              <a:t>Function in relation to all the space that remains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374189"/>
            <a:ext cx="3566160" cy="3902786"/>
          </a:xfrm>
        </p:spPr>
        <p:txBody>
          <a:bodyPr/>
          <a:lstStyle/>
          <a:p>
            <a:r>
              <a:rPr lang="en-GB" b="1" dirty="0" smtClean="0"/>
              <a:t>Space of illusion (partition – exposes real space)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374189"/>
            <a:ext cx="3566160" cy="3902786"/>
          </a:xfrm>
        </p:spPr>
        <p:txBody>
          <a:bodyPr/>
          <a:lstStyle/>
          <a:p>
            <a:r>
              <a:rPr lang="en-GB" b="1" dirty="0" smtClean="0"/>
              <a:t>Spaces of compensation. Order out of chaos</a:t>
            </a: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0112" y="3216275"/>
            <a:ext cx="2654300" cy="3060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4394" y="3455534"/>
            <a:ext cx="3289300" cy="24765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865014"/>
            <a:ext cx="8913813" cy="1173242"/>
          </a:xfrm>
        </p:spPr>
        <p:txBody>
          <a:bodyPr>
            <a:normAutofit/>
          </a:bodyPr>
          <a:lstStyle/>
          <a:p>
            <a:r>
              <a:rPr lang="en-GB" dirty="0" smtClean="0"/>
              <a:t>Trafalgar Square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9062" y="2595562"/>
            <a:ext cx="3632200" cy="340432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714" y="2595562"/>
            <a:ext cx="3649010" cy="340432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15831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Commemoration and Collective Memory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Benton and Curtis (2010)</a:t>
            </a:r>
          </a:p>
          <a:p>
            <a:r>
              <a:rPr lang="en-GB" dirty="0" smtClean="0"/>
              <a:t>Trafalgar Square as a site of empire and British victory</a:t>
            </a:r>
          </a:p>
          <a:p>
            <a:r>
              <a:rPr lang="en-GB" dirty="0" smtClean="0"/>
              <a:t>National  pride and establishing a collective memory</a:t>
            </a:r>
          </a:p>
          <a:p>
            <a:r>
              <a:rPr lang="en-GB" dirty="0" smtClean="0"/>
              <a:t>An attempt to create an Authorised Heritage Discourse </a:t>
            </a:r>
            <a:r>
              <a:rPr lang="en-GB" sz="1600" dirty="0" smtClean="0"/>
              <a:t>(Smith in Benton and Curtis: ibid)</a:t>
            </a:r>
          </a:p>
          <a:p>
            <a:r>
              <a:rPr lang="en-GB" dirty="0" smtClean="0"/>
              <a:t>BUT, the official narrative is often not known / ignored</a:t>
            </a:r>
          </a:p>
          <a:p>
            <a:r>
              <a:rPr lang="en-GB" dirty="0" smtClean="0"/>
              <a:t>Portrays a different meaning than that which was originally intended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Do you know who these people are?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6683" y="2399589"/>
            <a:ext cx="2448217" cy="37592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4234" y="2481729"/>
            <a:ext cx="2146300" cy="37846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408" y="2481729"/>
            <a:ext cx="2527300" cy="3784599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Neither does the ex-Mayor of London!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 think that the people on plinths in the main square in our capital city should be identifiable to the generality of the population. I have not a clue who two of the generals there are or what they did</a:t>
            </a:r>
          </a:p>
          <a:p>
            <a:pPr lvl="1" algn="r">
              <a:buNone/>
            </a:pPr>
            <a:r>
              <a:rPr lang="en-GB" dirty="0" smtClean="0"/>
              <a:t>Ken Livingstone, quoted in Kelso 2000. In Benton and Curtis 2010: 52)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4650" y="1141083"/>
            <a:ext cx="6037709" cy="4987636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415" y="2162113"/>
            <a:ext cx="4012867" cy="410421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8113" y="2162113"/>
            <a:ext cx="3976787" cy="4104216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Place of Popular Nationalism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which nation?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3504" y="2484615"/>
            <a:ext cx="6000894" cy="3386439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Place of Protest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0" y="2264846"/>
            <a:ext cx="3581400" cy="22733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864" y="2179547"/>
            <a:ext cx="2880036" cy="23585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203" y="4232483"/>
            <a:ext cx="3479800" cy="2336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613" y="4245183"/>
            <a:ext cx="3505200" cy="23241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6562" y="2179547"/>
            <a:ext cx="2617338" cy="4389736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Place of Private Memories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0496" y="2595562"/>
            <a:ext cx="3695700" cy="21971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0966" y="2595562"/>
            <a:ext cx="3276600" cy="2476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1166" y="4201423"/>
            <a:ext cx="3352800" cy="2425700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err="1" smtClean="0"/>
              <a:t>Heterotopia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Official Narrative and National Commemoration </a:t>
            </a:r>
          </a:p>
          <a:p>
            <a:r>
              <a:rPr lang="en-GB" dirty="0" smtClean="0"/>
              <a:t>Cultural Memory</a:t>
            </a:r>
          </a:p>
          <a:p>
            <a:pPr lvl="1"/>
            <a:r>
              <a:rPr lang="en-GB" dirty="0" smtClean="0"/>
              <a:t>Popular action and protest</a:t>
            </a:r>
          </a:p>
          <a:p>
            <a:pPr lvl="1"/>
            <a:r>
              <a:rPr lang="en-GB" dirty="0" smtClean="0"/>
              <a:t>Appropriation of the space </a:t>
            </a:r>
          </a:p>
          <a:p>
            <a:r>
              <a:rPr lang="en-GB" dirty="0" smtClean="0"/>
              <a:t>Private, individual memories </a:t>
            </a:r>
          </a:p>
          <a:p>
            <a:r>
              <a:rPr lang="en-GB" dirty="0" smtClean="0"/>
              <a:t>“As in the case of all heritage objects, the practices and performances of people making uses of the objects constitute the real heritage” (Benson and Curtis 2010: 85)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Bender (1998)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007" y="2355784"/>
            <a:ext cx="4417835" cy="3921191"/>
          </a:xfrm>
        </p:spPr>
        <p:txBody>
          <a:bodyPr>
            <a:normAutofit/>
          </a:bodyPr>
          <a:lstStyle/>
          <a:p>
            <a:r>
              <a:rPr lang="en-GB" dirty="0" smtClean="0"/>
              <a:t>“It is a mistake to assume that people are the passive recipients or dupes of the heritage industry” (</a:t>
            </a:r>
            <a:r>
              <a:rPr lang="en-GB" dirty="0" err="1" smtClean="0"/>
              <a:t>p</a:t>
            </a:r>
            <a:r>
              <a:rPr lang="en-GB" dirty="0" smtClean="0"/>
              <a:t>. 125) </a:t>
            </a:r>
          </a:p>
          <a:p>
            <a:r>
              <a:rPr lang="en-GB" dirty="0" smtClean="0"/>
              <a:t>“… with heritage, people mould and reconstruct their heritage” (</a:t>
            </a:r>
            <a:r>
              <a:rPr lang="en-GB" dirty="0" err="1" smtClean="0"/>
              <a:t>p</a:t>
            </a:r>
            <a:r>
              <a:rPr lang="en-GB" dirty="0" smtClean="0"/>
              <a:t>. 125) </a:t>
            </a:r>
          </a:p>
          <a:p>
            <a:r>
              <a:rPr lang="en-GB" dirty="0" smtClean="0"/>
              <a:t>People’s understandings of the places they visit are wound around with memories, resonances and unpredictable connections” (</a:t>
            </a:r>
            <a:r>
              <a:rPr lang="en-GB" dirty="0" err="1" smtClean="0"/>
              <a:t>p</a:t>
            </a:r>
            <a:r>
              <a:rPr lang="en-GB" dirty="0" smtClean="0"/>
              <a:t>. 125)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595562"/>
            <a:ext cx="3766278" cy="342272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333333"/>
      </a:dk2>
      <a:lt2>
        <a:srgbClr val="BBC0AC"/>
      </a:lt2>
      <a:accent1>
        <a:srgbClr val="A2C816"/>
      </a:accent1>
      <a:accent2>
        <a:srgbClr val="E07602"/>
      </a:accent2>
      <a:accent3>
        <a:srgbClr val="E4C402"/>
      </a:accent3>
      <a:accent4>
        <a:srgbClr val="7DC1EF"/>
      </a:accent4>
      <a:accent5>
        <a:srgbClr val="21449B"/>
      </a:accent5>
      <a:accent6>
        <a:srgbClr val="A2B170"/>
      </a:accent6>
      <a:hlink>
        <a:srgbClr val="8DA440"/>
      </a:hlink>
      <a:folHlink>
        <a:srgbClr val="4C4F3F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1543</TotalTime>
  <Words>772</Words>
  <Application>Microsoft Macintosh PowerPoint</Application>
  <PresentationFormat>On-screen Show (4:3)</PresentationFormat>
  <Paragraphs>98</Paragraphs>
  <Slides>30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Perspective</vt:lpstr>
      <vt:lpstr>Embedding Heritage in Context</vt:lpstr>
      <vt:lpstr>The Role of Monuments in Official Narratives of the Past </vt:lpstr>
      <vt:lpstr>Great Zimbabwe</vt:lpstr>
      <vt:lpstr>Great Zimbabwe Bird</vt:lpstr>
      <vt:lpstr>Used as an icon by different groups</vt:lpstr>
      <vt:lpstr>Kucklick</vt:lpstr>
      <vt:lpstr>Colonial Regime</vt:lpstr>
      <vt:lpstr>Early Archaeologists</vt:lpstr>
      <vt:lpstr>Caton-Thompson’s Compromise</vt:lpstr>
      <vt:lpstr>White Supremacist Rule</vt:lpstr>
      <vt:lpstr>African Nationalism</vt:lpstr>
      <vt:lpstr>Conclusions</vt:lpstr>
      <vt:lpstr>Foucault (1967) Of Other Spaces</vt:lpstr>
      <vt:lpstr>Crisis Heterotopias</vt:lpstr>
      <vt:lpstr>Heterotopias of Deviation</vt:lpstr>
      <vt:lpstr>Juxtaposition of one place with several spaces</vt:lpstr>
      <vt:lpstr>Heterotopias of Time</vt:lpstr>
      <vt:lpstr>Opening and Closing</vt:lpstr>
      <vt:lpstr>Function in relation to all the space that remains</vt:lpstr>
      <vt:lpstr>Trafalgar Square</vt:lpstr>
      <vt:lpstr>Commemoration and Collective Memory</vt:lpstr>
      <vt:lpstr>Do you know who these people are?</vt:lpstr>
      <vt:lpstr>Neither does the ex-Mayor of London!</vt:lpstr>
      <vt:lpstr>Slide 24</vt:lpstr>
      <vt:lpstr>A Place of Popular Nationalism</vt:lpstr>
      <vt:lpstr>But which nation?</vt:lpstr>
      <vt:lpstr>A Place of Protest</vt:lpstr>
      <vt:lpstr>A Place of Private Memories</vt:lpstr>
      <vt:lpstr>A Heterotopia?</vt:lpstr>
      <vt:lpstr>Bender (1998)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Owns the Past?</dc:title>
  <dc:creator>Emma-Jayne Abbots</dc:creator>
  <cp:lastModifiedBy>Emma-Jayne Abbots</cp:lastModifiedBy>
  <cp:revision>68</cp:revision>
  <dcterms:created xsi:type="dcterms:W3CDTF">2012-11-01T10:46:51Z</dcterms:created>
  <dcterms:modified xsi:type="dcterms:W3CDTF">2012-11-01T10:48:51Z</dcterms:modified>
</cp:coreProperties>
</file>