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6.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6" r:id="rId6"/>
    <p:sldMasterId id="2147483678" r:id="rId7"/>
    <p:sldMasterId id="2147483682" r:id="rId8"/>
    <p:sldMasterId id="2147483695" r:id="rId9"/>
    <p:sldMasterId id="2147483708" r:id="rId10"/>
    <p:sldMasterId id="2147483721" r:id="rId11"/>
  </p:sldMasterIdLst>
  <p:notesMasterIdLst>
    <p:notesMasterId r:id="rId25"/>
  </p:notesMasterIdLst>
  <p:sldIdLst>
    <p:sldId id="455" r:id="rId12"/>
    <p:sldId id="457" r:id="rId13"/>
    <p:sldId id="458" r:id="rId14"/>
    <p:sldId id="459" r:id="rId15"/>
    <p:sldId id="460" r:id="rId16"/>
    <p:sldId id="461" r:id="rId17"/>
    <p:sldId id="462" r:id="rId18"/>
    <p:sldId id="463" r:id="rId19"/>
    <p:sldId id="464" r:id="rId20"/>
    <p:sldId id="465" r:id="rId21"/>
    <p:sldId id="466" r:id="rId22"/>
    <p:sldId id="324" r:id="rId23"/>
    <p:sldId id="46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08" autoAdjust="0"/>
    <p:restoredTop sz="91633" autoAdjust="0"/>
  </p:normalViewPr>
  <p:slideViewPr>
    <p:cSldViewPr snapToGrid="0">
      <p:cViewPr varScale="1">
        <p:scale>
          <a:sx n="58" d="100"/>
          <a:sy n="58" d="100"/>
        </p:scale>
        <p:origin x="1004"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0.xml"/><Relationship Id="rId7" Type="http://schemas.openxmlformats.org/officeDocument/2006/relationships/slideMaster" Target="slideMasters/slideMaster4.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5.xml"/><Relationship Id="rId20" Type="http://schemas.openxmlformats.org/officeDocument/2006/relationships/slide" Target="slides/slide9.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3.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theme" Target="theme/theme1.xml"/><Relationship Id="rId10" Type="http://schemas.openxmlformats.org/officeDocument/2006/relationships/slideMaster" Target="slideMasters/slideMaster7.xml"/><Relationship Id="rId19" Type="http://schemas.openxmlformats.org/officeDocument/2006/relationships/slide" Target="slides/slide8.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27/10/2023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E0E6F-9F86-418E-AC36-6514D8CA4DE1}" type="slidenum">
              <a:rPr lang="en-GB" smtClean="0"/>
              <a:pPr/>
              <a:t>2</a:t>
            </a:fld>
            <a:endParaRPr lang="en-GB" dirty="0"/>
          </a:p>
        </p:txBody>
      </p:sp>
    </p:spTree>
    <p:extLst>
      <p:ext uri="{BB962C8B-B14F-4D97-AF65-F5344CB8AC3E}">
        <p14:creationId xmlns:p14="http://schemas.microsoft.com/office/powerpoint/2010/main" val="28645444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10/27/2023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6572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10/27/2023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10/27/2023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10/27/2023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10/27/2023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10/27/2023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10/27/2023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10/27/2023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10/27/2023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10/27/2023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10/27/2023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10/27/2023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10/27/2023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10/27/2023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10/27/2023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10/27/2023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10/27/2023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10/27/2023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10/27/2023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10/27/2023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10/27/2023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10/27/2023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10/27/2023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27/10/2023</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4517402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27/10/2023</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1445501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27/10/2023</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8756931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27/10/2023</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33736115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27/10/2023</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0707806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27/10/2023</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8519306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27/10/2023</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9907337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27/10/2023</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3608032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27/10/2023</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768634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27/10/2023</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9497723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27/10/2023</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89210181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0323009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27/10/2023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027411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10/27/2023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4320717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27/10/2023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59451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27/10/2023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6379738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27/10/2023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332023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27/10/2023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7626443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27/10/2023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48374922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27/10/2023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113896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27/10/2023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5687116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27/10/2023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9404436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27/10/2023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8284581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8001229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79F1E6B-445D-CA46-80DE-7864B0ECB295}" type="datetimeFigureOut">
              <a:rPr lang="en-US" smtClean="0"/>
              <a:t>10/27/2023</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500880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10/27/2023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291981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379F1E6B-445D-CA46-80DE-7864B0ECB295}" type="datetimeFigureOut">
              <a:rPr lang="en-US" smtClean="0"/>
              <a:t>10/27/2023</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83967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379F1E6B-445D-CA46-80DE-7864B0ECB295}" type="datetimeFigureOut">
              <a:rPr lang="en-US" smtClean="0"/>
              <a:t>10/27/2023</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579060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79F1E6B-445D-CA46-80DE-7864B0ECB295}" type="datetimeFigureOut">
              <a:rPr lang="en-US" smtClean="0"/>
              <a:t>10/27/2023</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4334933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379F1E6B-445D-CA46-80DE-7864B0ECB295}" type="datetimeFigureOut">
              <a:rPr lang="en-US" smtClean="0"/>
              <a:t>10/27/2023</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5981692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379F1E6B-445D-CA46-80DE-7864B0ECB295}" type="datetimeFigureOut">
              <a:rPr lang="en-US" smtClean="0"/>
              <a:t>10/27/2023</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1137709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379F1E6B-445D-CA46-80DE-7864B0ECB295}" type="datetimeFigureOut">
              <a:rPr lang="en-US" smtClean="0"/>
              <a:t>10/27/2023</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947254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379F1E6B-445D-CA46-80DE-7864B0ECB295}" type="datetimeFigureOut">
              <a:rPr lang="en-US" smtClean="0"/>
              <a:t>10/27/2023</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3979933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379F1E6B-445D-CA46-80DE-7864B0ECB295}" type="datetimeFigureOut">
              <a:rPr lang="en-US" smtClean="0"/>
              <a:t>10/27/2023</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066242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379F1E6B-445D-CA46-80DE-7864B0ECB295}" type="datetimeFigureOut">
              <a:rPr lang="en-US" smtClean="0"/>
              <a:t>10/27/2023</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6027700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3.pn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4.pn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5.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theme" Target="../theme/theme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image" Target="../media/image5.jpe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theme" Target="../theme/theme7.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5" Type="http://schemas.openxmlformats.org/officeDocument/2006/relationships/image" Target="../media/image7.jpg"/><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 Id="rId14" Type="http://schemas.openxmlformats.org/officeDocument/2006/relationships/image" Target="../media/image6.jp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image" Target="../media/image6.jpg"/><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theme" Target="../theme/theme8.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9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27/10/2023</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6470373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27/10/2023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1545429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27/10/2023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183856826"/>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53.xml"/></Relationships>
</file>

<file path=ppt/slides/_rels/slide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4.xml"/></Relationships>
</file>

<file path=ppt/slides/_rels/slide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4.xml"/></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4.xml"/></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4.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4.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54.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54.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54.xml"/></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5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D13CB9EE-ED2B-3778-924A-1EB9A04BB4BE}"/>
              </a:ext>
            </a:extLst>
          </p:cNvPr>
          <p:cNvSpPr>
            <a:spLocks noGrp="1"/>
          </p:cNvSpPr>
          <p:nvPr>
            <p:ph type="title"/>
          </p:nvPr>
        </p:nvSpPr>
        <p:spPr>
          <a:xfrm>
            <a:off x="0" y="313124"/>
            <a:ext cx="6863508" cy="4831964"/>
          </a:xfrm>
        </p:spPr>
        <p:txBody>
          <a:bodyPr/>
          <a:lstStyle/>
          <a:p>
            <a:r>
              <a:rPr lang="en-US" b="1" dirty="0"/>
              <a:t>CONTEMPORARY THEMES IN THE HOTEL AND HOSPITALITY SECTOR</a:t>
            </a:r>
            <a:br>
              <a:rPr lang="en-US" b="1" dirty="0"/>
            </a:br>
            <a:br>
              <a:rPr lang="en-US" b="1" dirty="0"/>
            </a:br>
            <a:br>
              <a:rPr lang="en-US" b="1" dirty="0"/>
            </a:br>
            <a:br>
              <a:rPr lang="en-US" b="1" dirty="0"/>
            </a:br>
            <a:r>
              <a:rPr lang="en-US" b="1" dirty="0"/>
              <a:t>STUDENT NAME: GINA FILOFTEIA BOSTAN</a:t>
            </a:r>
            <a:br>
              <a:rPr lang="en-US" b="1" dirty="0"/>
            </a:br>
            <a:r>
              <a:rPr lang="en-US" b="1" dirty="0"/>
              <a:t>STUDENT ID: 2013661</a:t>
            </a:r>
            <a:br>
              <a:rPr lang="en-US" b="1" dirty="0"/>
            </a:br>
            <a:r>
              <a:rPr lang="en-US" b="1" dirty="0"/>
              <a:t>LECTURER: GIULIA CHIFARI</a:t>
            </a:r>
            <a:endParaRPr lang="en-GB" b="1" dirty="0"/>
          </a:p>
        </p:txBody>
      </p:sp>
      <p:pic>
        <p:nvPicPr>
          <p:cNvPr id="3" name="Google Shape;141;p24">
            <a:extLst>
              <a:ext uri="{FF2B5EF4-FFF2-40B4-BE49-F238E27FC236}">
                <a16:creationId xmlns:a16="http://schemas.microsoft.com/office/drawing/2014/main" id="{EA82CC07-E92A-4192-060A-6D92E3BB8D7B}"/>
              </a:ext>
            </a:extLst>
          </p:cNvPr>
          <p:cNvPicPr preferRelativeResize="0"/>
          <p:nvPr/>
        </p:nvPicPr>
        <p:blipFill>
          <a:blip r:embed="rId2">
            <a:alphaModFix/>
          </a:blip>
          <a:stretch>
            <a:fillRect/>
          </a:stretch>
        </p:blipFill>
        <p:spPr>
          <a:xfrm>
            <a:off x="7126165" y="474308"/>
            <a:ext cx="4553454" cy="483196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oogle Shape;151;p25">
            <a:extLst>
              <a:ext uri="{FF2B5EF4-FFF2-40B4-BE49-F238E27FC236}">
                <a16:creationId xmlns:a16="http://schemas.microsoft.com/office/drawing/2014/main" id="{33B4C932-B78E-42C8-FDA7-0DFF4326B599}"/>
              </a:ext>
            </a:extLst>
          </p:cNvPr>
          <p:cNvPicPr preferRelativeResize="0"/>
          <p:nvPr/>
        </p:nvPicPr>
        <p:blipFill>
          <a:blip r:embed="rId3">
            <a:alphaModFix/>
          </a:blip>
          <a:stretch>
            <a:fillRect/>
          </a:stretch>
        </p:blipFill>
        <p:spPr>
          <a:xfrm>
            <a:off x="7062281" y="1478604"/>
            <a:ext cx="4674770" cy="40719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TextBox 3">
            <a:extLst>
              <a:ext uri="{FF2B5EF4-FFF2-40B4-BE49-F238E27FC236}">
                <a16:creationId xmlns:a16="http://schemas.microsoft.com/office/drawing/2014/main" id="{9E445A51-F75B-02D5-ACBE-30767E276F3B}"/>
              </a:ext>
            </a:extLst>
          </p:cNvPr>
          <p:cNvSpPr txBox="1"/>
          <p:nvPr/>
        </p:nvSpPr>
        <p:spPr>
          <a:xfrm>
            <a:off x="306421" y="1944908"/>
            <a:ext cx="6099242" cy="3139321"/>
          </a:xfrm>
          <a:prstGeom prst="rect">
            <a:avLst/>
          </a:prstGeom>
          <a:noFill/>
        </p:spPr>
        <p:txBody>
          <a:bodyPr wrap="square">
            <a:spAutoFit/>
          </a:bodyPr>
          <a:lstStyle/>
          <a:p>
            <a:pPr marL="457200" lvl="0" indent="-304800" algn="just" rtl="0">
              <a:spcBef>
                <a:spcPts val="300"/>
              </a:spcBef>
              <a:spcAft>
                <a:spcPts val="0"/>
              </a:spcAft>
              <a:buClr>
                <a:srgbClr val="1F1F1F"/>
              </a:buClr>
              <a:buSzPts val="1200"/>
              <a:buFont typeface="Corbel"/>
              <a:buChar char="❖"/>
            </a:pPr>
            <a:r>
              <a:rPr lang="en-US" sz="1800" dirty="0">
                <a:solidFill>
                  <a:srgbClr val="1F1F1F"/>
                </a:solidFill>
                <a:latin typeface="Corbel"/>
                <a:ea typeface="Corbel"/>
                <a:cs typeface="Corbel"/>
                <a:sym typeface="Corbel"/>
              </a:rPr>
              <a:t>In the hotel industry, sustainability is becoming more and more important as establishments aim to lessen their environmental effect and satisfy the demands of socially conscious tourists.</a:t>
            </a:r>
            <a:endParaRPr lang="en-US" sz="1800" dirty="0">
              <a:solidFill>
                <a:schemeClr val="dk1"/>
              </a:solidFill>
              <a:latin typeface="Corbel"/>
              <a:ea typeface="Corbel"/>
              <a:cs typeface="Corbel"/>
              <a:sym typeface="Corbel"/>
            </a:endParaRPr>
          </a:p>
          <a:p>
            <a:pPr marL="457200" lvl="0" indent="-304800" algn="just" rtl="0">
              <a:spcBef>
                <a:spcPts val="0"/>
              </a:spcBef>
              <a:spcAft>
                <a:spcPts val="0"/>
              </a:spcAft>
              <a:buClr>
                <a:srgbClr val="1F1F1F"/>
              </a:buClr>
              <a:buSzPts val="1200"/>
              <a:buFont typeface="Corbel"/>
              <a:buChar char="❖"/>
            </a:pPr>
            <a:r>
              <a:rPr lang="en-US" sz="1800" dirty="0">
                <a:solidFill>
                  <a:srgbClr val="1F1F1F"/>
                </a:solidFill>
                <a:latin typeface="Corbel"/>
                <a:ea typeface="Corbel"/>
                <a:cs typeface="Corbel"/>
                <a:sym typeface="Corbel"/>
              </a:rPr>
              <a:t>Hotels can employ eco-friendly materials, cut down on trash, and save energy and water by implementing sustainable housekeeping practices (Martínez-Martínez </a:t>
            </a:r>
            <a:r>
              <a:rPr lang="en-US" sz="1800" i="1" dirty="0">
                <a:solidFill>
                  <a:srgbClr val="1F1F1F"/>
                </a:solidFill>
                <a:latin typeface="Corbel"/>
                <a:ea typeface="Corbel"/>
                <a:cs typeface="Corbel"/>
                <a:sym typeface="Corbel"/>
              </a:rPr>
              <a:t>et al.,</a:t>
            </a:r>
            <a:r>
              <a:rPr lang="en-US" sz="1800" dirty="0">
                <a:solidFill>
                  <a:srgbClr val="1F1F1F"/>
                </a:solidFill>
                <a:latin typeface="Corbel"/>
                <a:ea typeface="Corbel"/>
                <a:cs typeface="Corbel"/>
                <a:sym typeface="Corbel"/>
              </a:rPr>
              <a:t> 2019).</a:t>
            </a:r>
            <a:endParaRPr lang="en-US" sz="1800" dirty="0">
              <a:solidFill>
                <a:schemeClr val="dk1"/>
              </a:solidFill>
              <a:latin typeface="Corbel"/>
              <a:ea typeface="Corbel"/>
              <a:cs typeface="Corbel"/>
              <a:sym typeface="Corbel"/>
            </a:endParaRPr>
          </a:p>
          <a:p>
            <a:pPr marL="457200" lvl="0" indent="-304800" algn="just" rtl="0">
              <a:spcBef>
                <a:spcPts val="0"/>
              </a:spcBef>
              <a:spcAft>
                <a:spcPts val="1100"/>
              </a:spcAft>
              <a:buClr>
                <a:srgbClr val="1F1F1F"/>
              </a:buClr>
              <a:buSzPts val="1200"/>
              <a:buFont typeface="Corbel"/>
              <a:buChar char="❖"/>
            </a:pPr>
            <a:r>
              <a:rPr lang="en-US" sz="1800" dirty="0">
                <a:solidFill>
                  <a:srgbClr val="1F1F1F"/>
                </a:solidFill>
                <a:latin typeface="Corbel"/>
                <a:ea typeface="Corbel"/>
                <a:cs typeface="Corbel"/>
                <a:sym typeface="Corbel"/>
              </a:rPr>
              <a:t>The advantages of sustainable housekeeping methods will be discussed, along with the opportunities and difficulties hotels may face in putting them into practice.</a:t>
            </a:r>
            <a:endParaRPr lang="en-US" dirty="0">
              <a:latin typeface="Corbel"/>
              <a:ea typeface="Corbel"/>
              <a:cs typeface="Corbel"/>
              <a:sym typeface="Corbel"/>
            </a:endParaRPr>
          </a:p>
        </p:txBody>
      </p:sp>
      <p:sp>
        <p:nvSpPr>
          <p:cNvPr id="6" name="TextBox 5">
            <a:extLst>
              <a:ext uri="{FF2B5EF4-FFF2-40B4-BE49-F238E27FC236}">
                <a16:creationId xmlns:a16="http://schemas.microsoft.com/office/drawing/2014/main" id="{762A8EFA-8708-3A81-C9D3-C246A62101B7}"/>
              </a:ext>
            </a:extLst>
          </p:cNvPr>
          <p:cNvSpPr txBox="1"/>
          <p:nvPr/>
        </p:nvSpPr>
        <p:spPr>
          <a:xfrm>
            <a:off x="3046379" y="302586"/>
            <a:ext cx="6099242" cy="1003031"/>
          </a:xfrm>
          <a:prstGeom prst="rect">
            <a:avLst/>
          </a:prstGeom>
          <a:noFill/>
        </p:spPr>
        <p:txBody>
          <a:bodyPr wrap="square">
            <a:spAutoFit/>
          </a:bodyPr>
          <a:lstStyle/>
          <a:p>
            <a:pPr marL="0" lvl="0" indent="0" algn="ctr" rtl="0">
              <a:lnSpc>
                <a:spcPct val="150000"/>
              </a:lnSpc>
              <a:spcBef>
                <a:spcPts val="1000"/>
              </a:spcBef>
              <a:spcAft>
                <a:spcPts val="1000"/>
              </a:spcAft>
              <a:buNone/>
            </a:pPr>
            <a:r>
              <a:rPr lang="en-IN" sz="4400" b="1" dirty="0">
                <a:solidFill>
                  <a:srgbClr val="1F1F1F"/>
                </a:solidFill>
                <a:latin typeface="+mj-lt"/>
                <a:ea typeface="Corbel"/>
                <a:cs typeface="Corbel"/>
                <a:sym typeface="Corbel"/>
              </a:rPr>
              <a:t>Introduction</a:t>
            </a:r>
            <a:endParaRPr lang="en-IN" sz="4400" dirty="0">
              <a:latin typeface="+mj-lt"/>
              <a:ea typeface="Corbel"/>
              <a:cs typeface="Corbel"/>
              <a:sym typeface="Corbel"/>
            </a:endParaRPr>
          </a:p>
        </p:txBody>
      </p:sp>
    </p:spTree>
    <p:extLst>
      <p:ext uri="{BB962C8B-B14F-4D97-AF65-F5344CB8AC3E}">
        <p14:creationId xmlns:p14="http://schemas.microsoft.com/office/powerpoint/2010/main" val="4873741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69A83-3DD1-C6B3-B201-FFEF3ADFE753}"/>
              </a:ext>
            </a:extLst>
          </p:cNvPr>
          <p:cNvSpPr>
            <a:spLocks noGrp="1"/>
          </p:cNvSpPr>
          <p:nvPr>
            <p:ph type="title"/>
          </p:nvPr>
        </p:nvSpPr>
        <p:spPr/>
        <p:txBody>
          <a:bodyPr/>
          <a:lstStyle/>
          <a:p>
            <a:pPr algn="ctr"/>
            <a:r>
              <a:rPr lang="en-GB" b="1" dirty="0"/>
              <a:t>Understanding Sustainable Concepts</a:t>
            </a:r>
          </a:p>
        </p:txBody>
      </p:sp>
      <p:sp>
        <p:nvSpPr>
          <p:cNvPr id="3" name="Content Placeholder 2">
            <a:extLst>
              <a:ext uri="{FF2B5EF4-FFF2-40B4-BE49-F238E27FC236}">
                <a16:creationId xmlns:a16="http://schemas.microsoft.com/office/drawing/2014/main" id="{33608B6D-35F2-D15A-B71D-566FC12DE9B8}"/>
              </a:ext>
            </a:extLst>
          </p:cNvPr>
          <p:cNvSpPr>
            <a:spLocks noGrp="1"/>
          </p:cNvSpPr>
          <p:nvPr>
            <p:ph idx="1"/>
          </p:nvPr>
        </p:nvSpPr>
        <p:spPr>
          <a:xfrm>
            <a:off x="486383" y="1825625"/>
            <a:ext cx="5609617" cy="4351338"/>
          </a:xfrm>
        </p:spPr>
        <p:txBody>
          <a:bodyPr>
            <a:normAutofit fontScale="77500" lnSpcReduction="20000"/>
          </a:bodyPr>
          <a:lstStyle/>
          <a:p>
            <a:pPr marL="457200" lvl="0" indent="-304800" algn="just" rtl="0">
              <a:lnSpc>
                <a:spcPct val="120000"/>
              </a:lnSpc>
              <a:spcBef>
                <a:spcPts val="1000"/>
              </a:spcBef>
              <a:spcAft>
                <a:spcPts val="0"/>
              </a:spcAft>
              <a:buClr>
                <a:srgbClr val="1F1F1F"/>
              </a:buClr>
              <a:buSzPts val="1200"/>
              <a:buChar char="❖"/>
            </a:pPr>
            <a:r>
              <a:rPr lang="en-US" sz="2800" b="1" i="1" dirty="0">
                <a:solidFill>
                  <a:srgbClr val="222222"/>
                </a:solidFill>
                <a:highlight>
                  <a:srgbClr val="FFFFFF"/>
                </a:highlight>
                <a:latin typeface="Corbel"/>
                <a:ea typeface="Corbel"/>
                <a:cs typeface="Corbel"/>
                <a:sym typeface="Corbel"/>
              </a:rPr>
              <a:t>Triple bottom line: </a:t>
            </a:r>
            <a:r>
              <a:rPr lang="en-US" sz="2800" dirty="0">
                <a:solidFill>
                  <a:srgbClr val="222222"/>
                </a:solidFill>
                <a:highlight>
                  <a:srgbClr val="FFFFFF"/>
                </a:highlight>
                <a:latin typeface="Corbel"/>
                <a:ea typeface="Corbel"/>
                <a:cs typeface="Corbel"/>
                <a:sym typeface="Corbel"/>
              </a:rPr>
              <a:t>An approach to business where decisions are made with the economy, society, and environment all taken into account.</a:t>
            </a:r>
            <a:endParaRPr lang="en-US" sz="2800" dirty="0">
              <a:solidFill>
                <a:schemeClr val="dk1"/>
              </a:solidFill>
              <a:latin typeface="Corbel"/>
              <a:ea typeface="Corbel"/>
              <a:cs typeface="Corbel"/>
              <a:sym typeface="Corbel"/>
            </a:endParaRPr>
          </a:p>
          <a:p>
            <a:pPr marL="457200" lvl="0" indent="-304800" algn="just" rtl="0">
              <a:lnSpc>
                <a:spcPct val="120000"/>
              </a:lnSpc>
              <a:spcBef>
                <a:spcPts val="0"/>
              </a:spcBef>
              <a:spcAft>
                <a:spcPts val="0"/>
              </a:spcAft>
              <a:buClr>
                <a:srgbClr val="1F1F1F"/>
              </a:buClr>
              <a:buSzPts val="1200"/>
              <a:buChar char="❖"/>
            </a:pPr>
            <a:r>
              <a:rPr lang="en-US" sz="2800" b="1" i="1" dirty="0">
                <a:solidFill>
                  <a:srgbClr val="222222"/>
                </a:solidFill>
                <a:highlight>
                  <a:srgbClr val="FFFFFF"/>
                </a:highlight>
                <a:latin typeface="Corbel"/>
                <a:ea typeface="Corbel"/>
                <a:cs typeface="Corbel"/>
                <a:sym typeface="Corbel"/>
              </a:rPr>
              <a:t>Eco Efficiency:</a:t>
            </a:r>
            <a:r>
              <a:rPr lang="en-US" sz="2800" dirty="0">
                <a:solidFill>
                  <a:srgbClr val="222222"/>
                </a:solidFill>
                <a:highlight>
                  <a:srgbClr val="FFFFFF"/>
                </a:highlight>
                <a:latin typeface="Corbel"/>
                <a:ea typeface="Corbel"/>
                <a:cs typeface="Corbel"/>
                <a:sym typeface="Corbel"/>
              </a:rPr>
              <a:t> It is the ability to generate the same or better results using fewer energy and resources.</a:t>
            </a:r>
            <a:endParaRPr lang="en-US" sz="2800" dirty="0">
              <a:solidFill>
                <a:schemeClr val="dk1"/>
              </a:solidFill>
              <a:latin typeface="Corbel"/>
              <a:ea typeface="Corbel"/>
              <a:cs typeface="Corbel"/>
              <a:sym typeface="Corbel"/>
            </a:endParaRPr>
          </a:p>
          <a:p>
            <a:pPr marL="457200" lvl="0" indent="-304800" algn="just" rtl="0">
              <a:lnSpc>
                <a:spcPct val="120000"/>
              </a:lnSpc>
              <a:spcBef>
                <a:spcPts val="0"/>
              </a:spcBef>
              <a:spcAft>
                <a:spcPts val="1000"/>
              </a:spcAft>
              <a:buClr>
                <a:srgbClr val="1F1F1F"/>
              </a:buClr>
              <a:buSzPts val="1200"/>
              <a:buChar char="❖"/>
            </a:pPr>
            <a:r>
              <a:rPr lang="en-US" sz="2800" b="1" i="1" dirty="0">
                <a:solidFill>
                  <a:srgbClr val="222222"/>
                </a:solidFill>
                <a:highlight>
                  <a:srgbClr val="FFFFFF"/>
                </a:highlight>
                <a:latin typeface="Corbel"/>
                <a:ea typeface="Corbel"/>
                <a:cs typeface="Corbel"/>
                <a:sym typeface="Corbel"/>
              </a:rPr>
              <a:t>Circular economy: </a:t>
            </a:r>
            <a:r>
              <a:rPr lang="en-US" sz="2800" dirty="0">
                <a:solidFill>
                  <a:srgbClr val="222222"/>
                </a:solidFill>
                <a:highlight>
                  <a:srgbClr val="FFFFFF"/>
                </a:highlight>
                <a:latin typeface="Corbel"/>
                <a:ea typeface="Corbel"/>
                <a:cs typeface="Corbel"/>
                <a:sym typeface="Corbel"/>
              </a:rPr>
              <a:t>According to Ekins </a:t>
            </a:r>
            <a:r>
              <a:rPr lang="en-US" sz="2800" i="1" dirty="0">
                <a:solidFill>
                  <a:srgbClr val="222222"/>
                </a:solidFill>
                <a:highlight>
                  <a:srgbClr val="FFFFFF"/>
                </a:highlight>
                <a:latin typeface="Corbel"/>
                <a:ea typeface="Corbel"/>
                <a:cs typeface="Corbel"/>
                <a:sym typeface="Corbel"/>
              </a:rPr>
              <a:t>et al. </a:t>
            </a:r>
            <a:r>
              <a:rPr lang="en-US" sz="2800" dirty="0">
                <a:solidFill>
                  <a:srgbClr val="222222"/>
                </a:solidFill>
                <a:highlight>
                  <a:srgbClr val="FFFFFF"/>
                </a:highlight>
                <a:latin typeface="Corbel"/>
                <a:ea typeface="Corbel"/>
                <a:cs typeface="Corbel"/>
                <a:sym typeface="Corbel"/>
              </a:rPr>
              <a:t>(2019), a system of economics that strives to eradicate waste and pollution by extending the useful life of resources.</a:t>
            </a:r>
            <a:endParaRPr lang="en-US" sz="2800" dirty="0">
              <a:latin typeface="Corbel"/>
              <a:ea typeface="Corbel"/>
              <a:cs typeface="Corbel"/>
              <a:sym typeface="Corbel"/>
            </a:endParaRPr>
          </a:p>
        </p:txBody>
      </p:sp>
      <p:pic>
        <p:nvPicPr>
          <p:cNvPr id="4" name="Google Shape;158;p26">
            <a:extLst>
              <a:ext uri="{FF2B5EF4-FFF2-40B4-BE49-F238E27FC236}">
                <a16:creationId xmlns:a16="http://schemas.microsoft.com/office/drawing/2014/main" id="{B793F918-D470-F1F7-A4B6-7150C28A6244}"/>
              </a:ext>
            </a:extLst>
          </p:cNvPr>
          <p:cNvPicPr preferRelativeResize="0"/>
          <p:nvPr/>
        </p:nvPicPr>
        <p:blipFill>
          <a:blip r:embed="rId2">
            <a:alphaModFix/>
          </a:blip>
          <a:stretch>
            <a:fillRect/>
          </a:stretch>
        </p:blipFill>
        <p:spPr>
          <a:xfrm>
            <a:off x="7121771" y="2047666"/>
            <a:ext cx="4077900" cy="3416726"/>
          </a:xfrm>
          <a:prstGeom prst="rect">
            <a:avLst/>
          </a:prstGeom>
          <a:noFill/>
          <a:ln w="152400" cap="flat" cmpd="sng">
            <a:solidFill>
              <a:schemeClr val="lt2"/>
            </a:solidFill>
            <a:prstDash val="solid"/>
            <a:round/>
            <a:headEnd type="none" w="sm" len="sm"/>
            <a:tailEnd type="none" w="sm" len="sm"/>
          </a:ln>
        </p:spPr>
      </p:pic>
    </p:spTree>
    <p:extLst>
      <p:ext uri="{BB962C8B-B14F-4D97-AF65-F5344CB8AC3E}">
        <p14:creationId xmlns:p14="http://schemas.microsoft.com/office/powerpoint/2010/main" val="14708882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EA58F-4363-65C9-050D-8A4AF0273EB8}"/>
              </a:ext>
            </a:extLst>
          </p:cNvPr>
          <p:cNvSpPr>
            <a:spLocks noGrp="1"/>
          </p:cNvSpPr>
          <p:nvPr>
            <p:ph type="title"/>
          </p:nvPr>
        </p:nvSpPr>
        <p:spPr/>
        <p:txBody>
          <a:bodyPr/>
          <a:lstStyle/>
          <a:p>
            <a:pPr algn="ctr"/>
            <a:r>
              <a:rPr lang="en-GB" b="1" dirty="0"/>
              <a:t>Environmental Impact and Solutions</a:t>
            </a:r>
          </a:p>
        </p:txBody>
      </p:sp>
      <p:sp>
        <p:nvSpPr>
          <p:cNvPr id="3" name="Content Placeholder 2">
            <a:extLst>
              <a:ext uri="{FF2B5EF4-FFF2-40B4-BE49-F238E27FC236}">
                <a16:creationId xmlns:a16="http://schemas.microsoft.com/office/drawing/2014/main" id="{BE44DE50-717D-063A-390A-C2FAAE32914C}"/>
              </a:ext>
            </a:extLst>
          </p:cNvPr>
          <p:cNvSpPr>
            <a:spLocks noGrp="1"/>
          </p:cNvSpPr>
          <p:nvPr>
            <p:ph idx="1"/>
          </p:nvPr>
        </p:nvSpPr>
        <p:spPr>
          <a:xfrm>
            <a:off x="429638" y="1864536"/>
            <a:ext cx="6243536" cy="3777507"/>
          </a:xfrm>
        </p:spPr>
        <p:txBody>
          <a:bodyPr>
            <a:normAutofit/>
          </a:bodyPr>
          <a:lstStyle/>
          <a:p>
            <a:pPr marL="457200" lvl="0" indent="-304800" algn="just" rtl="0">
              <a:lnSpc>
                <a:spcPct val="150000"/>
              </a:lnSpc>
              <a:spcBef>
                <a:spcPts val="300"/>
              </a:spcBef>
              <a:spcAft>
                <a:spcPts val="0"/>
              </a:spcAft>
              <a:buClr>
                <a:srgbClr val="1F1F1F"/>
              </a:buClr>
              <a:buSzPts val="1200"/>
              <a:buFont typeface="Corbel"/>
              <a:buChar char="❖"/>
            </a:pPr>
            <a:r>
              <a:rPr lang="en-US" sz="1600" dirty="0">
                <a:solidFill>
                  <a:srgbClr val="1F1F1F"/>
                </a:solidFill>
                <a:latin typeface="Corbel"/>
                <a:ea typeface="Corbel"/>
                <a:cs typeface="Corbel"/>
                <a:sym typeface="Corbel"/>
              </a:rPr>
              <a:t>Hotels have a significant environmental impact, accounting for a large share of energy and water consumption, waste production, and greenhouse gas emissions (</a:t>
            </a:r>
            <a:r>
              <a:rPr lang="en-US" sz="1600" dirty="0" err="1">
                <a:solidFill>
                  <a:srgbClr val="222222"/>
                </a:solidFill>
                <a:highlight>
                  <a:srgbClr val="FFFFFF"/>
                </a:highlight>
                <a:latin typeface="Corbel"/>
                <a:ea typeface="Corbel"/>
                <a:cs typeface="Corbel"/>
                <a:sym typeface="Corbel"/>
              </a:rPr>
              <a:t>Sarigiannidis</a:t>
            </a:r>
            <a:r>
              <a:rPr lang="en-US" sz="1600" dirty="0">
                <a:solidFill>
                  <a:srgbClr val="222222"/>
                </a:solidFill>
                <a:highlight>
                  <a:srgbClr val="FFFFFF"/>
                </a:highlight>
                <a:latin typeface="Corbel"/>
                <a:ea typeface="Corbel"/>
                <a:cs typeface="Corbel"/>
                <a:sym typeface="Corbel"/>
              </a:rPr>
              <a:t> </a:t>
            </a:r>
            <a:r>
              <a:rPr lang="en-US" sz="1600" i="1" dirty="0">
                <a:solidFill>
                  <a:srgbClr val="222222"/>
                </a:solidFill>
                <a:highlight>
                  <a:srgbClr val="FFFFFF"/>
                </a:highlight>
                <a:latin typeface="Corbel"/>
                <a:ea typeface="Corbel"/>
                <a:cs typeface="Corbel"/>
                <a:sym typeface="Corbel"/>
              </a:rPr>
              <a:t>et al., </a:t>
            </a:r>
            <a:r>
              <a:rPr lang="en-US" sz="1600" dirty="0">
                <a:solidFill>
                  <a:srgbClr val="222222"/>
                </a:solidFill>
                <a:highlight>
                  <a:srgbClr val="FFFFFF"/>
                </a:highlight>
                <a:latin typeface="Corbel"/>
                <a:ea typeface="Corbel"/>
                <a:cs typeface="Corbel"/>
                <a:sym typeface="Corbel"/>
              </a:rPr>
              <a:t>2021, June)</a:t>
            </a:r>
            <a:endParaRPr lang="en-US" sz="1600" dirty="0">
              <a:solidFill>
                <a:schemeClr val="dk1"/>
              </a:solidFill>
              <a:latin typeface="Corbel"/>
              <a:ea typeface="Corbel"/>
              <a:cs typeface="Corbel"/>
              <a:sym typeface="Corbel"/>
            </a:endParaRPr>
          </a:p>
          <a:p>
            <a:pPr marL="457200" lvl="0" indent="-304800" algn="just" rtl="0">
              <a:lnSpc>
                <a:spcPct val="150000"/>
              </a:lnSpc>
              <a:spcBef>
                <a:spcPts val="0"/>
              </a:spcBef>
              <a:spcAft>
                <a:spcPts val="0"/>
              </a:spcAft>
              <a:buClr>
                <a:srgbClr val="1F1F1F"/>
              </a:buClr>
              <a:buSzPts val="1200"/>
              <a:buFont typeface="Corbel"/>
              <a:buChar char="❖"/>
            </a:pPr>
            <a:r>
              <a:rPr lang="en-US" sz="1600" dirty="0">
                <a:solidFill>
                  <a:srgbClr val="1F1F1F"/>
                </a:solidFill>
                <a:latin typeface="Corbel"/>
                <a:ea typeface="Corbel"/>
                <a:cs typeface="Corbel"/>
                <a:sym typeface="Corbel"/>
              </a:rPr>
              <a:t>Sustainable housekeeping practices can help hotels reduce their environmental impact by:</a:t>
            </a:r>
            <a:endParaRPr lang="en-US" sz="1600" dirty="0">
              <a:solidFill>
                <a:schemeClr val="dk1"/>
              </a:solidFill>
              <a:latin typeface="Corbel"/>
              <a:ea typeface="Corbel"/>
              <a:cs typeface="Corbel"/>
              <a:sym typeface="Corbel"/>
            </a:endParaRPr>
          </a:p>
          <a:p>
            <a:pPr marL="914400" lvl="1" indent="-304800" algn="just" rtl="0">
              <a:lnSpc>
                <a:spcPct val="150000"/>
              </a:lnSpc>
              <a:spcBef>
                <a:spcPts val="0"/>
              </a:spcBef>
              <a:spcAft>
                <a:spcPts val="0"/>
              </a:spcAft>
              <a:buClr>
                <a:srgbClr val="1F1F1F"/>
              </a:buClr>
              <a:buSzPts val="1200"/>
              <a:buFont typeface="Corbel"/>
              <a:buChar char="➢"/>
            </a:pPr>
            <a:r>
              <a:rPr lang="en-US" sz="1600" dirty="0">
                <a:solidFill>
                  <a:srgbClr val="1F1F1F"/>
                </a:solidFill>
                <a:latin typeface="Corbel"/>
                <a:ea typeface="Corbel"/>
                <a:cs typeface="Corbel"/>
                <a:sym typeface="Corbel"/>
              </a:rPr>
              <a:t>Reducing waste through recycling and composting programs</a:t>
            </a:r>
            <a:endParaRPr lang="en-US" sz="1600" dirty="0">
              <a:solidFill>
                <a:schemeClr val="dk1"/>
              </a:solidFill>
              <a:latin typeface="Corbel"/>
              <a:ea typeface="Corbel"/>
              <a:cs typeface="Corbel"/>
              <a:sym typeface="Corbel"/>
            </a:endParaRPr>
          </a:p>
          <a:p>
            <a:pPr marL="914400" lvl="1" indent="-304800" algn="just" rtl="0">
              <a:lnSpc>
                <a:spcPct val="150000"/>
              </a:lnSpc>
              <a:spcBef>
                <a:spcPts val="0"/>
              </a:spcBef>
              <a:spcAft>
                <a:spcPts val="0"/>
              </a:spcAft>
              <a:buClr>
                <a:srgbClr val="1F1F1F"/>
              </a:buClr>
              <a:buSzPts val="1200"/>
              <a:buFont typeface="Corbel"/>
              <a:buChar char="➢"/>
            </a:pPr>
            <a:r>
              <a:rPr lang="en-US" sz="1600" dirty="0">
                <a:solidFill>
                  <a:srgbClr val="1F1F1F"/>
                </a:solidFill>
                <a:latin typeface="Corbel"/>
                <a:ea typeface="Corbel"/>
                <a:cs typeface="Corbel"/>
                <a:sym typeface="Corbel"/>
              </a:rPr>
              <a:t>Conserving energy and water through efficient equipment and procedures</a:t>
            </a:r>
            <a:endParaRPr lang="en-US" sz="1600" dirty="0">
              <a:solidFill>
                <a:schemeClr val="dk1"/>
              </a:solidFill>
              <a:latin typeface="Corbel"/>
              <a:ea typeface="Corbel"/>
              <a:cs typeface="Corbel"/>
              <a:sym typeface="Corbel"/>
            </a:endParaRPr>
          </a:p>
          <a:p>
            <a:pPr marL="914400" lvl="1" indent="-304800" algn="just" rtl="0">
              <a:lnSpc>
                <a:spcPct val="150000"/>
              </a:lnSpc>
              <a:spcBef>
                <a:spcPts val="0"/>
              </a:spcBef>
              <a:spcAft>
                <a:spcPts val="2200"/>
              </a:spcAft>
              <a:buClr>
                <a:srgbClr val="1F1F1F"/>
              </a:buClr>
              <a:buSzPts val="1200"/>
              <a:buFont typeface="Corbel"/>
              <a:buChar char="➢"/>
            </a:pPr>
            <a:r>
              <a:rPr lang="en-US" sz="1600" dirty="0">
                <a:solidFill>
                  <a:srgbClr val="1F1F1F"/>
                </a:solidFill>
                <a:latin typeface="Corbel"/>
                <a:ea typeface="Corbel"/>
                <a:cs typeface="Corbel"/>
                <a:sym typeface="Corbel"/>
              </a:rPr>
              <a:t>Using eco-friendly cleaning products that are non-toxic and biodegradable</a:t>
            </a:r>
            <a:endParaRPr lang="en-US" sz="1600" dirty="0">
              <a:latin typeface="Corbel"/>
              <a:ea typeface="Corbel"/>
              <a:cs typeface="Corbel"/>
              <a:sym typeface="Corbel"/>
            </a:endParaRPr>
          </a:p>
        </p:txBody>
      </p:sp>
      <p:pic>
        <p:nvPicPr>
          <p:cNvPr id="4" name="Google Shape;165;p27">
            <a:extLst>
              <a:ext uri="{FF2B5EF4-FFF2-40B4-BE49-F238E27FC236}">
                <a16:creationId xmlns:a16="http://schemas.microsoft.com/office/drawing/2014/main" id="{1886DF62-2DEA-FA00-1970-79386ABC9692}"/>
              </a:ext>
            </a:extLst>
          </p:cNvPr>
          <p:cNvPicPr preferRelativeResize="0"/>
          <p:nvPr/>
        </p:nvPicPr>
        <p:blipFill>
          <a:blip r:embed="rId2">
            <a:alphaModFix/>
          </a:blip>
          <a:stretch>
            <a:fillRect/>
          </a:stretch>
        </p:blipFill>
        <p:spPr>
          <a:xfrm>
            <a:off x="7386536" y="2078545"/>
            <a:ext cx="4375826" cy="3425203"/>
          </a:xfrm>
          <a:prstGeom prst="rect">
            <a:avLst/>
          </a:prstGeom>
          <a:noFill/>
          <a:ln w="152400" cap="flat" cmpd="sng">
            <a:solidFill>
              <a:schemeClr val="lt2"/>
            </a:solidFill>
            <a:prstDash val="solid"/>
            <a:round/>
            <a:headEnd type="none" w="sm" len="sm"/>
            <a:tailEnd type="none" w="sm" len="sm"/>
          </a:ln>
        </p:spPr>
      </p:pic>
    </p:spTree>
    <p:extLst>
      <p:ext uri="{BB962C8B-B14F-4D97-AF65-F5344CB8AC3E}">
        <p14:creationId xmlns:p14="http://schemas.microsoft.com/office/powerpoint/2010/main" val="25752202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EA58F-4363-65C9-050D-8A4AF0273EB8}"/>
              </a:ext>
            </a:extLst>
          </p:cNvPr>
          <p:cNvSpPr>
            <a:spLocks noGrp="1"/>
          </p:cNvSpPr>
          <p:nvPr>
            <p:ph type="title"/>
          </p:nvPr>
        </p:nvSpPr>
        <p:spPr/>
        <p:txBody>
          <a:bodyPr/>
          <a:lstStyle/>
          <a:p>
            <a:pPr algn="ctr"/>
            <a:r>
              <a:rPr lang="en-GB" b="1" dirty="0"/>
              <a:t>Assessing the PESTEL Framework</a:t>
            </a:r>
            <a:br>
              <a:rPr lang="en-GB" b="1" dirty="0"/>
            </a:br>
            <a:endParaRPr lang="en-GB" b="1" dirty="0"/>
          </a:p>
        </p:txBody>
      </p:sp>
      <p:sp>
        <p:nvSpPr>
          <p:cNvPr id="3" name="Content Placeholder 2">
            <a:extLst>
              <a:ext uri="{FF2B5EF4-FFF2-40B4-BE49-F238E27FC236}">
                <a16:creationId xmlns:a16="http://schemas.microsoft.com/office/drawing/2014/main" id="{BE44DE50-717D-063A-390A-C2FAAE32914C}"/>
              </a:ext>
            </a:extLst>
          </p:cNvPr>
          <p:cNvSpPr>
            <a:spLocks noGrp="1"/>
          </p:cNvSpPr>
          <p:nvPr>
            <p:ph idx="1"/>
          </p:nvPr>
        </p:nvSpPr>
        <p:spPr>
          <a:xfrm>
            <a:off x="252919" y="1825625"/>
            <a:ext cx="6673175" cy="4351338"/>
          </a:xfrm>
        </p:spPr>
        <p:txBody>
          <a:bodyPr>
            <a:normAutofit fontScale="92500"/>
          </a:bodyPr>
          <a:lstStyle/>
          <a:p>
            <a:pPr marL="457200" lvl="0" indent="-298450" algn="just" rtl="0">
              <a:lnSpc>
                <a:spcPct val="100000"/>
              </a:lnSpc>
              <a:spcBef>
                <a:spcPts val="300"/>
              </a:spcBef>
              <a:spcAft>
                <a:spcPts val="0"/>
              </a:spcAft>
              <a:buClr>
                <a:srgbClr val="1F1F1F"/>
              </a:buClr>
              <a:buSzPts val="1100"/>
              <a:buChar char="❖"/>
            </a:pPr>
            <a:r>
              <a:rPr lang="en-US" sz="1800" b="1" i="1" dirty="0">
                <a:solidFill>
                  <a:srgbClr val="1F1F1F"/>
                </a:solidFill>
                <a:latin typeface="Corbel"/>
                <a:ea typeface="Corbel"/>
                <a:cs typeface="Corbel"/>
                <a:sym typeface="Corbel"/>
              </a:rPr>
              <a:t>Political factors:</a:t>
            </a:r>
            <a:r>
              <a:rPr lang="en-US" sz="1800" dirty="0">
                <a:solidFill>
                  <a:srgbClr val="1F1F1F"/>
                </a:solidFill>
                <a:latin typeface="Corbel"/>
                <a:ea typeface="Corbel"/>
                <a:cs typeface="Corbel"/>
                <a:sym typeface="Corbel"/>
              </a:rPr>
              <a:t> Government regulations and incentives can influence the adoption of sustainable practices in the hotel industry.</a:t>
            </a:r>
            <a:endParaRPr lang="en-US" sz="1800" dirty="0">
              <a:solidFill>
                <a:schemeClr val="dk1"/>
              </a:solidFill>
              <a:latin typeface="Corbel"/>
              <a:ea typeface="Corbel"/>
              <a:cs typeface="Corbel"/>
              <a:sym typeface="Corbel"/>
            </a:endParaRPr>
          </a:p>
          <a:p>
            <a:pPr marL="457200" lvl="0" indent="-298450" algn="just" rtl="0">
              <a:lnSpc>
                <a:spcPct val="100000"/>
              </a:lnSpc>
              <a:spcBef>
                <a:spcPts val="0"/>
              </a:spcBef>
              <a:spcAft>
                <a:spcPts val="0"/>
              </a:spcAft>
              <a:buClr>
                <a:srgbClr val="1F1F1F"/>
              </a:buClr>
              <a:buSzPts val="1100"/>
              <a:buChar char="❖"/>
            </a:pPr>
            <a:r>
              <a:rPr lang="en-US" sz="1800" b="1" i="1" dirty="0">
                <a:solidFill>
                  <a:srgbClr val="1F1F1F"/>
                </a:solidFill>
                <a:latin typeface="Corbel"/>
                <a:ea typeface="Corbel"/>
                <a:cs typeface="Corbel"/>
                <a:sym typeface="Corbel"/>
              </a:rPr>
              <a:t>Economic factors:</a:t>
            </a:r>
            <a:r>
              <a:rPr lang="en-US" sz="1800" dirty="0">
                <a:solidFill>
                  <a:srgbClr val="1F1F1F"/>
                </a:solidFill>
                <a:latin typeface="Corbel"/>
                <a:ea typeface="Corbel"/>
                <a:cs typeface="Corbel"/>
                <a:sym typeface="Corbel"/>
              </a:rPr>
              <a:t> Sustainable practices can lead to cost savings and increased operational efficiency for hotels (</a:t>
            </a:r>
            <a:r>
              <a:rPr lang="en-US" sz="1800" dirty="0">
                <a:solidFill>
                  <a:srgbClr val="222222"/>
                </a:solidFill>
                <a:highlight>
                  <a:srgbClr val="FFFFFF"/>
                </a:highlight>
                <a:latin typeface="Corbel"/>
                <a:ea typeface="Corbel"/>
                <a:cs typeface="Corbel"/>
                <a:sym typeface="Corbel"/>
              </a:rPr>
              <a:t>Hussain, Al-</a:t>
            </a:r>
            <a:r>
              <a:rPr lang="en-US" sz="1800" dirty="0" err="1">
                <a:solidFill>
                  <a:srgbClr val="222222"/>
                </a:solidFill>
                <a:highlight>
                  <a:srgbClr val="FFFFFF"/>
                </a:highlight>
                <a:latin typeface="Corbel"/>
                <a:ea typeface="Corbel"/>
                <a:cs typeface="Corbel"/>
                <a:sym typeface="Corbel"/>
              </a:rPr>
              <a:t>Aomar</a:t>
            </a:r>
            <a:r>
              <a:rPr lang="en-US" sz="1800" dirty="0">
                <a:solidFill>
                  <a:srgbClr val="222222"/>
                </a:solidFill>
                <a:highlight>
                  <a:srgbClr val="FFFFFF"/>
                </a:highlight>
                <a:latin typeface="Corbel"/>
                <a:ea typeface="Corbel"/>
                <a:cs typeface="Corbel"/>
                <a:sym typeface="Corbel"/>
              </a:rPr>
              <a:t> and Melhem, 2019).</a:t>
            </a:r>
            <a:endParaRPr lang="en-US" sz="1800" dirty="0">
              <a:solidFill>
                <a:schemeClr val="dk1"/>
              </a:solidFill>
              <a:latin typeface="Corbel"/>
              <a:ea typeface="Corbel"/>
              <a:cs typeface="Corbel"/>
              <a:sym typeface="Corbel"/>
            </a:endParaRPr>
          </a:p>
          <a:p>
            <a:pPr marL="457200" lvl="0" indent="-298450" algn="just" rtl="0">
              <a:lnSpc>
                <a:spcPct val="100000"/>
              </a:lnSpc>
              <a:spcBef>
                <a:spcPts val="0"/>
              </a:spcBef>
              <a:spcAft>
                <a:spcPts val="0"/>
              </a:spcAft>
              <a:buClr>
                <a:srgbClr val="1F1F1F"/>
              </a:buClr>
              <a:buSzPts val="1100"/>
              <a:buChar char="❖"/>
            </a:pPr>
            <a:r>
              <a:rPr lang="en-US" sz="1800" b="1" i="1" dirty="0">
                <a:solidFill>
                  <a:srgbClr val="1F1F1F"/>
                </a:solidFill>
                <a:latin typeface="Corbel"/>
                <a:ea typeface="Corbel"/>
                <a:cs typeface="Corbel"/>
                <a:sym typeface="Corbel"/>
              </a:rPr>
              <a:t>Social factors: </a:t>
            </a:r>
            <a:r>
              <a:rPr lang="en-US" sz="1800" dirty="0">
                <a:solidFill>
                  <a:srgbClr val="1F1F1F"/>
                </a:solidFill>
                <a:latin typeface="Corbel"/>
                <a:ea typeface="Corbel"/>
                <a:cs typeface="Corbel"/>
                <a:sym typeface="Corbel"/>
              </a:rPr>
              <a:t>Changing consumer preferences and expectations are driving demand for sustainable practices in the hotel industry.</a:t>
            </a:r>
            <a:endParaRPr lang="en-US" sz="1800" dirty="0">
              <a:solidFill>
                <a:schemeClr val="dk1"/>
              </a:solidFill>
              <a:latin typeface="Corbel"/>
              <a:ea typeface="Corbel"/>
              <a:cs typeface="Corbel"/>
              <a:sym typeface="Corbel"/>
            </a:endParaRPr>
          </a:p>
          <a:p>
            <a:pPr marL="457200" lvl="0" indent="-298450" algn="just" rtl="0">
              <a:lnSpc>
                <a:spcPct val="100000"/>
              </a:lnSpc>
              <a:spcBef>
                <a:spcPts val="0"/>
              </a:spcBef>
              <a:spcAft>
                <a:spcPts val="0"/>
              </a:spcAft>
              <a:buClr>
                <a:srgbClr val="1F1F1F"/>
              </a:buClr>
              <a:buSzPts val="1100"/>
              <a:buChar char="❖"/>
            </a:pPr>
            <a:r>
              <a:rPr lang="en-US" sz="1800" b="1" i="1" dirty="0">
                <a:solidFill>
                  <a:srgbClr val="1F1F1F"/>
                </a:solidFill>
                <a:latin typeface="Corbel"/>
                <a:ea typeface="Corbel"/>
                <a:cs typeface="Corbel"/>
                <a:sym typeface="Corbel"/>
              </a:rPr>
              <a:t>Technological factors: </a:t>
            </a:r>
            <a:r>
              <a:rPr lang="en-US" sz="1800" dirty="0">
                <a:solidFill>
                  <a:srgbClr val="1F1F1F"/>
                </a:solidFill>
                <a:latin typeface="Corbel"/>
                <a:ea typeface="Corbel"/>
                <a:cs typeface="Corbel"/>
                <a:sym typeface="Corbel"/>
              </a:rPr>
              <a:t>Emerging technologies can make it easier and more efficient for hotels to implement sustainable practices.</a:t>
            </a:r>
            <a:endParaRPr lang="en-US" sz="1800" dirty="0">
              <a:solidFill>
                <a:schemeClr val="dk1"/>
              </a:solidFill>
              <a:latin typeface="Corbel"/>
              <a:ea typeface="Corbel"/>
              <a:cs typeface="Corbel"/>
              <a:sym typeface="Corbel"/>
            </a:endParaRPr>
          </a:p>
          <a:p>
            <a:pPr marL="457200" lvl="0" indent="-298450" algn="just" rtl="0">
              <a:lnSpc>
                <a:spcPct val="100000"/>
              </a:lnSpc>
              <a:spcBef>
                <a:spcPts val="0"/>
              </a:spcBef>
              <a:spcAft>
                <a:spcPts val="0"/>
              </a:spcAft>
              <a:buClr>
                <a:srgbClr val="1F1F1F"/>
              </a:buClr>
              <a:buSzPts val="1100"/>
              <a:buChar char="❖"/>
            </a:pPr>
            <a:r>
              <a:rPr lang="en-US" sz="1800" b="1" i="1" dirty="0">
                <a:solidFill>
                  <a:srgbClr val="1F1F1F"/>
                </a:solidFill>
                <a:latin typeface="Corbel"/>
                <a:ea typeface="Corbel"/>
                <a:cs typeface="Corbel"/>
                <a:sym typeface="Corbel"/>
              </a:rPr>
              <a:t>Environmental factors:</a:t>
            </a:r>
            <a:r>
              <a:rPr lang="en-US" sz="1800" dirty="0">
                <a:solidFill>
                  <a:srgbClr val="1F1F1F"/>
                </a:solidFill>
                <a:latin typeface="Corbel"/>
                <a:ea typeface="Corbel"/>
                <a:cs typeface="Corbel"/>
                <a:sym typeface="Corbel"/>
              </a:rPr>
              <a:t> Climate change and other environmental challenges are creating a need for the hotel industry to adopt sustainable practices.</a:t>
            </a:r>
            <a:endParaRPr lang="en-US" sz="1800" dirty="0">
              <a:solidFill>
                <a:schemeClr val="dk1"/>
              </a:solidFill>
              <a:latin typeface="Corbel"/>
              <a:ea typeface="Corbel"/>
              <a:cs typeface="Corbel"/>
              <a:sym typeface="Corbel"/>
            </a:endParaRPr>
          </a:p>
          <a:p>
            <a:pPr marL="457200" lvl="0" indent="-298450" algn="just" rtl="0">
              <a:lnSpc>
                <a:spcPct val="100000"/>
              </a:lnSpc>
              <a:spcBef>
                <a:spcPts val="0"/>
              </a:spcBef>
              <a:spcAft>
                <a:spcPts val="1100"/>
              </a:spcAft>
              <a:buClr>
                <a:srgbClr val="1F1F1F"/>
              </a:buClr>
              <a:buSzPts val="1100"/>
              <a:buChar char="❖"/>
            </a:pPr>
            <a:r>
              <a:rPr lang="en-US" sz="1800" b="1" i="1" dirty="0">
                <a:solidFill>
                  <a:srgbClr val="1F1F1F"/>
                </a:solidFill>
                <a:latin typeface="Corbel"/>
                <a:ea typeface="Corbel"/>
                <a:cs typeface="Corbel"/>
                <a:sym typeface="Corbel"/>
              </a:rPr>
              <a:t>Legal factors: </a:t>
            </a:r>
            <a:r>
              <a:rPr lang="en-US" sz="1800" dirty="0">
                <a:solidFill>
                  <a:srgbClr val="1F1F1F"/>
                </a:solidFill>
                <a:latin typeface="Corbel"/>
                <a:ea typeface="Corbel"/>
                <a:cs typeface="Corbel"/>
                <a:sym typeface="Corbel"/>
              </a:rPr>
              <a:t>Environmental norms and laws must be considered when implementing sustainable practices in the hotel industry.</a:t>
            </a:r>
            <a:endParaRPr lang="en-US" sz="1800" dirty="0">
              <a:latin typeface="Corbel"/>
              <a:ea typeface="Corbel"/>
              <a:cs typeface="Corbel"/>
              <a:sym typeface="Corbel"/>
            </a:endParaRPr>
          </a:p>
        </p:txBody>
      </p:sp>
      <p:pic>
        <p:nvPicPr>
          <p:cNvPr id="4" name="Google Shape;172;p28">
            <a:extLst>
              <a:ext uri="{FF2B5EF4-FFF2-40B4-BE49-F238E27FC236}">
                <a16:creationId xmlns:a16="http://schemas.microsoft.com/office/drawing/2014/main" id="{80F20572-667F-A73B-70CB-C172E66EF635}"/>
              </a:ext>
            </a:extLst>
          </p:cNvPr>
          <p:cNvPicPr preferRelativeResize="0"/>
          <p:nvPr/>
        </p:nvPicPr>
        <p:blipFill>
          <a:blip r:embed="rId2">
            <a:alphaModFix/>
          </a:blip>
          <a:stretch>
            <a:fillRect/>
          </a:stretch>
        </p:blipFill>
        <p:spPr>
          <a:xfrm>
            <a:off x="7884907" y="1825625"/>
            <a:ext cx="3605600" cy="33432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766648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EA58F-4363-65C9-050D-8A4AF0273EB8}"/>
              </a:ext>
            </a:extLst>
          </p:cNvPr>
          <p:cNvSpPr>
            <a:spLocks noGrp="1"/>
          </p:cNvSpPr>
          <p:nvPr>
            <p:ph type="title"/>
          </p:nvPr>
        </p:nvSpPr>
        <p:spPr/>
        <p:txBody>
          <a:bodyPr/>
          <a:lstStyle/>
          <a:p>
            <a:pPr algn="ctr"/>
            <a:r>
              <a:rPr lang="en-GB" b="1" dirty="0"/>
              <a:t>Challenges and Opportunities</a:t>
            </a:r>
          </a:p>
        </p:txBody>
      </p:sp>
      <p:sp>
        <p:nvSpPr>
          <p:cNvPr id="3" name="Content Placeholder 2">
            <a:extLst>
              <a:ext uri="{FF2B5EF4-FFF2-40B4-BE49-F238E27FC236}">
                <a16:creationId xmlns:a16="http://schemas.microsoft.com/office/drawing/2014/main" id="{BE44DE50-717D-063A-390A-C2FAAE32914C}"/>
              </a:ext>
            </a:extLst>
          </p:cNvPr>
          <p:cNvSpPr>
            <a:spLocks noGrp="1"/>
          </p:cNvSpPr>
          <p:nvPr>
            <p:ph idx="1"/>
          </p:nvPr>
        </p:nvSpPr>
        <p:spPr>
          <a:xfrm>
            <a:off x="-19455" y="1825625"/>
            <a:ext cx="6965004" cy="4351338"/>
          </a:xfrm>
        </p:spPr>
        <p:txBody>
          <a:bodyPr>
            <a:normAutofit/>
          </a:bodyPr>
          <a:lstStyle/>
          <a:p>
            <a:pPr marL="457200" lvl="0" indent="-304800" algn="just" rtl="0">
              <a:lnSpc>
                <a:spcPct val="150000"/>
              </a:lnSpc>
              <a:spcBef>
                <a:spcPts val="300"/>
              </a:spcBef>
              <a:spcAft>
                <a:spcPts val="0"/>
              </a:spcAft>
              <a:buClr>
                <a:srgbClr val="1F1F1F"/>
              </a:buClr>
              <a:buSzPts val="1200"/>
              <a:buFont typeface="Corbel"/>
              <a:buChar char="❖"/>
            </a:pPr>
            <a:r>
              <a:rPr lang="en-US" sz="1600" dirty="0">
                <a:solidFill>
                  <a:srgbClr val="1F1F1F"/>
                </a:solidFill>
                <a:latin typeface="Corbel"/>
                <a:ea typeface="Corbel"/>
                <a:cs typeface="Corbel"/>
                <a:sym typeface="Corbel"/>
              </a:rPr>
              <a:t> </a:t>
            </a:r>
            <a:r>
              <a:rPr lang="en-US" sz="1600" dirty="0">
                <a:solidFill>
                  <a:srgbClr val="222222"/>
                </a:solidFill>
                <a:highlight>
                  <a:srgbClr val="FFFFFF"/>
                </a:highlight>
                <a:latin typeface="Corbel"/>
                <a:ea typeface="Corbel"/>
                <a:cs typeface="Corbel"/>
                <a:sym typeface="Corbel"/>
              </a:rPr>
              <a:t>Abdou, Hassan and El Dief (2020) states that </a:t>
            </a:r>
            <a:r>
              <a:rPr lang="en-US" sz="1600" dirty="0">
                <a:solidFill>
                  <a:srgbClr val="1F1F1F"/>
                </a:solidFill>
                <a:latin typeface="Corbel"/>
                <a:ea typeface="Corbel"/>
                <a:cs typeface="Corbel"/>
                <a:sym typeface="Corbel"/>
              </a:rPr>
              <a:t>some of the challenges faced by hotels in implementing sustainable housekeeping practices include:</a:t>
            </a:r>
            <a:endParaRPr lang="en-US" sz="1600" dirty="0">
              <a:solidFill>
                <a:schemeClr val="dk1"/>
              </a:solidFill>
              <a:latin typeface="Corbel"/>
              <a:ea typeface="Corbel"/>
              <a:cs typeface="Corbel"/>
              <a:sym typeface="Corbel"/>
            </a:endParaRPr>
          </a:p>
          <a:p>
            <a:pPr marL="914400" lvl="1" indent="-304800" algn="just" rtl="0">
              <a:lnSpc>
                <a:spcPct val="150000"/>
              </a:lnSpc>
              <a:spcBef>
                <a:spcPts val="0"/>
              </a:spcBef>
              <a:spcAft>
                <a:spcPts val="0"/>
              </a:spcAft>
              <a:buClr>
                <a:srgbClr val="1F1F1F"/>
              </a:buClr>
              <a:buSzPts val="1200"/>
              <a:buFont typeface="Corbel"/>
              <a:buChar char="➢"/>
            </a:pPr>
            <a:r>
              <a:rPr lang="en-US" sz="1600" dirty="0">
                <a:solidFill>
                  <a:srgbClr val="1F1F1F"/>
                </a:solidFill>
                <a:latin typeface="Corbel"/>
                <a:ea typeface="Corbel"/>
                <a:cs typeface="Corbel"/>
                <a:sym typeface="Corbel"/>
              </a:rPr>
              <a:t>Initial investment costs</a:t>
            </a:r>
            <a:endParaRPr lang="en-US" sz="1600" dirty="0">
              <a:solidFill>
                <a:schemeClr val="dk1"/>
              </a:solidFill>
              <a:latin typeface="Corbel"/>
              <a:ea typeface="Corbel"/>
              <a:cs typeface="Corbel"/>
              <a:sym typeface="Corbel"/>
            </a:endParaRPr>
          </a:p>
          <a:p>
            <a:pPr marL="914400" lvl="1" indent="-304800" algn="just" rtl="0">
              <a:lnSpc>
                <a:spcPct val="150000"/>
              </a:lnSpc>
              <a:spcBef>
                <a:spcPts val="0"/>
              </a:spcBef>
              <a:spcAft>
                <a:spcPts val="0"/>
              </a:spcAft>
              <a:buClr>
                <a:srgbClr val="1F1F1F"/>
              </a:buClr>
              <a:buSzPts val="1200"/>
              <a:buFont typeface="Corbel"/>
              <a:buChar char="➢"/>
            </a:pPr>
            <a:r>
              <a:rPr lang="en-US" sz="1600" dirty="0">
                <a:solidFill>
                  <a:srgbClr val="1F1F1F"/>
                </a:solidFill>
                <a:latin typeface="Corbel"/>
                <a:ea typeface="Corbel"/>
                <a:cs typeface="Corbel"/>
                <a:sym typeface="Corbel"/>
              </a:rPr>
              <a:t>Staff training requirements</a:t>
            </a:r>
            <a:endParaRPr lang="en-US" sz="1600" dirty="0">
              <a:solidFill>
                <a:schemeClr val="dk1"/>
              </a:solidFill>
              <a:latin typeface="Corbel"/>
              <a:ea typeface="Corbel"/>
              <a:cs typeface="Corbel"/>
              <a:sym typeface="Corbel"/>
            </a:endParaRPr>
          </a:p>
          <a:p>
            <a:pPr marL="914400" lvl="1" indent="-304800" algn="just" rtl="0">
              <a:lnSpc>
                <a:spcPct val="150000"/>
              </a:lnSpc>
              <a:spcBef>
                <a:spcPts val="0"/>
              </a:spcBef>
              <a:spcAft>
                <a:spcPts val="0"/>
              </a:spcAft>
              <a:buClr>
                <a:srgbClr val="1F1F1F"/>
              </a:buClr>
              <a:buSzPts val="1200"/>
              <a:buFont typeface="Corbel"/>
              <a:buChar char="➢"/>
            </a:pPr>
            <a:r>
              <a:rPr lang="en-US" sz="1600" dirty="0">
                <a:solidFill>
                  <a:srgbClr val="1F1F1F"/>
                </a:solidFill>
                <a:latin typeface="Corbel"/>
                <a:ea typeface="Corbel"/>
                <a:cs typeface="Corbel"/>
                <a:sym typeface="Corbel"/>
              </a:rPr>
              <a:t>Changing consumer preferences</a:t>
            </a:r>
            <a:endParaRPr lang="en-US" sz="1600" dirty="0">
              <a:solidFill>
                <a:schemeClr val="dk1"/>
              </a:solidFill>
              <a:latin typeface="Corbel"/>
              <a:ea typeface="Corbel"/>
              <a:cs typeface="Corbel"/>
              <a:sym typeface="Corbel"/>
            </a:endParaRPr>
          </a:p>
          <a:p>
            <a:pPr marL="457200" lvl="0" indent="-304800" algn="just" rtl="0">
              <a:lnSpc>
                <a:spcPct val="150000"/>
              </a:lnSpc>
              <a:spcBef>
                <a:spcPts val="0"/>
              </a:spcBef>
              <a:spcAft>
                <a:spcPts val="0"/>
              </a:spcAft>
              <a:buClr>
                <a:srgbClr val="1F1F1F"/>
              </a:buClr>
              <a:buSzPts val="1200"/>
              <a:buFont typeface="Corbel"/>
              <a:buChar char="❖"/>
            </a:pPr>
            <a:r>
              <a:rPr lang="en-US" sz="1600" dirty="0">
                <a:solidFill>
                  <a:srgbClr val="1F1F1F"/>
                </a:solidFill>
                <a:latin typeface="Corbel"/>
                <a:ea typeface="Corbel"/>
                <a:cs typeface="Corbel"/>
                <a:sym typeface="Corbel"/>
              </a:rPr>
              <a:t>Opportunities for hotels include:</a:t>
            </a:r>
            <a:endParaRPr lang="en-US" sz="1600" dirty="0">
              <a:solidFill>
                <a:schemeClr val="dk1"/>
              </a:solidFill>
              <a:latin typeface="Corbel"/>
              <a:ea typeface="Corbel"/>
              <a:cs typeface="Corbel"/>
              <a:sym typeface="Corbel"/>
            </a:endParaRPr>
          </a:p>
          <a:p>
            <a:pPr marL="914400" lvl="1" indent="-304800" algn="just" rtl="0">
              <a:lnSpc>
                <a:spcPct val="150000"/>
              </a:lnSpc>
              <a:spcBef>
                <a:spcPts val="0"/>
              </a:spcBef>
              <a:spcAft>
                <a:spcPts val="0"/>
              </a:spcAft>
              <a:buClr>
                <a:srgbClr val="1F1F1F"/>
              </a:buClr>
              <a:buSzPts val="1200"/>
              <a:buFont typeface="Corbel"/>
              <a:buChar char="➢"/>
            </a:pPr>
            <a:r>
              <a:rPr lang="en-US" sz="1600" dirty="0">
                <a:solidFill>
                  <a:srgbClr val="1F1F1F"/>
                </a:solidFill>
                <a:latin typeface="Corbel"/>
                <a:ea typeface="Corbel"/>
                <a:cs typeface="Corbel"/>
                <a:sym typeface="Corbel"/>
              </a:rPr>
              <a:t>Cost savings through reduced energy and water consumption, waste disposal costs, and product purchases</a:t>
            </a:r>
            <a:endParaRPr lang="en-US" sz="1600" dirty="0">
              <a:solidFill>
                <a:schemeClr val="dk1"/>
              </a:solidFill>
              <a:latin typeface="Corbel"/>
              <a:ea typeface="Corbel"/>
              <a:cs typeface="Corbel"/>
              <a:sym typeface="Corbel"/>
            </a:endParaRPr>
          </a:p>
          <a:p>
            <a:pPr marL="914400" lvl="1" indent="-304800" algn="just" rtl="0">
              <a:lnSpc>
                <a:spcPct val="150000"/>
              </a:lnSpc>
              <a:spcBef>
                <a:spcPts val="0"/>
              </a:spcBef>
              <a:spcAft>
                <a:spcPts val="0"/>
              </a:spcAft>
              <a:buClr>
                <a:srgbClr val="1F1F1F"/>
              </a:buClr>
              <a:buSzPts val="1200"/>
              <a:buFont typeface="Corbel"/>
              <a:buChar char="➢"/>
            </a:pPr>
            <a:r>
              <a:rPr lang="en-US" sz="1600" dirty="0">
                <a:solidFill>
                  <a:srgbClr val="1F1F1F"/>
                </a:solidFill>
                <a:latin typeface="Corbel"/>
                <a:ea typeface="Corbel"/>
                <a:cs typeface="Corbel"/>
                <a:sym typeface="Corbel"/>
              </a:rPr>
              <a:t>Increased operational efficiency</a:t>
            </a:r>
            <a:endParaRPr lang="en-US" sz="1600" dirty="0">
              <a:solidFill>
                <a:schemeClr val="dk1"/>
              </a:solidFill>
              <a:latin typeface="Corbel"/>
              <a:ea typeface="Corbel"/>
              <a:cs typeface="Corbel"/>
              <a:sym typeface="Corbel"/>
            </a:endParaRPr>
          </a:p>
          <a:p>
            <a:pPr marL="914400" lvl="1" indent="-304800" algn="just" rtl="0">
              <a:lnSpc>
                <a:spcPct val="150000"/>
              </a:lnSpc>
              <a:spcBef>
                <a:spcPts val="0"/>
              </a:spcBef>
              <a:spcAft>
                <a:spcPts val="2200"/>
              </a:spcAft>
              <a:buClr>
                <a:srgbClr val="1F1F1F"/>
              </a:buClr>
              <a:buSzPts val="1200"/>
              <a:buFont typeface="Corbel"/>
              <a:buChar char="➢"/>
            </a:pPr>
            <a:r>
              <a:rPr lang="en-US" sz="1600" dirty="0">
                <a:solidFill>
                  <a:srgbClr val="1F1F1F"/>
                </a:solidFill>
                <a:latin typeface="Corbel"/>
                <a:ea typeface="Corbel"/>
                <a:cs typeface="Corbel"/>
                <a:sym typeface="Corbel"/>
              </a:rPr>
              <a:t>Improved brand image and customer satisfaction</a:t>
            </a:r>
            <a:endParaRPr lang="en-US" sz="1600" dirty="0">
              <a:latin typeface="Corbel"/>
              <a:ea typeface="Corbel"/>
              <a:cs typeface="Corbel"/>
              <a:sym typeface="Corbel"/>
            </a:endParaRPr>
          </a:p>
        </p:txBody>
      </p:sp>
      <p:pic>
        <p:nvPicPr>
          <p:cNvPr id="4" name="Google Shape;179;p29">
            <a:extLst>
              <a:ext uri="{FF2B5EF4-FFF2-40B4-BE49-F238E27FC236}">
                <a16:creationId xmlns:a16="http://schemas.microsoft.com/office/drawing/2014/main" id="{4A2E86FD-5ECB-CE6E-7C77-A845270F50B2}"/>
              </a:ext>
            </a:extLst>
          </p:cNvPr>
          <p:cNvPicPr preferRelativeResize="0"/>
          <p:nvPr/>
        </p:nvPicPr>
        <p:blipFill>
          <a:blip r:embed="rId2">
            <a:alphaModFix/>
          </a:blip>
          <a:stretch>
            <a:fillRect/>
          </a:stretch>
        </p:blipFill>
        <p:spPr>
          <a:xfrm>
            <a:off x="7619279" y="1690688"/>
            <a:ext cx="4132500" cy="3863102"/>
          </a:xfrm>
          <a:prstGeom prst="rect">
            <a:avLst/>
          </a:prstGeom>
          <a:noFill/>
          <a:ln w="152400" cap="flat" cmpd="sng">
            <a:solidFill>
              <a:schemeClr val="lt2"/>
            </a:solidFill>
            <a:prstDash val="solid"/>
            <a:round/>
            <a:headEnd type="none" w="sm" len="sm"/>
            <a:tailEnd type="none" w="sm" len="sm"/>
          </a:ln>
        </p:spPr>
      </p:pic>
    </p:spTree>
    <p:extLst>
      <p:ext uri="{BB962C8B-B14F-4D97-AF65-F5344CB8AC3E}">
        <p14:creationId xmlns:p14="http://schemas.microsoft.com/office/powerpoint/2010/main" val="113395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EA58F-4363-65C9-050D-8A4AF0273EB8}"/>
              </a:ext>
            </a:extLst>
          </p:cNvPr>
          <p:cNvSpPr>
            <a:spLocks noGrp="1"/>
          </p:cNvSpPr>
          <p:nvPr>
            <p:ph type="title"/>
          </p:nvPr>
        </p:nvSpPr>
        <p:spPr/>
        <p:txBody>
          <a:bodyPr>
            <a:normAutofit fontScale="90000"/>
          </a:bodyPr>
          <a:lstStyle/>
          <a:p>
            <a:pPr algn="ctr">
              <a:lnSpc>
                <a:spcPct val="100000"/>
              </a:lnSpc>
            </a:pPr>
            <a:r>
              <a:rPr lang="en-US" b="1" dirty="0"/>
              <a:t>Engaging Consumers and Enhancing Brand Image</a:t>
            </a:r>
          </a:p>
        </p:txBody>
      </p:sp>
      <p:sp>
        <p:nvSpPr>
          <p:cNvPr id="3" name="Content Placeholder 2">
            <a:extLst>
              <a:ext uri="{FF2B5EF4-FFF2-40B4-BE49-F238E27FC236}">
                <a16:creationId xmlns:a16="http://schemas.microsoft.com/office/drawing/2014/main" id="{BE44DE50-717D-063A-390A-C2FAAE32914C}"/>
              </a:ext>
            </a:extLst>
          </p:cNvPr>
          <p:cNvSpPr>
            <a:spLocks noGrp="1"/>
          </p:cNvSpPr>
          <p:nvPr>
            <p:ph idx="1"/>
          </p:nvPr>
        </p:nvSpPr>
        <p:spPr>
          <a:xfrm>
            <a:off x="838200" y="1825625"/>
            <a:ext cx="5257800" cy="4351338"/>
          </a:xfrm>
        </p:spPr>
        <p:txBody>
          <a:bodyPr>
            <a:normAutofit/>
          </a:bodyPr>
          <a:lstStyle/>
          <a:p>
            <a:pPr marL="457200" lvl="0" indent="-304800" algn="just" rtl="0">
              <a:lnSpc>
                <a:spcPct val="150000"/>
              </a:lnSpc>
              <a:spcBef>
                <a:spcPts val="300"/>
              </a:spcBef>
              <a:spcAft>
                <a:spcPts val="0"/>
              </a:spcAft>
              <a:buClr>
                <a:srgbClr val="1F1F1F"/>
              </a:buClr>
              <a:buSzPts val="1200"/>
              <a:buFont typeface="Corbel"/>
              <a:buChar char="❖"/>
            </a:pPr>
            <a:r>
              <a:rPr lang="en-US" sz="1600" dirty="0">
                <a:solidFill>
                  <a:srgbClr val="1F1F1F"/>
                </a:solidFill>
                <a:latin typeface="Corbel"/>
                <a:ea typeface="Corbel"/>
                <a:cs typeface="Corbel"/>
                <a:sym typeface="Corbel"/>
              </a:rPr>
              <a:t>Hotels can engage consumers with their sustainable initiatives through:</a:t>
            </a:r>
            <a:endParaRPr lang="en-US" sz="1600" dirty="0">
              <a:solidFill>
                <a:schemeClr val="dk1"/>
              </a:solidFill>
              <a:latin typeface="Corbel"/>
              <a:ea typeface="Corbel"/>
              <a:cs typeface="Corbel"/>
              <a:sym typeface="Corbel"/>
            </a:endParaRPr>
          </a:p>
          <a:p>
            <a:pPr marL="914400" lvl="1" indent="-304800" algn="just" rtl="0">
              <a:lnSpc>
                <a:spcPct val="150000"/>
              </a:lnSpc>
              <a:spcBef>
                <a:spcPts val="0"/>
              </a:spcBef>
              <a:spcAft>
                <a:spcPts val="0"/>
              </a:spcAft>
              <a:buClr>
                <a:srgbClr val="1F1F1F"/>
              </a:buClr>
              <a:buSzPts val="1200"/>
              <a:buFont typeface="Corbel"/>
              <a:buChar char="➢"/>
            </a:pPr>
            <a:r>
              <a:rPr lang="en-US" sz="1600" dirty="0">
                <a:solidFill>
                  <a:srgbClr val="1F1F1F"/>
                </a:solidFill>
                <a:latin typeface="Corbel"/>
                <a:ea typeface="Corbel"/>
                <a:cs typeface="Corbel"/>
                <a:sym typeface="Corbel"/>
              </a:rPr>
              <a:t>Educational campaigns</a:t>
            </a:r>
            <a:endParaRPr lang="en-US" sz="1600" dirty="0">
              <a:solidFill>
                <a:schemeClr val="dk1"/>
              </a:solidFill>
              <a:latin typeface="Corbel"/>
              <a:ea typeface="Corbel"/>
              <a:cs typeface="Corbel"/>
              <a:sym typeface="Corbel"/>
            </a:endParaRPr>
          </a:p>
          <a:p>
            <a:pPr marL="914400" lvl="1" indent="-304800" algn="just" rtl="0">
              <a:lnSpc>
                <a:spcPct val="150000"/>
              </a:lnSpc>
              <a:spcBef>
                <a:spcPts val="0"/>
              </a:spcBef>
              <a:spcAft>
                <a:spcPts val="0"/>
              </a:spcAft>
              <a:buClr>
                <a:srgbClr val="1F1F1F"/>
              </a:buClr>
              <a:buSzPts val="1200"/>
              <a:buFont typeface="Corbel"/>
              <a:buChar char="➢"/>
            </a:pPr>
            <a:r>
              <a:rPr lang="en-US" sz="1600" dirty="0">
                <a:solidFill>
                  <a:srgbClr val="1F1F1F"/>
                </a:solidFill>
                <a:latin typeface="Corbel"/>
                <a:ea typeface="Corbel"/>
                <a:cs typeface="Corbel"/>
                <a:sym typeface="Corbel"/>
              </a:rPr>
              <a:t>Social media outreach</a:t>
            </a:r>
            <a:endParaRPr lang="en-US" sz="1600" dirty="0">
              <a:solidFill>
                <a:schemeClr val="dk1"/>
              </a:solidFill>
              <a:latin typeface="Corbel"/>
              <a:ea typeface="Corbel"/>
              <a:cs typeface="Corbel"/>
              <a:sym typeface="Corbel"/>
            </a:endParaRPr>
          </a:p>
          <a:p>
            <a:pPr marL="914400" lvl="1" indent="-304800" algn="just" rtl="0">
              <a:lnSpc>
                <a:spcPct val="150000"/>
              </a:lnSpc>
              <a:spcBef>
                <a:spcPts val="0"/>
              </a:spcBef>
              <a:spcAft>
                <a:spcPts val="0"/>
              </a:spcAft>
              <a:buClr>
                <a:srgbClr val="1F1F1F"/>
              </a:buClr>
              <a:buSzPts val="1200"/>
              <a:buFont typeface="Corbel"/>
              <a:buChar char="➢"/>
            </a:pPr>
            <a:r>
              <a:rPr lang="en-US" sz="1600" dirty="0">
                <a:solidFill>
                  <a:srgbClr val="1F1F1F"/>
                </a:solidFill>
                <a:latin typeface="Corbel"/>
                <a:ea typeface="Corbel"/>
                <a:cs typeface="Corbel"/>
                <a:sym typeface="Corbel"/>
              </a:rPr>
              <a:t>Green certification programs</a:t>
            </a:r>
            <a:endParaRPr lang="en-US" sz="1600" dirty="0">
              <a:solidFill>
                <a:schemeClr val="dk1"/>
              </a:solidFill>
              <a:latin typeface="Corbel"/>
              <a:ea typeface="Corbel"/>
              <a:cs typeface="Corbel"/>
              <a:sym typeface="Corbel"/>
            </a:endParaRPr>
          </a:p>
          <a:p>
            <a:pPr marL="457200" lvl="0" indent="-304800" algn="just" rtl="0">
              <a:lnSpc>
                <a:spcPct val="150000"/>
              </a:lnSpc>
              <a:spcBef>
                <a:spcPts val="0"/>
              </a:spcBef>
              <a:spcAft>
                <a:spcPts val="1100"/>
              </a:spcAft>
              <a:buClr>
                <a:srgbClr val="1F1F1F"/>
              </a:buClr>
              <a:buSzPts val="1200"/>
              <a:buFont typeface="Corbel"/>
              <a:buChar char="❖"/>
            </a:pPr>
            <a:r>
              <a:rPr lang="en-US" sz="1600" dirty="0" err="1">
                <a:solidFill>
                  <a:srgbClr val="222222"/>
                </a:solidFill>
                <a:highlight>
                  <a:srgbClr val="FFFFFF"/>
                </a:highlight>
                <a:latin typeface="Corbel"/>
                <a:ea typeface="Corbel"/>
                <a:cs typeface="Corbel"/>
                <a:sym typeface="Corbel"/>
              </a:rPr>
              <a:t>Preziosi</a:t>
            </a:r>
            <a:r>
              <a:rPr lang="en-US" sz="1600" dirty="0">
                <a:solidFill>
                  <a:srgbClr val="222222"/>
                </a:solidFill>
                <a:highlight>
                  <a:srgbClr val="FFFFFF"/>
                </a:highlight>
                <a:latin typeface="Corbel"/>
                <a:ea typeface="Corbel"/>
                <a:cs typeface="Corbel"/>
                <a:sym typeface="Corbel"/>
              </a:rPr>
              <a:t> </a:t>
            </a:r>
            <a:r>
              <a:rPr lang="en-US" sz="1600" i="1" dirty="0">
                <a:solidFill>
                  <a:srgbClr val="222222"/>
                </a:solidFill>
                <a:highlight>
                  <a:srgbClr val="FFFFFF"/>
                </a:highlight>
                <a:latin typeface="Corbel"/>
                <a:ea typeface="Corbel"/>
                <a:cs typeface="Corbel"/>
                <a:sym typeface="Corbel"/>
              </a:rPr>
              <a:t>et al.,</a:t>
            </a:r>
            <a:r>
              <a:rPr lang="en-US" sz="1600" dirty="0">
                <a:solidFill>
                  <a:srgbClr val="222222"/>
                </a:solidFill>
                <a:highlight>
                  <a:srgbClr val="FFFFFF"/>
                </a:highlight>
                <a:latin typeface="Corbel"/>
                <a:ea typeface="Corbel"/>
                <a:cs typeface="Corbel"/>
                <a:sym typeface="Corbel"/>
              </a:rPr>
              <a:t> (2022) asserts that </a:t>
            </a:r>
            <a:r>
              <a:rPr lang="en-US" sz="1600" dirty="0">
                <a:solidFill>
                  <a:srgbClr val="1F1F1F"/>
                </a:solidFill>
                <a:latin typeface="Corbel"/>
                <a:ea typeface="Corbel"/>
                <a:cs typeface="Corbel"/>
                <a:sym typeface="Corbel"/>
              </a:rPr>
              <a:t>by </a:t>
            </a:r>
            <a:r>
              <a:rPr lang="en-US" sz="1600" dirty="0" err="1">
                <a:solidFill>
                  <a:srgbClr val="1F1F1F"/>
                </a:solidFill>
                <a:latin typeface="Corbel"/>
                <a:ea typeface="Corbel"/>
                <a:cs typeface="Corbel"/>
                <a:sym typeface="Corbel"/>
              </a:rPr>
              <a:t>prioritising</a:t>
            </a:r>
            <a:r>
              <a:rPr lang="en-US" sz="1600" dirty="0">
                <a:solidFill>
                  <a:srgbClr val="1F1F1F"/>
                </a:solidFill>
                <a:latin typeface="Corbel"/>
                <a:ea typeface="Corbel"/>
                <a:cs typeface="Corbel"/>
                <a:sym typeface="Corbel"/>
              </a:rPr>
              <a:t> sustainability, hotels can improve their brand image and customer satisfaction.</a:t>
            </a:r>
            <a:endParaRPr lang="en-US" sz="1600" dirty="0">
              <a:latin typeface="Corbel"/>
              <a:ea typeface="Corbel"/>
              <a:cs typeface="Corbel"/>
              <a:sym typeface="Corbel"/>
            </a:endParaRPr>
          </a:p>
        </p:txBody>
      </p:sp>
      <p:pic>
        <p:nvPicPr>
          <p:cNvPr id="4" name="Google Shape;186;p30">
            <a:extLst>
              <a:ext uri="{FF2B5EF4-FFF2-40B4-BE49-F238E27FC236}">
                <a16:creationId xmlns:a16="http://schemas.microsoft.com/office/drawing/2014/main" id="{AB5F4DD6-E4E2-B360-3B45-B2DAAA20EA08}"/>
              </a:ext>
            </a:extLst>
          </p:cNvPr>
          <p:cNvPicPr preferRelativeResize="0"/>
          <p:nvPr/>
        </p:nvPicPr>
        <p:blipFill>
          <a:blip r:embed="rId2">
            <a:alphaModFix/>
          </a:blip>
          <a:stretch>
            <a:fillRect/>
          </a:stretch>
        </p:blipFill>
        <p:spPr>
          <a:xfrm>
            <a:off x="6773025" y="2004227"/>
            <a:ext cx="4580775" cy="319630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875193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EA58F-4363-65C9-050D-8A4AF0273EB8}"/>
              </a:ext>
            </a:extLst>
          </p:cNvPr>
          <p:cNvSpPr>
            <a:spLocks noGrp="1"/>
          </p:cNvSpPr>
          <p:nvPr>
            <p:ph type="title"/>
          </p:nvPr>
        </p:nvSpPr>
        <p:spPr/>
        <p:txBody>
          <a:bodyPr>
            <a:normAutofit fontScale="90000"/>
          </a:bodyPr>
          <a:lstStyle/>
          <a:p>
            <a:pPr algn="ctr">
              <a:lnSpc>
                <a:spcPct val="100000"/>
              </a:lnSpc>
            </a:pPr>
            <a:r>
              <a:rPr lang="en-US" b="1" dirty="0"/>
              <a:t>Benefits and Limitations of Sustainable Practices</a:t>
            </a:r>
          </a:p>
        </p:txBody>
      </p:sp>
      <p:sp>
        <p:nvSpPr>
          <p:cNvPr id="3" name="Content Placeholder 2">
            <a:extLst>
              <a:ext uri="{FF2B5EF4-FFF2-40B4-BE49-F238E27FC236}">
                <a16:creationId xmlns:a16="http://schemas.microsoft.com/office/drawing/2014/main" id="{BE44DE50-717D-063A-390A-C2FAAE32914C}"/>
              </a:ext>
            </a:extLst>
          </p:cNvPr>
          <p:cNvSpPr>
            <a:spLocks noGrp="1"/>
          </p:cNvSpPr>
          <p:nvPr>
            <p:ph idx="1"/>
          </p:nvPr>
        </p:nvSpPr>
        <p:spPr>
          <a:xfrm>
            <a:off x="838200" y="1825625"/>
            <a:ext cx="5257800" cy="4351338"/>
          </a:xfrm>
        </p:spPr>
        <p:txBody>
          <a:bodyPr>
            <a:normAutofit/>
          </a:bodyPr>
          <a:lstStyle/>
          <a:p>
            <a:pPr marL="457200" lvl="0" indent="-304800" algn="just" rtl="0">
              <a:lnSpc>
                <a:spcPct val="150000"/>
              </a:lnSpc>
              <a:spcBef>
                <a:spcPts val="300"/>
              </a:spcBef>
              <a:spcAft>
                <a:spcPts val="0"/>
              </a:spcAft>
              <a:buClr>
                <a:srgbClr val="1F1F1F"/>
              </a:buClr>
              <a:buSzPts val="1200"/>
              <a:buFont typeface="Corbel"/>
              <a:buChar char="❖"/>
            </a:pPr>
            <a:r>
              <a:rPr lang="en-US" sz="1600" dirty="0">
                <a:solidFill>
                  <a:srgbClr val="1F1F1F"/>
                </a:solidFill>
                <a:latin typeface="Corbel"/>
                <a:ea typeface="Corbel"/>
                <a:cs typeface="Corbel"/>
                <a:sym typeface="Corbel"/>
              </a:rPr>
              <a:t>Benefits of sustainable housekeeping practices include:</a:t>
            </a:r>
            <a:endParaRPr lang="en-US" sz="1600" dirty="0">
              <a:solidFill>
                <a:schemeClr val="dk1"/>
              </a:solidFill>
              <a:latin typeface="Corbel"/>
              <a:ea typeface="Corbel"/>
              <a:cs typeface="Corbel"/>
              <a:sym typeface="Corbel"/>
            </a:endParaRPr>
          </a:p>
          <a:p>
            <a:pPr marL="914400" lvl="1" indent="-304800" algn="just" rtl="0">
              <a:lnSpc>
                <a:spcPct val="150000"/>
              </a:lnSpc>
              <a:spcBef>
                <a:spcPts val="0"/>
              </a:spcBef>
              <a:spcAft>
                <a:spcPts val="0"/>
              </a:spcAft>
              <a:buClr>
                <a:srgbClr val="1F1F1F"/>
              </a:buClr>
              <a:buSzPts val="1200"/>
              <a:buFont typeface="Corbel"/>
              <a:buChar char="➢"/>
            </a:pPr>
            <a:r>
              <a:rPr lang="en-US" sz="1600" dirty="0">
                <a:solidFill>
                  <a:srgbClr val="1F1F1F"/>
                </a:solidFill>
                <a:latin typeface="Corbel"/>
                <a:ea typeface="Corbel"/>
                <a:cs typeface="Corbel"/>
                <a:sym typeface="Corbel"/>
              </a:rPr>
              <a:t>Reduced environmental impact</a:t>
            </a:r>
            <a:endParaRPr lang="en-US" sz="1600" dirty="0">
              <a:solidFill>
                <a:schemeClr val="dk1"/>
              </a:solidFill>
              <a:latin typeface="Corbel"/>
              <a:ea typeface="Corbel"/>
              <a:cs typeface="Corbel"/>
              <a:sym typeface="Corbel"/>
            </a:endParaRPr>
          </a:p>
          <a:p>
            <a:pPr marL="914400" lvl="1" indent="-304800" algn="just" rtl="0">
              <a:lnSpc>
                <a:spcPct val="150000"/>
              </a:lnSpc>
              <a:spcBef>
                <a:spcPts val="0"/>
              </a:spcBef>
              <a:spcAft>
                <a:spcPts val="0"/>
              </a:spcAft>
              <a:buClr>
                <a:srgbClr val="1F1F1F"/>
              </a:buClr>
              <a:buSzPts val="1200"/>
              <a:buFont typeface="Corbel"/>
              <a:buChar char="➢"/>
            </a:pPr>
            <a:r>
              <a:rPr lang="en-US" sz="1600" dirty="0">
                <a:solidFill>
                  <a:srgbClr val="1F1F1F"/>
                </a:solidFill>
                <a:latin typeface="Corbel"/>
                <a:ea typeface="Corbel"/>
                <a:cs typeface="Corbel"/>
                <a:sym typeface="Corbel"/>
              </a:rPr>
              <a:t>Cost savings</a:t>
            </a:r>
            <a:endParaRPr lang="en-US" sz="1600" dirty="0">
              <a:solidFill>
                <a:schemeClr val="dk1"/>
              </a:solidFill>
              <a:latin typeface="Corbel"/>
              <a:ea typeface="Corbel"/>
              <a:cs typeface="Corbel"/>
              <a:sym typeface="Corbel"/>
            </a:endParaRPr>
          </a:p>
          <a:p>
            <a:pPr marL="914400" lvl="1" indent="-304800" algn="just" rtl="0">
              <a:lnSpc>
                <a:spcPct val="150000"/>
              </a:lnSpc>
              <a:spcBef>
                <a:spcPts val="0"/>
              </a:spcBef>
              <a:spcAft>
                <a:spcPts val="0"/>
              </a:spcAft>
              <a:buClr>
                <a:srgbClr val="1F1F1F"/>
              </a:buClr>
              <a:buSzPts val="1200"/>
              <a:buFont typeface="Corbel"/>
              <a:buChar char="➢"/>
            </a:pPr>
            <a:r>
              <a:rPr lang="en-US" sz="1600" dirty="0">
                <a:solidFill>
                  <a:srgbClr val="1F1F1F"/>
                </a:solidFill>
                <a:latin typeface="Corbel"/>
                <a:ea typeface="Corbel"/>
                <a:cs typeface="Corbel"/>
                <a:sym typeface="Corbel"/>
              </a:rPr>
              <a:t>Increased operational efficiency</a:t>
            </a:r>
            <a:endParaRPr lang="en-US" sz="1600" dirty="0">
              <a:solidFill>
                <a:schemeClr val="dk1"/>
              </a:solidFill>
              <a:latin typeface="Corbel"/>
              <a:ea typeface="Corbel"/>
              <a:cs typeface="Corbel"/>
              <a:sym typeface="Corbel"/>
            </a:endParaRPr>
          </a:p>
          <a:p>
            <a:pPr marL="914400" lvl="1" indent="-304800" algn="just" rtl="0">
              <a:lnSpc>
                <a:spcPct val="150000"/>
              </a:lnSpc>
              <a:spcBef>
                <a:spcPts val="0"/>
              </a:spcBef>
              <a:spcAft>
                <a:spcPts val="0"/>
              </a:spcAft>
              <a:buClr>
                <a:srgbClr val="1F1F1F"/>
              </a:buClr>
              <a:buSzPts val="1200"/>
              <a:buFont typeface="Corbel"/>
              <a:buChar char="➢"/>
            </a:pPr>
            <a:r>
              <a:rPr lang="en-US" sz="1600" dirty="0">
                <a:solidFill>
                  <a:srgbClr val="1F1F1F"/>
                </a:solidFill>
                <a:latin typeface="Corbel"/>
                <a:ea typeface="Corbel"/>
                <a:cs typeface="Corbel"/>
                <a:sym typeface="Corbel"/>
              </a:rPr>
              <a:t>Improved brand image and customer satisfaction</a:t>
            </a:r>
            <a:endParaRPr lang="en-US" sz="1600" dirty="0">
              <a:solidFill>
                <a:schemeClr val="dk1"/>
              </a:solidFill>
              <a:latin typeface="Corbel"/>
              <a:ea typeface="Corbel"/>
              <a:cs typeface="Corbel"/>
              <a:sym typeface="Corbel"/>
            </a:endParaRPr>
          </a:p>
          <a:p>
            <a:pPr marL="457200" lvl="0" indent="-304800" algn="just" rtl="0">
              <a:lnSpc>
                <a:spcPct val="150000"/>
              </a:lnSpc>
              <a:spcBef>
                <a:spcPts val="0"/>
              </a:spcBef>
              <a:spcAft>
                <a:spcPts val="0"/>
              </a:spcAft>
              <a:buClr>
                <a:srgbClr val="1F1F1F"/>
              </a:buClr>
              <a:buSzPts val="1200"/>
              <a:buFont typeface="Corbel"/>
              <a:buChar char="❖"/>
            </a:pPr>
            <a:r>
              <a:rPr lang="en-US" sz="1600" dirty="0">
                <a:solidFill>
                  <a:srgbClr val="1F1F1F"/>
                </a:solidFill>
                <a:latin typeface="Corbel"/>
                <a:ea typeface="Corbel"/>
                <a:cs typeface="Corbel"/>
                <a:sym typeface="Corbel"/>
              </a:rPr>
              <a:t>Limitations of sustainable practices include:</a:t>
            </a:r>
            <a:endParaRPr lang="en-US" sz="1600" dirty="0">
              <a:solidFill>
                <a:schemeClr val="dk1"/>
              </a:solidFill>
              <a:latin typeface="Corbel"/>
              <a:ea typeface="Corbel"/>
              <a:cs typeface="Corbel"/>
              <a:sym typeface="Corbel"/>
            </a:endParaRPr>
          </a:p>
          <a:p>
            <a:pPr marL="914400" lvl="1" indent="-304800" algn="just" rtl="0">
              <a:lnSpc>
                <a:spcPct val="150000"/>
              </a:lnSpc>
              <a:spcBef>
                <a:spcPts val="0"/>
              </a:spcBef>
              <a:spcAft>
                <a:spcPts val="0"/>
              </a:spcAft>
              <a:buClr>
                <a:srgbClr val="1F1F1F"/>
              </a:buClr>
              <a:buSzPts val="1200"/>
              <a:buFont typeface="Corbel"/>
              <a:buChar char="➢"/>
            </a:pPr>
            <a:r>
              <a:rPr lang="en-US" sz="1600" dirty="0">
                <a:solidFill>
                  <a:srgbClr val="1F1F1F"/>
                </a:solidFill>
                <a:latin typeface="Corbel"/>
                <a:ea typeface="Corbel"/>
                <a:cs typeface="Corbel"/>
                <a:sym typeface="Corbel"/>
              </a:rPr>
              <a:t>Initial investment costs</a:t>
            </a:r>
            <a:endParaRPr lang="en-US" sz="1600" dirty="0">
              <a:solidFill>
                <a:schemeClr val="dk1"/>
              </a:solidFill>
              <a:latin typeface="Corbel"/>
              <a:ea typeface="Corbel"/>
              <a:cs typeface="Corbel"/>
              <a:sym typeface="Corbel"/>
            </a:endParaRPr>
          </a:p>
          <a:p>
            <a:pPr marL="914400" lvl="1" indent="-304800" algn="just" rtl="0">
              <a:lnSpc>
                <a:spcPct val="150000"/>
              </a:lnSpc>
              <a:spcBef>
                <a:spcPts val="0"/>
              </a:spcBef>
              <a:spcAft>
                <a:spcPts val="0"/>
              </a:spcAft>
              <a:buClr>
                <a:srgbClr val="1F1F1F"/>
              </a:buClr>
              <a:buSzPts val="1200"/>
              <a:buFont typeface="Corbel"/>
              <a:buChar char="➢"/>
            </a:pPr>
            <a:r>
              <a:rPr lang="en-US" sz="1600" dirty="0">
                <a:solidFill>
                  <a:srgbClr val="1F1F1F"/>
                </a:solidFill>
                <a:latin typeface="Corbel"/>
                <a:ea typeface="Corbel"/>
                <a:cs typeface="Corbel"/>
                <a:sym typeface="Corbel"/>
              </a:rPr>
              <a:t>Staff training requirements</a:t>
            </a:r>
            <a:endParaRPr lang="en-US" sz="1600" dirty="0">
              <a:solidFill>
                <a:schemeClr val="dk1"/>
              </a:solidFill>
              <a:latin typeface="Corbel"/>
              <a:ea typeface="Corbel"/>
              <a:cs typeface="Corbel"/>
              <a:sym typeface="Corbel"/>
            </a:endParaRPr>
          </a:p>
          <a:p>
            <a:pPr marL="914400" lvl="1" indent="-304800" algn="just" rtl="0">
              <a:lnSpc>
                <a:spcPct val="150000"/>
              </a:lnSpc>
              <a:spcBef>
                <a:spcPts val="0"/>
              </a:spcBef>
              <a:spcAft>
                <a:spcPts val="2200"/>
              </a:spcAft>
              <a:buClr>
                <a:srgbClr val="1F1F1F"/>
              </a:buClr>
              <a:buSzPts val="1200"/>
              <a:buFont typeface="Corbel"/>
              <a:buChar char="➢"/>
            </a:pPr>
            <a:r>
              <a:rPr lang="en-US" sz="1600" dirty="0">
                <a:solidFill>
                  <a:srgbClr val="1F1F1F"/>
                </a:solidFill>
                <a:latin typeface="Corbel"/>
                <a:ea typeface="Corbel"/>
                <a:cs typeface="Corbel"/>
                <a:sym typeface="Corbel"/>
              </a:rPr>
              <a:t>Potential for changes in consumer preferences</a:t>
            </a:r>
            <a:endParaRPr lang="en-US" sz="3200" dirty="0">
              <a:latin typeface="Corbel"/>
              <a:ea typeface="Corbel"/>
              <a:cs typeface="Corbel"/>
              <a:sym typeface="Corbel"/>
            </a:endParaRPr>
          </a:p>
        </p:txBody>
      </p:sp>
      <p:pic>
        <p:nvPicPr>
          <p:cNvPr id="4" name="Google Shape;193;p31">
            <a:extLst>
              <a:ext uri="{FF2B5EF4-FFF2-40B4-BE49-F238E27FC236}">
                <a16:creationId xmlns:a16="http://schemas.microsoft.com/office/drawing/2014/main" id="{EFA7B35B-D066-F153-0E16-1693F924154C}"/>
              </a:ext>
            </a:extLst>
          </p:cNvPr>
          <p:cNvPicPr preferRelativeResize="0"/>
          <p:nvPr/>
        </p:nvPicPr>
        <p:blipFill>
          <a:blip r:embed="rId2">
            <a:alphaModFix/>
          </a:blip>
          <a:stretch>
            <a:fillRect/>
          </a:stretch>
        </p:blipFill>
        <p:spPr>
          <a:xfrm>
            <a:off x="7090496" y="1825625"/>
            <a:ext cx="4617149" cy="3777825"/>
          </a:xfrm>
          <a:prstGeom prst="rect">
            <a:avLst/>
          </a:prstGeom>
          <a:noFill/>
          <a:ln w="152400" cap="flat" cmpd="sng">
            <a:solidFill>
              <a:schemeClr val="lt2"/>
            </a:solidFill>
            <a:prstDash val="solid"/>
            <a:round/>
            <a:headEnd type="none" w="sm" len="sm"/>
            <a:tailEnd type="none" w="sm" len="sm"/>
          </a:ln>
        </p:spPr>
      </p:pic>
    </p:spTree>
    <p:extLst>
      <p:ext uri="{BB962C8B-B14F-4D97-AF65-F5344CB8AC3E}">
        <p14:creationId xmlns:p14="http://schemas.microsoft.com/office/powerpoint/2010/main" val="31044145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EA58F-4363-65C9-050D-8A4AF0273EB8}"/>
              </a:ext>
            </a:extLst>
          </p:cNvPr>
          <p:cNvSpPr>
            <a:spLocks noGrp="1"/>
          </p:cNvSpPr>
          <p:nvPr>
            <p:ph type="title"/>
          </p:nvPr>
        </p:nvSpPr>
        <p:spPr/>
        <p:txBody>
          <a:bodyPr/>
          <a:lstStyle/>
          <a:p>
            <a:pPr algn="ctr"/>
            <a:r>
              <a:rPr lang="en-GB" b="1" dirty="0"/>
              <a:t>Strategies for Successful Implementation</a:t>
            </a:r>
          </a:p>
        </p:txBody>
      </p:sp>
      <p:sp>
        <p:nvSpPr>
          <p:cNvPr id="3" name="Content Placeholder 2">
            <a:extLst>
              <a:ext uri="{FF2B5EF4-FFF2-40B4-BE49-F238E27FC236}">
                <a16:creationId xmlns:a16="http://schemas.microsoft.com/office/drawing/2014/main" id="{BE44DE50-717D-063A-390A-C2FAAE32914C}"/>
              </a:ext>
            </a:extLst>
          </p:cNvPr>
          <p:cNvSpPr>
            <a:spLocks noGrp="1"/>
          </p:cNvSpPr>
          <p:nvPr>
            <p:ph idx="1"/>
          </p:nvPr>
        </p:nvSpPr>
        <p:spPr>
          <a:xfrm>
            <a:off x="838200" y="1825625"/>
            <a:ext cx="4901119" cy="4351338"/>
          </a:xfrm>
        </p:spPr>
        <p:txBody>
          <a:bodyPr>
            <a:normAutofit/>
          </a:bodyPr>
          <a:lstStyle/>
          <a:p>
            <a:pPr marL="457200" lvl="0" indent="-304800" algn="just" rtl="0">
              <a:lnSpc>
                <a:spcPct val="150000"/>
              </a:lnSpc>
              <a:spcBef>
                <a:spcPts val="300"/>
              </a:spcBef>
              <a:spcAft>
                <a:spcPts val="0"/>
              </a:spcAft>
              <a:buClr>
                <a:srgbClr val="1F1F1F"/>
              </a:buClr>
              <a:buSzPts val="1200"/>
              <a:buFont typeface="Corbel"/>
              <a:buChar char="❖"/>
            </a:pPr>
            <a:r>
              <a:rPr lang="en-US" sz="1600" dirty="0">
                <a:solidFill>
                  <a:srgbClr val="1F1F1F"/>
                </a:solidFill>
                <a:latin typeface="Corbel"/>
                <a:ea typeface="Corbel"/>
                <a:cs typeface="Corbel"/>
                <a:sym typeface="Corbel"/>
              </a:rPr>
              <a:t>Hotels can successfully implement sustainable housekeeping practices by:</a:t>
            </a:r>
          </a:p>
          <a:p>
            <a:pPr marL="914400" lvl="1" indent="-304800" algn="just" rtl="0">
              <a:lnSpc>
                <a:spcPct val="150000"/>
              </a:lnSpc>
              <a:spcBef>
                <a:spcPts val="0"/>
              </a:spcBef>
              <a:spcAft>
                <a:spcPts val="0"/>
              </a:spcAft>
              <a:buClr>
                <a:srgbClr val="1F1F1F"/>
              </a:buClr>
              <a:buSzPts val="1200"/>
              <a:buFont typeface="Corbel"/>
              <a:buChar char="➢"/>
            </a:pPr>
            <a:r>
              <a:rPr lang="en-US" sz="1600" dirty="0">
                <a:solidFill>
                  <a:srgbClr val="1F1F1F"/>
                </a:solidFill>
                <a:latin typeface="Corbel"/>
                <a:ea typeface="Corbel"/>
                <a:cs typeface="Corbel"/>
                <a:sym typeface="Corbel"/>
              </a:rPr>
              <a:t>Developing a sustainability plan that aligns with business objectives</a:t>
            </a:r>
          </a:p>
          <a:p>
            <a:pPr marL="914400" lvl="1" indent="-304800" algn="just" rtl="0">
              <a:lnSpc>
                <a:spcPct val="150000"/>
              </a:lnSpc>
              <a:spcBef>
                <a:spcPts val="0"/>
              </a:spcBef>
              <a:spcAft>
                <a:spcPts val="0"/>
              </a:spcAft>
              <a:buClr>
                <a:srgbClr val="1F1F1F"/>
              </a:buClr>
              <a:buSzPts val="1200"/>
              <a:buFont typeface="Corbel"/>
              <a:buChar char="➢"/>
            </a:pPr>
            <a:r>
              <a:rPr lang="en-US" sz="1600" dirty="0">
                <a:solidFill>
                  <a:srgbClr val="1F1F1F"/>
                </a:solidFill>
                <a:latin typeface="Corbel"/>
                <a:ea typeface="Corbel"/>
                <a:cs typeface="Corbel"/>
                <a:sym typeface="Corbel"/>
              </a:rPr>
              <a:t>Investing in energy-efficient equipment and procedures (</a:t>
            </a:r>
            <a:r>
              <a:rPr lang="en-US" sz="1600" dirty="0">
                <a:solidFill>
                  <a:srgbClr val="222222"/>
                </a:solidFill>
                <a:highlight>
                  <a:srgbClr val="FFFFFF"/>
                </a:highlight>
                <a:latin typeface="Corbel"/>
                <a:ea typeface="Corbel"/>
                <a:cs typeface="Corbel"/>
                <a:sym typeface="Corbel"/>
              </a:rPr>
              <a:t>Choy, Cheng and Yu, 2021).</a:t>
            </a:r>
            <a:endParaRPr lang="en-US" sz="1600" dirty="0">
              <a:solidFill>
                <a:srgbClr val="1F1F1F"/>
              </a:solidFill>
              <a:latin typeface="Corbel"/>
              <a:ea typeface="Corbel"/>
              <a:cs typeface="Corbel"/>
              <a:sym typeface="Corbel"/>
            </a:endParaRPr>
          </a:p>
          <a:p>
            <a:pPr marL="914400" lvl="1" indent="-304800" algn="just" rtl="0">
              <a:lnSpc>
                <a:spcPct val="150000"/>
              </a:lnSpc>
              <a:spcBef>
                <a:spcPts val="0"/>
              </a:spcBef>
              <a:spcAft>
                <a:spcPts val="0"/>
              </a:spcAft>
              <a:buClr>
                <a:srgbClr val="1F1F1F"/>
              </a:buClr>
              <a:buSzPts val="1200"/>
              <a:buFont typeface="Corbel"/>
              <a:buChar char="➢"/>
            </a:pPr>
            <a:r>
              <a:rPr lang="en-US" sz="1600" dirty="0">
                <a:solidFill>
                  <a:srgbClr val="1F1F1F"/>
                </a:solidFill>
                <a:latin typeface="Corbel"/>
                <a:ea typeface="Corbel"/>
                <a:cs typeface="Corbel"/>
                <a:sym typeface="Corbel"/>
              </a:rPr>
              <a:t>Training staff on sustainable practices</a:t>
            </a:r>
          </a:p>
          <a:p>
            <a:pPr marL="914400" lvl="1" indent="-304800" algn="just" rtl="0">
              <a:lnSpc>
                <a:spcPct val="150000"/>
              </a:lnSpc>
              <a:spcBef>
                <a:spcPts val="0"/>
              </a:spcBef>
              <a:spcAft>
                <a:spcPts val="2200"/>
              </a:spcAft>
              <a:buClr>
                <a:srgbClr val="1F1F1F"/>
              </a:buClr>
              <a:buSzPts val="1200"/>
              <a:buFont typeface="Corbel"/>
              <a:buChar char="➢"/>
            </a:pPr>
            <a:r>
              <a:rPr lang="en-US" sz="1600" dirty="0">
                <a:solidFill>
                  <a:srgbClr val="1F1F1F"/>
                </a:solidFill>
                <a:latin typeface="Corbel"/>
                <a:ea typeface="Corbel"/>
                <a:cs typeface="Corbel"/>
                <a:sym typeface="Corbel"/>
              </a:rPr>
              <a:t>Engaging consumers with their sustainability initiatives</a:t>
            </a:r>
            <a:endParaRPr lang="en-US" sz="3200" dirty="0">
              <a:latin typeface="Corbel"/>
              <a:ea typeface="Corbel"/>
              <a:cs typeface="Corbel"/>
              <a:sym typeface="Corbel"/>
            </a:endParaRPr>
          </a:p>
        </p:txBody>
      </p:sp>
      <p:pic>
        <p:nvPicPr>
          <p:cNvPr id="4" name="Google Shape;200;p32">
            <a:extLst>
              <a:ext uri="{FF2B5EF4-FFF2-40B4-BE49-F238E27FC236}">
                <a16:creationId xmlns:a16="http://schemas.microsoft.com/office/drawing/2014/main" id="{B702004E-9D57-BF30-D82D-82D3C271951B}"/>
              </a:ext>
            </a:extLst>
          </p:cNvPr>
          <p:cNvPicPr preferRelativeResize="0"/>
          <p:nvPr/>
        </p:nvPicPr>
        <p:blipFill>
          <a:blip r:embed="rId2">
            <a:alphaModFix/>
          </a:blip>
          <a:stretch>
            <a:fillRect/>
          </a:stretch>
        </p:blipFill>
        <p:spPr>
          <a:xfrm>
            <a:off x="6929859" y="2009018"/>
            <a:ext cx="4475824" cy="31697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2600246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EA58F-4363-65C9-050D-8A4AF0273EB8}"/>
              </a:ext>
            </a:extLst>
          </p:cNvPr>
          <p:cNvSpPr>
            <a:spLocks noGrp="1"/>
          </p:cNvSpPr>
          <p:nvPr>
            <p:ph type="title"/>
          </p:nvPr>
        </p:nvSpPr>
        <p:spPr/>
        <p:txBody>
          <a:bodyPr/>
          <a:lstStyle/>
          <a:p>
            <a:pPr algn="ctr"/>
            <a:r>
              <a:rPr lang="en-US" b="1" dirty="0"/>
              <a:t>Long-Term Impact on the Industry and Society</a:t>
            </a:r>
          </a:p>
        </p:txBody>
      </p:sp>
      <p:sp>
        <p:nvSpPr>
          <p:cNvPr id="3" name="Content Placeholder 2">
            <a:extLst>
              <a:ext uri="{FF2B5EF4-FFF2-40B4-BE49-F238E27FC236}">
                <a16:creationId xmlns:a16="http://schemas.microsoft.com/office/drawing/2014/main" id="{BE44DE50-717D-063A-390A-C2FAAE32914C}"/>
              </a:ext>
            </a:extLst>
          </p:cNvPr>
          <p:cNvSpPr>
            <a:spLocks noGrp="1"/>
          </p:cNvSpPr>
          <p:nvPr>
            <p:ph idx="1"/>
          </p:nvPr>
        </p:nvSpPr>
        <p:spPr>
          <a:xfrm>
            <a:off x="838200" y="1825625"/>
            <a:ext cx="4687111" cy="3816418"/>
          </a:xfrm>
        </p:spPr>
        <p:txBody>
          <a:bodyPr>
            <a:normAutofit/>
          </a:bodyPr>
          <a:lstStyle/>
          <a:p>
            <a:pPr marL="457200" lvl="0" indent="-304800" algn="just" rtl="0">
              <a:lnSpc>
                <a:spcPct val="150000"/>
              </a:lnSpc>
              <a:spcBef>
                <a:spcPts val="300"/>
              </a:spcBef>
              <a:spcAft>
                <a:spcPts val="0"/>
              </a:spcAft>
              <a:buClr>
                <a:srgbClr val="1F1F1F"/>
              </a:buClr>
              <a:buSzPts val="1200"/>
              <a:buFont typeface="Corbel"/>
              <a:buChar char="❖"/>
            </a:pPr>
            <a:r>
              <a:rPr lang="en-US" sz="1600" dirty="0">
                <a:solidFill>
                  <a:srgbClr val="222222"/>
                </a:solidFill>
                <a:highlight>
                  <a:srgbClr val="FFFFFF"/>
                </a:highlight>
                <a:latin typeface="Corbel"/>
                <a:ea typeface="Corbel"/>
                <a:cs typeface="Corbel"/>
                <a:sym typeface="Corbel"/>
              </a:rPr>
              <a:t>Kapoor, Singh and Manchanda, (2023) posits that </a:t>
            </a:r>
            <a:r>
              <a:rPr lang="en-US" sz="1600" dirty="0">
                <a:solidFill>
                  <a:srgbClr val="1F1F1F"/>
                </a:solidFill>
                <a:latin typeface="Corbel"/>
                <a:ea typeface="Corbel"/>
                <a:cs typeface="Corbel"/>
                <a:sym typeface="Corbel"/>
              </a:rPr>
              <a:t>in the long term, sustainable housekeeping practices can have a positive impact on the hotel industry and society by:</a:t>
            </a:r>
            <a:endParaRPr lang="en-US" sz="1600" dirty="0">
              <a:solidFill>
                <a:schemeClr val="dk1"/>
              </a:solidFill>
              <a:latin typeface="Corbel"/>
              <a:ea typeface="Corbel"/>
              <a:cs typeface="Corbel"/>
              <a:sym typeface="Corbel"/>
            </a:endParaRPr>
          </a:p>
          <a:p>
            <a:pPr marL="914400" lvl="1" indent="-304800" algn="just" rtl="0">
              <a:lnSpc>
                <a:spcPct val="150000"/>
              </a:lnSpc>
              <a:spcBef>
                <a:spcPts val="0"/>
              </a:spcBef>
              <a:spcAft>
                <a:spcPts val="0"/>
              </a:spcAft>
              <a:buClr>
                <a:srgbClr val="1F1F1F"/>
              </a:buClr>
              <a:buSzPts val="1200"/>
              <a:buFont typeface="Corbel"/>
              <a:buChar char="➢"/>
            </a:pPr>
            <a:r>
              <a:rPr lang="en-US" sz="1600" dirty="0">
                <a:solidFill>
                  <a:srgbClr val="1F1F1F"/>
                </a:solidFill>
                <a:latin typeface="Corbel"/>
                <a:ea typeface="Corbel"/>
                <a:cs typeface="Corbel"/>
                <a:sym typeface="Corbel"/>
              </a:rPr>
              <a:t>Reducing the environmental impact of the hotel sector</a:t>
            </a:r>
            <a:endParaRPr lang="en-US" sz="1600" dirty="0">
              <a:solidFill>
                <a:schemeClr val="dk1"/>
              </a:solidFill>
              <a:latin typeface="Corbel"/>
              <a:ea typeface="Corbel"/>
              <a:cs typeface="Corbel"/>
              <a:sym typeface="Corbel"/>
            </a:endParaRPr>
          </a:p>
          <a:p>
            <a:pPr marL="914400" lvl="1" indent="-304800" algn="just" rtl="0">
              <a:lnSpc>
                <a:spcPct val="150000"/>
              </a:lnSpc>
              <a:spcBef>
                <a:spcPts val="0"/>
              </a:spcBef>
              <a:spcAft>
                <a:spcPts val="0"/>
              </a:spcAft>
              <a:buClr>
                <a:srgbClr val="1F1F1F"/>
              </a:buClr>
              <a:buSzPts val="1200"/>
              <a:buFont typeface="Corbel"/>
              <a:buChar char="➢"/>
            </a:pPr>
            <a:r>
              <a:rPr lang="en-US" sz="1600" dirty="0">
                <a:solidFill>
                  <a:srgbClr val="1F1F1F"/>
                </a:solidFill>
                <a:latin typeface="Corbel"/>
                <a:ea typeface="Corbel"/>
                <a:cs typeface="Corbel"/>
                <a:sym typeface="Corbel"/>
              </a:rPr>
              <a:t>Promoting sustainable tourism</a:t>
            </a:r>
            <a:endParaRPr lang="en-US" sz="1600" dirty="0">
              <a:solidFill>
                <a:schemeClr val="dk1"/>
              </a:solidFill>
              <a:latin typeface="Corbel"/>
              <a:ea typeface="Corbel"/>
              <a:cs typeface="Corbel"/>
              <a:sym typeface="Corbel"/>
            </a:endParaRPr>
          </a:p>
          <a:p>
            <a:pPr marL="914400" lvl="1" indent="-304800" algn="just" rtl="0">
              <a:lnSpc>
                <a:spcPct val="150000"/>
              </a:lnSpc>
              <a:spcBef>
                <a:spcPts val="0"/>
              </a:spcBef>
              <a:spcAft>
                <a:spcPts val="0"/>
              </a:spcAft>
              <a:buClr>
                <a:srgbClr val="1F1F1F"/>
              </a:buClr>
              <a:buSzPts val="1200"/>
              <a:buFont typeface="Corbel"/>
              <a:buChar char="➢"/>
            </a:pPr>
            <a:r>
              <a:rPr lang="en-US" sz="1600" dirty="0">
                <a:solidFill>
                  <a:srgbClr val="1F1F1F"/>
                </a:solidFill>
                <a:latin typeface="Corbel"/>
                <a:ea typeface="Corbel"/>
                <a:cs typeface="Corbel"/>
                <a:sym typeface="Corbel"/>
              </a:rPr>
              <a:t>Creating jobs in the green economy</a:t>
            </a:r>
            <a:endParaRPr lang="en-US" sz="1600" dirty="0">
              <a:solidFill>
                <a:schemeClr val="dk1"/>
              </a:solidFill>
              <a:latin typeface="Corbel"/>
              <a:ea typeface="Corbel"/>
              <a:cs typeface="Corbel"/>
              <a:sym typeface="Corbel"/>
            </a:endParaRPr>
          </a:p>
          <a:p>
            <a:pPr marL="914400" lvl="1" indent="-304800" algn="just" rtl="0">
              <a:lnSpc>
                <a:spcPct val="150000"/>
              </a:lnSpc>
              <a:spcBef>
                <a:spcPts val="0"/>
              </a:spcBef>
              <a:spcAft>
                <a:spcPts val="2200"/>
              </a:spcAft>
              <a:buClr>
                <a:srgbClr val="1F1F1F"/>
              </a:buClr>
              <a:buSzPts val="1200"/>
              <a:buFont typeface="Corbel"/>
              <a:buChar char="➢"/>
            </a:pPr>
            <a:r>
              <a:rPr lang="en-US" sz="1600" dirty="0">
                <a:solidFill>
                  <a:srgbClr val="1F1F1F"/>
                </a:solidFill>
                <a:latin typeface="Corbel"/>
                <a:ea typeface="Corbel"/>
                <a:cs typeface="Corbel"/>
                <a:sym typeface="Corbel"/>
              </a:rPr>
              <a:t>Improving the quality of life for communities around the world</a:t>
            </a:r>
            <a:endParaRPr lang="en-US" sz="3200" dirty="0">
              <a:latin typeface="Corbel"/>
              <a:ea typeface="Corbel"/>
              <a:cs typeface="Corbel"/>
              <a:sym typeface="Corbel"/>
            </a:endParaRPr>
          </a:p>
        </p:txBody>
      </p:sp>
      <p:pic>
        <p:nvPicPr>
          <p:cNvPr id="4" name="Google Shape;207;p33">
            <a:extLst>
              <a:ext uri="{FF2B5EF4-FFF2-40B4-BE49-F238E27FC236}">
                <a16:creationId xmlns:a16="http://schemas.microsoft.com/office/drawing/2014/main" id="{E547BAB5-A302-9586-5B6F-3ACC3DC2631E}"/>
              </a:ext>
            </a:extLst>
          </p:cNvPr>
          <p:cNvPicPr preferRelativeResize="0"/>
          <p:nvPr/>
        </p:nvPicPr>
        <p:blipFill>
          <a:blip r:embed="rId2">
            <a:alphaModFix/>
          </a:blip>
          <a:stretch>
            <a:fillRect/>
          </a:stretch>
        </p:blipFill>
        <p:spPr>
          <a:xfrm>
            <a:off x="6666691" y="1825625"/>
            <a:ext cx="4964900" cy="356555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1624346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EA58F-4363-65C9-050D-8A4AF0273EB8}"/>
              </a:ext>
            </a:extLst>
          </p:cNvPr>
          <p:cNvSpPr>
            <a:spLocks noGrp="1"/>
          </p:cNvSpPr>
          <p:nvPr>
            <p:ph type="title"/>
          </p:nvPr>
        </p:nvSpPr>
        <p:spPr/>
        <p:txBody>
          <a:bodyPr/>
          <a:lstStyle/>
          <a:p>
            <a:pPr algn="ctr"/>
            <a:r>
              <a:rPr lang="en-GB" b="1" dirty="0"/>
              <a:t>Conclusion</a:t>
            </a:r>
          </a:p>
        </p:txBody>
      </p:sp>
      <p:sp>
        <p:nvSpPr>
          <p:cNvPr id="3" name="Content Placeholder 2">
            <a:extLst>
              <a:ext uri="{FF2B5EF4-FFF2-40B4-BE49-F238E27FC236}">
                <a16:creationId xmlns:a16="http://schemas.microsoft.com/office/drawing/2014/main" id="{BE44DE50-717D-063A-390A-C2FAAE32914C}"/>
              </a:ext>
            </a:extLst>
          </p:cNvPr>
          <p:cNvSpPr>
            <a:spLocks noGrp="1"/>
          </p:cNvSpPr>
          <p:nvPr>
            <p:ph idx="1"/>
          </p:nvPr>
        </p:nvSpPr>
        <p:spPr>
          <a:xfrm>
            <a:off x="838200" y="1825625"/>
            <a:ext cx="5406957" cy="4351338"/>
          </a:xfrm>
        </p:spPr>
        <p:txBody>
          <a:bodyPr>
            <a:normAutofit/>
          </a:bodyPr>
          <a:lstStyle/>
          <a:p>
            <a:pPr marL="457200" lvl="0" indent="-304800" algn="just" rtl="0">
              <a:lnSpc>
                <a:spcPct val="120000"/>
              </a:lnSpc>
              <a:spcBef>
                <a:spcPts val="300"/>
              </a:spcBef>
              <a:spcAft>
                <a:spcPts val="0"/>
              </a:spcAft>
              <a:buClr>
                <a:srgbClr val="1F1F1F"/>
              </a:buClr>
              <a:buSzPts val="1200"/>
              <a:buFont typeface="Corbel"/>
              <a:buChar char="❖"/>
            </a:pPr>
            <a:r>
              <a:rPr lang="en-US" sz="2000" dirty="0">
                <a:solidFill>
                  <a:srgbClr val="1F1F1F"/>
                </a:solidFill>
                <a:latin typeface="Corbel"/>
                <a:ea typeface="Corbel"/>
                <a:cs typeface="Corbel"/>
                <a:sym typeface="Corbel"/>
              </a:rPr>
              <a:t>Therefore, sustainable housekeeping practices are essential for the long-term success of the hotel industry and the well-being of society.</a:t>
            </a:r>
            <a:endParaRPr lang="en-US" sz="2000" dirty="0">
              <a:solidFill>
                <a:schemeClr val="dk1"/>
              </a:solidFill>
              <a:latin typeface="Corbel"/>
              <a:ea typeface="Corbel"/>
              <a:cs typeface="Corbel"/>
              <a:sym typeface="Corbel"/>
            </a:endParaRPr>
          </a:p>
          <a:p>
            <a:pPr marL="457200" lvl="0" indent="-304800" algn="just" rtl="0">
              <a:lnSpc>
                <a:spcPct val="120000"/>
              </a:lnSpc>
              <a:spcBef>
                <a:spcPts val="0"/>
              </a:spcBef>
              <a:spcAft>
                <a:spcPts val="1100"/>
              </a:spcAft>
              <a:buClr>
                <a:srgbClr val="1F1F1F"/>
              </a:buClr>
              <a:buSzPts val="1200"/>
              <a:buFont typeface="Corbel"/>
              <a:buChar char="❖"/>
            </a:pPr>
            <a:r>
              <a:rPr lang="en-US" sz="2000" dirty="0">
                <a:solidFill>
                  <a:srgbClr val="1F1F1F"/>
                </a:solidFill>
                <a:latin typeface="Corbel"/>
                <a:ea typeface="Corbel"/>
                <a:cs typeface="Corbel"/>
                <a:sym typeface="Corbel"/>
              </a:rPr>
              <a:t>By implementing sustainable practices, hotels can reduce their environmental impact, save money, improve operational efficiency, and enhance their brand image (</a:t>
            </a:r>
            <a:r>
              <a:rPr lang="en-US" sz="2000" dirty="0" err="1">
                <a:solidFill>
                  <a:srgbClr val="222222"/>
                </a:solidFill>
                <a:highlight>
                  <a:srgbClr val="FFFFFF"/>
                </a:highlight>
                <a:latin typeface="Corbel"/>
                <a:ea typeface="Corbel"/>
                <a:cs typeface="Corbel"/>
                <a:sym typeface="Corbel"/>
              </a:rPr>
              <a:t>Yenidogan</a:t>
            </a:r>
            <a:r>
              <a:rPr lang="en-US" sz="2000" dirty="0">
                <a:solidFill>
                  <a:srgbClr val="222222"/>
                </a:solidFill>
                <a:highlight>
                  <a:srgbClr val="FFFFFF"/>
                </a:highlight>
                <a:latin typeface="Corbel"/>
                <a:ea typeface="Corbel"/>
                <a:cs typeface="Corbel"/>
                <a:sym typeface="Corbel"/>
              </a:rPr>
              <a:t>, </a:t>
            </a:r>
            <a:r>
              <a:rPr lang="en-US" sz="2000" dirty="0" err="1">
                <a:solidFill>
                  <a:srgbClr val="222222"/>
                </a:solidFill>
                <a:highlight>
                  <a:srgbClr val="FFFFFF"/>
                </a:highlight>
                <a:latin typeface="Corbel"/>
                <a:ea typeface="Corbel"/>
                <a:cs typeface="Corbel"/>
                <a:sym typeface="Corbel"/>
              </a:rPr>
              <a:t>Gurcaylilar-Yenidogan</a:t>
            </a:r>
            <a:r>
              <a:rPr lang="en-US" sz="2000" dirty="0">
                <a:solidFill>
                  <a:srgbClr val="222222"/>
                </a:solidFill>
                <a:highlight>
                  <a:srgbClr val="FFFFFF"/>
                </a:highlight>
                <a:latin typeface="Corbel"/>
                <a:ea typeface="Corbel"/>
                <a:cs typeface="Corbel"/>
                <a:sym typeface="Corbel"/>
              </a:rPr>
              <a:t> and </a:t>
            </a:r>
            <a:r>
              <a:rPr lang="en-US" sz="2000" dirty="0" err="1">
                <a:solidFill>
                  <a:srgbClr val="222222"/>
                </a:solidFill>
                <a:highlight>
                  <a:srgbClr val="FFFFFF"/>
                </a:highlight>
                <a:latin typeface="Corbel"/>
                <a:ea typeface="Corbel"/>
                <a:cs typeface="Corbel"/>
                <a:sym typeface="Corbel"/>
              </a:rPr>
              <a:t>Tetik</a:t>
            </a:r>
            <a:r>
              <a:rPr lang="en-US" sz="2000" dirty="0">
                <a:solidFill>
                  <a:srgbClr val="222222"/>
                </a:solidFill>
                <a:highlight>
                  <a:srgbClr val="FFFFFF"/>
                </a:highlight>
                <a:latin typeface="Corbel"/>
                <a:ea typeface="Corbel"/>
                <a:cs typeface="Corbel"/>
                <a:sym typeface="Corbel"/>
              </a:rPr>
              <a:t>, 2021).</a:t>
            </a:r>
            <a:endParaRPr lang="en-US" sz="2000" dirty="0">
              <a:latin typeface="Corbel"/>
              <a:ea typeface="Corbel"/>
              <a:cs typeface="Corbel"/>
              <a:sym typeface="Corbel"/>
            </a:endParaRPr>
          </a:p>
        </p:txBody>
      </p:sp>
      <p:pic>
        <p:nvPicPr>
          <p:cNvPr id="4" name="Google Shape;214;p34">
            <a:extLst>
              <a:ext uri="{FF2B5EF4-FFF2-40B4-BE49-F238E27FC236}">
                <a16:creationId xmlns:a16="http://schemas.microsoft.com/office/drawing/2014/main" id="{163FE9A9-B538-9C45-2B9B-9F6963A7BB86}"/>
              </a:ext>
            </a:extLst>
          </p:cNvPr>
          <p:cNvPicPr preferRelativeResize="0"/>
          <p:nvPr/>
        </p:nvPicPr>
        <p:blipFill>
          <a:blip r:embed="rId2">
            <a:alphaModFix/>
          </a:blip>
          <a:stretch>
            <a:fillRect/>
          </a:stretch>
        </p:blipFill>
        <p:spPr>
          <a:xfrm>
            <a:off x="7050050" y="2266277"/>
            <a:ext cx="4303750" cy="2957100"/>
          </a:xfrm>
          <a:prstGeom prst="rect">
            <a:avLst/>
          </a:prstGeom>
          <a:noFill/>
          <a:ln w="152400" cap="flat" cmpd="sng">
            <a:solidFill>
              <a:schemeClr val="lt2"/>
            </a:solidFill>
            <a:prstDash val="solid"/>
            <a:round/>
            <a:headEnd type="none" w="sm" len="sm"/>
            <a:tailEnd type="none" w="sm" len="sm"/>
          </a:ln>
        </p:spPr>
      </p:pic>
    </p:spTree>
    <p:extLst>
      <p:ext uri="{BB962C8B-B14F-4D97-AF65-F5344CB8AC3E}">
        <p14:creationId xmlns:p14="http://schemas.microsoft.com/office/powerpoint/2010/main" val="15653055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8A07756-BC21-5209-4DF0-4FC3565742B8}"/>
              </a:ext>
            </a:extLst>
          </p:cNvPr>
          <p:cNvSpPr>
            <a:spLocks noGrp="1"/>
          </p:cNvSpPr>
          <p:nvPr>
            <p:ph type="title"/>
          </p:nvPr>
        </p:nvSpPr>
        <p:spPr>
          <a:xfrm>
            <a:off x="168166" y="1019503"/>
            <a:ext cx="11908219" cy="4498428"/>
          </a:xfrm>
        </p:spPr>
        <p:txBody>
          <a:bodyPr>
            <a:noAutofit/>
          </a:bodyPr>
          <a:lstStyle/>
          <a:p>
            <a:pPr algn="just"/>
            <a:r>
              <a:rPr lang="en-US" sz="1200" dirty="0"/>
              <a:t>Abdou, A.H., Hassan, T.H. and El Dief, M.M., (2020). A description of green hotel practices and their role in achieving sustainable development. Sustainability, 12(22), p.9624.</a:t>
            </a:r>
            <a:br>
              <a:rPr lang="en-US" sz="1200" dirty="0"/>
            </a:br>
            <a:br>
              <a:rPr lang="en-US" sz="1200" dirty="0"/>
            </a:br>
            <a:r>
              <a:rPr lang="en-US" sz="1200" dirty="0"/>
              <a:t>Choy, M., Cheng, J. and Yu, K., (2021). Evaluating the environmental sustainability strategies of the housekeeping department: the case of an international hotel chain in Hong Kong, China. Tourism Critiques: Practice and Theory, 2(1), pp.115-132.</a:t>
            </a:r>
            <a:br>
              <a:rPr lang="en-US" sz="1200" dirty="0"/>
            </a:br>
            <a:br>
              <a:rPr lang="en-US" sz="1200" dirty="0"/>
            </a:br>
            <a:r>
              <a:rPr lang="en-US" sz="1200" dirty="0"/>
              <a:t>‌Ekins, P., Domenech, T., Drummond, P., </a:t>
            </a:r>
            <a:r>
              <a:rPr lang="en-US" sz="1200" dirty="0" err="1"/>
              <a:t>Bleischwitz</a:t>
            </a:r>
            <a:r>
              <a:rPr lang="en-US" sz="1200" dirty="0"/>
              <a:t>, R., Hughes, N. and </a:t>
            </a:r>
            <a:r>
              <a:rPr lang="en-US" sz="1200" dirty="0" err="1"/>
              <a:t>Lotti</a:t>
            </a:r>
            <a:r>
              <a:rPr lang="en-US" sz="1200" dirty="0"/>
              <a:t>, L. (2019). Managing environmental and energy transitions for regions and cities How and Where Background information. [online] Available at: https://www.oecd.org/cfe/regionaldevelopment/Ekins-2019-Circular-Economy-What-Why-How-Where.pdf. (Accessed on: 24/10/2023)</a:t>
            </a:r>
            <a:br>
              <a:rPr lang="en-US" sz="1200" dirty="0"/>
            </a:br>
            <a:br>
              <a:rPr lang="en-US" sz="1200" dirty="0"/>
            </a:br>
            <a:r>
              <a:rPr lang="en-US" sz="1200" dirty="0"/>
              <a:t>Hussain, M., Al-</a:t>
            </a:r>
            <a:r>
              <a:rPr lang="en-US" sz="1200" dirty="0" err="1"/>
              <a:t>Aomar</a:t>
            </a:r>
            <a:r>
              <a:rPr lang="en-US" sz="1200" dirty="0"/>
              <a:t>, R. and Melhem, H., (2019). Assessment of lean-green practices on the sustainable performance of hotel supply chains. International Journal of Contemporary Hospitality Management, 31(6), pp.2448-2467.</a:t>
            </a:r>
            <a:br>
              <a:rPr lang="en-US" sz="1200" dirty="0"/>
            </a:br>
            <a:br>
              <a:rPr lang="en-US" sz="1200" dirty="0"/>
            </a:br>
            <a:r>
              <a:rPr lang="en-US" sz="1200" dirty="0" err="1"/>
              <a:t>Jaykumar</a:t>
            </a:r>
            <a:r>
              <a:rPr lang="en-US" sz="1200" dirty="0"/>
              <a:t>, P., (2020). THE TRIUMPHS &amp; CHALLENGES IN THE PATH OF GREEN HOTEL HOUSEKEEPING. Journal of Services Research, 20(1).</a:t>
            </a:r>
            <a:br>
              <a:rPr lang="en-US" sz="1200" dirty="0"/>
            </a:br>
            <a:br>
              <a:rPr lang="en-US" sz="1200" dirty="0"/>
            </a:br>
            <a:r>
              <a:rPr lang="en-US" sz="1200" dirty="0"/>
              <a:t>Kapoor, R., Singh, A. and Manchanda, G., (2023). Hospitality internships and green leaders: </a:t>
            </a:r>
            <a:r>
              <a:rPr lang="en-US" sz="1200" dirty="0" err="1"/>
              <a:t>analysing</a:t>
            </a:r>
            <a:r>
              <a:rPr lang="en-US" sz="1200" dirty="0"/>
              <a:t> the engagement of interns with hotel sustainable development practices. Worldwide Hospitality and Tourism Themes, 15(3), pp.295-307.</a:t>
            </a:r>
            <a:br>
              <a:rPr lang="en-US" sz="1200" dirty="0"/>
            </a:br>
            <a:br>
              <a:rPr lang="en-US" sz="1200" dirty="0"/>
            </a:br>
            <a:r>
              <a:rPr lang="en-US" sz="1200" dirty="0"/>
              <a:t>‌Martínez-Martínez, A., </a:t>
            </a:r>
            <a:r>
              <a:rPr lang="en-US" sz="1200" dirty="0" err="1"/>
              <a:t>Cegarra</a:t>
            </a:r>
            <a:r>
              <a:rPr lang="en-US" sz="1200" dirty="0"/>
              <a:t>-Navarro, J.G., Garcia-Perez, A. and </a:t>
            </a:r>
            <a:r>
              <a:rPr lang="en-US" sz="1200" dirty="0" err="1"/>
              <a:t>Wensley</a:t>
            </a:r>
            <a:r>
              <a:rPr lang="en-US" sz="1200" dirty="0"/>
              <a:t>, A., 2019. Knowledge agents as drivers of environmental sustainability and business performance in the hospitality sector. Tourism management, 70, pp.381-389.</a:t>
            </a:r>
            <a:br>
              <a:rPr lang="en-US" sz="1200" dirty="0"/>
            </a:br>
            <a:br>
              <a:rPr lang="en-US" sz="1200" dirty="0"/>
            </a:br>
            <a:r>
              <a:rPr lang="en-US" sz="1200" dirty="0" err="1"/>
              <a:t>Preziosi</a:t>
            </a:r>
            <a:r>
              <a:rPr lang="en-US" sz="1200" dirty="0"/>
              <a:t>, M., </a:t>
            </a:r>
            <a:r>
              <a:rPr lang="en-US" sz="1200" dirty="0" err="1"/>
              <a:t>Acampora</a:t>
            </a:r>
            <a:r>
              <a:rPr lang="en-US" sz="1200" dirty="0"/>
              <a:t>, A., </a:t>
            </a:r>
            <a:r>
              <a:rPr lang="en-US" sz="1200" dirty="0" err="1"/>
              <a:t>Lucchetti</a:t>
            </a:r>
            <a:r>
              <a:rPr lang="en-US" sz="1200" dirty="0"/>
              <a:t>, M.C. and </a:t>
            </a:r>
            <a:r>
              <a:rPr lang="en-US" sz="1200" dirty="0" err="1"/>
              <a:t>Merli</a:t>
            </a:r>
            <a:r>
              <a:rPr lang="en-US" sz="1200" dirty="0"/>
              <a:t>, R., (2022). Delighting hotel guests with sustainability: Revamping importance-performance analysis in the light of the three-factor theory of customer satisfaction. Sustainability, 14(6), p.3575.</a:t>
            </a:r>
            <a:br>
              <a:rPr lang="en-US" sz="1200" dirty="0"/>
            </a:br>
            <a:br>
              <a:rPr lang="en-US" sz="1200" dirty="0"/>
            </a:br>
            <a:r>
              <a:rPr lang="en-US" sz="1200" dirty="0" err="1"/>
              <a:t>Sarigiannidis</a:t>
            </a:r>
            <a:r>
              <a:rPr lang="en-US" sz="1200" dirty="0"/>
              <a:t>, C., </a:t>
            </a:r>
            <a:r>
              <a:rPr lang="en-US" sz="1200" dirty="0" err="1"/>
              <a:t>Halkiopoulos</a:t>
            </a:r>
            <a:r>
              <a:rPr lang="en-US" sz="1200" dirty="0"/>
              <a:t>, C., Giannopoulos, K., </a:t>
            </a:r>
            <a:r>
              <a:rPr lang="en-US" sz="1200" dirty="0" err="1"/>
              <a:t>Giannopoulou</a:t>
            </a:r>
            <a:r>
              <a:rPr lang="en-US" sz="1200" dirty="0"/>
              <a:t>, F., </a:t>
            </a:r>
            <a:r>
              <a:rPr lang="en-US" sz="1200" dirty="0" err="1"/>
              <a:t>Politis</a:t>
            </a:r>
            <a:r>
              <a:rPr lang="en-US" sz="1200" dirty="0"/>
              <a:t>, A.E., </a:t>
            </a:r>
            <a:r>
              <a:rPr lang="en-US" sz="1200" dirty="0" err="1"/>
              <a:t>Boutsinas</a:t>
            </a:r>
            <a:r>
              <a:rPr lang="en-US" sz="1200" dirty="0"/>
              <a:t>, B. and </a:t>
            </a:r>
            <a:r>
              <a:rPr lang="en-US" sz="1200" dirty="0" err="1"/>
              <a:t>Kollias</a:t>
            </a:r>
            <a:r>
              <a:rPr lang="en-US" sz="1200" dirty="0"/>
              <a:t>, K., (2021, June). Do hotels care? A proposed smart framework for the effectiveness of an environmental management accounting system based on business intelligence technologies. In Culture and Tourism in a Smart, Globalized, and Sustainable World: 7th International Conference of </a:t>
            </a:r>
            <a:r>
              <a:rPr lang="en-US" sz="1200" dirty="0" err="1"/>
              <a:t>IACuDiT</a:t>
            </a:r>
            <a:r>
              <a:rPr lang="en-US" sz="1200" dirty="0"/>
              <a:t>, Hydra, Greece, 2020 (pp. 635-647). Cham: Springer International Publishing.</a:t>
            </a:r>
            <a:br>
              <a:rPr lang="en-US" sz="1200" dirty="0"/>
            </a:br>
            <a:br>
              <a:rPr lang="en-US" sz="1200" dirty="0"/>
            </a:br>
            <a:r>
              <a:rPr lang="en-US" sz="1200" dirty="0" err="1"/>
              <a:t>Yenidogan</a:t>
            </a:r>
            <a:r>
              <a:rPr lang="en-US" sz="1200" dirty="0"/>
              <a:t>, A., </a:t>
            </a:r>
            <a:r>
              <a:rPr lang="en-US" sz="1200" dirty="0" err="1"/>
              <a:t>Gurcaylilar-Yenidogan</a:t>
            </a:r>
            <a:r>
              <a:rPr lang="en-US" sz="1200" dirty="0"/>
              <a:t>, T. and </a:t>
            </a:r>
            <a:r>
              <a:rPr lang="en-US" sz="1200" dirty="0" err="1"/>
              <a:t>Tetik</a:t>
            </a:r>
            <a:r>
              <a:rPr lang="en-US" sz="1200" dirty="0"/>
              <a:t>, N., (2021). Environmental management and hotel profitability: operating performance matters. Tourism &amp; Management Studies, 17(3), pp.7-19.</a:t>
            </a:r>
            <a:br>
              <a:rPr lang="en-US" sz="1200" dirty="0"/>
            </a:br>
            <a:endParaRPr lang="en-GB" sz="1200" dirty="0"/>
          </a:p>
        </p:txBody>
      </p:sp>
      <p:sp>
        <p:nvSpPr>
          <p:cNvPr id="3" name="TextBox 2">
            <a:extLst>
              <a:ext uri="{FF2B5EF4-FFF2-40B4-BE49-F238E27FC236}">
                <a16:creationId xmlns:a16="http://schemas.microsoft.com/office/drawing/2014/main" id="{05A35699-9361-F999-6B92-40F95A85E588}"/>
              </a:ext>
            </a:extLst>
          </p:cNvPr>
          <p:cNvSpPr txBox="1"/>
          <p:nvPr/>
        </p:nvSpPr>
        <p:spPr>
          <a:xfrm>
            <a:off x="662152" y="72836"/>
            <a:ext cx="10510345" cy="646331"/>
          </a:xfrm>
          <a:prstGeom prst="rect">
            <a:avLst/>
          </a:prstGeom>
          <a:noFill/>
        </p:spPr>
        <p:txBody>
          <a:bodyPr wrap="square">
            <a:spAutoFit/>
          </a:bodyPr>
          <a:lstStyle/>
          <a:p>
            <a:pPr algn="ctr"/>
            <a:r>
              <a:rPr lang="en-GB" sz="3600" b="1" dirty="0">
                <a:solidFill>
                  <a:schemeClr val="bg1"/>
                </a:solidFill>
              </a:rPr>
              <a:t>Reference List</a:t>
            </a:r>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45759E1-C465-0E8E-6014-3AE332C569CC}"/>
              </a:ext>
            </a:extLst>
          </p:cNvPr>
          <p:cNvSpPr/>
          <p:nvPr/>
        </p:nvSpPr>
        <p:spPr>
          <a:xfrm>
            <a:off x="2334229" y="1979363"/>
            <a:ext cx="7670690" cy="2215991"/>
          </a:xfrm>
          <a:prstGeom prst="rect">
            <a:avLst/>
          </a:prstGeom>
          <a:noFill/>
        </p:spPr>
        <p:txBody>
          <a:bodyPr wrap="none" lIns="91440" tIns="45720" rIns="91440" bIns="45720">
            <a:spAutoFit/>
          </a:bodyPr>
          <a:lstStyle/>
          <a:p>
            <a:pPr algn="ctr"/>
            <a:r>
              <a:rPr lang="en-US" sz="13800" b="1" cap="none" spc="50" dirty="0">
                <a:ln w="9525" cmpd="sng">
                  <a:solidFill>
                    <a:schemeClr val="accent1"/>
                  </a:solidFill>
                  <a:prstDash val="solid"/>
                </a:ln>
                <a:solidFill>
                  <a:srgbClr val="70AD47">
                    <a:tint val="1000"/>
                  </a:srgbClr>
                </a:solidFill>
                <a:effectLst>
                  <a:glow rad="38100">
                    <a:schemeClr val="accent1">
                      <a:alpha val="40000"/>
                    </a:schemeClr>
                  </a:glow>
                </a:effectLst>
                <a:latin typeface="Bernard MT Condensed" panose="02050806060905020404" pitchFamily="18" charset="0"/>
              </a:rPr>
              <a:t>THANK YOU</a:t>
            </a:r>
          </a:p>
        </p:txBody>
      </p:sp>
    </p:spTree>
    <p:extLst>
      <p:ext uri="{BB962C8B-B14F-4D97-AF65-F5344CB8AC3E}">
        <p14:creationId xmlns:p14="http://schemas.microsoft.com/office/powerpoint/2010/main" val="3109843321"/>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7.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8.xml><?xml version="1.0" encoding="utf-8"?>
<a:theme xmlns:a="http://schemas.openxmlformats.org/drawingml/2006/main" name="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3" id="{43F99639-B193-4022-BE69-23FA00B831EA}" vid="{33ACB9AB-A5D0-46AF-B162-B0129356D5DB}"/>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74243a2f-f39c-4e43-9810-58f2f548e0d4">
      <Terms xmlns="http://schemas.microsoft.com/office/infopath/2007/PartnerControls"/>
    </lcf76f155ced4ddcb4097134ff3c332f>
    <TaxCatchAll xmlns="32cf4773-4f40-40c5-b712-94915657137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3" ma:contentTypeDescription="Create a new document." ma:contentTypeScope="" ma:versionID="3a42bb11c81490c0711891ed477bd834">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03a78252230837bb11038cea7e79c1f1" ns2:_="" ns3:_="">
    <xsd:import namespace="74243a2f-f39c-4e43-9810-58f2f548e0d4"/>
    <xsd:import namespace="32cf4773-4f40-40c5-b712-949156571374"/>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32f4320f-1d01-4f5b-afc1-77c425931ec5}" ma:internalName="TaxCatchAll" ma:showField="CatchAllData" ma:web="32cf4773-4f40-40c5-b712-949156571374">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EA96578-F261-47E4-A313-68CB36B4F360}">
  <ds:schemaRefs>
    <ds:schemaRef ds:uri="http://schemas.microsoft.com/sharepoint/v3/contenttype/forms"/>
  </ds:schemaRefs>
</ds:datastoreItem>
</file>

<file path=customXml/itemProps2.xml><?xml version="1.0" encoding="utf-8"?>
<ds:datastoreItem xmlns:ds="http://schemas.openxmlformats.org/officeDocument/2006/customXml" ds:itemID="{0032BBAC-3698-4F05-9D8E-6B64CA681E85}">
  <ds:schemaRefs>
    <ds:schemaRef ds:uri="http://schemas.microsoft.com/office/2006/metadata/properties"/>
    <ds:schemaRef ds:uri="http://www.w3.org/2000/xmlns/"/>
    <ds:schemaRef ds:uri="74243a2f-f39c-4e43-9810-58f2f548e0d4"/>
    <ds:schemaRef ds:uri="http://schemas.microsoft.com/office/infopath/2007/PartnerControls"/>
    <ds:schemaRef ds:uri="32cf4773-4f40-40c5-b712-949156571374"/>
    <ds:schemaRef ds:uri="http://www.w3.org/2001/XMLSchema-instance"/>
  </ds:schemaRefs>
</ds:datastoreItem>
</file>

<file path=customXml/itemProps3.xml><?xml version="1.0" encoding="utf-8"?>
<ds:datastoreItem xmlns:ds="http://schemas.openxmlformats.org/officeDocument/2006/customXml" ds:itemID="{43A733C8-F562-4261-B329-2365D6E464AE}">
  <ds:schemaRefs>
    <ds:schemaRef ds:uri="http://schemas.microsoft.com/office/2006/metadata/contentType"/>
    <ds:schemaRef ds:uri="http://schemas.microsoft.com/office/2006/metadata/properties/metaAttributes"/>
    <ds:schemaRef ds:uri="http://www.w3.org/2000/xmlns/"/>
    <ds:schemaRef ds:uri="http://www.w3.org/2001/XMLSchema"/>
    <ds:schemaRef ds:uri="74243a2f-f39c-4e43-9810-58f2f548e0d4"/>
    <ds:schemaRef ds:uri="32cf4773-4f40-40c5-b712-949156571374"/>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27</TotalTime>
  <Words>1254</Words>
  <Application>Microsoft Office PowerPoint</Application>
  <PresentationFormat>Widescreen</PresentationFormat>
  <Paragraphs>66</Paragraphs>
  <Slides>13</Slides>
  <Notes>1</Notes>
  <HiddenSlides>0</HiddenSlides>
  <MMClips>0</MMClips>
  <ScaleCrop>false</ScaleCrop>
  <HeadingPairs>
    <vt:vector size="6" baseType="variant">
      <vt:variant>
        <vt:lpstr>Fonts Used</vt:lpstr>
      </vt:variant>
      <vt:variant>
        <vt:i4>5</vt:i4>
      </vt:variant>
      <vt:variant>
        <vt:lpstr>Theme</vt:lpstr>
      </vt:variant>
      <vt:variant>
        <vt:i4>8</vt:i4>
      </vt:variant>
      <vt:variant>
        <vt:lpstr>Slide Titles</vt:lpstr>
      </vt:variant>
      <vt:variant>
        <vt:i4>13</vt:i4>
      </vt:variant>
    </vt:vector>
  </HeadingPairs>
  <TitlesOfParts>
    <vt:vector size="26" baseType="lpstr">
      <vt:lpstr>Arial</vt:lpstr>
      <vt:lpstr>Bernard MT Condensed</vt:lpstr>
      <vt:lpstr>Calibri</vt:lpstr>
      <vt:lpstr>Calibri Light</vt:lpstr>
      <vt:lpstr>Corbel</vt:lpstr>
      <vt:lpstr>Title Slide 1</vt:lpstr>
      <vt:lpstr>Sub Title 1</vt:lpstr>
      <vt:lpstr>1_Text Break Info Slide 2</vt:lpstr>
      <vt:lpstr>1_Title Slide 1</vt:lpstr>
      <vt:lpstr>Text 1</vt:lpstr>
      <vt:lpstr>Theme1</vt:lpstr>
      <vt:lpstr>Theme4</vt:lpstr>
      <vt:lpstr>Theme3</vt:lpstr>
      <vt:lpstr>CONTEMPORARY THEMES IN THE HOTEL AND HOSPITALITY SECTOR    STUDENT NAME: GINA FILOFTEIA BOSTAN STUDENT ID: 2013661 LECTURER: GIULIA CHIFARI</vt:lpstr>
      <vt:lpstr>PowerPoint Presentation</vt:lpstr>
      <vt:lpstr>Understanding Sustainable Concepts</vt:lpstr>
      <vt:lpstr>Environmental Impact and Solutions</vt:lpstr>
      <vt:lpstr>Assessing the PESTEL Framework </vt:lpstr>
      <vt:lpstr>Challenges and Opportunities</vt:lpstr>
      <vt:lpstr>Engaging Consumers and Enhancing Brand Image</vt:lpstr>
      <vt:lpstr>Benefits and Limitations of Sustainable Practices</vt:lpstr>
      <vt:lpstr>Strategies for Successful Implementation</vt:lpstr>
      <vt:lpstr>Long-Term Impact on the Industry and Society</vt:lpstr>
      <vt:lpstr>Conclusion</vt:lpstr>
      <vt:lpstr>Abdou, A.H., Hassan, T.H. and El Dief, M.M., (2020). A description of green hotel practices and their role in achieving sustainable development. Sustainability, 12(22), p.9624.  Choy, M., Cheng, J. and Yu, K., (2021). Evaluating the environmental sustainability strategies of the housekeeping department: the case of an international hotel chain in Hong Kong, China. Tourism Critiques: Practice and Theory, 2(1), pp.115-132.  ‌Ekins, P., Domenech, T., Drummond, P., Bleischwitz, R., Hughes, N. and Lotti, L. (2019). Managing environmental and energy transitions for regions and cities How and Where Background information. [online] Available at: https://www.oecd.org/cfe/regionaldevelopment/Ekins-2019-Circular-Economy-What-Why-How-Where.pdf. (Accessed on: 24/10/2023)  Hussain, M., Al-Aomar, R. and Melhem, H., (2019). Assessment of lean-green practices on the sustainable performance of hotel supply chains. International Journal of Contemporary Hospitality Management, 31(6), pp.2448-2467.  Jaykumar, P., (2020). THE TRIUMPHS &amp; CHALLENGES IN THE PATH OF GREEN HOTEL HOUSEKEEPING. Journal of Services Research, 20(1).  Kapoor, R., Singh, A. and Manchanda, G., (2023). Hospitality internships and green leaders: analysing the engagement of interns with hotel sustainable development practices. Worldwide Hospitality and Tourism Themes, 15(3), pp.295-307.  ‌Martínez-Martínez, A., Cegarra-Navarro, J.G., Garcia-Perez, A. and Wensley, A., 2019. Knowledge agents as drivers of environmental sustainability and business performance in the hospitality sector. Tourism management, 70, pp.381-389.  Preziosi, M., Acampora, A., Lucchetti, M.C. and Merli, R., (2022). Delighting hotel guests with sustainability: Revamping importance-performance analysis in the light of the three-factor theory of customer satisfaction. Sustainability, 14(6), p.3575.  Sarigiannidis, C., Halkiopoulos, C., Giannopoulos, K., Giannopoulou, F., Politis, A.E., Boutsinas, B. and Kollias, K., (2021, June). Do hotels care? A proposed smart framework for the effectiveness of an environmental management accounting system based on business intelligence technologies. In Culture and Tourism in a Smart, Globalized, and Sustainable World: 7th International Conference of IACuDiT, Hydra, Greece, 2020 (pp. 635-647). Cham: Springer International Publishing.  Yenidogan, A., Gurcaylilar-Yenidogan, T. and Tetik, N., (2021). Environmental management and hotel profitability: operating performance matters. Tourism &amp; Management Studies, 17(3), pp.7-19.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Gina Bostan (2013661)</cp:lastModifiedBy>
  <cp:revision>1</cp:revision>
  <dcterms:created xsi:type="dcterms:W3CDTF">2023-01-31T21:01:37Z</dcterms:created>
  <dcterms:modified xsi:type="dcterms:W3CDTF">2023-10-27T13:12:22Z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ies>
</file>