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9" r:id="rId14"/>
    <p:sldId id="270" r:id="rId15"/>
    <p:sldId id="271" r:id="rId16"/>
    <p:sldId id="27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39" autoAdjust="0"/>
    <p:restoredTop sz="94660"/>
  </p:normalViewPr>
  <p:slideViewPr>
    <p:cSldViewPr snapToGrid="0">
      <p:cViewPr varScale="1">
        <p:scale>
          <a:sx n="100" d="100"/>
          <a:sy n="100" d="100"/>
        </p:scale>
        <p:origin x="96" y="2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ronwen Williams" userId="8cddccff-1a1d-4583-b4c6-12dd9d3d2194" providerId="ADAL" clId="{CA7AABB8-7B05-4098-99DD-B5C11C874774}"/>
    <pc:docChg chg="undo redo custSel addSld delSld modSld">
      <pc:chgData name="Bronwen Williams" userId="8cddccff-1a1d-4583-b4c6-12dd9d3d2194" providerId="ADAL" clId="{CA7AABB8-7B05-4098-99DD-B5C11C874774}" dt="2023-02-07T14:43:18.619" v="3855" actId="26606"/>
      <pc:docMkLst>
        <pc:docMk/>
      </pc:docMkLst>
      <pc:sldChg chg="addSp modSp mod setBg">
        <pc:chgData name="Bronwen Williams" userId="8cddccff-1a1d-4583-b4c6-12dd9d3d2194" providerId="ADAL" clId="{CA7AABB8-7B05-4098-99DD-B5C11C874774}" dt="2023-02-05T17:39:40.832" v="285" actId="26606"/>
        <pc:sldMkLst>
          <pc:docMk/>
          <pc:sldMk cId="2468919165" sldId="262"/>
        </pc:sldMkLst>
        <pc:spChg chg="mod">
          <ac:chgData name="Bronwen Williams" userId="8cddccff-1a1d-4583-b4c6-12dd9d3d2194" providerId="ADAL" clId="{CA7AABB8-7B05-4098-99DD-B5C11C874774}" dt="2023-02-05T17:39:40.832" v="285" actId="26606"/>
          <ac:spMkLst>
            <pc:docMk/>
            <pc:sldMk cId="2468919165" sldId="262"/>
            <ac:spMk id="2" creationId="{D3CB9763-9E0D-32D1-E846-117CF38B608F}"/>
          </ac:spMkLst>
        </pc:spChg>
        <pc:spChg chg="mod">
          <ac:chgData name="Bronwen Williams" userId="8cddccff-1a1d-4583-b4c6-12dd9d3d2194" providerId="ADAL" clId="{CA7AABB8-7B05-4098-99DD-B5C11C874774}" dt="2023-02-05T17:39:40.832" v="285" actId="26606"/>
          <ac:spMkLst>
            <pc:docMk/>
            <pc:sldMk cId="2468919165" sldId="262"/>
            <ac:spMk id="3" creationId="{8DEDC3D2-465A-5CFF-0D8B-004D2E67B4AC}"/>
          </ac:spMkLst>
        </pc:spChg>
        <pc:spChg chg="add">
          <ac:chgData name="Bronwen Williams" userId="8cddccff-1a1d-4583-b4c6-12dd9d3d2194" providerId="ADAL" clId="{CA7AABB8-7B05-4098-99DD-B5C11C874774}" dt="2023-02-05T17:39:40.832" v="285" actId="26606"/>
          <ac:spMkLst>
            <pc:docMk/>
            <pc:sldMk cId="2468919165" sldId="262"/>
            <ac:spMk id="9" creationId="{5ED9E2D9-EE69-4775-8CE5-9EAC35AD2F2E}"/>
          </ac:spMkLst>
        </pc:spChg>
        <pc:spChg chg="add">
          <ac:chgData name="Bronwen Williams" userId="8cddccff-1a1d-4583-b4c6-12dd9d3d2194" providerId="ADAL" clId="{CA7AABB8-7B05-4098-99DD-B5C11C874774}" dt="2023-02-05T17:39:40.832" v="285" actId="26606"/>
          <ac:spMkLst>
            <pc:docMk/>
            <pc:sldMk cId="2468919165" sldId="262"/>
            <ac:spMk id="11" creationId="{3D75B673-1FA7-415E-8B2E-7A0550C8BDDF}"/>
          </ac:spMkLst>
        </pc:spChg>
        <pc:picChg chg="add">
          <ac:chgData name="Bronwen Williams" userId="8cddccff-1a1d-4583-b4c6-12dd9d3d2194" providerId="ADAL" clId="{CA7AABB8-7B05-4098-99DD-B5C11C874774}" dt="2023-02-05T17:39:40.832" v="285" actId="26606"/>
          <ac:picMkLst>
            <pc:docMk/>
            <pc:sldMk cId="2468919165" sldId="262"/>
            <ac:picMk id="5" creationId="{132673A2-B016-C5D3-8504-060A39661FA7}"/>
          </ac:picMkLst>
        </pc:picChg>
      </pc:sldChg>
      <pc:sldChg chg="addSp modSp new mod setBg">
        <pc:chgData name="Bronwen Williams" userId="8cddccff-1a1d-4583-b4c6-12dd9d3d2194" providerId="ADAL" clId="{CA7AABB8-7B05-4098-99DD-B5C11C874774}" dt="2023-02-05T17:39:27.418" v="284" actId="26606"/>
        <pc:sldMkLst>
          <pc:docMk/>
          <pc:sldMk cId="3634821654" sldId="264"/>
        </pc:sldMkLst>
        <pc:spChg chg="mod">
          <ac:chgData name="Bronwen Williams" userId="8cddccff-1a1d-4583-b4c6-12dd9d3d2194" providerId="ADAL" clId="{CA7AABB8-7B05-4098-99DD-B5C11C874774}" dt="2023-02-05T17:39:27.418" v="284" actId="26606"/>
          <ac:spMkLst>
            <pc:docMk/>
            <pc:sldMk cId="3634821654" sldId="264"/>
            <ac:spMk id="2" creationId="{9CCE1DFD-26DC-F459-7BC7-BC8F39E35F52}"/>
          </ac:spMkLst>
        </pc:spChg>
        <pc:spChg chg="mod">
          <ac:chgData name="Bronwen Williams" userId="8cddccff-1a1d-4583-b4c6-12dd9d3d2194" providerId="ADAL" clId="{CA7AABB8-7B05-4098-99DD-B5C11C874774}" dt="2023-02-05T17:39:27.418" v="284" actId="26606"/>
          <ac:spMkLst>
            <pc:docMk/>
            <pc:sldMk cId="3634821654" sldId="264"/>
            <ac:spMk id="3" creationId="{7303FA97-D698-C62D-A8C9-804752E2A3BF}"/>
          </ac:spMkLst>
        </pc:spChg>
        <pc:spChg chg="add">
          <ac:chgData name="Bronwen Williams" userId="8cddccff-1a1d-4583-b4c6-12dd9d3d2194" providerId="ADAL" clId="{CA7AABB8-7B05-4098-99DD-B5C11C874774}" dt="2023-02-05T17:39:27.418" v="284" actId="26606"/>
          <ac:spMkLst>
            <pc:docMk/>
            <pc:sldMk cId="3634821654" sldId="264"/>
            <ac:spMk id="8" creationId="{76A10F56-4600-4E72-882F-DF9A3D70548A}"/>
          </ac:spMkLst>
        </pc:spChg>
        <pc:spChg chg="add">
          <ac:chgData name="Bronwen Williams" userId="8cddccff-1a1d-4583-b4c6-12dd9d3d2194" providerId="ADAL" clId="{CA7AABB8-7B05-4098-99DD-B5C11C874774}" dt="2023-02-05T17:39:27.418" v="284" actId="26606"/>
          <ac:spMkLst>
            <pc:docMk/>
            <pc:sldMk cId="3634821654" sldId="264"/>
            <ac:spMk id="10" creationId="{44E7C649-57E0-4A93-B134-67101C0725AD}"/>
          </ac:spMkLst>
        </pc:spChg>
        <pc:spChg chg="add">
          <ac:chgData name="Bronwen Williams" userId="8cddccff-1a1d-4583-b4c6-12dd9d3d2194" providerId="ADAL" clId="{CA7AABB8-7B05-4098-99DD-B5C11C874774}" dt="2023-02-05T17:39:27.418" v="284" actId="26606"/>
          <ac:spMkLst>
            <pc:docMk/>
            <pc:sldMk cId="3634821654" sldId="264"/>
            <ac:spMk id="12" creationId="{AA35AF4F-B82E-435B-8949-29173A0559E8}"/>
          </ac:spMkLst>
        </pc:spChg>
      </pc:sldChg>
      <pc:sldChg chg="modSp new mod">
        <pc:chgData name="Bronwen Williams" userId="8cddccff-1a1d-4583-b4c6-12dd9d3d2194" providerId="ADAL" clId="{CA7AABB8-7B05-4098-99DD-B5C11C874774}" dt="2023-02-07T13:17:42.953" v="895" actId="313"/>
        <pc:sldMkLst>
          <pc:docMk/>
          <pc:sldMk cId="2686630429" sldId="265"/>
        </pc:sldMkLst>
        <pc:spChg chg="mod">
          <ac:chgData name="Bronwen Williams" userId="8cddccff-1a1d-4583-b4c6-12dd9d3d2194" providerId="ADAL" clId="{CA7AABB8-7B05-4098-99DD-B5C11C874774}" dt="2023-02-05T17:40:15.452" v="303" actId="20577"/>
          <ac:spMkLst>
            <pc:docMk/>
            <pc:sldMk cId="2686630429" sldId="265"/>
            <ac:spMk id="2" creationId="{E0F68B28-E17C-273C-2802-0F5278D22735}"/>
          </ac:spMkLst>
        </pc:spChg>
        <pc:spChg chg="mod">
          <ac:chgData name="Bronwen Williams" userId="8cddccff-1a1d-4583-b4c6-12dd9d3d2194" providerId="ADAL" clId="{CA7AABB8-7B05-4098-99DD-B5C11C874774}" dt="2023-02-07T13:17:42.953" v="895" actId="313"/>
          <ac:spMkLst>
            <pc:docMk/>
            <pc:sldMk cId="2686630429" sldId="265"/>
            <ac:spMk id="3" creationId="{AC6A5314-5F42-ACB9-7DF1-B6C329C012AA}"/>
          </ac:spMkLst>
        </pc:spChg>
      </pc:sldChg>
      <pc:sldChg chg="addSp delSp modSp new mod setBg">
        <pc:chgData name="Bronwen Williams" userId="8cddccff-1a1d-4583-b4c6-12dd9d3d2194" providerId="ADAL" clId="{CA7AABB8-7B05-4098-99DD-B5C11C874774}" dt="2023-02-07T13:25:21.541" v="1517" actId="26606"/>
        <pc:sldMkLst>
          <pc:docMk/>
          <pc:sldMk cId="3358616535" sldId="266"/>
        </pc:sldMkLst>
        <pc:spChg chg="mod">
          <ac:chgData name="Bronwen Williams" userId="8cddccff-1a1d-4583-b4c6-12dd9d3d2194" providerId="ADAL" clId="{CA7AABB8-7B05-4098-99DD-B5C11C874774}" dt="2023-02-07T13:25:21.541" v="1517" actId="26606"/>
          <ac:spMkLst>
            <pc:docMk/>
            <pc:sldMk cId="3358616535" sldId="266"/>
            <ac:spMk id="2" creationId="{8AD59004-8F6E-F665-155A-D783297E6837}"/>
          </ac:spMkLst>
        </pc:spChg>
        <pc:spChg chg="add del mod">
          <ac:chgData name="Bronwen Williams" userId="8cddccff-1a1d-4583-b4c6-12dd9d3d2194" providerId="ADAL" clId="{CA7AABB8-7B05-4098-99DD-B5C11C874774}" dt="2023-02-07T13:25:21.541" v="1517" actId="26606"/>
          <ac:spMkLst>
            <pc:docMk/>
            <pc:sldMk cId="3358616535" sldId="266"/>
            <ac:spMk id="3" creationId="{84235B24-2781-8D2F-96C7-26D6C26D7E0C}"/>
          </ac:spMkLst>
        </pc:spChg>
        <pc:spChg chg="add del">
          <ac:chgData name="Bronwen Williams" userId="8cddccff-1a1d-4583-b4c6-12dd9d3d2194" providerId="ADAL" clId="{CA7AABB8-7B05-4098-99DD-B5C11C874774}" dt="2023-02-07T13:25:21.497" v="1516" actId="26606"/>
          <ac:spMkLst>
            <pc:docMk/>
            <pc:sldMk cId="3358616535" sldId="266"/>
            <ac:spMk id="9" creationId="{308119F7-B84E-4EBF-919F-A9B0F6D92473}"/>
          </ac:spMkLst>
        </pc:spChg>
        <pc:spChg chg="add del">
          <ac:chgData name="Bronwen Williams" userId="8cddccff-1a1d-4583-b4c6-12dd9d3d2194" providerId="ADAL" clId="{CA7AABB8-7B05-4098-99DD-B5C11C874774}" dt="2023-02-07T13:25:21.497" v="1516" actId="26606"/>
          <ac:spMkLst>
            <pc:docMk/>
            <pc:sldMk cId="3358616535" sldId="266"/>
            <ac:spMk id="11" creationId="{DAA17479-17CB-402A-8689-750C6F38584C}"/>
          </ac:spMkLst>
        </pc:spChg>
        <pc:spChg chg="add del">
          <ac:chgData name="Bronwen Williams" userId="8cddccff-1a1d-4583-b4c6-12dd9d3d2194" providerId="ADAL" clId="{CA7AABB8-7B05-4098-99DD-B5C11C874774}" dt="2023-02-07T13:25:21.497" v="1516" actId="26606"/>
          <ac:spMkLst>
            <pc:docMk/>
            <pc:sldMk cId="3358616535" sldId="266"/>
            <ac:spMk id="13" creationId="{F534AA72-89BF-4BB0-B339-DEB9FC7F1BF2}"/>
          </ac:spMkLst>
        </pc:spChg>
        <pc:spChg chg="add">
          <ac:chgData name="Bronwen Williams" userId="8cddccff-1a1d-4583-b4c6-12dd9d3d2194" providerId="ADAL" clId="{CA7AABB8-7B05-4098-99DD-B5C11C874774}" dt="2023-02-07T13:25:21.541" v="1517" actId="26606"/>
          <ac:spMkLst>
            <pc:docMk/>
            <pc:sldMk cId="3358616535" sldId="266"/>
            <ac:spMk id="15" creationId="{2BFB0E95-9CAE-4968-A118-2B9F7C8BBBEC}"/>
          </ac:spMkLst>
        </pc:spChg>
        <pc:spChg chg="add">
          <ac:chgData name="Bronwen Williams" userId="8cddccff-1a1d-4583-b4c6-12dd9d3d2194" providerId="ADAL" clId="{CA7AABB8-7B05-4098-99DD-B5C11C874774}" dt="2023-02-07T13:25:21.541" v="1517" actId="26606"/>
          <ac:spMkLst>
            <pc:docMk/>
            <pc:sldMk cId="3358616535" sldId="266"/>
            <ac:spMk id="16" creationId="{90BBC371-361C-45F7-9235-C3252E336B5B}"/>
          </ac:spMkLst>
        </pc:spChg>
        <pc:spChg chg="add">
          <ac:chgData name="Bronwen Williams" userId="8cddccff-1a1d-4583-b4c6-12dd9d3d2194" providerId="ADAL" clId="{CA7AABB8-7B05-4098-99DD-B5C11C874774}" dt="2023-02-07T13:25:21.541" v="1517" actId="26606"/>
          <ac:spMkLst>
            <pc:docMk/>
            <pc:sldMk cId="3358616535" sldId="266"/>
            <ac:spMk id="17" creationId="{4172FA92-6FD3-495F-95A0-4FD85861D89C}"/>
          </ac:spMkLst>
        </pc:spChg>
        <pc:graphicFrameChg chg="add del">
          <ac:chgData name="Bronwen Williams" userId="8cddccff-1a1d-4583-b4c6-12dd9d3d2194" providerId="ADAL" clId="{CA7AABB8-7B05-4098-99DD-B5C11C874774}" dt="2023-02-07T13:25:21.497" v="1516" actId="26606"/>
          <ac:graphicFrameMkLst>
            <pc:docMk/>
            <pc:sldMk cId="3358616535" sldId="266"/>
            <ac:graphicFrameMk id="5" creationId="{356647A2-3BE3-3A4F-31CA-2876C2968DEE}"/>
          </ac:graphicFrameMkLst>
        </pc:graphicFrameChg>
        <pc:graphicFrameChg chg="add">
          <ac:chgData name="Bronwen Williams" userId="8cddccff-1a1d-4583-b4c6-12dd9d3d2194" providerId="ADAL" clId="{CA7AABB8-7B05-4098-99DD-B5C11C874774}" dt="2023-02-07T13:25:21.541" v="1517" actId="26606"/>
          <ac:graphicFrameMkLst>
            <pc:docMk/>
            <pc:sldMk cId="3358616535" sldId="266"/>
            <ac:graphicFrameMk id="18" creationId="{17223CC6-7DDA-4CE7-AA03-7EC4882C2CC4}"/>
          </ac:graphicFrameMkLst>
        </pc:graphicFrameChg>
      </pc:sldChg>
      <pc:sldChg chg="addSp delSp modSp new mod setBg">
        <pc:chgData name="Bronwen Williams" userId="8cddccff-1a1d-4583-b4c6-12dd9d3d2194" providerId="ADAL" clId="{CA7AABB8-7B05-4098-99DD-B5C11C874774}" dt="2023-02-07T13:46:57.301" v="2267" actId="26606"/>
        <pc:sldMkLst>
          <pc:docMk/>
          <pc:sldMk cId="2994776898" sldId="267"/>
        </pc:sldMkLst>
        <pc:spChg chg="mod">
          <ac:chgData name="Bronwen Williams" userId="8cddccff-1a1d-4583-b4c6-12dd9d3d2194" providerId="ADAL" clId="{CA7AABB8-7B05-4098-99DD-B5C11C874774}" dt="2023-02-07T13:46:57.301" v="2267" actId="26606"/>
          <ac:spMkLst>
            <pc:docMk/>
            <pc:sldMk cId="2994776898" sldId="267"/>
            <ac:spMk id="2" creationId="{374E63D4-B9E7-8C5D-70FD-F372A824FA5B}"/>
          </ac:spMkLst>
        </pc:spChg>
        <pc:spChg chg="del mod">
          <ac:chgData name="Bronwen Williams" userId="8cddccff-1a1d-4583-b4c6-12dd9d3d2194" providerId="ADAL" clId="{CA7AABB8-7B05-4098-99DD-B5C11C874774}" dt="2023-02-07T13:46:57.301" v="2267" actId="26606"/>
          <ac:spMkLst>
            <pc:docMk/>
            <pc:sldMk cId="2994776898" sldId="267"/>
            <ac:spMk id="3" creationId="{42DAD856-0490-8C3F-D501-F7F42B0CDC09}"/>
          </ac:spMkLst>
        </pc:spChg>
        <pc:spChg chg="add">
          <ac:chgData name="Bronwen Williams" userId="8cddccff-1a1d-4583-b4c6-12dd9d3d2194" providerId="ADAL" clId="{CA7AABB8-7B05-4098-99DD-B5C11C874774}" dt="2023-02-07T13:46:57.301" v="2267" actId="26606"/>
          <ac:spMkLst>
            <pc:docMk/>
            <pc:sldMk cId="2994776898" sldId="267"/>
            <ac:spMk id="9" creationId="{2BFB0E95-9CAE-4968-A118-2B9F7C8BBBEC}"/>
          </ac:spMkLst>
        </pc:spChg>
        <pc:spChg chg="add">
          <ac:chgData name="Bronwen Williams" userId="8cddccff-1a1d-4583-b4c6-12dd9d3d2194" providerId="ADAL" clId="{CA7AABB8-7B05-4098-99DD-B5C11C874774}" dt="2023-02-07T13:46:57.301" v="2267" actId="26606"/>
          <ac:spMkLst>
            <pc:docMk/>
            <pc:sldMk cId="2994776898" sldId="267"/>
            <ac:spMk id="11" creationId="{90BBC371-361C-45F7-9235-C3252E336B5B}"/>
          </ac:spMkLst>
        </pc:spChg>
        <pc:spChg chg="add">
          <ac:chgData name="Bronwen Williams" userId="8cddccff-1a1d-4583-b4c6-12dd9d3d2194" providerId="ADAL" clId="{CA7AABB8-7B05-4098-99DD-B5C11C874774}" dt="2023-02-07T13:46:57.301" v="2267" actId="26606"/>
          <ac:spMkLst>
            <pc:docMk/>
            <pc:sldMk cId="2994776898" sldId="267"/>
            <ac:spMk id="13" creationId="{4172FA92-6FD3-495F-95A0-4FD85861D89C}"/>
          </ac:spMkLst>
        </pc:spChg>
        <pc:graphicFrameChg chg="add">
          <ac:chgData name="Bronwen Williams" userId="8cddccff-1a1d-4583-b4c6-12dd9d3d2194" providerId="ADAL" clId="{CA7AABB8-7B05-4098-99DD-B5C11C874774}" dt="2023-02-07T13:46:57.301" v="2267" actId="26606"/>
          <ac:graphicFrameMkLst>
            <pc:docMk/>
            <pc:sldMk cId="2994776898" sldId="267"/>
            <ac:graphicFrameMk id="5" creationId="{A5D80D30-6ABC-7BC5-D6C0-41F656D4C44A}"/>
          </ac:graphicFrameMkLst>
        </pc:graphicFrameChg>
      </pc:sldChg>
      <pc:sldChg chg="addSp delSp modSp new del mod">
        <pc:chgData name="Bronwen Williams" userId="8cddccff-1a1d-4583-b4c6-12dd9d3d2194" providerId="ADAL" clId="{CA7AABB8-7B05-4098-99DD-B5C11C874774}" dt="2023-02-07T14:10:19.546" v="2522" actId="2696"/>
        <pc:sldMkLst>
          <pc:docMk/>
          <pc:sldMk cId="979779012" sldId="268"/>
        </pc:sldMkLst>
        <pc:spChg chg="mod">
          <ac:chgData name="Bronwen Williams" userId="8cddccff-1a1d-4583-b4c6-12dd9d3d2194" providerId="ADAL" clId="{CA7AABB8-7B05-4098-99DD-B5C11C874774}" dt="2023-02-07T14:02:33.479" v="2284" actId="20577"/>
          <ac:spMkLst>
            <pc:docMk/>
            <pc:sldMk cId="979779012" sldId="268"/>
            <ac:spMk id="2" creationId="{429EB022-7EDF-60E8-0B43-61220B67992A}"/>
          </ac:spMkLst>
        </pc:spChg>
        <pc:spChg chg="add del mod">
          <ac:chgData name="Bronwen Williams" userId="8cddccff-1a1d-4583-b4c6-12dd9d3d2194" providerId="ADAL" clId="{CA7AABB8-7B05-4098-99DD-B5C11C874774}" dt="2023-02-07T14:03:26.202" v="2287" actId="3680"/>
          <ac:spMkLst>
            <pc:docMk/>
            <pc:sldMk cId="979779012" sldId="268"/>
            <ac:spMk id="3" creationId="{A0453412-FA2F-959B-B207-57E719607ABF}"/>
          </ac:spMkLst>
        </pc:spChg>
        <pc:graphicFrameChg chg="add del mod ord modGraphic">
          <ac:chgData name="Bronwen Williams" userId="8cddccff-1a1d-4583-b4c6-12dd9d3d2194" providerId="ADAL" clId="{CA7AABB8-7B05-4098-99DD-B5C11C874774}" dt="2023-02-07T14:03:15.332" v="2286" actId="3680"/>
          <ac:graphicFrameMkLst>
            <pc:docMk/>
            <pc:sldMk cId="979779012" sldId="268"/>
            <ac:graphicFrameMk id="4" creationId="{0F2A6D67-9C9F-1263-E3F9-8C25C6AF6630}"/>
          </ac:graphicFrameMkLst>
        </pc:graphicFrameChg>
        <pc:graphicFrameChg chg="add mod ord modGraphic">
          <ac:chgData name="Bronwen Williams" userId="8cddccff-1a1d-4583-b4c6-12dd9d3d2194" providerId="ADAL" clId="{CA7AABB8-7B05-4098-99DD-B5C11C874774}" dt="2023-02-07T14:10:00.752" v="2521" actId="21"/>
          <ac:graphicFrameMkLst>
            <pc:docMk/>
            <pc:sldMk cId="979779012" sldId="268"/>
            <ac:graphicFrameMk id="5" creationId="{3D7B3CF3-14F0-D550-5092-1858970E3067}"/>
          </ac:graphicFrameMkLst>
        </pc:graphicFrameChg>
      </pc:sldChg>
      <pc:sldChg chg="addSp delSp modSp new mod setBg">
        <pc:chgData name="Bronwen Williams" userId="8cddccff-1a1d-4583-b4c6-12dd9d3d2194" providerId="ADAL" clId="{CA7AABB8-7B05-4098-99DD-B5C11C874774}" dt="2023-02-07T14:09:42.852" v="2519" actId="26606"/>
        <pc:sldMkLst>
          <pc:docMk/>
          <pc:sldMk cId="1352868309" sldId="269"/>
        </pc:sldMkLst>
        <pc:spChg chg="mod">
          <ac:chgData name="Bronwen Williams" userId="8cddccff-1a1d-4583-b4c6-12dd9d3d2194" providerId="ADAL" clId="{CA7AABB8-7B05-4098-99DD-B5C11C874774}" dt="2023-02-07T14:09:42.852" v="2519" actId="26606"/>
          <ac:spMkLst>
            <pc:docMk/>
            <pc:sldMk cId="1352868309" sldId="269"/>
            <ac:spMk id="2" creationId="{7F2665CC-221F-2ED6-7B9E-85D8DEE49531}"/>
          </ac:spMkLst>
        </pc:spChg>
        <pc:spChg chg="mod">
          <ac:chgData name="Bronwen Williams" userId="8cddccff-1a1d-4583-b4c6-12dd9d3d2194" providerId="ADAL" clId="{CA7AABB8-7B05-4098-99DD-B5C11C874774}" dt="2023-02-07T14:09:42.852" v="2519" actId="26606"/>
          <ac:spMkLst>
            <pc:docMk/>
            <pc:sldMk cId="1352868309" sldId="269"/>
            <ac:spMk id="3" creationId="{546F9D58-341B-C406-33A9-E8F1F751E8A4}"/>
          </ac:spMkLst>
        </pc:spChg>
        <pc:spChg chg="add del">
          <ac:chgData name="Bronwen Williams" userId="8cddccff-1a1d-4583-b4c6-12dd9d3d2194" providerId="ADAL" clId="{CA7AABB8-7B05-4098-99DD-B5C11C874774}" dt="2023-02-07T14:09:42.852" v="2519" actId="26606"/>
          <ac:spMkLst>
            <pc:docMk/>
            <pc:sldMk cId="1352868309" sldId="269"/>
            <ac:spMk id="9" creationId="{05D1035C-3BF0-4FE0-B3A3-1062F86009CA}"/>
          </ac:spMkLst>
        </pc:spChg>
        <pc:picChg chg="add del">
          <ac:chgData name="Bronwen Williams" userId="8cddccff-1a1d-4583-b4c6-12dd9d3d2194" providerId="ADAL" clId="{CA7AABB8-7B05-4098-99DD-B5C11C874774}" dt="2023-02-07T14:09:42.852" v="2519" actId="26606"/>
          <ac:picMkLst>
            <pc:docMk/>
            <pc:sldMk cId="1352868309" sldId="269"/>
            <ac:picMk id="5" creationId="{8C9913E2-210F-6700-53F4-F1B1706B9550}"/>
          </ac:picMkLst>
        </pc:picChg>
      </pc:sldChg>
      <pc:sldChg chg="addSp delSp modSp new mod">
        <pc:chgData name="Bronwen Williams" userId="8cddccff-1a1d-4583-b4c6-12dd9d3d2194" providerId="ADAL" clId="{CA7AABB8-7B05-4098-99DD-B5C11C874774}" dt="2023-02-07T14:16:48.714" v="2759" actId="20577"/>
        <pc:sldMkLst>
          <pc:docMk/>
          <pc:sldMk cId="4103155540" sldId="270"/>
        </pc:sldMkLst>
        <pc:spChg chg="mod">
          <ac:chgData name="Bronwen Williams" userId="8cddccff-1a1d-4583-b4c6-12dd9d3d2194" providerId="ADAL" clId="{CA7AABB8-7B05-4098-99DD-B5C11C874774}" dt="2023-02-07T14:10:31.394" v="2538" actId="20577"/>
          <ac:spMkLst>
            <pc:docMk/>
            <pc:sldMk cId="4103155540" sldId="270"/>
            <ac:spMk id="2" creationId="{E76C5F5B-DEFF-EFD2-0CE8-5E2BE8769980}"/>
          </ac:spMkLst>
        </pc:spChg>
        <pc:spChg chg="del mod">
          <ac:chgData name="Bronwen Williams" userId="8cddccff-1a1d-4583-b4c6-12dd9d3d2194" providerId="ADAL" clId="{CA7AABB8-7B05-4098-99DD-B5C11C874774}" dt="2023-02-07T14:10:57.775" v="2541" actId="3680"/>
          <ac:spMkLst>
            <pc:docMk/>
            <pc:sldMk cId="4103155540" sldId="270"/>
            <ac:spMk id="3" creationId="{DB19E86E-E58A-807D-1CA7-976D2D0D956D}"/>
          </ac:spMkLst>
        </pc:spChg>
        <pc:graphicFrameChg chg="add mod ord modGraphic">
          <ac:chgData name="Bronwen Williams" userId="8cddccff-1a1d-4583-b4c6-12dd9d3d2194" providerId="ADAL" clId="{CA7AABB8-7B05-4098-99DD-B5C11C874774}" dt="2023-02-07T14:13:42.198" v="2658" actId="1076"/>
          <ac:graphicFrameMkLst>
            <pc:docMk/>
            <pc:sldMk cId="4103155540" sldId="270"/>
            <ac:graphicFrameMk id="4" creationId="{F700FF0A-3310-E472-5CF2-CF60CE581727}"/>
          </ac:graphicFrameMkLst>
        </pc:graphicFrameChg>
        <pc:graphicFrameChg chg="add mod modGraphic">
          <ac:chgData name="Bronwen Williams" userId="8cddccff-1a1d-4583-b4c6-12dd9d3d2194" providerId="ADAL" clId="{CA7AABB8-7B05-4098-99DD-B5C11C874774}" dt="2023-02-07T14:15:49.457" v="2716" actId="20577"/>
          <ac:graphicFrameMkLst>
            <pc:docMk/>
            <pc:sldMk cId="4103155540" sldId="270"/>
            <ac:graphicFrameMk id="5" creationId="{2792DBD8-B9F3-53E6-12A9-1893C8D63A5D}"/>
          </ac:graphicFrameMkLst>
        </pc:graphicFrameChg>
        <pc:graphicFrameChg chg="add mod modGraphic">
          <ac:chgData name="Bronwen Williams" userId="8cddccff-1a1d-4583-b4c6-12dd9d3d2194" providerId="ADAL" clId="{CA7AABB8-7B05-4098-99DD-B5C11C874774}" dt="2023-02-07T14:16:48.714" v="2759" actId="20577"/>
          <ac:graphicFrameMkLst>
            <pc:docMk/>
            <pc:sldMk cId="4103155540" sldId="270"/>
            <ac:graphicFrameMk id="6" creationId="{CDF192DE-7E82-DEA7-2B45-941D41CB91DC}"/>
          </ac:graphicFrameMkLst>
        </pc:graphicFrameChg>
      </pc:sldChg>
      <pc:sldChg chg="addSp modSp new mod setBg">
        <pc:chgData name="Bronwen Williams" userId="8cddccff-1a1d-4583-b4c6-12dd9d3d2194" providerId="ADAL" clId="{CA7AABB8-7B05-4098-99DD-B5C11C874774}" dt="2023-02-07T14:31:27.204" v="3260" actId="26606"/>
        <pc:sldMkLst>
          <pc:docMk/>
          <pc:sldMk cId="3847541760" sldId="271"/>
        </pc:sldMkLst>
        <pc:spChg chg="mod">
          <ac:chgData name="Bronwen Williams" userId="8cddccff-1a1d-4583-b4c6-12dd9d3d2194" providerId="ADAL" clId="{CA7AABB8-7B05-4098-99DD-B5C11C874774}" dt="2023-02-07T14:31:27.204" v="3260" actId="26606"/>
          <ac:spMkLst>
            <pc:docMk/>
            <pc:sldMk cId="3847541760" sldId="271"/>
            <ac:spMk id="2" creationId="{0008B5D5-BC43-02FA-807B-D065B2509306}"/>
          </ac:spMkLst>
        </pc:spChg>
        <pc:spChg chg="mod">
          <ac:chgData name="Bronwen Williams" userId="8cddccff-1a1d-4583-b4c6-12dd9d3d2194" providerId="ADAL" clId="{CA7AABB8-7B05-4098-99DD-B5C11C874774}" dt="2023-02-07T14:31:27.204" v="3260" actId="26606"/>
          <ac:spMkLst>
            <pc:docMk/>
            <pc:sldMk cId="3847541760" sldId="271"/>
            <ac:spMk id="3" creationId="{FDD042C4-9DBA-69FC-56BB-DA1F5ACB4FE1}"/>
          </ac:spMkLst>
        </pc:spChg>
        <pc:spChg chg="add">
          <ac:chgData name="Bronwen Williams" userId="8cddccff-1a1d-4583-b4c6-12dd9d3d2194" providerId="ADAL" clId="{CA7AABB8-7B05-4098-99DD-B5C11C874774}" dt="2023-02-07T14:31:27.204" v="3260" actId="26606"/>
          <ac:spMkLst>
            <pc:docMk/>
            <pc:sldMk cId="3847541760" sldId="271"/>
            <ac:spMk id="8" creationId="{6E9D6223-8D87-4038-BE74-D5224B024FFD}"/>
          </ac:spMkLst>
        </pc:spChg>
        <pc:spChg chg="add">
          <ac:chgData name="Bronwen Williams" userId="8cddccff-1a1d-4583-b4c6-12dd9d3d2194" providerId="ADAL" clId="{CA7AABB8-7B05-4098-99DD-B5C11C874774}" dt="2023-02-07T14:31:27.204" v="3260" actId="26606"/>
          <ac:spMkLst>
            <pc:docMk/>
            <pc:sldMk cId="3847541760" sldId="271"/>
            <ac:spMk id="10" creationId="{A46FBF49-EC0D-4E09-A77B-DB4E8257E7EA}"/>
          </ac:spMkLst>
        </pc:spChg>
        <pc:spChg chg="add">
          <ac:chgData name="Bronwen Williams" userId="8cddccff-1a1d-4583-b4c6-12dd9d3d2194" providerId="ADAL" clId="{CA7AABB8-7B05-4098-99DD-B5C11C874774}" dt="2023-02-07T14:31:27.204" v="3260" actId="26606"/>
          <ac:spMkLst>
            <pc:docMk/>
            <pc:sldMk cId="3847541760" sldId="271"/>
            <ac:spMk id="12" creationId="{63AA13D0-BF0A-4B8F-9FD6-CAE2DCD93980}"/>
          </ac:spMkLst>
        </pc:spChg>
        <pc:spChg chg="add">
          <ac:chgData name="Bronwen Williams" userId="8cddccff-1a1d-4583-b4c6-12dd9d3d2194" providerId="ADAL" clId="{CA7AABB8-7B05-4098-99DD-B5C11C874774}" dt="2023-02-07T14:31:27.204" v="3260" actId="26606"/>
          <ac:spMkLst>
            <pc:docMk/>
            <pc:sldMk cId="3847541760" sldId="271"/>
            <ac:spMk id="14" creationId="{15BE2CF8-7196-4BC3-B312-B0EE486D92FB}"/>
          </ac:spMkLst>
        </pc:spChg>
      </pc:sldChg>
      <pc:sldChg chg="addSp delSp modSp new mod setBg">
        <pc:chgData name="Bronwen Williams" userId="8cddccff-1a1d-4583-b4c6-12dd9d3d2194" providerId="ADAL" clId="{CA7AABB8-7B05-4098-99DD-B5C11C874774}" dt="2023-02-07T14:43:18.619" v="3855" actId="26606"/>
        <pc:sldMkLst>
          <pc:docMk/>
          <pc:sldMk cId="1516028038" sldId="272"/>
        </pc:sldMkLst>
        <pc:spChg chg="mod">
          <ac:chgData name="Bronwen Williams" userId="8cddccff-1a1d-4583-b4c6-12dd9d3d2194" providerId="ADAL" clId="{CA7AABB8-7B05-4098-99DD-B5C11C874774}" dt="2023-02-07T14:43:18.619" v="3855" actId="26606"/>
          <ac:spMkLst>
            <pc:docMk/>
            <pc:sldMk cId="1516028038" sldId="272"/>
            <ac:spMk id="2" creationId="{C7FFCD9E-3308-5728-7F9F-CC8E9D119944}"/>
          </ac:spMkLst>
        </pc:spChg>
        <pc:spChg chg="del mod">
          <ac:chgData name="Bronwen Williams" userId="8cddccff-1a1d-4583-b4c6-12dd9d3d2194" providerId="ADAL" clId="{CA7AABB8-7B05-4098-99DD-B5C11C874774}" dt="2023-02-07T14:43:18.619" v="3855" actId="26606"/>
          <ac:spMkLst>
            <pc:docMk/>
            <pc:sldMk cId="1516028038" sldId="272"/>
            <ac:spMk id="3" creationId="{D3D1821D-C17F-9AE8-EA92-26E03A104B04}"/>
          </ac:spMkLst>
        </pc:spChg>
        <pc:spChg chg="add">
          <ac:chgData name="Bronwen Williams" userId="8cddccff-1a1d-4583-b4c6-12dd9d3d2194" providerId="ADAL" clId="{CA7AABB8-7B05-4098-99DD-B5C11C874774}" dt="2023-02-07T14:43:18.619" v="3855" actId="26606"/>
          <ac:spMkLst>
            <pc:docMk/>
            <pc:sldMk cId="1516028038" sldId="272"/>
            <ac:spMk id="9" creationId="{308119F7-B84E-4EBF-919F-A9B0F6D92473}"/>
          </ac:spMkLst>
        </pc:spChg>
        <pc:spChg chg="add">
          <ac:chgData name="Bronwen Williams" userId="8cddccff-1a1d-4583-b4c6-12dd9d3d2194" providerId="ADAL" clId="{CA7AABB8-7B05-4098-99DD-B5C11C874774}" dt="2023-02-07T14:43:18.619" v="3855" actId="26606"/>
          <ac:spMkLst>
            <pc:docMk/>
            <pc:sldMk cId="1516028038" sldId="272"/>
            <ac:spMk id="11" creationId="{DAA17479-17CB-402A-8689-750C6F38584C}"/>
          </ac:spMkLst>
        </pc:spChg>
        <pc:spChg chg="add">
          <ac:chgData name="Bronwen Williams" userId="8cddccff-1a1d-4583-b4c6-12dd9d3d2194" providerId="ADAL" clId="{CA7AABB8-7B05-4098-99DD-B5C11C874774}" dt="2023-02-07T14:43:18.619" v="3855" actId="26606"/>
          <ac:spMkLst>
            <pc:docMk/>
            <pc:sldMk cId="1516028038" sldId="272"/>
            <ac:spMk id="13" creationId="{F534AA72-89BF-4BB0-B339-DEB9FC7F1BF2}"/>
          </ac:spMkLst>
        </pc:spChg>
        <pc:graphicFrameChg chg="add">
          <ac:chgData name="Bronwen Williams" userId="8cddccff-1a1d-4583-b4c6-12dd9d3d2194" providerId="ADAL" clId="{CA7AABB8-7B05-4098-99DD-B5C11C874774}" dt="2023-02-07T14:43:18.619" v="3855" actId="26606"/>
          <ac:graphicFrameMkLst>
            <pc:docMk/>
            <pc:sldMk cId="1516028038" sldId="272"/>
            <ac:graphicFrameMk id="5" creationId="{88BB13C6-1826-9BF8-C977-A244694BD49E}"/>
          </ac:graphicFrameMkLst>
        </pc:graphicFrameChg>
      </pc:sldChg>
    </pc:docChg>
  </pc:docChgLst>
</pc:chgInfo>
</file>

<file path=ppt/diagrams/_rels/data2.xml.rels><?xml version="1.0" encoding="UTF-8" standalone="yes"?>
<Relationships xmlns="http://schemas.openxmlformats.org/package/2006/relationships"><Relationship Id="rId1" Type="http://schemas.openxmlformats.org/officeDocument/2006/relationships/hyperlink" Target="https://www.sra.org.uk/solicitors/standards-regulations/accounts-rules/" TargetMode="External"/></Relationships>
</file>

<file path=ppt/diagrams/_rels/drawing2.xml.rels><?xml version="1.0" encoding="UTF-8" standalone="yes"?>
<Relationships xmlns="http://schemas.openxmlformats.org/package/2006/relationships"><Relationship Id="rId1" Type="http://schemas.openxmlformats.org/officeDocument/2006/relationships/hyperlink" Target="https://www.sra.org.uk/solicitors/standards-regulations/accounts-rules/" TargetMode="Externa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B8AD434-002B-4793-A8AE-5613BD4AFA0F}" type="doc">
      <dgm:prSet loTypeId="urn:microsoft.com/office/officeart/2016/7/layout/BasicLinearProcessNumbered" loCatId="process" qsTypeId="urn:microsoft.com/office/officeart/2005/8/quickstyle/simple1" qsCatId="simple" csTypeId="urn:microsoft.com/office/officeart/2005/8/colors/accent0_3" csCatId="mainScheme" phldr="1"/>
      <dgm:spPr/>
      <dgm:t>
        <a:bodyPr/>
        <a:lstStyle/>
        <a:p>
          <a:endParaRPr lang="en-US"/>
        </a:p>
      </dgm:t>
    </dgm:pt>
    <dgm:pt modelId="{273A2273-649A-42BC-837B-560A3A9BA3C9}">
      <dgm:prSet/>
      <dgm:spPr/>
      <dgm:t>
        <a:bodyPr/>
        <a:lstStyle/>
        <a:p>
          <a:pPr>
            <a:defRPr cap="all"/>
          </a:pPr>
          <a:r>
            <a:rPr lang="en-GB" baseline="0"/>
            <a:t>Dealing with recipets and payments of client money and the firm’s own money</a:t>
          </a:r>
          <a:endParaRPr lang="en-US"/>
        </a:p>
      </dgm:t>
    </dgm:pt>
    <dgm:pt modelId="{9CD6FBCC-8952-44AC-8D39-EA3409E0A8C2}" type="parTrans" cxnId="{832C6219-9D53-4F26-AD42-718D4BC56D49}">
      <dgm:prSet/>
      <dgm:spPr/>
      <dgm:t>
        <a:bodyPr/>
        <a:lstStyle/>
        <a:p>
          <a:endParaRPr lang="en-US"/>
        </a:p>
      </dgm:t>
    </dgm:pt>
    <dgm:pt modelId="{DA94D877-8D44-4196-BFF0-0F48A2628752}" type="sibTrans" cxnId="{832C6219-9D53-4F26-AD42-718D4BC56D49}">
      <dgm:prSet phldrT="1"/>
      <dgm:spPr/>
      <dgm:t>
        <a:bodyPr/>
        <a:lstStyle/>
        <a:p>
          <a:r>
            <a:rPr lang="en-US"/>
            <a:t>1</a:t>
          </a:r>
        </a:p>
      </dgm:t>
    </dgm:pt>
    <dgm:pt modelId="{7FD9D461-75E9-4930-AE85-1ED504EBF6FE}">
      <dgm:prSet/>
      <dgm:spPr/>
      <dgm:t>
        <a:bodyPr/>
        <a:lstStyle/>
        <a:p>
          <a:pPr>
            <a:defRPr cap="all"/>
          </a:pPr>
          <a:r>
            <a:rPr lang="en-GB" baseline="0"/>
            <a:t>Making entries to deal with professional charges and VAT when issuing a bill</a:t>
          </a:r>
          <a:endParaRPr lang="en-US"/>
        </a:p>
      </dgm:t>
    </dgm:pt>
    <dgm:pt modelId="{0340FCCF-4686-4AF7-AB07-73575FE70CD8}" type="parTrans" cxnId="{C4ED1091-0B39-4B9A-A909-9CEF2B9B5A67}">
      <dgm:prSet/>
      <dgm:spPr/>
      <dgm:t>
        <a:bodyPr/>
        <a:lstStyle/>
        <a:p>
          <a:endParaRPr lang="en-US"/>
        </a:p>
      </dgm:t>
    </dgm:pt>
    <dgm:pt modelId="{14FFE431-9CE8-43CD-BE92-9E9327178226}" type="sibTrans" cxnId="{C4ED1091-0B39-4B9A-A909-9CEF2B9B5A67}">
      <dgm:prSet phldrT="2"/>
      <dgm:spPr/>
      <dgm:t>
        <a:bodyPr/>
        <a:lstStyle/>
        <a:p>
          <a:r>
            <a:rPr lang="en-US"/>
            <a:t>2</a:t>
          </a:r>
        </a:p>
      </dgm:t>
    </dgm:pt>
    <dgm:pt modelId="{CF088D88-6196-4AF5-BC5F-21DC7BD157DC}" type="pres">
      <dgm:prSet presAssocID="{2B8AD434-002B-4793-A8AE-5613BD4AFA0F}" presName="Name0" presStyleCnt="0">
        <dgm:presLayoutVars>
          <dgm:animLvl val="lvl"/>
          <dgm:resizeHandles val="exact"/>
        </dgm:presLayoutVars>
      </dgm:prSet>
      <dgm:spPr/>
    </dgm:pt>
    <dgm:pt modelId="{7B85C54D-792D-4F27-A813-D96205D6E673}" type="pres">
      <dgm:prSet presAssocID="{273A2273-649A-42BC-837B-560A3A9BA3C9}" presName="compositeNode" presStyleCnt="0">
        <dgm:presLayoutVars>
          <dgm:bulletEnabled val="1"/>
        </dgm:presLayoutVars>
      </dgm:prSet>
      <dgm:spPr/>
    </dgm:pt>
    <dgm:pt modelId="{08BD1B29-2765-44AA-A7B4-418EC4907E22}" type="pres">
      <dgm:prSet presAssocID="{273A2273-649A-42BC-837B-560A3A9BA3C9}" presName="bgRect" presStyleLbl="bgAccFollowNode1" presStyleIdx="0" presStyleCnt="2"/>
      <dgm:spPr/>
    </dgm:pt>
    <dgm:pt modelId="{9622AD2E-39A5-448F-8DA3-20054C76B583}" type="pres">
      <dgm:prSet presAssocID="{DA94D877-8D44-4196-BFF0-0F48A2628752}" presName="sibTransNodeCircle" presStyleLbl="alignNode1" presStyleIdx="0" presStyleCnt="4">
        <dgm:presLayoutVars>
          <dgm:chMax val="0"/>
          <dgm:bulletEnabled/>
        </dgm:presLayoutVars>
      </dgm:prSet>
      <dgm:spPr/>
    </dgm:pt>
    <dgm:pt modelId="{624AEB4D-2A23-4E95-B5F5-9F8B6CFE72D2}" type="pres">
      <dgm:prSet presAssocID="{273A2273-649A-42BC-837B-560A3A9BA3C9}" presName="bottomLine" presStyleLbl="alignNode1" presStyleIdx="1" presStyleCnt="4">
        <dgm:presLayoutVars/>
      </dgm:prSet>
      <dgm:spPr/>
    </dgm:pt>
    <dgm:pt modelId="{A62E2B01-41C9-4E13-AA44-FB82CDC937D5}" type="pres">
      <dgm:prSet presAssocID="{273A2273-649A-42BC-837B-560A3A9BA3C9}" presName="nodeText" presStyleLbl="bgAccFollowNode1" presStyleIdx="0" presStyleCnt="2">
        <dgm:presLayoutVars>
          <dgm:bulletEnabled val="1"/>
        </dgm:presLayoutVars>
      </dgm:prSet>
      <dgm:spPr/>
    </dgm:pt>
    <dgm:pt modelId="{75F21D5A-D323-4BDB-912F-4BD6D880E493}" type="pres">
      <dgm:prSet presAssocID="{DA94D877-8D44-4196-BFF0-0F48A2628752}" presName="sibTrans" presStyleCnt="0"/>
      <dgm:spPr/>
    </dgm:pt>
    <dgm:pt modelId="{5BD51413-FA49-4171-A60F-23AE2C5059D8}" type="pres">
      <dgm:prSet presAssocID="{7FD9D461-75E9-4930-AE85-1ED504EBF6FE}" presName="compositeNode" presStyleCnt="0">
        <dgm:presLayoutVars>
          <dgm:bulletEnabled val="1"/>
        </dgm:presLayoutVars>
      </dgm:prSet>
      <dgm:spPr/>
    </dgm:pt>
    <dgm:pt modelId="{1048786E-F5F7-49E0-9E09-C3C1250D3E4E}" type="pres">
      <dgm:prSet presAssocID="{7FD9D461-75E9-4930-AE85-1ED504EBF6FE}" presName="bgRect" presStyleLbl="bgAccFollowNode1" presStyleIdx="1" presStyleCnt="2"/>
      <dgm:spPr/>
    </dgm:pt>
    <dgm:pt modelId="{8441828C-B7DA-4280-9C8B-4E8D0EDFC9C2}" type="pres">
      <dgm:prSet presAssocID="{14FFE431-9CE8-43CD-BE92-9E9327178226}" presName="sibTransNodeCircle" presStyleLbl="alignNode1" presStyleIdx="2" presStyleCnt="4">
        <dgm:presLayoutVars>
          <dgm:chMax val="0"/>
          <dgm:bulletEnabled/>
        </dgm:presLayoutVars>
      </dgm:prSet>
      <dgm:spPr/>
    </dgm:pt>
    <dgm:pt modelId="{0442D030-7675-433A-AB71-3E2A94A37759}" type="pres">
      <dgm:prSet presAssocID="{7FD9D461-75E9-4930-AE85-1ED504EBF6FE}" presName="bottomLine" presStyleLbl="alignNode1" presStyleIdx="3" presStyleCnt="4">
        <dgm:presLayoutVars/>
      </dgm:prSet>
      <dgm:spPr/>
    </dgm:pt>
    <dgm:pt modelId="{DB7FB7CB-DB6A-4DB7-B311-74CF90FAD8EC}" type="pres">
      <dgm:prSet presAssocID="{7FD9D461-75E9-4930-AE85-1ED504EBF6FE}" presName="nodeText" presStyleLbl="bgAccFollowNode1" presStyleIdx="1" presStyleCnt="2">
        <dgm:presLayoutVars>
          <dgm:bulletEnabled val="1"/>
        </dgm:presLayoutVars>
      </dgm:prSet>
      <dgm:spPr/>
    </dgm:pt>
  </dgm:ptLst>
  <dgm:cxnLst>
    <dgm:cxn modelId="{832C6219-9D53-4F26-AD42-718D4BC56D49}" srcId="{2B8AD434-002B-4793-A8AE-5613BD4AFA0F}" destId="{273A2273-649A-42BC-837B-560A3A9BA3C9}" srcOrd="0" destOrd="0" parTransId="{9CD6FBCC-8952-44AC-8D39-EA3409E0A8C2}" sibTransId="{DA94D877-8D44-4196-BFF0-0F48A2628752}"/>
    <dgm:cxn modelId="{C52F9A2F-6D3E-4D52-9C9C-20D389F6C97A}" type="presOf" srcId="{273A2273-649A-42BC-837B-560A3A9BA3C9}" destId="{A62E2B01-41C9-4E13-AA44-FB82CDC937D5}" srcOrd="1" destOrd="0" presId="urn:microsoft.com/office/officeart/2016/7/layout/BasicLinearProcessNumbered"/>
    <dgm:cxn modelId="{6B3AB15E-4318-427D-BB82-F422E7177928}" type="presOf" srcId="{14FFE431-9CE8-43CD-BE92-9E9327178226}" destId="{8441828C-B7DA-4280-9C8B-4E8D0EDFC9C2}" srcOrd="0" destOrd="0" presId="urn:microsoft.com/office/officeart/2016/7/layout/BasicLinearProcessNumbered"/>
    <dgm:cxn modelId="{6286867D-DAA0-4B66-9BD8-653D2D1EF680}" type="presOf" srcId="{273A2273-649A-42BC-837B-560A3A9BA3C9}" destId="{08BD1B29-2765-44AA-A7B4-418EC4907E22}" srcOrd="0" destOrd="0" presId="urn:microsoft.com/office/officeart/2016/7/layout/BasicLinearProcessNumbered"/>
    <dgm:cxn modelId="{2BA7DA81-DA41-4491-B27E-BA56A44AFBE3}" type="presOf" srcId="{DA94D877-8D44-4196-BFF0-0F48A2628752}" destId="{9622AD2E-39A5-448F-8DA3-20054C76B583}" srcOrd="0" destOrd="0" presId="urn:microsoft.com/office/officeart/2016/7/layout/BasicLinearProcessNumbered"/>
    <dgm:cxn modelId="{C4ED1091-0B39-4B9A-A909-9CEF2B9B5A67}" srcId="{2B8AD434-002B-4793-A8AE-5613BD4AFA0F}" destId="{7FD9D461-75E9-4930-AE85-1ED504EBF6FE}" srcOrd="1" destOrd="0" parTransId="{0340FCCF-4686-4AF7-AB07-73575FE70CD8}" sibTransId="{14FFE431-9CE8-43CD-BE92-9E9327178226}"/>
    <dgm:cxn modelId="{21933DCB-77C2-480E-81B8-71D9957240CC}" type="presOf" srcId="{7FD9D461-75E9-4930-AE85-1ED504EBF6FE}" destId="{1048786E-F5F7-49E0-9E09-C3C1250D3E4E}" srcOrd="0" destOrd="0" presId="urn:microsoft.com/office/officeart/2016/7/layout/BasicLinearProcessNumbered"/>
    <dgm:cxn modelId="{A99485F0-A153-4E6E-AC31-3F4E9F1F1D54}" type="presOf" srcId="{7FD9D461-75E9-4930-AE85-1ED504EBF6FE}" destId="{DB7FB7CB-DB6A-4DB7-B311-74CF90FAD8EC}" srcOrd="1" destOrd="0" presId="urn:microsoft.com/office/officeart/2016/7/layout/BasicLinearProcessNumbered"/>
    <dgm:cxn modelId="{F16654FE-AF61-4FFC-ABB5-87A026937EE6}" type="presOf" srcId="{2B8AD434-002B-4793-A8AE-5613BD4AFA0F}" destId="{CF088D88-6196-4AF5-BC5F-21DC7BD157DC}" srcOrd="0" destOrd="0" presId="urn:microsoft.com/office/officeart/2016/7/layout/BasicLinearProcessNumbered"/>
    <dgm:cxn modelId="{F146F59A-CD3E-411D-8435-5AB04925FFEA}" type="presParOf" srcId="{CF088D88-6196-4AF5-BC5F-21DC7BD157DC}" destId="{7B85C54D-792D-4F27-A813-D96205D6E673}" srcOrd="0" destOrd="0" presId="urn:microsoft.com/office/officeart/2016/7/layout/BasicLinearProcessNumbered"/>
    <dgm:cxn modelId="{6FE1DB8B-BD4D-41D4-BE75-C27097A1C9D5}" type="presParOf" srcId="{7B85C54D-792D-4F27-A813-D96205D6E673}" destId="{08BD1B29-2765-44AA-A7B4-418EC4907E22}" srcOrd="0" destOrd="0" presId="urn:microsoft.com/office/officeart/2016/7/layout/BasicLinearProcessNumbered"/>
    <dgm:cxn modelId="{C0AFA96F-C093-4FED-A8B1-628ABB923141}" type="presParOf" srcId="{7B85C54D-792D-4F27-A813-D96205D6E673}" destId="{9622AD2E-39A5-448F-8DA3-20054C76B583}" srcOrd="1" destOrd="0" presId="urn:microsoft.com/office/officeart/2016/7/layout/BasicLinearProcessNumbered"/>
    <dgm:cxn modelId="{9C753B3C-5312-47A5-864B-25A554D1D69C}" type="presParOf" srcId="{7B85C54D-792D-4F27-A813-D96205D6E673}" destId="{624AEB4D-2A23-4E95-B5F5-9F8B6CFE72D2}" srcOrd="2" destOrd="0" presId="urn:microsoft.com/office/officeart/2016/7/layout/BasicLinearProcessNumbered"/>
    <dgm:cxn modelId="{626F7D94-4017-4F49-8AEE-DD7ED34DACC9}" type="presParOf" srcId="{7B85C54D-792D-4F27-A813-D96205D6E673}" destId="{A62E2B01-41C9-4E13-AA44-FB82CDC937D5}" srcOrd="3" destOrd="0" presId="urn:microsoft.com/office/officeart/2016/7/layout/BasicLinearProcessNumbered"/>
    <dgm:cxn modelId="{51007218-F915-4AAE-B238-146A21436F74}" type="presParOf" srcId="{CF088D88-6196-4AF5-BC5F-21DC7BD157DC}" destId="{75F21D5A-D323-4BDB-912F-4BD6D880E493}" srcOrd="1" destOrd="0" presId="urn:microsoft.com/office/officeart/2016/7/layout/BasicLinearProcessNumbered"/>
    <dgm:cxn modelId="{F2117B66-98F1-4DAE-8200-0F389A65E85A}" type="presParOf" srcId="{CF088D88-6196-4AF5-BC5F-21DC7BD157DC}" destId="{5BD51413-FA49-4171-A60F-23AE2C5059D8}" srcOrd="2" destOrd="0" presId="urn:microsoft.com/office/officeart/2016/7/layout/BasicLinearProcessNumbered"/>
    <dgm:cxn modelId="{F34DCCD4-F041-4BA5-8AB1-B70A3208B24A}" type="presParOf" srcId="{5BD51413-FA49-4171-A60F-23AE2C5059D8}" destId="{1048786E-F5F7-49E0-9E09-C3C1250D3E4E}" srcOrd="0" destOrd="0" presId="urn:microsoft.com/office/officeart/2016/7/layout/BasicLinearProcessNumbered"/>
    <dgm:cxn modelId="{567FF41C-9BA9-41B4-98F5-AE9CA588450C}" type="presParOf" srcId="{5BD51413-FA49-4171-A60F-23AE2C5059D8}" destId="{8441828C-B7DA-4280-9C8B-4E8D0EDFC9C2}" srcOrd="1" destOrd="0" presId="urn:microsoft.com/office/officeart/2016/7/layout/BasicLinearProcessNumbered"/>
    <dgm:cxn modelId="{2171DA63-A228-4EEA-834D-58D86DFC571A}" type="presParOf" srcId="{5BD51413-FA49-4171-A60F-23AE2C5059D8}" destId="{0442D030-7675-433A-AB71-3E2A94A37759}" srcOrd="2" destOrd="0" presId="urn:microsoft.com/office/officeart/2016/7/layout/BasicLinearProcessNumbered"/>
    <dgm:cxn modelId="{2821A725-42BF-41E0-B396-30B924311B3B}" type="presParOf" srcId="{5BD51413-FA49-4171-A60F-23AE2C5059D8}" destId="{DB7FB7CB-DB6A-4DB7-B311-74CF90FAD8EC}"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8791F4F-DDEE-40B8-9EA9-BB45F943DF3A}"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AE06F28F-3239-47B6-A043-0975442AA5F1}">
      <dgm:prSet/>
      <dgm:spPr/>
      <dgm:t>
        <a:bodyPr/>
        <a:lstStyle/>
        <a:p>
          <a:r>
            <a:rPr lang="en-GB"/>
            <a:t>Rule 4.1 – client money must be kept separate from the firm's own money </a:t>
          </a:r>
          <a:endParaRPr lang="en-US"/>
        </a:p>
      </dgm:t>
    </dgm:pt>
    <dgm:pt modelId="{417DAC4A-6A29-4D30-ACDD-CC443B7EEA7E}" type="parTrans" cxnId="{997FF255-5980-443C-81BC-49DD9AC946B3}">
      <dgm:prSet/>
      <dgm:spPr/>
      <dgm:t>
        <a:bodyPr/>
        <a:lstStyle/>
        <a:p>
          <a:endParaRPr lang="en-US"/>
        </a:p>
      </dgm:t>
    </dgm:pt>
    <dgm:pt modelId="{0A4C6046-C2DA-4346-8F94-CF84CAAEFF45}" type="sibTrans" cxnId="{997FF255-5980-443C-81BC-49DD9AC946B3}">
      <dgm:prSet/>
      <dgm:spPr/>
      <dgm:t>
        <a:bodyPr/>
        <a:lstStyle/>
        <a:p>
          <a:endParaRPr lang="en-US"/>
        </a:p>
      </dgm:t>
    </dgm:pt>
    <dgm:pt modelId="{5424115D-A2F3-44E8-9258-8560DF37D22A}">
      <dgm:prSet/>
      <dgm:spPr/>
      <dgm:t>
        <a:bodyPr/>
        <a:lstStyle/>
        <a:p>
          <a:r>
            <a:rPr lang="en-GB"/>
            <a:t>Rule 8 sets out the recoding requirements of the Rules</a:t>
          </a:r>
          <a:endParaRPr lang="en-US"/>
        </a:p>
      </dgm:t>
    </dgm:pt>
    <dgm:pt modelId="{2D04A95A-F6BE-4951-8002-2ED252B54A3D}" type="parTrans" cxnId="{99ABEC65-3BA0-48D7-B060-9729971C531B}">
      <dgm:prSet/>
      <dgm:spPr/>
      <dgm:t>
        <a:bodyPr/>
        <a:lstStyle/>
        <a:p>
          <a:endParaRPr lang="en-US"/>
        </a:p>
      </dgm:t>
    </dgm:pt>
    <dgm:pt modelId="{24556A7A-7BC8-40EF-80FB-36DAE2B4B1C8}" type="sibTrans" cxnId="{99ABEC65-3BA0-48D7-B060-9729971C531B}">
      <dgm:prSet/>
      <dgm:spPr/>
      <dgm:t>
        <a:bodyPr/>
        <a:lstStyle/>
        <a:p>
          <a:endParaRPr lang="en-US"/>
        </a:p>
      </dgm:t>
    </dgm:pt>
    <dgm:pt modelId="{174F501E-D7D2-4655-A1C5-5B3CC7C36508}">
      <dgm:prSet/>
      <dgm:spPr/>
      <dgm:t>
        <a:bodyPr/>
        <a:lstStyle/>
        <a:p>
          <a:r>
            <a:rPr lang="en-GB">
              <a:hlinkClick xmlns:r="http://schemas.openxmlformats.org/officeDocument/2006/relationships" r:id="rId1"/>
            </a:rPr>
            <a:t>SRA | Accounts Rules | Solicitors Regulation Authority</a:t>
          </a:r>
          <a:endParaRPr lang="en-US"/>
        </a:p>
      </dgm:t>
    </dgm:pt>
    <dgm:pt modelId="{5F69E5D8-158B-422F-A500-B522502F99BE}" type="parTrans" cxnId="{BA0A60FF-C4EB-4ED7-A2CC-FC438324ED22}">
      <dgm:prSet/>
      <dgm:spPr/>
      <dgm:t>
        <a:bodyPr/>
        <a:lstStyle/>
        <a:p>
          <a:endParaRPr lang="en-US"/>
        </a:p>
      </dgm:t>
    </dgm:pt>
    <dgm:pt modelId="{193AA5AC-26A7-4403-B798-E07B80DF64FF}" type="sibTrans" cxnId="{BA0A60FF-C4EB-4ED7-A2CC-FC438324ED22}">
      <dgm:prSet/>
      <dgm:spPr/>
      <dgm:t>
        <a:bodyPr/>
        <a:lstStyle/>
        <a:p>
          <a:endParaRPr lang="en-US"/>
        </a:p>
      </dgm:t>
    </dgm:pt>
    <dgm:pt modelId="{14D415E9-69FD-47F2-BE09-ED1DC40679C3}">
      <dgm:prSet/>
      <dgm:spPr/>
      <dgm:t>
        <a:bodyPr/>
        <a:lstStyle/>
        <a:p>
          <a:r>
            <a:rPr lang="en-GB"/>
            <a:t>Put simply – carrying on 2 separate businesses with 2 separate sets of accounts</a:t>
          </a:r>
          <a:endParaRPr lang="en-US"/>
        </a:p>
      </dgm:t>
    </dgm:pt>
    <dgm:pt modelId="{7B4E78E7-CA39-46E7-B434-6B23ECC660CF}" type="parTrans" cxnId="{161ABC54-EC0B-4FDA-9421-9EDF11EC6479}">
      <dgm:prSet/>
      <dgm:spPr/>
      <dgm:t>
        <a:bodyPr/>
        <a:lstStyle/>
        <a:p>
          <a:endParaRPr lang="en-US"/>
        </a:p>
      </dgm:t>
    </dgm:pt>
    <dgm:pt modelId="{05659D09-F9A0-43ED-8516-A59487752F0B}" type="sibTrans" cxnId="{161ABC54-EC0B-4FDA-9421-9EDF11EC6479}">
      <dgm:prSet/>
      <dgm:spPr/>
      <dgm:t>
        <a:bodyPr/>
        <a:lstStyle/>
        <a:p>
          <a:endParaRPr lang="en-US"/>
        </a:p>
      </dgm:t>
    </dgm:pt>
    <dgm:pt modelId="{A23876DC-8587-4C19-9375-8608E8C0A019}">
      <dgm:prSet/>
      <dgm:spPr/>
      <dgm:t>
        <a:bodyPr/>
        <a:lstStyle/>
        <a:p>
          <a:r>
            <a:rPr lang="en-GB"/>
            <a:t>Set A – business that handles client money</a:t>
          </a:r>
          <a:endParaRPr lang="en-US"/>
        </a:p>
      </dgm:t>
    </dgm:pt>
    <dgm:pt modelId="{88C86A4D-66B3-48F6-B15A-BDCC1F7AFF85}" type="parTrans" cxnId="{48025DF5-D558-436B-B160-21AB83AFA926}">
      <dgm:prSet/>
      <dgm:spPr/>
      <dgm:t>
        <a:bodyPr/>
        <a:lstStyle/>
        <a:p>
          <a:endParaRPr lang="en-US"/>
        </a:p>
      </dgm:t>
    </dgm:pt>
    <dgm:pt modelId="{B7E7F914-B9D6-4E8E-ABD6-142960EA47DB}" type="sibTrans" cxnId="{48025DF5-D558-436B-B160-21AB83AFA926}">
      <dgm:prSet/>
      <dgm:spPr/>
      <dgm:t>
        <a:bodyPr/>
        <a:lstStyle/>
        <a:p>
          <a:endParaRPr lang="en-US"/>
        </a:p>
      </dgm:t>
    </dgm:pt>
    <dgm:pt modelId="{EB068EAB-2645-447F-9479-A716EC617CF5}">
      <dgm:prSet/>
      <dgm:spPr/>
      <dgm:t>
        <a:bodyPr/>
        <a:lstStyle/>
        <a:p>
          <a:r>
            <a:rPr lang="en-GB"/>
            <a:t>Set B – the business’ ordinary business accounts</a:t>
          </a:r>
          <a:endParaRPr lang="en-US"/>
        </a:p>
      </dgm:t>
    </dgm:pt>
    <dgm:pt modelId="{B4E97AAF-356F-4AEF-89F8-535ADB0571D6}" type="parTrans" cxnId="{1195373F-A4BC-44F8-A036-ACABF5EC88C5}">
      <dgm:prSet/>
      <dgm:spPr/>
      <dgm:t>
        <a:bodyPr/>
        <a:lstStyle/>
        <a:p>
          <a:endParaRPr lang="en-US"/>
        </a:p>
      </dgm:t>
    </dgm:pt>
    <dgm:pt modelId="{4669F843-45D7-4CE6-89A7-A67683567BC1}" type="sibTrans" cxnId="{1195373F-A4BC-44F8-A036-ACABF5EC88C5}">
      <dgm:prSet/>
      <dgm:spPr/>
      <dgm:t>
        <a:bodyPr/>
        <a:lstStyle/>
        <a:p>
          <a:endParaRPr lang="en-US"/>
        </a:p>
      </dgm:t>
    </dgm:pt>
    <dgm:pt modelId="{41355891-DD45-49D8-826D-0077EC52C5B9}">
      <dgm:prSet/>
      <dgm:spPr/>
      <dgm:t>
        <a:bodyPr/>
        <a:lstStyle/>
        <a:p>
          <a:r>
            <a:rPr lang="en-GB"/>
            <a:t>NB a firm cannot enter a debit on one set of accounts  (A) and a credit on the other  (B)</a:t>
          </a:r>
          <a:endParaRPr lang="en-US"/>
        </a:p>
      </dgm:t>
    </dgm:pt>
    <dgm:pt modelId="{8C10B0EA-1E7F-43C6-850A-0F143D85E314}" type="parTrans" cxnId="{A1CDED0D-D891-4D4A-8494-DB2C5D5E7BAC}">
      <dgm:prSet/>
      <dgm:spPr/>
      <dgm:t>
        <a:bodyPr/>
        <a:lstStyle/>
        <a:p>
          <a:endParaRPr lang="en-US"/>
        </a:p>
      </dgm:t>
    </dgm:pt>
    <dgm:pt modelId="{E4B3D79D-8B25-471A-9EC4-DDE8AC8E20E6}" type="sibTrans" cxnId="{A1CDED0D-D891-4D4A-8494-DB2C5D5E7BAC}">
      <dgm:prSet/>
      <dgm:spPr/>
      <dgm:t>
        <a:bodyPr/>
        <a:lstStyle/>
        <a:p>
          <a:endParaRPr lang="en-US"/>
        </a:p>
      </dgm:t>
    </dgm:pt>
    <dgm:pt modelId="{C686879D-F381-46E4-A058-DE06553EF638}" type="pres">
      <dgm:prSet presAssocID="{B8791F4F-DDEE-40B8-9EA9-BB45F943DF3A}" presName="diagram" presStyleCnt="0">
        <dgm:presLayoutVars>
          <dgm:dir/>
          <dgm:resizeHandles val="exact"/>
        </dgm:presLayoutVars>
      </dgm:prSet>
      <dgm:spPr/>
    </dgm:pt>
    <dgm:pt modelId="{E70B8231-AF91-40A7-B550-41002D1BB5C1}" type="pres">
      <dgm:prSet presAssocID="{AE06F28F-3239-47B6-A043-0975442AA5F1}" presName="node" presStyleLbl="node1" presStyleIdx="0" presStyleCnt="7">
        <dgm:presLayoutVars>
          <dgm:bulletEnabled val="1"/>
        </dgm:presLayoutVars>
      </dgm:prSet>
      <dgm:spPr/>
    </dgm:pt>
    <dgm:pt modelId="{B385BD79-F040-41FD-927B-0EB8E1746D0D}" type="pres">
      <dgm:prSet presAssocID="{0A4C6046-C2DA-4346-8F94-CF84CAAEFF45}" presName="sibTrans" presStyleCnt="0"/>
      <dgm:spPr/>
    </dgm:pt>
    <dgm:pt modelId="{8CDA6CF4-76C5-45D1-BB6A-105C012C546C}" type="pres">
      <dgm:prSet presAssocID="{5424115D-A2F3-44E8-9258-8560DF37D22A}" presName="node" presStyleLbl="node1" presStyleIdx="1" presStyleCnt="7">
        <dgm:presLayoutVars>
          <dgm:bulletEnabled val="1"/>
        </dgm:presLayoutVars>
      </dgm:prSet>
      <dgm:spPr/>
    </dgm:pt>
    <dgm:pt modelId="{4E50F4B4-9D2A-49F4-832F-25BA2BDD5CC4}" type="pres">
      <dgm:prSet presAssocID="{24556A7A-7BC8-40EF-80FB-36DAE2B4B1C8}" presName="sibTrans" presStyleCnt="0"/>
      <dgm:spPr/>
    </dgm:pt>
    <dgm:pt modelId="{FB572CA2-37F0-4BCB-8D56-E14F6465020E}" type="pres">
      <dgm:prSet presAssocID="{174F501E-D7D2-4655-A1C5-5B3CC7C36508}" presName="node" presStyleLbl="node1" presStyleIdx="2" presStyleCnt="7">
        <dgm:presLayoutVars>
          <dgm:bulletEnabled val="1"/>
        </dgm:presLayoutVars>
      </dgm:prSet>
      <dgm:spPr/>
    </dgm:pt>
    <dgm:pt modelId="{A8394AD1-2353-4956-B7B6-08B75396ED8D}" type="pres">
      <dgm:prSet presAssocID="{193AA5AC-26A7-4403-B798-E07B80DF64FF}" presName="sibTrans" presStyleCnt="0"/>
      <dgm:spPr/>
    </dgm:pt>
    <dgm:pt modelId="{FE2DD25A-C46D-4F46-8234-A49096CAB58C}" type="pres">
      <dgm:prSet presAssocID="{14D415E9-69FD-47F2-BE09-ED1DC40679C3}" presName="node" presStyleLbl="node1" presStyleIdx="3" presStyleCnt="7">
        <dgm:presLayoutVars>
          <dgm:bulletEnabled val="1"/>
        </dgm:presLayoutVars>
      </dgm:prSet>
      <dgm:spPr/>
    </dgm:pt>
    <dgm:pt modelId="{EACF335F-F1A1-4A40-93A1-C4F023ACE429}" type="pres">
      <dgm:prSet presAssocID="{05659D09-F9A0-43ED-8516-A59487752F0B}" presName="sibTrans" presStyleCnt="0"/>
      <dgm:spPr/>
    </dgm:pt>
    <dgm:pt modelId="{60EDA065-AB21-4369-A7AA-FA49BF1F5D99}" type="pres">
      <dgm:prSet presAssocID="{A23876DC-8587-4C19-9375-8608E8C0A019}" presName="node" presStyleLbl="node1" presStyleIdx="4" presStyleCnt="7">
        <dgm:presLayoutVars>
          <dgm:bulletEnabled val="1"/>
        </dgm:presLayoutVars>
      </dgm:prSet>
      <dgm:spPr/>
    </dgm:pt>
    <dgm:pt modelId="{50E129F2-415F-4175-A954-3C2A8714B3AD}" type="pres">
      <dgm:prSet presAssocID="{B7E7F914-B9D6-4E8E-ABD6-142960EA47DB}" presName="sibTrans" presStyleCnt="0"/>
      <dgm:spPr/>
    </dgm:pt>
    <dgm:pt modelId="{1B246D39-3047-46B0-9C98-2B09BB1D76BA}" type="pres">
      <dgm:prSet presAssocID="{EB068EAB-2645-447F-9479-A716EC617CF5}" presName="node" presStyleLbl="node1" presStyleIdx="5" presStyleCnt="7">
        <dgm:presLayoutVars>
          <dgm:bulletEnabled val="1"/>
        </dgm:presLayoutVars>
      </dgm:prSet>
      <dgm:spPr/>
    </dgm:pt>
    <dgm:pt modelId="{05BA7B89-D58A-4F4A-AE07-952E7B48CE47}" type="pres">
      <dgm:prSet presAssocID="{4669F843-45D7-4CE6-89A7-A67683567BC1}" presName="sibTrans" presStyleCnt="0"/>
      <dgm:spPr/>
    </dgm:pt>
    <dgm:pt modelId="{F11F2E95-4A2B-4AE1-99B2-1B8B7031F5E5}" type="pres">
      <dgm:prSet presAssocID="{41355891-DD45-49D8-826D-0077EC52C5B9}" presName="node" presStyleLbl="node1" presStyleIdx="6" presStyleCnt="7">
        <dgm:presLayoutVars>
          <dgm:bulletEnabled val="1"/>
        </dgm:presLayoutVars>
      </dgm:prSet>
      <dgm:spPr/>
    </dgm:pt>
  </dgm:ptLst>
  <dgm:cxnLst>
    <dgm:cxn modelId="{A1CDED0D-D891-4D4A-8494-DB2C5D5E7BAC}" srcId="{B8791F4F-DDEE-40B8-9EA9-BB45F943DF3A}" destId="{41355891-DD45-49D8-826D-0077EC52C5B9}" srcOrd="6" destOrd="0" parTransId="{8C10B0EA-1E7F-43C6-850A-0F143D85E314}" sibTransId="{E4B3D79D-8B25-471A-9EC4-DDE8AC8E20E6}"/>
    <dgm:cxn modelId="{05D6B914-44D1-455A-A21C-3CCF97317B71}" type="presOf" srcId="{14D415E9-69FD-47F2-BE09-ED1DC40679C3}" destId="{FE2DD25A-C46D-4F46-8234-A49096CAB58C}" srcOrd="0" destOrd="0" presId="urn:microsoft.com/office/officeart/2005/8/layout/default"/>
    <dgm:cxn modelId="{CB79CA3A-CFA7-4FAE-AD4B-581D5A9F9B26}" type="presOf" srcId="{41355891-DD45-49D8-826D-0077EC52C5B9}" destId="{F11F2E95-4A2B-4AE1-99B2-1B8B7031F5E5}" srcOrd="0" destOrd="0" presId="urn:microsoft.com/office/officeart/2005/8/layout/default"/>
    <dgm:cxn modelId="{1195373F-A4BC-44F8-A036-ACABF5EC88C5}" srcId="{B8791F4F-DDEE-40B8-9EA9-BB45F943DF3A}" destId="{EB068EAB-2645-447F-9479-A716EC617CF5}" srcOrd="5" destOrd="0" parTransId="{B4E97AAF-356F-4AEF-89F8-535ADB0571D6}" sibTransId="{4669F843-45D7-4CE6-89A7-A67683567BC1}"/>
    <dgm:cxn modelId="{99ABEC65-3BA0-48D7-B060-9729971C531B}" srcId="{B8791F4F-DDEE-40B8-9EA9-BB45F943DF3A}" destId="{5424115D-A2F3-44E8-9258-8560DF37D22A}" srcOrd="1" destOrd="0" parTransId="{2D04A95A-F6BE-4951-8002-2ED252B54A3D}" sibTransId="{24556A7A-7BC8-40EF-80FB-36DAE2B4B1C8}"/>
    <dgm:cxn modelId="{161ABC54-EC0B-4FDA-9421-9EDF11EC6479}" srcId="{B8791F4F-DDEE-40B8-9EA9-BB45F943DF3A}" destId="{14D415E9-69FD-47F2-BE09-ED1DC40679C3}" srcOrd="3" destOrd="0" parTransId="{7B4E78E7-CA39-46E7-B434-6B23ECC660CF}" sibTransId="{05659D09-F9A0-43ED-8516-A59487752F0B}"/>
    <dgm:cxn modelId="{997FF255-5980-443C-81BC-49DD9AC946B3}" srcId="{B8791F4F-DDEE-40B8-9EA9-BB45F943DF3A}" destId="{AE06F28F-3239-47B6-A043-0975442AA5F1}" srcOrd="0" destOrd="0" parTransId="{417DAC4A-6A29-4D30-ACDD-CC443B7EEA7E}" sibTransId="{0A4C6046-C2DA-4346-8F94-CF84CAAEFF45}"/>
    <dgm:cxn modelId="{E4D0BFA1-2C28-408B-BDE9-B89DD00E6747}" type="presOf" srcId="{AE06F28F-3239-47B6-A043-0975442AA5F1}" destId="{E70B8231-AF91-40A7-B550-41002D1BB5C1}" srcOrd="0" destOrd="0" presId="urn:microsoft.com/office/officeart/2005/8/layout/default"/>
    <dgm:cxn modelId="{F49BB5C7-8847-4FFE-AC53-6A8A95D333E0}" type="presOf" srcId="{EB068EAB-2645-447F-9479-A716EC617CF5}" destId="{1B246D39-3047-46B0-9C98-2B09BB1D76BA}" srcOrd="0" destOrd="0" presId="urn:microsoft.com/office/officeart/2005/8/layout/default"/>
    <dgm:cxn modelId="{1DCC83D0-7021-4DB4-AF93-A55BFD97B503}" type="presOf" srcId="{174F501E-D7D2-4655-A1C5-5B3CC7C36508}" destId="{FB572CA2-37F0-4BCB-8D56-E14F6465020E}" srcOrd="0" destOrd="0" presId="urn:microsoft.com/office/officeart/2005/8/layout/default"/>
    <dgm:cxn modelId="{FAC762D1-DD56-4C7F-8A0A-CBBA2136D301}" type="presOf" srcId="{B8791F4F-DDEE-40B8-9EA9-BB45F943DF3A}" destId="{C686879D-F381-46E4-A058-DE06553EF638}" srcOrd="0" destOrd="0" presId="urn:microsoft.com/office/officeart/2005/8/layout/default"/>
    <dgm:cxn modelId="{48025DF5-D558-436B-B160-21AB83AFA926}" srcId="{B8791F4F-DDEE-40B8-9EA9-BB45F943DF3A}" destId="{A23876DC-8587-4C19-9375-8608E8C0A019}" srcOrd="4" destOrd="0" parTransId="{88C86A4D-66B3-48F6-B15A-BDCC1F7AFF85}" sibTransId="{B7E7F914-B9D6-4E8E-ABD6-142960EA47DB}"/>
    <dgm:cxn modelId="{CF840CF8-511F-42B9-BE69-BE389E9C7523}" type="presOf" srcId="{5424115D-A2F3-44E8-9258-8560DF37D22A}" destId="{8CDA6CF4-76C5-45D1-BB6A-105C012C546C}" srcOrd="0" destOrd="0" presId="urn:microsoft.com/office/officeart/2005/8/layout/default"/>
    <dgm:cxn modelId="{CD98BAFA-DD0F-423C-B8BC-E5B4C03019BD}" type="presOf" srcId="{A23876DC-8587-4C19-9375-8608E8C0A019}" destId="{60EDA065-AB21-4369-A7AA-FA49BF1F5D99}" srcOrd="0" destOrd="0" presId="urn:microsoft.com/office/officeart/2005/8/layout/default"/>
    <dgm:cxn modelId="{BA0A60FF-C4EB-4ED7-A2CC-FC438324ED22}" srcId="{B8791F4F-DDEE-40B8-9EA9-BB45F943DF3A}" destId="{174F501E-D7D2-4655-A1C5-5B3CC7C36508}" srcOrd="2" destOrd="0" parTransId="{5F69E5D8-158B-422F-A500-B522502F99BE}" sibTransId="{193AA5AC-26A7-4403-B798-E07B80DF64FF}"/>
    <dgm:cxn modelId="{85C1E89F-423E-49D5-8F60-5C46D98087C3}" type="presParOf" srcId="{C686879D-F381-46E4-A058-DE06553EF638}" destId="{E70B8231-AF91-40A7-B550-41002D1BB5C1}" srcOrd="0" destOrd="0" presId="urn:microsoft.com/office/officeart/2005/8/layout/default"/>
    <dgm:cxn modelId="{EA221DE9-E1AB-485B-B5DE-C993C092FA7E}" type="presParOf" srcId="{C686879D-F381-46E4-A058-DE06553EF638}" destId="{B385BD79-F040-41FD-927B-0EB8E1746D0D}" srcOrd="1" destOrd="0" presId="urn:microsoft.com/office/officeart/2005/8/layout/default"/>
    <dgm:cxn modelId="{387A8502-4B83-4470-84C8-4505EC12BD4E}" type="presParOf" srcId="{C686879D-F381-46E4-A058-DE06553EF638}" destId="{8CDA6CF4-76C5-45D1-BB6A-105C012C546C}" srcOrd="2" destOrd="0" presId="urn:microsoft.com/office/officeart/2005/8/layout/default"/>
    <dgm:cxn modelId="{F6263B3F-653A-4581-BB51-FD68CDF31E1C}" type="presParOf" srcId="{C686879D-F381-46E4-A058-DE06553EF638}" destId="{4E50F4B4-9D2A-49F4-832F-25BA2BDD5CC4}" srcOrd="3" destOrd="0" presId="urn:microsoft.com/office/officeart/2005/8/layout/default"/>
    <dgm:cxn modelId="{99187F7B-3DC3-40BB-8351-DCBDF94336AB}" type="presParOf" srcId="{C686879D-F381-46E4-A058-DE06553EF638}" destId="{FB572CA2-37F0-4BCB-8D56-E14F6465020E}" srcOrd="4" destOrd="0" presId="urn:microsoft.com/office/officeart/2005/8/layout/default"/>
    <dgm:cxn modelId="{BF637041-191A-40A4-8274-56FD930544CD}" type="presParOf" srcId="{C686879D-F381-46E4-A058-DE06553EF638}" destId="{A8394AD1-2353-4956-B7B6-08B75396ED8D}" srcOrd="5" destOrd="0" presId="urn:microsoft.com/office/officeart/2005/8/layout/default"/>
    <dgm:cxn modelId="{3C2E6655-2F43-4002-98C4-B2E2E2D00CE3}" type="presParOf" srcId="{C686879D-F381-46E4-A058-DE06553EF638}" destId="{FE2DD25A-C46D-4F46-8234-A49096CAB58C}" srcOrd="6" destOrd="0" presId="urn:microsoft.com/office/officeart/2005/8/layout/default"/>
    <dgm:cxn modelId="{DD69F62F-CC1F-440F-8AC5-EF10907C2537}" type="presParOf" srcId="{C686879D-F381-46E4-A058-DE06553EF638}" destId="{EACF335F-F1A1-4A40-93A1-C4F023ACE429}" srcOrd="7" destOrd="0" presId="urn:microsoft.com/office/officeart/2005/8/layout/default"/>
    <dgm:cxn modelId="{983E028C-BA29-41FE-B360-34BAB4DCED4C}" type="presParOf" srcId="{C686879D-F381-46E4-A058-DE06553EF638}" destId="{60EDA065-AB21-4369-A7AA-FA49BF1F5D99}" srcOrd="8" destOrd="0" presId="urn:microsoft.com/office/officeart/2005/8/layout/default"/>
    <dgm:cxn modelId="{855AEF93-6B56-49AB-8FB7-DF3D7B07883B}" type="presParOf" srcId="{C686879D-F381-46E4-A058-DE06553EF638}" destId="{50E129F2-415F-4175-A954-3C2A8714B3AD}" srcOrd="9" destOrd="0" presId="urn:microsoft.com/office/officeart/2005/8/layout/default"/>
    <dgm:cxn modelId="{6376DE4F-E4F3-4B1E-85B0-0D6A9DAF9883}" type="presParOf" srcId="{C686879D-F381-46E4-A058-DE06553EF638}" destId="{1B246D39-3047-46B0-9C98-2B09BB1D76BA}" srcOrd="10" destOrd="0" presId="urn:microsoft.com/office/officeart/2005/8/layout/default"/>
    <dgm:cxn modelId="{1E05411E-4A35-4764-A29E-662A50081792}" type="presParOf" srcId="{C686879D-F381-46E4-A058-DE06553EF638}" destId="{05BA7B89-D58A-4F4A-AE07-952E7B48CE47}" srcOrd="11" destOrd="0" presId="urn:microsoft.com/office/officeart/2005/8/layout/default"/>
    <dgm:cxn modelId="{57AF98BB-BEF3-46F2-9629-9026FEBB8ED4}" type="presParOf" srcId="{C686879D-F381-46E4-A058-DE06553EF638}" destId="{F11F2E95-4A2B-4AE1-99B2-1B8B7031F5E5}"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549627B-E1CC-4843-9930-B5AD2B02329A}" type="doc">
      <dgm:prSet loTypeId="urn:microsoft.com/office/officeart/2005/8/layout/process1" loCatId="process" qsTypeId="urn:microsoft.com/office/officeart/2005/8/quickstyle/simple3" qsCatId="simple" csTypeId="urn:microsoft.com/office/officeart/2005/8/colors/colorful1" csCatId="colorful"/>
      <dgm:spPr/>
      <dgm:t>
        <a:bodyPr/>
        <a:lstStyle/>
        <a:p>
          <a:endParaRPr lang="en-US"/>
        </a:p>
      </dgm:t>
    </dgm:pt>
    <dgm:pt modelId="{4F070152-3EC5-4D17-9FB3-E23F14593111}">
      <dgm:prSet/>
      <dgm:spPr/>
      <dgm:t>
        <a:bodyPr/>
        <a:lstStyle/>
        <a:p>
          <a:r>
            <a:rPr lang="en-GB" baseline="0"/>
            <a:t>Rule 5.3 a payment must be made from a client bank account unless there is enough funds in the client account. If a firm needs to make a payment for a client but there is not enough money in the client account, then the payment must be made from the business bank account. </a:t>
          </a:r>
          <a:endParaRPr lang="en-US"/>
        </a:p>
      </dgm:t>
    </dgm:pt>
    <dgm:pt modelId="{DF21C419-06C5-4DCC-89D8-8AE524820B2D}" type="parTrans" cxnId="{0B9CCF30-925E-46C0-BAB8-C8168A10AC23}">
      <dgm:prSet/>
      <dgm:spPr/>
      <dgm:t>
        <a:bodyPr/>
        <a:lstStyle/>
        <a:p>
          <a:endParaRPr lang="en-US"/>
        </a:p>
      </dgm:t>
    </dgm:pt>
    <dgm:pt modelId="{7FCC2C60-1E35-43B2-8D50-931CF42D86D3}" type="sibTrans" cxnId="{0B9CCF30-925E-46C0-BAB8-C8168A10AC23}">
      <dgm:prSet/>
      <dgm:spPr/>
      <dgm:t>
        <a:bodyPr/>
        <a:lstStyle/>
        <a:p>
          <a:endParaRPr lang="en-US"/>
        </a:p>
      </dgm:t>
    </dgm:pt>
    <dgm:pt modelId="{BC9F6D62-859E-4228-A751-A120376647AC}">
      <dgm:prSet/>
      <dgm:spPr/>
      <dgm:t>
        <a:bodyPr/>
        <a:lstStyle/>
        <a:p>
          <a:r>
            <a:rPr lang="en-GB" baseline="0"/>
            <a:t>Example:</a:t>
          </a:r>
          <a:endParaRPr lang="en-US"/>
        </a:p>
      </dgm:t>
    </dgm:pt>
    <dgm:pt modelId="{83EF14E2-EF13-43C2-BE20-9491B707B32E}" type="parTrans" cxnId="{1137C46A-3E48-47C8-A1C0-D60853045AB7}">
      <dgm:prSet/>
      <dgm:spPr/>
      <dgm:t>
        <a:bodyPr/>
        <a:lstStyle/>
        <a:p>
          <a:endParaRPr lang="en-US"/>
        </a:p>
      </dgm:t>
    </dgm:pt>
    <dgm:pt modelId="{67D35C72-A509-4D3C-A5E2-738FDAAE1FB7}" type="sibTrans" cxnId="{1137C46A-3E48-47C8-A1C0-D60853045AB7}">
      <dgm:prSet/>
      <dgm:spPr/>
      <dgm:t>
        <a:bodyPr/>
        <a:lstStyle/>
        <a:p>
          <a:endParaRPr lang="en-US"/>
        </a:p>
      </dgm:t>
    </dgm:pt>
    <dgm:pt modelId="{09F0CEF8-35B9-43D8-8DD9-FDCF74DAE501}">
      <dgm:prSet/>
      <dgm:spPr/>
      <dgm:t>
        <a:bodyPr/>
        <a:lstStyle/>
        <a:p>
          <a:r>
            <a:rPr lang="en-GB" baseline="0"/>
            <a:t>A firm is holding client money of £500 for a client, Jones, generally on account of costs. The firm needs to make a payment of £400 for Jones. The firm holds sufficient client money to make the payment using client money.  How would it be shown in the accounts?</a:t>
          </a:r>
          <a:endParaRPr lang="en-US"/>
        </a:p>
      </dgm:t>
    </dgm:pt>
    <dgm:pt modelId="{96DE958E-64FE-448E-8E27-7A31405814D1}" type="parTrans" cxnId="{5D9CD673-DC27-4828-9FD2-C154BC342A88}">
      <dgm:prSet/>
      <dgm:spPr/>
      <dgm:t>
        <a:bodyPr/>
        <a:lstStyle/>
        <a:p>
          <a:endParaRPr lang="en-US"/>
        </a:p>
      </dgm:t>
    </dgm:pt>
    <dgm:pt modelId="{2DC67FE0-6387-403E-A90B-0BD710F577DF}" type="sibTrans" cxnId="{5D9CD673-DC27-4828-9FD2-C154BC342A88}">
      <dgm:prSet/>
      <dgm:spPr/>
      <dgm:t>
        <a:bodyPr/>
        <a:lstStyle/>
        <a:p>
          <a:endParaRPr lang="en-US"/>
        </a:p>
      </dgm:t>
    </dgm:pt>
    <dgm:pt modelId="{C3F9534D-4F53-4A88-B02A-45DC59D2A5B8}" type="pres">
      <dgm:prSet presAssocID="{4549627B-E1CC-4843-9930-B5AD2B02329A}" presName="Name0" presStyleCnt="0">
        <dgm:presLayoutVars>
          <dgm:dir/>
          <dgm:resizeHandles val="exact"/>
        </dgm:presLayoutVars>
      </dgm:prSet>
      <dgm:spPr/>
    </dgm:pt>
    <dgm:pt modelId="{56FA9BC3-B667-47EF-AF2C-ADC13994AB21}" type="pres">
      <dgm:prSet presAssocID="{4F070152-3EC5-4D17-9FB3-E23F14593111}" presName="node" presStyleLbl="node1" presStyleIdx="0" presStyleCnt="3">
        <dgm:presLayoutVars>
          <dgm:bulletEnabled val="1"/>
        </dgm:presLayoutVars>
      </dgm:prSet>
      <dgm:spPr/>
    </dgm:pt>
    <dgm:pt modelId="{EF0588D3-6FA3-4A4F-A802-3FBB31592602}" type="pres">
      <dgm:prSet presAssocID="{7FCC2C60-1E35-43B2-8D50-931CF42D86D3}" presName="sibTrans" presStyleLbl="sibTrans2D1" presStyleIdx="0" presStyleCnt="2"/>
      <dgm:spPr/>
    </dgm:pt>
    <dgm:pt modelId="{D96AFADD-AB76-4092-AA60-3789CE5CC3E5}" type="pres">
      <dgm:prSet presAssocID="{7FCC2C60-1E35-43B2-8D50-931CF42D86D3}" presName="connectorText" presStyleLbl="sibTrans2D1" presStyleIdx="0" presStyleCnt="2"/>
      <dgm:spPr/>
    </dgm:pt>
    <dgm:pt modelId="{5D2A3E67-725F-4C10-AD62-D1B1BC8DA831}" type="pres">
      <dgm:prSet presAssocID="{BC9F6D62-859E-4228-A751-A120376647AC}" presName="node" presStyleLbl="node1" presStyleIdx="1" presStyleCnt="3">
        <dgm:presLayoutVars>
          <dgm:bulletEnabled val="1"/>
        </dgm:presLayoutVars>
      </dgm:prSet>
      <dgm:spPr/>
    </dgm:pt>
    <dgm:pt modelId="{C9488682-F516-46F1-8804-D20062BCE266}" type="pres">
      <dgm:prSet presAssocID="{67D35C72-A509-4D3C-A5E2-738FDAAE1FB7}" presName="sibTrans" presStyleLbl="sibTrans2D1" presStyleIdx="1" presStyleCnt="2"/>
      <dgm:spPr/>
    </dgm:pt>
    <dgm:pt modelId="{4B52E0F2-5816-43CC-8590-D3EC7D7A0FD7}" type="pres">
      <dgm:prSet presAssocID="{67D35C72-A509-4D3C-A5E2-738FDAAE1FB7}" presName="connectorText" presStyleLbl="sibTrans2D1" presStyleIdx="1" presStyleCnt="2"/>
      <dgm:spPr/>
    </dgm:pt>
    <dgm:pt modelId="{BD39F988-9E35-4012-9B86-BC661AF327CC}" type="pres">
      <dgm:prSet presAssocID="{09F0CEF8-35B9-43D8-8DD9-FDCF74DAE501}" presName="node" presStyleLbl="node1" presStyleIdx="2" presStyleCnt="3">
        <dgm:presLayoutVars>
          <dgm:bulletEnabled val="1"/>
        </dgm:presLayoutVars>
      </dgm:prSet>
      <dgm:spPr/>
    </dgm:pt>
  </dgm:ptLst>
  <dgm:cxnLst>
    <dgm:cxn modelId="{2CA72411-F112-4299-AF75-A94E2775E5C0}" type="presOf" srcId="{67D35C72-A509-4D3C-A5E2-738FDAAE1FB7}" destId="{4B52E0F2-5816-43CC-8590-D3EC7D7A0FD7}" srcOrd="1" destOrd="0" presId="urn:microsoft.com/office/officeart/2005/8/layout/process1"/>
    <dgm:cxn modelId="{6D26C726-765A-4F8B-A3B3-8A08C240DC89}" type="presOf" srcId="{BC9F6D62-859E-4228-A751-A120376647AC}" destId="{5D2A3E67-725F-4C10-AD62-D1B1BC8DA831}" srcOrd="0" destOrd="0" presId="urn:microsoft.com/office/officeart/2005/8/layout/process1"/>
    <dgm:cxn modelId="{0B9CCF30-925E-46C0-BAB8-C8168A10AC23}" srcId="{4549627B-E1CC-4843-9930-B5AD2B02329A}" destId="{4F070152-3EC5-4D17-9FB3-E23F14593111}" srcOrd="0" destOrd="0" parTransId="{DF21C419-06C5-4DCC-89D8-8AE524820B2D}" sibTransId="{7FCC2C60-1E35-43B2-8D50-931CF42D86D3}"/>
    <dgm:cxn modelId="{69E74531-02DC-4246-815E-2F71DC794A02}" type="presOf" srcId="{7FCC2C60-1E35-43B2-8D50-931CF42D86D3}" destId="{D96AFADD-AB76-4092-AA60-3789CE5CC3E5}" srcOrd="1" destOrd="0" presId="urn:microsoft.com/office/officeart/2005/8/layout/process1"/>
    <dgm:cxn modelId="{69BBBF6A-F06C-4408-A702-40FCEB83DAD0}" type="presOf" srcId="{67D35C72-A509-4D3C-A5E2-738FDAAE1FB7}" destId="{C9488682-F516-46F1-8804-D20062BCE266}" srcOrd="0" destOrd="0" presId="urn:microsoft.com/office/officeart/2005/8/layout/process1"/>
    <dgm:cxn modelId="{1137C46A-3E48-47C8-A1C0-D60853045AB7}" srcId="{4549627B-E1CC-4843-9930-B5AD2B02329A}" destId="{BC9F6D62-859E-4228-A751-A120376647AC}" srcOrd="1" destOrd="0" parTransId="{83EF14E2-EF13-43C2-BE20-9491B707B32E}" sibTransId="{67D35C72-A509-4D3C-A5E2-738FDAAE1FB7}"/>
    <dgm:cxn modelId="{5D9CD673-DC27-4828-9FD2-C154BC342A88}" srcId="{4549627B-E1CC-4843-9930-B5AD2B02329A}" destId="{09F0CEF8-35B9-43D8-8DD9-FDCF74DAE501}" srcOrd="2" destOrd="0" parTransId="{96DE958E-64FE-448E-8E27-7A31405814D1}" sibTransId="{2DC67FE0-6387-403E-A90B-0BD710F577DF}"/>
    <dgm:cxn modelId="{ED3079A6-9067-47BF-9BDD-F87BFB5AB804}" type="presOf" srcId="{7FCC2C60-1E35-43B2-8D50-931CF42D86D3}" destId="{EF0588D3-6FA3-4A4F-A802-3FBB31592602}" srcOrd="0" destOrd="0" presId="urn:microsoft.com/office/officeart/2005/8/layout/process1"/>
    <dgm:cxn modelId="{6FEAF2BD-7C03-4F67-AA69-E2B9674CEF3E}" type="presOf" srcId="{09F0CEF8-35B9-43D8-8DD9-FDCF74DAE501}" destId="{BD39F988-9E35-4012-9B86-BC661AF327CC}" srcOrd="0" destOrd="0" presId="urn:microsoft.com/office/officeart/2005/8/layout/process1"/>
    <dgm:cxn modelId="{9E4444F5-10AB-42FF-ABFE-B4FDF4B87D1E}" type="presOf" srcId="{4F070152-3EC5-4D17-9FB3-E23F14593111}" destId="{56FA9BC3-B667-47EF-AF2C-ADC13994AB21}" srcOrd="0" destOrd="0" presId="urn:microsoft.com/office/officeart/2005/8/layout/process1"/>
    <dgm:cxn modelId="{304F77F8-3353-4183-9EBD-76F0176D6692}" type="presOf" srcId="{4549627B-E1CC-4843-9930-B5AD2B02329A}" destId="{C3F9534D-4F53-4A88-B02A-45DC59D2A5B8}" srcOrd="0" destOrd="0" presId="urn:microsoft.com/office/officeart/2005/8/layout/process1"/>
    <dgm:cxn modelId="{838FA293-6474-43DB-B08C-F26D4B31BF5C}" type="presParOf" srcId="{C3F9534D-4F53-4A88-B02A-45DC59D2A5B8}" destId="{56FA9BC3-B667-47EF-AF2C-ADC13994AB21}" srcOrd="0" destOrd="0" presId="urn:microsoft.com/office/officeart/2005/8/layout/process1"/>
    <dgm:cxn modelId="{4CEFD441-1964-4C54-9448-9FA9B7016F12}" type="presParOf" srcId="{C3F9534D-4F53-4A88-B02A-45DC59D2A5B8}" destId="{EF0588D3-6FA3-4A4F-A802-3FBB31592602}" srcOrd="1" destOrd="0" presId="urn:microsoft.com/office/officeart/2005/8/layout/process1"/>
    <dgm:cxn modelId="{A3D05865-1C2A-4354-94E9-0A56691D4920}" type="presParOf" srcId="{EF0588D3-6FA3-4A4F-A802-3FBB31592602}" destId="{D96AFADD-AB76-4092-AA60-3789CE5CC3E5}" srcOrd="0" destOrd="0" presId="urn:microsoft.com/office/officeart/2005/8/layout/process1"/>
    <dgm:cxn modelId="{0465D8B5-6BA0-47CE-A785-76A349B4A137}" type="presParOf" srcId="{C3F9534D-4F53-4A88-B02A-45DC59D2A5B8}" destId="{5D2A3E67-725F-4C10-AD62-D1B1BC8DA831}" srcOrd="2" destOrd="0" presId="urn:microsoft.com/office/officeart/2005/8/layout/process1"/>
    <dgm:cxn modelId="{727191E5-B191-4984-90B5-8B78E60167B1}" type="presParOf" srcId="{C3F9534D-4F53-4A88-B02A-45DC59D2A5B8}" destId="{C9488682-F516-46F1-8804-D20062BCE266}" srcOrd="3" destOrd="0" presId="urn:microsoft.com/office/officeart/2005/8/layout/process1"/>
    <dgm:cxn modelId="{52909F31-6A47-4049-98CA-C762EC2FBA6B}" type="presParOf" srcId="{C9488682-F516-46F1-8804-D20062BCE266}" destId="{4B52E0F2-5816-43CC-8590-D3EC7D7A0FD7}" srcOrd="0" destOrd="0" presId="urn:microsoft.com/office/officeart/2005/8/layout/process1"/>
    <dgm:cxn modelId="{F48036CC-1D6F-466C-B8CC-2842AAD4B1B3}" type="presParOf" srcId="{C3F9534D-4F53-4A88-B02A-45DC59D2A5B8}" destId="{BD39F988-9E35-4012-9B86-BC661AF327CC}"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F6D2630-43BB-40D9-BEB3-9827E3CA43FB}"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B8911795-A247-4377-A7BB-294FF2138EA7}">
      <dgm:prSet/>
      <dgm:spPr/>
      <dgm:t>
        <a:bodyPr/>
        <a:lstStyle/>
        <a:p>
          <a:r>
            <a:rPr lang="en-GB"/>
            <a:t>When the firm issues a bill to the client, it will include professional charges and VAT. </a:t>
          </a:r>
          <a:endParaRPr lang="en-US"/>
        </a:p>
      </dgm:t>
    </dgm:pt>
    <dgm:pt modelId="{174A4FCB-41C5-4086-9A04-1346E668FEB2}" type="parTrans" cxnId="{BA7BB07D-7948-4B29-A0F5-01BDA08D198C}">
      <dgm:prSet/>
      <dgm:spPr/>
      <dgm:t>
        <a:bodyPr/>
        <a:lstStyle/>
        <a:p>
          <a:endParaRPr lang="en-US"/>
        </a:p>
      </dgm:t>
    </dgm:pt>
    <dgm:pt modelId="{7856934E-4A2C-4A5F-A946-51E61A9E1183}" type="sibTrans" cxnId="{BA7BB07D-7948-4B29-A0F5-01BDA08D198C}">
      <dgm:prSet/>
      <dgm:spPr/>
      <dgm:t>
        <a:bodyPr/>
        <a:lstStyle/>
        <a:p>
          <a:endParaRPr lang="en-US"/>
        </a:p>
      </dgm:t>
    </dgm:pt>
    <dgm:pt modelId="{31C6A30F-F9B7-4C1C-84F2-B43297433303}">
      <dgm:prSet/>
      <dgm:spPr/>
      <dgm:t>
        <a:bodyPr/>
        <a:lstStyle/>
        <a:p>
          <a:r>
            <a:rPr lang="en-GB"/>
            <a:t>The solicitor will need to make entries in the account to show that the client owes the firm charges and VAT. </a:t>
          </a:r>
          <a:endParaRPr lang="en-US"/>
        </a:p>
      </dgm:t>
    </dgm:pt>
    <dgm:pt modelId="{B4DFCCA3-A580-491B-BE8F-915A766659D9}" type="parTrans" cxnId="{1B56ADA6-A1DE-4F34-ADB4-3961779C8E35}">
      <dgm:prSet/>
      <dgm:spPr/>
      <dgm:t>
        <a:bodyPr/>
        <a:lstStyle/>
        <a:p>
          <a:endParaRPr lang="en-US"/>
        </a:p>
      </dgm:t>
    </dgm:pt>
    <dgm:pt modelId="{30703B67-6A32-4679-ABEE-11B65FFD2F64}" type="sibTrans" cxnId="{1B56ADA6-A1DE-4F34-ADB4-3961779C8E35}">
      <dgm:prSet/>
      <dgm:spPr/>
      <dgm:t>
        <a:bodyPr/>
        <a:lstStyle/>
        <a:p>
          <a:endParaRPr lang="en-US"/>
        </a:p>
      </dgm:t>
    </dgm:pt>
    <dgm:pt modelId="{32556B26-6FBB-431E-BE18-DD0BAFC27BEA}">
      <dgm:prSet/>
      <dgm:spPr/>
      <dgm:t>
        <a:bodyPr/>
        <a:lstStyle/>
        <a:p>
          <a:r>
            <a:rPr lang="en-GB"/>
            <a:t>At this stage there is no movement of cash, no entry in the cash account.</a:t>
          </a:r>
          <a:endParaRPr lang="en-US"/>
        </a:p>
      </dgm:t>
    </dgm:pt>
    <dgm:pt modelId="{EA843367-AAC2-42DB-A61C-2E43F64435E3}" type="parTrans" cxnId="{514B6291-F7AA-4A6B-94B7-214B1932B834}">
      <dgm:prSet/>
      <dgm:spPr/>
      <dgm:t>
        <a:bodyPr/>
        <a:lstStyle/>
        <a:p>
          <a:endParaRPr lang="en-US"/>
        </a:p>
      </dgm:t>
    </dgm:pt>
    <dgm:pt modelId="{67C3E19B-FB22-415D-A6C2-469D1506DA4E}" type="sibTrans" cxnId="{514B6291-F7AA-4A6B-94B7-214B1932B834}">
      <dgm:prSet/>
      <dgm:spPr/>
      <dgm:t>
        <a:bodyPr/>
        <a:lstStyle/>
        <a:p>
          <a:endParaRPr lang="en-US"/>
        </a:p>
      </dgm:t>
    </dgm:pt>
    <dgm:pt modelId="{D62E1FBA-8DE6-4232-80BA-926C3AC62577}">
      <dgm:prSet/>
      <dgm:spPr/>
      <dgm:t>
        <a:bodyPr/>
        <a:lstStyle/>
        <a:p>
          <a:r>
            <a:rPr lang="en-GB"/>
            <a:t>Client Ledger Account</a:t>
          </a:r>
          <a:endParaRPr lang="en-US"/>
        </a:p>
      </dgm:t>
    </dgm:pt>
    <dgm:pt modelId="{405934E6-FB19-49CE-A5EF-50EE06C5F56F}" type="parTrans" cxnId="{BE857F88-64EB-405F-ACCA-58B502ACAC31}">
      <dgm:prSet/>
      <dgm:spPr/>
      <dgm:t>
        <a:bodyPr/>
        <a:lstStyle/>
        <a:p>
          <a:endParaRPr lang="en-US"/>
        </a:p>
      </dgm:t>
    </dgm:pt>
    <dgm:pt modelId="{71CD293B-D769-499C-AFEE-D6B7E7832130}" type="sibTrans" cxnId="{BE857F88-64EB-405F-ACCA-58B502ACAC31}">
      <dgm:prSet/>
      <dgm:spPr/>
      <dgm:t>
        <a:bodyPr/>
        <a:lstStyle/>
        <a:p>
          <a:endParaRPr lang="en-US"/>
        </a:p>
      </dgm:t>
    </dgm:pt>
    <dgm:pt modelId="{DA325E09-7F06-4D7C-8B8F-7BE768FBDFFD}">
      <dgm:prSet/>
      <dgm:spPr/>
      <dgm:t>
        <a:bodyPr/>
        <a:lstStyle/>
        <a:p>
          <a:r>
            <a:rPr lang="en-GB"/>
            <a:t>DR for Professional charges and VAT</a:t>
          </a:r>
          <a:endParaRPr lang="en-US"/>
        </a:p>
      </dgm:t>
    </dgm:pt>
    <dgm:pt modelId="{FA01267F-2B82-43DD-9412-F5AF2FEA07FA}" type="parTrans" cxnId="{D7B84727-71E9-4EAA-AD3F-8659EB634443}">
      <dgm:prSet/>
      <dgm:spPr/>
      <dgm:t>
        <a:bodyPr/>
        <a:lstStyle/>
        <a:p>
          <a:endParaRPr lang="en-US"/>
        </a:p>
      </dgm:t>
    </dgm:pt>
    <dgm:pt modelId="{2C8B67FC-5DDA-4413-A8C0-A4B30CC0ECB1}" type="sibTrans" cxnId="{D7B84727-71E9-4EAA-AD3F-8659EB634443}">
      <dgm:prSet/>
      <dgm:spPr/>
      <dgm:t>
        <a:bodyPr/>
        <a:lstStyle/>
        <a:p>
          <a:endParaRPr lang="en-US"/>
        </a:p>
      </dgm:t>
    </dgm:pt>
    <dgm:pt modelId="{F58B0031-6C5A-4A81-A694-F6D10F8AD753}">
      <dgm:prSet/>
      <dgm:spPr/>
      <dgm:t>
        <a:bodyPr/>
        <a:lstStyle/>
        <a:p>
          <a:r>
            <a:rPr lang="en-GB"/>
            <a:t>CR on income ledger account and an account in the name of HMRC respectively – often this is named – professional fees but traditionally ‘profit costs’.</a:t>
          </a:r>
          <a:endParaRPr lang="en-US"/>
        </a:p>
      </dgm:t>
    </dgm:pt>
    <dgm:pt modelId="{EC3C23FA-2960-4603-816B-D4FEAD1C2BD4}" type="parTrans" cxnId="{D29D1919-741C-4A66-B6C6-251415B51F9E}">
      <dgm:prSet/>
      <dgm:spPr/>
      <dgm:t>
        <a:bodyPr/>
        <a:lstStyle/>
        <a:p>
          <a:endParaRPr lang="en-US"/>
        </a:p>
      </dgm:t>
    </dgm:pt>
    <dgm:pt modelId="{F0F33835-8978-451A-83E7-9A66CCD93875}" type="sibTrans" cxnId="{D29D1919-741C-4A66-B6C6-251415B51F9E}">
      <dgm:prSet/>
      <dgm:spPr/>
      <dgm:t>
        <a:bodyPr/>
        <a:lstStyle/>
        <a:p>
          <a:endParaRPr lang="en-US"/>
        </a:p>
      </dgm:t>
    </dgm:pt>
    <dgm:pt modelId="{1C29E76D-0BB9-4AD0-A1D1-3202E8F1FECD}">
      <dgm:prSet/>
      <dgm:spPr/>
      <dgm:t>
        <a:bodyPr/>
        <a:lstStyle/>
        <a:p>
          <a:r>
            <a:rPr lang="en-GB"/>
            <a:t>End of the year</a:t>
          </a:r>
          <a:endParaRPr lang="en-US"/>
        </a:p>
      </dgm:t>
    </dgm:pt>
    <dgm:pt modelId="{D2A5432F-5EBB-4B08-AAC0-BE05F3C93DE0}" type="parTrans" cxnId="{B862369E-7015-49A7-9C27-F945360EB421}">
      <dgm:prSet/>
      <dgm:spPr/>
      <dgm:t>
        <a:bodyPr/>
        <a:lstStyle/>
        <a:p>
          <a:endParaRPr lang="en-US"/>
        </a:p>
      </dgm:t>
    </dgm:pt>
    <dgm:pt modelId="{8ECE4FC8-EB0A-4BAA-A104-6BAF9876F359}" type="sibTrans" cxnId="{B862369E-7015-49A7-9C27-F945360EB421}">
      <dgm:prSet/>
      <dgm:spPr/>
      <dgm:t>
        <a:bodyPr/>
        <a:lstStyle/>
        <a:p>
          <a:endParaRPr lang="en-US"/>
        </a:p>
      </dgm:t>
    </dgm:pt>
    <dgm:pt modelId="{ED748043-EB3A-43CF-AC28-CD9D9CED82E0}">
      <dgm:prSet/>
      <dgm:spPr/>
      <dgm:t>
        <a:bodyPr/>
        <a:lstStyle/>
        <a:p>
          <a:r>
            <a:rPr lang="en-GB"/>
            <a:t>Profit Costs account will show the amount the firm as billed </a:t>
          </a:r>
          <a:endParaRPr lang="en-US"/>
        </a:p>
      </dgm:t>
    </dgm:pt>
    <dgm:pt modelId="{E506876C-F3FA-4FF4-B62B-042B7C3CEB44}" type="parTrans" cxnId="{7706A1A4-74F8-4C86-8AA5-04D05E20457C}">
      <dgm:prSet/>
      <dgm:spPr/>
      <dgm:t>
        <a:bodyPr/>
        <a:lstStyle/>
        <a:p>
          <a:endParaRPr lang="en-US"/>
        </a:p>
      </dgm:t>
    </dgm:pt>
    <dgm:pt modelId="{CB435284-C080-4033-8732-3782738BDC5D}" type="sibTrans" cxnId="{7706A1A4-74F8-4C86-8AA5-04D05E20457C}">
      <dgm:prSet/>
      <dgm:spPr/>
      <dgm:t>
        <a:bodyPr/>
        <a:lstStyle/>
        <a:p>
          <a:endParaRPr lang="en-US"/>
        </a:p>
      </dgm:t>
    </dgm:pt>
    <dgm:pt modelId="{C7F9F0E1-0F96-4437-9C81-96A599112B9B}">
      <dgm:prSet/>
      <dgm:spPr/>
      <dgm:t>
        <a:bodyPr/>
        <a:lstStyle/>
        <a:p>
          <a:r>
            <a:rPr lang="en-GB"/>
            <a:t>HMRC ledger account will show how much the firm owes HMRC in VAT</a:t>
          </a:r>
          <a:endParaRPr lang="en-US"/>
        </a:p>
      </dgm:t>
    </dgm:pt>
    <dgm:pt modelId="{2CDA0B83-537D-4C50-B3BB-6BBECF574896}" type="parTrans" cxnId="{BF9B5629-EE19-4862-A51E-F24A16E488AD}">
      <dgm:prSet/>
      <dgm:spPr/>
      <dgm:t>
        <a:bodyPr/>
        <a:lstStyle/>
        <a:p>
          <a:endParaRPr lang="en-US"/>
        </a:p>
      </dgm:t>
    </dgm:pt>
    <dgm:pt modelId="{AFA9DDEE-9EFA-4836-BF65-2FCE7F85F696}" type="sibTrans" cxnId="{BF9B5629-EE19-4862-A51E-F24A16E488AD}">
      <dgm:prSet/>
      <dgm:spPr/>
      <dgm:t>
        <a:bodyPr/>
        <a:lstStyle/>
        <a:p>
          <a:endParaRPr lang="en-US"/>
        </a:p>
      </dgm:t>
    </dgm:pt>
    <dgm:pt modelId="{BF52AE46-10B0-4D7B-B40F-6AB31B493DC6}" type="pres">
      <dgm:prSet presAssocID="{DF6D2630-43BB-40D9-BEB3-9827E3CA43FB}" presName="diagram" presStyleCnt="0">
        <dgm:presLayoutVars>
          <dgm:dir/>
          <dgm:resizeHandles val="exact"/>
        </dgm:presLayoutVars>
      </dgm:prSet>
      <dgm:spPr/>
    </dgm:pt>
    <dgm:pt modelId="{6A6394C7-BC88-4D62-966D-F43BDD9F41BE}" type="pres">
      <dgm:prSet presAssocID="{B8911795-A247-4377-A7BB-294FF2138EA7}" presName="node" presStyleLbl="node1" presStyleIdx="0" presStyleCnt="7">
        <dgm:presLayoutVars>
          <dgm:bulletEnabled val="1"/>
        </dgm:presLayoutVars>
      </dgm:prSet>
      <dgm:spPr/>
    </dgm:pt>
    <dgm:pt modelId="{4F408849-7057-464D-AD2F-1B18492244C6}" type="pres">
      <dgm:prSet presAssocID="{7856934E-4A2C-4A5F-A946-51E61A9E1183}" presName="sibTrans" presStyleCnt="0"/>
      <dgm:spPr/>
    </dgm:pt>
    <dgm:pt modelId="{158794B0-829A-423C-924A-DEDF6F3169FA}" type="pres">
      <dgm:prSet presAssocID="{31C6A30F-F9B7-4C1C-84F2-B43297433303}" presName="node" presStyleLbl="node1" presStyleIdx="1" presStyleCnt="7">
        <dgm:presLayoutVars>
          <dgm:bulletEnabled val="1"/>
        </dgm:presLayoutVars>
      </dgm:prSet>
      <dgm:spPr/>
    </dgm:pt>
    <dgm:pt modelId="{04DB40D8-AA00-4843-85B8-D4952001F1F5}" type="pres">
      <dgm:prSet presAssocID="{30703B67-6A32-4679-ABEE-11B65FFD2F64}" presName="sibTrans" presStyleCnt="0"/>
      <dgm:spPr/>
    </dgm:pt>
    <dgm:pt modelId="{793FE835-E3CE-4967-B957-8E37381223AC}" type="pres">
      <dgm:prSet presAssocID="{32556B26-6FBB-431E-BE18-DD0BAFC27BEA}" presName="node" presStyleLbl="node1" presStyleIdx="2" presStyleCnt="7">
        <dgm:presLayoutVars>
          <dgm:bulletEnabled val="1"/>
        </dgm:presLayoutVars>
      </dgm:prSet>
      <dgm:spPr/>
    </dgm:pt>
    <dgm:pt modelId="{36C9B10F-AA58-41B8-B718-984B51993CCD}" type="pres">
      <dgm:prSet presAssocID="{67C3E19B-FB22-415D-A6C2-469D1506DA4E}" presName="sibTrans" presStyleCnt="0"/>
      <dgm:spPr/>
    </dgm:pt>
    <dgm:pt modelId="{C37B3581-107C-4CF9-B1B4-1C6A15371D2F}" type="pres">
      <dgm:prSet presAssocID="{D62E1FBA-8DE6-4232-80BA-926C3AC62577}" presName="node" presStyleLbl="node1" presStyleIdx="3" presStyleCnt="7">
        <dgm:presLayoutVars>
          <dgm:bulletEnabled val="1"/>
        </dgm:presLayoutVars>
      </dgm:prSet>
      <dgm:spPr/>
    </dgm:pt>
    <dgm:pt modelId="{188A6C8D-4272-4D76-90C4-47BDB985F79F}" type="pres">
      <dgm:prSet presAssocID="{71CD293B-D769-499C-AFEE-D6B7E7832130}" presName="sibTrans" presStyleCnt="0"/>
      <dgm:spPr/>
    </dgm:pt>
    <dgm:pt modelId="{A078DAFC-6F8A-4D7C-B454-936E986EA4DC}" type="pres">
      <dgm:prSet presAssocID="{DA325E09-7F06-4D7C-8B8F-7BE768FBDFFD}" presName="node" presStyleLbl="node1" presStyleIdx="4" presStyleCnt="7">
        <dgm:presLayoutVars>
          <dgm:bulletEnabled val="1"/>
        </dgm:presLayoutVars>
      </dgm:prSet>
      <dgm:spPr/>
    </dgm:pt>
    <dgm:pt modelId="{E8C234F7-3B1E-4036-8250-C8F9576EE5DE}" type="pres">
      <dgm:prSet presAssocID="{2C8B67FC-5DDA-4413-A8C0-A4B30CC0ECB1}" presName="sibTrans" presStyleCnt="0"/>
      <dgm:spPr/>
    </dgm:pt>
    <dgm:pt modelId="{D8CC53DA-3078-42C4-95DD-8703D403EC1E}" type="pres">
      <dgm:prSet presAssocID="{F58B0031-6C5A-4A81-A694-F6D10F8AD753}" presName="node" presStyleLbl="node1" presStyleIdx="5" presStyleCnt="7">
        <dgm:presLayoutVars>
          <dgm:bulletEnabled val="1"/>
        </dgm:presLayoutVars>
      </dgm:prSet>
      <dgm:spPr/>
    </dgm:pt>
    <dgm:pt modelId="{C862C6D2-BAA5-4ABF-802D-E1E114C70898}" type="pres">
      <dgm:prSet presAssocID="{F0F33835-8978-451A-83E7-9A66CCD93875}" presName="sibTrans" presStyleCnt="0"/>
      <dgm:spPr/>
    </dgm:pt>
    <dgm:pt modelId="{88AF80EA-B1EE-436B-A781-AD6C298846BD}" type="pres">
      <dgm:prSet presAssocID="{1C29E76D-0BB9-4AD0-A1D1-3202E8F1FECD}" presName="node" presStyleLbl="node1" presStyleIdx="6" presStyleCnt="7">
        <dgm:presLayoutVars>
          <dgm:bulletEnabled val="1"/>
        </dgm:presLayoutVars>
      </dgm:prSet>
      <dgm:spPr/>
    </dgm:pt>
  </dgm:ptLst>
  <dgm:cxnLst>
    <dgm:cxn modelId="{D29D1919-741C-4A66-B6C6-251415B51F9E}" srcId="{DF6D2630-43BB-40D9-BEB3-9827E3CA43FB}" destId="{F58B0031-6C5A-4A81-A694-F6D10F8AD753}" srcOrd="5" destOrd="0" parTransId="{EC3C23FA-2960-4603-816B-D4FEAD1C2BD4}" sibTransId="{F0F33835-8978-451A-83E7-9A66CCD93875}"/>
    <dgm:cxn modelId="{D7B84727-71E9-4EAA-AD3F-8659EB634443}" srcId="{DF6D2630-43BB-40D9-BEB3-9827E3CA43FB}" destId="{DA325E09-7F06-4D7C-8B8F-7BE768FBDFFD}" srcOrd="4" destOrd="0" parTransId="{FA01267F-2B82-43DD-9412-F5AF2FEA07FA}" sibTransId="{2C8B67FC-5DDA-4413-A8C0-A4B30CC0ECB1}"/>
    <dgm:cxn modelId="{BF9B5629-EE19-4862-A51E-F24A16E488AD}" srcId="{1C29E76D-0BB9-4AD0-A1D1-3202E8F1FECD}" destId="{C7F9F0E1-0F96-4437-9C81-96A599112B9B}" srcOrd="1" destOrd="0" parTransId="{2CDA0B83-537D-4C50-B3BB-6BBECF574896}" sibTransId="{AFA9DDEE-9EFA-4836-BF65-2FCE7F85F696}"/>
    <dgm:cxn modelId="{E6A35732-64B2-4D05-99AC-3EBDE1C43B8D}" type="presOf" srcId="{DA325E09-7F06-4D7C-8B8F-7BE768FBDFFD}" destId="{A078DAFC-6F8A-4D7C-B454-936E986EA4DC}" srcOrd="0" destOrd="0" presId="urn:microsoft.com/office/officeart/2005/8/layout/default"/>
    <dgm:cxn modelId="{29BE453A-0148-4D3D-9FB7-57F2D5236223}" type="presOf" srcId="{ED748043-EB3A-43CF-AC28-CD9D9CED82E0}" destId="{88AF80EA-B1EE-436B-A781-AD6C298846BD}" srcOrd="0" destOrd="1" presId="urn:microsoft.com/office/officeart/2005/8/layout/default"/>
    <dgm:cxn modelId="{4986D74B-07F6-4FDF-95D2-DD4CF1C7FF16}" type="presOf" srcId="{D62E1FBA-8DE6-4232-80BA-926C3AC62577}" destId="{C37B3581-107C-4CF9-B1B4-1C6A15371D2F}" srcOrd="0" destOrd="0" presId="urn:microsoft.com/office/officeart/2005/8/layout/default"/>
    <dgm:cxn modelId="{DD678E7B-964A-4D91-9679-3BF47201BF8A}" type="presOf" srcId="{F58B0031-6C5A-4A81-A694-F6D10F8AD753}" destId="{D8CC53DA-3078-42C4-95DD-8703D403EC1E}" srcOrd="0" destOrd="0" presId="urn:microsoft.com/office/officeart/2005/8/layout/default"/>
    <dgm:cxn modelId="{BA7BB07D-7948-4B29-A0F5-01BDA08D198C}" srcId="{DF6D2630-43BB-40D9-BEB3-9827E3CA43FB}" destId="{B8911795-A247-4377-A7BB-294FF2138EA7}" srcOrd="0" destOrd="0" parTransId="{174A4FCB-41C5-4086-9A04-1346E668FEB2}" sibTransId="{7856934E-4A2C-4A5F-A946-51E61A9E1183}"/>
    <dgm:cxn modelId="{BE857F88-64EB-405F-ACCA-58B502ACAC31}" srcId="{DF6D2630-43BB-40D9-BEB3-9827E3CA43FB}" destId="{D62E1FBA-8DE6-4232-80BA-926C3AC62577}" srcOrd="3" destOrd="0" parTransId="{405934E6-FB19-49CE-A5EF-50EE06C5F56F}" sibTransId="{71CD293B-D769-499C-AFEE-D6B7E7832130}"/>
    <dgm:cxn modelId="{514B6291-F7AA-4A6B-94B7-214B1932B834}" srcId="{DF6D2630-43BB-40D9-BEB3-9827E3CA43FB}" destId="{32556B26-6FBB-431E-BE18-DD0BAFC27BEA}" srcOrd="2" destOrd="0" parTransId="{EA843367-AAC2-42DB-A61C-2E43F64435E3}" sibTransId="{67C3E19B-FB22-415D-A6C2-469D1506DA4E}"/>
    <dgm:cxn modelId="{685E2396-C7CC-496B-85E8-2D6A0872574E}" type="presOf" srcId="{DF6D2630-43BB-40D9-BEB3-9827E3CA43FB}" destId="{BF52AE46-10B0-4D7B-B40F-6AB31B493DC6}" srcOrd="0" destOrd="0" presId="urn:microsoft.com/office/officeart/2005/8/layout/default"/>
    <dgm:cxn modelId="{48441499-E6F1-432E-821A-FD4332FF843C}" type="presOf" srcId="{32556B26-6FBB-431E-BE18-DD0BAFC27BEA}" destId="{793FE835-E3CE-4967-B957-8E37381223AC}" srcOrd="0" destOrd="0" presId="urn:microsoft.com/office/officeart/2005/8/layout/default"/>
    <dgm:cxn modelId="{B862369E-7015-49A7-9C27-F945360EB421}" srcId="{DF6D2630-43BB-40D9-BEB3-9827E3CA43FB}" destId="{1C29E76D-0BB9-4AD0-A1D1-3202E8F1FECD}" srcOrd="6" destOrd="0" parTransId="{D2A5432F-5EBB-4B08-AAC0-BE05F3C93DE0}" sibTransId="{8ECE4FC8-EB0A-4BAA-A104-6BAF9876F359}"/>
    <dgm:cxn modelId="{7706A1A4-74F8-4C86-8AA5-04D05E20457C}" srcId="{1C29E76D-0BB9-4AD0-A1D1-3202E8F1FECD}" destId="{ED748043-EB3A-43CF-AC28-CD9D9CED82E0}" srcOrd="0" destOrd="0" parTransId="{E506876C-F3FA-4FF4-B62B-042B7C3CEB44}" sibTransId="{CB435284-C080-4033-8732-3782738BDC5D}"/>
    <dgm:cxn modelId="{1B56ADA6-A1DE-4F34-ADB4-3961779C8E35}" srcId="{DF6D2630-43BB-40D9-BEB3-9827E3CA43FB}" destId="{31C6A30F-F9B7-4C1C-84F2-B43297433303}" srcOrd="1" destOrd="0" parTransId="{B4DFCCA3-A580-491B-BE8F-915A766659D9}" sibTransId="{30703B67-6A32-4679-ABEE-11B65FFD2F64}"/>
    <dgm:cxn modelId="{03854EA8-2572-44E7-B8B7-F1F04CDB0013}" type="presOf" srcId="{B8911795-A247-4377-A7BB-294FF2138EA7}" destId="{6A6394C7-BC88-4D62-966D-F43BDD9F41BE}" srcOrd="0" destOrd="0" presId="urn:microsoft.com/office/officeart/2005/8/layout/default"/>
    <dgm:cxn modelId="{2C9425C7-49B9-4715-92FD-53C4256E7007}" type="presOf" srcId="{1C29E76D-0BB9-4AD0-A1D1-3202E8F1FECD}" destId="{88AF80EA-B1EE-436B-A781-AD6C298846BD}" srcOrd="0" destOrd="0" presId="urn:microsoft.com/office/officeart/2005/8/layout/default"/>
    <dgm:cxn modelId="{4BF27DD1-D779-4B07-ADAF-A9755D4F5E65}" type="presOf" srcId="{31C6A30F-F9B7-4C1C-84F2-B43297433303}" destId="{158794B0-829A-423C-924A-DEDF6F3169FA}" srcOrd="0" destOrd="0" presId="urn:microsoft.com/office/officeart/2005/8/layout/default"/>
    <dgm:cxn modelId="{87A928E6-6AB9-42EA-892C-8A72A6084647}" type="presOf" srcId="{C7F9F0E1-0F96-4437-9C81-96A599112B9B}" destId="{88AF80EA-B1EE-436B-A781-AD6C298846BD}" srcOrd="0" destOrd="2" presId="urn:microsoft.com/office/officeart/2005/8/layout/default"/>
    <dgm:cxn modelId="{81330FF6-C3C1-4B37-A1FD-927FDED84A42}" type="presParOf" srcId="{BF52AE46-10B0-4D7B-B40F-6AB31B493DC6}" destId="{6A6394C7-BC88-4D62-966D-F43BDD9F41BE}" srcOrd="0" destOrd="0" presId="urn:microsoft.com/office/officeart/2005/8/layout/default"/>
    <dgm:cxn modelId="{4F22F5FA-9532-48BE-B719-2467A68B5898}" type="presParOf" srcId="{BF52AE46-10B0-4D7B-B40F-6AB31B493DC6}" destId="{4F408849-7057-464D-AD2F-1B18492244C6}" srcOrd="1" destOrd="0" presId="urn:microsoft.com/office/officeart/2005/8/layout/default"/>
    <dgm:cxn modelId="{C24A3B59-EABC-4CCC-B40A-C2B31FD7ABDB}" type="presParOf" srcId="{BF52AE46-10B0-4D7B-B40F-6AB31B493DC6}" destId="{158794B0-829A-423C-924A-DEDF6F3169FA}" srcOrd="2" destOrd="0" presId="urn:microsoft.com/office/officeart/2005/8/layout/default"/>
    <dgm:cxn modelId="{2875758D-633A-4261-83A8-AA709A86C305}" type="presParOf" srcId="{BF52AE46-10B0-4D7B-B40F-6AB31B493DC6}" destId="{04DB40D8-AA00-4843-85B8-D4952001F1F5}" srcOrd="3" destOrd="0" presId="urn:microsoft.com/office/officeart/2005/8/layout/default"/>
    <dgm:cxn modelId="{5E4078A4-E8CC-491E-9D5F-05F2929429CD}" type="presParOf" srcId="{BF52AE46-10B0-4D7B-B40F-6AB31B493DC6}" destId="{793FE835-E3CE-4967-B957-8E37381223AC}" srcOrd="4" destOrd="0" presId="urn:microsoft.com/office/officeart/2005/8/layout/default"/>
    <dgm:cxn modelId="{D1363A49-2702-498E-BD68-678AAB5626DD}" type="presParOf" srcId="{BF52AE46-10B0-4D7B-B40F-6AB31B493DC6}" destId="{36C9B10F-AA58-41B8-B718-984B51993CCD}" srcOrd="5" destOrd="0" presId="urn:microsoft.com/office/officeart/2005/8/layout/default"/>
    <dgm:cxn modelId="{C477FB04-F65D-495B-A03C-1EDB8C05BDD2}" type="presParOf" srcId="{BF52AE46-10B0-4D7B-B40F-6AB31B493DC6}" destId="{C37B3581-107C-4CF9-B1B4-1C6A15371D2F}" srcOrd="6" destOrd="0" presId="urn:microsoft.com/office/officeart/2005/8/layout/default"/>
    <dgm:cxn modelId="{48587556-2B1B-4F1C-9820-7EA47947049B}" type="presParOf" srcId="{BF52AE46-10B0-4D7B-B40F-6AB31B493DC6}" destId="{188A6C8D-4272-4D76-90C4-47BDB985F79F}" srcOrd="7" destOrd="0" presId="urn:microsoft.com/office/officeart/2005/8/layout/default"/>
    <dgm:cxn modelId="{E2036801-DC99-4BEA-8CC0-204A527E956A}" type="presParOf" srcId="{BF52AE46-10B0-4D7B-B40F-6AB31B493DC6}" destId="{A078DAFC-6F8A-4D7C-B454-936E986EA4DC}" srcOrd="8" destOrd="0" presId="urn:microsoft.com/office/officeart/2005/8/layout/default"/>
    <dgm:cxn modelId="{34CF205D-98DD-43FE-873A-63E3CAF4D80A}" type="presParOf" srcId="{BF52AE46-10B0-4D7B-B40F-6AB31B493DC6}" destId="{E8C234F7-3B1E-4036-8250-C8F9576EE5DE}" srcOrd="9" destOrd="0" presId="urn:microsoft.com/office/officeart/2005/8/layout/default"/>
    <dgm:cxn modelId="{B2517864-609C-4F08-9541-87CA82AADB49}" type="presParOf" srcId="{BF52AE46-10B0-4D7B-B40F-6AB31B493DC6}" destId="{D8CC53DA-3078-42C4-95DD-8703D403EC1E}" srcOrd="10" destOrd="0" presId="urn:microsoft.com/office/officeart/2005/8/layout/default"/>
    <dgm:cxn modelId="{B9BE6F06-521B-4C93-B62F-7A56D9DD9356}" type="presParOf" srcId="{BF52AE46-10B0-4D7B-B40F-6AB31B493DC6}" destId="{C862C6D2-BAA5-4ABF-802D-E1E114C70898}" srcOrd="11" destOrd="0" presId="urn:microsoft.com/office/officeart/2005/8/layout/default"/>
    <dgm:cxn modelId="{831FD8F1-64BF-4D6C-9EEA-1F2E79CCF246}" type="presParOf" srcId="{BF52AE46-10B0-4D7B-B40F-6AB31B493DC6}" destId="{88AF80EA-B1EE-436B-A781-AD6C298846BD}"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DBC755A-48CD-47F3-8176-261709A4D162}"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6F2768F4-F61F-4B54-AB4A-8E746048877D}">
      <dgm:prSet/>
      <dgm:spPr/>
      <dgm:t>
        <a:bodyPr/>
        <a:lstStyle/>
        <a:p>
          <a:r>
            <a:rPr lang="en-GB" baseline="0"/>
            <a:t>Law firm has two cash accounts- business and client</a:t>
          </a:r>
          <a:endParaRPr lang="en-US"/>
        </a:p>
      </dgm:t>
    </dgm:pt>
    <dgm:pt modelId="{4616F6A0-2B0E-4455-9BBC-2DC6B9838111}" type="parTrans" cxnId="{31F6AB33-2BC9-4F69-A3F9-DF7AD415A7AB}">
      <dgm:prSet/>
      <dgm:spPr/>
      <dgm:t>
        <a:bodyPr/>
        <a:lstStyle/>
        <a:p>
          <a:endParaRPr lang="en-US"/>
        </a:p>
      </dgm:t>
    </dgm:pt>
    <dgm:pt modelId="{2A3A15CD-F9A0-4E5E-A438-63A9E76F0B8C}" type="sibTrans" cxnId="{31F6AB33-2BC9-4F69-A3F9-DF7AD415A7AB}">
      <dgm:prSet/>
      <dgm:spPr/>
      <dgm:t>
        <a:bodyPr/>
        <a:lstStyle/>
        <a:p>
          <a:endParaRPr lang="en-US"/>
        </a:p>
      </dgm:t>
    </dgm:pt>
    <dgm:pt modelId="{B1CC7A7A-9F23-4291-B805-03B0E9C9E3CA}">
      <dgm:prSet/>
      <dgm:spPr/>
      <dgm:t>
        <a:bodyPr/>
        <a:lstStyle/>
        <a:p>
          <a:r>
            <a:rPr lang="en-GB" baseline="0"/>
            <a:t>Law firm has two client ledger accounts – one for business and for client money </a:t>
          </a:r>
          <a:endParaRPr lang="en-US"/>
        </a:p>
      </dgm:t>
    </dgm:pt>
    <dgm:pt modelId="{1A154BFA-D817-4E9B-91B0-2EF57A41F75E}" type="parTrans" cxnId="{B26D91E7-F17C-4C99-A866-34DF99EF1860}">
      <dgm:prSet/>
      <dgm:spPr/>
      <dgm:t>
        <a:bodyPr/>
        <a:lstStyle/>
        <a:p>
          <a:endParaRPr lang="en-US"/>
        </a:p>
      </dgm:t>
    </dgm:pt>
    <dgm:pt modelId="{60C1930A-F535-40CD-A6DD-0509ED8A284F}" type="sibTrans" cxnId="{B26D91E7-F17C-4C99-A866-34DF99EF1860}">
      <dgm:prSet/>
      <dgm:spPr/>
      <dgm:t>
        <a:bodyPr/>
        <a:lstStyle/>
        <a:p>
          <a:endParaRPr lang="en-US"/>
        </a:p>
      </dgm:t>
    </dgm:pt>
    <dgm:pt modelId="{22206A93-BC09-421F-B8D5-7CDD9C7B9533}">
      <dgm:prSet/>
      <dgm:spPr/>
      <dgm:t>
        <a:bodyPr/>
        <a:lstStyle/>
        <a:p>
          <a:r>
            <a:rPr lang="en-GB" baseline="0"/>
            <a:t>Must identify cash receipts or payments as either business or client money</a:t>
          </a:r>
          <a:endParaRPr lang="en-US"/>
        </a:p>
      </dgm:t>
    </dgm:pt>
    <dgm:pt modelId="{32EC0860-D817-4FD5-B163-B142D6688473}" type="parTrans" cxnId="{065DC091-4A71-49F2-974D-B7CED0CF2DAD}">
      <dgm:prSet/>
      <dgm:spPr/>
      <dgm:t>
        <a:bodyPr/>
        <a:lstStyle/>
        <a:p>
          <a:endParaRPr lang="en-US"/>
        </a:p>
      </dgm:t>
    </dgm:pt>
    <dgm:pt modelId="{776F3729-FF31-4E6A-A0BA-25A668D341A2}" type="sibTrans" cxnId="{065DC091-4A71-49F2-974D-B7CED0CF2DAD}">
      <dgm:prSet/>
      <dgm:spPr/>
      <dgm:t>
        <a:bodyPr/>
        <a:lstStyle/>
        <a:p>
          <a:endParaRPr lang="en-US"/>
        </a:p>
      </dgm:t>
    </dgm:pt>
    <dgm:pt modelId="{4BB3C8EC-908A-43FF-BCA7-227BA405CEA3}">
      <dgm:prSet/>
      <dgm:spPr/>
      <dgm:t>
        <a:bodyPr/>
        <a:lstStyle/>
        <a:p>
          <a:r>
            <a:rPr lang="en-GB" baseline="0"/>
            <a:t>Entries for Receipt</a:t>
          </a:r>
          <a:endParaRPr lang="en-US"/>
        </a:p>
      </dgm:t>
    </dgm:pt>
    <dgm:pt modelId="{FB82921E-8DB7-43C5-BDB5-F0583BB8B347}" type="parTrans" cxnId="{BE237C80-DB01-4EBA-9303-00AC6FC58F43}">
      <dgm:prSet/>
      <dgm:spPr/>
      <dgm:t>
        <a:bodyPr/>
        <a:lstStyle/>
        <a:p>
          <a:endParaRPr lang="en-US"/>
        </a:p>
      </dgm:t>
    </dgm:pt>
    <dgm:pt modelId="{70ADF92B-13F5-430E-99EF-75C3228C92A8}" type="sibTrans" cxnId="{BE237C80-DB01-4EBA-9303-00AC6FC58F43}">
      <dgm:prSet/>
      <dgm:spPr/>
      <dgm:t>
        <a:bodyPr/>
        <a:lstStyle/>
        <a:p>
          <a:endParaRPr lang="en-US"/>
        </a:p>
      </dgm:t>
    </dgm:pt>
    <dgm:pt modelId="{46F528B4-C652-47D8-807F-79FE75000B2F}">
      <dgm:prSet/>
      <dgm:spPr/>
      <dgm:t>
        <a:bodyPr/>
        <a:lstStyle/>
        <a:p>
          <a:r>
            <a:rPr lang="en-GB" baseline="0"/>
            <a:t>CR on client ledger account</a:t>
          </a:r>
          <a:endParaRPr lang="en-US"/>
        </a:p>
      </dgm:t>
    </dgm:pt>
    <dgm:pt modelId="{8CF59523-27BC-4ED1-9695-2CEF5FCA62A6}" type="parTrans" cxnId="{1026618C-6BB3-4152-9BC9-A0E047ABF772}">
      <dgm:prSet/>
      <dgm:spPr/>
      <dgm:t>
        <a:bodyPr/>
        <a:lstStyle/>
        <a:p>
          <a:endParaRPr lang="en-US"/>
        </a:p>
      </dgm:t>
    </dgm:pt>
    <dgm:pt modelId="{185389C5-F1E1-4008-B5CF-7CA718C2C568}" type="sibTrans" cxnId="{1026618C-6BB3-4152-9BC9-A0E047ABF772}">
      <dgm:prSet/>
      <dgm:spPr/>
      <dgm:t>
        <a:bodyPr/>
        <a:lstStyle/>
        <a:p>
          <a:endParaRPr lang="en-US"/>
        </a:p>
      </dgm:t>
    </dgm:pt>
    <dgm:pt modelId="{92FC54BA-1F59-4687-94FD-0675FEE6532E}">
      <dgm:prSet/>
      <dgm:spPr/>
      <dgm:t>
        <a:bodyPr/>
        <a:lstStyle/>
        <a:p>
          <a:r>
            <a:rPr lang="en-GB" baseline="0"/>
            <a:t>DR on cash account</a:t>
          </a:r>
          <a:endParaRPr lang="en-US"/>
        </a:p>
      </dgm:t>
    </dgm:pt>
    <dgm:pt modelId="{387C01F9-0A97-4CA9-AE6E-4BBFE13DF1B6}" type="parTrans" cxnId="{2EEAD720-8518-41C0-B298-9B38414615C8}">
      <dgm:prSet/>
      <dgm:spPr/>
      <dgm:t>
        <a:bodyPr/>
        <a:lstStyle/>
        <a:p>
          <a:endParaRPr lang="en-US"/>
        </a:p>
      </dgm:t>
    </dgm:pt>
    <dgm:pt modelId="{1A07B702-316E-4D8F-8834-4BB567402223}" type="sibTrans" cxnId="{2EEAD720-8518-41C0-B298-9B38414615C8}">
      <dgm:prSet/>
      <dgm:spPr/>
      <dgm:t>
        <a:bodyPr/>
        <a:lstStyle/>
        <a:p>
          <a:endParaRPr lang="en-US"/>
        </a:p>
      </dgm:t>
    </dgm:pt>
    <dgm:pt modelId="{282879F7-66BB-4EB9-8A3D-8A0BC3B4BAEA}">
      <dgm:prSet/>
      <dgm:spPr/>
      <dgm:t>
        <a:bodyPr/>
        <a:lstStyle/>
        <a:p>
          <a:r>
            <a:rPr lang="en-GB" baseline="0"/>
            <a:t>In appropriate business/client section</a:t>
          </a:r>
          <a:endParaRPr lang="en-US"/>
        </a:p>
      </dgm:t>
    </dgm:pt>
    <dgm:pt modelId="{FE0CDD47-B966-4DB0-812F-23CB87259887}" type="parTrans" cxnId="{BB0676C1-DBBF-43B1-BD04-235FB5EF3CE9}">
      <dgm:prSet/>
      <dgm:spPr/>
      <dgm:t>
        <a:bodyPr/>
        <a:lstStyle/>
        <a:p>
          <a:endParaRPr lang="en-US"/>
        </a:p>
      </dgm:t>
    </dgm:pt>
    <dgm:pt modelId="{340BFCDD-1027-46B3-A75D-630CF6FD1B57}" type="sibTrans" cxnId="{BB0676C1-DBBF-43B1-BD04-235FB5EF3CE9}">
      <dgm:prSet/>
      <dgm:spPr/>
      <dgm:t>
        <a:bodyPr/>
        <a:lstStyle/>
        <a:p>
          <a:endParaRPr lang="en-US"/>
        </a:p>
      </dgm:t>
    </dgm:pt>
    <dgm:pt modelId="{BA767DA6-B032-417D-A09C-67BA1F506731}">
      <dgm:prSet/>
      <dgm:spPr/>
      <dgm:t>
        <a:bodyPr/>
        <a:lstStyle/>
        <a:p>
          <a:r>
            <a:rPr lang="en-GB" baseline="0"/>
            <a:t>Entries for Payments </a:t>
          </a:r>
          <a:endParaRPr lang="en-US"/>
        </a:p>
      </dgm:t>
    </dgm:pt>
    <dgm:pt modelId="{E2F3151A-F883-4E3F-95B9-D9FC8B3DA4B5}" type="parTrans" cxnId="{FD9C7B32-A1CE-4D7A-A509-F963A0C3C34C}">
      <dgm:prSet/>
      <dgm:spPr/>
      <dgm:t>
        <a:bodyPr/>
        <a:lstStyle/>
        <a:p>
          <a:endParaRPr lang="en-US"/>
        </a:p>
      </dgm:t>
    </dgm:pt>
    <dgm:pt modelId="{08974FD4-E8F1-4E26-B36D-1486642553C6}" type="sibTrans" cxnId="{FD9C7B32-A1CE-4D7A-A509-F963A0C3C34C}">
      <dgm:prSet/>
      <dgm:spPr/>
      <dgm:t>
        <a:bodyPr/>
        <a:lstStyle/>
        <a:p>
          <a:endParaRPr lang="en-US"/>
        </a:p>
      </dgm:t>
    </dgm:pt>
    <dgm:pt modelId="{D82CECCA-CA5D-43D2-9E74-0335A211321D}">
      <dgm:prSet/>
      <dgm:spPr/>
      <dgm:t>
        <a:bodyPr/>
        <a:lstStyle/>
        <a:p>
          <a:r>
            <a:rPr lang="en-GB" baseline="0"/>
            <a:t>DR on client ledger account</a:t>
          </a:r>
          <a:endParaRPr lang="en-US"/>
        </a:p>
      </dgm:t>
    </dgm:pt>
    <dgm:pt modelId="{0E47E610-7345-458F-8166-59413EF010D8}" type="parTrans" cxnId="{0C99AD9E-8BFB-4E03-9596-904FB4CA046D}">
      <dgm:prSet/>
      <dgm:spPr/>
      <dgm:t>
        <a:bodyPr/>
        <a:lstStyle/>
        <a:p>
          <a:endParaRPr lang="en-US"/>
        </a:p>
      </dgm:t>
    </dgm:pt>
    <dgm:pt modelId="{F240547D-2086-4845-9D93-C108280DC359}" type="sibTrans" cxnId="{0C99AD9E-8BFB-4E03-9596-904FB4CA046D}">
      <dgm:prSet/>
      <dgm:spPr/>
      <dgm:t>
        <a:bodyPr/>
        <a:lstStyle/>
        <a:p>
          <a:endParaRPr lang="en-US"/>
        </a:p>
      </dgm:t>
    </dgm:pt>
    <dgm:pt modelId="{5273697D-EAB2-49C8-BF1B-8F5B5A20318D}">
      <dgm:prSet/>
      <dgm:spPr/>
      <dgm:t>
        <a:bodyPr/>
        <a:lstStyle/>
        <a:p>
          <a:r>
            <a:rPr lang="en-GB" baseline="0"/>
            <a:t>CR on cash account</a:t>
          </a:r>
          <a:endParaRPr lang="en-US"/>
        </a:p>
      </dgm:t>
    </dgm:pt>
    <dgm:pt modelId="{35ADA456-60CD-414A-B967-F40322326592}" type="parTrans" cxnId="{03FF4D58-8126-47B0-BFBD-BB70C13E9454}">
      <dgm:prSet/>
      <dgm:spPr/>
      <dgm:t>
        <a:bodyPr/>
        <a:lstStyle/>
        <a:p>
          <a:endParaRPr lang="en-US"/>
        </a:p>
      </dgm:t>
    </dgm:pt>
    <dgm:pt modelId="{CECEFFDF-846E-42D1-9D9D-F3D6DD42C262}" type="sibTrans" cxnId="{03FF4D58-8126-47B0-BFBD-BB70C13E9454}">
      <dgm:prSet/>
      <dgm:spPr/>
      <dgm:t>
        <a:bodyPr/>
        <a:lstStyle/>
        <a:p>
          <a:endParaRPr lang="en-US"/>
        </a:p>
      </dgm:t>
    </dgm:pt>
    <dgm:pt modelId="{A8197773-4D54-47C7-B661-5FDFCBEA6C73}">
      <dgm:prSet/>
      <dgm:spPr/>
      <dgm:t>
        <a:bodyPr/>
        <a:lstStyle/>
        <a:p>
          <a:r>
            <a:rPr lang="en-GB" baseline="0"/>
            <a:t>In appropriate business/client section</a:t>
          </a:r>
          <a:endParaRPr lang="en-US"/>
        </a:p>
      </dgm:t>
    </dgm:pt>
    <dgm:pt modelId="{F7013E8F-8D5C-4BA5-8243-7CEC20F454A1}" type="parTrans" cxnId="{FB4E669B-8E26-4895-8BC4-87087229522B}">
      <dgm:prSet/>
      <dgm:spPr/>
      <dgm:t>
        <a:bodyPr/>
        <a:lstStyle/>
        <a:p>
          <a:endParaRPr lang="en-US"/>
        </a:p>
      </dgm:t>
    </dgm:pt>
    <dgm:pt modelId="{A1C8FED4-7C8F-4AE8-8206-8DFDCD6D3F2C}" type="sibTrans" cxnId="{FB4E669B-8E26-4895-8BC4-87087229522B}">
      <dgm:prSet/>
      <dgm:spPr/>
      <dgm:t>
        <a:bodyPr/>
        <a:lstStyle/>
        <a:p>
          <a:endParaRPr lang="en-US"/>
        </a:p>
      </dgm:t>
    </dgm:pt>
    <dgm:pt modelId="{8046E9E0-12B1-4537-8C2D-8BC47DF8CA62}">
      <dgm:prSet/>
      <dgm:spPr/>
      <dgm:t>
        <a:bodyPr/>
        <a:lstStyle/>
        <a:p>
          <a:r>
            <a:rPr lang="en-GB" baseline="0"/>
            <a:t>When a bill is sent</a:t>
          </a:r>
          <a:endParaRPr lang="en-US"/>
        </a:p>
      </dgm:t>
    </dgm:pt>
    <dgm:pt modelId="{14C087B2-D78D-4941-B3CE-2FFA21E0F10C}" type="parTrans" cxnId="{E082B3B8-6359-453E-A098-37C4D6E4A834}">
      <dgm:prSet/>
      <dgm:spPr/>
      <dgm:t>
        <a:bodyPr/>
        <a:lstStyle/>
        <a:p>
          <a:endParaRPr lang="en-US"/>
        </a:p>
      </dgm:t>
    </dgm:pt>
    <dgm:pt modelId="{03D534C6-445D-4F1A-BEBF-57E9775BA8A8}" type="sibTrans" cxnId="{E082B3B8-6359-453E-A098-37C4D6E4A834}">
      <dgm:prSet/>
      <dgm:spPr/>
      <dgm:t>
        <a:bodyPr/>
        <a:lstStyle/>
        <a:p>
          <a:endParaRPr lang="en-US"/>
        </a:p>
      </dgm:t>
    </dgm:pt>
    <dgm:pt modelId="{89FF7071-E7D0-458D-BAF6-8CEC6A0194C9}">
      <dgm:prSet/>
      <dgm:spPr/>
      <dgm:t>
        <a:bodyPr/>
        <a:lstStyle/>
        <a:p>
          <a:r>
            <a:rPr lang="en-GB" baseline="0"/>
            <a:t>No entries are made in relation to disbursements when a bill is sent, only recorded when they are paid. </a:t>
          </a:r>
          <a:endParaRPr lang="en-US"/>
        </a:p>
      </dgm:t>
    </dgm:pt>
    <dgm:pt modelId="{7E685609-0C48-4F1D-A5A0-55696E41E104}" type="parTrans" cxnId="{5A10E14C-37E2-43B3-98E4-89E8A27384B3}">
      <dgm:prSet/>
      <dgm:spPr/>
      <dgm:t>
        <a:bodyPr/>
        <a:lstStyle/>
        <a:p>
          <a:endParaRPr lang="en-US"/>
        </a:p>
      </dgm:t>
    </dgm:pt>
    <dgm:pt modelId="{AC6C68AE-C6CB-4B88-A499-BE4D2511EBD5}" type="sibTrans" cxnId="{5A10E14C-37E2-43B3-98E4-89E8A27384B3}">
      <dgm:prSet/>
      <dgm:spPr/>
      <dgm:t>
        <a:bodyPr/>
        <a:lstStyle/>
        <a:p>
          <a:endParaRPr lang="en-US"/>
        </a:p>
      </dgm:t>
    </dgm:pt>
    <dgm:pt modelId="{7D9A933E-842E-4D11-81B5-DD6A26D24DE0}" type="pres">
      <dgm:prSet presAssocID="{FDBC755A-48CD-47F3-8176-261709A4D162}" presName="diagram" presStyleCnt="0">
        <dgm:presLayoutVars>
          <dgm:dir/>
          <dgm:resizeHandles val="exact"/>
        </dgm:presLayoutVars>
      </dgm:prSet>
      <dgm:spPr/>
    </dgm:pt>
    <dgm:pt modelId="{35484502-176C-4D22-83E9-FAE26F9EDF27}" type="pres">
      <dgm:prSet presAssocID="{6F2768F4-F61F-4B54-AB4A-8E746048877D}" presName="node" presStyleLbl="node1" presStyleIdx="0" presStyleCnt="7">
        <dgm:presLayoutVars>
          <dgm:bulletEnabled val="1"/>
        </dgm:presLayoutVars>
      </dgm:prSet>
      <dgm:spPr/>
    </dgm:pt>
    <dgm:pt modelId="{4DB2B215-EEC0-4E79-AA2E-7CF1F63EAA57}" type="pres">
      <dgm:prSet presAssocID="{2A3A15CD-F9A0-4E5E-A438-63A9E76F0B8C}" presName="sibTrans" presStyleCnt="0"/>
      <dgm:spPr/>
    </dgm:pt>
    <dgm:pt modelId="{66E2F09D-0698-411C-9D75-97980A0A5D8F}" type="pres">
      <dgm:prSet presAssocID="{B1CC7A7A-9F23-4291-B805-03B0E9C9E3CA}" presName="node" presStyleLbl="node1" presStyleIdx="1" presStyleCnt="7">
        <dgm:presLayoutVars>
          <dgm:bulletEnabled val="1"/>
        </dgm:presLayoutVars>
      </dgm:prSet>
      <dgm:spPr/>
    </dgm:pt>
    <dgm:pt modelId="{AFB679F5-A523-43DA-BA5F-A57B4A274395}" type="pres">
      <dgm:prSet presAssocID="{60C1930A-F535-40CD-A6DD-0509ED8A284F}" presName="sibTrans" presStyleCnt="0"/>
      <dgm:spPr/>
    </dgm:pt>
    <dgm:pt modelId="{8EA6962A-58BB-444E-AB99-D3CCEC4669D1}" type="pres">
      <dgm:prSet presAssocID="{22206A93-BC09-421F-B8D5-7CDD9C7B9533}" presName="node" presStyleLbl="node1" presStyleIdx="2" presStyleCnt="7">
        <dgm:presLayoutVars>
          <dgm:bulletEnabled val="1"/>
        </dgm:presLayoutVars>
      </dgm:prSet>
      <dgm:spPr/>
    </dgm:pt>
    <dgm:pt modelId="{3768D58C-9FD3-4BE1-93C2-4746A55F0628}" type="pres">
      <dgm:prSet presAssocID="{776F3729-FF31-4E6A-A0BA-25A668D341A2}" presName="sibTrans" presStyleCnt="0"/>
      <dgm:spPr/>
    </dgm:pt>
    <dgm:pt modelId="{72C8BC06-8A89-4BAF-B6FE-65E8CE994F09}" type="pres">
      <dgm:prSet presAssocID="{4BB3C8EC-908A-43FF-BCA7-227BA405CEA3}" presName="node" presStyleLbl="node1" presStyleIdx="3" presStyleCnt="7">
        <dgm:presLayoutVars>
          <dgm:bulletEnabled val="1"/>
        </dgm:presLayoutVars>
      </dgm:prSet>
      <dgm:spPr/>
    </dgm:pt>
    <dgm:pt modelId="{CD480B45-E157-49A0-AB79-5CD2D96AAAEA}" type="pres">
      <dgm:prSet presAssocID="{70ADF92B-13F5-430E-99EF-75C3228C92A8}" presName="sibTrans" presStyleCnt="0"/>
      <dgm:spPr/>
    </dgm:pt>
    <dgm:pt modelId="{6EFFE986-0167-443C-B0BA-D71AA7AF4CE6}" type="pres">
      <dgm:prSet presAssocID="{BA767DA6-B032-417D-A09C-67BA1F506731}" presName="node" presStyleLbl="node1" presStyleIdx="4" presStyleCnt="7">
        <dgm:presLayoutVars>
          <dgm:bulletEnabled val="1"/>
        </dgm:presLayoutVars>
      </dgm:prSet>
      <dgm:spPr/>
    </dgm:pt>
    <dgm:pt modelId="{115E6DF7-945A-44D2-8D0E-029CCA86DEAD}" type="pres">
      <dgm:prSet presAssocID="{08974FD4-E8F1-4E26-B36D-1486642553C6}" presName="sibTrans" presStyleCnt="0"/>
      <dgm:spPr/>
    </dgm:pt>
    <dgm:pt modelId="{531B04B4-2E49-497E-81C1-6758E9E45849}" type="pres">
      <dgm:prSet presAssocID="{8046E9E0-12B1-4537-8C2D-8BC47DF8CA62}" presName="node" presStyleLbl="node1" presStyleIdx="5" presStyleCnt="7">
        <dgm:presLayoutVars>
          <dgm:bulletEnabled val="1"/>
        </dgm:presLayoutVars>
      </dgm:prSet>
      <dgm:spPr/>
    </dgm:pt>
    <dgm:pt modelId="{358B8B16-050A-430B-9300-1AAF39A162C8}" type="pres">
      <dgm:prSet presAssocID="{03D534C6-445D-4F1A-BEBF-57E9775BA8A8}" presName="sibTrans" presStyleCnt="0"/>
      <dgm:spPr/>
    </dgm:pt>
    <dgm:pt modelId="{8483FF6D-BD11-45B5-A943-D0922247E761}" type="pres">
      <dgm:prSet presAssocID="{89FF7071-E7D0-458D-BAF6-8CEC6A0194C9}" presName="node" presStyleLbl="node1" presStyleIdx="6" presStyleCnt="7">
        <dgm:presLayoutVars>
          <dgm:bulletEnabled val="1"/>
        </dgm:presLayoutVars>
      </dgm:prSet>
      <dgm:spPr/>
    </dgm:pt>
  </dgm:ptLst>
  <dgm:cxnLst>
    <dgm:cxn modelId="{2EEAD720-8518-41C0-B298-9B38414615C8}" srcId="{4BB3C8EC-908A-43FF-BCA7-227BA405CEA3}" destId="{92FC54BA-1F59-4687-94FD-0675FEE6532E}" srcOrd="1" destOrd="0" parTransId="{387C01F9-0A97-4CA9-AE6E-4BBFE13DF1B6}" sibTransId="{1A07B702-316E-4D8F-8834-4BB567402223}"/>
    <dgm:cxn modelId="{F7B33E25-8B55-416A-9BDD-85E72F9B9E3F}" type="presOf" srcId="{22206A93-BC09-421F-B8D5-7CDD9C7B9533}" destId="{8EA6962A-58BB-444E-AB99-D3CCEC4669D1}" srcOrd="0" destOrd="0" presId="urn:microsoft.com/office/officeart/2005/8/layout/default"/>
    <dgm:cxn modelId="{FD9C7B32-A1CE-4D7A-A509-F963A0C3C34C}" srcId="{FDBC755A-48CD-47F3-8176-261709A4D162}" destId="{BA767DA6-B032-417D-A09C-67BA1F506731}" srcOrd="4" destOrd="0" parTransId="{E2F3151A-F883-4E3F-95B9-D9FC8B3DA4B5}" sibTransId="{08974FD4-E8F1-4E26-B36D-1486642553C6}"/>
    <dgm:cxn modelId="{31F6AB33-2BC9-4F69-A3F9-DF7AD415A7AB}" srcId="{FDBC755A-48CD-47F3-8176-261709A4D162}" destId="{6F2768F4-F61F-4B54-AB4A-8E746048877D}" srcOrd="0" destOrd="0" parTransId="{4616F6A0-2B0E-4455-9BBC-2DC6B9838111}" sibTransId="{2A3A15CD-F9A0-4E5E-A438-63A9E76F0B8C}"/>
    <dgm:cxn modelId="{ACF80448-8BD3-4CD2-A594-FE4FEFBC7489}" type="presOf" srcId="{BA767DA6-B032-417D-A09C-67BA1F506731}" destId="{6EFFE986-0167-443C-B0BA-D71AA7AF4CE6}" srcOrd="0" destOrd="0" presId="urn:microsoft.com/office/officeart/2005/8/layout/default"/>
    <dgm:cxn modelId="{5A10E14C-37E2-43B3-98E4-89E8A27384B3}" srcId="{FDBC755A-48CD-47F3-8176-261709A4D162}" destId="{89FF7071-E7D0-458D-BAF6-8CEC6A0194C9}" srcOrd="6" destOrd="0" parTransId="{7E685609-0C48-4F1D-A5A0-55696E41E104}" sibTransId="{AC6C68AE-C6CB-4B88-A499-BE4D2511EBD5}"/>
    <dgm:cxn modelId="{3536A16D-9ACD-42FC-B9D3-89E60D877BF0}" type="presOf" srcId="{B1CC7A7A-9F23-4291-B805-03B0E9C9E3CA}" destId="{66E2F09D-0698-411C-9D75-97980A0A5D8F}" srcOrd="0" destOrd="0" presId="urn:microsoft.com/office/officeart/2005/8/layout/default"/>
    <dgm:cxn modelId="{D6691976-8FB8-4A07-81E4-FB8DFDFA4293}" type="presOf" srcId="{46F528B4-C652-47D8-807F-79FE75000B2F}" destId="{72C8BC06-8A89-4BAF-B6FE-65E8CE994F09}" srcOrd="0" destOrd="1" presId="urn:microsoft.com/office/officeart/2005/8/layout/default"/>
    <dgm:cxn modelId="{03FF4D58-8126-47B0-BFBD-BB70C13E9454}" srcId="{BA767DA6-B032-417D-A09C-67BA1F506731}" destId="{5273697D-EAB2-49C8-BF1B-8F5B5A20318D}" srcOrd="1" destOrd="0" parTransId="{35ADA456-60CD-414A-B967-F40322326592}" sibTransId="{CECEFFDF-846E-42D1-9D9D-F3D6DD42C262}"/>
    <dgm:cxn modelId="{61E9A578-8966-40D9-9259-49784FE2EEDC}" type="presOf" srcId="{A8197773-4D54-47C7-B661-5FDFCBEA6C73}" destId="{6EFFE986-0167-443C-B0BA-D71AA7AF4CE6}" srcOrd="0" destOrd="3" presId="urn:microsoft.com/office/officeart/2005/8/layout/default"/>
    <dgm:cxn modelId="{423FCE78-4542-4703-9B99-63278B2D57D5}" type="presOf" srcId="{6F2768F4-F61F-4B54-AB4A-8E746048877D}" destId="{35484502-176C-4D22-83E9-FAE26F9EDF27}" srcOrd="0" destOrd="0" presId="urn:microsoft.com/office/officeart/2005/8/layout/default"/>
    <dgm:cxn modelId="{BE237C80-DB01-4EBA-9303-00AC6FC58F43}" srcId="{FDBC755A-48CD-47F3-8176-261709A4D162}" destId="{4BB3C8EC-908A-43FF-BCA7-227BA405CEA3}" srcOrd="3" destOrd="0" parTransId="{FB82921E-8DB7-43C5-BDB5-F0583BB8B347}" sibTransId="{70ADF92B-13F5-430E-99EF-75C3228C92A8}"/>
    <dgm:cxn modelId="{513BA58B-1367-4AC1-A4BD-58BE39966F3A}" type="presOf" srcId="{D82CECCA-CA5D-43D2-9E74-0335A211321D}" destId="{6EFFE986-0167-443C-B0BA-D71AA7AF4CE6}" srcOrd="0" destOrd="1" presId="urn:microsoft.com/office/officeart/2005/8/layout/default"/>
    <dgm:cxn modelId="{1026618C-6BB3-4152-9BC9-A0E047ABF772}" srcId="{4BB3C8EC-908A-43FF-BCA7-227BA405CEA3}" destId="{46F528B4-C652-47D8-807F-79FE75000B2F}" srcOrd="0" destOrd="0" parTransId="{8CF59523-27BC-4ED1-9695-2CEF5FCA62A6}" sibTransId="{185389C5-F1E1-4008-B5CF-7CA718C2C568}"/>
    <dgm:cxn modelId="{065DC091-4A71-49F2-974D-B7CED0CF2DAD}" srcId="{FDBC755A-48CD-47F3-8176-261709A4D162}" destId="{22206A93-BC09-421F-B8D5-7CDD9C7B9533}" srcOrd="2" destOrd="0" parTransId="{32EC0860-D817-4FD5-B163-B142D6688473}" sibTransId="{776F3729-FF31-4E6A-A0BA-25A668D341A2}"/>
    <dgm:cxn modelId="{260CE591-DC0F-4D82-89B5-E690CB957CB3}" type="presOf" srcId="{8046E9E0-12B1-4537-8C2D-8BC47DF8CA62}" destId="{531B04B4-2E49-497E-81C1-6758E9E45849}" srcOrd="0" destOrd="0" presId="urn:microsoft.com/office/officeart/2005/8/layout/default"/>
    <dgm:cxn modelId="{80389896-34FD-4A14-BF72-E1597514FD24}" type="presOf" srcId="{89FF7071-E7D0-458D-BAF6-8CEC6A0194C9}" destId="{8483FF6D-BD11-45B5-A943-D0922247E761}" srcOrd="0" destOrd="0" presId="urn:microsoft.com/office/officeart/2005/8/layout/default"/>
    <dgm:cxn modelId="{FB4E669B-8E26-4895-8BC4-87087229522B}" srcId="{BA767DA6-B032-417D-A09C-67BA1F506731}" destId="{A8197773-4D54-47C7-B661-5FDFCBEA6C73}" srcOrd="2" destOrd="0" parTransId="{F7013E8F-8D5C-4BA5-8243-7CEC20F454A1}" sibTransId="{A1C8FED4-7C8F-4AE8-8206-8DFDCD6D3F2C}"/>
    <dgm:cxn modelId="{BCBFFE9B-0C0A-4526-8995-ABA1A130FB14}" type="presOf" srcId="{282879F7-66BB-4EB9-8A3D-8A0BC3B4BAEA}" destId="{72C8BC06-8A89-4BAF-B6FE-65E8CE994F09}" srcOrd="0" destOrd="3" presId="urn:microsoft.com/office/officeart/2005/8/layout/default"/>
    <dgm:cxn modelId="{0C99AD9E-8BFB-4E03-9596-904FB4CA046D}" srcId="{BA767DA6-B032-417D-A09C-67BA1F506731}" destId="{D82CECCA-CA5D-43D2-9E74-0335A211321D}" srcOrd="0" destOrd="0" parTransId="{0E47E610-7345-458F-8166-59413EF010D8}" sibTransId="{F240547D-2086-4845-9D93-C108280DC359}"/>
    <dgm:cxn modelId="{E082B3B8-6359-453E-A098-37C4D6E4A834}" srcId="{FDBC755A-48CD-47F3-8176-261709A4D162}" destId="{8046E9E0-12B1-4537-8C2D-8BC47DF8CA62}" srcOrd="5" destOrd="0" parTransId="{14C087B2-D78D-4941-B3CE-2FFA21E0F10C}" sibTransId="{03D534C6-445D-4F1A-BEBF-57E9775BA8A8}"/>
    <dgm:cxn modelId="{BB0676C1-DBBF-43B1-BD04-235FB5EF3CE9}" srcId="{4BB3C8EC-908A-43FF-BCA7-227BA405CEA3}" destId="{282879F7-66BB-4EB9-8A3D-8A0BC3B4BAEA}" srcOrd="2" destOrd="0" parTransId="{FE0CDD47-B966-4DB0-812F-23CB87259887}" sibTransId="{340BFCDD-1027-46B3-A75D-630CF6FD1B57}"/>
    <dgm:cxn modelId="{19F72EC5-3221-40CF-8290-27493FAFC48C}" type="presOf" srcId="{4BB3C8EC-908A-43FF-BCA7-227BA405CEA3}" destId="{72C8BC06-8A89-4BAF-B6FE-65E8CE994F09}" srcOrd="0" destOrd="0" presId="urn:microsoft.com/office/officeart/2005/8/layout/default"/>
    <dgm:cxn modelId="{7C73C5CD-A87E-4993-BD47-8FF819A13D54}" type="presOf" srcId="{FDBC755A-48CD-47F3-8176-261709A4D162}" destId="{7D9A933E-842E-4D11-81B5-DD6A26D24DE0}" srcOrd="0" destOrd="0" presId="urn:microsoft.com/office/officeart/2005/8/layout/default"/>
    <dgm:cxn modelId="{B26D91E7-F17C-4C99-A866-34DF99EF1860}" srcId="{FDBC755A-48CD-47F3-8176-261709A4D162}" destId="{B1CC7A7A-9F23-4291-B805-03B0E9C9E3CA}" srcOrd="1" destOrd="0" parTransId="{1A154BFA-D817-4E9B-91B0-2EF57A41F75E}" sibTransId="{60C1930A-F535-40CD-A6DD-0509ED8A284F}"/>
    <dgm:cxn modelId="{D355DBEA-7A32-44F3-96AF-AE79102990DE}" type="presOf" srcId="{5273697D-EAB2-49C8-BF1B-8F5B5A20318D}" destId="{6EFFE986-0167-443C-B0BA-D71AA7AF4CE6}" srcOrd="0" destOrd="2" presId="urn:microsoft.com/office/officeart/2005/8/layout/default"/>
    <dgm:cxn modelId="{C71ACEF3-541C-4D3A-A53A-87E9BD08259B}" type="presOf" srcId="{92FC54BA-1F59-4687-94FD-0675FEE6532E}" destId="{72C8BC06-8A89-4BAF-B6FE-65E8CE994F09}" srcOrd="0" destOrd="2" presId="urn:microsoft.com/office/officeart/2005/8/layout/default"/>
    <dgm:cxn modelId="{BE35F8B6-CBDB-4E51-B4DC-E34F2047AC07}" type="presParOf" srcId="{7D9A933E-842E-4D11-81B5-DD6A26D24DE0}" destId="{35484502-176C-4D22-83E9-FAE26F9EDF27}" srcOrd="0" destOrd="0" presId="urn:microsoft.com/office/officeart/2005/8/layout/default"/>
    <dgm:cxn modelId="{B881BCA4-0266-4C89-B86E-2E5929BA00BC}" type="presParOf" srcId="{7D9A933E-842E-4D11-81B5-DD6A26D24DE0}" destId="{4DB2B215-EEC0-4E79-AA2E-7CF1F63EAA57}" srcOrd="1" destOrd="0" presId="urn:microsoft.com/office/officeart/2005/8/layout/default"/>
    <dgm:cxn modelId="{3E4E5F72-55C2-4D50-8558-267300628B6D}" type="presParOf" srcId="{7D9A933E-842E-4D11-81B5-DD6A26D24DE0}" destId="{66E2F09D-0698-411C-9D75-97980A0A5D8F}" srcOrd="2" destOrd="0" presId="urn:microsoft.com/office/officeart/2005/8/layout/default"/>
    <dgm:cxn modelId="{073F4AB9-2C23-4A62-8CEC-BCCBFC063653}" type="presParOf" srcId="{7D9A933E-842E-4D11-81B5-DD6A26D24DE0}" destId="{AFB679F5-A523-43DA-BA5F-A57B4A274395}" srcOrd="3" destOrd="0" presId="urn:microsoft.com/office/officeart/2005/8/layout/default"/>
    <dgm:cxn modelId="{974E30B3-13F5-4AD4-8071-CF15946DAEFA}" type="presParOf" srcId="{7D9A933E-842E-4D11-81B5-DD6A26D24DE0}" destId="{8EA6962A-58BB-444E-AB99-D3CCEC4669D1}" srcOrd="4" destOrd="0" presId="urn:microsoft.com/office/officeart/2005/8/layout/default"/>
    <dgm:cxn modelId="{924F7D85-5F4C-4792-9E36-5DF31896F10C}" type="presParOf" srcId="{7D9A933E-842E-4D11-81B5-DD6A26D24DE0}" destId="{3768D58C-9FD3-4BE1-93C2-4746A55F0628}" srcOrd="5" destOrd="0" presId="urn:microsoft.com/office/officeart/2005/8/layout/default"/>
    <dgm:cxn modelId="{E500AEFC-9801-43BB-BF18-7213AC2828EB}" type="presParOf" srcId="{7D9A933E-842E-4D11-81B5-DD6A26D24DE0}" destId="{72C8BC06-8A89-4BAF-B6FE-65E8CE994F09}" srcOrd="6" destOrd="0" presId="urn:microsoft.com/office/officeart/2005/8/layout/default"/>
    <dgm:cxn modelId="{8E1E301C-117C-4D67-BB7A-146B060A68A4}" type="presParOf" srcId="{7D9A933E-842E-4D11-81B5-DD6A26D24DE0}" destId="{CD480B45-E157-49A0-AB79-5CD2D96AAAEA}" srcOrd="7" destOrd="0" presId="urn:microsoft.com/office/officeart/2005/8/layout/default"/>
    <dgm:cxn modelId="{DE62BEBE-D61F-433F-87C9-408D749D28EA}" type="presParOf" srcId="{7D9A933E-842E-4D11-81B5-DD6A26D24DE0}" destId="{6EFFE986-0167-443C-B0BA-D71AA7AF4CE6}" srcOrd="8" destOrd="0" presId="urn:microsoft.com/office/officeart/2005/8/layout/default"/>
    <dgm:cxn modelId="{ADDE8819-7433-4DCE-928B-C86DC79C6611}" type="presParOf" srcId="{7D9A933E-842E-4D11-81B5-DD6A26D24DE0}" destId="{115E6DF7-945A-44D2-8D0E-029CCA86DEAD}" srcOrd="9" destOrd="0" presId="urn:microsoft.com/office/officeart/2005/8/layout/default"/>
    <dgm:cxn modelId="{DBF0BDC5-542F-4C97-9C83-A4F24CD3C8A7}" type="presParOf" srcId="{7D9A933E-842E-4D11-81B5-DD6A26D24DE0}" destId="{531B04B4-2E49-497E-81C1-6758E9E45849}" srcOrd="10" destOrd="0" presId="urn:microsoft.com/office/officeart/2005/8/layout/default"/>
    <dgm:cxn modelId="{75689B4E-DF4D-4ADB-ACC1-2C80FF2F452E}" type="presParOf" srcId="{7D9A933E-842E-4D11-81B5-DD6A26D24DE0}" destId="{358B8B16-050A-430B-9300-1AAF39A162C8}" srcOrd="11" destOrd="0" presId="urn:microsoft.com/office/officeart/2005/8/layout/default"/>
    <dgm:cxn modelId="{CEED7528-4C4E-49AD-AE00-3D2A9240F53A}" type="presParOf" srcId="{7D9A933E-842E-4D11-81B5-DD6A26D24DE0}" destId="{8483FF6D-BD11-45B5-A943-D0922247E761}"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BD1B29-2765-44AA-A7B4-418EC4907E22}">
      <dsp:nvSpPr>
        <dsp:cNvPr id="0" name=""/>
        <dsp:cNvSpPr/>
      </dsp:nvSpPr>
      <dsp:spPr>
        <a:xfrm>
          <a:off x="709" y="902539"/>
          <a:ext cx="2766528" cy="3873139"/>
        </a:xfrm>
        <a:prstGeom prst="rect">
          <a:avLst/>
        </a:prstGeom>
        <a:solidFill>
          <a:schemeClr val="dk2">
            <a:alpha val="90000"/>
            <a:tint val="40000"/>
            <a:hueOff val="0"/>
            <a:satOff val="0"/>
            <a:lumOff val="0"/>
            <a:alphaOff val="0"/>
          </a:schemeClr>
        </a:solidFill>
        <a:ln w="1905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5689" tIns="330200" rIns="215689" bIns="330200" numCol="1" spcCol="1270" anchor="t" anchorCtr="0">
          <a:noAutofit/>
        </a:bodyPr>
        <a:lstStyle/>
        <a:p>
          <a:pPr marL="0" lvl="0" indent="0" algn="l" defTabSz="844550">
            <a:lnSpc>
              <a:spcPct val="90000"/>
            </a:lnSpc>
            <a:spcBef>
              <a:spcPct val="0"/>
            </a:spcBef>
            <a:spcAft>
              <a:spcPct val="35000"/>
            </a:spcAft>
            <a:buNone/>
            <a:defRPr cap="all"/>
          </a:pPr>
          <a:r>
            <a:rPr lang="en-GB" sz="1900" kern="1200" baseline="0"/>
            <a:t>Dealing with recipets and payments of client money and the firm’s own money</a:t>
          </a:r>
          <a:endParaRPr lang="en-US" sz="1900" kern="1200"/>
        </a:p>
      </dsp:txBody>
      <dsp:txXfrm>
        <a:off x="709" y="2374332"/>
        <a:ext cx="2766528" cy="2323883"/>
      </dsp:txXfrm>
    </dsp:sp>
    <dsp:sp modelId="{9622AD2E-39A5-448F-8DA3-20054C76B583}">
      <dsp:nvSpPr>
        <dsp:cNvPr id="0" name=""/>
        <dsp:cNvSpPr/>
      </dsp:nvSpPr>
      <dsp:spPr>
        <a:xfrm>
          <a:off x="803002" y="1289853"/>
          <a:ext cx="1161941" cy="1161941"/>
        </a:xfrm>
        <a:prstGeom prst="ellips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590" tIns="12700" rIns="90590"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973164" y="1460015"/>
        <a:ext cx="821617" cy="821617"/>
      </dsp:txXfrm>
    </dsp:sp>
    <dsp:sp modelId="{624AEB4D-2A23-4E95-B5F5-9F8B6CFE72D2}">
      <dsp:nvSpPr>
        <dsp:cNvPr id="0" name=""/>
        <dsp:cNvSpPr/>
      </dsp:nvSpPr>
      <dsp:spPr>
        <a:xfrm>
          <a:off x="709" y="4775607"/>
          <a:ext cx="2766528" cy="72"/>
        </a:xfrm>
        <a:prstGeom prst="rect">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48786E-F5F7-49E0-9E09-C3C1250D3E4E}">
      <dsp:nvSpPr>
        <dsp:cNvPr id="0" name=""/>
        <dsp:cNvSpPr/>
      </dsp:nvSpPr>
      <dsp:spPr>
        <a:xfrm>
          <a:off x="3043890" y="902539"/>
          <a:ext cx="2766528" cy="3873139"/>
        </a:xfrm>
        <a:prstGeom prst="rect">
          <a:avLst/>
        </a:prstGeom>
        <a:solidFill>
          <a:schemeClr val="dk2">
            <a:alpha val="90000"/>
            <a:tint val="40000"/>
            <a:hueOff val="0"/>
            <a:satOff val="0"/>
            <a:lumOff val="0"/>
            <a:alphaOff val="0"/>
          </a:schemeClr>
        </a:solidFill>
        <a:ln w="1905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5689" tIns="330200" rIns="215689" bIns="330200" numCol="1" spcCol="1270" anchor="t" anchorCtr="0">
          <a:noAutofit/>
        </a:bodyPr>
        <a:lstStyle/>
        <a:p>
          <a:pPr marL="0" lvl="0" indent="0" algn="l" defTabSz="844550">
            <a:lnSpc>
              <a:spcPct val="90000"/>
            </a:lnSpc>
            <a:spcBef>
              <a:spcPct val="0"/>
            </a:spcBef>
            <a:spcAft>
              <a:spcPct val="35000"/>
            </a:spcAft>
            <a:buNone/>
            <a:defRPr cap="all"/>
          </a:pPr>
          <a:r>
            <a:rPr lang="en-GB" sz="1900" kern="1200" baseline="0"/>
            <a:t>Making entries to deal with professional charges and VAT when issuing a bill</a:t>
          </a:r>
          <a:endParaRPr lang="en-US" sz="1900" kern="1200"/>
        </a:p>
      </dsp:txBody>
      <dsp:txXfrm>
        <a:off x="3043890" y="2374332"/>
        <a:ext cx="2766528" cy="2323883"/>
      </dsp:txXfrm>
    </dsp:sp>
    <dsp:sp modelId="{8441828C-B7DA-4280-9C8B-4E8D0EDFC9C2}">
      <dsp:nvSpPr>
        <dsp:cNvPr id="0" name=""/>
        <dsp:cNvSpPr/>
      </dsp:nvSpPr>
      <dsp:spPr>
        <a:xfrm>
          <a:off x="3846183" y="1289853"/>
          <a:ext cx="1161941" cy="1161941"/>
        </a:xfrm>
        <a:prstGeom prst="ellips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590" tIns="12700" rIns="90590"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016345" y="1460015"/>
        <a:ext cx="821617" cy="821617"/>
      </dsp:txXfrm>
    </dsp:sp>
    <dsp:sp modelId="{0442D030-7675-433A-AB71-3E2A94A37759}">
      <dsp:nvSpPr>
        <dsp:cNvPr id="0" name=""/>
        <dsp:cNvSpPr/>
      </dsp:nvSpPr>
      <dsp:spPr>
        <a:xfrm>
          <a:off x="3043890" y="4775607"/>
          <a:ext cx="2766528" cy="72"/>
        </a:xfrm>
        <a:prstGeom prst="rect">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0B8231-AF91-40A7-B550-41002D1BB5C1}">
      <dsp:nvSpPr>
        <dsp:cNvPr id="0" name=""/>
        <dsp:cNvSpPr/>
      </dsp:nvSpPr>
      <dsp:spPr>
        <a:xfrm>
          <a:off x="3080" y="385801"/>
          <a:ext cx="2444055" cy="146643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Rule 4.1 – client money must be kept separate from the firm's own money </a:t>
          </a:r>
          <a:endParaRPr lang="en-US" sz="1800" kern="1200"/>
        </a:p>
      </dsp:txBody>
      <dsp:txXfrm>
        <a:off x="3080" y="385801"/>
        <a:ext cx="2444055" cy="1466433"/>
      </dsp:txXfrm>
    </dsp:sp>
    <dsp:sp modelId="{8CDA6CF4-76C5-45D1-BB6A-105C012C546C}">
      <dsp:nvSpPr>
        <dsp:cNvPr id="0" name=""/>
        <dsp:cNvSpPr/>
      </dsp:nvSpPr>
      <dsp:spPr>
        <a:xfrm>
          <a:off x="2691541" y="385801"/>
          <a:ext cx="2444055" cy="146643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Rule 8 sets out the recoding requirements of the Rules</a:t>
          </a:r>
          <a:endParaRPr lang="en-US" sz="1800" kern="1200"/>
        </a:p>
      </dsp:txBody>
      <dsp:txXfrm>
        <a:off x="2691541" y="385801"/>
        <a:ext cx="2444055" cy="1466433"/>
      </dsp:txXfrm>
    </dsp:sp>
    <dsp:sp modelId="{FB572CA2-37F0-4BCB-8D56-E14F6465020E}">
      <dsp:nvSpPr>
        <dsp:cNvPr id="0" name=""/>
        <dsp:cNvSpPr/>
      </dsp:nvSpPr>
      <dsp:spPr>
        <a:xfrm>
          <a:off x="5380002" y="385801"/>
          <a:ext cx="2444055" cy="146643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hlinkClick xmlns:r="http://schemas.openxmlformats.org/officeDocument/2006/relationships" r:id="rId1"/>
            </a:rPr>
            <a:t>SRA | Accounts Rules | Solicitors Regulation Authority</a:t>
          </a:r>
          <a:endParaRPr lang="en-US" sz="1800" kern="1200"/>
        </a:p>
      </dsp:txBody>
      <dsp:txXfrm>
        <a:off x="5380002" y="385801"/>
        <a:ext cx="2444055" cy="1466433"/>
      </dsp:txXfrm>
    </dsp:sp>
    <dsp:sp modelId="{FE2DD25A-C46D-4F46-8234-A49096CAB58C}">
      <dsp:nvSpPr>
        <dsp:cNvPr id="0" name=""/>
        <dsp:cNvSpPr/>
      </dsp:nvSpPr>
      <dsp:spPr>
        <a:xfrm>
          <a:off x="8068463" y="385801"/>
          <a:ext cx="2444055" cy="146643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Put simply – carrying on 2 separate businesses with 2 separate sets of accounts</a:t>
          </a:r>
          <a:endParaRPr lang="en-US" sz="1800" kern="1200"/>
        </a:p>
      </dsp:txBody>
      <dsp:txXfrm>
        <a:off x="8068463" y="385801"/>
        <a:ext cx="2444055" cy="1466433"/>
      </dsp:txXfrm>
    </dsp:sp>
    <dsp:sp modelId="{60EDA065-AB21-4369-A7AA-FA49BF1F5D99}">
      <dsp:nvSpPr>
        <dsp:cNvPr id="0" name=""/>
        <dsp:cNvSpPr/>
      </dsp:nvSpPr>
      <dsp:spPr>
        <a:xfrm>
          <a:off x="1347311" y="2096640"/>
          <a:ext cx="2444055" cy="146643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Set A – business that handles client money</a:t>
          </a:r>
          <a:endParaRPr lang="en-US" sz="1800" kern="1200"/>
        </a:p>
      </dsp:txBody>
      <dsp:txXfrm>
        <a:off x="1347311" y="2096640"/>
        <a:ext cx="2444055" cy="1466433"/>
      </dsp:txXfrm>
    </dsp:sp>
    <dsp:sp modelId="{1B246D39-3047-46B0-9C98-2B09BB1D76BA}">
      <dsp:nvSpPr>
        <dsp:cNvPr id="0" name=""/>
        <dsp:cNvSpPr/>
      </dsp:nvSpPr>
      <dsp:spPr>
        <a:xfrm>
          <a:off x="4035772" y="2096640"/>
          <a:ext cx="2444055" cy="146643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Set B – the business’ ordinary business accounts</a:t>
          </a:r>
          <a:endParaRPr lang="en-US" sz="1800" kern="1200"/>
        </a:p>
      </dsp:txBody>
      <dsp:txXfrm>
        <a:off x="4035772" y="2096640"/>
        <a:ext cx="2444055" cy="1466433"/>
      </dsp:txXfrm>
    </dsp:sp>
    <dsp:sp modelId="{F11F2E95-4A2B-4AE1-99B2-1B8B7031F5E5}">
      <dsp:nvSpPr>
        <dsp:cNvPr id="0" name=""/>
        <dsp:cNvSpPr/>
      </dsp:nvSpPr>
      <dsp:spPr>
        <a:xfrm>
          <a:off x="6724233" y="2096640"/>
          <a:ext cx="2444055" cy="146643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NB a firm cannot enter a debit on one set of accounts  (A) and a credit on the other  (B)</a:t>
          </a:r>
          <a:endParaRPr lang="en-US" sz="1800" kern="1200"/>
        </a:p>
      </dsp:txBody>
      <dsp:txXfrm>
        <a:off x="6724233" y="2096640"/>
        <a:ext cx="2444055" cy="14664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FA9BC3-B667-47EF-AF2C-ADC13994AB21}">
      <dsp:nvSpPr>
        <dsp:cNvPr id="0" name=""/>
        <dsp:cNvSpPr/>
      </dsp:nvSpPr>
      <dsp:spPr>
        <a:xfrm>
          <a:off x="9429" y="0"/>
          <a:ext cx="2818280" cy="3587750"/>
        </a:xfrm>
        <a:prstGeom prst="roundRect">
          <a:avLst>
            <a:gd name="adj" fmla="val 1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Rule 5.3 a payment must be made from a client bank account unless there is enough funds in the client account. If a firm needs to make a payment for a client but there is not enough money in the client account, then the payment must be made from the business bank account. </a:t>
          </a:r>
          <a:endParaRPr lang="en-US" sz="1800" kern="1200"/>
        </a:p>
      </dsp:txBody>
      <dsp:txXfrm>
        <a:off x="91974" y="82545"/>
        <a:ext cx="2653190" cy="3422660"/>
      </dsp:txXfrm>
    </dsp:sp>
    <dsp:sp modelId="{EF0588D3-6FA3-4A4F-A802-3FBB31592602}">
      <dsp:nvSpPr>
        <dsp:cNvPr id="0" name=""/>
        <dsp:cNvSpPr/>
      </dsp:nvSpPr>
      <dsp:spPr>
        <a:xfrm>
          <a:off x="3109537" y="1444408"/>
          <a:ext cx="597475" cy="698933"/>
        </a:xfrm>
        <a:prstGeom prst="rightArrow">
          <a:avLst>
            <a:gd name="adj1" fmla="val 60000"/>
            <a:gd name="adj2" fmla="val 5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109537" y="1584195"/>
        <a:ext cx="418233" cy="419359"/>
      </dsp:txXfrm>
    </dsp:sp>
    <dsp:sp modelId="{5D2A3E67-725F-4C10-AD62-D1B1BC8DA831}">
      <dsp:nvSpPr>
        <dsp:cNvPr id="0" name=""/>
        <dsp:cNvSpPr/>
      </dsp:nvSpPr>
      <dsp:spPr>
        <a:xfrm>
          <a:off x="3955022" y="0"/>
          <a:ext cx="2818280" cy="3587750"/>
        </a:xfrm>
        <a:prstGeom prst="roundRect">
          <a:avLst>
            <a:gd name="adj" fmla="val 1000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Example:</a:t>
          </a:r>
          <a:endParaRPr lang="en-US" sz="1800" kern="1200"/>
        </a:p>
      </dsp:txBody>
      <dsp:txXfrm>
        <a:off x="4037567" y="82545"/>
        <a:ext cx="2653190" cy="3422660"/>
      </dsp:txXfrm>
    </dsp:sp>
    <dsp:sp modelId="{C9488682-F516-46F1-8804-D20062BCE266}">
      <dsp:nvSpPr>
        <dsp:cNvPr id="0" name=""/>
        <dsp:cNvSpPr/>
      </dsp:nvSpPr>
      <dsp:spPr>
        <a:xfrm>
          <a:off x="7055130" y="1444408"/>
          <a:ext cx="597475" cy="698933"/>
        </a:xfrm>
        <a:prstGeom prst="rightArrow">
          <a:avLst>
            <a:gd name="adj1" fmla="val 60000"/>
            <a:gd name="adj2" fmla="val 5000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7055130" y="1584195"/>
        <a:ext cx="418233" cy="419359"/>
      </dsp:txXfrm>
    </dsp:sp>
    <dsp:sp modelId="{BD39F988-9E35-4012-9B86-BC661AF327CC}">
      <dsp:nvSpPr>
        <dsp:cNvPr id="0" name=""/>
        <dsp:cNvSpPr/>
      </dsp:nvSpPr>
      <dsp:spPr>
        <a:xfrm>
          <a:off x="7900615" y="0"/>
          <a:ext cx="2818280" cy="3587750"/>
        </a:xfrm>
        <a:prstGeom prst="roundRect">
          <a:avLst>
            <a:gd name="adj" fmla="val 10000"/>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A firm is holding client money of £500 for a client, Jones, generally on account of costs. The firm needs to make a payment of £400 for Jones. The firm holds sufficient client money to make the payment using client money.  How would it be shown in the accounts?</a:t>
          </a:r>
          <a:endParaRPr lang="en-US" sz="1800" kern="1200"/>
        </a:p>
      </dsp:txBody>
      <dsp:txXfrm>
        <a:off x="7983160" y="82545"/>
        <a:ext cx="2653190" cy="34226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6394C7-BC88-4D62-966D-F43BDD9F41BE}">
      <dsp:nvSpPr>
        <dsp:cNvPr id="0" name=""/>
        <dsp:cNvSpPr/>
      </dsp:nvSpPr>
      <dsp:spPr>
        <a:xfrm>
          <a:off x="3080" y="587635"/>
          <a:ext cx="2444055" cy="146643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When the firm issues a bill to the client, it will include professional charges and VAT. </a:t>
          </a:r>
          <a:endParaRPr lang="en-US" sz="1400" kern="1200"/>
        </a:p>
      </dsp:txBody>
      <dsp:txXfrm>
        <a:off x="3080" y="587635"/>
        <a:ext cx="2444055" cy="1466433"/>
      </dsp:txXfrm>
    </dsp:sp>
    <dsp:sp modelId="{158794B0-829A-423C-924A-DEDF6F3169FA}">
      <dsp:nvSpPr>
        <dsp:cNvPr id="0" name=""/>
        <dsp:cNvSpPr/>
      </dsp:nvSpPr>
      <dsp:spPr>
        <a:xfrm>
          <a:off x="2691541" y="587635"/>
          <a:ext cx="2444055" cy="146643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 solicitor will need to make entries in the account to show that the client owes the firm charges and VAT. </a:t>
          </a:r>
          <a:endParaRPr lang="en-US" sz="1400" kern="1200"/>
        </a:p>
      </dsp:txBody>
      <dsp:txXfrm>
        <a:off x="2691541" y="587635"/>
        <a:ext cx="2444055" cy="1466433"/>
      </dsp:txXfrm>
    </dsp:sp>
    <dsp:sp modelId="{793FE835-E3CE-4967-B957-8E37381223AC}">
      <dsp:nvSpPr>
        <dsp:cNvPr id="0" name=""/>
        <dsp:cNvSpPr/>
      </dsp:nvSpPr>
      <dsp:spPr>
        <a:xfrm>
          <a:off x="5380002" y="587635"/>
          <a:ext cx="2444055" cy="146643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At this stage there is no movement of cash, no entry in the cash account.</a:t>
          </a:r>
          <a:endParaRPr lang="en-US" sz="1400" kern="1200"/>
        </a:p>
      </dsp:txBody>
      <dsp:txXfrm>
        <a:off x="5380002" y="587635"/>
        <a:ext cx="2444055" cy="1466433"/>
      </dsp:txXfrm>
    </dsp:sp>
    <dsp:sp modelId="{C37B3581-107C-4CF9-B1B4-1C6A15371D2F}">
      <dsp:nvSpPr>
        <dsp:cNvPr id="0" name=""/>
        <dsp:cNvSpPr/>
      </dsp:nvSpPr>
      <dsp:spPr>
        <a:xfrm>
          <a:off x="8068463" y="587635"/>
          <a:ext cx="2444055" cy="146643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Client Ledger Account</a:t>
          </a:r>
          <a:endParaRPr lang="en-US" sz="1400" kern="1200"/>
        </a:p>
      </dsp:txBody>
      <dsp:txXfrm>
        <a:off x="8068463" y="587635"/>
        <a:ext cx="2444055" cy="1466433"/>
      </dsp:txXfrm>
    </dsp:sp>
    <dsp:sp modelId="{A078DAFC-6F8A-4D7C-B454-936E986EA4DC}">
      <dsp:nvSpPr>
        <dsp:cNvPr id="0" name=""/>
        <dsp:cNvSpPr/>
      </dsp:nvSpPr>
      <dsp:spPr>
        <a:xfrm>
          <a:off x="1347311" y="2298474"/>
          <a:ext cx="2444055" cy="146643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DR for Professional charges and VAT</a:t>
          </a:r>
          <a:endParaRPr lang="en-US" sz="1400" kern="1200"/>
        </a:p>
      </dsp:txBody>
      <dsp:txXfrm>
        <a:off x="1347311" y="2298474"/>
        <a:ext cx="2444055" cy="1466433"/>
      </dsp:txXfrm>
    </dsp:sp>
    <dsp:sp modelId="{D8CC53DA-3078-42C4-95DD-8703D403EC1E}">
      <dsp:nvSpPr>
        <dsp:cNvPr id="0" name=""/>
        <dsp:cNvSpPr/>
      </dsp:nvSpPr>
      <dsp:spPr>
        <a:xfrm>
          <a:off x="4035772" y="2298474"/>
          <a:ext cx="2444055" cy="146643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CR on income ledger account and an account in the name of HMRC respectively – often this is named – professional fees but traditionally ‘profit costs’.</a:t>
          </a:r>
          <a:endParaRPr lang="en-US" sz="1400" kern="1200"/>
        </a:p>
      </dsp:txBody>
      <dsp:txXfrm>
        <a:off x="4035772" y="2298474"/>
        <a:ext cx="2444055" cy="1466433"/>
      </dsp:txXfrm>
    </dsp:sp>
    <dsp:sp modelId="{88AF80EA-B1EE-436B-A781-AD6C298846BD}">
      <dsp:nvSpPr>
        <dsp:cNvPr id="0" name=""/>
        <dsp:cNvSpPr/>
      </dsp:nvSpPr>
      <dsp:spPr>
        <a:xfrm>
          <a:off x="6724233" y="2298474"/>
          <a:ext cx="2444055" cy="146643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End of the year</a:t>
          </a:r>
          <a:endParaRPr lang="en-US" sz="1400" kern="1200"/>
        </a:p>
        <a:p>
          <a:pPr marL="57150" lvl="1" indent="-57150" algn="l" defTabSz="488950">
            <a:lnSpc>
              <a:spcPct val="90000"/>
            </a:lnSpc>
            <a:spcBef>
              <a:spcPct val="0"/>
            </a:spcBef>
            <a:spcAft>
              <a:spcPct val="15000"/>
            </a:spcAft>
            <a:buChar char="•"/>
          </a:pPr>
          <a:r>
            <a:rPr lang="en-GB" sz="1100" kern="1200"/>
            <a:t>Profit Costs account will show the amount the firm as billed </a:t>
          </a:r>
          <a:endParaRPr lang="en-US" sz="1100" kern="1200"/>
        </a:p>
        <a:p>
          <a:pPr marL="57150" lvl="1" indent="-57150" algn="l" defTabSz="488950">
            <a:lnSpc>
              <a:spcPct val="90000"/>
            </a:lnSpc>
            <a:spcBef>
              <a:spcPct val="0"/>
            </a:spcBef>
            <a:spcAft>
              <a:spcPct val="15000"/>
            </a:spcAft>
            <a:buChar char="•"/>
          </a:pPr>
          <a:r>
            <a:rPr lang="en-GB" sz="1100" kern="1200"/>
            <a:t>HMRC ledger account will show how much the firm owes HMRC in VAT</a:t>
          </a:r>
          <a:endParaRPr lang="en-US" sz="1100" kern="1200"/>
        </a:p>
      </dsp:txBody>
      <dsp:txXfrm>
        <a:off x="6724233" y="2298474"/>
        <a:ext cx="2444055" cy="146643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484502-176C-4D22-83E9-FAE26F9EDF27}">
      <dsp:nvSpPr>
        <dsp:cNvPr id="0" name=""/>
        <dsp:cNvSpPr/>
      </dsp:nvSpPr>
      <dsp:spPr>
        <a:xfrm>
          <a:off x="3080" y="587032"/>
          <a:ext cx="2444055" cy="146643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baseline="0"/>
            <a:t>Law firm has two cash accounts- business and client</a:t>
          </a:r>
          <a:endParaRPr lang="en-US" sz="1600" kern="1200"/>
        </a:p>
      </dsp:txBody>
      <dsp:txXfrm>
        <a:off x="3080" y="587032"/>
        <a:ext cx="2444055" cy="1466433"/>
      </dsp:txXfrm>
    </dsp:sp>
    <dsp:sp modelId="{66E2F09D-0698-411C-9D75-97980A0A5D8F}">
      <dsp:nvSpPr>
        <dsp:cNvPr id="0" name=""/>
        <dsp:cNvSpPr/>
      </dsp:nvSpPr>
      <dsp:spPr>
        <a:xfrm>
          <a:off x="2691541" y="587032"/>
          <a:ext cx="2444055" cy="1466433"/>
        </a:xfrm>
        <a:prstGeom prst="rect">
          <a:avLst/>
        </a:prstGeom>
        <a:solidFill>
          <a:schemeClr val="accent2">
            <a:hueOff val="1073936"/>
            <a:satOff val="-3082"/>
            <a:lumOff val="-493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baseline="0"/>
            <a:t>Law firm has two client ledger accounts – one for business and for client money </a:t>
          </a:r>
          <a:endParaRPr lang="en-US" sz="1600" kern="1200"/>
        </a:p>
      </dsp:txBody>
      <dsp:txXfrm>
        <a:off x="2691541" y="587032"/>
        <a:ext cx="2444055" cy="1466433"/>
      </dsp:txXfrm>
    </dsp:sp>
    <dsp:sp modelId="{8EA6962A-58BB-444E-AB99-D3CCEC4669D1}">
      <dsp:nvSpPr>
        <dsp:cNvPr id="0" name=""/>
        <dsp:cNvSpPr/>
      </dsp:nvSpPr>
      <dsp:spPr>
        <a:xfrm>
          <a:off x="5380002" y="587032"/>
          <a:ext cx="2444055" cy="1466433"/>
        </a:xfrm>
        <a:prstGeom prst="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baseline="0"/>
            <a:t>Must identify cash receipts or payments as either business or client money</a:t>
          </a:r>
          <a:endParaRPr lang="en-US" sz="1600" kern="1200"/>
        </a:p>
      </dsp:txBody>
      <dsp:txXfrm>
        <a:off x="5380002" y="587032"/>
        <a:ext cx="2444055" cy="1466433"/>
      </dsp:txXfrm>
    </dsp:sp>
    <dsp:sp modelId="{72C8BC06-8A89-4BAF-B6FE-65E8CE994F09}">
      <dsp:nvSpPr>
        <dsp:cNvPr id="0" name=""/>
        <dsp:cNvSpPr/>
      </dsp:nvSpPr>
      <dsp:spPr>
        <a:xfrm>
          <a:off x="8068463" y="587032"/>
          <a:ext cx="2444055" cy="1466433"/>
        </a:xfrm>
        <a:prstGeom prst="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baseline="0"/>
            <a:t>Entries for Receipt</a:t>
          </a:r>
          <a:endParaRPr lang="en-US" sz="1600" kern="1200"/>
        </a:p>
        <a:p>
          <a:pPr marL="114300" lvl="1" indent="-114300" algn="l" defTabSz="533400">
            <a:lnSpc>
              <a:spcPct val="90000"/>
            </a:lnSpc>
            <a:spcBef>
              <a:spcPct val="0"/>
            </a:spcBef>
            <a:spcAft>
              <a:spcPct val="15000"/>
            </a:spcAft>
            <a:buChar char="•"/>
          </a:pPr>
          <a:r>
            <a:rPr lang="en-GB" sz="1200" kern="1200" baseline="0"/>
            <a:t>CR on client ledger account</a:t>
          </a:r>
          <a:endParaRPr lang="en-US" sz="1200" kern="1200"/>
        </a:p>
        <a:p>
          <a:pPr marL="114300" lvl="1" indent="-114300" algn="l" defTabSz="533400">
            <a:lnSpc>
              <a:spcPct val="90000"/>
            </a:lnSpc>
            <a:spcBef>
              <a:spcPct val="0"/>
            </a:spcBef>
            <a:spcAft>
              <a:spcPct val="15000"/>
            </a:spcAft>
            <a:buChar char="•"/>
          </a:pPr>
          <a:r>
            <a:rPr lang="en-GB" sz="1200" kern="1200" baseline="0"/>
            <a:t>DR on cash account</a:t>
          </a:r>
          <a:endParaRPr lang="en-US" sz="1200" kern="1200"/>
        </a:p>
        <a:p>
          <a:pPr marL="114300" lvl="1" indent="-114300" algn="l" defTabSz="533400">
            <a:lnSpc>
              <a:spcPct val="90000"/>
            </a:lnSpc>
            <a:spcBef>
              <a:spcPct val="0"/>
            </a:spcBef>
            <a:spcAft>
              <a:spcPct val="15000"/>
            </a:spcAft>
            <a:buChar char="•"/>
          </a:pPr>
          <a:r>
            <a:rPr lang="en-GB" sz="1200" kern="1200" baseline="0"/>
            <a:t>In appropriate business/client section</a:t>
          </a:r>
          <a:endParaRPr lang="en-US" sz="1200" kern="1200"/>
        </a:p>
      </dsp:txBody>
      <dsp:txXfrm>
        <a:off x="8068463" y="587032"/>
        <a:ext cx="2444055" cy="1466433"/>
      </dsp:txXfrm>
    </dsp:sp>
    <dsp:sp modelId="{6EFFE986-0167-443C-B0BA-D71AA7AF4CE6}">
      <dsp:nvSpPr>
        <dsp:cNvPr id="0" name=""/>
        <dsp:cNvSpPr/>
      </dsp:nvSpPr>
      <dsp:spPr>
        <a:xfrm>
          <a:off x="1347311" y="2297871"/>
          <a:ext cx="2444055" cy="1466433"/>
        </a:xfrm>
        <a:prstGeom prst="rect">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baseline="0"/>
            <a:t>Entries for Payments </a:t>
          </a:r>
          <a:endParaRPr lang="en-US" sz="1600" kern="1200"/>
        </a:p>
        <a:p>
          <a:pPr marL="114300" lvl="1" indent="-114300" algn="l" defTabSz="533400">
            <a:lnSpc>
              <a:spcPct val="90000"/>
            </a:lnSpc>
            <a:spcBef>
              <a:spcPct val="0"/>
            </a:spcBef>
            <a:spcAft>
              <a:spcPct val="15000"/>
            </a:spcAft>
            <a:buChar char="•"/>
          </a:pPr>
          <a:r>
            <a:rPr lang="en-GB" sz="1200" kern="1200" baseline="0"/>
            <a:t>DR on client ledger account</a:t>
          </a:r>
          <a:endParaRPr lang="en-US" sz="1200" kern="1200"/>
        </a:p>
        <a:p>
          <a:pPr marL="114300" lvl="1" indent="-114300" algn="l" defTabSz="533400">
            <a:lnSpc>
              <a:spcPct val="90000"/>
            </a:lnSpc>
            <a:spcBef>
              <a:spcPct val="0"/>
            </a:spcBef>
            <a:spcAft>
              <a:spcPct val="15000"/>
            </a:spcAft>
            <a:buChar char="•"/>
          </a:pPr>
          <a:r>
            <a:rPr lang="en-GB" sz="1200" kern="1200" baseline="0"/>
            <a:t>CR on cash account</a:t>
          </a:r>
          <a:endParaRPr lang="en-US" sz="1200" kern="1200"/>
        </a:p>
        <a:p>
          <a:pPr marL="114300" lvl="1" indent="-114300" algn="l" defTabSz="533400">
            <a:lnSpc>
              <a:spcPct val="90000"/>
            </a:lnSpc>
            <a:spcBef>
              <a:spcPct val="0"/>
            </a:spcBef>
            <a:spcAft>
              <a:spcPct val="15000"/>
            </a:spcAft>
            <a:buChar char="•"/>
          </a:pPr>
          <a:r>
            <a:rPr lang="en-GB" sz="1200" kern="1200" baseline="0"/>
            <a:t>In appropriate business/client section</a:t>
          </a:r>
          <a:endParaRPr lang="en-US" sz="1200" kern="1200"/>
        </a:p>
      </dsp:txBody>
      <dsp:txXfrm>
        <a:off x="1347311" y="2297871"/>
        <a:ext cx="2444055" cy="1466433"/>
      </dsp:txXfrm>
    </dsp:sp>
    <dsp:sp modelId="{531B04B4-2E49-497E-81C1-6758E9E45849}">
      <dsp:nvSpPr>
        <dsp:cNvPr id="0" name=""/>
        <dsp:cNvSpPr/>
      </dsp:nvSpPr>
      <dsp:spPr>
        <a:xfrm>
          <a:off x="4035772" y="2297871"/>
          <a:ext cx="2444055" cy="1466433"/>
        </a:xfrm>
        <a:prstGeom prst="rect">
          <a:avLst/>
        </a:prstGeom>
        <a:solidFill>
          <a:schemeClr val="accent2">
            <a:hueOff val="5369678"/>
            <a:satOff val="-15411"/>
            <a:lumOff val="-2467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baseline="0"/>
            <a:t>When a bill is sent</a:t>
          </a:r>
          <a:endParaRPr lang="en-US" sz="1600" kern="1200"/>
        </a:p>
      </dsp:txBody>
      <dsp:txXfrm>
        <a:off x="4035772" y="2297871"/>
        <a:ext cx="2444055" cy="1466433"/>
      </dsp:txXfrm>
    </dsp:sp>
    <dsp:sp modelId="{8483FF6D-BD11-45B5-A943-D0922247E761}">
      <dsp:nvSpPr>
        <dsp:cNvPr id="0" name=""/>
        <dsp:cNvSpPr/>
      </dsp:nvSpPr>
      <dsp:spPr>
        <a:xfrm>
          <a:off x="6724233" y="2297871"/>
          <a:ext cx="2444055" cy="1466433"/>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baseline="0"/>
            <a:t>No entries are made in relation to disbursements when a bill is sent, only recorded when they are paid. </a:t>
          </a:r>
          <a:endParaRPr lang="en-US" sz="1600" kern="1200"/>
        </a:p>
      </dsp:txBody>
      <dsp:txXfrm>
        <a:off x="6724233" y="2297871"/>
        <a:ext cx="2444055" cy="1466433"/>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D1BD0-4002-059E-B40A-7FC2D710E7B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7B89398-7261-6440-4CB6-CBA0236D040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AE622C4-47A3-0E2D-FC0D-BB273784E380}"/>
              </a:ext>
            </a:extLst>
          </p:cNvPr>
          <p:cNvSpPr>
            <a:spLocks noGrp="1"/>
          </p:cNvSpPr>
          <p:nvPr>
            <p:ph type="dt" sz="half" idx="10"/>
          </p:nvPr>
        </p:nvSpPr>
        <p:spPr/>
        <p:txBody>
          <a:bodyPr/>
          <a:lstStyle/>
          <a:p>
            <a:fld id="{2395C5C9-164C-46B3-A87E-7660D39D3106}" type="datetime2">
              <a:rPr lang="en-US" smtClean="0"/>
              <a:t>Wednesday, May 6, 2026</a:t>
            </a:fld>
            <a:endParaRPr lang="en-US" dirty="0"/>
          </a:p>
        </p:txBody>
      </p:sp>
      <p:sp>
        <p:nvSpPr>
          <p:cNvPr id="5" name="Footer Placeholder 4">
            <a:extLst>
              <a:ext uri="{FF2B5EF4-FFF2-40B4-BE49-F238E27FC236}">
                <a16:creationId xmlns:a16="http://schemas.microsoft.com/office/drawing/2014/main" id="{F36BE788-E076-D5F7-D07D-3BE4CA717BA1}"/>
              </a:ext>
            </a:extLst>
          </p:cNvPr>
          <p:cNvSpPr>
            <a:spLocks noGrp="1"/>
          </p:cNvSpPr>
          <p:nvPr>
            <p:ph type="ftr" sz="quarter" idx="11"/>
          </p:nvPr>
        </p:nvSpPr>
        <p:spPr/>
        <p:txBody>
          <a:bodyPr/>
          <a:lstStyle/>
          <a:p>
            <a:pPr algn="l"/>
            <a:r>
              <a:rPr lang="en-US"/>
              <a:t>Sample Footer Text</a:t>
            </a:r>
            <a:endParaRPr lang="en-US" dirty="0"/>
          </a:p>
        </p:txBody>
      </p:sp>
      <p:sp>
        <p:nvSpPr>
          <p:cNvPr id="6" name="Slide Number Placeholder 5">
            <a:extLst>
              <a:ext uri="{FF2B5EF4-FFF2-40B4-BE49-F238E27FC236}">
                <a16:creationId xmlns:a16="http://schemas.microsoft.com/office/drawing/2014/main" id="{02060D16-BBFE-16C9-87A9-CE5F789935B4}"/>
              </a:ext>
            </a:extLst>
          </p:cNvPr>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2016369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6BDB3-9919-80F0-2B32-CD2D5E241BA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AAC0EC1-D3D8-7FF5-1421-C996A0C83B7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7398AD-039D-8BEB-9F33-911C21AE353B}"/>
              </a:ext>
            </a:extLst>
          </p:cNvPr>
          <p:cNvSpPr>
            <a:spLocks noGrp="1"/>
          </p:cNvSpPr>
          <p:nvPr>
            <p:ph type="dt" sz="half" idx="10"/>
          </p:nvPr>
        </p:nvSpPr>
        <p:spPr/>
        <p:txBody>
          <a:bodyPr/>
          <a:lstStyle/>
          <a:p>
            <a:fld id="{4DDCFF8A-AAF8-4A12-8A91-9CA0EAF6CBB9}" type="datetime2">
              <a:rPr lang="en-US" smtClean="0"/>
              <a:t>Wednesday, May 6, 2026</a:t>
            </a:fld>
            <a:endParaRPr lang="en-US" dirty="0"/>
          </a:p>
        </p:txBody>
      </p:sp>
      <p:sp>
        <p:nvSpPr>
          <p:cNvPr id="5" name="Footer Placeholder 4">
            <a:extLst>
              <a:ext uri="{FF2B5EF4-FFF2-40B4-BE49-F238E27FC236}">
                <a16:creationId xmlns:a16="http://schemas.microsoft.com/office/drawing/2014/main" id="{B2E5CCF2-E495-2D37-1AD4-E13A9A026ADA}"/>
              </a:ext>
            </a:extLst>
          </p:cNvPr>
          <p:cNvSpPr>
            <a:spLocks noGrp="1"/>
          </p:cNvSpPr>
          <p:nvPr>
            <p:ph type="ftr" sz="quarter" idx="11"/>
          </p:nvPr>
        </p:nvSpPr>
        <p:spPr/>
        <p:txBody>
          <a:bodyPr/>
          <a:lstStyle/>
          <a:p>
            <a:pPr algn="l"/>
            <a:r>
              <a:rPr lang="en-US"/>
              <a:t>Sample Footer Text</a:t>
            </a:r>
            <a:endParaRPr lang="en-US" dirty="0"/>
          </a:p>
        </p:txBody>
      </p:sp>
      <p:sp>
        <p:nvSpPr>
          <p:cNvPr id="6" name="Slide Number Placeholder 5">
            <a:extLst>
              <a:ext uri="{FF2B5EF4-FFF2-40B4-BE49-F238E27FC236}">
                <a16:creationId xmlns:a16="http://schemas.microsoft.com/office/drawing/2014/main" id="{9DBCA9F7-7665-500A-932D-174AE9B7645F}"/>
              </a:ext>
            </a:extLst>
          </p:cNvPr>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1668520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256CF-9248-79EB-1B19-75137CEEABE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7142FC3-7A16-F727-800B-D1EB546BCB5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474C46D-3C89-7BA9-8546-59FC88EE94A7}"/>
              </a:ext>
            </a:extLst>
          </p:cNvPr>
          <p:cNvSpPr>
            <a:spLocks noGrp="1"/>
          </p:cNvSpPr>
          <p:nvPr>
            <p:ph type="dt" sz="half" idx="10"/>
          </p:nvPr>
        </p:nvSpPr>
        <p:spPr/>
        <p:txBody>
          <a:bodyPr/>
          <a:lstStyle/>
          <a:p>
            <a:fld id="{ABCC25C3-021A-4B0B-8F70-0C181FE1CF45}" type="datetime2">
              <a:rPr lang="en-US" smtClean="0"/>
              <a:t>Wednesday, May 6, 2026</a:t>
            </a:fld>
            <a:endParaRPr lang="en-US"/>
          </a:p>
        </p:txBody>
      </p:sp>
      <p:sp>
        <p:nvSpPr>
          <p:cNvPr id="5" name="Footer Placeholder 4">
            <a:extLst>
              <a:ext uri="{FF2B5EF4-FFF2-40B4-BE49-F238E27FC236}">
                <a16:creationId xmlns:a16="http://schemas.microsoft.com/office/drawing/2014/main" id="{E6707AAA-3DE9-EAF3-1A80-952980148E11}"/>
              </a:ext>
            </a:extLst>
          </p:cNvPr>
          <p:cNvSpPr>
            <a:spLocks noGrp="1"/>
          </p:cNvSpPr>
          <p:nvPr>
            <p:ph type="ftr" sz="quarter" idx="11"/>
          </p:nvPr>
        </p:nvSpPr>
        <p:spPr/>
        <p:txBody>
          <a:bodyPr/>
          <a:lstStyle/>
          <a:p>
            <a:pPr algn="l"/>
            <a:r>
              <a:rPr lang="en-US"/>
              <a:t>Sample Footer Text</a:t>
            </a:r>
            <a:endParaRPr lang="en-US" dirty="0"/>
          </a:p>
        </p:txBody>
      </p:sp>
      <p:sp>
        <p:nvSpPr>
          <p:cNvPr id="6" name="Slide Number Placeholder 5">
            <a:extLst>
              <a:ext uri="{FF2B5EF4-FFF2-40B4-BE49-F238E27FC236}">
                <a16:creationId xmlns:a16="http://schemas.microsoft.com/office/drawing/2014/main" id="{08E9349D-0E8C-23B5-72FC-ED09CFAB7619}"/>
              </a:ext>
            </a:extLst>
          </p:cNvPr>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9785949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A85F9-81CB-670C-FA63-7E15D734959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BA62A1-627F-3C9B-EE7B-92082246BF1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8FCAA22-8EBB-468D-4D2D-18509D18705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BB4FC6-1CBD-9E8D-6C71-AAE3E61A7ABE}"/>
              </a:ext>
            </a:extLst>
          </p:cNvPr>
          <p:cNvSpPr>
            <a:spLocks noGrp="1"/>
          </p:cNvSpPr>
          <p:nvPr>
            <p:ph type="dt" sz="half" idx="10"/>
          </p:nvPr>
        </p:nvSpPr>
        <p:spPr/>
        <p:txBody>
          <a:bodyPr/>
          <a:lstStyle/>
          <a:p>
            <a:fld id="{0C23D88D-8CEC-4ED9-A53B-5596187D9A16}" type="datetime2">
              <a:rPr lang="en-US" smtClean="0"/>
              <a:t>Wednesday, May 6, 2026</a:t>
            </a:fld>
            <a:endParaRPr lang="en-US"/>
          </a:p>
        </p:txBody>
      </p:sp>
      <p:sp>
        <p:nvSpPr>
          <p:cNvPr id="6" name="Footer Placeholder 5">
            <a:extLst>
              <a:ext uri="{FF2B5EF4-FFF2-40B4-BE49-F238E27FC236}">
                <a16:creationId xmlns:a16="http://schemas.microsoft.com/office/drawing/2014/main" id="{EFD5FBBB-347C-52CF-FCF4-F837E420B079}"/>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62CE8C58-00B8-7FF2-F10C-2DAE191C9C5B}"/>
              </a:ext>
            </a:extLst>
          </p:cNvPr>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4952753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4D9DD-78C9-B03B-1F54-2E1A8E7ABDC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38FCDC-9BBB-BBFB-B207-9C43154DD57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0A38402-EA15-87DE-D93D-31281774A93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D33AE44-A38A-00EE-DA46-F30FE5FA9F0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94CCFAD-E34C-57BD-E37B-2CFC89E39F7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AA269D2-0FEE-70CD-6468-76C3C37066EE}"/>
              </a:ext>
            </a:extLst>
          </p:cNvPr>
          <p:cNvSpPr>
            <a:spLocks noGrp="1"/>
          </p:cNvSpPr>
          <p:nvPr>
            <p:ph type="dt" sz="half" idx="10"/>
          </p:nvPr>
        </p:nvSpPr>
        <p:spPr/>
        <p:txBody>
          <a:bodyPr/>
          <a:lstStyle/>
          <a:p>
            <a:fld id="{D2CCD382-DFDA-4722-A27A-59C21AD112F2}" type="datetime2">
              <a:rPr lang="en-US" smtClean="0"/>
              <a:t>Wednesday, May 6, 2026</a:t>
            </a:fld>
            <a:endParaRPr lang="en-US"/>
          </a:p>
        </p:txBody>
      </p:sp>
      <p:sp>
        <p:nvSpPr>
          <p:cNvPr id="8" name="Footer Placeholder 7">
            <a:extLst>
              <a:ext uri="{FF2B5EF4-FFF2-40B4-BE49-F238E27FC236}">
                <a16:creationId xmlns:a16="http://schemas.microsoft.com/office/drawing/2014/main" id="{B5F35D8E-ED35-B154-47BD-CCD7FEC60417}"/>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34D970D0-DBC0-EF37-D870-63DBD909BCE4}"/>
              </a:ext>
            </a:extLst>
          </p:cNvPr>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8095135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F5891-74A7-6852-32B9-0C1514D7397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808AA49-16D7-0180-6FB7-6541ADB78DEA}"/>
              </a:ext>
            </a:extLst>
          </p:cNvPr>
          <p:cNvSpPr>
            <a:spLocks noGrp="1"/>
          </p:cNvSpPr>
          <p:nvPr>
            <p:ph type="dt" sz="half" idx="10"/>
          </p:nvPr>
        </p:nvSpPr>
        <p:spPr/>
        <p:txBody>
          <a:bodyPr/>
          <a:lstStyle/>
          <a:p>
            <a:fld id="{22F2A30D-1C09-413F-AAB1-38F366000715}" type="datetime2">
              <a:rPr lang="en-US" smtClean="0"/>
              <a:t>Wednesday, May 6, 2026</a:t>
            </a:fld>
            <a:endParaRPr lang="en-US"/>
          </a:p>
        </p:txBody>
      </p:sp>
      <p:sp>
        <p:nvSpPr>
          <p:cNvPr id="4" name="Footer Placeholder 3">
            <a:extLst>
              <a:ext uri="{FF2B5EF4-FFF2-40B4-BE49-F238E27FC236}">
                <a16:creationId xmlns:a16="http://schemas.microsoft.com/office/drawing/2014/main" id="{0B8D81C8-7567-8569-0EB5-DD9EB9B2BE52}"/>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42BF67EF-B9CB-1062-3F25-93596C4A5103}"/>
              </a:ext>
            </a:extLst>
          </p:cNvPr>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3055787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E469160-C3FC-738F-96C9-754D4FCF7398}"/>
              </a:ext>
            </a:extLst>
          </p:cNvPr>
          <p:cNvSpPr>
            <a:spLocks noGrp="1"/>
          </p:cNvSpPr>
          <p:nvPr>
            <p:ph type="dt" sz="half" idx="10"/>
          </p:nvPr>
        </p:nvSpPr>
        <p:spPr/>
        <p:txBody>
          <a:bodyPr/>
          <a:lstStyle/>
          <a:p>
            <a:fld id="{6DB82B9C-D65E-4F64-95C3-B10F3B00F0D9}" type="datetime2">
              <a:rPr lang="en-US" smtClean="0"/>
              <a:t>Wednesday, May 6, 2026</a:t>
            </a:fld>
            <a:endParaRPr lang="en-US"/>
          </a:p>
        </p:txBody>
      </p:sp>
      <p:sp>
        <p:nvSpPr>
          <p:cNvPr id="3" name="Footer Placeholder 2">
            <a:extLst>
              <a:ext uri="{FF2B5EF4-FFF2-40B4-BE49-F238E27FC236}">
                <a16:creationId xmlns:a16="http://schemas.microsoft.com/office/drawing/2014/main" id="{6E2486B4-E9C5-ED69-AF3C-C39D7296F484}"/>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FD236AEA-E40F-3E30-F583-3A4D7C062B56}"/>
              </a:ext>
            </a:extLst>
          </p:cNvPr>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7452181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B646F-F043-95AB-61B0-C89789B18B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787B875-90FD-03AA-F98A-F50E12AE74C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08133E2-008C-E5B1-5CC5-A99687D082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8E0ED88-3297-216A-24DE-EE9F6603978A}"/>
              </a:ext>
            </a:extLst>
          </p:cNvPr>
          <p:cNvSpPr>
            <a:spLocks noGrp="1"/>
          </p:cNvSpPr>
          <p:nvPr>
            <p:ph type="dt" sz="half" idx="10"/>
          </p:nvPr>
        </p:nvSpPr>
        <p:spPr/>
        <p:txBody>
          <a:bodyPr/>
          <a:lstStyle/>
          <a:p>
            <a:fld id="{B7F5FDCC-6AAC-4A08-B9E0-3793AB5E64C3}" type="datetime2">
              <a:rPr lang="en-US" smtClean="0"/>
              <a:t>Wednesday, May 6, 2026</a:t>
            </a:fld>
            <a:endParaRPr lang="en-US"/>
          </a:p>
        </p:txBody>
      </p:sp>
      <p:sp>
        <p:nvSpPr>
          <p:cNvPr id="6" name="Footer Placeholder 5">
            <a:extLst>
              <a:ext uri="{FF2B5EF4-FFF2-40B4-BE49-F238E27FC236}">
                <a16:creationId xmlns:a16="http://schemas.microsoft.com/office/drawing/2014/main" id="{58C202FB-6A29-C774-5A09-D6D4D8BA674B}"/>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F2B3B71-E640-DAB3-1C64-534C65CDADA8}"/>
              </a:ext>
            </a:extLst>
          </p:cNvPr>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7740042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64E11-3EA0-5DBD-E19E-981BC57E58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6AFF258-0CBB-EB61-552F-3BF5FC5F065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89D2714-508C-3B74-58F8-55CAD9ADD52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FB4DDC2-973E-06B8-8A15-636A81FC7A2E}"/>
              </a:ext>
            </a:extLst>
          </p:cNvPr>
          <p:cNvSpPr>
            <a:spLocks noGrp="1"/>
          </p:cNvSpPr>
          <p:nvPr>
            <p:ph type="dt" sz="half" idx="10"/>
          </p:nvPr>
        </p:nvSpPr>
        <p:spPr/>
        <p:txBody>
          <a:bodyPr/>
          <a:lstStyle/>
          <a:p>
            <a:fld id="{349FE94D-439C-40F1-900E-BC07940E3988}" type="datetime2">
              <a:rPr lang="en-US" smtClean="0"/>
              <a:t>Wednesday, May 6, 2026</a:t>
            </a:fld>
            <a:endParaRPr lang="en-US"/>
          </a:p>
        </p:txBody>
      </p:sp>
      <p:sp>
        <p:nvSpPr>
          <p:cNvPr id="6" name="Footer Placeholder 5">
            <a:extLst>
              <a:ext uri="{FF2B5EF4-FFF2-40B4-BE49-F238E27FC236}">
                <a16:creationId xmlns:a16="http://schemas.microsoft.com/office/drawing/2014/main" id="{C8B43BE6-03C1-E857-3B2C-1B167D286124}"/>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9D09261C-758E-937D-C2BB-8A454B6E3B4D}"/>
              </a:ext>
            </a:extLst>
          </p:cNvPr>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4955429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2A5DC-6511-178F-322B-F3204024953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46C1FDD-BCB5-CC97-73C4-133070ED931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C36B63-7887-54DC-3C36-5895E381555A}"/>
              </a:ext>
            </a:extLst>
          </p:cNvPr>
          <p:cNvSpPr>
            <a:spLocks noGrp="1"/>
          </p:cNvSpPr>
          <p:nvPr>
            <p:ph type="dt" sz="half" idx="10"/>
          </p:nvPr>
        </p:nvSpPr>
        <p:spPr/>
        <p:txBody>
          <a:bodyPr/>
          <a:lstStyle/>
          <a:p>
            <a:fld id="{5B75179A-1E2B-41AB-B400-4F1B4022FAEE}" type="datetime2">
              <a:rPr lang="en-US" smtClean="0"/>
              <a:t>Wednesday, May 6, 2026</a:t>
            </a:fld>
            <a:endParaRPr lang="en-US"/>
          </a:p>
        </p:txBody>
      </p:sp>
      <p:sp>
        <p:nvSpPr>
          <p:cNvPr id="5" name="Footer Placeholder 4">
            <a:extLst>
              <a:ext uri="{FF2B5EF4-FFF2-40B4-BE49-F238E27FC236}">
                <a16:creationId xmlns:a16="http://schemas.microsoft.com/office/drawing/2014/main" id="{EE59D2DE-BAB7-D901-2C25-6C92ECA21689}"/>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3AE7B718-1445-0CD5-0583-D98C1E38C3DE}"/>
              </a:ext>
            </a:extLst>
          </p:cNvPr>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4453696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2DC3C63-4202-94BB-85D1-2996E737C34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843BE97-8771-2813-DDEC-E3745BB9C2E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CB40A8-9FFA-9E74-3528-5A76B7830276}"/>
              </a:ext>
            </a:extLst>
          </p:cNvPr>
          <p:cNvSpPr>
            <a:spLocks noGrp="1"/>
          </p:cNvSpPr>
          <p:nvPr>
            <p:ph type="dt" sz="half" idx="10"/>
          </p:nvPr>
        </p:nvSpPr>
        <p:spPr/>
        <p:txBody>
          <a:bodyPr/>
          <a:lstStyle/>
          <a:p>
            <a:fld id="{05681D0F-6595-4F14-8EF3-954CD87C797B}" type="datetime2">
              <a:rPr lang="en-US" smtClean="0"/>
              <a:t>Wednesday, May 6, 2026</a:t>
            </a:fld>
            <a:endParaRPr lang="en-US"/>
          </a:p>
        </p:txBody>
      </p:sp>
      <p:sp>
        <p:nvSpPr>
          <p:cNvPr id="5" name="Footer Placeholder 4">
            <a:extLst>
              <a:ext uri="{FF2B5EF4-FFF2-40B4-BE49-F238E27FC236}">
                <a16:creationId xmlns:a16="http://schemas.microsoft.com/office/drawing/2014/main" id="{26DABB1D-DCE6-B887-C223-DFD6BB57CFB6}"/>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06661F67-0866-0113-7B06-1303BE66B6FD}"/>
              </a:ext>
            </a:extLst>
          </p:cNvPr>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8687361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517D6CA-7295-F2FE-2C42-22E501B9640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CC4CF7F-F2CF-DE59-3B0B-A36F648EED1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20874E-85D5-F739-FBD4-5B1CD7F106F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DEA2CF1-0EB2-4673-802D-3371233E4A77}" type="datetime2">
              <a:rPr lang="en-US" smtClean="0"/>
              <a:t>Wednesday, May 6, 2026</a:t>
            </a:fld>
            <a:endParaRPr lang="en-US" dirty="0"/>
          </a:p>
        </p:txBody>
      </p:sp>
      <p:sp>
        <p:nvSpPr>
          <p:cNvPr id="5" name="Footer Placeholder 4">
            <a:extLst>
              <a:ext uri="{FF2B5EF4-FFF2-40B4-BE49-F238E27FC236}">
                <a16:creationId xmlns:a16="http://schemas.microsoft.com/office/drawing/2014/main" id="{2E4D63F7-1533-6E9D-1CD2-E29DC5BE3CF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pPr algn="l"/>
            <a:r>
              <a:rPr lang="en-US"/>
              <a:t>Sample Footer Text</a:t>
            </a:r>
            <a:endParaRPr lang="en-US" dirty="0"/>
          </a:p>
        </p:txBody>
      </p:sp>
      <p:sp>
        <p:nvSpPr>
          <p:cNvPr id="6" name="Slide Number Placeholder 5">
            <a:extLst>
              <a:ext uri="{FF2B5EF4-FFF2-40B4-BE49-F238E27FC236}">
                <a16:creationId xmlns:a16="http://schemas.microsoft.com/office/drawing/2014/main" id="{37621BEF-97B7-3A94-CDCF-3E108223B53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621B6DD-29C1-4FEA-923F-71EA1347694C}" type="slidenum">
              <a:rPr lang="en-US" smtClean="0"/>
              <a:pPr/>
              <a:t>‹#›</a:t>
            </a:fld>
            <a:endParaRPr lang="en-US" dirty="0"/>
          </a:p>
        </p:txBody>
      </p:sp>
    </p:spTree>
    <p:extLst>
      <p:ext uri="{BB962C8B-B14F-4D97-AF65-F5344CB8AC3E}">
        <p14:creationId xmlns:p14="http://schemas.microsoft.com/office/powerpoint/2010/main" val="12445281"/>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3" r:id="rId3"/>
    <p:sldLayoutId id="2147483744" r:id="rId4"/>
    <p:sldLayoutId id="2147483745" r:id="rId5"/>
    <p:sldLayoutId id="2147483746" r:id="rId6"/>
    <p:sldLayoutId id="2147483747" r:id="rId7"/>
    <p:sldLayoutId id="2147483748" r:id="rId8"/>
    <p:sldLayoutId id="2147483749" r:id="rId9"/>
    <p:sldLayoutId id="2147483750" r:id="rId10"/>
    <p:sldLayoutId id="2147483751"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47766EE-4192-4B2D-A5A0-F60F9A5F74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750C3B7-390E-AF36-48D1-69D74E9A0BC0}"/>
              </a:ext>
            </a:extLst>
          </p:cNvPr>
          <p:cNvPicPr>
            <a:picLocks noChangeAspect="1"/>
          </p:cNvPicPr>
          <p:nvPr/>
        </p:nvPicPr>
        <p:blipFill rotWithShape="1">
          <a:blip r:embed="rId2"/>
          <a:srcRect t="7784" b="7946"/>
          <a:stretch>
            <a:fillRect/>
          </a:stretch>
        </p:blipFill>
        <p:spPr>
          <a:xfrm>
            <a:off x="20" y="10"/>
            <a:ext cx="12191980" cy="6857990"/>
          </a:xfrm>
          <a:prstGeom prst="rect">
            <a:avLst/>
          </a:prstGeom>
        </p:spPr>
      </p:pic>
      <p:sp>
        <p:nvSpPr>
          <p:cNvPr id="11" name="Graphic 1">
            <a:extLst>
              <a:ext uri="{FF2B5EF4-FFF2-40B4-BE49-F238E27FC236}">
                <a16:creationId xmlns:a16="http://schemas.microsoft.com/office/drawing/2014/main" id="{D6705569-F545-4F47-A260-A9202826EA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655438" y="838201"/>
            <a:ext cx="7098161" cy="4549051"/>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2" name="Title 1">
            <a:extLst>
              <a:ext uri="{FF2B5EF4-FFF2-40B4-BE49-F238E27FC236}">
                <a16:creationId xmlns:a16="http://schemas.microsoft.com/office/drawing/2014/main" id="{AA62FD7C-E796-24BB-CA5A-E8E2A1925062}"/>
              </a:ext>
            </a:extLst>
          </p:cNvPr>
          <p:cNvSpPr>
            <a:spLocks noGrp="1"/>
          </p:cNvSpPr>
          <p:nvPr>
            <p:ph type="ctrTitle"/>
          </p:nvPr>
        </p:nvSpPr>
        <p:spPr>
          <a:xfrm>
            <a:off x="3325473" y="1924619"/>
            <a:ext cx="5541054" cy="1655378"/>
          </a:xfrm>
        </p:spPr>
        <p:txBody>
          <a:bodyPr>
            <a:normAutofit/>
          </a:bodyPr>
          <a:lstStyle/>
          <a:p>
            <a:r>
              <a:rPr lang="en-GB" sz="4400"/>
              <a:t>Solicitors Accounts </a:t>
            </a:r>
          </a:p>
        </p:txBody>
      </p:sp>
      <p:sp>
        <p:nvSpPr>
          <p:cNvPr id="3" name="Subtitle 2">
            <a:extLst>
              <a:ext uri="{FF2B5EF4-FFF2-40B4-BE49-F238E27FC236}">
                <a16:creationId xmlns:a16="http://schemas.microsoft.com/office/drawing/2014/main" id="{A77876AD-D3E9-777D-06B9-E9FCF2CC7FD3}"/>
              </a:ext>
            </a:extLst>
          </p:cNvPr>
          <p:cNvSpPr>
            <a:spLocks noGrp="1"/>
          </p:cNvSpPr>
          <p:nvPr>
            <p:ph type="subTitle" idx="1"/>
          </p:nvPr>
        </p:nvSpPr>
        <p:spPr>
          <a:xfrm>
            <a:off x="3880419" y="3668285"/>
            <a:ext cx="4431162" cy="1337967"/>
          </a:xfrm>
        </p:spPr>
        <p:txBody>
          <a:bodyPr>
            <a:normAutofit/>
          </a:bodyPr>
          <a:lstStyle/>
          <a:p>
            <a:r>
              <a:rPr lang="en-GB" dirty="0"/>
              <a:t>Common Accounting Entries</a:t>
            </a:r>
          </a:p>
        </p:txBody>
      </p:sp>
    </p:spTree>
    <p:extLst>
      <p:ext uri="{BB962C8B-B14F-4D97-AF65-F5344CB8AC3E}">
        <p14:creationId xmlns:p14="http://schemas.microsoft.com/office/powerpoint/2010/main" val="642235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370D559-7C8D-B4BB-58A7-CCFE9DF96470}"/>
              </a:ext>
            </a:extLst>
          </p:cNvPr>
          <p:cNvSpPr>
            <a:spLocks noGrp="1"/>
          </p:cNvSpPr>
          <p:nvPr>
            <p:ph type="title"/>
          </p:nvPr>
        </p:nvSpPr>
        <p:spPr>
          <a:xfrm>
            <a:off x="838200" y="673770"/>
            <a:ext cx="3220329" cy="2027227"/>
          </a:xfrm>
        </p:spPr>
        <p:txBody>
          <a:bodyPr anchor="t">
            <a:normAutofit/>
          </a:bodyPr>
          <a:lstStyle/>
          <a:p>
            <a:r>
              <a:rPr lang="en-GB" sz="5400">
                <a:solidFill>
                  <a:srgbClr val="FFFFFF"/>
                </a:solidFill>
              </a:rPr>
              <a:t>Learning Outcomes</a:t>
            </a:r>
          </a:p>
        </p:txBody>
      </p:sp>
      <p:graphicFrame>
        <p:nvGraphicFramePr>
          <p:cNvPr id="5" name="Content Placeholder 2">
            <a:extLst>
              <a:ext uri="{FF2B5EF4-FFF2-40B4-BE49-F238E27FC236}">
                <a16:creationId xmlns:a16="http://schemas.microsoft.com/office/drawing/2014/main" id="{9387AF9D-0499-79B7-43ED-0CE45D1FE1E5}"/>
              </a:ext>
            </a:extLst>
          </p:cNvPr>
          <p:cNvGraphicFramePr>
            <a:graphicFrameLocks noGrp="1"/>
          </p:cNvGraphicFramePr>
          <p:nvPr>
            <p:ph idx="1"/>
            <p:extLst>
              <p:ext uri="{D42A27DB-BD31-4B8C-83A1-F6EECF244321}">
                <p14:modId xmlns:p14="http://schemas.microsoft.com/office/powerpoint/2010/main" val="3515043438"/>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439856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92FC6D-6840-4576-7B39-72D053D089BE}"/>
              </a:ext>
            </a:extLst>
          </p:cNvPr>
          <p:cNvSpPr>
            <a:spLocks noGrp="1"/>
          </p:cNvSpPr>
          <p:nvPr>
            <p:ph type="title"/>
          </p:nvPr>
        </p:nvSpPr>
        <p:spPr>
          <a:xfrm>
            <a:off x="838200" y="365125"/>
            <a:ext cx="10515600" cy="1325563"/>
          </a:xfrm>
        </p:spPr>
        <p:txBody>
          <a:bodyPr>
            <a:normAutofit/>
          </a:bodyPr>
          <a:lstStyle/>
          <a:p>
            <a:r>
              <a:rPr lang="en-GB" sz="5400"/>
              <a:t>Two sets of Accounting Records</a:t>
            </a:r>
          </a:p>
        </p:txBody>
      </p:sp>
      <p:sp>
        <p:nvSpPr>
          <p:cNvPr id="2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sX0" fmla="*/ 0 w 10424160"/>
              <a:gd name="csY0" fmla="*/ 0 h 18288"/>
              <a:gd name="csX1" fmla="*/ 903427 w 10424160"/>
              <a:gd name="csY1" fmla="*/ 0 h 18288"/>
              <a:gd name="csX2" fmla="*/ 1389888 w 10424160"/>
              <a:gd name="csY2" fmla="*/ 0 h 18288"/>
              <a:gd name="csX3" fmla="*/ 2189074 w 10424160"/>
              <a:gd name="csY3" fmla="*/ 0 h 18288"/>
              <a:gd name="csX4" fmla="*/ 2675534 w 10424160"/>
              <a:gd name="csY4" fmla="*/ 0 h 18288"/>
              <a:gd name="csX5" fmla="*/ 3370478 w 10424160"/>
              <a:gd name="csY5" fmla="*/ 0 h 18288"/>
              <a:gd name="csX6" fmla="*/ 4169664 w 10424160"/>
              <a:gd name="csY6" fmla="*/ 0 h 18288"/>
              <a:gd name="csX7" fmla="*/ 4551883 w 10424160"/>
              <a:gd name="csY7" fmla="*/ 0 h 18288"/>
              <a:gd name="csX8" fmla="*/ 4934102 w 10424160"/>
              <a:gd name="csY8" fmla="*/ 0 h 18288"/>
              <a:gd name="csX9" fmla="*/ 5837530 w 10424160"/>
              <a:gd name="csY9" fmla="*/ 0 h 18288"/>
              <a:gd name="csX10" fmla="*/ 6532474 w 10424160"/>
              <a:gd name="csY10" fmla="*/ 0 h 18288"/>
              <a:gd name="csX11" fmla="*/ 6914693 w 10424160"/>
              <a:gd name="csY11" fmla="*/ 0 h 18288"/>
              <a:gd name="csX12" fmla="*/ 7609637 w 10424160"/>
              <a:gd name="csY12" fmla="*/ 0 h 18288"/>
              <a:gd name="csX13" fmla="*/ 8513064 w 10424160"/>
              <a:gd name="csY13" fmla="*/ 0 h 18288"/>
              <a:gd name="csX14" fmla="*/ 9103766 w 10424160"/>
              <a:gd name="csY14" fmla="*/ 0 h 18288"/>
              <a:gd name="csX15" fmla="*/ 9694469 w 10424160"/>
              <a:gd name="csY15" fmla="*/ 0 h 18288"/>
              <a:gd name="csX16" fmla="*/ 10424160 w 10424160"/>
              <a:gd name="csY16" fmla="*/ 0 h 18288"/>
              <a:gd name="csX17" fmla="*/ 10424160 w 10424160"/>
              <a:gd name="csY17" fmla="*/ 18288 h 18288"/>
              <a:gd name="csX18" fmla="*/ 9729216 w 10424160"/>
              <a:gd name="csY18" fmla="*/ 18288 h 18288"/>
              <a:gd name="csX19" fmla="*/ 8930030 w 10424160"/>
              <a:gd name="csY19" fmla="*/ 18288 h 18288"/>
              <a:gd name="csX20" fmla="*/ 8130845 w 10424160"/>
              <a:gd name="csY20" fmla="*/ 18288 h 18288"/>
              <a:gd name="csX21" fmla="*/ 7644384 w 10424160"/>
              <a:gd name="csY21" fmla="*/ 18288 h 18288"/>
              <a:gd name="csX22" fmla="*/ 6740957 w 10424160"/>
              <a:gd name="csY22" fmla="*/ 18288 h 18288"/>
              <a:gd name="csX23" fmla="*/ 6046013 w 10424160"/>
              <a:gd name="csY23" fmla="*/ 18288 h 18288"/>
              <a:gd name="csX24" fmla="*/ 5663794 w 10424160"/>
              <a:gd name="csY24" fmla="*/ 18288 h 18288"/>
              <a:gd name="csX25" fmla="*/ 4968850 w 10424160"/>
              <a:gd name="csY25" fmla="*/ 18288 h 18288"/>
              <a:gd name="csX26" fmla="*/ 4378147 w 10424160"/>
              <a:gd name="csY26" fmla="*/ 18288 h 18288"/>
              <a:gd name="csX27" fmla="*/ 3787445 w 10424160"/>
              <a:gd name="csY27" fmla="*/ 18288 h 18288"/>
              <a:gd name="csX28" fmla="*/ 3196742 w 10424160"/>
              <a:gd name="csY28" fmla="*/ 18288 h 18288"/>
              <a:gd name="csX29" fmla="*/ 2606040 w 10424160"/>
              <a:gd name="csY29" fmla="*/ 18288 h 18288"/>
              <a:gd name="csX30" fmla="*/ 1806854 w 10424160"/>
              <a:gd name="csY30" fmla="*/ 18288 h 18288"/>
              <a:gd name="csX31" fmla="*/ 1111910 w 10424160"/>
              <a:gd name="csY31" fmla="*/ 18288 h 18288"/>
              <a:gd name="csX32" fmla="*/ 729691 w 10424160"/>
              <a:gd name="csY32" fmla="*/ 18288 h 18288"/>
              <a:gd name="csX33" fmla="*/ 0 w 10424160"/>
              <a:gd name="csY33" fmla="*/ 18288 h 18288"/>
              <a:gd name="csX34" fmla="*/ 0 w 10424160"/>
              <a:gd name="csY3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4" name="Content Placeholder 2">
            <a:extLst>
              <a:ext uri="{FF2B5EF4-FFF2-40B4-BE49-F238E27FC236}">
                <a16:creationId xmlns:a16="http://schemas.microsoft.com/office/drawing/2014/main" id="{8CA3CF52-B121-27BE-0DF6-94460B3F99C4}"/>
              </a:ext>
            </a:extLst>
          </p:cNvPr>
          <p:cNvGraphicFramePr>
            <a:graphicFrameLocks noGrp="1"/>
          </p:cNvGraphicFramePr>
          <p:nvPr>
            <p:ph idx="1"/>
            <p:extLst>
              <p:ext uri="{D42A27DB-BD31-4B8C-83A1-F6EECF244321}">
                <p14:modId xmlns:p14="http://schemas.microsoft.com/office/powerpoint/2010/main" val="562947801"/>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369333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1D77A0-83F4-379B-67FA-1CDF5F8AAA13}"/>
              </a:ext>
            </a:extLst>
          </p:cNvPr>
          <p:cNvSpPr>
            <a:spLocks noGrp="1"/>
          </p:cNvSpPr>
          <p:nvPr>
            <p:ph type="title"/>
          </p:nvPr>
        </p:nvSpPr>
        <p:spPr>
          <a:xfrm>
            <a:off x="686834" y="1153572"/>
            <a:ext cx="3200400" cy="4461163"/>
          </a:xfrm>
        </p:spPr>
        <p:txBody>
          <a:bodyPr>
            <a:normAutofit/>
          </a:bodyPr>
          <a:lstStyle/>
          <a:p>
            <a:r>
              <a:rPr lang="en-GB">
                <a:solidFill>
                  <a:srgbClr val="FFFFFF"/>
                </a:solidFill>
              </a:rPr>
              <a:t>Format of Accounts – SRA Guidance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2AF37AF-5E90-9B03-4926-187C6D9109C5}"/>
              </a:ext>
            </a:extLst>
          </p:cNvPr>
          <p:cNvSpPr>
            <a:spLocks noGrp="1"/>
          </p:cNvSpPr>
          <p:nvPr>
            <p:ph idx="1"/>
          </p:nvPr>
        </p:nvSpPr>
        <p:spPr>
          <a:xfrm>
            <a:off x="4447308" y="591344"/>
            <a:ext cx="6906491" cy="5585619"/>
          </a:xfrm>
        </p:spPr>
        <p:txBody>
          <a:bodyPr anchor="ctr">
            <a:normAutofit/>
          </a:bodyPr>
          <a:lstStyle/>
          <a:p>
            <a:r>
              <a:rPr lang="en-GB" sz="1500"/>
              <a:t>your books should be maintained on the double-entry principle. This means that every transaction relating to client money should be recorded in at least the client cash book and the client ledger.</a:t>
            </a:r>
          </a:p>
          <a:p>
            <a:r>
              <a:rPr lang="en-GB" sz="1500"/>
              <a:t>your books should be legible, up to date and contain narratives alongside the entries which identify and provide adequate information about the transaction. The current balance, if not shown on the client ledger account, should be readily ascertainable. In accordance with Rule 8, entries should be made in chronological order and record the date of the underlying transaction.</a:t>
            </a:r>
          </a:p>
          <a:p>
            <a:r>
              <a:rPr lang="en-GB" sz="1500"/>
              <a:t>ledger accounts should include the name of the client or other person or trust for whom the money is held and contain a heading which provides a description of the matter or transaction, for example, Client: Mr A </a:t>
            </a:r>
            <a:r>
              <a:rPr lang="en-GB" sz="1500" err="1"/>
              <a:t>Nother</a:t>
            </a:r>
            <a:r>
              <a:rPr lang="en-GB" sz="1500"/>
              <a:t>: Matter: sale of 1 Property Road, London. This will help you link the money held or received with those for whom it is held.</a:t>
            </a:r>
          </a:p>
          <a:p>
            <a:r>
              <a:rPr lang="en-GB" sz="1500"/>
              <a:t>business account entries (which reflect, for example, money due to your firm for costs) in relation to each client or trust matter are kept up to date as well as the client account entries. This is because it is important to make sure that any credit balances on the business side of the client ledger in respect of client or trust matters are reviewed on a regular basis. For example, at the same time you carry out client account reconciliations, and fully investigated in case of any impact on the client or trust matter and the monies you hold for them.</a:t>
            </a:r>
          </a:p>
          <a:p>
            <a:r>
              <a:rPr lang="en-GB" sz="1500"/>
              <a:t>you keep a separate contemporaneous and chronological record of any inter-ledger transfers.</a:t>
            </a:r>
          </a:p>
        </p:txBody>
      </p:sp>
    </p:spTree>
    <p:extLst>
      <p:ext uri="{BB962C8B-B14F-4D97-AF65-F5344CB8AC3E}">
        <p14:creationId xmlns:p14="http://schemas.microsoft.com/office/powerpoint/2010/main" val="1688309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51075-E9AD-3E9A-7121-7B784D95188B}"/>
              </a:ext>
            </a:extLst>
          </p:cNvPr>
          <p:cNvSpPr>
            <a:spLocks noGrp="1"/>
          </p:cNvSpPr>
          <p:nvPr>
            <p:ph type="title"/>
          </p:nvPr>
        </p:nvSpPr>
        <p:spPr/>
        <p:txBody>
          <a:bodyPr/>
          <a:lstStyle/>
          <a:p>
            <a:r>
              <a:rPr lang="en-GB" dirty="0"/>
              <a:t>Dual Cash Account </a:t>
            </a:r>
          </a:p>
        </p:txBody>
      </p:sp>
      <p:sp>
        <p:nvSpPr>
          <p:cNvPr id="3" name="Content Placeholder 2">
            <a:extLst>
              <a:ext uri="{FF2B5EF4-FFF2-40B4-BE49-F238E27FC236}">
                <a16:creationId xmlns:a16="http://schemas.microsoft.com/office/drawing/2014/main" id="{243C210A-0D7F-542A-120C-8414A938DC1D}"/>
              </a:ext>
            </a:extLst>
          </p:cNvPr>
          <p:cNvSpPr>
            <a:spLocks noGrp="1"/>
          </p:cNvSpPr>
          <p:nvPr>
            <p:ph idx="1"/>
          </p:nvPr>
        </p:nvSpPr>
        <p:spPr/>
        <p:txBody>
          <a:bodyPr/>
          <a:lstStyle/>
          <a:p>
            <a:r>
              <a:rPr lang="en-GB" dirty="0"/>
              <a:t>All business will need a cash account to record dealing </a:t>
            </a:r>
            <a:r>
              <a:rPr lang="en-GB" dirty="0" err="1"/>
              <a:t>wutg</a:t>
            </a:r>
            <a:r>
              <a:rPr lang="en-GB" dirty="0"/>
              <a:t> each bank account.</a:t>
            </a:r>
          </a:p>
          <a:p>
            <a:r>
              <a:rPr lang="en-GB" dirty="0"/>
              <a:t>Law firms will need two separate cash accounts – usually they have two individual cash accounts on the same page next to one another:</a:t>
            </a:r>
          </a:p>
          <a:p>
            <a:endParaRPr lang="en-GB" dirty="0"/>
          </a:p>
        </p:txBody>
      </p:sp>
      <p:graphicFrame>
        <p:nvGraphicFramePr>
          <p:cNvPr id="5" name="Table 5">
            <a:extLst>
              <a:ext uri="{FF2B5EF4-FFF2-40B4-BE49-F238E27FC236}">
                <a16:creationId xmlns:a16="http://schemas.microsoft.com/office/drawing/2014/main" id="{85F2391E-9A4F-6B7F-F190-2731CF736708}"/>
              </a:ext>
            </a:extLst>
          </p:cNvPr>
          <p:cNvGraphicFramePr>
            <a:graphicFrameLocks noGrp="1"/>
          </p:cNvGraphicFramePr>
          <p:nvPr>
            <p:extLst>
              <p:ext uri="{D42A27DB-BD31-4B8C-83A1-F6EECF244321}">
                <p14:modId xmlns:p14="http://schemas.microsoft.com/office/powerpoint/2010/main" val="2905701705"/>
              </p:ext>
            </p:extLst>
          </p:nvPr>
        </p:nvGraphicFramePr>
        <p:xfrm>
          <a:off x="1163648" y="4155287"/>
          <a:ext cx="9624952" cy="1483360"/>
        </p:xfrm>
        <a:graphic>
          <a:graphicData uri="http://schemas.openxmlformats.org/drawingml/2006/table">
            <a:tbl>
              <a:tblPr firstRow="1" bandRow="1">
                <a:tableStyleId>{5C22544A-7EE6-4342-B048-85BDC9FD1C3A}</a:tableStyleId>
              </a:tblPr>
              <a:tblGrid>
                <a:gridCol w="1203119">
                  <a:extLst>
                    <a:ext uri="{9D8B030D-6E8A-4147-A177-3AD203B41FA5}">
                      <a16:colId xmlns:a16="http://schemas.microsoft.com/office/drawing/2014/main" val="3692843465"/>
                    </a:ext>
                  </a:extLst>
                </a:gridCol>
                <a:gridCol w="1203119">
                  <a:extLst>
                    <a:ext uri="{9D8B030D-6E8A-4147-A177-3AD203B41FA5}">
                      <a16:colId xmlns:a16="http://schemas.microsoft.com/office/drawing/2014/main" val="1614277440"/>
                    </a:ext>
                  </a:extLst>
                </a:gridCol>
                <a:gridCol w="1203119">
                  <a:extLst>
                    <a:ext uri="{9D8B030D-6E8A-4147-A177-3AD203B41FA5}">
                      <a16:colId xmlns:a16="http://schemas.microsoft.com/office/drawing/2014/main" val="1321283895"/>
                    </a:ext>
                  </a:extLst>
                </a:gridCol>
                <a:gridCol w="1203119">
                  <a:extLst>
                    <a:ext uri="{9D8B030D-6E8A-4147-A177-3AD203B41FA5}">
                      <a16:colId xmlns:a16="http://schemas.microsoft.com/office/drawing/2014/main" val="2013664135"/>
                    </a:ext>
                  </a:extLst>
                </a:gridCol>
                <a:gridCol w="1203119">
                  <a:extLst>
                    <a:ext uri="{9D8B030D-6E8A-4147-A177-3AD203B41FA5}">
                      <a16:colId xmlns:a16="http://schemas.microsoft.com/office/drawing/2014/main" val="2565916167"/>
                    </a:ext>
                  </a:extLst>
                </a:gridCol>
                <a:gridCol w="1203119">
                  <a:extLst>
                    <a:ext uri="{9D8B030D-6E8A-4147-A177-3AD203B41FA5}">
                      <a16:colId xmlns:a16="http://schemas.microsoft.com/office/drawing/2014/main" val="3362691922"/>
                    </a:ext>
                  </a:extLst>
                </a:gridCol>
                <a:gridCol w="1203119">
                  <a:extLst>
                    <a:ext uri="{9D8B030D-6E8A-4147-A177-3AD203B41FA5}">
                      <a16:colId xmlns:a16="http://schemas.microsoft.com/office/drawing/2014/main" val="769979773"/>
                    </a:ext>
                  </a:extLst>
                </a:gridCol>
                <a:gridCol w="1203119">
                  <a:extLst>
                    <a:ext uri="{9D8B030D-6E8A-4147-A177-3AD203B41FA5}">
                      <a16:colId xmlns:a16="http://schemas.microsoft.com/office/drawing/2014/main" val="1627772538"/>
                    </a:ext>
                  </a:extLst>
                </a:gridCol>
              </a:tblGrid>
              <a:tr h="370840">
                <a:tc gridSpan="8">
                  <a:txBody>
                    <a:bodyPr/>
                    <a:lstStyle/>
                    <a:p>
                      <a:r>
                        <a:rPr lang="en-GB" dirty="0"/>
                        <a:t>Cash Account</a:t>
                      </a:r>
                    </a:p>
                  </a:txBody>
                  <a:tcPr/>
                </a:tc>
                <a:tc hMerge="1">
                  <a:txBody>
                    <a:bodyPr/>
                    <a:lstStyle/>
                    <a:p>
                      <a:endParaRPr lang="en-GB" dirty="0"/>
                    </a:p>
                  </a:txBody>
                  <a:tcPr/>
                </a:tc>
                <a:tc hMerge="1">
                  <a:txBody>
                    <a:bodyPr/>
                    <a:lstStyle/>
                    <a:p>
                      <a:endParaRPr lang="en-GB"/>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64687352"/>
                  </a:ext>
                </a:extLst>
              </a:tr>
              <a:tr h="370840">
                <a:tc>
                  <a:txBody>
                    <a:bodyPr/>
                    <a:lstStyle/>
                    <a:p>
                      <a:r>
                        <a:rPr lang="en-GB" dirty="0"/>
                        <a:t>Date </a:t>
                      </a:r>
                    </a:p>
                  </a:txBody>
                  <a:tcPr/>
                </a:tc>
                <a:tc>
                  <a:txBody>
                    <a:bodyPr/>
                    <a:lstStyle/>
                    <a:p>
                      <a:r>
                        <a:rPr lang="en-GB" dirty="0"/>
                        <a:t>Details</a:t>
                      </a:r>
                    </a:p>
                  </a:txBody>
                  <a:tcPr/>
                </a:tc>
                <a:tc gridSpan="3">
                  <a:txBody>
                    <a:bodyPr/>
                    <a:lstStyle/>
                    <a:p>
                      <a:r>
                        <a:rPr lang="en-GB" dirty="0"/>
                        <a:t>Business Account</a:t>
                      </a:r>
                    </a:p>
                  </a:txBody>
                  <a:tcPr/>
                </a:tc>
                <a:tc hMerge="1">
                  <a:txBody>
                    <a:bodyPr/>
                    <a:lstStyle/>
                    <a:p>
                      <a:endParaRPr lang="en-GB" dirty="0"/>
                    </a:p>
                  </a:txBody>
                  <a:tcPr/>
                </a:tc>
                <a:tc hMerge="1">
                  <a:txBody>
                    <a:bodyPr/>
                    <a:lstStyle/>
                    <a:p>
                      <a:endParaRPr lang="en-GB" dirty="0"/>
                    </a:p>
                  </a:txBody>
                  <a:tcPr/>
                </a:tc>
                <a:tc gridSpan="3">
                  <a:txBody>
                    <a:bodyPr/>
                    <a:lstStyle/>
                    <a:p>
                      <a:r>
                        <a:rPr lang="en-GB" dirty="0"/>
                        <a:t>Client Account</a:t>
                      </a:r>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750443930"/>
                  </a:ext>
                </a:extLst>
              </a:tr>
              <a:tr h="370840">
                <a:tc>
                  <a:txBody>
                    <a:bodyPr/>
                    <a:lstStyle/>
                    <a:p>
                      <a:endParaRPr lang="en-GB"/>
                    </a:p>
                  </a:txBody>
                  <a:tcPr/>
                </a:tc>
                <a:tc>
                  <a:txBody>
                    <a:bodyPr/>
                    <a:lstStyle/>
                    <a:p>
                      <a:endParaRPr lang="en-GB"/>
                    </a:p>
                  </a:txBody>
                  <a:tcPr/>
                </a:tc>
                <a:tc>
                  <a:txBody>
                    <a:bodyPr/>
                    <a:lstStyle/>
                    <a:p>
                      <a:r>
                        <a:rPr lang="en-GB" dirty="0"/>
                        <a:t>DR</a:t>
                      </a:r>
                    </a:p>
                  </a:txBody>
                  <a:tcPr/>
                </a:tc>
                <a:tc>
                  <a:txBody>
                    <a:bodyPr/>
                    <a:lstStyle/>
                    <a:p>
                      <a:r>
                        <a:rPr lang="en-GB" dirty="0"/>
                        <a:t>CR</a:t>
                      </a:r>
                    </a:p>
                  </a:txBody>
                  <a:tcPr/>
                </a:tc>
                <a:tc>
                  <a:txBody>
                    <a:bodyPr/>
                    <a:lstStyle/>
                    <a:p>
                      <a:r>
                        <a:rPr lang="en-GB" dirty="0"/>
                        <a:t>Balance</a:t>
                      </a:r>
                    </a:p>
                  </a:txBody>
                  <a:tcPr/>
                </a:tc>
                <a:tc>
                  <a:txBody>
                    <a:bodyPr/>
                    <a:lstStyle/>
                    <a:p>
                      <a:r>
                        <a:rPr lang="en-GB" dirty="0"/>
                        <a:t>DR</a:t>
                      </a:r>
                    </a:p>
                  </a:txBody>
                  <a:tcPr/>
                </a:tc>
                <a:tc>
                  <a:txBody>
                    <a:bodyPr/>
                    <a:lstStyle/>
                    <a:p>
                      <a:r>
                        <a:rPr lang="en-GB" dirty="0"/>
                        <a:t>CR</a:t>
                      </a:r>
                    </a:p>
                  </a:txBody>
                  <a:tcPr/>
                </a:tc>
                <a:tc>
                  <a:txBody>
                    <a:bodyPr/>
                    <a:lstStyle/>
                    <a:p>
                      <a:r>
                        <a:rPr lang="en-GB" dirty="0"/>
                        <a:t>Balance</a:t>
                      </a:r>
                    </a:p>
                  </a:txBody>
                  <a:tcPr/>
                </a:tc>
                <a:extLst>
                  <a:ext uri="{0D108BD9-81ED-4DB2-BD59-A6C34878D82A}">
                    <a16:rowId xmlns:a16="http://schemas.microsoft.com/office/drawing/2014/main" val="2744656125"/>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3255321072"/>
                  </a:ext>
                </a:extLst>
              </a:tr>
            </a:tbl>
          </a:graphicData>
        </a:graphic>
      </p:graphicFrame>
    </p:spTree>
    <p:extLst>
      <p:ext uri="{BB962C8B-B14F-4D97-AF65-F5344CB8AC3E}">
        <p14:creationId xmlns:p14="http://schemas.microsoft.com/office/powerpoint/2010/main" val="20509197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1FCDB-5A8A-AFD5-FFDC-47F0A6A92D77}"/>
              </a:ext>
            </a:extLst>
          </p:cNvPr>
          <p:cNvSpPr>
            <a:spLocks noGrp="1"/>
          </p:cNvSpPr>
          <p:nvPr>
            <p:ph type="title"/>
          </p:nvPr>
        </p:nvSpPr>
        <p:spPr/>
        <p:txBody>
          <a:bodyPr/>
          <a:lstStyle/>
          <a:p>
            <a:r>
              <a:rPr lang="en-GB" dirty="0"/>
              <a:t>Dual Ledger </a:t>
            </a:r>
          </a:p>
        </p:txBody>
      </p:sp>
      <p:sp>
        <p:nvSpPr>
          <p:cNvPr id="3" name="Content Placeholder 2">
            <a:extLst>
              <a:ext uri="{FF2B5EF4-FFF2-40B4-BE49-F238E27FC236}">
                <a16:creationId xmlns:a16="http://schemas.microsoft.com/office/drawing/2014/main" id="{58640994-3FDE-EAB4-CEFD-2058A3E609C1}"/>
              </a:ext>
            </a:extLst>
          </p:cNvPr>
          <p:cNvSpPr>
            <a:spLocks noGrp="1"/>
          </p:cNvSpPr>
          <p:nvPr>
            <p:ph idx="1"/>
          </p:nvPr>
        </p:nvSpPr>
        <p:spPr/>
        <p:txBody>
          <a:bodyPr/>
          <a:lstStyle/>
          <a:p>
            <a:r>
              <a:rPr lang="en-GB" dirty="0"/>
              <a:t>Rule 8.1 requires dealings with client money on behalf of the client to be recorded.</a:t>
            </a:r>
          </a:p>
          <a:p>
            <a:r>
              <a:rPr lang="en-GB" dirty="0"/>
              <a:t>It also requires the issue of bills to a client, payments of the firm’s own money on behalf of the clients and receipts in payment to be recorded.</a:t>
            </a:r>
          </a:p>
          <a:p>
            <a:r>
              <a:rPr lang="en-GB" dirty="0"/>
              <a:t>This requires 2 separate ledger accounts – usually shown side by side</a:t>
            </a:r>
          </a:p>
        </p:txBody>
      </p:sp>
      <p:graphicFrame>
        <p:nvGraphicFramePr>
          <p:cNvPr id="5" name="Table 5">
            <a:extLst>
              <a:ext uri="{FF2B5EF4-FFF2-40B4-BE49-F238E27FC236}">
                <a16:creationId xmlns:a16="http://schemas.microsoft.com/office/drawing/2014/main" id="{996B197E-7D01-20CE-33E8-5780AC598E2A}"/>
              </a:ext>
            </a:extLst>
          </p:cNvPr>
          <p:cNvGraphicFramePr>
            <a:graphicFrameLocks noGrp="1"/>
          </p:cNvGraphicFramePr>
          <p:nvPr>
            <p:extLst>
              <p:ext uri="{D42A27DB-BD31-4B8C-83A1-F6EECF244321}">
                <p14:modId xmlns:p14="http://schemas.microsoft.com/office/powerpoint/2010/main" val="1682710941"/>
              </p:ext>
            </p:extLst>
          </p:nvPr>
        </p:nvGraphicFramePr>
        <p:xfrm>
          <a:off x="1032081" y="4828540"/>
          <a:ext cx="9855200" cy="1483360"/>
        </p:xfrm>
        <a:graphic>
          <a:graphicData uri="http://schemas.openxmlformats.org/drawingml/2006/table">
            <a:tbl>
              <a:tblPr firstRow="1" bandRow="1">
                <a:tableStyleId>{5C22544A-7EE6-4342-B048-85BDC9FD1C3A}</a:tableStyleId>
              </a:tblPr>
              <a:tblGrid>
                <a:gridCol w="1231900">
                  <a:extLst>
                    <a:ext uri="{9D8B030D-6E8A-4147-A177-3AD203B41FA5}">
                      <a16:colId xmlns:a16="http://schemas.microsoft.com/office/drawing/2014/main" val="2089849999"/>
                    </a:ext>
                  </a:extLst>
                </a:gridCol>
                <a:gridCol w="1231900">
                  <a:extLst>
                    <a:ext uri="{9D8B030D-6E8A-4147-A177-3AD203B41FA5}">
                      <a16:colId xmlns:a16="http://schemas.microsoft.com/office/drawing/2014/main" val="2751710438"/>
                    </a:ext>
                  </a:extLst>
                </a:gridCol>
                <a:gridCol w="1231900">
                  <a:extLst>
                    <a:ext uri="{9D8B030D-6E8A-4147-A177-3AD203B41FA5}">
                      <a16:colId xmlns:a16="http://schemas.microsoft.com/office/drawing/2014/main" val="3397921949"/>
                    </a:ext>
                  </a:extLst>
                </a:gridCol>
                <a:gridCol w="1231900">
                  <a:extLst>
                    <a:ext uri="{9D8B030D-6E8A-4147-A177-3AD203B41FA5}">
                      <a16:colId xmlns:a16="http://schemas.microsoft.com/office/drawing/2014/main" val="718132281"/>
                    </a:ext>
                  </a:extLst>
                </a:gridCol>
                <a:gridCol w="1231900">
                  <a:extLst>
                    <a:ext uri="{9D8B030D-6E8A-4147-A177-3AD203B41FA5}">
                      <a16:colId xmlns:a16="http://schemas.microsoft.com/office/drawing/2014/main" val="1329360383"/>
                    </a:ext>
                  </a:extLst>
                </a:gridCol>
                <a:gridCol w="1231900">
                  <a:extLst>
                    <a:ext uri="{9D8B030D-6E8A-4147-A177-3AD203B41FA5}">
                      <a16:colId xmlns:a16="http://schemas.microsoft.com/office/drawing/2014/main" val="2395809554"/>
                    </a:ext>
                  </a:extLst>
                </a:gridCol>
                <a:gridCol w="1231900">
                  <a:extLst>
                    <a:ext uri="{9D8B030D-6E8A-4147-A177-3AD203B41FA5}">
                      <a16:colId xmlns:a16="http://schemas.microsoft.com/office/drawing/2014/main" val="4222851474"/>
                    </a:ext>
                  </a:extLst>
                </a:gridCol>
                <a:gridCol w="1231900">
                  <a:extLst>
                    <a:ext uri="{9D8B030D-6E8A-4147-A177-3AD203B41FA5}">
                      <a16:colId xmlns:a16="http://schemas.microsoft.com/office/drawing/2014/main" val="2589359287"/>
                    </a:ext>
                  </a:extLst>
                </a:gridCol>
              </a:tblGrid>
              <a:tr h="370840">
                <a:tc gridSpan="8">
                  <a:txBody>
                    <a:bodyPr/>
                    <a:lstStyle/>
                    <a:p>
                      <a:r>
                        <a:rPr lang="en-GB" dirty="0"/>
                        <a:t>Client Ledger Account</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95296014"/>
                  </a:ext>
                </a:extLst>
              </a:tr>
              <a:tr h="370840">
                <a:tc>
                  <a:txBody>
                    <a:bodyPr/>
                    <a:lstStyle/>
                    <a:p>
                      <a:r>
                        <a:rPr lang="en-GB" dirty="0"/>
                        <a:t>Date </a:t>
                      </a:r>
                    </a:p>
                  </a:txBody>
                  <a:tcPr/>
                </a:tc>
                <a:tc>
                  <a:txBody>
                    <a:bodyPr/>
                    <a:lstStyle/>
                    <a:p>
                      <a:r>
                        <a:rPr lang="en-GB" dirty="0"/>
                        <a:t>Details</a:t>
                      </a:r>
                    </a:p>
                  </a:txBody>
                  <a:tcPr/>
                </a:tc>
                <a:tc gridSpan="3">
                  <a:txBody>
                    <a:bodyPr/>
                    <a:lstStyle/>
                    <a:p>
                      <a:r>
                        <a:rPr lang="en-GB" dirty="0"/>
                        <a:t>Business Account</a:t>
                      </a:r>
                    </a:p>
                  </a:txBody>
                  <a:tcPr/>
                </a:tc>
                <a:tc hMerge="1">
                  <a:txBody>
                    <a:bodyPr/>
                    <a:lstStyle/>
                    <a:p>
                      <a:endParaRPr lang="en-GB" dirty="0"/>
                    </a:p>
                  </a:txBody>
                  <a:tcPr/>
                </a:tc>
                <a:tc hMerge="1">
                  <a:txBody>
                    <a:bodyPr/>
                    <a:lstStyle/>
                    <a:p>
                      <a:endParaRPr lang="en-GB" dirty="0"/>
                    </a:p>
                  </a:txBody>
                  <a:tcPr/>
                </a:tc>
                <a:tc gridSpan="3">
                  <a:txBody>
                    <a:bodyPr/>
                    <a:lstStyle/>
                    <a:p>
                      <a:r>
                        <a:rPr lang="en-GB" dirty="0"/>
                        <a:t>Client Account</a:t>
                      </a:r>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071752649"/>
                  </a:ext>
                </a:extLst>
              </a:tr>
              <a:tr h="370840">
                <a:tc>
                  <a:txBody>
                    <a:bodyPr/>
                    <a:lstStyle/>
                    <a:p>
                      <a:endParaRPr lang="en-GB"/>
                    </a:p>
                  </a:txBody>
                  <a:tcPr/>
                </a:tc>
                <a:tc>
                  <a:txBody>
                    <a:bodyPr/>
                    <a:lstStyle/>
                    <a:p>
                      <a:endParaRPr lang="en-GB"/>
                    </a:p>
                  </a:txBody>
                  <a:tcPr/>
                </a:tc>
                <a:tc>
                  <a:txBody>
                    <a:bodyPr/>
                    <a:lstStyle/>
                    <a:p>
                      <a:r>
                        <a:rPr lang="en-GB" dirty="0"/>
                        <a:t>DR</a:t>
                      </a:r>
                    </a:p>
                  </a:txBody>
                  <a:tcPr/>
                </a:tc>
                <a:tc>
                  <a:txBody>
                    <a:bodyPr/>
                    <a:lstStyle/>
                    <a:p>
                      <a:r>
                        <a:rPr lang="en-GB" dirty="0"/>
                        <a:t>CR</a:t>
                      </a:r>
                    </a:p>
                  </a:txBody>
                  <a:tcPr/>
                </a:tc>
                <a:tc>
                  <a:txBody>
                    <a:bodyPr/>
                    <a:lstStyle/>
                    <a:p>
                      <a:r>
                        <a:rPr lang="en-GB" dirty="0"/>
                        <a:t>Balance</a:t>
                      </a:r>
                    </a:p>
                  </a:txBody>
                  <a:tcPr/>
                </a:tc>
                <a:tc>
                  <a:txBody>
                    <a:bodyPr/>
                    <a:lstStyle/>
                    <a:p>
                      <a:r>
                        <a:rPr lang="en-GB" dirty="0"/>
                        <a:t>DR</a:t>
                      </a:r>
                    </a:p>
                  </a:txBody>
                  <a:tcPr/>
                </a:tc>
                <a:tc>
                  <a:txBody>
                    <a:bodyPr/>
                    <a:lstStyle/>
                    <a:p>
                      <a:r>
                        <a:rPr lang="en-GB" dirty="0"/>
                        <a:t>CR</a:t>
                      </a:r>
                    </a:p>
                  </a:txBody>
                  <a:tcPr/>
                </a:tc>
                <a:tc>
                  <a:txBody>
                    <a:bodyPr/>
                    <a:lstStyle/>
                    <a:p>
                      <a:r>
                        <a:rPr lang="en-GB" dirty="0"/>
                        <a:t>Balance</a:t>
                      </a:r>
                    </a:p>
                  </a:txBody>
                  <a:tcPr/>
                </a:tc>
                <a:extLst>
                  <a:ext uri="{0D108BD9-81ED-4DB2-BD59-A6C34878D82A}">
                    <a16:rowId xmlns:a16="http://schemas.microsoft.com/office/drawing/2014/main" val="1735039986"/>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3108966396"/>
                  </a:ext>
                </a:extLst>
              </a:tr>
            </a:tbl>
          </a:graphicData>
        </a:graphic>
      </p:graphicFrame>
    </p:spTree>
    <p:extLst>
      <p:ext uri="{BB962C8B-B14F-4D97-AF65-F5344CB8AC3E}">
        <p14:creationId xmlns:p14="http://schemas.microsoft.com/office/powerpoint/2010/main" val="20702778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CB9763-9E0D-32D1-E846-117CF38B608F}"/>
              </a:ext>
            </a:extLst>
          </p:cNvPr>
          <p:cNvSpPr>
            <a:spLocks noGrp="1"/>
          </p:cNvSpPr>
          <p:nvPr>
            <p:ph type="title"/>
          </p:nvPr>
        </p:nvSpPr>
        <p:spPr>
          <a:xfrm>
            <a:off x="572493" y="238539"/>
            <a:ext cx="11018520" cy="1434415"/>
          </a:xfrm>
        </p:spPr>
        <p:txBody>
          <a:bodyPr anchor="b">
            <a:normAutofit/>
          </a:bodyPr>
          <a:lstStyle/>
          <a:p>
            <a:r>
              <a:rPr lang="en-GB" sz="5400"/>
              <a:t>Receipts of Money</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DEDC3D2-465A-5CFF-0D8B-004D2E67B4AC}"/>
              </a:ext>
            </a:extLst>
          </p:cNvPr>
          <p:cNvSpPr>
            <a:spLocks noGrp="1"/>
          </p:cNvSpPr>
          <p:nvPr>
            <p:ph idx="1"/>
          </p:nvPr>
        </p:nvSpPr>
        <p:spPr>
          <a:xfrm>
            <a:off x="572493" y="2071316"/>
            <a:ext cx="6713552" cy="4119172"/>
          </a:xfrm>
        </p:spPr>
        <p:txBody>
          <a:bodyPr anchor="t">
            <a:normAutofit/>
          </a:bodyPr>
          <a:lstStyle/>
          <a:p>
            <a:r>
              <a:rPr lang="en-GB" sz="2200"/>
              <a:t>First step- is the receipt business money or client money</a:t>
            </a:r>
          </a:p>
          <a:p>
            <a:r>
              <a:rPr lang="en-GB" sz="2200"/>
              <a:t>The entry in the cash account for a receipt is a DR entry</a:t>
            </a:r>
          </a:p>
          <a:p>
            <a:r>
              <a:rPr lang="en-GB" sz="2200"/>
              <a:t>The CR entry is in the ledger account of the client whom the money is received.</a:t>
            </a:r>
          </a:p>
          <a:p>
            <a:r>
              <a:rPr lang="en-GB" sz="2200"/>
              <a:t>Receipts of client money will be held for the relevant client in the client bank account</a:t>
            </a:r>
          </a:p>
          <a:p>
            <a:r>
              <a:rPr lang="en-GB" sz="2200"/>
              <a:t>Receipts of business money will reduce the indebtedness of the relevant client to the firm</a:t>
            </a:r>
          </a:p>
          <a:p>
            <a:endParaRPr lang="en-GB" sz="2200"/>
          </a:p>
        </p:txBody>
      </p:sp>
      <p:pic>
        <p:nvPicPr>
          <p:cNvPr id="5" name="Picture 4" descr="Antique cash register keys">
            <a:extLst>
              <a:ext uri="{FF2B5EF4-FFF2-40B4-BE49-F238E27FC236}">
                <a16:creationId xmlns:a16="http://schemas.microsoft.com/office/drawing/2014/main" id="{132673A2-B016-C5D3-8504-060A39661FA7}"/>
              </a:ext>
            </a:extLst>
          </p:cNvPr>
          <p:cNvPicPr>
            <a:picLocks noChangeAspect="1"/>
          </p:cNvPicPr>
          <p:nvPr/>
        </p:nvPicPr>
        <p:blipFill rotWithShape="1">
          <a:blip r:embed="rId2"/>
          <a:srcRect l="16488" r="19534" b="-3"/>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4689191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9AF89-53F0-897A-BCAF-DDD6D66C25B9}"/>
              </a:ext>
            </a:extLst>
          </p:cNvPr>
          <p:cNvSpPr>
            <a:spLocks noGrp="1"/>
          </p:cNvSpPr>
          <p:nvPr>
            <p:ph type="title"/>
          </p:nvPr>
        </p:nvSpPr>
        <p:spPr/>
        <p:txBody>
          <a:bodyPr/>
          <a:lstStyle/>
          <a:p>
            <a:r>
              <a:rPr lang="en-GB" dirty="0"/>
              <a:t>Example </a:t>
            </a:r>
          </a:p>
        </p:txBody>
      </p:sp>
      <p:sp>
        <p:nvSpPr>
          <p:cNvPr id="3" name="Content Placeholder 2">
            <a:extLst>
              <a:ext uri="{FF2B5EF4-FFF2-40B4-BE49-F238E27FC236}">
                <a16:creationId xmlns:a16="http://schemas.microsoft.com/office/drawing/2014/main" id="{ADDA9B64-AAA9-EEB0-89C8-D3CF66B925AA}"/>
              </a:ext>
            </a:extLst>
          </p:cNvPr>
          <p:cNvSpPr>
            <a:spLocks noGrp="1"/>
          </p:cNvSpPr>
          <p:nvPr>
            <p:ph idx="1"/>
          </p:nvPr>
        </p:nvSpPr>
        <p:spPr>
          <a:xfrm>
            <a:off x="812097" y="1186446"/>
            <a:ext cx="10728325" cy="3227375"/>
          </a:xfrm>
        </p:spPr>
        <p:txBody>
          <a:bodyPr/>
          <a:lstStyle/>
          <a:p>
            <a:r>
              <a:rPr lang="en-GB" dirty="0"/>
              <a:t>John owes a firm £100 following the issue of a bill </a:t>
            </a:r>
          </a:p>
          <a:p>
            <a:pPr lvl="1"/>
            <a:r>
              <a:rPr lang="en-GB" dirty="0"/>
              <a:t>There is a DR balance of £100 on the business columns of Khans’ ledger account</a:t>
            </a:r>
          </a:p>
          <a:p>
            <a:r>
              <a:rPr lang="en-GB" dirty="0"/>
              <a:t>The firm receives £20 from the client to reduce his debt</a:t>
            </a:r>
          </a:p>
          <a:p>
            <a:pPr lvl="1"/>
            <a:r>
              <a:rPr lang="en-GB" dirty="0"/>
              <a:t>This is a receipt of business money – it reduces the amount John owes to the firm </a:t>
            </a:r>
          </a:p>
          <a:p>
            <a:pPr lvl="1"/>
            <a:r>
              <a:rPr lang="en-GB" dirty="0"/>
              <a:t>DR Cash Account</a:t>
            </a:r>
          </a:p>
          <a:p>
            <a:pPr lvl="1"/>
            <a:r>
              <a:rPr lang="en-GB" dirty="0"/>
              <a:t>CR John Ledger Account   - Both on the Business Section</a:t>
            </a:r>
          </a:p>
          <a:p>
            <a:pPr lvl="1"/>
            <a:endParaRPr lang="en-GB" dirty="0"/>
          </a:p>
        </p:txBody>
      </p:sp>
      <p:graphicFrame>
        <p:nvGraphicFramePr>
          <p:cNvPr id="4" name="Table 4">
            <a:extLst>
              <a:ext uri="{FF2B5EF4-FFF2-40B4-BE49-F238E27FC236}">
                <a16:creationId xmlns:a16="http://schemas.microsoft.com/office/drawing/2014/main" id="{D87F1E14-5C29-F767-67A4-A21CDC6499C7}"/>
              </a:ext>
            </a:extLst>
          </p:cNvPr>
          <p:cNvGraphicFramePr>
            <a:graphicFrameLocks noGrp="1"/>
          </p:cNvGraphicFramePr>
          <p:nvPr>
            <p:extLst>
              <p:ext uri="{D42A27DB-BD31-4B8C-83A1-F6EECF244321}">
                <p14:modId xmlns:p14="http://schemas.microsoft.com/office/powerpoint/2010/main" val="4232961984"/>
              </p:ext>
            </p:extLst>
          </p:nvPr>
        </p:nvGraphicFramePr>
        <p:xfrm>
          <a:off x="1066854" y="3997501"/>
          <a:ext cx="10473568" cy="2763520"/>
        </p:xfrm>
        <a:graphic>
          <a:graphicData uri="http://schemas.openxmlformats.org/drawingml/2006/table">
            <a:tbl>
              <a:tblPr firstRow="1" bandRow="1">
                <a:tableStyleId>{5C22544A-7EE6-4342-B048-85BDC9FD1C3A}</a:tableStyleId>
              </a:tblPr>
              <a:tblGrid>
                <a:gridCol w="1309196">
                  <a:extLst>
                    <a:ext uri="{9D8B030D-6E8A-4147-A177-3AD203B41FA5}">
                      <a16:colId xmlns:a16="http://schemas.microsoft.com/office/drawing/2014/main" val="2763652455"/>
                    </a:ext>
                  </a:extLst>
                </a:gridCol>
                <a:gridCol w="1309196">
                  <a:extLst>
                    <a:ext uri="{9D8B030D-6E8A-4147-A177-3AD203B41FA5}">
                      <a16:colId xmlns:a16="http://schemas.microsoft.com/office/drawing/2014/main" val="3305467443"/>
                    </a:ext>
                  </a:extLst>
                </a:gridCol>
                <a:gridCol w="1309196">
                  <a:extLst>
                    <a:ext uri="{9D8B030D-6E8A-4147-A177-3AD203B41FA5}">
                      <a16:colId xmlns:a16="http://schemas.microsoft.com/office/drawing/2014/main" val="2515204663"/>
                    </a:ext>
                  </a:extLst>
                </a:gridCol>
                <a:gridCol w="1309196">
                  <a:extLst>
                    <a:ext uri="{9D8B030D-6E8A-4147-A177-3AD203B41FA5}">
                      <a16:colId xmlns:a16="http://schemas.microsoft.com/office/drawing/2014/main" val="2492051577"/>
                    </a:ext>
                  </a:extLst>
                </a:gridCol>
                <a:gridCol w="1309196">
                  <a:extLst>
                    <a:ext uri="{9D8B030D-6E8A-4147-A177-3AD203B41FA5}">
                      <a16:colId xmlns:a16="http://schemas.microsoft.com/office/drawing/2014/main" val="3417802203"/>
                    </a:ext>
                  </a:extLst>
                </a:gridCol>
                <a:gridCol w="1309196">
                  <a:extLst>
                    <a:ext uri="{9D8B030D-6E8A-4147-A177-3AD203B41FA5}">
                      <a16:colId xmlns:a16="http://schemas.microsoft.com/office/drawing/2014/main" val="2156685320"/>
                    </a:ext>
                  </a:extLst>
                </a:gridCol>
                <a:gridCol w="1309196">
                  <a:extLst>
                    <a:ext uri="{9D8B030D-6E8A-4147-A177-3AD203B41FA5}">
                      <a16:colId xmlns:a16="http://schemas.microsoft.com/office/drawing/2014/main" val="326696033"/>
                    </a:ext>
                  </a:extLst>
                </a:gridCol>
                <a:gridCol w="1309196">
                  <a:extLst>
                    <a:ext uri="{9D8B030D-6E8A-4147-A177-3AD203B41FA5}">
                      <a16:colId xmlns:a16="http://schemas.microsoft.com/office/drawing/2014/main" val="1167004813"/>
                    </a:ext>
                  </a:extLst>
                </a:gridCol>
              </a:tblGrid>
              <a:tr h="370840">
                <a:tc gridSpan="2">
                  <a:txBody>
                    <a:bodyPr/>
                    <a:lstStyle/>
                    <a:p>
                      <a:r>
                        <a:rPr lang="en-GB" dirty="0"/>
                        <a:t>Client: John</a:t>
                      </a:r>
                    </a:p>
                  </a:txBody>
                  <a:tcPr/>
                </a:tc>
                <a:tc hMerge="1">
                  <a:txBody>
                    <a:bodyPr/>
                    <a:lstStyle/>
                    <a:p>
                      <a:endParaRPr lang="en-GB" dirty="0"/>
                    </a:p>
                  </a:txBody>
                  <a:tcPr/>
                </a:tc>
                <a:tc gridSpan="3">
                  <a:txBody>
                    <a:bodyPr/>
                    <a:lstStyle/>
                    <a:p>
                      <a:r>
                        <a:rPr lang="en-GB" dirty="0"/>
                        <a:t>Business Account</a:t>
                      </a:r>
                    </a:p>
                  </a:txBody>
                  <a:tcPr/>
                </a:tc>
                <a:tc hMerge="1">
                  <a:txBody>
                    <a:bodyPr/>
                    <a:lstStyle/>
                    <a:p>
                      <a:endParaRPr lang="en-GB" dirty="0"/>
                    </a:p>
                  </a:txBody>
                  <a:tcPr/>
                </a:tc>
                <a:tc hMerge="1">
                  <a:txBody>
                    <a:bodyPr/>
                    <a:lstStyle/>
                    <a:p>
                      <a:endParaRPr lang="en-GB" dirty="0"/>
                    </a:p>
                  </a:txBody>
                  <a:tcPr/>
                </a:tc>
                <a:tc gridSpan="3">
                  <a:txBody>
                    <a:bodyPr/>
                    <a:lstStyle/>
                    <a:p>
                      <a:r>
                        <a:rPr lang="en-GB" dirty="0"/>
                        <a:t>Client Account</a:t>
                      </a:r>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917199125"/>
                  </a:ext>
                </a:extLst>
              </a:tr>
              <a:tr h="370840">
                <a:tc>
                  <a:txBody>
                    <a:bodyPr/>
                    <a:lstStyle/>
                    <a:p>
                      <a:r>
                        <a:rPr lang="en-GB" dirty="0"/>
                        <a:t>Date </a:t>
                      </a:r>
                    </a:p>
                  </a:txBody>
                  <a:tcPr/>
                </a:tc>
                <a:tc>
                  <a:txBody>
                    <a:bodyPr/>
                    <a:lstStyle/>
                    <a:p>
                      <a:r>
                        <a:rPr lang="en-GB" dirty="0"/>
                        <a:t>Details</a:t>
                      </a:r>
                    </a:p>
                  </a:txBody>
                  <a:tcPr/>
                </a:tc>
                <a:tc>
                  <a:txBody>
                    <a:bodyPr/>
                    <a:lstStyle/>
                    <a:p>
                      <a:r>
                        <a:rPr lang="en-GB" dirty="0"/>
                        <a:t>DR</a:t>
                      </a:r>
                    </a:p>
                  </a:txBody>
                  <a:tcPr/>
                </a:tc>
                <a:tc>
                  <a:txBody>
                    <a:bodyPr/>
                    <a:lstStyle/>
                    <a:p>
                      <a:r>
                        <a:rPr lang="en-GB" dirty="0"/>
                        <a:t>CR</a:t>
                      </a:r>
                    </a:p>
                  </a:txBody>
                  <a:tcPr/>
                </a:tc>
                <a:tc>
                  <a:txBody>
                    <a:bodyPr/>
                    <a:lstStyle/>
                    <a:p>
                      <a:r>
                        <a:rPr lang="en-GB" dirty="0"/>
                        <a:t>Balance</a:t>
                      </a:r>
                    </a:p>
                  </a:txBody>
                  <a:tcPr/>
                </a:tc>
                <a:tc>
                  <a:txBody>
                    <a:bodyPr/>
                    <a:lstStyle/>
                    <a:p>
                      <a:r>
                        <a:rPr lang="en-GB" dirty="0"/>
                        <a:t>DR</a:t>
                      </a:r>
                    </a:p>
                  </a:txBody>
                  <a:tcPr/>
                </a:tc>
                <a:tc>
                  <a:txBody>
                    <a:bodyPr/>
                    <a:lstStyle/>
                    <a:p>
                      <a:r>
                        <a:rPr lang="en-GB" dirty="0"/>
                        <a:t>CR</a:t>
                      </a:r>
                    </a:p>
                  </a:txBody>
                  <a:tcPr/>
                </a:tc>
                <a:tc>
                  <a:txBody>
                    <a:bodyPr/>
                    <a:lstStyle/>
                    <a:p>
                      <a:r>
                        <a:rPr lang="en-GB" dirty="0"/>
                        <a:t>Balance</a:t>
                      </a:r>
                    </a:p>
                  </a:txBody>
                  <a:tcPr/>
                </a:tc>
                <a:extLst>
                  <a:ext uri="{0D108BD9-81ED-4DB2-BD59-A6C34878D82A}">
                    <a16:rowId xmlns:a16="http://schemas.microsoft.com/office/drawing/2014/main" val="1855760976"/>
                  </a:ext>
                </a:extLst>
              </a:tr>
              <a:tr h="370840">
                <a:tc>
                  <a:txBody>
                    <a:bodyPr/>
                    <a:lstStyle/>
                    <a:p>
                      <a:endParaRPr lang="en-GB"/>
                    </a:p>
                  </a:txBody>
                  <a:tcPr/>
                </a:tc>
                <a:tc>
                  <a:txBody>
                    <a:bodyPr/>
                    <a:lstStyle/>
                    <a:p>
                      <a:r>
                        <a:rPr lang="en-GB" dirty="0"/>
                        <a:t>Balance</a:t>
                      </a:r>
                    </a:p>
                    <a:p>
                      <a:r>
                        <a:rPr lang="en-GB" dirty="0"/>
                        <a:t>Cash</a:t>
                      </a:r>
                    </a:p>
                  </a:txBody>
                  <a:tcPr/>
                </a:tc>
                <a:tc>
                  <a:txBody>
                    <a:bodyPr/>
                    <a:lstStyle/>
                    <a:p>
                      <a:endParaRPr lang="en-GB"/>
                    </a:p>
                  </a:txBody>
                  <a:tcPr/>
                </a:tc>
                <a:tc>
                  <a:txBody>
                    <a:bodyPr/>
                    <a:lstStyle/>
                    <a:p>
                      <a:endParaRPr lang="en-GB" dirty="0"/>
                    </a:p>
                    <a:p>
                      <a:r>
                        <a:rPr lang="en-GB" dirty="0"/>
                        <a:t>20</a:t>
                      </a:r>
                    </a:p>
                  </a:txBody>
                  <a:tcPr/>
                </a:tc>
                <a:tc>
                  <a:txBody>
                    <a:bodyPr/>
                    <a:lstStyle/>
                    <a:p>
                      <a:r>
                        <a:rPr lang="en-GB" dirty="0"/>
                        <a:t>100DR</a:t>
                      </a:r>
                    </a:p>
                    <a:p>
                      <a:r>
                        <a:rPr lang="en-GB" dirty="0"/>
                        <a:t>80DR</a:t>
                      </a:r>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64100839"/>
                  </a:ext>
                </a:extLst>
              </a:tr>
              <a:tr h="370840">
                <a:tc gridSpan="2">
                  <a:txBody>
                    <a:bodyPr/>
                    <a:lstStyle/>
                    <a:p>
                      <a:r>
                        <a:rPr lang="en-GB" dirty="0"/>
                        <a:t>Cash Account </a:t>
                      </a:r>
                    </a:p>
                  </a:txBody>
                  <a:tcPr>
                    <a:solidFill>
                      <a:schemeClr val="accent1"/>
                    </a:solidFill>
                  </a:tcPr>
                </a:tc>
                <a:tc hMerge="1">
                  <a:txBody>
                    <a:bodyPr/>
                    <a:lstStyle/>
                    <a:p>
                      <a:endParaRPr lang="en-GB" dirty="0"/>
                    </a:p>
                  </a:txBody>
                  <a:tcPr>
                    <a:solidFill>
                      <a:schemeClr val="accent1"/>
                    </a:solidFill>
                  </a:tcPr>
                </a:tc>
                <a:tc gridSpan="3">
                  <a:txBody>
                    <a:bodyPr/>
                    <a:lstStyle/>
                    <a:p>
                      <a:r>
                        <a:rPr lang="en-GB" dirty="0"/>
                        <a:t>Business Account</a:t>
                      </a:r>
                    </a:p>
                  </a:txBody>
                  <a:tcPr>
                    <a:solidFill>
                      <a:schemeClr val="accent1"/>
                    </a:solidFill>
                  </a:tcPr>
                </a:tc>
                <a:tc hMerge="1">
                  <a:txBody>
                    <a:bodyPr/>
                    <a:lstStyle/>
                    <a:p>
                      <a:endParaRPr lang="en-GB" dirty="0"/>
                    </a:p>
                  </a:txBody>
                  <a:tcPr>
                    <a:solidFill>
                      <a:schemeClr val="accent1"/>
                    </a:solidFill>
                  </a:tcPr>
                </a:tc>
                <a:tc hMerge="1">
                  <a:txBody>
                    <a:bodyPr/>
                    <a:lstStyle/>
                    <a:p>
                      <a:endParaRPr lang="en-GB" dirty="0"/>
                    </a:p>
                  </a:txBody>
                  <a:tcPr>
                    <a:solidFill>
                      <a:schemeClr val="accent1"/>
                    </a:solidFill>
                  </a:tcPr>
                </a:tc>
                <a:tc gridSpan="3">
                  <a:txBody>
                    <a:bodyPr/>
                    <a:lstStyle/>
                    <a:p>
                      <a:r>
                        <a:rPr lang="en-GB" dirty="0"/>
                        <a:t>Client Account</a:t>
                      </a:r>
                    </a:p>
                  </a:txBody>
                  <a:tcPr>
                    <a:solidFill>
                      <a:schemeClr val="accent1"/>
                    </a:solidFill>
                  </a:tcPr>
                </a:tc>
                <a:tc hMerge="1">
                  <a:txBody>
                    <a:bodyPr/>
                    <a:lstStyle/>
                    <a:p>
                      <a:endParaRPr lang="en-GB" dirty="0"/>
                    </a:p>
                  </a:txBody>
                  <a:tcPr>
                    <a:solidFill>
                      <a:schemeClr val="accent1"/>
                    </a:solidFill>
                  </a:tcPr>
                </a:tc>
                <a:tc hMerge="1">
                  <a:txBody>
                    <a:bodyPr/>
                    <a:lstStyle/>
                    <a:p>
                      <a:endParaRPr lang="en-GB" dirty="0"/>
                    </a:p>
                  </a:txBody>
                  <a:tcPr>
                    <a:solidFill>
                      <a:schemeClr val="accent1"/>
                    </a:solidFill>
                  </a:tcPr>
                </a:tc>
                <a:extLst>
                  <a:ext uri="{0D108BD9-81ED-4DB2-BD59-A6C34878D82A}">
                    <a16:rowId xmlns:a16="http://schemas.microsoft.com/office/drawing/2014/main" val="2635588968"/>
                  </a:ext>
                </a:extLst>
              </a:tr>
              <a:tr h="370840">
                <a:tc>
                  <a:txBody>
                    <a:bodyPr/>
                    <a:lstStyle/>
                    <a:p>
                      <a:r>
                        <a:rPr lang="en-GB" dirty="0"/>
                        <a:t>Date </a:t>
                      </a:r>
                    </a:p>
                  </a:txBody>
                  <a:tcPr/>
                </a:tc>
                <a:tc>
                  <a:txBody>
                    <a:bodyPr/>
                    <a:lstStyle/>
                    <a:p>
                      <a:r>
                        <a:rPr lang="en-GB" dirty="0"/>
                        <a:t>Details</a:t>
                      </a:r>
                    </a:p>
                  </a:txBody>
                  <a:tcPr/>
                </a:tc>
                <a:tc>
                  <a:txBody>
                    <a:bodyPr/>
                    <a:lstStyle/>
                    <a:p>
                      <a:r>
                        <a:rPr lang="en-GB" dirty="0"/>
                        <a:t>DR</a:t>
                      </a:r>
                    </a:p>
                  </a:txBody>
                  <a:tcPr/>
                </a:tc>
                <a:tc>
                  <a:txBody>
                    <a:bodyPr/>
                    <a:lstStyle/>
                    <a:p>
                      <a:r>
                        <a:rPr lang="en-GB" dirty="0"/>
                        <a:t>CR</a:t>
                      </a:r>
                    </a:p>
                  </a:txBody>
                  <a:tcPr/>
                </a:tc>
                <a:tc>
                  <a:txBody>
                    <a:bodyPr/>
                    <a:lstStyle/>
                    <a:p>
                      <a:r>
                        <a:rPr lang="en-GB" dirty="0"/>
                        <a:t>Balance</a:t>
                      </a:r>
                    </a:p>
                  </a:txBody>
                  <a:tcPr/>
                </a:tc>
                <a:tc>
                  <a:txBody>
                    <a:bodyPr/>
                    <a:lstStyle/>
                    <a:p>
                      <a:r>
                        <a:rPr lang="en-GB" dirty="0"/>
                        <a:t>DR</a:t>
                      </a:r>
                    </a:p>
                  </a:txBody>
                  <a:tcPr/>
                </a:tc>
                <a:tc>
                  <a:txBody>
                    <a:bodyPr/>
                    <a:lstStyle/>
                    <a:p>
                      <a:r>
                        <a:rPr lang="en-GB" dirty="0"/>
                        <a:t>CR</a:t>
                      </a:r>
                    </a:p>
                  </a:txBody>
                  <a:tcPr/>
                </a:tc>
                <a:tc>
                  <a:txBody>
                    <a:bodyPr/>
                    <a:lstStyle/>
                    <a:p>
                      <a:r>
                        <a:rPr lang="en-GB" dirty="0"/>
                        <a:t>Balance</a:t>
                      </a:r>
                    </a:p>
                  </a:txBody>
                  <a:tcPr/>
                </a:tc>
                <a:extLst>
                  <a:ext uri="{0D108BD9-81ED-4DB2-BD59-A6C34878D82A}">
                    <a16:rowId xmlns:a16="http://schemas.microsoft.com/office/drawing/2014/main" val="2961576452"/>
                  </a:ext>
                </a:extLst>
              </a:tr>
              <a:tr h="370840">
                <a:tc>
                  <a:txBody>
                    <a:bodyPr/>
                    <a:lstStyle/>
                    <a:p>
                      <a:endParaRPr lang="en-GB"/>
                    </a:p>
                  </a:txBody>
                  <a:tcPr/>
                </a:tc>
                <a:tc>
                  <a:txBody>
                    <a:bodyPr/>
                    <a:lstStyle/>
                    <a:p>
                      <a:r>
                        <a:rPr lang="en-GB" dirty="0"/>
                        <a:t>Balance</a:t>
                      </a:r>
                    </a:p>
                    <a:p>
                      <a:r>
                        <a:rPr lang="en-GB" dirty="0"/>
                        <a:t>John</a:t>
                      </a:r>
                    </a:p>
                  </a:txBody>
                  <a:tcPr/>
                </a:tc>
                <a:tc>
                  <a:txBody>
                    <a:bodyPr/>
                    <a:lstStyle/>
                    <a:p>
                      <a:endParaRPr lang="en-GB" dirty="0"/>
                    </a:p>
                    <a:p>
                      <a:r>
                        <a:rPr lang="en-GB" dirty="0"/>
                        <a:t>20</a:t>
                      </a:r>
                    </a:p>
                  </a:txBody>
                  <a:tcPr/>
                </a:tc>
                <a:tc>
                  <a:txBody>
                    <a:bodyPr/>
                    <a:lstStyle/>
                    <a:p>
                      <a:endParaRPr lang="en-GB"/>
                    </a:p>
                  </a:txBody>
                  <a:tcPr/>
                </a:tc>
                <a:tc>
                  <a:txBody>
                    <a:bodyPr/>
                    <a:lstStyle/>
                    <a:p>
                      <a:endParaRPr lang="en-GB" dirty="0"/>
                    </a:p>
                    <a:p>
                      <a:endParaRPr lang="en-GB" dirty="0"/>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86944088"/>
                  </a:ext>
                </a:extLst>
              </a:tr>
            </a:tbl>
          </a:graphicData>
        </a:graphic>
      </p:graphicFrame>
    </p:spTree>
    <p:extLst>
      <p:ext uri="{BB962C8B-B14F-4D97-AF65-F5344CB8AC3E}">
        <p14:creationId xmlns:p14="http://schemas.microsoft.com/office/powerpoint/2010/main" val="23250999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5">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CE1DFD-26DC-F459-7BC7-BC8F39E35F52}"/>
              </a:ext>
            </a:extLst>
          </p:cNvPr>
          <p:cNvSpPr>
            <a:spLocks noGrp="1"/>
          </p:cNvSpPr>
          <p:nvPr>
            <p:ph type="title"/>
          </p:nvPr>
        </p:nvSpPr>
        <p:spPr>
          <a:xfrm>
            <a:off x="686834" y="1153572"/>
            <a:ext cx="3200400" cy="4461163"/>
          </a:xfrm>
        </p:spPr>
        <p:txBody>
          <a:bodyPr>
            <a:normAutofit/>
          </a:bodyPr>
          <a:lstStyle/>
          <a:p>
            <a:r>
              <a:rPr lang="en-GB">
                <a:solidFill>
                  <a:srgbClr val="FFFFFF"/>
                </a:solidFill>
              </a:rPr>
              <a:t>Example </a:t>
            </a:r>
          </a:p>
        </p:txBody>
      </p:sp>
      <p:sp>
        <p:nvSpPr>
          <p:cNvPr id="7" name="Arc 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303FA97-D698-C62D-A8C9-804752E2A3BF}"/>
              </a:ext>
            </a:extLst>
          </p:cNvPr>
          <p:cNvSpPr>
            <a:spLocks noGrp="1"/>
          </p:cNvSpPr>
          <p:nvPr>
            <p:ph idx="1"/>
          </p:nvPr>
        </p:nvSpPr>
        <p:spPr>
          <a:xfrm>
            <a:off x="4447308" y="591344"/>
            <a:ext cx="6906491" cy="5585619"/>
          </a:xfrm>
        </p:spPr>
        <p:txBody>
          <a:bodyPr anchor="ctr">
            <a:normAutofit/>
          </a:bodyPr>
          <a:lstStyle/>
          <a:p>
            <a:r>
              <a:rPr lang="en-GB" dirty="0"/>
              <a:t>A firm receives £300 from their client Mr Williams on account of costs.</a:t>
            </a:r>
          </a:p>
          <a:p>
            <a:r>
              <a:rPr lang="en-GB" dirty="0"/>
              <a:t>This is a receipt of client money</a:t>
            </a:r>
          </a:p>
          <a:p>
            <a:r>
              <a:rPr lang="en-GB" dirty="0"/>
              <a:t>The firm will hold the money for Mr Williams in its client account</a:t>
            </a:r>
          </a:p>
          <a:p>
            <a:endParaRPr lang="en-GB" dirty="0"/>
          </a:p>
          <a:p>
            <a:r>
              <a:rPr lang="en-GB" dirty="0"/>
              <a:t>How would the firm set this out in their accounts?</a:t>
            </a:r>
          </a:p>
          <a:p>
            <a:endParaRPr lang="en-GB" dirty="0"/>
          </a:p>
        </p:txBody>
      </p:sp>
    </p:spTree>
    <p:extLst>
      <p:ext uri="{BB962C8B-B14F-4D97-AF65-F5344CB8AC3E}">
        <p14:creationId xmlns:p14="http://schemas.microsoft.com/office/powerpoint/2010/main" val="36348216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F68B28-E17C-273C-2802-0F5278D22735}"/>
              </a:ext>
            </a:extLst>
          </p:cNvPr>
          <p:cNvSpPr>
            <a:spLocks noGrp="1"/>
          </p:cNvSpPr>
          <p:nvPr>
            <p:ph type="title"/>
          </p:nvPr>
        </p:nvSpPr>
        <p:spPr>
          <a:xfrm>
            <a:off x="686834" y="1153572"/>
            <a:ext cx="3200400" cy="4461163"/>
          </a:xfrm>
        </p:spPr>
        <p:txBody>
          <a:bodyPr>
            <a:normAutofit/>
          </a:bodyPr>
          <a:lstStyle/>
          <a:p>
            <a:r>
              <a:rPr lang="en-GB">
                <a:solidFill>
                  <a:srgbClr val="FFFFFF"/>
                </a:solidFill>
              </a:rPr>
              <a:t>Payments of Money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C6A5314-5F42-ACB9-7DF1-B6C329C012AA}"/>
              </a:ext>
            </a:extLst>
          </p:cNvPr>
          <p:cNvSpPr>
            <a:spLocks noGrp="1"/>
          </p:cNvSpPr>
          <p:nvPr>
            <p:ph idx="1"/>
          </p:nvPr>
        </p:nvSpPr>
        <p:spPr>
          <a:xfrm>
            <a:off x="4447308" y="591344"/>
            <a:ext cx="6906491" cy="5585619"/>
          </a:xfrm>
        </p:spPr>
        <p:txBody>
          <a:bodyPr anchor="ctr">
            <a:normAutofit/>
          </a:bodyPr>
          <a:lstStyle/>
          <a:p>
            <a:r>
              <a:rPr lang="en-GB" sz="2400"/>
              <a:t>First Step- identify whether the payment is to be made into the firm’s own business bank account or from its client bank account. </a:t>
            </a:r>
          </a:p>
          <a:p>
            <a:r>
              <a:rPr lang="en-GB" sz="2400"/>
              <a:t>The payment is then recorded in the appropriate cash account. </a:t>
            </a:r>
          </a:p>
          <a:p>
            <a:r>
              <a:rPr lang="en-GB" sz="2400"/>
              <a:t>The entry on the cash account for a payment is a CR entry</a:t>
            </a:r>
          </a:p>
          <a:p>
            <a:r>
              <a:rPr lang="en-GB" sz="2400"/>
              <a:t>The corresponding entry is a DR in the ledger account of the client on whose behalf the money was paid. </a:t>
            </a:r>
          </a:p>
          <a:p>
            <a:r>
              <a:rPr lang="en-GB" sz="2400"/>
              <a:t>If the payment is made from the business bank account the resulting DR balance on the business columns of the client ledger account will show that the client owes the firm money, it is a debtor. </a:t>
            </a:r>
          </a:p>
        </p:txBody>
      </p:sp>
    </p:spTree>
    <p:extLst>
      <p:ext uri="{BB962C8B-B14F-4D97-AF65-F5344CB8AC3E}">
        <p14:creationId xmlns:p14="http://schemas.microsoft.com/office/powerpoint/2010/main" val="26866304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59004-8F6E-F665-155A-D783297E6837}"/>
              </a:ext>
            </a:extLst>
          </p:cNvPr>
          <p:cNvSpPr>
            <a:spLocks noGrp="1"/>
          </p:cNvSpPr>
          <p:nvPr>
            <p:ph type="title"/>
          </p:nvPr>
        </p:nvSpPr>
        <p:spPr>
          <a:xfrm>
            <a:off x="720000" y="619200"/>
            <a:ext cx="10728322" cy="681586"/>
          </a:xfrm>
        </p:spPr>
        <p:txBody>
          <a:bodyPr wrap="square">
            <a:normAutofit fontScale="90000"/>
          </a:bodyPr>
          <a:lstStyle/>
          <a:p>
            <a:r>
              <a:rPr lang="en-GB" dirty="0"/>
              <a:t>Payment of Money </a:t>
            </a:r>
          </a:p>
        </p:txBody>
      </p:sp>
      <p:graphicFrame>
        <p:nvGraphicFramePr>
          <p:cNvPr id="18" name="Content Placeholder 2">
            <a:extLst>
              <a:ext uri="{FF2B5EF4-FFF2-40B4-BE49-F238E27FC236}">
                <a16:creationId xmlns:a16="http://schemas.microsoft.com/office/drawing/2014/main" id="{17223CC6-7DDA-4CE7-AA03-7EC4882C2CC4}"/>
              </a:ext>
            </a:extLst>
          </p:cNvPr>
          <p:cNvGraphicFramePr>
            <a:graphicFrameLocks noGrp="1"/>
          </p:cNvGraphicFramePr>
          <p:nvPr>
            <p:ph idx="1"/>
            <p:extLst>
              <p:ext uri="{D42A27DB-BD31-4B8C-83A1-F6EECF244321}">
                <p14:modId xmlns:p14="http://schemas.microsoft.com/office/powerpoint/2010/main" val="575720961"/>
              </p:ext>
            </p:extLst>
          </p:nvPr>
        </p:nvGraphicFramePr>
        <p:xfrm>
          <a:off x="720725" y="2541588"/>
          <a:ext cx="10728325" cy="3587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586165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4E63D4-B9E7-8C5D-70FD-F372A824FA5B}"/>
              </a:ext>
            </a:extLst>
          </p:cNvPr>
          <p:cNvSpPr>
            <a:spLocks noGrp="1"/>
          </p:cNvSpPr>
          <p:nvPr>
            <p:ph type="title"/>
          </p:nvPr>
        </p:nvSpPr>
        <p:spPr>
          <a:xfrm>
            <a:off x="838200" y="557188"/>
            <a:ext cx="10515600" cy="1133499"/>
          </a:xfrm>
        </p:spPr>
        <p:txBody>
          <a:bodyPr>
            <a:normAutofit/>
          </a:bodyPr>
          <a:lstStyle/>
          <a:p>
            <a:pPr algn="ctr"/>
            <a:r>
              <a:rPr lang="en-GB" sz="4800"/>
              <a:t>Recording the firm’s professional charges</a:t>
            </a:r>
          </a:p>
        </p:txBody>
      </p:sp>
      <p:graphicFrame>
        <p:nvGraphicFramePr>
          <p:cNvPr id="5" name="Content Placeholder 2">
            <a:extLst>
              <a:ext uri="{FF2B5EF4-FFF2-40B4-BE49-F238E27FC236}">
                <a16:creationId xmlns:a16="http://schemas.microsoft.com/office/drawing/2014/main" id="{A5D80D30-6ABC-7BC5-D6C0-41F656D4C44A}"/>
              </a:ext>
            </a:extLst>
          </p:cNvPr>
          <p:cNvGraphicFramePr>
            <a:graphicFrameLocks noGrp="1"/>
          </p:cNvGraphicFramePr>
          <p:nvPr>
            <p:ph idx="1"/>
            <p:extLst>
              <p:ext uri="{D42A27DB-BD31-4B8C-83A1-F6EECF244321}">
                <p14:modId xmlns:p14="http://schemas.microsoft.com/office/powerpoint/2010/main" val="1966322295"/>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947768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2665CC-221F-2ED6-7B9E-85D8DEE49531}"/>
              </a:ext>
            </a:extLst>
          </p:cNvPr>
          <p:cNvSpPr>
            <a:spLocks noGrp="1"/>
          </p:cNvSpPr>
          <p:nvPr>
            <p:ph type="title"/>
          </p:nvPr>
        </p:nvSpPr>
        <p:spPr>
          <a:xfrm>
            <a:off x="640080" y="325369"/>
            <a:ext cx="4368602" cy="1956841"/>
          </a:xfrm>
        </p:spPr>
        <p:txBody>
          <a:bodyPr anchor="b">
            <a:normAutofit/>
          </a:bodyPr>
          <a:lstStyle/>
          <a:p>
            <a:r>
              <a:rPr lang="en-GB" sz="5400"/>
              <a:t>Example </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46F9D58-341B-C406-33A9-E8F1F751E8A4}"/>
              </a:ext>
            </a:extLst>
          </p:cNvPr>
          <p:cNvSpPr>
            <a:spLocks noGrp="1"/>
          </p:cNvSpPr>
          <p:nvPr>
            <p:ph idx="1"/>
          </p:nvPr>
        </p:nvSpPr>
        <p:spPr>
          <a:xfrm>
            <a:off x="640080" y="2872899"/>
            <a:ext cx="4243589" cy="3320668"/>
          </a:xfrm>
        </p:spPr>
        <p:txBody>
          <a:bodyPr>
            <a:normAutofit/>
          </a:bodyPr>
          <a:lstStyle/>
          <a:p>
            <a:r>
              <a:rPr lang="en-GB" sz="2200"/>
              <a:t>A firm issues a bill for £400 profit costs plus £80 VAT to a client: Evans</a:t>
            </a:r>
          </a:p>
          <a:p>
            <a:r>
              <a:rPr lang="en-GB" sz="2200"/>
              <a:t>DR Evans Ledger account £400</a:t>
            </a:r>
          </a:p>
          <a:p>
            <a:r>
              <a:rPr lang="en-GB" sz="2200"/>
              <a:t>DR Evans Ledger Account £80</a:t>
            </a:r>
          </a:p>
          <a:p>
            <a:r>
              <a:rPr lang="en-GB" sz="2200"/>
              <a:t>CR Profit costs account £400</a:t>
            </a:r>
          </a:p>
          <a:p>
            <a:r>
              <a:rPr lang="en-GB" sz="2200"/>
              <a:t>CR HMRC account £80</a:t>
            </a:r>
          </a:p>
        </p:txBody>
      </p:sp>
      <p:pic>
        <p:nvPicPr>
          <p:cNvPr id="5" name="Picture 4" descr="Antique cash register keys">
            <a:extLst>
              <a:ext uri="{FF2B5EF4-FFF2-40B4-BE49-F238E27FC236}">
                <a16:creationId xmlns:a16="http://schemas.microsoft.com/office/drawing/2014/main" id="{8C9913E2-210F-6700-53F4-F1B1706B9550}"/>
              </a:ext>
            </a:extLst>
          </p:cNvPr>
          <p:cNvPicPr>
            <a:picLocks noChangeAspect="1"/>
          </p:cNvPicPr>
          <p:nvPr/>
        </p:nvPicPr>
        <p:blipFill rotWithShape="1">
          <a:blip r:embed="rId2"/>
          <a:srcRect l="14968" r="18330"/>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3528683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6C5F5B-DEFF-EFD2-0CE8-5E2BE8769980}"/>
              </a:ext>
            </a:extLst>
          </p:cNvPr>
          <p:cNvSpPr>
            <a:spLocks noGrp="1"/>
          </p:cNvSpPr>
          <p:nvPr>
            <p:ph type="title"/>
          </p:nvPr>
        </p:nvSpPr>
        <p:spPr>
          <a:xfrm>
            <a:off x="720000" y="619200"/>
            <a:ext cx="10728322" cy="696483"/>
          </a:xfrm>
        </p:spPr>
        <p:txBody>
          <a:bodyPr>
            <a:normAutofit fontScale="90000"/>
          </a:bodyPr>
          <a:lstStyle/>
          <a:p>
            <a:r>
              <a:rPr lang="en-GB" dirty="0"/>
              <a:t>Worked Example</a:t>
            </a:r>
          </a:p>
        </p:txBody>
      </p:sp>
      <p:graphicFrame>
        <p:nvGraphicFramePr>
          <p:cNvPr id="4" name="Table 4">
            <a:extLst>
              <a:ext uri="{FF2B5EF4-FFF2-40B4-BE49-F238E27FC236}">
                <a16:creationId xmlns:a16="http://schemas.microsoft.com/office/drawing/2014/main" id="{F700FF0A-3310-E472-5CF2-CF60CE581727}"/>
              </a:ext>
            </a:extLst>
          </p:cNvPr>
          <p:cNvGraphicFramePr>
            <a:graphicFrameLocks noGrp="1"/>
          </p:cNvGraphicFramePr>
          <p:nvPr>
            <p:ph idx="1"/>
            <p:extLst>
              <p:ext uri="{D42A27DB-BD31-4B8C-83A1-F6EECF244321}">
                <p14:modId xmlns:p14="http://schemas.microsoft.com/office/powerpoint/2010/main" val="678732066"/>
              </p:ext>
            </p:extLst>
          </p:nvPr>
        </p:nvGraphicFramePr>
        <p:xfrm>
          <a:off x="582578" y="1521934"/>
          <a:ext cx="10728320" cy="1381760"/>
        </p:xfrm>
        <a:graphic>
          <a:graphicData uri="http://schemas.openxmlformats.org/drawingml/2006/table">
            <a:tbl>
              <a:tblPr firstRow="1" bandRow="1">
                <a:tableStyleId>{5C22544A-7EE6-4342-B048-85BDC9FD1C3A}</a:tableStyleId>
              </a:tblPr>
              <a:tblGrid>
                <a:gridCol w="1341040">
                  <a:extLst>
                    <a:ext uri="{9D8B030D-6E8A-4147-A177-3AD203B41FA5}">
                      <a16:colId xmlns:a16="http://schemas.microsoft.com/office/drawing/2014/main" val="109440031"/>
                    </a:ext>
                  </a:extLst>
                </a:gridCol>
                <a:gridCol w="1341040">
                  <a:extLst>
                    <a:ext uri="{9D8B030D-6E8A-4147-A177-3AD203B41FA5}">
                      <a16:colId xmlns:a16="http://schemas.microsoft.com/office/drawing/2014/main" val="1349585088"/>
                    </a:ext>
                  </a:extLst>
                </a:gridCol>
                <a:gridCol w="1341040">
                  <a:extLst>
                    <a:ext uri="{9D8B030D-6E8A-4147-A177-3AD203B41FA5}">
                      <a16:colId xmlns:a16="http://schemas.microsoft.com/office/drawing/2014/main" val="1042173777"/>
                    </a:ext>
                  </a:extLst>
                </a:gridCol>
                <a:gridCol w="1341040">
                  <a:extLst>
                    <a:ext uri="{9D8B030D-6E8A-4147-A177-3AD203B41FA5}">
                      <a16:colId xmlns:a16="http://schemas.microsoft.com/office/drawing/2014/main" val="4027299602"/>
                    </a:ext>
                  </a:extLst>
                </a:gridCol>
                <a:gridCol w="1341040">
                  <a:extLst>
                    <a:ext uri="{9D8B030D-6E8A-4147-A177-3AD203B41FA5}">
                      <a16:colId xmlns:a16="http://schemas.microsoft.com/office/drawing/2014/main" val="3981935060"/>
                    </a:ext>
                  </a:extLst>
                </a:gridCol>
                <a:gridCol w="1341040">
                  <a:extLst>
                    <a:ext uri="{9D8B030D-6E8A-4147-A177-3AD203B41FA5}">
                      <a16:colId xmlns:a16="http://schemas.microsoft.com/office/drawing/2014/main" val="2717033801"/>
                    </a:ext>
                  </a:extLst>
                </a:gridCol>
                <a:gridCol w="1341040">
                  <a:extLst>
                    <a:ext uri="{9D8B030D-6E8A-4147-A177-3AD203B41FA5}">
                      <a16:colId xmlns:a16="http://schemas.microsoft.com/office/drawing/2014/main" val="4248100569"/>
                    </a:ext>
                  </a:extLst>
                </a:gridCol>
                <a:gridCol w="1341040">
                  <a:extLst>
                    <a:ext uri="{9D8B030D-6E8A-4147-A177-3AD203B41FA5}">
                      <a16:colId xmlns:a16="http://schemas.microsoft.com/office/drawing/2014/main" val="2164065278"/>
                    </a:ext>
                  </a:extLst>
                </a:gridCol>
              </a:tblGrid>
              <a:tr h="370840">
                <a:tc gridSpan="2">
                  <a:txBody>
                    <a:bodyPr/>
                    <a:lstStyle/>
                    <a:p>
                      <a:r>
                        <a:rPr lang="en-GB" dirty="0"/>
                        <a:t>Client: Evans</a:t>
                      </a:r>
                    </a:p>
                  </a:txBody>
                  <a:tcPr/>
                </a:tc>
                <a:tc hMerge="1">
                  <a:txBody>
                    <a:bodyPr/>
                    <a:lstStyle/>
                    <a:p>
                      <a:endParaRPr lang="en-GB" dirty="0"/>
                    </a:p>
                  </a:txBody>
                  <a:tcPr/>
                </a:tc>
                <a:tc gridSpan="3">
                  <a:txBody>
                    <a:bodyPr/>
                    <a:lstStyle/>
                    <a:p>
                      <a:r>
                        <a:rPr lang="en-GB" dirty="0"/>
                        <a:t>Business Account</a:t>
                      </a:r>
                    </a:p>
                  </a:txBody>
                  <a:tcPr/>
                </a:tc>
                <a:tc hMerge="1">
                  <a:txBody>
                    <a:bodyPr/>
                    <a:lstStyle/>
                    <a:p>
                      <a:endParaRPr lang="en-GB" dirty="0"/>
                    </a:p>
                  </a:txBody>
                  <a:tcPr/>
                </a:tc>
                <a:tc hMerge="1">
                  <a:txBody>
                    <a:bodyPr/>
                    <a:lstStyle/>
                    <a:p>
                      <a:endParaRPr lang="en-GB" dirty="0"/>
                    </a:p>
                  </a:txBody>
                  <a:tcPr/>
                </a:tc>
                <a:tc gridSpan="3">
                  <a:txBody>
                    <a:bodyPr/>
                    <a:lstStyle/>
                    <a:p>
                      <a:r>
                        <a:rPr lang="en-GB" dirty="0"/>
                        <a:t>Client Account</a:t>
                      </a:r>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470696425"/>
                  </a:ext>
                </a:extLst>
              </a:tr>
              <a:tr h="370840">
                <a:tc>
                  <a:txBody>
                    <a:bodyPr/>
                    <a:lstStyle/>
                    <a:p>
                      <a:r>
                        <a:rPr lang="en-GB" dirty="0"/>
                        <a:t>Date </a:t>
                      </a:r>
                    </a:p>
                  </a:txBody>
                  <a:tcPr/>
                </a:tc>
                <a:tc>
                  <a:txBody>
                    <a:bodyPr/>
                    <a:lstStyle/>
                    <a:p>
                      <a:r>
                        <a:rPr lang="en-GB" dirty="0"/>
                        <a:t>Details</a:t>
                      </a:r>
                    </a:p>
                  </a:txBody>
                  <a:tcPr/>
                </a:tc>
                <a:tc>
                  <a:txBody>
                    <a:bodyPr/>
                    <a:lstStyle/>
                    <a:p>
                      <a:r>
                        <a:rPr lang="en-GB" dirty="0"/>
                        <a:t>DR</a:t>
                      </a:r>
                    </a:p>
                  </a:txBody>
                  <a:tcPr/>
                </a:tc>
                <a:tc>
                  <a:txBody>
                    <a:bodyPr/>
                    <a:lstStyle/>
                    <a:p>
                      <a:r>
                        <a:rPr lang="en-GB" dirty="0"/>
                        <a:t>CR</a:t>
                      </a:r>
                    </a:p>
                  </a:txBody>
                  <a:tcPr/>
                </a:tc>
                <a:tc>
                  <a:txBody>
                    <a:bodyPr/>
                    <a:lstStyle/>
                    <a:p>
                      <a:r>
                        <a:rPr lang="en-GB" dirty="0"/>
                        <a:t>Balance</a:t>
                      </a:r>
                    </a:p>
                  </a:txBody>
                  <a:tcPr/>
                </a:tc>
                <a:tc>
                  <a:txBody>
                    <a:bodyPr/>
                    <a:lstStyle/>
                    <a:p>
                      <a:r>
                        <a:rPr lang="en-GB" dirty="0"/>
                        <a:t>DR</a:t>
                      </a:r>
                    </a:p>
                  </a:txBody>
                  <a:tcPr/>
                </a:tc>
                <a:tc>
                  <a:txBody>
                    <a:bodyPr/>
                    <a:lstStyle/>
                    <a:p>
                      <a:r>
                        <a:rPr lang="en-GB" dirty="0"/>
                        <a:t>CR</a:t>
                      </a:r>
                    </a:p>
                  </a:txBody>
                  <a:tcPr/>
                </a:tc>
                <a:tc>
                  <a:txBody>
                    <a:bodyPr/>
                    <a:lstStyle/>
                    <a:p>
                      <a:r>
                        <a:rPr lang="en-GB" dirty="0"/>
                        <a:t>Balance</a:t>
                      </a:r>
                    </a:p>
                  </a:txBody>
                  <a:tcPr/>
                </a:tc>
                <a:extLst>
                  <a:ext uri="{0D108BD9-81ED-4DB2-BD59-A6C34878D82A}">
                    <a16:rowId xmlns:a16="http://schemas.microsoft.com/office/drawing/2014/main" val="51418264"/>
                  </a:ext>
                </a:extLst>
              </a:tr>
              <a:tr h="370840">
                <a:tc>
                  <a:txBody>
                    <a:bodyPr/>
                    <a:lstStyle/>
                    <a:p>
                      <a:endParaRPr lang="en-GB"/>
                    </a:p>
                  </a:txBody>
                  <a:tcPr/>
                </a:tc>
                <a:tc>
                  <a:txBody>
                    <a:bodyPr/>
                    <a:lstStyle/>
                    <a:p>
                      <a:r>
                        <a:rPr lang="en-GB" dirty="0"/>
                        <a:t>Profit costs</a:t>
                      </a:r>
                    </a:p>
                    <a:p>
                      <a:r>
                        <a:rPr lang="en-GB" dirty="0"/>
                        <a:t>VAT</a:t>
                      </a:r>
                    </a:p>
                  </a:txBody>
                  <a:tcPr/>
                </a:tc>
                <a:tc>
                  <a:txBody>
                    <a:bodyPr/>
                    <a:lstStyle/>
                    <a:p>
                      <a:r>
                        <a:rPr lang="en-GB" dirty="0"/>
                        <a:t>400</a:t>
                      </a:r>
                    </a:p>
                    <a:p>
                      <a:r>
                        <a:rPr lang="en-GB" dirty="0"/>
                        <a:t>80</a:t>
                      </a:r>
                    </a:p>
                  </a:txBody>
                  <a:tcPr/>
                </a:tc>
                <a:tc>
                  <a:txBody>
                    <a:bodyPr/>
                    <a:lstStyle/>
                    <a:p>
                      <a:endParaRPr lang="en-GB"/>
                    </a:p>
                  </a:txBody>
                  <a:tcPr/>
                </a:tc>
                <a:tc>
                  <a:txBody>
                    <a:bodyPr/>
                    <a:lstStyle/>
                    <a:p>
                      <a:r>
                        <a:rPr lang="en-GB" dirty="0"/>
                        <a:t>400DR</a:t>
                      </a:r>
                    </a:p>
                    <a:p>
                      <a:r>
                        <a:rPr lang="en-GB" dirty="0"/>
                        <a:t>80DR</a:t>
                      </a:r>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2502662729"/>
                  </a:ext>
                </a:extLst>
              </a:tr>
            </a:tbl>
          </a:graphicData>
        </a:graphic>
      </p:graphicFrame>
      <p:graphicFrame>
        <p:nvGraphicFramePr>
          <p:cNvPr id="5" name="Table 5">
            <a:extLst>
              <a:ext uri="{FF2B5EF4-FFF2-40B4-BE49-F238E27FC236}">
                <a16:creationId xmlns:a16="http://schemas.microsoft.com/office/drawing/2014/main" id="{2792DBD8-B9F3-53E6-12A9-1893C8D63A5D}"/>
              </a:ext>
            </a:extLst>
          </p:cNvPr>
          <p:cNvGraphicFramePr>
            <a:graphicFrameLocks noGrp="1"/>
          </p:cNvGraphicFramePr>
          <p:nvPr>
            <p:extLst>
              <p:ext uri="{D42A27DB-BD31-4B8C-83A1-F6EECF244321}">
                <p14:modId xmlns:p14="http://schemas.microsoft.com/office/powerpoint/2010/main" val="1438654995"/>
              </p:ext>
            </p:extLst>
          </p:nvPr>
        </p:nvGraphicFramePr>
        <p:xfrm>
          <a:off x="582577" y="3252357"/>
          <a:ext cx="10811240" cy="1112520"/>
        </p:xfrm>
        <a:graphic>
          <a:graphicData uri="http://schemas.openxmlformats.org/drawingml/2006/table">
            <a:tbl>
              <a:tblPr firstRow="1" bandRow="1">
                <a:tableStyleId>{5C22544A-7EE6-4342-B048-85BDC9FD1C3A}</a:tableStyleId>
              </a:tblPr>
              <a:tblGrid>
                <a:gridCol w="2162248">
                  <a:extLst>
                    <a:ext uri="{9D8B030D-6E8A-4147-A177-3AD203B41FA5}">
                      <a16:colId xmlns:a16="http://schemas.microsoft.com/office/drawing/2014/main" val="2475445881"/>
                    </a:ext>
                  </a:extLst>
                </a:gridCol>
                <a:gridCol w="4544061">
                  <a:extLst>
                    <a:ext uri="{9D8B030D-6E8A-4147-A177-3AD203B41FA5}">
                      <a16:colId xmlns:a16="http://schemas.microsoft.com/office/drawing/2014/main" val="3680844962"/>
                    </a:ext>
                  </a:extLst>
                </a:gridCol>
                <a:gridCol w="1341997">
                  <a:extLst>
                    <a:ext uri="{9D8B030D-6E8A-4147-A177-3AD203B41FA5}">
                      <a16:colId xmlns:a16="http://schemas.microsoft.com/office/drawing/2014/main" val="3566148516"/>
                    </a:ext>
                  </a:extLst>
                </a:gridCol>
                <a:gridCol w="1368311">
                  <a:extLst>
                    <a:ext uri="{9D8B030D-6E8A-4147-A177-3AD203B41FA5}">
                      <a16:colId xmlns:a16="http://schemas.microsoft.com/office/drawing/2014/main" val="2866457476"/>
                    </a:ext>
                  </a:extLst>
                </a:gridCol>
                <a:gridCol w="1394623">
                  <a:extLst>
                    <a:ext uri="{9D8B030D-6E8A-4147-A177-3AD203B41FA5}">
                      <a16:colId xmlns:a16="http://schemas.microsoft.com/office/drawing/2014/main" val="2069864876"/>
                    </a:ext>
                  </a:extLst>
                </a:gridCol>
              </a:tblGrid>
              <a:tr h="370840">
                <a:tc>
                  <a:txBody>
                    <a:bodyPr/>
                    <a:lstStyle/>
                    <a:p>
                      <a:r>
                        <a:rPr lang="en-GB" dirty="0"/>
                        <a:t>Profit Costs</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540919379"/>
                  </a:ext>
                </a:extLst>
              </a:tr>
              <a:tr h="370840">
                <a:tc>
                  <a:txBody>
                    <a:bodyPr/>
                    <a:lstStyle/>
                    <a:p>
                      <a:r>
                        <a:rPr lang="en-GB" dirty="0"/>
                        <a:t>Date </a:t>
                      </a:r>
                    </a:p>
                  </a:txBody>
                  <a:tcPr/>
                </a:tc>
                <a:tc>
                  <a:txBody>
                    <a:bodyPr/>
                    <a:lstStyle/>
                    <a:p>
                      <a:r>
                        <a:rPr lang="en-GB" dirty="0"/>
                        <a:t>Details </a:t>
                      </a:r>
                    </a:p>
                  </a:txBody>
                  <a:tcPr/>
                </a:tc>
                <a:tc>
                  <a:txBody>
                    <a:bodyPr/>
                    <a:lstStyle/>
                    <a:p>
                      <a:r>
                        <a:rPr lang="en-GB" dirty="0"/>
                        <a:t>DR</a:t>
                      </a:r>
                    </a:p>
                  </a:txBody>
                  <a:tcPr/>
                </a:tc>
                <a:tc>
                  <a:txBody>
                    <a:bodyPr/>
                    <a:lstStyle/>
                    <a:p>
                      <a:r>
                        <a:rPr lang="en-GB" dirty="0"/>
                        <a:t>CR</a:t>
                      </a:r>
                    </a:p>
                  </a:txBody>
                  <a:tcPr/>
                </a:tc>
                <a:tc>
                  <a:txBody>
                    <a:bodyPr/>
                    <a:lstStyle/>
                    <a:p>
                      <a:r>
                        <a:rPr lang="en-GB" dirty="0"/>
                        <a:t>Balance</a:t>
                      </a:r>
                    </a:p>
                  </a:txBody>
                  <a:tcPr/>
                </a:tc>
                <a:extLst>
                  <a:ext uri="{0D108BD9-81ED-4DB2-BD59-A6C34878D82A}">
                    <a16:rowId xmlns:a16="http://schemas.microsoft.com/office/drawing/2014/main" val="1703766094"/>
                  </a:ext>
                </a:extLst>
              </a:tr>
              <a:tr h="370840">
                <a:tc>
                  <a:txBody>
                    <a:bodyPr/>
                    <a:lstStyle/>
                    <a:p>
                      <a:endParaRPr lang="en-GB"/>
                    </a:p>
                  </a:txBody>
                  <a:tcPr/>
                </a:tc>
                <a:tc>
                  <a:txBody>
                    <a:bodyPr/>
                    <a:lstStyle/>
                    <a:p>
                      <a:r>
                        <a:rPr lang="en-GB" dirty="0"/>
                        <a:t>Evans</a:t>
                      </a:r>
                    </a:p>
                  </a:txBody>
                  <a:tcPr/>
                </a:tc>
                <a:tc>
                  <a:txBody>
                    <a:bodyPr/>
                    <a:lstStyle/>
                    <a:p>
                      <a:endParaRPr lang="en-GB"/>
                    </a:p>
                  </a:txBody>
                  <a:tcPr/>
                </a:tc>
                <a:tc>
                  <a:txBody>
                    <a:bodyPr/>
                    <a:lstStyle/>
                    <a:p>
                      <a:r>
                        <a:rPr lang="en-GB" dirty="0"/>
                        <a:t>400</a:t>
                      </a:r>
                    </a:p>
                  </a:txBody>
                  <a:tcPr/>
                </a:tc>
                <a:tc>
                  <a:txBody>
                    <a:bodyPr/>
                    <a:lstStyle/>
                    <a:p>
                      <a:r>
                        <a:rPr lang="en-GB" dirty="0"/>
                        <a:t>400CR</a:t>
                      </a:r>
                    </a:p>
                  </a:txBody>
                  <a:tcPr/>
                </a:tc>
                <a:extLst>
                  <a:ext uri="{0D108BD9-81ED-4DB2-BD59-A6C34878D82A}">
                    <a16:rowId xmlns:a16="http://schemas.microsoft.com/office/drawing/2014/main" val="1771332847"/>
                  </a:ext>
                </a:extLst>
              </a:tr>
            </a:tbl>
          </a:graphicData>
        </a:graphic>
      </p:graphicFrame>
      <p:graphicFrame>
        <p:nvGraphicFramePr>
          <p:cNvPr id="6" name="Table 6">
            <a:extLst>
              <a:ext uri="{FF2B5EF4-FFF2-40B4-BE49-F238E27FC236}">
                <a16:creationId xmlns:a16="http://schemas.microsoft.com/office/drawing/2014/main" id="{CDF192DE-7E82-DEA7-2B45-941D41CB91DC}"/>
              </a:ext>
            </a:extLst>
          </p:cNvPr>
          <p:cNvGraphicFramePr>
            <a:graphicFrameLocks noGrp="1"/>
          </p:cNvGraphicFramePr>
          <p:nvPr>
            <p:extLst>
              <p:ext uri="{D42A27DB-BD31-4B8C-83A1-F6EECF244321}">
                <p14:modId xmlns:p14="http://schemas.microsoft.com/office/powerpoint/2010/main" val="3888260008"/>
              </p:ext>
            </p:extLst>
          </p:nvPr>
        </p:nvGraphicFramePr>
        <p:xfrm>
          <a:off x="582576" y="4840368"/>
          <a:ext cx="10811240" cy="1112520"/>
        </p:xfrm>
        <a:graphic>
          <a:graphicData uri="http://schemas.openxmlformats.org/drawingml/2006/table">
            <a:tbl>
              <a:tblPr firstRow="1" bandRow="1">
                <a:tableStyleId>{5C22544A-7EE6-4342-B048-85BDC9FD1C3A}</a:tableStyleId>
              </a:tblPr>
              <a:tblGrid>
                <a:gridCol w="2162248">
                  <a:extLst>
                    <a:ext uri="{9D8B030D-6E8A-4147-A177-3AD203B41FA5}">
                      <a16:colId xmlns:a16="http://schemas.microsoft.com/office/drawing/2014/main" val="1510940049"/>
                    </a:ext>
                  </a:extLst>
                </a:gridCol>
                <a:gridCol w="4576954">
                  <a:extLst>
                    <a:ext uri="{9D8B030D-6E8A-4147-A177-3AD203B41FA5}">
                      <a16:colId xmlns:a16="http://schemas.microsoft.com/office/drawing/2014/main" val="4000424243"/>
                    </a:ext>
                  </a:extLst>
                </a:gridCol>
                <a:gridCol w="1335419">
                  <a:extLst>
                    <a:ext uri="{9D8B030D-6E8A-4147-A177-3AD203B41FA5}">
                      <a16:colId xmlns:a16="http://schemas.microsoft.com/office/drawing/2014/main" val="97146198"/>
                    </a:ext>
                  </a:extLst>
                </a:gridCol>
                <a:gridCol w="1322262">
                  <a:extLst>
                    <a:ext uri="{9D8B030D-6E8A-4147-A177-3AD203B41FA5}">
                      <a16:colId xmlns:a16="http://schemas.microsoft.com/office/drawing/2014/main" val="2405575137"/>
                    </a:ext>
                  </a:extLst>
                </a:gridCol>
                <a:gridCol w="1414357">
                  <a:extLst>
                    <a:ext uri="{9D8B030D-6E8A-4147-A177-3AD203B41FA5}">
                      <a16:colId xmlns:a16="http://schemas.microsoft.com/office/drawing/2014/main" val="2593232937"/>
                    </a:ext>
                  </a:extLst>
                </a:gridCol>
              </a:tblGrid>
              <a:tr h="370840">
                <a:tc>
                  <a:txBody>
                    <a:bodyPr/>
                    <a:lstStyle/>
                    <a:p>
                      <a:r>
                        <a:rPr lang="en-GB" dirty="0"/>
                        <a:t>HMRC</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083259780"/>
                  </a:ext>
                </a:extLst>
              </a:tr>
              <a:tr h="370840">
                <a:tc>
                  <a:txBody>
                    <a:bodyPr/>
                    <a:lstStyle/>
                    <a:p>
                      <a:r>
                        <a:rPr lang="en-GB" dirty="0"/>
                        <a:t>Date</a:t>
                      </a:r>
                    </a:p>
                  </a:txBody>
                  <a:tcPr/>
                </a:tc>
                <a:tc>
                  <a:txBody>
                    <a:bodyPr/>
                    <a:lstStyle/>
                    <a:p>
                      <a:r>
                        <a:rPr lang="en-GB" dirty="0"/>
                        <a:t>Details</a:t>
                      </a:r>
                    </a:p>
                  </a:txBody>
                  <a:tcPr/>
                </a:tc>
                <a:tc>
                  <a:txBody>
                    <a:bodyPr/>
                    <a:lstStyle/>
                    <a:p>
                      <a:r>
                        <a:rPr lang="en-GB" dirty="0"/>
                        <a:t>DR</a:t>
                      </a:r>
                    </a:p>
                  </a:txBody>
                  <a:tcPr/>
                </a:tc>
                <a:tc>
                  <a:txBody>
                    <a:bodyPr/>
                    <a:lstStyle/>
                    <a:p>
                      <a:r>
                        <a:rPr lang="en-GB" dirty="0"/>
                        <a:t>CR</a:t>
                      </a:r>
                    </a:p>
                  </a:txBody>
                  <a:tcPr/>
                </a:tc>
                <a:tc>
                  <a:txBody>
                    <a:bodyPr/>
                    <a:lstStyle/>
                    <a:p>
                      <a:r>
                        <a:rPr lang="en-GB" dirty="0"/>
                        <a:t>Balance</a:t>
                      </a:r>
                    </a:p>
                  </a:txBody>
                  <a:tcPr/>
                </a:tc>
                <a:extLst>
                  <a:ext uri="{0D108BD9-81ED-4DB2-BD59-A6C34878D82A}">
                    <a16:rowId xmlns:a16="http://schemas.microsoft.com/office/drawing/2014/main" val="1887443782"/>
                  </a:ext>
                </a:extLst>
              </a:tr>
              <a:tr h="370840">
                <a:tc>
                  <a:txBody>
                    <a:bodyPr/>
                    <a:lstStyle/>
                    <a:p>
                      <a:endParaRPr lang="en-GB"/>
                    </a:p>
                  </a:txBody>
                  <a:tcPr/>
                </a:tc>
                <a:tc>
                  <a:txBody>
                    <a:bodyPr/>
                    <a:lstStyle/>
                    <a:p>
                      <a:r>
                        <a:rPr lang="en-GB" dirty="0"/>
                        <a:t>Evans</a:t>
                      </a:r>
                    </a:p>
                  </a:txBody>
                  <a:tcPr/>
                </a:tc>
                <a:tc>
                  <a:txBody>
                    <a:bodyPr/>
                    <a:lstStyle/>
                    <a:p>
                      <a:endParaRPr lang="en-GB"/>
                    </a:p>
                  </a:txBody>
                  <a:tcPr/>
                </a:tc>
                <a:tc>
                  <a:txBody>
                    <a:bodyPr/>
                    <a:lstStyle/>
                    <a:p>
                      <a:r>
                        <a:rPr lang="en-GB" dirty="0"/>
                        <a:t>80</a:t>
                      </a:r>
                    </a:p>
                  </a:txBody>
                  <a:tcPr/>
                </a:tc>
                <a:tc>
                  <a:txBody>
                    <a:bodyPr/>
                    <a:lstStyle/>
                    <a:p>
                      <a:r>
                        <a:rPr lang="en-GB" dirty="0"/>
                        <a:t>80CR</a:t>
                      </a:r>
                    </a:p>
                  </a:txBody>
                  <a:tcPr/>
                </a:tc>
                <a:extLst>
                  <a:ext uri="{0D108BD9-81ED-4DB2-BD59-A6C34878D82A}">
                    <a16:rowId xmlns:a16="http://schemas.microsoft.com/office/drawing/2014/main" val="1853450049"/>
                  </a:ext>
                </a:extLst>
              </a:tr>
            </a:tbl>
          </a:graphicData>
        </a:graphic>
      </p:graphicFrame>
    </p:spTree>
    <p:extLst>
      <p:ext uri="{BB962C8B-B14F-4D97-AF65-F5344CB8AC3E}">
        <p14:creationId xmlns:p14="http://schemas.microsoft.com/office/powerpoint/2010/main" val="41031555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5">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08B5D5-BC43-02FA-807B-D065B2509306}"/>
              </a:ext>
            </a:extLst>
          </p:cNvPr>
          <p:cNvSpPr>
            <a:spLocks noGrp="1"/>
          </p:cNvSpPr>
          <p:nvPr>
            <p:ph type="title"/>
          </p:nvPr>
        </p:nvSpPr>
        <p:spPr>
          <a:xfrm>
            <a:off x="686834" y="1153572"/>
            <a:ext cx="3200400" cy="4461163"/>
          </a:xfrm>
        </p:spPr>
        <p:txBody>
          <a:bodyPr>
            <a:normAutofit/>
          </a:bodyPr>
          <a:lstStyle/>
          <a:p>
            <a:r>
              <a:rPr lang="en-GB">
                <a:solidFill>
                  <a:srgbClr val="FFFFFF"/>
                </a:solidFill>
              </a:rPr>
              <a:t>Professional Charges</a:t>
            </a:r>
          </a:p>
        </p:txBody>
      </p:sp>
      <p:sp>
        <p:nvSpPr>
          <p:cNvPr id="7" name="Arc 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DD042C4-9DBA-69FC-56BB-DA1F5ACB4FE1}"/>
              </a:ext>
            </a:extLst>
          </p:cNvPr>
          <p:cNvSpPr>
            <a:spLocks noGrp="1"/>
          </p:cNvSpPr>
          <p:nvPr>
            <p:ph idx="1"/>
          </p:nvPr>
        </p:nvSpPr>
        <p:spPr>
          <a:xfrm>
            <a:off x="4447308" y="591344"/>
            <a:ext cx="6906491" cy="5585619"/>
          </a:xfrm>
        </p:spPr>
        <p:txBody>
          <a:bodyPr anchor="ctr">
            <a:normAutofit/>
          </a:bodyPr>
          <a:lstStyle/>
          <a:p>
            <a:r>
              <a:rPr lang="en-GB" sz="2400"/>
              <a:t>Firm sends a bill which includes:</a:t>
            </a:r>
          </a:p>
          <a:p>
            <a:r>
              <a:rPr lang="en-GB" sz="2400"/>
              <a:t>Details of disbursements already paid</a:t>
            </a:r>
          </a:p>
          <a:p>
            <a:r>
              <a:rPr lang="en-GB" sz="2400"/>
              <a:t>Details of disbursements to be paid in the future</a:t>
            </a:r>
          </a:p>
          <a:p>
            <a:r>
              <a:rPr lang="en-GB" sz="2400"/>
              <a:t>As there should already be money in the Client account- provide a statement setting out how much of the client’s money has already been used, if more is needed or returned.</a:t>
            </a:r>
          </a:p>
          <a:p>
            <a:r>
              <a:rPr lang="en-GB" sz="2400"/>
              <a:t>Disbursements are only recorded when they are paid.</a:t>
            </a:r>
          </a:p>
          <a:p>
            <a:r>
              <a:rPr lang="en-GB" sz="2400"/>
              <a:t>When a bill is issued and paid the money is the firms own and must be paid into the business account. </a:t>
            </a:r>
          </a:p>
        </p:txBody>
      </p:sp>
    </p:spTree>
    <p:extLst>
      <p:ext uri="{BB962C8B-B14F-4D97-AF65-F5344CB8AC3E}">
        <p14:creationId xmlns:p14="http://schemas.microsoft.com/office/powerpoint/2010/main" val="38475417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FFCD9E-3308-5728-7F9F-CC8E9D119944}"/>
              </a:ext>
            </a:extLst>
          </p:cNvPr>
          <p:cNvSpPr>
            <a:spLocks noGrp="1"/>
          </p:cNvSpPr>
          <p:nvPr>
            <p:ph type="title"/>
          </p:nvPr>
        </p:nvSpPr>
        <p:spPr>
          <a:xfrm>
            <a:off x="838200" y="556995"/>
            <a:ext cx="10515600" cy="1133693"/>
          </a:xfrm>
        </p:spPr>
        <p:txBody>
          <a:bodyPr>
            <a:normAutofit/>
          </a:bodyPr>
          <a:lstStyle/>
          <a:p>
            <a:r>
              <a:rPr lang="en-GB" sz="5200"/>
              <a:t>Summary</a:t>
            </a:r>
          </a:p>
        </p:txBody>
      </p:sp>
      <p:graphicFrame>
        <p:nvGraphicFramePr>
          <p:cNvPr id="5" name="Content Placeholder 2">
            <a:extLst>
              <a:ext uri="{FF2B5EF4-FFF2-40B4-BE49-F238E27FC236}">
                <a16:creationId xmlns:a16="http://schemas.microsoft.com/office/drawing/2014/main" id="{88BB13C6-1826-9BF8-C977-A244694BD49E}"/>
              </a:ext>
            </a:extLst>
          </p:cNvPr>
          <p:cNvGraphicFramePr>
            <a:graphicFrameLocks noGrp="1"/>
          </p:cNvGraphicFramePr>
          <p:nvPr>
            <p:ph idx="1"/>
            <p:extLst>
              <p:ext uri="{D42A27DB-BD31-4B8C-83A1-F6EECF244321}">
                <p14:modId xmlns:p14="http://schemas.microsoft.com/office/powerpoint/2010/main" val="348010489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160280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1415</Words>
  <Application>Microsoft Office PowerPoint</Application>
  <PresentationFormat>Widescreen</PresentationFormat>
  <Paragraphs>184</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Aptos</vt:lpstr>
      <vt:lpstr>Aptos Display</vt:lpstr>
      <vt:lpstr>Arial</vt:lpstr>
      <vt:lpstr>Office Theme</vt:lpstr>
      <vt:lpstr>Solicitors Accounts </vt:lpstr>
      <vt:lpstr>Learning Outcomes</vt:lpstr>
      <vt:lpstr>Two sets of Accounting Records</vt:lpstr>
      <vt:lpstr>Format of Accounts – SRA Guidance </vt:lpstr>
      <vt:lpstr>Dual Cash Account </vt:lpstr>
      <vt:lpstr>Dual Ledger </vt:lpstr>
      <vt:lpstr>Receipts of Money</vt:lpstr>
      <vt:lpstr>Example </vt:lpstr>
      <vt:lpstr>Example </vt:lpstr>
      <vt:lpstr>Payments of Money</vt:lpstr>
      <vt:lpstr>Payment of Money </vt:lpstr>
      <vt:lpstr>Recording the firm’s professional charges</vt:lpstr>
      <vt:lpstr>Example </vt:lpstr>
      <vt:lpstr>Worked Example</vt:lpstr>
      <vt:lpstr>Professional Charges</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Taxation and Solicitors Accounts</dc:title>
  <dc:creator>Bronwen Williams</dc:creator>
  <cp:lastModifiedBy>Bronwen Williams</cp:lastModifiedBy>
  <cp:revision>2</cp:revision>
  <dcterms:created xsi:type="dcterms:W3CDTF">2023-02-05T17:03:15Z</dcterms:created>
  <dcterms:modified xsi:type="dcterms:W3CDTF">2026-05-06T11:26:22Z</dcterms:modified>
</cp:coreProperties>
</file>