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2" r:id="rId7"/>
    <p:sldId id="263" r:id="rId8"/>
    <p:sldId id="264" r:id="rId9"/>
    <p:sldId id="268" r:id="rId10"/>
    <p:sldId id="270" r:id="rId11"/>
    <p:sldId id="271" r:id="rId12"/>
    <p:sldId id="272" r:id="rId13"/>
    <p:sldId id="273" r:id="rId14"/>
    <p:sldId id="274" r:id="rId15"/>
    <p:sldId id="275" r:id="rId16"/>
    <p:sldId id="276" r:id="rId17"/>
    <p:sldId id="282" r:id="rId18"/>
    <p:sldId id="283" r:id="rId19"/>
    <p:sldId id="284" r:id="rId20"/>
    <p:sldId id="281" r:id="rId21"/>
    <p:sldId id="26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492" autoAdjust="0"/>
    <p:restoredTop sz="94660"/>
  </p:normalViewPr>
  <p:slideViewPr>
    <p:cSldViewPr snapToGrid="0">
      <p:cViewPr varScale="1">
        <p:scale>
          <a:sx n="66" d="100"/>
          <a:sy n="66" d="100"/>
        </p:scale>
        <p:origin x="259"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0EFBA506-5043-4F9B-A275-83158C1E3A61}"/>
    <pc:docChg chg="delSld">
      <pc:chgData name="Dr Charlotte Greenway" userId="21ca5f9ab6ecb0bd" providerId="LiveId" clId="{0EFBA506-5043-4F9B-A275-83158C1E3A61}" dt="2024-07-30T09:55:52.153" v="2" actId="47"/>
      <pc:docMkLst>
        <pc:docMk/>
      </pc:docMkLst>
      <pc:sldChg chg="del">
        <pc:chgData name="Dr Charlotte Greenway" userId="21ca5f9ab6ecb0bd" providerId="LiveId" clId="{0EFBA506-5043-4F9B-A275-83158C1E3A61}" dt="2024-07-30T09:55:52.153" v="2" actId="47"/>
        <pc:sldMkLst>
          <pc:docMk/>
          <pc:sldMk cId="3413958626" sldId="269"/>
        </pc:sldMkLst>
      </pc:sldChg>
      <pc:sldChg chg="del">
        <pc:chgData name="Dr Charlotte Greenway" userId="21ca5f9ab6ecb0bd" providerId="LiveId" clId="{0EFBA506-5043-4F9B-A275-83158C1E3A61}" dt="2024-07-30T09:55:36.986" v="1" actId="47"/>
        <pc:sldMkLst>
          <pc:docMk/>
          <pc:sldMk cId="1862478535" sldId="279"/>
        </pc:sldMkLst>
      </pc:sldChg>
      <pc:sldChg chg="del">
        <pc:chgData name="Dr Charlotte Greenway" userId="21ca5f9ab6ecb0bd" providerId="LiveId" clId="{0EFBA506-5043-4F9B-A275-83158C1E3A61}" dt="2024-07-30T09:55:34.332" v="0" actId="47"/>
        <pc:sldMkLst>
          <pc:docMk/>
          <pc:sldMk cId="2085753266" sldId="280"/>
        </pc:sldMkLst>
      </pc:sldChg>
    </pc:docChg>
  </pc:docChgLst>
</pc:chgInfo>
</file>

<file path=ppt/diagrams/_rels/data8.xml.rels><?xml version="1.0" encoding="UTF-8" standalone="yes"?>
<Relationships xmlns="http://schemas.openxmlformats.org/package/2006/relationships"><Relationship Id="rId1" Type="http://schemas.openxmlformats.org/officeDocument/2006/relationships/image" Target="../media/image3.png"/></Relationships>
</file>

<file path=ppt/diagrams/_rels/data17.xml.rels><?xml version="1.0" encoding="UTF-8" standalone="yes"?>
<Relationships xmlns="http://schemas.openxmlformats.org/package/2006/relationships"><Relationship Id="rId1" Type="http://schemas.openxmlformats.org/officeDocument/2006/relationships/image" Target="../media/image4.png"/></Relationships>
</file>

<file path=ppt/diagrams/_rels/data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rawing8.xml.rels><?xml version="1.0" encoding="UTF-8" standalone="yes"?>
<Relationships xmlns="http://schemas.openxmlformats.org/package/2006/relationships"><Relationship Id="rId1" Type="http://schemas.openxmlformats.org/officeDocument/2006/relationships/image" Target="../media/image3.png"/></Relationships>
</file>

<file path=ppt/diagrams/_rels/drawing17.xml.rels><?xml version="1.0" encoding="UTF-8" standalone="yes"?>
<Relationships xmlns="http://schemas.openxmlformats.org/package/2006/relationships"><Relationship Id="rId1" Type="http://schemas.openxmlformats.org/officeDocument/2006/relationships/image" Target="../media/image4.png"/></Relationships>
</file>

<file path=ppt/diagrams/_rels/drawing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2CB6F2-0735-4382-8436-E5E73658303F}" type="doc">
      <dgm:prSet loTypeId="urn:microsoft.com/office/officeart/2005/8/layout/venn3" loCatId="relationship" qsTypeId="urn:microsoft.com/office/officeart/2005/8/quickstyle/simple1" qsCatId="simple" csTypeId="urn:microsoft.com/office/officeart/2005/8/colors/colorful5" csCatId="colorful" phldr="1"/>
      <dgm:spPr/>
      <dgm:t>
        <a:bodyPr/>
        <a:lstStyle/>
        <a:p>
          <a:endParaRPr lang="en-US"/>
        </a:p>
      </dgm:t>
    </dgm:pt>
    <dgm:pt modelId="{12A1DAFC-B943-426D-8C99-16350F879E1A}">
      <dgm:prSet/>
      <dgm:spPr/>
      <dgm:t>
        <a:bodyPr/>
        <a:lstStyle/>
        <a:p>
          <a:pPr rtl="0"/>
          <a:r>
            <a:rPr lang="en-GB" dirty="0"/>
            <a:t>The fear, nervousness and apprehension most people experience in their relationships with other people. </a:t>
          </a:r>
        </a:p>
      </dgm:t>
    </dgm:pt>
    <dgm:pt modelId="{9DB63FCB-29DB-451B-8530-E6387444EA0E}" type="parTrans" cxnId="{E836C113-D881-41A3-ACD9-C841D00244C5}">
      <dgm:prSet/>
      <dgm:spPr/>
      <dgm:t>
        <a:bodyPr/>
        <a:lstStyle/>
        <a:p>
          <a:endParaRPr lang="en-US"/>
        </a:p>
      </dgm:t>
    </dgm:pt>
    <dgm:pt modelId="{5BA2DA90-0CF8-4E08-A97D-70E9904F945F}" type="sibTrans" cxnId="{E836C113-D881-41A3-ACD9-C841D00244C5}">
      <dgm:prSet/>
      <dgm:spPr/>
      <dgm:t>
        <a:bodyPr/>
        <a:lstStyle/>
        <a:p>
          <a:endParaRPr lang="en-US"/>
        </a:p>
      </dgm:t>
    </dgm:pt>
    <dgm:pt modelId="{0CC05106-702D-4FB1-95FA-81EE372C1F49}">
      <dgm:prSet/>
      <dgm:spPr/>
      <dgm:t>
        <a:bodyPr/>
        <a:lstStyle/>
        <a:p>
          <a:pPr rtl="0"/>
          <a:r>
            <a:rPr lang="en-GB"/>
            <a:t>It strikes people when they think that they might do something that will be humiliating or embarrassing. </a:t>
          </a:r>
        </a:p>
      </dgm:t>
    </dgm:pt>
    <dgm:pt modelId="{DC8FA32E-929C-4120-A6EC-1E5859A9C422}" type="parTrans" cxnId="{0B4AC6A9-E41F-4025-B9D7-989D927CAFBA}">
      <dgm:prSet/>
      <dgm:spPr/>
      <dgm:t>
        <a:bodyPr/>
        <a:lstStyle/>
        <a:p>
          <a:endParaRPr lang="en-US"/>
        </a:p>
      </dgm:t>
    </dgm:pt>
    <dgm:pt modelId="{0A609DF1-4A96-4E6B-925C-CC4B29EC363B}" type="sibTrans" cxnId="{0B4AC6A9-E41F-4025-B9D7-989D927CAFBA}">
      <dgm:prSet/>
      <dgm:spPr/>
      <dgm:t>
        <a:bodyPr/>
        <a:lstStyle/>
        <a:p>
          <a:endParaRPr lang="en-US"/>
        </a:p>
      </dgm:t>
    </dgm:pt>
    <dgm:pt modelId="{D441BCBB-2C45-4041-BEAA-4A866F3C4EDB}">
      <dgm:prSet/>
      <dgm:spPr/>
      <dgm:t>
        <a:bodyPr/>
        <a:lstStyle/>
        <a:p>
          <a:pPr rtl="0"/>
          <a:r>
            <a:rPr lang="en-GB" dirty="0"/>
            <a:t>It makes you think that other people are judging you, and doing so in a negative way, because of something you said or did.</a:t>
          </a:r>
        </a:p>
      </dgm:t>
    </dgm:pt>
    <dgm:pt modelId="{1F56D619-03AB-4E97-AE81-91F09DEF0FEE}" type="parTrans" cxnId="{F8046990-186B-4242-A956-6178C5EA620F}">
      <dgm:prSet/>
      <dgm:spPr/>
      <dgm:t>
        <a:bodyPr/>
        <a:lstStyle/>
        <a:p>
          <a:endParaRPr lang="en-US"/>
        </a:p>
      </dgm:t>
    </dgm:pt>
    <dgm:pt modelId="{82A5E88F-F838-4BD5-9EAB-525BBE1DDC18}" type="sibTrans" cxnId="{F8046990-186B-4242-A956-6178C5EA620F}">
      <dgm:prSet/>
      <dgm:spPr/>
      <dgm:t>
        <a:bodyPr/>
        <a:lstStyle/>
        <a:p>
          <a:endParaRPr lang="en-US"/>
        </a:p>
      </dgm:t>
    </dgm:pt>
    <dgm:pt modelId="{DF44B0C4-FB84-43E0-8935-6BA5C591D5DA}" type="pres">
      <dgm:prSet presAssocID="{F92CB6F2-0735-4382-8436-E5E73658303F}" presName="Name0" presStyleCnt="0">
        <dgm:presLayoutVars>
          <dgm:dir/>
          <dgm:resizeHandles val="exact"/>
        </dgm:presLayoutVars>
      </dgm:prSet>
      <dgm:spPr/>
    </dgm:pt>
    <dgm:pt modelId="{CAD6A627-7D9C-49F3-847F-70625E238F7C}" type="pres">
      <dgm:prSet presAssocID="{12A1DAFC-B943-426D-8C99-16350F879E1A}" presName="Name5" presStyleLbl="vennNode1" presStyleIdx="0" presStyleCnt="3">
        <dgm:presLayoutVars>
          <dgm:bulletEnabled val="1"/>
        </dgm:presLayoutVars>
      </dgm:prSet>
      <dgm:spPr/>
    </dgm:pt>
    <dgm:pt modelId="{16A611EB-6996-4EB7-880C-83A59BA10E3A}" type="pres">
      <dgm:prSet presAssocID="{5BA2DA90-0CF8-4E08-A97D-70E9904F945F}" presName="space" presStyleCnt="0"/>
      <dgm:spPr/>
    </dgm:pt>
    <dgm:pt modelId="{18D663CD-C101-4FA5-AEFF-2DE978F3A291}" type="pres">
      <dgm:prSet presAssocID="{0CC05106-702D-4FB1-95FA-81EE372C1F49}" presName="Name5" presStyleLbl="vennNode1" presStyleIdx="1" presStyleCnt="3">
        <dgm:presLayoutVars>
          <dgm:bulletEnabled val="1"/>
        </dgm:presLayoutVars>
      </dgm:prSet>
      <dgm:spPr/>
    </dgm:pt>
    <dgm:pt modelId="{AF79B0AB-8896-4441-88A5-8106B6CFE71F}" type="pres">
      <dgm:prSet presAssocID="{0A609DF1-4A96-4E6B-925C-CC4B29EC363B}" presName="space" presStyleCnt="0"/>
      <dgm:spPr/>
    </dgm:pt>
    <dgm:pt modelId="{24C7047E-4F85-4C3B-A4BA-55F626CFEF49}" type="pres">
      <dgm:prSet presAssocID="{D441BCBB-2C45-4041-BEAA-4A866F3C4EDB}" presName="Name5" presStyleLbl="vennNode1" presStyleIdx="2" presStyleCnt="3">
        <dgm:presLayoutVars>
          <dgm:bulletEnabled val="1"/>
        </dgm:presLayoutVars>
      </dgm:prSet>
      <dgm:spPr/>
    </dgm:pt>
  </dgm:ptLst>
  <dgm:cxnLst>
    <dgm:cxn modelId="{E836C113-D881-41A3-ACD9-C841D00244C5}" srcId="{F92CB6F2-0735-4382-8436-E5E73658303F}" destId="{12A1DAFC-B943-426D-8C99-16350F879E1A}" srcOrd="0" destOrd="0" parTransId="{9DB63FCB-29DB-451B-8530-E6387444EA0E}" sibTransId="{5BA2DA90-0CF8-4E08-A97D-70E9904F945F}"/>
    <dgm:cxn modelId="{857A0F3B-0432-4DBC-9E31-F6131495944C}" type="presOf" srcId="{12A1DAFC-B943-426D-8C99-16350F879E1A}" destId="{CAD6A627-7D9C-49F3-847F-70625E238F7C}" srcOrd="0" destOrd="0" presId="urn:microsoft.com/office/officeart/2005/8/layout/venn3"/>
    <dgm:cxn modelId="{D5666251-A473-4931-909D-C8ECEEAE1592}" type="presOf" srcId="{0CC05106-702D-4FB1-95FA-81EE372C1F49}" destId="{18D663CD-C101-4FA5-AEFF-2DE978F3A291}" srcOrd="0" destOrd="0" presId="urn:microsoft.com/office/officeart/2005/8/layout/venn3"/>
    <dgm:cxn modelId="{F8046990-186B-4242-A956-6178C5EA620F}" srcId="{F92CB6F2-0735-4382-8436-E5E73658303F}" destId="{D441BCBB-2C45-4041-BEAA-4A866F3C4EDB}" srcOrd="2" destOrd="0" parTransId="{1F56D619-03AB-4E97-AE81-91F09DEF0FEE}" sibTransId="{82A5E88F-F838-4BD5-9EAB-525BBE1DDC18}"/>
    <dgm:cxn modelId="{0B4AC6A9-E41F-4025-B9D7-989D927CAFBA}" srcId="{F92CB6F2-0735-4382-8436-E5E73658303F}" destId="{0CC05106-702D-4FB1-95FA-81EE372C1F49}" srcOrd="1" destOrd="0" parTransId="{DC8FA32E-929C-4120-A6EC-1E5859A9C422}" sibTransId="{0A609DF1-4A96-4E6B-925C-CC4B29EC363B}"/>
    <dgm:cxn modelId="{07F730DC-012E-4ADB-A793-FFF1E6B71678}" type="presOf" srcId="{D441BCBB-2C45-4041-BEAA-4A866F3C4EDB}" destId="{24C7047E-4F85-4C3B-A4BA-55F626CFEF49}" srcOrd="0" destOrd="0" presId="urn:microsoft.com/office/officeart/2005/8/layout/venn3"/>
    <dgm:cxn modelId="{222695ED-DA9B-4E5B-97DA-A1D774D915D3}" type="presOf" srcId="{F92CB6F2-0735-4382-8436-E5E73658303F}" destId="{DF44B0C4-FB84-43E0-8935-6BA5C591D5DA}" srcOrd="0" destOrd="0" presId="urn:microsoft.com/office/officeart/2005/8/layout/venn3"/>
    <dgm:cxn modelId="{FC696912-F947-4F38-BA2A-AED6A0B136EF}" type="presParOf" srcId="{DF44B0C4-FB84-43E0-8935-6BA5C591D5DA}" destId="{CAD6A627-7D9C-49F3-847F-70625E238F7C}" srcOrd="0" destOrd="0" presId="urn:microsoft.com/office/officeart/2005/8/layout/venn3"/>
    <dgm:cxn modelId="{D23F24E8-E594-419F-A5FC-5355498571F7}" type="presParOf" srcId="{DF44B0C4-FB84-43E0-8935-6BA5C591D5DA}" destId="{16A611EB-6996-4EB7-880C-83A59BA10E3A}" srcOrd="1" destOrd="0" presId="urn:microsoft.com/office/officeart/2005/8/layout/venn3"/>
    <dgm:cxn modelId="{6D35D6AD-160E-4DEB-9BB9-B40CD67E0CD7}" type="presParOf" srcId="{DF44B0C4-FB84-43E0-8935-6BA5C591D5DA}" destId="{18D663CD-C101-4FA5-AEFF-2DE978F3A291}" srcOrd="2" destOrd="0" presId="urn:microsoft.com/office/officeart/2005/8/layout/venn3"/>
    <dgm:cxn modelId="{083534DB-236A-42BA-827E-E9D64DCF5F1A}" type="presParOf" srcId="{DF44B0C4-FB84-43E0-8935-6BA5C591D5DA}" destId="{AF79B0AB-8896-4441-88A5-8106B6CFE71F}" srcOrd="3" destOrd="0" presId="urn:microsoft.com/office/officeart/2005/8/layout/venn3"/>
    <dgm:cxn modelId="{823469AE-F38E-4790-82D9-61F10906CEE2}" type="presParOf" srcId="{DF44B0C4-FB84-43E0-8935-6BA5C591D5DA}" destId="{24C7047E-4F85-4C3B-A4BA-55F626CFEF49}"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F2B40E-F34A-4F2D-9885-3897FC037F4F}" type="doc">
      <dgm:prSet loTypeId="urn:microsoft.com/office/officeart/2005/8/layout/chevron1" loCatId="process" qsTypeId="urn:microsoft.com/office/officeart/2005/8/quickstyle/simple1" qsCatId="simple" csTypeId="urn:microsoft.com/office/officeart/2005/8/colors/colorful4" csCatId="colorful"/>
      <dgm:spPr/>
      <dgm:t>
        <a:bodyPr/>
        <a:lstStyle/>
        <a:p>
          <a:endParaRPr lang="en-US"/>
        </a:p>
      </dgm:t>
    </dgm:pt>
    <dgm:pt modelId="{3BBBC84F-29F0-4ADD-A149-9A676F6E4C89}">
      <dgm:prSet/>
      <dgm:spPr/>
      <dgm:t>
        <a:bodyPr/>
        <a:lstStyle/>
        <a:p>
          <a:pPr rtl="0"/>
          <a:r>
            <a:rPr lang="en-GB" dirty="0"/>
            <a:t>Socially anxious people tend to assume that their interactions with others will be painfully revealing: that others will notice their weaknesses or awkwardness; that they will be dismissed, ignored, criticized or rejected for not behaving more acceptably</a:t>
          </a:r>
        </a:p>
      </dgm:t>
    </dgm:pt>
    <dgm:pt modelId="{BE2FD28F-065A-44D2-A965-4CBA097FAB76}" type="parTrans" cxnId="{2FEF0435-8BC2-42CA-90F9-49118513FCCB}">
      <dgm:prSet/>
      <dgm:spPr/>
      <dgm:t>
        <a:bodyPr/>
        <a:lstStyle/>
        <a:p>
          <a:endParaRPr lang="en-US"/>
        </a:p>
      </dgm:t>
    </dgm:pt>
    <dgm:pt modelId="{BA7F9B8B-8D2F-4D65-8724-029F7FAF4E5F}" type="sibTrans" cxnId="{2FEF0435-8BC2-42CA-90F9-49118513FCCB}">
      <dgm:prSet/>
      <dgm:spPr/>
      <dgm:t>
        <a:bodyPr/>
        <a:lstStyle/>
        <a:p>
          <a:endParaRPr lang="en-US"/>
        </a:p>
      </dgm:t>
    </dgm:pt>
    <dgm:pt modelId="{25BC7A2C-5A26-4E9C-B8D4-147CBE21954F}" type="pres">
      <dgm:prSet presAssocID="{3AF2B40E-F34A-4F2D-9885-3897FC037F4F}" presName="Name0" presStyleCnt="0">
        <dgm:presLayoutVars>
          <dgm:dir/>
          <dgm:animLvl val="lvl"/>
          <dgm:resizeHandles val="exact"/>
        </dgm:presLayoutVars>
      </dgm:prSet>
      <dgm:spPr/>
    </dgm:pt>
    <dgm:pt modelId="{90150D3E-EFB2-4AF7-9462-2B72E33094CA}" type="pres">
      <dgm:prSet presAssocID="{3BBBC84F-29F0-4ADD-A149-9A676F6E4C89}" presName="parTxOnly" presStyleLbl="node1" presStyleIdx="0" presStyleCnt="1">
        <dgm:presLayoutVars>
          <dgm:chMax val="0"/>
          <dgm:chPref val="0"/>
          <dgm:bulletEnabled val="1"/>
        </dgm:presLayoutVars>
      </dgm:prSet>
      <dgm:spPr/>
    </dgm:pt>
  </dgm:ptLst>
  <dgm:cxnLst>
    <dgm:cxn modelId="{2FEF0435-8BC2-42CA-90F9-49118513FCCB}" srcId="{3AF2B40E-F34A-4F2D-9885-3897FC037F4F}" destId="{3BBBC84F-29F0-4ADD-A149-9A676F6E4C89}" srcOrd="0" destOrd="0" parTransId="{BE2FD28F-065A-44D2-A965-4CBA097FAB76}" sibTransId="{BA7F9B8B-8D2F-4D65-8724-029F7FAF4E5F}"/>
    <dgm:cxn modelId="{E8DAB05C-DCFC-450A-AD92-7851F3B8E19B}" type="presOf" srcId="{3BBBC84F-29F0-4ADD-A149-9A676F6E4C89}" destId="{90150D3E-EFB2-4AF7-9462-2B72E33094CA}" srcOrd="0" destOrd="0" presId="urn:microsoft.com/office/officeart/2005/8/layout/chevron1"/>
    <dgm:cxn modelId="{A2F68C64-6FEB-468F-AEE5-9EC107147374}" type="presOf" srcId="{3AF2B40E-F34A-4F2D-9885-3897FC037F4F}" destId="{25BC7A2C-5A26-4E9C-B8D4-147CBE21954F}" srcOrd="0" destOrd="0" presId="urn:microsoft.com/office/officeart/2005/8/layout/chevron1"/>
    <dgm:cxn modelId="{6164FCD7-5C2E-4814-B81F-63F30106ED86}" type="presParOf" srcId="{25BC7A2C-5A26-4E9C-B8D4-147CBE21954F}" destId="{90150D3E-EFB2-4AF7-9462-2B72E33094CA}" srcOrd="0" destOrd="0" presId="urn:microsoft.com/office/officeart/2005/8/layout/chevro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ACEFB9-91B8-4EBB-B4C2-C17FF118389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B2A6EE8C-C227-4BA6-98A1-C899C0302B07}">
      <dgm:prSet/>
      <dgm:spPr/>
      <dgm:t>
        <a:bodyPr/>
        <a:lstStyle/>
        <a:p>
          <a:pPr rtl="0"/>
          <a:r>
            <a:rPr lang="en-GB" dirty="0"/>
            <a:t>Seeing things this way makes it hard to interact naturally with people, and difficult to talk, listen or make friends. </a:t>
          </a:r>
        </a:p>
      </dgm:t>
    </dgm:pt>
    <dgm:pt modelId="{9F5A42C6-1A6C-4218-89B4-E66548A1D3E2}" type="parTrans" cxnId="{AF1ABC9D-0B5B-4690-BE7D-BA7FAEB76C1C}">
      <dgm:prSet/>
      <dgm:spPr/>
      <dgm:t>
        <a:bodyPr/>
        <a:lstStyle/>
        <a:p>
          <a:endParaRPr lang="en-US"/>
        </a:p>
      </dgm:t>
    </dgm:pt>
    <dgm:pt modelId="{362D6F54-11E0-499C-A51B-70237AFFC9DE}" type="sibTrans" cxnId="{AF1ABC9D-0B5B-4690-BE7D-BA7FAEB76C1C}">
      <dgm:prSet/>
      <dgm:spPr/>
      <dgm:t>
        <a:bodyPr/>
        <a:lstStyle/>
        <a:p>
          <a:endParaRPr lang="en-US"/>
        </a:p>
      </dgm:t>
    </dgm:pt>
    <dgm:pt modelId="{682226A4-2443-4BEF-9939-1AF840F985F9}" type="pres">
      <dgm:prSet presAssocID="{05ACEFB9-91B8-4EBB-B4C2-C17FF118389E}" presName="Name0" presStyleCnt="0">
        <dgm:presLayoutVars>
          <dgm:dir/>
          <dgm:animLvl val="lvl"/>
          <dgm:resizeHandles val="exact"/>
        </dgm:presLayoutVars>
      </dgm:prSet>
      <dgm:spPr/>
    </dgm:pt>
    <dgm:pt modelId="{637BF636-4580-40B4-A44B-DF638DE666EA}" type="pres">
      <dgm:prSet presAssocID="{B2A6EE8C-C227-4BA6-98A1-C899C0302B07}" presName="linNode" presStyleCnt="0"/>
      <dgm:spPr/>
    </dgm:pt>
    <dgm:pt modelId="{EDE93863-C797-4632-BC4B-ECEC62D59EA4}" type="pres">
      <dgm:prSet presAssocID="{B2A6EE8C-C227-4BA6-98A1-C899C0302B07}" presName="parentText" presStyleLbl="node1" presStyleIdx="0" presStyleCnt="1" custScaleX="263047">
        <dgm:presLayoutVars>
          <dgm:chMax val="1"/>
          <dgm:bulletEnabled val="1"/>
        </dgm:presLayoutVars>
      </dgm:prSet>
      <dgm:spPr/>
    </dgm:pt>
  </dgm:ptLst>
  <dgm:cxnLst>
    <dgm:cxn modelId="{2CC2D78E-08FE-4F15-8EBB-C59261426782}" type="presOf" srcId="{B2A6EE8C-C227-4BA6-98A1-C899C0302B07}" destId="{EDE93863-C797-4632-BC4B-ECEC62D59EA4}" srcOrd="0" destOrd="0" presId="urn:microsoft.com/office/officeart/2005/8/layout/vList5"/>
    <dgm:cxn modelId="{AF1ABC9D-0B5B-4690-BE7D-BA7FAEB76C1C}" srcId="{05ACEFB9-91B8-4EBB-B4C2-C17FF118389E}" destId="{B2A6EE8C-C227-4BA6-98A1-C899C0302B07}" srcOrd="0" destOrd="0" parTransId="{9F5A42C6-1A6C-4218-89B4-E66548A1D3E2}" sibTransId="{362D6F54-11E0-499C-A51B-70237AFFC9DE}"/>
    <dgm:cxn modelId="{D3C871B1-E053-4000-9879-7C99CD7CC45C}" type="presOf" srcId="{05ACEFB9-91B8-4EBB-B4C2-C17FF118389E}" destId="{682226A4-2443-4BEF-9939-1AF840F985F9}" srcOrd="0" destOrd="0" presId="urn:microsoft.com/office/officeart/2005/8/layout/vList5"/>
    <dgm:cxn modelId="{E6028969-6219-4109-9A37-94E91BE9C9FA}" type="presParOf" srcId="{682226A4-2443-4BEF-9939-1AF840F985F9}" destId="{637BF636-4580-40B4-A44B-DF638DE666EA}" srcOrd="0" destOrd="0" presId="urn:microsoft.com/office/officeart/2005/8/layout/vList5"/>
    <dgm:cxn modelId="{64AF9E43-0C1E-4705-8140-D4261175019B}" type="presParOf" srcId="{637BF636-4580-40B4-A44B-DF638DE666EA}" destId="{EDE93863-C797-4632-BC4B-ECEC62D59EA4}" srcOrd="0"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A2C1F3-EF2F-47ED-B48A-D3A8143813D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8E88958-3A48-41FB-90A5-B487547F9BF5}">
      <dgm:prSet/>
      <dgm:spPr/>
      <dgm:t>
        <a:bodyPr/>
        <a:lstStyle/>
        <a:p>
          <a:pPr rtl="0"/>
          <a:r>
            <a:rPr lang="en-GB" dirty="0"/>
            <a:t>Often it leads to isolation and loneliness, prevents them becoming intimate with other people, or finding a partner with whom to share their lives.</a:t>
          </a:r>
        </a:p>
      </dgm:t>
    </dgm:pt>
    <dgm:pt modelId="{52A3E194-F54A-45DF-9842-B1E445A21442}" type="parTrans" cxnId="{A5DD301F-806D-4D86-AF8C-00D3A35A33E4}">
      <dgm:prSet/>
      <dgm:spPr/>
      <dgm:t>
        <a:bodyPr/>
        <a:lstStyle/>
        <a:p>
          <a:endParaRPr lang="en-US"/>
        </a:p>
      </dgm:t>
    </dgm:pt>
    <dgm:pt modelId="{CEBE7CF2-8995-46B4-BAAE-296D99A6FB5C}" type="sibTrans" cxnId="{A5DD301F-806D-4D86-AF8C-00D3A35A33E4}">
      <dgm:prSet/>
      <dgm:spPr/>
      <dgm:t>
        <a:bodyPr/>
        <a:lstStyle/>
        <a:p>
          <a:endParaRPr lang="en-US"/>
        </a:p>
      </dgm:t>
    </dgm:pt>
    <dgm:pt modelId="{0860DB2B-519F-4895-B5BA-FFCD9FD73368}">
      <dgm:prSet/>
      <dgm:spPr/>
      <dgm:t>
        <a:bodyPr/>
        <a:lstStyle/>
        <a:p>
          <a:pPr rtl="0"/>
          <a:r>
            <a:rPr lang="en-GB"/>
            <a:t>They may have a sense of fun, be energetic and generous, kind and understanding, serious, amusing, quiet or lively, and they spontaneously behave in these ways when they feel at ease. </a:t>
          </a:r>
        </a:p>
      </dgm:t>
    </dgm:pt>
    <dgm:pt modelId="{CA9D8E63-8717-40F1-9C0D-33BE42B02BA2}" type="parTrans" cxnId="{F9B63298-9BA1-4DF5-93C3-A70AD90F6D99}">
      <dgm:prSet/>
      <dgm:spPr/>
      <dgm:t>
        <a:bodyPr/>
        <a:lstStyle/>
        <a:p>
          <a:endParaRPr lang="en-US"/>
        </a:p>
      </dgm:t>
    </dgm:pt>
    <dgm:pt modelId="{48ACE0E0-E491-4CF5-9F58-73CE935FCAE4}" type="sibTrans" cxnId="{F9B63298-9BA1-4DF5-93C3-A70AD90F6D99}">
      <dgm:prSet/>
      <dgm:spPr/>
      <dgm:t>
        <a:bodyPr/>
        <a:lstStyle/>
        <a:p>
          <a:endParaRPr lang="en-US"/>
        </a:p>
      </dgm:t>
    </dgm:pt>
    <dgm:pt modelId="{B97BF30F-2FDC-404A-8111-F7D87CE5F3C4}">
      <dgm:prSet/>
      <dgm:spPr/>
      <dgm:t>
        <a:bodyPr/>
        <a:lstStyle/>
        <a:p>
          <a:pPr rtl="0"/>
          <a:r>
            <a:rPr lang="en-GB"/>
            <a:t>But feeling at ease in company is so hard for them, and makes them so anxious, that these qualities are often hidden from view. </a:t>
          </a:r>
        </a:p>
      </dgm:t>
    </dgm:pt>
    <dgm:pt modelId="{A782DB5D-FDED-4A46-9BAA-B06A5515A279}" type="parTrans" cxnId="{985EBEA7-EEA9-465C-8B25-FA737F602520}">
      <dgm:prSet/>
      <dgm:spPr/>
      <dgm:t>
        <a:bodyPr/>
        <a:lstStyle/>
        <a:p>
          <a:endParaRPr lang="en-US"/>
        </a:p>
      </dgm:t>
    </dgm:pt>
    <dgm:pt modelId="{33D4C162-D8F2-4FE5-8232-E948C38E0175}" type="sibTrans" cxnId="{985EBEA7-EEA9-465C-8B25-FA737F602520}">
      <dgm:prSet/>
      <dgm:spPr/>
      <dgm:t>
        <a:bodyPr/>
        <a:lstStyle/>
        <a:p>
          <a:endParaRPr lang="en-US"/>
        </a:p>
      </dgm:t>
    </dgm:pt>
    <dgm:pt modelId="{5C3EEB3B-E2FC-4111-A759-31C72ABDD854}">
      <dgm:prSet/>
      <dgm:spPr/>
      <dgm:t>
        <a:bodyPr/>
        <a:lstStyle/>
        <a:p>
          <a:pPr rtl="0"/>
          <a:r>
            <a:rPr lang="en-GB"/>
            <a:t>The anxiety interferes with their expression.</a:t>
          </a:r>
        </a:p>
      </dgm:t>
    </dgm:pt>
    <dgm:pt modelId="{84E341E9-8C8E-48DD-B705-2DA94D602210}" type="parTrans" cxnId="{0370880A-FBA5-424F-8E29-DA29CC0FB5D9}">
      <dgm:prSet/>
      <dgm:spPr/>
      <dgm:t>
        <a:bodyPr/>
        <a:lstStyle/>
        <a:p>
          <a:endParaRPr lang="en-US"/>
        </a:p>
      </dgm:t>
    </dgm:pt>
    <dgm:pt modelId="{DA28008A-C3B7-4BB3-86B5-BDFD3A2D3BF7}" type="sibTrans" cxnId="{0370880A-FBA5-424F-8E29-DA29CC0FB5D9}">
      <dgm:prSet/>
      <dgm:spPr/>
      <dgm:t>
        <a:bodyPr/>
        <a:lstStyle/>
        <a:p>
          <a:endParaRPr lang="en-US"/>
        </a:p>
      </dgm:t>
    </dgm:pt>
    <dgm:pt modelId="{7875F57D-03F6-4230-9AB0-3720E0392D2D}" type="pres">
      <dgm:prSet presAssocID="{77A2C1F3-EF2F-47ED-B48A-D3A8143813DA}" presName="linear" presStyleCnt="0">
        <dgm:presLayoutVars>
          <dgm:animLvl val="lvl"/>
          <dgm:resizeHandles val="exact"/>
        </dgm:presLayoutVars>
      </dgm:prSet>
      <dgm:spPr/>
    </dgm:pt>
    <dgm:pt modelId="{07568989-3DBE-4326-B158-0ADB0329808E}" type="pres">
      <dgm:prSet presAssocID="{E8E88958-3A48-41FB-90A5-B487547F9BF5}" presName="parentText" presStyleLbl="node1" presStyleIdx="0" presStyleCnt="4">
        <dgm:presLayoutVars>
          <dgm:chMax val="0"/>
          <dgm:bulletEnabled val="1"/>
        </dgm:presLayoutVars>
      </dgm:prSet>
      <dgm:spPr/>
    </dgm:pt>
    <dgm:pt modelId="{3B88DC29-3407-4040-887F-EAD657D0973D}" type="pres">
      <dgm:prSet presAssocID="{CEBE7CF2-8995-46B4-BAAE-296D99A6FB5C}" presName="spacer" presStyleCnt="0"/>
      <dgm:spPr/>
    </dgm:pt>
    <dgm:pt modelId="{B58D0E21-CEF1-4662-82BC-45379D1E2251}" type="pres">
      <dgm:prSet presAssocID="{0860DB2B-519F-4895-B5BA-FFCD9FD73368}" presName="parentText" presStyleLbl="node1" presStyleIdx="1" presStyleCnt="4">
        <dgm:presLayoutVars>
          <dgm:chMax val="0"/>
          <dgm:bulletEnabled val="1"/>
        </dgm:presLayoutVars>
      </dgm:prSet>
      <dgm:spPr/>
    </dgm:pt>
    <dgm:pt modelId="{87378CC6-4377-48C6-9376-1D2ABBEDEF11}" type="pres">
      <dgm:prSet presAssocID="{48ACE0E0-E491-4CF5-9F58-73CE935FCAE4}" presName="spacer" presStyleCnt="0"/>
      <dgm:spPr/>
    </dgm:pt>
    <dgm:pt modelId="{867D79AB-9455-4267-ACF3-DCEDEA449538}" type="pres">
      <dgm:prSet presAssocID="{B97BF30F-2FDC-404A-8111-F7D87CE5F3C4}" presName="parentText" presStyleLbl="node1" presStyleIdx="2" presStyleCnt="4">
        <dgm:presLayoutVars>
          <dgm:chMax val="0"/>
          <dgm:bulletEnabled val="1"/>
        </dgm:presLayoutVars>
      </dgm:prSet>
      <dgm:spPr/>
    </dgm:pt>
    <dgm:pt modelId="{220C1837-DF86-41C1-BB3C-7E396A49AD06}" type="pres">
      <dgm:prSet presAssocID="{33D4C162-D8F2-4FE5-8232-E948C38E0175}" presName="spacer" presStyleCnt="0"/>
      <dgm:spPr/>
    </dgm:pt>
    <dgm:pt modelId="{4EF5DAE1-1F55-42BA-969D-FC13508C11CA}" type="pres">
      <dgm:prSet presAssocID="{5C3EEB3B-E2FC-4111-A759-31C72ABDD854}" presName="parentText" presStyleLbl="node1" presStyleIdx="3" presStyleCnt="4">
        <dgm:presLayoutVars>
          <dgm:chMax val="0"/>
          <dgm:bulletEnabled val="1"/>
        </dgm:presLayoutVars>
      </dgm:prSet>
      <dgm:spPr/>
    </dgm:pt>
  </dgm:ptLst>
  <dgm:cxnLst>
    <dgm:cxn modelId="{0370880A-FBA5-424F-8E29-DA29CC0FB5D9}" srcId="{77A2C1F3-EF2F-47ED-B48A-D3A8143813DA}" destId="{5C3EEB3B-E2FC-4111-A759-31C72ABDD854}" srcOrd="3" destOrd="0" parTransId="{84E341E9-8C8E-48DD-B705-2DA94D602210}" sibTransId="{DA28008A-C3B7-4BB3-86B5-BDFD3A2D3BF7}"/>
    <dgm:cxn modelId="{1008351A-53EB-44D8-97C8-D445A7B945F8}" type="presOf" srcId="{B97BF30F-2FDC-404A-8111-F7D87CE5F3C4}" destId="{867D79AB-9455-4267-ACF3-DCEDEA449538}" srcOrd="0" destOrd="0" presId="urn:microsoft.com/office/officeart/2005/8/layout/vList2"/>
    <dgm:cxn modelId="{A5DD301F-806D-4D86-AF8C-00D3A35A33E4}" srcId="{77A2C1F3-EF2F-47ED-B48A-D3A8143813DA}" destId="{E8E88958-3A48-41FB-90A5-B487547F9BF5}" srcOrd="0" destOrd="0" parTransId="{52A3E194-F54A-45DF-9842-B1E445A21442}" sibTransId="{CEBE7CF2-8995-46B4-BAAE-296D99A6FB5C}"/>
    <dgm:cxn modelId="{82127986-9A25-46F9-89AE-323ED7F5B07B}" type="presOf" srcId="{77A2C1F3-EF2F-47ED-B48A-D3A8143813DA}" destId="{7875F57D-03F6-4230-9AB0-3720E0392D2D}" srcOrd="0" destOrd="0" presId="urn:microsoft.com/office/officeart/2005/8/layout/vList2"/>
    <dgm:cxn modelId="{DB211E92-FDFB-4543-8C64-39ABE2AB12DA}" type="presOf" srcId="{E8E88958-3A48-41FB-90A5-B487547F9BF5}" destId="{07568989-3DBE-4326-B158-0ADB0329808E}" srcOrd="0" destOrd="0" presId="urn:microsoft.com/office/officeart/2005/8/layout/vList2"/>
    <dgm:cxn modelId="{F9B63298-9BA1-4DF5-93C3-A70AD90F6D99}" srcId="{77A2C1F3-EF2F-47ED-B48A-D3A8143813DA}" destId="{0860DB2B-519F-4895-B5BA-FFCD9FD73368}" srcOrd="1" destOrd="0" parTransId="{CA9D8E63-8717-40F1-9C0D-33BE42B02BA2}" sibTransId="{48ACE0E0-E491-4CF5-9F58-73CE935FCAE4}"/>
    <dgm:cxn modelId="{9874789B-41EA-49B4-8ADE-53C03BED5772}" type="presOf" srcId="{0860DB2B-519F-4895-B5BA-FFCD9FD73368}" destId="{B58D0E21-CEF1-4662-82BC-45379D1E2251}" srcOrd="0" destOrd="0" presId="urn:microsoft.com/office/officeart/2005/8/layout/vList2"/>
    <dgm:cxn modelId="{985EBEA7-EEA9-465C-8B25-FA737F602520}" srcId="{77A2C1F3-EF2F-47ED-B48A-D3A8143813DA}" destId="{B97BF30F-2FDC-404A-8111-F7D87CE5F3C4}" srcOrd="2" destOrd="0" parTransId="{A782DB5D-FDED-4A46-9BAA-B06A5515A279}" sibTransId="{33D4C162-D8F2-4FE5-8232-E948C38E0175}"/>
    <dgm:cxn modelId="{C2B35CE1-8FAE-4718-9B2E-9B1503F326C7}" type="presOf" srcId="{5C3EEB3B-E2FC-4111-A759-31C72ABDD854}" destId="{4EF5DAE1-1F55-42BA-969D-FC13508C11CA}" srcOrd="0" destOrd="0" presId="urn:microsoft.com/office/officeart/2005/8/layout/vList2"/>
    <dgm:cxn modelId="{AF71E4AD-84D8-4F2A-9874-398E7D100BCC}" type="presParOf" srcId="{7875F57D-03F6-4230-9AB0-3720E0392D2D}" destId="{07568989-3DBE-4326-B158-0ADB0329808E}" srcOrd="0" destOrd="0" presId="urn:microsoft.com/office/officeart/2005/8/layout/vList2"/>
    <dgm:cxn modelId="{DCB90FC1-E741-4D4E-AD87-7C59141B9D4D}" type="presParOf" srcId="{7875F57D-03F6-4230-9AB0-3720E0392D2D}" destId="{3B88DC29-3407-4040-887F-EAD657D0973D}" srcOrd="1" destOrd="0" presId="urn:microsoft.com/office/officeart/2005/8/layout/vList2"/>
    <dgm:cxn modelId="{B881DE91-F1A5-4A1D-A5E9-0181EDA25C70}" type="presParOf" srcId="{7875F57D-03F6-4230-9AB0-3720E0392D2D}" destId="{B58D0E21-CEF1-4662-82BC-45379D1E2251}" srcOrd="2" destOrd="0" presId="urn:microsoft.com/office/officeart/2005/8/layout/vList2"/>
    <dgm:cxn modelId="{A2774A9B-CE8E-4E6B-84B7-4567828FD3E1}" type="presParOf" srcId="{7875F57D-03F6-4230-9AB0-3720E0392D2D}" destId="{87378CC6-4377-48C6-9376-1D2ABBEDEF11}" srcOrd="3" destOrd="0" presId="urn:microsoft.com/office/officeart/2005/8/layout/vList2"/>
    <dgm:cxn modelId="{44ABBB19-C12A-4DC0-AC1A-E73D23A43156}" type="presParOf" srcId="{7875F57D-03F6-4230-9AB0-3720E0392D2D}" destId="{867D79AB-9455-4267-ACF3-DCEDEA449538}" srcOrd="4" destOrd="0" presId="urn:microsoft.com/office/officeart/2005/8/layout/vList2"/>
    <dgm:cxn modelId="{2042CA50-8EF2-4EC7-AE36-6A107137B1F9}" type="presParOf" srcId="{7875F57D-03F6-4230-9AB0-3720E0392D2D}" destId="{220C1837-DF86-41C1-BB3C-7E396A49AD06}" srcOrd="5" destOrd="0" presId="urn:microsoft.com/office/officeart/2005/8/layout/vList2"/>
    <dgm:cxn modelId="{2F59D661-0E23-403E-9C65-819CFF92AF3A}" type="presParOf" srcId="{7875F57D-03F6-4230-9AB0-3720E0392D2D}" destId="{4EF5DAE1-1F55-42BA-969D-FC13508C11C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D95E655-5FE3-4ACB-9B06-8780721C9814}" type="doc">
      <dgm:prSet loTypeId="urn:microsoft.com/office/officeart/2008/layout/VerticalCurvedList" loCatId="list" qsTypeId="urn:microsoft.com/office/officeart/2005/8/quickstyle/simple1" qsCatId="simple" csTypeId="urn:microsoft.com/office/officeart/2005/8/colors/colorful4" csCatId="colorful"/>
      <dgm:spPr/>
      <dgm:t>
        <a:bodyPr/>
        <a:lstStyle/>
        <a:p>
          <a:endParaRPr lang="en-US"/>
        </a:p>
      </dgm:t>
    </dgm:pt>
    <dgm:pt modelId="{5F0F6ECA-ECF3-46E0-BEE1-84D9DC4248F7}">
      <dgm:prSet custT="1"/>
      <dgm:spPr/>
      <dgm:t>
        <a:bodyPr/>
        <a:lstStyle/>
        <a:p>
          <a:pPr rtl="0"/>
          <a:r>
            <a:rPr lang="en-GB" sz="1400"/>
            <a:t>A persistent fear of one or more social situations where embarrassment may occur and the fear or anxiety is out of proportion to the actual threat posed by the social situation as determined by the person’s cultural norms. </a:t>
          </a:r>
        </a:p>
      </dgm:t>
    </dgm:pt>
    <dgm:pt modelId="{2C14BE6C-5472-4D9D-A438-E0628467A234}" type="parTrans" cxnId="{CB82D910-D2F9-46C0-8BE9-DD28B400BFCC}">
      <dgm:prSet/>
      <dgm:spPr/>
      <dgm:t>
        <a:bodyPr/>
        <a:lstStyle/>
        <a:p>
          <a:endParaRPr lang="en-US" sz="2000"/>
        </a:p>
      </dgm:t>
    </dgm:pt>
    <dgm:pt modelId="{95446ED2-CB20-4692-B926-4520A940AEE0}" type="sibTrans" cxnId="{CB82D910-D2F9-46C0-8BE9-DD28B400BFCC}">
      <dgm:prSet/>
      <dgm:spPr/>
      <dgm:t>
        <a:bodyPr/>
        <a:lstStyle/>
        <a:p>
          <a:endParaRPr lang="en-US" sz="2000"/>
        </a:p>
      </dgm:t>
    </dgm:pt>
    <dgm:pt modelId="{60AA4F37-B5C8-452C-8C0C-CFF4EEEAD9DF}">
      <dgm:prSet custT="1"/>
      <dgm:spPr/>
      <dgm:t>
        <a:bodyPr/>
        <a:lstStyle/>
        <a:p>
          <a:pPr rtl="0"/>
          <a:r>
            <a:rPr lang="en-GB" sz="1400"/>
            <a:t>Typical social situations - meeting people including strangers, talking in meetings or in groups, starting conversations, talking to authority figures, working, eating or drinking while being observed, going to school, shopping, being seen in public, using public toilets and public performance including speaking. </a:t>
          </a:r>
        </a:p>
      </dgm:t>
    </dgm:pt>
    <dgm:pt modelId="{807E3CA3-EE40-47DB-BF0D-71A0C24420C3}" type="parTrans" cxnId="{C37CAFAC-A44D-400D-B311-6C04B4E075FD}">
      <dgm:prSet/>
      <dgm:spPr/>
      <dgm:t>
        <a:bodyPr/>
        <a:lstStyle/>
        <a:p>
          <a:endParaRPr lang="en-US" sz="2000"/>
        </a:p>
      </dgm:t>
    </dgm:pt>
    <dgm:pt modelId="{85751EDF-AF92-4259-9FCB-7F7A07538784}" type="sibTrans" cxnId="{C37CAFAC-A44D-400D-B311-6C04B4E075FD}">
      <dgm:prSet/>
      <dgm:spPr/>
      <dgm:t>
        <a:bodyPr/>
        <a:lstStyle/>
        <a:p>
          <a:endParaRPr lang="en-US" sz="2000"/>
        </a:p>
      </dgm:t>
    </dgm:pt>
    <dgm:pt modelId="{64474B1C-2BAB-494C-9581-9EDC41A6B33C}">
      <dgm:prSet custT="1"/>
      <dgm:spPr/>
      <dgm:t>
        <a:bodyPr/>
        <a:lstStyle/>
        <a:p>
          <a:pPr rtl="0"/>
          <a:r>
            <a:rPr lang="en-GB" sz="1400"/>
            <a:t>People can worry excessively about them and can do so for weeks in advance of an anticipated social situation. </a:t>
          </a:r>
        </a:p>
      </dgm:t>
    </dgm:pt>
    <dgm:pt modelId="{5D725ADE-2B9C-4CDD-B30E-FB1F84BABE05}" type="parTrans" cxnId="{DFC91A30-C80B-4891-9885-33A2BD16349E}">
      <dgm:prSet/>
      <dgm:spPr/>
      <dgm:t>
        <a:bodyPr/>
        <a:lstStyle/>
        <a:p>
          <a:endParaRPr lang="en-US" sz="2000"/>
        </a:p>
      </dgm:t>
    </dgm:pt>
    <dgm:pt modelId="{5C1359F7-1213-4A57-8A73-A40F10332DCC}" type="sibTrans" cxnId="{DFC91A30-C80B-4891-9885-33A2BD16349E}">
      <dgm:prSet/>
      <dgm:spPr/>
      <dgm:t>
        <a:bodyPr/>
        <a:lstStyle/>
        <a:p>
          <a:endParaRPr lang="en-US" sz="2000"/>
        </a:p>
      </dgm:t>
    </dgm:pt>
    <dgm:pt modelId="{BE21A809-7E6B-4BE9-8625-BBFB2EF84BCC}">
      <dgm:prSet custT="1"/>
      <dgm:spPr/>
      <dgm:t>
        <a:bodyPr/>
        <a:lstStyle/>
        <a:p>
          <a:pPr rtl="0"/>
          <a:r>
            <a:rPr lang="en-GB" sz="1400" dirty="0"/>
            <a:t>Fear that they will say or do (involuntarily or otherwise) something that they think will be humiliating or embarrassing (such as blushing, sweating, shaking, looking anxious, or appearing boring, stupid or incompetent). </a:t>
          </a:r>
        </a:p>
      </dgm:t>
    </dgm:pt>
    <dgm:pt modelId="{BB03DA78-8F56-4E58-B284-EF706016ED40}" type="parTrans" cxnId="{EC38C868-3E28-4E9E-8967-B3FA2A3CEFF2}">
      <dgm:prSet/>
      <dgm:spPr/>
      <dgm:t>
        <a:bodyPr/>
        <a:lstStyle/>
        <a:p>
          <a:endParaRPr lang="en-US" sz="2000"/>
        </a:p>
      </dgm:t>
    </dgm:pt>
    <dgm:pt modelId="{43A8CA95-1BC6-428C-8B62-10B79CFC7CEB}" type="sibTrans" cxnId="{EC38C868-3E28-4E9E-8967-B3FA2A3CEFF2}">
      <dgm:prSet/>
      <dgm:spPr/>
      <dgm:t>
        <a:bodyPr/>
        <a:lstStyle/>
        <a:p>
          <a:endParaRPr lang="en-US" sz="2000"/>
        </a:p>
      </dgm:t>
    </dgm:pt>
    <dgm:pt modelId="{5DEC00CC-D831-46E4-9108-9F782F6D26C5}">
      <dgm:prSet custT="1"/>
      <dgm:spPr/>
      <dgm:t>
        <a:bodyPr/>
        <a:lstStyle/>
        <a:p>
          <a:pPr rtl="0"/>
          <a:r>
            <a:rPr lang="en-GB" sz="1400"/>
            <a:t>Whenever possible, people will attempt to avoid their most feared situations. </a:t>
          </a:r>
        </a:p>
      </dgm:t>
    </dgm:pt>
    <dgm:pt modelId="{F10A5976-226F-487F-BB51-1DBC1B5BACD4}" type="parTrans" cxnId="{909F26C5-508F-4E40-8DC3-14B59A6EB7EF}">
      <dgm:prSet/>
      <dgm:spPr/>
      <dgm:t>
        <a:bodyPr/>
        <a:lstStyle/>
        <a:p>
          <a:endParaRPr lang="en-US" sz="2000"/>
        </a:p>
      </dgm:t>
    </dgm:pt>
    <dgm:pt modelId="{F3A509FE-BDDF-4020-B820-B3D012CE9160}" type="sibTrans" cxnId="{909F26C5-508F-4E40-8DC3-14B59A6EB7EF}">
      <dgm:prSet/>
      <dgm:spPr/>
      <dgm:t>
        <a:bodyPr/>
        <a:lstStyle/>
        <a:p>
          <a:endParaRPr lang="en-US" sz="2000"/>
        </a:p>
      </dgm:t>
    </dgm:pt>
    <dgm:pt modelId="{C4913773-24C0-4D3E-B712-419E9C86CC6C}">
      <dgm:prSet custT="1"/>
      <dgm:spPr/>
      <dgm:t>
        <a:bodyPr/>
        <a:lstStyle/>
        <a:p>
          <a:pPr rtl="0"/>
          <a:r>
            <a:rPr lang="en-GB" sz="1400"/>
            <a:t>However, this is not always feasible, and they will then endure the situation, often with feelings of intense distress. </a:t>
          </a:r>
        </a:p>
      </dgm:t>
    </dgm:pt>
    <dgm:pt modelId="{EACDDD20-3C50-4498-AAB2-B7CE05D24F8B}" type="parTrans" cxnId="{077C3960-EE4C-48A8-8F67-53CE9F6018C1}">
      <dgm:prSet/>
      <dgm:spPr/>
      <dgm:t>
        <a:bodyPr/>
        <a:lstStyle/>
        <a:p>
          <a:endParaRPr lang="en-US" sz="2000"/>
        </a:p>
      </dgm:t>
    </dgm:pt>
    <dgm:pt modelId="{8056E1BD-C2C0-4E62-BA45-7B4E1B04335B}" type="sibTrans" cxnId="{077C3960-EE4C-48A8-8F67-53CE9F6018C1}">
      <dgm:prSet/>
      <dgm:spPr/>
      <dgm:t>
        <a:bodyPr/>
        <a:lstStyle/>
        <a:p>
          <a:endParaRPr lang="en-US" sz="2000"/>
        </a:p>
      </dgm:t>
    </dgm:pt>
    <dgm:pt modelId="{ABEA268A-E447-44BF-9458-3900787DD596}">
      <dgm:prSet custT="1"/>
      <dgm:spPr/>
      <dgm:t>
        <a:bodyPr/>
        <a:lstStyle/>
        <a:p>
          <a:pPr rtl="0"/>
          <a:r>
            <a:rPr lang="en-GB" sz="1400"/>
            <a:t>Usually the condition will cause significant impairment in social, occupational or other areas of  functioning.</a:t>
          </a:r>
        </a:p>
      </dgm:t>
    </dgm:pt>
    <dgm:pt modelId="{A29C25C2-9062-43A9-9AF5-67C4DC467DD0}" type="parTrans" cxnId="{1C3B9DA0-EA1A-4167-A42A-3A5D11AB3A67}">
      <dgm:prSet/>
      <dgm:spPr/>
      <dgm:t>
        <a:bodyPr/>
        <a:lstStyle/>
        <a:p>
          <a:endParaRPr lang="en-US" sz="2000"/>
        </a:p>
      </dgm:t>
    </dgm:pt>
    <dgm:pt modelId="{9BB9DE61-00F2-4798-9BE2-45ADA2D594E4}" type="sibTrans" cxnId="{1C3B9DA0-EA1A-4167-A42A-3A5D11AB3A67}">
      <dgm:prSet/>
      <dgm:spPr/>
      <dgm:t>
        <a:bodyPr/>
        <a:lstStyle/>
        <a:p>
          <a:endParaRPr lang="en-US" sz="2000"/>
        </a:p>
      </dgm:t>
    </dgm:pt>
    <dgm:pt modelId="{B552A700-79B5-430F-8B73-A3EF8B22985D}" type="pres">
      <dgm:prSet presAssocID="{CD95E655-5FE3-4ACB-9B06-8780721C9814}" presName="Name0" presStyleCnt="0">
        <dgm:presLayoutVars>
          <dgm:chMax val="7"/>
          <dgm:chPref val="7"/>
          <dgm:dir/>
        </dgm:presLayoutVars>
      </dgm:prSet>
      <dgm:spPr/>
    </dgm:pt>
    <dgm:pt modelId="{EBFFCF99-134F-41CE-BEC0-83E2BE8C1070}" type="pres">
      <dgm:prSet presAssocID="{CD95E655-5FE3-4ACB-9B06-8780721C9814}" presName="Name1" presStyleCnt="0"/>
      <dgm:spPr/>
    </dgm:pt>
    <dgm:pt modelId="{C74B7576-5A02-4ADC-A389-F71E13DEA49F}" type="pres">
      <dgm:prSet presAssocID="{CD95E655-5FE3-4ACB-9B06-8780721C9814}" presName="cycle" presStyleCnt="0"/>
      <dgm:spPr/>
    </dgm:pt>
    <dgm:pt modelId="{C2BDC6C6-DB46-4637-96B9-E3D6323E7C36}" type="pres">
      <dgm:prSet presAssocID="{CD95E655-5FE3-4ACB-9B06-8780721C9814}" presName="srcNode" presStyleLbl="node1" presStyleIdx="0" presStyleCnt="7"/>
      <dgm:spPr/>
    </dgm:pt>
    <dgm:pt modelId="{58220233-A43E-461E-9875-74ED76E25413}" type="pres">
      <dgm:prSet presAssocID="{CD95E655-5FE3-4ACB-9B06-8780721C9814}" presName="conn" presStyleLbl="parChTrans1D2" presStyleIdx="0" presStyleCnt="1"/>
      <dgm:spPr/>
    </dgm:pt>
    <dgm:pt modelId="{F3BC6BCB-12DD-498C-B5EC-2A2AF26D42F1}" type="pres">
      <dgm:prSet presAssocID="{CD95E655-5FE3-4ACB-9B06-8780721C9814}" presName="extraNode" presStyleLbl="node1" presStyleIdx="0" presStyleCnt="7"/>
      <dgm:spPr/>
    </dgm:pt>
    <dgm:pt modelId="{B3F54E41-5BCC-4CFB-98FA-75E15BF84C5D}" type="pres">
      <dgm:prSet presAssocID="{CD95E655-5FE3-4ACB-9B06-8780721C9814}" presName="dstNode" presStyleLbl="node1" presStyleIdx="0" presStyleCnt="7"/>
      <dgm:spPr/>
    </dgm:pt>
    <dgm:pt modelId="{6257C5CA-45BA-4055-A00B-EABEF6B77F4D}" type="pres">
      <dgm:prSet presAssocID="{5F0F6ECA-ECF3-46E0-BEE1-84D9DC4248F7}" presName="text_1" presStyleLbl="node1" presStyleIdx="0" presStyleCnt="7">
        <dgm:presLayoutVars>
          <dgm:bulletEnabled val="1"/>
        </dgm:presLayoutVars>
      </dgm:prSet>
      <dgm:spPr/>
    </dgm:pt>
    <dgm:pt modelId="{469D9BC2-BA57-4D27-B1E2-143C765288F4}" type="pres">
      <dgm:prSet presAssocID="{5F0F6ECA-ECF3-46E0-BEE1-84D9DC4248F7}" presName="accent_1" presStyleCnt="0"/>
      <dgm:spPr/>
    </dgm:pt>
    <dgm:pt modelId="{83C82EF3-F188-45C8-BD53-28FB1E91200E}" type="pres">
      <dgm:prSet presAssocID="{5F0F6ECA-ECF3-46E0-BEE1-84D9DC4248F7}" presName="accentRepeatNode" presStyleLbl="solidFgAcc1" presStyleIdx="0" presStyleCnt="7"/>
      <dgm:spPr/>
    </dgm:pt>
    <dgm:pt modelId="{043CA9EE-6FC9-480E-9F5C-53F1291491B9}" type="pres">
      <dgm:prSet presAssocID="{60AA4F37-B5C8-452C-8C0C-CFF4EEEAD9DF}" presName="text_2" presStyleLbl="node1" presStyleIdx="1" presStyleCnt="7">
        <dgm:presLayoutVars>
          <dgm:bulletEnabled val="1"/>
        </dgm:presLayoutVars>
      </dgm:prSet>
      <dgm:spPr/>
    </dgm:pt>
    <dgm:pt modelId="{E57B7499-5B65-4BBD-9D6C-602D8A45A2F0}" type="pres">
      <dgm:prSet presAssocID="{60AA4F37-B5C8-452C-8C0C-CFF4EEEAD9DF}" presName="accent_2" presStyleCnt="0"/>
      <dgm:spPr/>
    </dgm:pt>
    <dgm:pt modelId="{3D34AA8C-59A9-46F1-8357-29D45F1392E6}" type="pres">
      <dgm:prSet presAssocID="{60AA4F37-B5C8-452C-8C0C-CFF4EEEAD9DF}" presName="accentRepeatNode" presStyleLbl="solidFgAcc1" presStyleIdx="1" presStyleCnt="7"/>
      <dgm:spPr/>
    </dgm:pt>
    <dgm:pt modelId="{3FF3B476-5A45-4871-9643-562997E7D467}" type="pres">
      <dgm:prSet presAssocID="{64474B1C-2BAB-494C-9581-9EDC41A6B33C}" presName="text_3" presStyleLbl="node1" presStyleIdx="2" presStyleCnt="7">
        <dgm:presLayoutVars>
          <dgm:bulletEnabled val="1"/>
        </dgm:presLayoutVars>
      </dgm:prSet>
      <dgm:spPr/>
    </dgm:pt>
    <dgm:pt modelId="{ADD396C4-661F-481D-9C44-3405C7204A1E}" type="pres">
      <dgm:prSet presAssocID="{64474B1C-2BAB-494C-9581-9EDC41A6B33C}" presName="accent_3" presStyleCnt="0"/>
      <dgm:spPr/>
    </dgm:pt>
    <dgm:pt modelId="{339609B2-C02E-47AE-AC9A-E644791FABF7}" type="pres">
      <dgm:prSet presAssocID="{64474B1C-2BAB-494C-9581-9EDC41A6B33C}" presName="accentRepeatNode" presStyleLbl="solidFgAcc1" presStyleIdx="2" presStyleCnt="7"/>
      <dgm:spPr/>
    </dgm:pt>
    <dgm:pt modelId="{CA88345C-67FF-41F9-A380-BDC8B9421C50}" type="pres">
      <dgm:prSet presAssocID="{BE21A809-7E6B-4BE9-8625-BBFB2EF84BCC}" presName="text_4" presStyleLbl="node1" presStyleIdx="3" presStyleCnt="7">
        <dgm:presLayoutVars>
          <dgm:bulletEnabled val="1"/>
        </dgm:presLayoutVars>
      </dgm:prSet>
      <dgm:spPr/>
    </dgm:pt>
    <dgm:pt modelId="{5B0DECDE-0291-4C37-A4CD-1ECF11AFB997}" type="pres">
      <dgm:prSet presAssocID="{BE21A809-7E6B-4BE9-8625-BBFB2EF84BCC}" presName="accent_4" presStyleCnt="0"/>
      <dgm:spPr/>
    </dgm:pt>
    <dgm:pt modelId="{68C71809-89D9-4A75-8DF5-5B60285EBC1B}" type="pres">
      <dgm:prSet presAssocID="{BE21A809-7E6B-4BE9-8625-BBFB2EF84BCC}" presName="accentRepeatNode" presStyleLbl="solidFgAcc1" presStyleIdx="3" presStyleCnt="7"/>
      <dgm:spPr/>
    </dgm:pt>
    <dgm:pt modelId="{BC691D78-8C11-4B8A-A57F-817851DEF689}" type="pres">
      <dgm:prSet presAssocID="{5DEC00CC-D831-46E4-9108-9F782F6D26C5}" presName="text_5" presStyleLbl="node1" presStyleIdx="4" presStyleCnt="7">
        <dgm:presLayoutVars>
          <dgm:bulletEnabled val="1"/>
        </dgm:presLayoutVars>
      </dgm:prSet>
      <dgm:spPr/>
    </dgm:pt>
    <dgm:pt modelId="{8EA60C46-626A-4B85-9C8F-AB3C9637C375}" type="pres">
      <dgm:prSet presAssocID="{5DEC00CC-D831-46E4-9108-9F782F6D26C5}" presName="accent_5" presStyleCnt="0"/>
      <dgm:spPr/>
    </dgm:pt>
    <dgm:pt modelId="{72E9018F-28E5-4F55-851A-AA634AACF0CA}" type="pres">
      <dgm:prSet presAssocID="{5DEC00CC-D831-46E4-9108-9F782F6D26C5}" presName="accentRepeatNode" presStyleLbl="solidFgAcc1" presStyleIdx="4" presStyleCnt="7"/>
      <dgm:spPr/>
    </dgm:pt>
    <dgm:pt modelId="{36A20F39-BADB-4680-99E0-17DDF9D15619}" type="pres">
      <dgm:prSet presAssocID="{C4913773-24C0-4D3E-B712-419E9C86CC6C}" presName="text_6" presStyleLbl="node1" presStyleIdx="5" presStyleCnt="7">
        <dgm:presLayoutVars>
          <dgm:bulletEnabled val="1"/>
        </dgm:presLayoutVars>
      </dgm:prSet>
      <dgm:spPr/>
    </dgm:pt>
    <dgm:pt modelId="{674C9970-D571-4B94-A7F5-89F0BB9BBDA1}" type="pres">
      <dgm:prSet presAssocID="{C4913773-24C0-4D3E-B712-419E9C86CC6C}" presName="accent_6" presStyleCnt="0"/>
      <dgm:spPr/>
    </dgm:pt>
    <dgm:pt modelId="{9B92F854-F8CF-454C-AC31-CC29AA3EACCB}" type="pres">
      <dgm:prSet presAssocID="{C4913773-24C0-4D3E-B712-419E9C86CC6C}" presName="accentRepeatNode" presStyleLbl="solidFgAcc1" presStyleIdx="5" presStyleCnt="7"/>
      <dgm:spPr/>
    </dgm:pt>
    <dgm:pt modelId="{6A6BE7E9-1674-4197-B834-9142BE7D69B4}" type="pres">
      <dgm:prSet presAssocID="{ABEA268A-E447-44BF-9458-3900787DD596}" presName="text_7" presStyleLbl="node1" presStyleIdx="6" presStyleCnt="7">
        <dgm:presLayoutVars>
          <dgm:bulletEnabled val="1"/>
        </dgm:presLayoutVars>
      </dgm:prSet>
      <dgm:spPr/>
    </dgm:pt>
    <dgm:pt modelId="{F29A6187-492D-46F8-B8B1-A5F19EBF23CD}" type="pres">
      <dgm:prSet presAssocID="{ABEA268A-E447-44BF-9458-3900787DD596}" presName="accent_7" presStyleCnt="0"/>
      <dgm:spPr/>
    </dgm:pt>
    <dgm:pt modelId="{986D0940-B3A2-4218-BDE0-57704A0DEF71}" type="pres">
      <dgm:prSet presAssocID="{ABEA268A-E447-44BF-9458-3900787DD596}" presName="accentRepeatNode" presStyleLbl="solidFgAcc1" presStyleIdx="6" presStyleCnt="7"/>
      <dgm:spPr/>
    </dgm:pt>
  </dgm:ptLst>
  <dgm:cxnLst>
    <dgm:cxn modelId="{A6B4220B-6C5D-4AC3-A2EF-7EF20F47EFD7}" type="presOf" srcId="{95446ED2-CB20-4692-B926-4520A940AEE0}" destId="{58220233-A43E-461E-9875-74ED76E25413}" srcOrd="0" destOrd="0" presId="urn:microsoft.com/office/officeart/2008/layout/VerticalCurvedList"/>
    <dgm:cxn modelId="{CB82D910-D2F9-46C0-8BE9-DD28B400BFCC}" srcId="{CD95E655-5FE3-4ACB-9B06-8780721C9814}" destId="{5F0F6ECA-ECF3-46E0-BEE1-84D9DC4248F7}" srcOrd="0" destOrd="0" parTransId="{2C14BE6C-5472-4D9D-A438-E0628467A234}" sibTransId="{95446ED2-CB20-4692-B926-4520A940AEE0}"/>
    <dgm:cxn modelId="{DFC91A30-C80B-4891-9885-33A2BD16349E}" srcId="{CD95E655-5FE3-4ACB-9B06-8780721C9814}" destId="{64474B1C-2BAB-494C-9581-9EDC41A6B33C}" srcOrd="2" destOrd="0" parTransId="{5D725ADE-2B9C-4CDD-B30E-FB1F84BABE05}" sibTransId="{5C1359F7-1213-4A57-8A73-A40F10332DCC}"/>
    <dgm:cxn modelId="{ECEFCF5B-800B-4424-A387-7648C7B7EB31}" type="presOf" srcId="{ABEA268A-E447-44BF-9458-3900787DD596}" destId="{6A6BE7E9-1674-4197-B834-9142BE7D69B4}" srcOrd="0" destOrd="0" presId="urn:microsoft.com/office/officeart/2008/layout/VerticalCurvedList"/>
    <dgm:cxn modelId="{077C3960-EE4C-48A8-8F67-53CE9F6018C1}" srcId="{CD95E655-5FE3-4ACB-9B06-8780721C9814}" destId="{C4913773-24C0-4D3E-B712-419E9C86CC6C}" srcOrd="5" destOrd="0" parTransId="{EACDDD20-3C50-4498-AAB2-B7CE05D24F8B}" sibTransId="{8056E1BD-C2C0-4E62-BA45-7B4E1B04335B}"/>
    <dgm:cxn modelId="{EC38C868-3E28-4E9E-8967-B3FA2A3CEFF2}" srcId="{CD95E655-5FE3-4ACB-9B06-8780721C9814}" destId="{BE21A809-7E6B-4BE9-8625-BBFB2EF84BCC}" srcOrd="3" destOrd="0" parTransId="{BB03DA78-8F56-4E58-B284-EF706016ED40}" sibTransId="{43A8CA95-1BC6-428C-8B62-10B79CFC7CEB}"/>
    <dgm:cxn modelId="{53D6E29A-4D67-4153-B067-E628887B9100}" type="presOf" srcId="{64474B1C-2BAB-494C-9581-9EDC41A6B33C}" destId="{3FF3B476-5A45-4871-9643-562997E7D467}" srcOrd="0" destOrd="0" presId="urn:microsoft.com/office/officeart/2008/layout/VerticalCurvedList"/>
    <dgm:cxn modelId="{1C3B9DA0-EA1A-4167-A42A-3A5D11AB3A67}" srcId="{CD95E655-5FE3-4ACB-9B06-8780721C9814}" destId="{ABEA268A-E447-44BF-9458-3900787DD596}" srcOrd="6" destOrd="0" parTransId="{A29C25C2-9062-43A9-9AF5-67C4DC467DD0}" sibTransId="{9BB9DE61-00F2-4798-9BE2-45ADA2D594E4}"/>
    <dgm:cxn modelId="{629686A6-083E-4C0B-9073-EBBFBB4476A8}" type="presOf" srcId="{60AA4F37-B5C8-452C-8C0C-CFF4EEEAD9DF}" destId="{043CA9EE-6FC9-480E-9F5C-53F1291491B9}" srcOrd="0" destOrd="0" presId="urn:microsoft.com/office/officeart/2008/layout/VerticalCurvedList"/>
    <dgm:cxn modelId="{C37CAFAC-A44D-400D-B311-6C04B4E075FD}" srcId="{CD95E655-5FE3-4ACB-9B06-8780721C9814}" destId="{60AA4F37-B5C8-452C-8C0C-CFF4EEEAD9DF}" srcOrd="1" destOrd="0" parTransId="{807E3CA3-EE40-47DB-BF0D-71A0C24420C3}" sibTransId="{85751EDF-AF92-4259-9FCB-7F7A07538784}"/>
    <dgm:cxn modelId="{909F26C5-508F-4E40-8DC3-14B59A6EB7EF}" srcId="{CD95E655-5FE3-4ACB-9B06-8780721C9814}" destId="{5DEC00CC-D831-46E4-9108-9F782F6D26C5}" srcOrd="4" destOrd="0" parTransId="{F10A5976-226F-487F-BB51-1DBC1B5BACD4}" sibTransId="{F3A509FE-BDDF-4020-B820-B3D012CE9160}"/>
    <dgm:cxn modelId="{A2032FC9-6768-492C-9ACF-0E57A89C0329}" type="presOf" srcId="{5F0F6ECA-ECF3-46E0-BEE1-84D9DC4248F7}" destId="{6257C5CA-45BA-4055-A00B-EABEF6B77F4D}" srcOrd="0" destOrd="0" presId="urn:microsoft.com/office/officeart/2008/layout/VerticalCurvedList"/>
    <dgm:cxn modelId="{891275C9-EE8D-415F-8D96-BE0368FEE83B}" type="presOf" srcId="{BE21A809-7E6B-4BE9-8625-BBFB2EF84BCC}" destId="{CA88345C-67FF-41F9-A380-BDC8B9421C50}" srcOrd="0" destOrd="0" presId="urn:microsoft.com/office/officeart/2008/layout/VerticalCurvedList"/>
    <dgm:cxn modelId="{C808D4DA-52EB-4E40-9CEA-F4CF97CFBD60}" type="presOf" srcId="{CD95E655-5FE3-4ACB-9B06-8780721C9814}" destId="{B552A700-79B5-430F-8B73-A3EF8B22985D}" srcOrd="0" destOrd="0" presId="urn:microsoft.com/office/officeart/2008/layout/VerticalCurvedList"/>
    <dgm:cxn modelId="{451CAADF-89F4-425F-BE73-5BA98D004128}" type="presOf" srcId="{5DEC00CC-D831-46E4-9108-9F782F6D26C5}" destId="{BC691D78-8C11-4B8A-A57F-817851DEF689}" srcOrd="0" destOrd="0" presId="urn:microsoft.com/office/officeart/2008/layout/VerticalCurvedList"/>
    <dgm:cxn modelId="{E88DF1E0-5712-46A9-9DA3-971FDC4551C5}" type="presOf" srcId="{C4913773-24C0-4D3E-B712-419E9C86CC6C}" destId="{36A20F39-BADB-4680-99E0-17DDF9D15619}" srcOrd="0" destOrd="0" presId="urn:microsoft.com/office/officeart/2008/layout/VerticalCurvedList"/>
    <dgm:cxn modelId="{3648285E-3F02-4870-9BA8-AE719420444B}" type="presParOf" srcId="{B552A700-79B5-430F-8B73-A3EF8B22985D}" destId="{EBFFCF99-134F-41CE-BEC0-83E2BE8C1070}" srcOrd="0" destOrd="0" presId="urn:microsoft.com/office/officeart/2008/layout/VerticalCurvedList"/>
    <dgm:cxn modelId="{76805E27-C83A-4B45-980C-6EB053508AD8}" type="presParOf" srcId="{EBFFCF99-134F-41CE-BEC0-83E2BE8C1070}" destId="{C74B7576-5A02-4ADC-A389-F71E13DEA49F}" srcOrd="0" destOrd="0" presId="urn:microsoft.com/office/officeart/2008/layout/VerticalCurvedList"/>
    <dgm:cxn modelId="{1ADB04F0-8E54-4BD3-B214-804BA95819F5}" type="presParOf" srcId="{C74B7576-5A02-4ADC-A389-F71E13DEA49F}" destId="{C2BDC6C6-DB46-4637-96B9-E3D6323E7C36}" srcOrd="0" destOrd="0" presId="urn:microsoft.com/office/officeart/2008/layout/VerticalCurvedList"/>
    <dgm:cxn modelId="{2EA942E6-36A8-44EC-88EA-3CE867EB3A40}" type="presParOf" srcId="{C74B7576-5A02-4ADC-A389-F71E13DEA49F}" destId="{58220233-A43E-461E-9875-74ED76E25413}" srcOrd="1" destOrd="0" presId="urn:microsoft.com/office/officeart/2008/layout/VerticalCurvedList"/>
    <dgm:cxn modelId="{32701921-27AE-4ADB-B061-94107096B4AC}" type="presParOf" srcId="{C74B7576-5A02-4ADC-A389-F71E13DEA49F}" destId="{F3BC6BCB-12DD-498C-B5EC-2A2AF26D42F1}" srcOrd="2" destOrd="0" presId="urn:microsoft.com/office/officeart/2008/layout/VerticalCurvedList"/>
    <dgm:cxn modelId="{4FD503FC-9760-41D4-8357-52DC3447B194}" type="presParOf" srcId="{C74B7576-5A02-4ADC-A389-F71E13DEA49F}" destId="{B3F54E41-5BCC-4CFB-98FA-75E15BF84C5D}" srcOrd="3" destOrd="0" presId="urn:microsoft.com/office/officeart/2008/layout/VerticalCurvedList"/>
    <dgm:cxn modelId="{1D0394D6-BDD9-4B1A-BAFA-46EE622AF15B}" type="presParOf" srcId="{EBFFCF99-134F-41CE-BEC0-83E2BE8C1070}" destId="{6257C5CA-45BA-4055-A00B-EABEF6B77F4D}" srcOrd="1" destOrd="0" presId="urn:microsoft.com/office/officeart/2008/layout/VerticalCurvedList"/>
    <dgm:cxn modelId="{355E8500-B0F8-4073-9FE1-A5469C64D980}" type="presParOf" srcId="{EBFFCF99-134F-41CE-BEC0-83E2BE8C1070}" destId="{469D9BC2-BA57-4D27-B1E2-143C765288F4}" srcOrd="2" destOrd="0" presId="urn:microsoft.com/office/officeart/2008/layout/VerticalCurvedList"/>
    <dgm:cxn modelId="{3A3C678F-92F8-4A2D-9100-DEB56B803391}" type="presParOf" srcId="{469D9BC2-BA57-4D27-B1E2-143C765288F4}" destId="{83C82EF3-F188-45C8-BD53-28FB1E91200E}" srcOrd="0" destOrd="0" presId="urn:microsoft.com/office/officeart/2008/layout/VerticalCurvedList"/>
    <dgm:cxn modelId="{965FBE64-4BB4-4087-9322-F57150298EFF}" type="presParOf" srcId="{EBFFCF99-134F-41CE-BEC0-83E2BE8C1070}" destId="{043CA9EE-6FC9-480E-9F5C-53F1291491B9}" srcOrd="3" destOrd="0" presId="urn:microsoft.com/office/officeart/2008/layout/VerticalCurvedList"/>
    <dgm:cxn modelId="{1A364600-F25F-41D9-ABEA-13055673D662}" type="presParOf" srcId="{EBFFCF99-134F-41CE-BEC0-83E2BE8C1070}" destId="{E57B7499-5B65-4BBD-9D6C-602D8A45A2F0}" srcOrd="4" destOrd="0" presId="urn:microsoft.com/office/officeart/2008/layout/VerticalCurvedList"/>
    <dgm:cxn modelId="{8C445A3D-61A2-4A66-9A76-BFC34E2962EA}" type="presParOf" srcId="{E57B7499-5B65-4BBD-9D6C-602D8A45A2F0}" destId="{3D34AA8C-59A9-46F1-8357-29D45F1392E6}" srcOrd="0" destOrd="0" presId="urn:microsoft.com/office/officeart/2008/layout/VerticalCurvedList"/>
    <dgm:cxn modelId="{8D74FAEB-B026-4F7C-8589-4C7FDF9F6280}" type="presParOf" srcId="{EBFFCF99-134F-41CE-BEC0-83E2BE8C1070}" destId="{3FF3B476-5A45-4871-9643-562997E7D467}" srcOrd="5" destOrd="0" presId="urn:microsoft.com/office/officeart/2008/layout/VerticalCurvedList"/>
    <dgm:cxn modelId="{DD4C7813-6036-4B36-861D-D4F7452B038B}" type="presParOf" srcId="{EBFFCF99-134F-41CE-BEC0-83E2BE8C1070}" destId="{ADD396C4-661F-481D-9C44-3405C7204A1E}" srcOrd="6" destOrd="0" presId="urn:microsoft.com/office/officeart/2008/layout/VerticalCurvedList"/>
    <dgm:cxn modelId="{EF84C918-5DBB-4A2A-B118-0759100E084D}" type="presParOf" srcId="{ADD396C4-661F-481D-9C44-3405C7204A1E}" destId="{339609B2-C02E-47AE-AC9A-E644791FABF7}" srcOrd="0" destOrd="0" presId="urn:microsoft.com/office/officeart/2008/layout/VerticalCurvedList"/>
    <dgm:cxn modelId="{47248743-3E2F-4389-B8F9-F9685497AB9C}" type="presParOf" srcId="{EBFFCF99-134F-41CE-BEC0-83E2BE8C1070}" destId="{CA88345C-67FF-41F9-A380-BDC8B9421C50}" srcOrd="7" destOrd="0" presId="urn:microsoft.com/office/officeart/2008/layout/VerticalCurvedList"/>
    <dgm:cxn modelId="{B4F3C5D3-AE0B-4C9F-9F44-0C65ABFADF00}" type="presParOf" srcId="{EBFFCF99-134F-41CE-BEC0-83E2BE8C1070}" destId="{5B0DECDE-0291-4C37-A4CD-1ECF11AFB997}" srcOrd="8" destOrd="0" presId="urn:microsoft.com/office/officeart/2008/layout/VerticalCurvedList"/>
    <dgm:cxn modelId="{F4A29580-ED18-4578-935D-5B7F1C4AFA89}" type="presParOf" srcId="{5B0DECDE-0291-4C37-A4CD-1ECF11AFB997}" destId="{68C71809-89D9-4A75-8DF5-5B60285EBC1B}" srcOrd="0" destOrd="0" presId="urn:microsoft.com/office/officeart/2008/layout/VerticalCurvedList"/>
    <dgm:cxn modelId="{EFDBB98E-2052-4FDD-B3BD-7D1DB65ECEAA}" type="presParOf" srcId="{EBFFCF99-134F-41CE-BEC0-83E2BE8C1070}" destId="{BC691D78-8C11-4B8A-A57F-817851DEF689}" srcOrd="9" destOrd="0" presId="urn:microsoft.com/office/officeart/2008/layout/VerticalCurvedList"/>
    <dgm:cxn modelId="{F5188465-3EF0-4B97-A775-0F20AEE263B5}" type="presParOf" srcId="{EBFFCF99-134F-41CE-BEC0-83E2BE8C1070}" destId="{8EA60C46-626A-4B85-9C8F-AB3C9637C375}" srcOrd="10" destOrd="0" presId="urn:microsoft.com/office/officeart/2008/layout/VerticalCurvedList"/>
    <dgm:cxn modelId="{762A7F1B-400D-4BBE-B3E8-E663F0B4A3C3}" type="presParOf" srcId="{8EA60C46-626A-4B85-9C8F-AB3C9637C375}" destId="{72E9018F-28E5-4F55-851A-AA634AACF0CA}" srcOrd="0" destOrd="0" presId="urn:microsoft.com/office/officeart/2008/layout/VerticalCurvedList"/>
    <dgm:cxn modelId="{C5A78DD9-1BA0-4596-865A-0A069A543144}" type="presParOf" srcId="{EBFFCF99-134F-41CE-BEC0-83E2BE8C1070}" destId="{36A20F39-BADB-4680-99E0-17DDF9D15619}" srcOrd="11" destOrd="0" presId="urn:microsoft.com/office/officeart/2008/layout/VerticalCurvedList"/>
    <dgm:cxn modelId="{AA091670-EE44-4E80-B491-DD600EC085F0}" type="presParOf" srcId="{EBFFCF99-134F-41CE-BEC0-83E2BE8C1070}" destId="{674C9970-D571-4B94-A7F5-89F0BB9BBDA1}" srcOrd="12" destOrd="0" presId="urn:microsoft.com/office/officeart/2008/layout/VerticalCurvedList"/>
    <dgm:cxn modelId="{B6DC74FE-1954-4D7C-885D-A1A20E85AB5F}" type="presParOf" srcId="{674C9970-D571-4B94-A7F5-89F0BB9BBDA1}" destId="{9B92F854-F8CF-454C-AC31-CC29AA3EACCB}" srcOrd="0" destOrd="0" presId="urn:microsoft.com/office/officeart/2008/layout/VerticalCurvedList"/>
    <dgm:cxn modelId="{109E1D48-61D1-4F71-A696-FA2E4EA8CDE7}" type="presParOf" srcId="{EBFFCF99-134F-41CE-BEC0-83E2BE8C1070}" destId="{6A6BE7E9-1674-4197-B834-9142BE7D69B4}" srcOrd="13" destOrd="0" presId="urn:microsoft.com/office/officeart/2008/layout/VerticalCurvedList"/>
    <dgm:cxn modelId="{3EFDCF93-2EC4-4CA3-A6BF-AD3AE0DB5874}" type="presParOf" srcId="{EBFFCF99-134F-41CE-BEC0-83E2BE8C1070}" destId="{F29A6187-492D-46F8-B8B1-A5F19EBF23CD}" srcOrd="14" destOrd="0" presId="urn:microsoft.com/office/officeart/2008/layout/VerticalCurvedList"/>
    <dgm:cxn modelId="{1A12654B-E541-4D34-9B25-857D9E7FCE09}" type="presParOf" srcId="{F29A6187-492D-46F8-B8B1-A5F19EBF23CD}" destId="{986D0940-B3A2-4218-BDE0-57704A0DEF71}"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3D04D7-B5F4-49D1-9DB3-E7FE41C542DD}"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92E2BE8E-0256-4508-ACC9-6394EEE63F5C}">
      <dgm:prSet/>
      <dgm:spPr/>
      <dgm:t>
        <a:bodyPr/>
        <a:lstStyle/>
        <a:p>
          <a:pPr rtl="0"/>
          <a:r>
            <a:rPr lang="en-GB" dirty="0"/>
            <a:t>There are no UK epidemiological surveys that specifically report data on SAD in adults</a:t>
          </a:r>
        </a:p>
      </dgm:t>
    </dgm:pt>
    <dgm:pt modelId="{387F8DE1-CA4F-40EA-8ABC-67D40D79B255}" type="parTrans" cxnId="{E418F238-99F7-499B-A18A-649B048BCE02}">
      <dgm:prSet/>
      <dgm:spPr/>
      <dgm:t>
        <a:bodyPr/>
        <a:lstStyle/>
        <a:p>
          <a:endParaRPr lang="en-US"/>
        </a:p>
      </dgm:t>
    </dgm:pt>
    <dgm:pt modelId="{B9498C2D-6812-474A-9DDE-EA5F6D455167}" type="sibTrans" cxnId="{E418F238-99F7-499B-A18A-649B048BCE02}">
      <dgm:prSet/>
      <dgm:spPr/>
      <dgm:t>
        <a:bodyPr/>
        <a:lstStyle/>
        <a:p>
          <a:endParaRPr lang="en-US"/>
        </a:p>
      </dgm:t>
    </dgm:pt>
    <dgm:pt modelId="{F633A4FD-698B-4271-A280-D0994C5A462C}" type="pres">
      <dgm:prSet presAssocID="{9E3D04D7-B5F4-49D1-9DB3-E7FE41C542DD}" presName="linear" presStyleCnt="0">
        <dgm:presLayoutVars>
          <dgm:animLvl val="lvl"/>
          <dgm:resizeHandles val="exact"/>
        </dgm:presLayoutVars>
      </dgm:prSet>
      <dgm:spPr/>
    </dgm:pt>
    <dgm:pt modelId="{AEDC6166-3EF0-4179-AD3B-6E6CBB46EC99}" type="pres">
      <dgm:prSet presAssocID="{92E2BE8E-0256-4508-ACC9-6394EEE63F5C}" presName="parentText" presStyleLbl="node1" presStyleIdx="0" presStyleCnt="1">
        <dgm:presLayoutVars>
          <dgm:chMax val="0"/>
          <dgm:bulletEnabled val="1"/>
        </dgm:presLayoutVars>
      </dgm:prSet>
      <dgm:spPr/>
    </dgm:pt>
  </dgm:ptLst>
  <dgm:cxnLst>
    <dgm:cxn modelId="{A3BF1714-177E-4699-A28A-4522B2796F68}" type="presOf" srcId="{92E2BE8E-0256-4508-ACC9-6394EEE63F5C}" destId="{AEDC6166-3EF0-4179-AD3B-6E6CBB46EC99}" srcOrd="0" destOrd="0" presId="urn:microsoft.com/office/officeart/2005/8/layout/vList2"/>
    <dgm:cxn modelId="{E418F238-99F7-499B-A18A-649B048BCE02}" srcId="{9E3D04D7-B5F4-49D1-9DB3-E7FE41C542DD}" destId="{92E2BE8E-0256-4508-ACC9-6394EEE63F5C}" srcOrd="0" destOrd="0" parTransId="{387F8DE1-CA4F-40EA-8ABC-67D40D79B255}" sibTransId="{B9498C2D-6812-474A-9DDE-EA5F6D455167}"/>
    <dgm:cxn modelId="{A138149C-C975-4E14-9327-002B1F5AF4DF}" type="presOf" srcId="{9E3D04D7-B5F4-49D1-9DB3-E7FE41C542DD}" destId="{F633A4FD-698B-4271-A280-D0994C5A462C}" srcOrd="0" destOrd="0" presId="urn:microsoft.com/office/officeart/2005/8/layout/vList2"/>
    <dgm:cxn modelId="{BB5DC180-29E9-4A50-8350-9799DAC5E882}" type="presParOf" srcId="{F633A4FD-698B-4271-A280-D0994C5A462C}" destId="{AEDC6166-3EF0-4179-AD3B-6E6CBB46EC9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D3F12C4-2FBF-4A6C-B215-C8EB6E50CB0B}" type="doc">
      <dgm:prSet loTypeId="urn:microsoft.com/office/officeart/2005/8/layout/venn1" loCatId="relationship" qsTypeId="urn:microsoft.com/office/officeart/2005/8/quickstyle/simple1" qsCatId="simple" csTypeId="urn:microsoft.com/office/officeart/2005/8/colors/colorful2" csCatId="colorful" phldr="1"/>
      <dgm:spPr/>
      <dgm:t>
        <a:bodyPr/>
        <a:lstStyle/>
        <a:p>
          <a:endParaRPr lang="en-US"/>
        </a:p>
      </dgm:t>
    </dgm:pt>
    <dgm:pt modelId="{A5B71169-295C-4362-AF45-B55AD29A5C63}">
      <dgm:prSet/>
      <dgm:spPr/>
      <dgm:t>
        <a:bodyPr/>
        <a:lstStyle/>
        <a:p>
          <a:pPr rtl="0"/>
          <a:r>
            <a:rPr lang="en-GB" dirty="0"/>
            <a:t>SAD is one of the most common of all the anxiety disorders. </a:t>
          </a:r>
        </a:p>
      </dgm:t>
    </dgm:pt>
    <dgm:pt modelId="{F1C4110F-706E-441B-BCC9-440659F138E6}" type="parTrans" cxnId="{A70C67B9-6BD2-49FC-98FD-8B975BA15293}">
      <dgm:prSet/>
      <dgm:spPr/>
      <dgm:t>
        <a:bodyPr/>
        <a:lstStyle/>
        <a:p>
          <a:endParaRPr lang="en-US"/>
        </a:p>
      </dgm:t>
    </dgm:pt>
    <dgm:pt modelId="{9D39F09C-D89C-492C-A767-8ED55A170020}" type="sibTrans" cxnId="{A70C67B9-6BD2-49FC-98FD-8B975BA15293}">
      <dgm:prSet/>
      <dgm:spPr/>
      <dgm:t>
        <a:bodyPr/>
        <a:lstStyle/>
        <a:p>
          <a:endParaRPr lang="en-US"/>
        </a:p>
      </dgm:t>
    </dgm:pt>
    <dgm:pt modelId="{8320CC5C-0612-4421-98D2-5B782995E79C}" type="pres">
      <dgm:prSet presAssocID="{7D3F12C4-2FBF-4A6C-B215-C8EB6E50CB0B}" presName="compositeShape" presStyleCnt="0">
        <dgm:presLayoutVars>
          <dgm:chMax val="7"/>
          <dgm:dir/>
          <dgm:resizeHandles val="exact"/>
        </dgm:presLayoutVars>
      </dgm:prSet>
      <dgm:spPr/>
    </dgm:pt>
    <dgm:pt modelId="{66B7EFC9-5D6C-41E0-B3F0-112563BBAFE9}" type="pres">
      <dgm:prSet presAssocID="{A5B71169-295C-4362-AF45-B55AD29A5C63}" presName="circ1TxSh" presStyleLbl="vennNode1" presStyleIdx="0" presStyleCnt="1"/>
      <dgm:spPr/>
    </dgm:pt>
  </dgm:ptLst>
  <dgm:cxnLst>
    <dgm:cxn modelId="{7DB60C01-7E35-4DEC-99B6-49338860FD2A}" type="presOf" srcId="{A5B71169-295C-4362-AF45-B55AD29A5C63}" destId="{66B7EFC9-5D6C-41E0-B3F0-112563BBAFE9}" srcOrd="0" destOrd="0" presId="urn:microsoft.com/office/officeart/2005/8/layout/venn1"/>
    <dgm:cxn modelId="{12B4913F-8972-48A9-8DBE-7EA091E794F9}" type="presOf" srcId="{7D3F12C4-2FBF-4A6C-B215-C8EB6E50CB0B}" destId="{8320CC5C-0612-4421-98D2-5B782995E79C}" srcOrd="0" destOrd="0" presId="urn:microsoft.com/office/officeart/2005/8/layout/venn1"/>
    <dgm:cxn modelId="{A70C67B9-6BD2-49FC-98FD-8B975BA15293}" srcId="{7D3F12C4-2FBF-4A6C-B215-C8EB6E50CB0B}" destId="{A5B71169-295C-4362-AF45-B55AD29A5C63}" srcOrd="0" destOrd="0" parTransId="{F1C4110F-706E-441B-BCC9-440659F138E6}" sibTransId="{9D39F09C-D89C-492C-A767-8ED55A170020}"/>
    <dgm:cxn modelId="{B4F61E24-3A6A-4158-96A6-85A25165A15C}" type="presParOf" srcId="{8320CC5C-0612-4421-98D2-5B782995E79C}" destId="{66B7EFC9-5D6C-41E0-B3F0-112563BBAFE9}" srcOrd="0" destOrd="0" presId="urn:microsoft.com/office/officeart/2005/8/layout/ven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03B4582-D98D-4CB4-B401-6359FA9620D1}" type="doc">
      <dgm:prSet loTypeId="urn:microsoft.com/office/officeart/2005/8/layout/vList3" loCatId="picture" qsTypeId="urn:microsoft.com/office/officeart/2005/8/quickstyle/simple1" qsCatId="simple" csTypeId="urn:microsoft.com/office/officeart/2005/8/colors/accent6_5" csCatId="accent6" phldr="1"/>
      <dgm:spPr/>
      <dgm:t>
        <a:bodyPr/>
        <a:lstStyle/>
        <a:p>
          <a:endParaRPr lang="en-US"/>
        </a:p>
      </dgm:t>
    </dgm:pt>
    <dgm:pt modelId="{F0FBA54B-FBC3-4C93-A26E-55916BAB9390}">
      <dgm:prSet/>
      <dgm:spPr/>
      <dgm:t>
        <a:bodyPr/>
        <a:lstStyle/>
        <a:p>
          <a:pPr rtl="0"/>
          <a:r>
            <a:rPr lang="en-GB" dirty="0"/>
            <a:t>Lifetime prevalence rates of up to 12% have been reported (Kessler et al., 2005) compared with lifetime prevalence estimates for other anxiety disorders of 6% for generalised anxiety disorder, 5% for panic disorder, 7% for post-traumatic stress disorder PTSD) and 2% for obsessive-compulsive disorder (OCD).</a:t>
          </a:r>
        </a:p>
      </dgm:t>
    </dgm:pt>
    <dgm:pt modelId="{EEA176E9-C345-4B12-A0FF-11DC3E05BCCD}" type="parTrans" cxnId="{A141AEAE-ED1E-422A-92ED-41529BF83DCA}">
      <dgm:prSet/>
      <dgm:spPr/>
      <dgm:t>
        <a:bodyPr/>
        <a:lstStyle/>
        <a:p>
          <a:endParaRPr lang="en-US"/>
        </a:p>
      </dgm:t>
    </dgm:pt>
    <dgm:pt modelId="{25CB978C-13ED-43E1-B1D3-9D9BEB90A744}" type="sibTrans" cxnId="{A141AEAE-ED1E-422A-92ED-41529BF83DCA}">
      <dgm:prSet/>
      <dgm:spPr/>
      <dgm:t>
        <a:bodyPr/>
        <a:lstStyle/>
        <a:p>
          <a:endParaRPr lang="en-US"/>
        </a:p>
      </dgm:t>
    </dgm:pt>
    <dgm:pt modelId="{2E687E24-919E-44D0-859E-3D4D6A66BCAC}" type="pres">
      <dgm:prSet presAssocID="{703B4582-D98D-4CB4-B401-6359FA9620D1}" presName="linearFlow" presStyleCnt="0">
        <dgm:presLayoutVars>
          <dgm:dir/>
          <dgm:resizeHandles val="exact"/>
        </dgm:presLayoutVars>
      </dgm:prSet>
      <dgm:spPr/>
    </dgm:pt>
    <dgm:pt modelId="{D6B2958F-298A-444F-9016-B6137B9FDEFE}" type="pres">
      <dgm:prSet presAssocID="{F0FBA54B-FBC3-4C93-A26E-55916BAB9390}" presName="composite" presStyleCnt="0"/>
      <dgm:spPr/>
    </dgm:pt>
    <dgm:pt modelId="{89708BE3-2139-4ABE-BA1B-9884203F03DD}" type="pres">
      <dgm:prSet presAssocID="{F0FBA54B-FBC3-4C93-A26E-55916BAB9390}" presName="imgShp" presStyleLbl="fgImgPlace1" presStyleIdx="0" presStyleCnt="1" custLinFactX="-20360" custLinFactNeighborX="-100000"/>
      <dgm:spPr>
        <a:blipFill rotWithShape="1">
          <a:blip xmlns:r="http://schemas.openxmlformats.org/officeDocument/2006/relationships" r:embed="rId1"/>
          <a:stretch>
            <a:fillRect/>
          </a:stretch>
        </a:blipFill>
      </dgm:spPr>
    </dgm:pt>
    <dgm:pt modelId="{DA6170E0-4361-42CB-80BD-DE2580E4EA70}" type="pres">
      <dgm:prSet presAssocID="{F0FBA54B-FBC3-4C93-A26E-55916BAB9390}" presName="txShp" presStyleLbl="node1" presStyleIdx="0" presStyleCnt="1" custScaleX="131335">
        <dgm:presLayoutVars>
          <dgm:bulletEnabled val="1"/>
        </dgm:presLayoutVars>
      </dgm:prSet>
      <dgm:spPr/>
    </dgm:pt>
  </dgm:ptLst>
  <dgm:cxnLst>
    <dgm:cxn modelId="{4E861E91-0EF7-4007-AA74-2E73EECAEF58}" type="presOf" srcId="{703B4582-D98D-4CB4-B401-6359FA9620D1}" destId="{2E687E24-919E-44D0-859E-3D4D6A66BCAC}" srcOrd="0" destOrd="0" presId="urn:microsoft.com/office/officeart/2005/8/layout/vList3"/>
    <dgm:cxn modelId="{4BA76CA3-7089-479C-9611-534039370DA4}" type="presOf" srcId="{F0FBA54B-FBC3-4C93-A26E-55916BAB9390}" destId="{DA6170E0-4361-42CB-80BD-DE2580E4EA70}" srcOrd="0" destOrd="0" presId="urn:microsoft.com/office/officeart/2005/8/layout/vList3"/>
    <dgm:cxn modelId="{A141AEAE-ED1E-422A-92ED-41529BF83DCA}" srcId="{703B4582-D98D-4CB4-B401-6359FA9620D1}" destId="{F0FBA54B-FBC3-4C93-A26E-55916BAB9390}" srcOrd="0" destOrd="0" parTransId="{EEA176E9-C345-4B12-A0FF-11DC3E05BCCD}" sibTransId="{25CB978C-13ED-43E1-B1D3-9D9BEB90A744}"/>
    <dgm:cxn modelId="{98597437-0F9C-46DB-93B5-42E38110E2B6}" type="presParOf" srcId="{2E687E24-919E-44D0-859E-3D4D6A66BCAC}" destId="{D6B2958F-298A-444F-9016-B6137B9FDEFE}" srcOrd="0" destOrd="0" presId="urn:microsoft.com/office/officeart/2005/8/layout/vList3"/>
    <dgm:cxn modelId="{F3F7B78D-C4A2-4EF9-A1B6-B57A79DA4A42}" type="presParOf" srcId="{D6B2958F-298A-444F-9016-B6137B9FDEFE}" destId="{89708BE3-2139-4ABE-BA1B-9884203F03DD}" srcOrd="0" destOrd="0" presId="urn:microsoft.com/office/officeart/2005/8/layout/vList3"/>
    <dgm:cxn modelId="{07C704D5-A549-47FA-9B42-501B7D062DAA}" type="presParOf" srcId="{D6B2958F-298A-444F-9016-B6137B9FDEFE}" destId="{DA6170E0-4361-42CB-80BD-DE2580E4EA70}" srcOrd="1" destOrd="0" presId="urn:microsoft.com/office/officeart/2005/8/layout/vLis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5B10A2F-6BD9-4CE2-913C-63D8E7BB871B}"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A82C5EDE-AFF5-4CBF-B566-7E06AC20704C}">
      <dgm:prSet/>
      <dgm:spPr/>
      <dgm:t>
        <a:bodyPr/>
        <a:lstStyle/>
        <a:p>
          <a:pPr rtl="0"/>
          <a:r>
            <a:rPr lang="en-GB" dirty="0"/>
            <a:t>Data from the National Comorbidity Survey reveals it is the third most common psychiatric condition after major depression and alcohol dependence (Kessler et al., 2005)</a:t>
          </a:r>
        </a:p>
      </dgm:t>
    </dgm:pt>
    <dgm:pt modelId="{4FDD19A3-8A09-40B5-85C6-743C5A9755DC}" type="parTrans" cxnId="{66660193-498D-4924-989A-9114372ECB1E}">
      <dgm:prSet/>
      <dgm:spPr/>
      <dgm:t>
        <a:bodyPr/>
        <a:lstStyle/>
        <a:p>
          <a:endParaRPr lang="en-US"/>
        </a:p>
      </dgm:t>
    </dgm:pt>
    <dgm:pt modelId="{37EFAB18-C251-40B4-BA8B-38194439A56B}" type="sibTrans" cxnId="{66660193-498D-4924-989A-9114372ECB1E}">
      <dgm:prSet/>
      <dgm:spPr/>
      <dgm:t>
        <a:bodyPr/>
        <a:lstStyle/>
        <a:p>
          <a:endParaRPr lang="en-US"/>
        </a:p>
      </dgm:t>
    </dgm:pt>
    <dgm:pt modelId="{6EFFB038-AF1E-41F4-81CA-C1767AF17A14}" type="pres">
      <dgm:prSet presAssocID="{C5B10A2F-6BD9-4CE2-913C-63D8E7BB871B}" presName="Name0" presStyleCnt="0">
        <dgm:presLayoutVars>
          <dgm:dir/>
          <dgm:animLvl val="lvl"/>
          <dgm:resizeHandles val="exact"/>
        </dgm:presLayoutVars>
      </dgm:prSet>
      <dgm:spPr/>
    </dgm:pt>
    <dgm:pt modelId="{05085C89-044C-482B-B59B-D38F6CFEAAAC}" type="pres">
      <dgm:prSet presAssocID="{A82C5EDE-AFF5-4CBF-B566-7E06AC20704C}" presName="linNode" presStyleCnt="0"/>
      <dgm:spPr/>
    </dgm:pt>
    <dgm:pt modelId="{B9BF8BCB-259B-45B5-A9E1-A7A684C995BE}" type="pres">
      <dgm:prSet presAssocID="{A82C5EDE-AFF5-4CBF-B566-7E06AC20704C}" presName="parentText" presStyleLbl="node1" presStyleIdx="0" presStyleCnt="1" custScaleX="204953">
        <dgm:presLayoutVars>
          <dgm:chMax val="1"/>
          <dgm:bulletEnabled val="1"/>
        </dgm:presLayoutVars>
      </dgm:prSet>
      <dgm:spPr/>
    </dgm:pt>
  </dgm:ptLst>
  <dgm:cxnLst>
    <dgm:cxn modelId="{09E5E05B-8C2C-431A-9FF1-7EB3813BEE45}" type="presOf" srcId="{C5B10A2F-6BD9-4CE2-913C-63D8E7BB871B}" destId="{6EFFB038-AF1E-41F4-81CA-C1767AF17A14}" srcOrd="0" destOrd="0" presId="urn:microsoft.com/office/officeart/2005/8/layout/vList5"/>
    <dgm:cxn modelId="{66660193-498D-4924-989A-9114372ECB1E}" srcId="{C5B10A2F-6BD9-4CE2-913C-63D8E7BB871B}" destId="{A82C5EDE-AFF5-4CBF-B566-7E06AC20704C}" srcOrd="0" destOrd="0" parTransId="{4FDD19A3-8A09-40B5-85C6-743C5A9755DC}" sibTransId="{37EFAB18-C251-40B4-BA8B-38194439A56B}"/>
    <dgm:cxn modelId="{A23B06E9-A506-457D-9B13-0789D2397648}" type="presOf" srcId="{A82C5EDE-AFF5-4CBF-B566-7E06AC20704C}" destId="{B9BF8BCB-259B-45B5-A9E1-A7A684C995BE}" srcOrd="0" destOrd="0" presId="urn:microsoft.com/office/officeart/2005/8/layout/vList5"/>
    <dgm:cxn modelId="{985F1271-E8F3-479B-9AE0-2DE51FED9A99}" type="presParOf" srcId="{6EFFB038-AF1E-41F4-81CA-C1767AF17A14}" destId="{05085C89-044C-482B-B59B-D38F6CFEAAAC}" srcOrd="0" destOrd="0" presId="urn:microsoft.com/office/officeart/2005/8/layout/vList5"/>
    <dgm:cxn modelId="{58ED0EDF-9926-41CB-89F0-9F64A8952D98}" type="presParOf" srcId="{05085C89-044C-482B-B59B-D38F6CFEAAAC}" destId="{B9BF8BCB-259B-45B5-A9E1-A7A684C995BE}" srcOrd="0" destOrd="0" presId="urn:microsoft.com/office/officeart/2005/8/layout/vList5"/>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51B68F6-2324-4467-98D8-FD2A5BF96E45}" type="doc">
      <dgm:prSet loTypeId="urn:microsoft.com/office/officeart/2005/8/layout/chevron1" loCatId="process" qsTypeId="urn:microsoft.com/office/officeart/2005/8/quickstyle/simple1" qsCatId="simple" csTypeId="urn:microsoft.com/office/officeart/2005/8/colors/colorful2" csCatId="colorful" phldr="1"/>
      <dgm:spPr/>
      <dgm:t>
        <a:bodyPr/>
        <a:lstStyle/>
        <a:p>
          <a:endParaRPr lang="en-US"/>
        </a:p>
      </dgm:t>
    </dgm:pt>
    <dgm:pt modelId="{9F131E11-E353-447B-8369-88EDBDB8853B}">
      <dgm:prSet/>
      <dgm:spPr/>
      <dgm:t>
        <a:bodyPr/>
        <a:lstStyle/>
        <a:p>
          <a:pPr rtl="0"/>
          <a:r>
            <a:rPr lang="en-GB" dirty="0"/>
            <a:t>Women and men are equally likely to seek treatment for social anxiety disorder, but community surveys indicate that women are somewhat more likely to have the condition (Kessler et al., 2005)</a:t>
          </a:r>
        </a:p>
      </dgm:t>
    </dgm:pt>
    <dgm:pt modelId="{ADABC773-FC48-4620-BAFE-0C1E38827294}" type="parTrans" cxnId="{725394B5-C9FD-443E-9D0B-7289B3912F9E}">
      <dgm:prSet/>
      <dgm:spPr/>
      <dgm:t>
        <a:bodyPr/>
        <a:lstStyle/>
        <a:p>
          <a:endParaRPr lang="en-US"/>
        </a:p>
      </dgm:t>
    </dgm:pt>
    <dgm:pt modelId="{E4063B3F-5AF3-4C6B-80B2-B2CD1D5B2A86}" type="sibTrans" cxnId="{725394B5-C9FD-443E-9D0B-7289B3912F9E}">
      <dgm:prSet/>
      <dgm:spPr/>
      <dgm:t>
        <a:bodyPr/>
        <a:lstStyle/>
        <a:p>
          <a:endParaRPr lang="en-US"/>
        </a:p>
      </dgm:t>
    </dgm:pt>
    <dgm:pt modelId="{0D3E970E-42BC-4559-99CB-657E29743BB1}">
      <dgm:prSet custT="1"/>
      <dgm:spPr/>
      <dgm:t>
        <a:bodyPr/>
        <a:lstStyle/>
        <a:p>
          <a:pPr rtl="0"/>
          <a:r>
            <a:rPr lang="en-GB" sz="1800" dirty="0"/>
            <a:t>It typically starts in childhood or adolescence</a:t>
          </a:r>
        </a:p>
      </dgm:t>
    </dgm:pt>
    <dgm:pt modelId="{73698603-E8BD-4F5F-BF38-11E28FAA3C33}" type="parTrans" cxnId="{B7A83254-C37F-4060-A97D-FC5D2052A645}">
      <dgm:prSet/>
      <dgm:spPr/>
      <dgm:t>
        <a:bodyPr/>
        <a:lstStyle/>
        <a:p>
          <a:endParaRPr lang="en-US"/>
        </a:p>
      </dgm:t>
    </dgm:pt>
    <dgm:pt modelId="{5ADAAA7C-047F-4051-9980-9938A7037DAE}" type="sibTrans" cxnId="{B7A83254-C37F-4060-A97D-FC5D2052A645}">
      <dgm:prSet/>
      <dgm:spPr/>
      <dgm:t>
        <a:bodyPr/>
        <a:lstStyle/>
        <a:p>
          <a:endParaRPr lang="en-US"/>
        </a:p>
      </dgm:t>
    </dgm:pt>
    <dgm:pt modelId="{9E1DE48B-BFFA-4D48-9C08-003CDB84E28B}" type="pres">
      <dgm:prSet presAssocID="{951B68F6-2324-4467-98D8-FD2A5BF96E45}" presName="Name0" presStyleCnt="0">
        <dgm:presLayoutVars>
          <dgm:dir/>
          <dgm:animLvl val="lvl"/>
          <dgm:resizeHandles val="exact"/>
        </dgm:presLayoutVars>
      </dgm:prSet>
      <dgm:spPr/>
    </dgm:pt>
    <dgm:pt modelId="{633DEE40-96C0-4955-ABBB-5B0BAD5DC240}" type="pres">
      <dgm:prSet presAssocID="{9F131E11-E353-447B-8369-88EDBDB8853B}" presName="parTxOnly" presStyleLbl="node1" presStyleIdx="0" presStyleCnt="2">
        <dgm:presLayoutVars>
          <dgm:chMax val="0"/>
          <dgm:chPref val="0"/>
          <dgm:bulletEnabled val="1"/>
        </dgm:presLayoutVars>
      </dgm:prSet>
      <dgm:spPr/>
    </dgm:pt>
    <dgm:pt modelId="{6ED701ED-E16B-4475-85C4-1FE641CAFE58}" type="pres">
      <dgm:prSet presAssocID="{E4063B3F-5AF3-4C6B-80B2-B2CD1D5B2A86}" presName="parTxOnlySpace" presStyleCnt="0"/>
      <dgm:spPr/>
    </dgm:pt>
    <dgm:pt modelId="{D5F8B544-3C73-4874-A06E-93C69CC00239}" type="pres">
      <dgm:prSet presAssocID="{0D3E970E-42BC-4559-99CB-657E29743BB1}" presName="parTxOnly" presStyleLbl="node1" presStyleIdx="1" presStyleCnt="2">
        <dgm:presLayoutVars>
          <dgm:chMax val="0"/>
          <dgm:chPref val="0"/>
          <dgm:bulletEnabled val="1"/>
        </dgm:presLayoutVars>
      </dgm:prSet>
      <dgm:spPr/>
    </dgm:pt>
  </dgm:ptLst>
  <dgm:cxnLst>
    <dgm:cxn modelId="{B7A83254-C37F-4060-A97D-FC5D2052A645}" srcId="{951B68F6-2324-4467-98D8-FD2A5BF96E45}" destId="{0D3E970E-42BC-4559-99CB-657E29743BB1}" srcOrd="1" destOrd="0" parTransId="{73698603-E8BD-4F5F-BF38-11E28FAA3C33}" sibTransId="{5ADAAA7C-047F-4051-9980-9938A7037DAE}"/>
    <dgm:cxn modelId="{9187C97A-285D-44ED-B064-41C08C60EC08}" type="presOf" srcId="{951B68F6-2324-4467-98D8-FD2A5BF96E45}" destId="{9E1DE48B-BFFA-4D48-9C08-003CDB84E28B}" srcOrd="0" destOrd="0" presId="urn:microsoft.com/office/officeart/2005/8/layout/chevron1"/>
    <dgm:cxn modelId="{3BB305B4-2833-4060-B5FA-9935B343F3FF}" type="presOf" srcId="{9F131E11-E353-447B-8369-88EDBDB8853B}" destId="{633DEE40-96C0-4955-ABBB-5B0BAD5DC240}" srcOrd="0" destOrd="0" presId="urn:microsoft.com/office/officeart/2005/8/layout/chevron1"/>
    <dgm:cxn modelId="{725394B5-C9FD-443E-9D0B-7289B3912F9E}" srcId="{951B68F6-2324-4467-98D8-FD2A5BF96E45}" destId="{9F131E11-E353-447B-8369-88EDBDB8853B}" srcOrd="0" destOrd="0" parTransId="{ADABC773-FC48-4620-BAFE-0C1E38827294}" sibTransId="{E4063B3F-5AF3-4C6B-80B2-B2CD1D5B2A86}"/>
    <dgm:cxn modelId="{F9E77EE3-7FDD-43F8-B57F-926B1AF645F8}" type="presOf" srcId="{0D3E970E-42BC-4559-99CB-657E29743BB1}" destId="{D5F8B544-3C73-4874-A06E-93C69CC00239}" srcOrd="0" destOrd="0" presId="urn:microsoft.com/office/officeart/2005/8/layout/chevron1"/>
    <dgm:cxn modelId="{5C0D3330-9FFD-4DBD-96A1-A422D9F6D4D5}" type="presParOf" srcId="{9E1DE48B-BFFA-4D48-9C08-003CDB84E28B}" destId="{633DEE40-96C0-4955-ABBB-5B0BAD5DC240}" srcOrd="0" destOrd="0" presId="urn:microsoft.com/office/officeart/2005/8/layout/chevron1"/>
    <dgm:cxn modelId="{63788AB4-0D06-4F2D-8CAF-28CA7B486690}" type="presParOf" srcId="{9E1DE48B-BFFA-4D48-9C08-003CDB84E28B}" destId="{6ED701ED-E16B-4475-85C4-1FE641CAFE58}" srcOrd="1" destOrd="0" presId="urn:microsoft.com/office/officeart/2005/8/layout/chevron1"/>
    <dgm:cxn modelId="{8BA65CD7-6C6B-4BDE-9C6B-E9470CB37B21}" type="presParOf" srcId="{9E1DE48B-BFFA-4D48-9C08-003CDB84E28B}" destId="{D5F8B544-3C73-4874-A06E-93C69CC00239}" srcOrd="2" destOrd="0" presId="urn:microsoft.com/office/officeart/2005/8/layout/chevron1"/>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982B76D-8595-4AC7-8208-3D2ED279CA3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82243C7-84C9-4ACF-80B0-74AFAB217463}">
      <dgm:prSet/>
      <dgm:spPr/>
      <dgm:t>
        <a:bodyPr/>
        <a:lstStyle/>
        <a:p>
          <a:pPr rtl="0"/>
          <a:r>
            <a:rPr lang="en-GB"/>
            <a:t>Educational achievement can be undermined, with individuals having a heightened risk of leaving school early and obtaining poorer qualifications (Van Ameringen et al., 2003).</a:t>
          </a:r>
        </a:p>
      </dgm:t>
    </dgm:pt>
    <dgm:pt modelId="{36EA5083-EDAA-49DE-946D-055533EF044B}" type="parTrans" cxnId="{BC1973B9-B479-49E0-AF6E-2E5D5991139D}">
      <dgm:prSet/>
      <dgm:spPr/>
      <dgm:t>
        <a:bodyPr/>
        <a:lstStyle/>
        <a:p>
          <a:endParaRPr lang="en-US"/>
        </a:p>
      </dgm:t>
    </dgm:pt>
    <dgm:pt modelId="{489DB520-E3AA-4D73-A4E1-3C3F4D5621F5}" type="sibTrans" cxnId="{BC1973B9-B479-49E0-AF6E-2E5D5991139D}">
      <dgm:prSet/>
      <dgm:spPr/>
      <dgm:t>
        <a:bodyPr/>
        <a:lstStyle/>
        <a:p>
          <a:endParaRPr lang="en-US"/>
        </a:p>
      </dgm:t>
    </dgm:pt>
    <dgm:pt modelId="{3745B020-9A0D-4779-A180-83D7F1979184}" type="pres">
      <dgm:prSet presAssocID="{6982B76D-8595-4AC7-8208-3D2ED279CA3E}" presName="linear" presStyleCnt="0">
        <dgm:presLayoutVars>
          <dgm:animLvl val="lvl"/>
          <dgm:resizeHandles val="exact"/>
        </dgm:presLayoutVars>
      </dgm:prSet>
      <dgm:spPr/>
    </dgm:pt>
    <dgm:pt modelId="{6D2F09E6-55CC-41D1-AF8D-259604FD1D0D}" type="pres">
      <dgm:prSet presAssocID="{782243C7-84C9-4ACF-80B0-74AFAB217463}" presName="parentText" presStyleLbl="node1" presStyleIdx="0" presStyleCnt="1">
        <dgm:presLayoutVars>
          <dgm:chMax val="0"/>
          <dgm:bulletEnabled val="1"/>
        </dgm:presLayoutVars>
      </dgm:prSet>
      <dgm:spPr/>
    </dgm:pt>
  </dgm:ptLst>
  <dgm:cxnLst>
    <dgm:cxn modelId="{C589EB0E-04D3-4F3E-80F4-D37CABDB2B69}" type="presOf" srcId="{6982B76D-8595-4AC7-8208-3D2ED279CA3E}" destId="{3745B020-9A0D-4779-A180-83D7F1979184}" srcOrd="0" destOrd="0" presId="urn:microsoft.com/office/officeart/2005/8/layout/vList2"/>
    <dgm:cxn modelId="{06EF0953-F25C-47EF-9D33-A381FBEB7B6A}" type="presOf" srcId="{782243C7-84C9-4ACF-80B0-74AFAB217463}" destId="{6D2F09E6-55CC-41D1-AF8D-259604FD1D0D}" srcOrd="0" destOrd="0" presId="urn:microsoft.com/office/officeart/2005/8/layout/vList2"/>
    <dgm:cxn modelId="{BC1973B9-B479-49E0-AF6E-2E5D5991139D}" srcId="{6982B76D-8595-4AC7-8208-3D2ED279CA3E}" destId="{782243C7-84C9-4ACF-80B0-74AFAB217463}" srcOrd="0" destOrd="0" parTransId="{36EA5083-EDAA-49DE-946D-055533EF044B}" sibTransId="{489DB520-E3AA-4D73-A4E1-3C3F4D5621F5}"/>
    <dgm:cxn modelId="{3679AF74-4468-414C-9F50-385B88D23543}" type="presParOf" srcId="{3745B020-9A0D-4779-A180-83D7F1979184}" destId="{6D2F09E6-55CC-41D1-AF8D-259604FD1D0D}"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BF6CB9B-9A7A-45DA-A7A5-89F976DB62A9}" type="doc">
      <dgm:prSet loTypeId="urn:microsoft.com/office/officeart/2005/8/layout/venn1" loCatId="relationship" qsTypeId="urn:microsoft.com/office/officeart/2005/8/quickstyle/simple1" qsCatId="simple" csTypeId="urn:microsoft.com/office/officeart/2005/8/colors/colorful5" csCatId="colorful" phldr="1"/>
      <dgm:spPr/>
      <dgm:t>
        <a:bodyPr/>
        <a:lstStyle/>
        <a:p>
          <a:endParaRPr lang="en-US"/>
        </a:p>
      </dgm:t>
    </dgm:pt>
    <dgm:pt modelId="{925B5C43-41F2-47D6-898F-CBCA21DA29EB}">
      <dgm:prSet/>
      <dgm:spPr/>
      <dgm:t>
        <a:bodyPr/>
        <a:lstStyle/>
        <a:p>
          <a:pPr rtl="0"/>
          <a:r>
            <a:rPr lang="en-GB" dirty="0"/>
            <a:t>Social life is impaired. Fewer friends and have more difficulty getting on with friends (</a:t>
          </a:r>
          <a:r>
            <a:rPr lang="en-GB" dirty="0" err="1"/>
            <a:t>Whisman</a:t>
          </a:r>
          <a:r>
            <a:rPr lang="en-GB" dirty="0"/>
            <a:t> et al., 2000).</a:t>
          </a:r>
        </a:p>
      </dgm:t>
    </dgm:pt>
    <dgm:pt modelId="{041DE6F4-27BE-4CA2-AFEF-62F122DCEDE7}" type="parTrans" cxnId="{3DF5F17F-B400-4040-993C-B9426152A138}">
      <dgm:prSet/>
      <dgm:spPr/>
      <dgm:t>
        <a:bodyPr/>
        <a:lstStyle/>
        <a:p>
          <a:endParaRPr lang="en-US"/>
        </a:p>
      </dgm:t>
    </dgm:pt>
    <dgm:pt modelId="{13C72B52-5F7A-4820-AA53-AE88A38A5DB3}" type="sibTrans" cxnId="{3DF5F17F-B400-4040-993C-B9426152A138}">
      <dgm:prSet/>
      <dgm:spPr/>
      <dgm:t>
        <a:bodyPr/>
        <a:lstStyle/>
        <a:p>
          <a:endParaRPr lang="en-US"/>
        </a:p>
      </dgm:t>
    </dgm:pt>
    <dgm:pt modelId="{61CCE91F-4A8E-44E9-A64E-0CD801129EA5}" type="pres">
      <dgm:prSet presAssocID="{5BF6CB9B-9A7A-45DA-A7A5-89F976DB62A9}" presName="compositeShape" presStyleCnt="0">
        <dgm:presLayoutVars>
          <dgm:chMax val="7"/>
          <dgm:dir/>
          <dgm:resizeHandles val="exact"/>
        </dgm:presLayoutVars>
      </dgm:prSet>
      <dgm:spPr/>
    </dgm:pt>
    <dgm:pt modelId="{7858DFDE-0A42-4738-9F85-081DF4E01F09}" type="pres">
      <dgm:prSet presAssocID="{925B5C43-41F2-47D6-898F-CBCA21DA29EB}" presName="circ1TxSh" presStyleLbl="vennNode1" presStyleIdx="0" presStyleCnt="1" custScaleX="127633"/>
      <dgm:spPr/>
    </dgm:pt>
  </dgm:ptLst>
  <dgm:cxnLst>
    <dgm:cxn modelId="{3DF5F17F-B400-4040-993C-B9426152A138}" srcId="{5BF6CB9B-9A7A-45DA-A7A5-89F976DB62A9}" destId="{925B5C43-41F2-47D6-898F-CBCA21DA29EB}" srcOrd="0" destOrd="0" parTransId="{041DE6F4-27BE-4CA2-AFEF-62F122DCEDE7}" sibTransId="{13C72B52-5F7A-4820-AA53-AE88A38A5DB3}"/>
    <dgm:cxn modelId="{731D44AE-AA32-4476-A754-CB7431D9C0A4}" type="presOf" srcId="{5BF6CB9B-9A7A-45DA-A7A5-89F976DB62A9}" destId="{61CCE91F-4A8E-44E9-A64E-0CD801129EA5}" srcOrd="0" destOrd="0" presId="urn:microsoft.com/office/officeart/2005/8/layout/venn1"/>
    <dgm:cxn modelId="{5557B7FA-01D2-4DE1-A163-DA8FE2C31D82}" type="presOf" srcId="{925B5C43-41F2-47D6-898F-CBCA21DA29EB}" destId="{7858DFDE-0A42-4738-9F85-081DF4E01F09}" srcOrd="0" destOrd="0" presId="urn:microsoft.com/office/officeart/2005/8/layout/venn1"/>
    <dgm:cxn modelId="{9C21AC52-5B01-49AE-ACA7-564DFC7213BB}" type="presParOf" srcId="{61CCE91F-4A8E-44E9-A64E-0CD801129EA5}" destId="{7858DFDE-0A42-4738-9F85-081DF4E01F09}" srcOrd="0" destOrd="0" presId="urn:microsoft.com/office/officeart/2005/8/layout/ven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181F620-53B1-4413-9070-2C91EEDBB364}" type="doc">
      <dgm:prSet loTypeId="urn:microsoft.com/office/officeart/2005/8/layout/vList6" loCatId="list" qsTypeId="urn:microsoft.com/office/officeart/2005/8/quickstyle/simple1" qsCatId="simple" csTypeId="urn:microsoft.com/office/officeart/2005/8/colors/colorful3" csCatId="colorful"/>
      <dgm:spPr/>
      <dgm:t>
        <a:bodyPr/>
        <a:lstStyle/>
        <a:p>
          <a:endParaRPr lang="en-US"/>
        </a:p>
      </dgm:t>
    </dgm:pt>
    <dgm:pt modelId="{A15ECD53-0642-4A78-BFA6-B7E4795AF413}">
      <dgm:prSet/>
      <dgm:spPr/>
      <dgm:t>
        <a:bodyPr/>
        <a:lstStyle/>
        <a:p>
          <a:pPr rtl="0"/>
          <a:r>
            <a:rPr lang="en-GB" dirty="0"/>
            <a:t>They are less likely to marry, are more likely to divorce and are less likely to have children (</a:t>
          </a:r>
          <a:r>
            <a:rPr lang="en-GB" dirty="0" err="1"/>
            <a:t>Wittchen</a:t>
          </a:r>
          <a:r>
            <a:rPr lang="en-GB" dirty="0"/>
            <a:t> et al., 1999). </a:t>
          </a:r>
        </a:p>
      </dgm:t>
    </dgm:pt>
    <dgm:pt modelId="{5F7F4BFC-9FCC-4728-9F61-FFDDD21DC03C}" type="parTrans" cxnId="{2414E832-8EAC-4807-957F-A6EEBE62E008}">
      <dgm:prSet/>
      <dgm:spPr/>
      <dgm:t>
        <a:bodyPr/>
        <a:lstStyle/>
        <a:p>
          <a:endParaRPr lang="en-US"/>
        </a:p>
      </dgm:t>
    </dgm:pt>
    <dgm:pt modelId="{DAFD4DBF-8722-4829-83B8-865EE89AEA80}" type="sibTrans" cxnId="{2414E832-8EAC-4807-957F-A6EEBE62E008}">
      <dgm:prSet/>
      <dgm:spPr/>
      <dgm:t>
        <a:bodyPr/>
        <a:lstStyle/>
        <a:p>
          <a:endParaRPr lang="en-US"/>
        </a:p>
      </dgm:t>
    </dgm:pt>
    <dgm:pt modelId="{0D2B8443-73BB-4DF3-9F4C-A2DE923FD104}" type="pres">
      <dgm:prSet presAssocID="{4181F620-53B1-4413-9070-2C91EEDBB364}" presName="Name0" presStyleCnt="0">
        <dgm:presLayoutVars>
          <dgm:dir/>
          <dgm:animLvl val="lvl"/>
          <dgm:resizeHandles/>
        </dgm:presLayoutVars>
      </dgm:prSet>
      <dgm:spPr/>
    </dgm:pt>
    <dgm:pt modelId="{0C9D66E8-0360-4EA9-A4AA-E9173B3BE44B}" type="pres">
      <dgm:prSet presAssocID="{A15ECD53-0642-4A78-BFA6-B7E4795AF413}" presName="linNode" presStyleCnt="0"/>
      <dgm:spPr/>
    </dgm:pt>
    <dgm:pt modelId="{6BE357A1-7286-43CE-B8CB-E2863A1493E1}" type="pres">
      <dgm:prSet presAssocID="{A15ECD53-0642-4A78-BFA6-B7E4795AF413}" presName="parentShp" presStyleLbl="node1" presStyleIdx="0" presStyleCnt="1">
        <dgm:presLayoutVars>
          <dgm:bulletEnabled val="1"/>
        </dgm:presLayoutVars>
      </dgm:prSet>
      <dgm:spPr/>
    </dgm:pt>
    <dgm:pt modelId="{E42D109C-FC4E-4A37-946A-2E89B707CA96}" type="pres">
      <dgm:prSet presAssocID="{A15ECD53-0642-4A78-BFA6-B7E4795AF413}" presName="childShp" presStyleLbl="bgAccFollowNode1" presStyleIdx="0" presStyleCnt="1">
        <dgm:presLayoutVars>
          <dgm:bulletEnabled val="1"/>
        </dgm:presLayoutVars>
      </dgm:prSet>
      <dgm:spPr/>
    </dgm:pt>
  </dgm:ptLst>
  <dgm:cxnLst>
    <dgm:cxn modelId="{2414E832-8EAC-4807-957F-A6EEBE62E008}" srcId="{4181F620-53B1-4413-9070-2C91EEDBB364}" destId="{A15ECD53-0642-4A78-BFA6-B7E4795AF413}" srcOrd="0" destOrd="0" parTransId="{5F7F4BFC-9FCC-4728-9F61-FFDDD21DC03C}" sibTransId="{DAFD4DBF-8722-4829-83B8-865EE89AEA80}"/>
    <dgm:cxn modelId="{F7511450-96E8-4165-9E62-EAA2405105A2}" type="presOf" srcId="{A15ECD53-0642-4A78-BFA6-B7E4795AF413}" destId="{6BE357A1-7286-43CE-B8CB-E2863A1493E1}" srcOrd="0" destOrd="0" presId="urn:microsoft.com/office/officeart/2005/8/layout/vList6"/>
    <dgm:cxn modelId="{A8F043DC-F0AD-458E-9CDD-D1F865949B62}" type="presOf" srcId="{4181F620-53B1-4413-9070-2C91EEDBB364}" destId="{0D2B8443-73BB-4DF3-9F4C-A2DE923FD104}" srcOrd="0" destOrd="0" presId="urn:microsoft.com/office/officeart/2005/8/layout/vList6"/>
    <dgm:cxn modelId="{A5E906ED-60AD-4CA9-86B2-D186A5439277}" type="presParOf" srcId="{0D2B8443-73BB-4DF3-9F4C-A2DE923FD104}" destId="{0C9D66E8-0360-4EA9-A4AA-E9173B3BE44B}" srcOrd="0" destOrd="0" presId="urn:microsoft.com/office/officeart/2005/8/layout/vList6"/>
    <dgm:cxn modelId="{1F399ED4-1A64-4090-9D0B-3DEADD267682}" type="presParOf" srcId="{0C9D66E8-0360-4EA9-A4AA-E9173B3BE44B}" destId="{6BE357A1-7286-43CE-B8CB-E2863A1493E1}" srcOrd="0" destOrd="0" presId="urn:microsoft.com/office/officeart/2005/8/layout/vList6"/>
    <dgm:cxn modelId="{C1CA11F6-5348-49B1-9223-665D63C168C5}" type="presParOf" srcId="{0C9D66E8-0360-4EA9-A4AA-E9173B3BE44B}" destId="{E42D109C-FC4E-4A37-946A-2E89B707CA96}" srcOrd="1" destOrd="0" presId="urn:microsoft.com/office/officeart/2005/8/layout/vList6"/>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A7A25B9-B67C-444F-89B7-A84D22A4C5A5}" type="doc">
      <dgm:prSet loTypeId="urn:microsoft.com/office/officeart/2005/8/layout/target3" loCatId="relationship" qsTypeId="urn:microsoft.com/office/officeart/2005/8/quickstyle/simple1" qsCatId="simple" csTypeId="urn:microsoft.com/office/officeart/2005/8/colors/colorful4" csCatId="colorful" phldr="1"/>
      <dgm:spPr/>
      <dgm:t>
        <a:bodyPr/>
        <a:lstStyle/>
        <a:p>
          <a:endParaRPr lang="en-US"/>
        </a:p>
      </dgm:t>
    </dgm:pt>
    <dgm:pt modelId="{532D90C1-474B-46DF-949E-F99B1897275D}">
      <dgm:prSet/>
      <dgm:spPr/>
      <dgm:t>
        <a:bodyPr/>
        <a:lstStyle/>
        <a:p>
          <a:pPr rtl="0"/>
          <a:r>
            <a:rPr lang="en-GB" dirty="0"/>
            <a:t>Social fears can also interfere with visiting shops, buying clothes, having a haircut and using the telephone. </a:t>
          </a:r>
        </a:p>
      </dgm:t>
    </dgm:pt>
    <dgm:pt modelId="{BC0A5F3A-ABE2-4BFF-A530-49843A2048E6}" type="parTrans" cxnId="{1852D310-D40F-420A-A41F-150A8B294D33}">
      <dgm:prSet/>
      <dgm:spPr/>
      <dgm:t>
        <a:bodyPr/>
        <a:lstStyle/>
        <a:p>
          <a:endParaRPr lang="en-US"/>
        </a:p>
      </dgm:t>
    </dgm:pt>
    <dgm:pt modelId="{BB6D71FF-E89B-4EFB-A650-08CE5CDF5434}" type="sibTrans" cxnId="{1852D310-D40F-420A-A41F-150A8B294D33}">
      <dgm:prSet/>
      <dgm:spPr/>
      <dgm:t>
        <a:bodyPr/>
        <a:lstStyle/>
        <a:p>
          <a:endParaRPr lang="en-US"/>
        </a:p>
      </dgm:t>
    </dgm:pt>
    <dgm:pt modelId="{0F8D0D82-10E9-4A54-8D4D-263E0E83CE92}" type="pres">
      <dgm:prSet presAssocID="{AA7A25B9-B67C-444F-89B7-A84D22A4C5A5}" presName="Name0" presStyleCnt="0">
        <dgm:presLayoutVars>
          <dgm:chMax val="7"/>
          <dgm:dir/>
          <dgm:animLvl val="lvl"/>
          <dgm:resizeHandles val="exact"/>
        </dgm:presLayoutVars>
      </dgm:prSet>
      <dgm:spPr/>
    </dgm:pt>
    <dgm:pt modelId="{01973693-0545-467D-8AE3-4C0098179795}" type="pres">
      <dgm:prSet presAssocID="{532D90C1-474B-46DF-949E-F99B1897275D}" presName="circle1" presStyleLbl="node1" presStyleIdx="0" presStyleCnt="1"/>
      <dgm:spPr/>
    </dgm:pt>
    <dgm:pt modelId="{E2316006-4573-480D-A28C-920BA035AC40}" type="pres">
      <dgm:prSet presAssocID="{532D90C1-474B-46DF-949E-F99B1897275D}" presName="space" presStyleCnt="0"/>
      <dgm:spPr/>
    </dgm:pt>
    <dgm:pt modelId="{B38DFE3B-4F34-4794-8CA5-60FA20C62607}" type="pres">
      <dgm:prSet presAssocID="{532D90C1-474B-46DF-949E-F99B1897275D}" presName="rect1" presStyleLbl="alignAcc1" presStyleIdx="0" presStyleCnt="1" custLinFactNeighborX="-1742" custLinFactNeighborY="-22317"/>
      <dgm:spPr/>
    </dgm:pt>
    <dgm:pt modelId="{CC7C06AA-FCB7-4014-92A0-10506B64FB58}" type="pres">
      <dgm:prSet presAssocID="{532D90C1-474B-46DF-949E-F99B1897275D}" presName="rect1ParTxNoCh" presStyleLbl="alignAcc1" presStyleIdx="0" presStyleCnt="1">
        <dgm:presLayoutVars>
          <dgm:chMax val="1"/>
          <dgm:bulletEnabled val="1"/>
        </dgm:presLayoutVars>
      </dgm:prSet>
      <dgm:spPr/>
    </dgm:pt>
  </dgm:ptLst>
  <dgm:cxnLst>
    <dgm:cxn modelId="{1852D310-D40F-420A-A41F-150A8B294D33}" srcId="{AA7A25B9-B67C-444F-89B7-A84D22A4C5A5}" destId="{532D90C1-474B-46DF-949E-F99B1897275D}" srcOrd="0" destOrd="0" parTransId="{BC0A5F3A-ABE2-4BFF-A530-49843A2048E6}" sibTransId="{BB6D71FF-E89B-4EFB-A650-08CE5CDF5434}"/>
    <dgm:cxn modelId="{0CC0274D-A7CE-4A35-AFC1-6821C6C862B7}" type="presOf" srcId="{AA7A25B9-B67C-444F-89B7-A84D22A4C5A5}" destId="{0F8D0D82-10E9-4A54-8D4D-263E0E83CE92}" srcOrd="0" destOrd="0" presId="urn:microsoft.com/office/officeart/2005/8/layout/target3"/>
    <dgm:cxn modelId="{514BB582-C1B2-4629-A3FC-E906AF83A0E6}" type="presOf" srcId="{532D90C1-474B-46DF-949E-F99B1897275D}" destId="{CC7C06AA-FCB7-4014-92A0-10506B64FB58}" srcOrd="1" destOrd="0" presId="urn:microsoft.com/office/officeart/2005/8/layout/target3"/>
    <dgm:cxn modelId="{A8E9AEFE-2776-42CD-BF35-C6B643630F76}" type="presOf" srcId="{532D90C1-474B-46DF-949E-F99B1897275D}" destId="{B38DFE3B-4F34-4794-8CA5-60FA20C62607}" srcOrd="0" destOrd="0" presId="urn:microsoft.com/office/officeart/2005/8/layout/target3"/>
    <dgm:cxn modelId="{6BB1CE6C-28A0-4289-A70F-8DAC4959CDF6}" type="presParOf" srcId="{0F8D0D82-10E9-4A54-8D4D-263E0E83CE92}" destId="{01973693-0545-467D-8AE3-4C0098179795}" srcOrd="0" destOrd="0" presId="urn:microsoft.com/office/officeart/2005/8/layout/target3"/>
    <dgm:cxn modelId="{B84ABC82-4B11-4950-8574-394F755A0B9F}" type="presParOf" srcId="{0F8D0D82-10E9-4A54-8D4D-263E0E83CE92}" destId="{E2316006-4573-480D-A28C-920BA035AC40}" srcOrd="1" destOrd="0" presId="urn:microsoft.com/office/officeart/2005/8/layout/target3"/>
    <dgm:cxn modelId="{31132F2E-8716-4680-BF7C-0953ED3A8A59}" type="presParOf" srcId="{0F8D0D82-10E9-4A54-8D4D-263E0E83CE92}" destId="{B38DFE3B-4F34-4794-8CA5-60FA20C62607}" srcOrd="2" destOrd="0" presId="urn:microsoft.com/office/officeart/2005/8/layout/target3"/>
    <dgm:cxn modelId="{D9BC7FE3-2C6A-4C56-B254-ED7529664F31}" type="presParOf" srcId="{0F8D0D82-10E9-4A54-8D4D-263E0E83CE92}" destId="{CC7C06AA-FCB7-4014-92A0-10506B64FB58}" srcOrd="3" destOrd="0" presId="urn:microsoft.com/office/officeart/2005/8/layout/target3"/>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3D4E7E4-69C0-4774-8053-8D01E3755BC4}" type="doc">
      <dgm:prSet loTypeId="urn:microsoft.com/office/officeart/2009/3/layout/RandomtoResultProcess" loCatId="process" qsTypeId="urn:microsoft.com/office/officeart/2005/8/quickstyle/simple1" qsCatId="simple" csTypeId="urn:microsoft.com/office/officeart/2005/8/colors/accent2_4" csCatId="accent2"/>
      <dgm:spPr/>
      <dgm:t>
        <a:bodyPr/>
        <a:lstStyle/>
        <a:p>
          <a:endParaRPr lang="en-US"/>
        </a:p>
      </dgm:t>
    </dgm:pt>
    <dgm:pt modelId="{4F569C90-D175-4370-9AAC-95CB7B37295B}">
      <dgm:prSet/>
      <dgm:spPr/>
      <dgm:t>
        <a:bodyPr/>
        <a:lstStyle/>
        <a:p>
          <a:pPr rtl="0"/>
          <a:r>
            <a:rPr lang="en-GB" dirty="0" err="1"/>
            <a:t>Katzelnick</a:t>
          </a:r>
          <a:r>
            <a:rPr lang="en-GB" dirty="0"/>
            <a:t> et al. (2001) - associated with outpatient medical visits.</a:t>
          </a:r>
        </a:p>
      </dgm:t>
    </dgm:pt>
    <dgm:pt modelId="{5276376D-8D5D-41E6-A64B-13CB77916544}" type="parTrans" cxnId="{EF9BEE96-3686-4AF6-8332-418198AB55A8}">
      <dgm:prSet/>
      <dgm:spPr/>
      <dgm:t>
        <a:bodyPr/>
        <a:lstStyle/>
        <a:p>
          <a:endParaRPr lang="en-US"/>
        </a:p>
      </dgm:t>
    </dgm:pt>
    <dgm:pt modelId="{1CC22E4B-4295-4E6E-95F4-58F1AD04F169}" type="sibTrans" cxnId="{EF9BEE96-3686-4AF6-8332-418198AB55A8}">
      <dgm:prSet/>
      <dgm:spPr/>
      <dgm:t>
        <a:bodyPr/>
        <a:lstStyle/>
        <a:p>
          <a:endParaRPr lang="en-US"/>
        </a:p>
      </dgm:t>
    </dgm:pt>
    <dgm:pt modelId="{C2B27DD3-2EFE-407A-A4D1-C701A5BBD464}" type="pres">
      <dgm:prSet presAssocID="{F3D4E7E4-69C0-4774-8053-8D01E3755BC4}" presName="Name0" presStyleCnt="0">
        <dgm:presLayoutVars>
          <dgm:dir/>
          <dgm:animOne val="branch"/>
          <dgm:animLvl val="lvl"/>
        </dgm:presLayoutVars>
      </dgm:prSet>
      <dgm:spPr/>
    </dgm:pt>
    <dgm:pt modelId="{3649B61D-7DF2-4B0E-8633-44185A19021C}" type="pres">
      <dgm:prSet presAssocID="{4F569C90-D175-4370-9AAC-95CB7B37295B}" presName="chaos" presStyleCnt="0"/>
      <dgm:spPr/>
    </dgm:pt>
    <dgm:pt modelId="{50A9E891-7FCB-4654-9A03-43F76FB7F72D}" type="pres">
      <dgm:prSet presAssocID="{4F569C90-D175-4370-9AAC-95CB7B37295B}" presName="parTx1" presStyleLbl="revTx" presStyleIdx="0" presStyleCnt="1"/>
      <dgm:spPr/>
    </dgm:pt>
    <dgm:pt modelId="{FC8EA3D5-8D1C-45BB-BBC9-AD575D13D909}" type="pres">
      <dgm:prSet presAssocID="{4F569C90-D175-4370-9AAC-95CB7B37295B}" presName="c1" presStyleLbl="node1" presStyleIdx="0" presStyleCnt="18"/>
      <dgm:spPr/>
    </dgm:pt>
    <dgm:pt modelId="{5FA0F6A6-1118-43CD-9490-C6CAD49BFF69}" type="pres">
      <dgm:prSet presAssocID="{4F569C90-D175-4370-9AAC-95CB7B37295B}" presName="c2" presStyleLbl="node1" presStyleIdx="1" presStyleCnt="18"/>
      <dgm:spPr/>
    </dgm:pt>
    <dgm:pt modelId="{676D7998-496D-4623-9AA5-0771BE482BBD}" type="pres">
      <dgm:prSet presAssocID="{4F569C90-D175-4370-9AAC-95CB7B37295B}" presName="c3" presStyleLbl="node1" presStyleIdx="2" presStyleCnt="18"/>
      <dgm:spPr/>
    </dgm:pt>
    <dgm:pt modelId="{C26F97AA-01B7-4644-BAEB-EEB15D3EF88A}" type="pres">
      <dgm:prSet presAssocID="{4F569C90-D175-4370-9AAC-95CB7B37295B}" presName="c4" presStyleLbl="node1" presStyleIdx="3" presStyleCnt="18"/>
      <dgm:spPr/>
    </dgm:pt>
    <dgm:pt modelId="{ABDA5DF3-0200-4D22-AD2C-CACBE4A3807A}" type="pres">
      <dgm:prSet presAssocID="{4F569C90-D175-4370-9AAC-95CB7B37295B}" presName="c5" presStyleLbl="node1" presStyleIdx="4" presStyleCnt="18"/>
      <dgm:spPr/>
    </dgm:pt>
    <dgm:pt modelId="{E845E2D0-418B-4B0B-A963-7DF5DC3836C4}" type="pres">
      <dgm:prSet presAssocID="{4F569C90-D175-4370-9AAC-95CB7B37295B}" presName="c6" presStyleLbl="node1" presStyleIdx="5" presStyleCnt="18"/>
      <dgm:spPr/>
    </dgm:pt>
    <dgm:pt modelId="{F719FAF2-9834-425F-B12A-68A0604B94C0}" type="pres">
      <dgm:prSet presAssocID="{4F569C90-D175-4370-9AAC-95CB7B37295B}" presName="c7" presStyleLbl="node1" presStyleIdx="6" presStyleCnt="18"/>
      <dgm:spPr/>
    </dgm:pt>
    <dgm:pt modelId="{C8C9D35C-D97F-48D8-9EE7-83C06491AE34}" type="pres">
      <dgm:prSet presAssocID="{4F569C90-D175-4370-9AAC-95CB7B37295B}" presName="c8" presStyleLbl="node1" presStyleIdx="7" presStyleCnt="18"/>
      <dgm:spPr/>
    </dgm:pt>
    <dgm:pt modelId="{10573F9D-1DE1-4B85-BE50-76E6BCDDA856}" type="pres">
      <dgm:prSet presAssocID="{4F569C90-D175-4370-9AAC-95CB7B37295B}" presName="c9" presStyleLbl="node1" presStyleIdx="8" presStyleCnt="18"/>
      <dgm:spPr/>
    </dgm:pt>
    <dgm:pt modelId="{5E0BBB7C-4F1F-44AC-B62D-975946D09F48}" type="pres">
      <dgm:prSet presAssocID="{4F569C90-D175-4370-9AAC-95CB7B37295B}" presName="c10" presStyleLbl="node1" presStyleIdx="9" presStyleCnt="18"/>
      <dgm:spPr/>
    </dgm:pt>
    <dgm:pt modelId="{9ECDE36A-AF91-43D2-8829-04C6FD5B58DE}" type="pres">
      <dgm:prSet presAssocID="{4F569C90-D175-4370-9AAC-95CB7B37295B}" presName="c11" presStyleLbl="node1" presStyleIdx="10" presStyleCnt="18"/>
      <dgm:spPr/>
    </dgm:pt>
    <dgm:pt modelId="{0D42C656-8582-4783-ACDC-5C04B38F5895}" type="pres">
      <dgm:prSet presAssocID="{4F569C90-D175-4370-9AAC-95CB7B37295B}" presName="c12" presStyleLbl="node1" presStyleIdx="11" presStyleCnt="18"/>
      <dgm:spPr/>
    </dgm:pt>
    <dgm:pt modelId="{8C5E58B5-641C-4530-88AC-B1ACA7A20AFD}" type="pres">
      <dgm:prSet presAssocID="{4F569C90-D175-4370-9AAC-95CB7B37295B}" presName="c13" presStyleLbl="node1" presStyleIdx="12" presStyleCnt="18"/>
      <dgm:spPr/>
    </dgm:pt>
    <dgm:pt modelId="{41BBF646-C2CE-4E65-80A7-7CE25A3638A6}" type="pres">
      <dgm:prSet presAssocID="{4F569C90-D175-4370-9AAC-95CB7B37295B}" presName="c14" presStyleLbl="node1" presStyleIdx="13" presStyleCnt="18"/>
      <dgm:spPr/>
    </dgm:pt>
    <dgm:pt modelId="{74A5D097-46F1-4ED3-A41E-A525F115D4A2}" type="pres">
      <dgm:prSet presAssocID="{4F569C90-D175-4370-9AAC-95CB7B37295B}" presName="c15" presStyleLbl="node1" presStyleIdx="14" presStyleCnt="18"/>
      <dgm:spPr/>
    </dgm:pt>
    <dgm:pt modelId="{C4517EBB-7579-4582-ABB0-B525B9ED3D11}" type="pres">
      <dgm:prSet presAssocID="{4F569C90-D175-4370-9AAC-95CB7B37295B}" presName="c16" presStyleLbl="node1" presStyleIdx="15" presStyleCnt="18"/>
      <dgm:spPr/>
    </dgm:pt>
    <dgm:pt modelId="{662BEEE8-255C-47BE-9C47-C84404A8B1B7}" type="pres">
      <dgm:prSet presAssocID="{4F569C90-D175-4370-9AAC-95CB7B37295B}" presName="c17" presStyleLbl="node1" presStyleIdx="16" presStyleCnt="18"/>
      <dgm:spPr/>
    </dgm:pt>
    <dgm:pt modelId="{4B840BFD-920D-48A0-B707-EED886A54EC0}" type="pres">
      <dgm:prSet presAssocID="{4F569C90-D175-4370-9AAC-95CB7B37295B}" presName="c18" presStyleLbl="node1" presStyleIdx="17" presStyleCnt="18"/>
      <dgm:spPr/>
    </dgm:pt>
  </dgm:ptLst>
  <dgm:cxnLst>
    <dgm:cxn modelId="{4BDC0578-3EA4-4292-9807-C0F75C93B98D}" type="presOf" srcId="{4F569C90-D175-4370-9AAC-95CB7B37295B}" destId="{50A9E891-7FCB-4654-9A03-43F76FB7F72D}" srcOrd="0" destOrd="0" presId="urn:microsoft.com/office/officeart/2009/3/layout/RandomtoResultProcess"/>
    <dgm:cxn modelId="{72B81184-8300-49E6-9646-E52C18DE2A5B}" type="presOf" srcId="{F3D4E7E4-69C0-4774-8053-8D01E3755BC4}" destId="{C2B27DD3-2EFE-407A-A4D1-C701A5BBD464}" srcOrd="0" destOrd="0" presId="urn:microsoft.com/office/officeart/2009/3/layout/RandomtoResultProcess"/>
    <dgm:cxn modelId="{EF9BEE96-3686-4AF6-8332-418198AB55A8}" srcId="{F3D4E7E4-69C0-4774-8053-8D01E3755BC4}" destId="{4F569C90-D175-4370-9AAC-95CB7B37295B}" srcOrd="0" destOrd="0" parTransId="{5276376D-8D5D-41E6-A64B-13CB77916544}" sibTransId="{1CC22E4B-4295-4E6E-95F4-58F1AD04F169}"/>
    <dgm:cxn modelId="{45094CD1-6D9D-471B-A41F-33715531A05C}" type="presParOf" srcId="{C2B27DD3-2EFE-407A-A4D1-C701A5BBD464}" destId="{3649B61D-7DF2-4B0E-8633-44185A19021C}" srcOrd="0" destOrd="0" presId="urn:microsoft.com/office/officeart/2009/3/layout/RandomtoResultProcess"/>
    <dgm:cxn modelId="{BC01BB14-C538-4E83-8FD5-F25B2F2A475C}" type="presParOf" srcId="{3649B61D-7DF2-4B0E-8633-44185A19021C}" destId="{50A9E891-7FCB-4654-9A03-43F76FB7F72D}" srcOrd="0" destOrd="0" presId="urn:microsoft.com/office/officeart/2009/3/layout/RandomtoResultProcess"/>
    <dgm:cxn modelId="{D5726B05-87B5-4B32-95A4-F842F50A21E0}" type="presParOf" srcId="{3649B61D-7DF2-4B0E-8633-44185A19021C}" destId="{FC8EA3D5-8D1C-45BB-BBC9-AD575D13D909}" srcOrd="1" destOrd="0" presId="urn:microsoft.com/office/officeart/2009/3/layout/RandomtoResultProcess"/>
    <dgm:cxn modelId="{D0E00C33-D5ED-4F94-8A76-2E6947130ABF}" type="presParOf" srcId="{3649B61D-7DF2-4B0E-8633-44185A19021C}" destId="{5FA0F6A6-1118-43CD-9490-C6CAD49BFF69}" srcOrd="2" destOrd="0" presId="urn:microsoft.com/office/officeart/2009/3/layout/RandomtoResultProcess"/>
    <dgm:cxn modelId="{58E1ADB5-EA83-43AE-AF69-E146FA126ACD}" type="presParOf" srcId="{3649B61D-7DF2-4B0E-8633-44185A19021C}" destId="{676D7998-496D-4623-9AA5-0771BE482BBD}" srcOrd="3" destOrd="0" presId="urn:microsoft.com/office/officeart/2009/3/layout/RandomtoResultProcess"/>
    <dgm:cxn modelId="{F16DE7B3-1500-4547-96CF-BA10B6C0CA72}" type="presParOf" srcId="{3649B61D-7DF2-4B0E-8633-44185A19021C}" destId="{C26F97AA-01B7-4644-BAEB-EEB15D3EF88A}" srcOrd="4" destOrd="0" presId="urn:microsoft.com/office/officeart/2009/3/layout/RandomtoResultProcess"/>
    <dgm:cxn modelId="{A80FD78C-74BC-4C60-984D-5CEAF68E58DF}" type="presParOf" srcId="{3649B61D-7DF2-4B0E-8633-44185A19021C}" destId="{ABDA5DF3-0200-4D22-AD2C-CACBE4A3807A}" srcOrd="5" destOrd="0" presId="urn:microsoft.com/office/officeart/2009/3/layout/RandomtoResultProcess"/>
    <dgm:cxn modelId="{48D22DDD-A032-4D2B-AC8F-699AF77B837E}" type="presParOf" srcId="{3649B61D-7DF2-4B0E-8633-44185A19021C}" destId="{E845E2D0-418B-4B0B-A963-7DF5DC3836C4}" srcOrd="6" destOrd="0" presId="urn:microsoft.com/office/officeart/2009/3/layout/RandomtoResultProcess"/>
    <dgm:cxn modelId="{6ED89AD1-5D5C-48BD-81A9-9AF7401280AE}" type="presParOf" srcId="{3649B61D-7DF2-4B0E-8633-44185A19021C}" destId="{F719FAF2-9834-425F-B12A-68A0604B94C0}" srcOrd="7" destOrd="0" presId="urn:microsoft.com/office/officeart/2009/3/layout/RandomtoResultProcess"/>
    <dgm:cxn modelId="{4A4B7F2D-109E-4B79-A619-E41C2182CE31}" type="presParOf" srcId="{3649B61D-7DF2-4B0E-8633-44185A19021C}" destId="{C8C9D35C-D97F-48D8-9EE7-83C06491AE34}" srcOrd="8" destOrd="0" presId="urn:microsoft.com/office/officeart/2009/3/layout/RandomtoResultProcess"/>
    <dgm:cxn modelId="{B45FC81A-EE81-4D49-935E-CEC0B19F7FF6}" type="presParOf" srcId="{3649B61D-7DF2-4B0E-8633-44185A19021C}" destId="{10573F9D-1DE1-4B85-BE50-76E6BCDDA856}" srcOrd="9" destOrd="0" presId="urn:microsoft.com/office/officeart/2009/3/layout/RandomtoResultProcess"/>
    <dgm:cxn modelId="{361BE42C-63B0-4F15-B26C-771C57DCFA84}" type="presParOf" srcId="{3649B61D-7DF2-4B0E-8633-44185A19021C}" destId="{5E0BBB7C-4F1F-44AC-B62D-975946D09F48}" srcOrd="10" destOrd="0" presId="urn:microsoft.com/office/officeart/2009/3/layout/RandomtoResultProcess"/>
    <dgm:cxn modelId="{5961BDFF-3552-4CC2-A3DE-82B1243DB1F8}" type="presParOf" srcId="{3649B61D-7DF2-4B0E-8633-44185A19021C}" destId="{9ECDE36A-AF91-43D2-8829-04C6FD5B58DE}" srcOrd="11" destOrd="0" presId="urn:microsoft.com/office/officeart/2009/3/layout/RandomtoResultProcess"/>
    <dgm:cxn modelId="{33738C1A-8B74-4235-863F-92CC3BBBA13A}" type="presParOf" srcId="{3649B61D-7DF2-4B0E-8633-44185A19021C}" destId="{0D42C656-8582-4783-ACDC-5C04B38F5895}" srcOrd="12" destOrd="0" presId="urn:microsoft.com/office/officeart/2009/3/layout/RandomtoResultProcess"/>
    <dgm:cxn modelId="{50797CF5-34B3-4485-94AB-C698B7163CFE}" type="presParOf" srcId="{3649B61D-7DF2-4B0E-8633-44185A19021C}" destId="{8C5E58B5-641C-4530-88AC-B1ACA7A20AFD}" srcOrd="13" destOrd="0" presId="urn:microsoft.com/office/officeart/2009/3/layout/RandomtoResultProcess"/>
    <dgm:cxn modelId="{4F08E6E1-33F8-455E-8C33-0A25C24B7F21}" type="presParOf" srcId="{3649B61D-7DF2-4B0E-8633-44185A19021C}" destId="{41BBF646-C2CE-4E65-80A7-7CE25A3638A6}" srcOrd="14" destOrd="0" presId="urn:microsoft.com/office/officeart/2009/3/layout/RandomtoResultProcess"/>
    <dgm:cxn modelId="{458523D4-8A3C-410F-9DB4-C09C22B454C2}" type="presParOf" srcId="{3649B61D-7DF2-4B0E-8633-44185A19021C}" destId="{74A5D097-46F1-4ED3-A41E-A525F115D4A2}" srcOrd="15" destOrd="0" presId="urn:microsoft.com/office/officeart/2009/3/layout/RandomtoResultProcess"/>
    <dgm:cxn modelId="{17788735-4B78-4B4D-8328-B579A1544AC4}" type="presParOf" srcId="{3649B61D-7DF2-4B0E-8633-44185A19021C}" destId="{C4517EBB-7579-4582-ABB0-B525B9ED3D11}" srcOrd="16" destOrd="0" presId="urn:microsoft.com/office/officeart/2009/3/layout/RandomtoResultProcess"/>
    <dgm:cxn modelId="{7E508FD7-1380-4365-8A30-08139CA59EB2}" type="presParOf" srcId="{3649B61D-7DF2-4B0E-8633-44185A19021C}" destId="{662BEEE8-255C-47BE-9C47-C84404A8B1B7}" srcOrd="17" destOrd="0" presId="urn:microsoft.com/office/officeart/2009/3/layout/RandomtoResultProcess"/>
    <dgm:cxn modelId="{434F3E62-DBD7-415B-8A1F-43677EB2B7B8}" type="presParOf" srcId="{3649B61D-7DF2-4B0E-8633-44185A19021C}" destId="{4B840BFD-920D-48A0-B707-EED886A54EC0}" srcOrd="18" destOrd="0" presId="urn:microsoft.com/office/officeart/2009/3/layout/RandomtoResultProcess"/>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F5E5D75-9E02-4235-8277-D39E9D5E4BF2}" type="doc">
      <dgm:prSet loTypeId="urn:microsoft.com/office/officeart/2011/layout/ConvergingText" loCatId="process" qsTypeId="urn:microsoft.com/office/officeart/2005/8/quickstyle/simple1" qsCatId="simple" csTypeId="urn:microsoft.com/office/officeart/2005/8/colors/colorful5" csCatId="colorful" phldr="1"/>
      <dgm:spPr/>
      <dgm:t>
        <a:bodyPr/>
        <a:lstStyle/>
        <a:p>
          <a:endParaRPr lang="en-US"/>
        </a:p>
      </dgm:t>
    </dgm:pt>
    <dgm:pt modelId="{4BDE1E1B-E0A9-4F04-A29D-C71E21DAACF7}">
      <dgm:prSet/>
      <dgm:spPr/>
      <dgm:t>
        <a:bodyPr/>
        <a:lstStyle/>
        <a:p>
          <a:pPr rtl="0"/>
          <a:r>
            <a:rPr lang="en-GB" dirty="0"/>
            <a:t>Employed- but report taking more days off work and being less productive because of their symptoms (Stein et al., 1999). People may avoid or leave jobs that involve giving presentations or performances. </a:t>
          </a:r>
        </a:p>
      </dgm:t>
    </dgm:pt>
    <dgm:pt modelId="{62444087-7E43-4CEF-95A3-DAB450EFCD71}" type="parTrans" cxnId="{FF86735A-5FD3-40EB-8E49-A21702093FEA}">
      <dgm:prSet/>
      <dgm:spPr/>
      <dgm:t>
        <a:bodyPr/>
        <a:lstStyle/>
        <a:p>
          <a:endParaRPr lang="en-US"/>
        </a:p>
      </dgm:t>
    </dgm:pt>
    <dgm:pt modelId="{FF2E9032-263A-48DB-AA98-9902F997D633}" type="sibTrans" cxnId="{FF86735A-5FD3-40EB-8E49-A21702093FEA}">
      <dgm:prSet/>
      <dgm:spPr/>
      <dgm:t>
        <a:bodyPr/>
        <a:lstStyle/>
        <a:p>
          <a:endParaRPr lang="en-US"/>
        </a:p>
      </dgm:t>
    </dgm:pt>
    <dgm:pt modelId="{F701C756-792F-4358-AC0D-7B93C9A04ADE}" type="pres">
      <dgm:prSet presAssocID="{BF5E5D75-9E02-4235-8277-D39E9D5E4BF2}" presName="Name0" presStyleCnt="0">
        <dgm:presLayoutVars>
          <dgm:chMax/>
          <dgm:chPref val="1"/>
          <dgm:dir/>
          <dgm:animOne val="branch"/>
          <dgm:animLvl val="lvl"/>
          <dgm:resizeHandles/>
        </dgm:presLayoutVars>
      </dgm:prSet>
      <dgm:spPr/>
    </dgm:pt>
    <dgm:pt modelId="{3DB07866-4E26-42F5-9908-25234D8685EB}" type="pres">
      <dgm:prSet presAssocID="{4BDE1E1B-E0A9-4F04-A29D-C71E21DAACF7}" presName="composite" presStyleCnt="0"/>
      <dgm:spPr/>
    </dgm:pt>
    <dgm:pt modelId="{CBD9AF8B-60A0-4E81-A270-A46CCCB49BC3}" type="pres">
      <dgm:prSet presAssocID="{4BDE1E1B-E0A9-4F04-A29D-C71E21DAACF7}" presName="ParentAccent1" presStyleLbl="alignNode1" presStyleIdx="0" presStyleCnt="11"/>
      <dgm:spPr/>
    </dgm:pt>
    <dgm:pt modelId="{D27D99C1-E90B-411D-A86C-F0DC64F26786}" type="pres">
      <dgm:prSet presAssocID="{4BDE1E1B-E0A9-4F04-A29D-C71E21DAACF7}" presName="ParentAccent2" presStyleLbl="alignNode1" presStyleIdx="1" presStyleCnt="11"/>
      <dgm:spPr/>
    </dgm:pt>
    <dgm:pt modelId="{E3501BB7-BEB6-46A6-A80B-F6937FE63083}" type="pres">
      <dgm:prSet presAssocID="{4BDE1E1B-E0A9-4F04-A29D-C71E21DAACF7}" presName="ParentAccent3" presStyleLbl="alignNode1" presStyleIdx="2" presStyleCnt="11"/>
      <dgm:spPr/>
    </dgm:pt>
    <dgm:pt modelId="{1250BC6E-86C8-4E48-B9A6-B407002AC08F}" type="pres">
      <dgm:prSet presAssocID="{4BDE1E1B-E0A9-4F04-A29D-C71E21DAACF7}" presName="ParentAccent4" presStyleLbl="alignNode1" presStyleIdx="3" presStyleCnt="11"/>
      <dgm:spPr/>
    </dgm:pt>
    <dgm:pt modelId="{77BE1660-20EA-42FF-9BEF-345A7DB5CE41}" type="pres">
      <dgm:prSet presAssocID="{4BDE1E1B-E0A9-4F04-A29D-C71E21DAACF7}" presName="ParentAccent5" presStyleLbl="alignNode1" presStyleIdx="4" presStyleCnt="11"/>
      <dgm:spPr/>
    </dgm:pt>
    <dgm:pt modelId="{F44E0A52-21DB-4180-96D4-2386A72F50CA}" type="pres">
      <dgm:prSet presAssocID="{4BDE1E1B-E0A9-4F04-A29D-C71E21DAACF7}" presName="ParentAccent6" presStyleLbl="alignNode1" presStyleIdx="5" presStyleCnt="11"/>
      <dgm:spPr/>
    </dgm:pt>
    <dgm:pt modelId="{9A97EAFD-AB97-4088-99C7-30EA883E989B}" type="pres">
      <dgm:prSet presAssocID="{4BDE1E1B-E0A9-4F04-A29D-C71E21DAACF7}" presName="ParentAccent7" presStyleLbl="alignNode1" presStyleIdx="6" presStyleCnt="11"/>
      <dgm:spPr/>
    </dgm:pt>
    <dgm:pt modelId="{AFA74449-C169-4C25-B533-7886B30A0752}" type="pres">
      <dgm:prSet presAssocID="{4BDE1E1B-E0A9-4F04-A29D-C71E21DAACF7}" presName="ParentAccent8" presStyleLbl="alignNode1" presStyleIdx="7" presStyleCnt="11"/>
      <dgm:spPr/>
    </dgm:pt>
    <dgm:pt modelId="{A7A86A6F-F13A-4E62-A975-765F07662B89}" type="pres">
      <dgm:prSet presAssocID="{4BDE1E1B-E0A9-4F04-A29D-C71E21DAACF7}" presName="ParentAccent9" presStyleLbl="alignNode1" presStyleIdx="8" presStyleCnt="11"/>
      <dgm:spPr/>
    </dgm:pt>
    <dgm:pt modelId="{0234F9B4-ED5F-4E1B-B098-CE0F9FBD385B}" type="pres">
      <dgm:prSet presAssocID="{4BDE1E1B-E0A9-4F04-A29D-C71E21DAACF7}" presName="ParentAccent10" presStyleLbl="alignNode1" presStyleIdx="9" presStyleCnt="11"/>
      <dgm:spPr/>
    </dgm:pt>
    <dgm:pt modelId="{081036FC-0DE8-4877-936A-AB18AB6F8EDB}" type="pres">
      <dgm:prSet presAssocID="{4BDE1E1B-E0A9-4F04-A29D-C71E21DAACF7}" presName="Parent" presStyleLbl="alignNode1" presStyleIdx="10" presStyleCnt="11" custScaleX="195913">
        <dgm:presLayoutVars>
          <dgm:chMax val="5"/>
          <dgm:chPref val="3"/>
          <dgm:bulletEnabled val="1"/>
        </dgm:presLayoutVars>
      </dgm:prSet>
      <dgm:spPr/>
    </dgm:pt>
  </dgm:ptLst>
  <dgm:cxnLst>
    <dgm:cxn modelId="{FF86735A-5FD3-40EB-8E49-A21702093FEA}" srcId="{BF5E5D75-9E02-4235-8277-D39E9D5E4BF2}" destId="{4BDE1E1B-E0A9-4F04-A29D-C71E21DAACF7}" srcOrd="0" destOrd="0" parTransId="{62444087-7E43-4CEF-95A3-DAB450EFCD71}" sibTransId="{FF2E9032-263A-48DB-AA98-9902F997D633}"/>
    <dgm:cxn modelId="{1779B7D6-EA14-44F2-A134-D55D0EE0D722}" type="presOf" srcId="{BF5E5D75-9E02-4235-8277-D39E9D5E4BF2}" destId="{F701C756-792F-4358-AC0D-7B93C9A04ADE}" srcOrd="0" destOrd="0" presId="urn:microsoft.com/office/officeart/2011/layout/ConvergingText"/>
    <dgm:cxn modelId="{40C625E0-644F-47C9-B384-634E5CCD5996}" type="presOf" srcId="{4BDE1E1B-E0A9-4F04-A29D-C71E21DAACF7}" destId="{081036FC-0DE8-4877-936A-AB18AB6F8EDB}" srcOrd="0" destOrd="0" presId="urn:microsoft.com/office/officeart/2011/layout/ConvergingText"/>
    <dgm:cxn modelId="{801DF2EC-344C-4A94-B94B-4C3CC215071A}" type="presParOf" srcId="{F701C756-792F-4358-AC0D-7B93C9A04ADE}" destId="{3DB07866-4E26-42F5-9908-25234D8685EB}" srcOrd="0" destOrd="0" presId="urn:microsoft.com/office/officeart/2011/layout/ConvergingText"/>
    <dgm:cxn modelId="{65611FDC-C043-4CC9-B7E9-6B26879773D9}" type="presParOf" srcId="{3DB07866-4E26-42F5-9908-25234D8685EB}" destId="{CBD9AF8B-60A0-4E81-A270-A46CCCB49BC3}" srcOrd="0" destOrd="0" presId="urn:microsoft.com/office/officeart/2011/layout/ConvergingText"/>
    <dgm:cxn modelId="{EA0003E8-770E-43ED-B047-FD9C29181AB3}" type="presParOf" srcId="{3DB07866-4E26-42F5-9908-25234D8685EB}" destId="{D27D99C1-E90B-411D-A86C-F0DC64F26786}" srcOrd="1" destOrd="0" presId="urn:microsoft.com/office/officeart/2011/layout/ConvergingText"/>
    <dgm:cxn modelId="{6EFFE14E-3D20-459A-96C0-B0D9BD337382}" type="presParOf" srcId="{3DB07866-4E26-42F5-9908-25234D8685EB}" destId="{E3501BB7-BEB6-46A6-A80B-F6937FE63083}" srcOrd="2" destOrd="0" presId="urn:microsoft.com/office/officeart/2011/layout/ConvergingText"/>
    <dgm:cxn modelId="{31067451-83E7-448E-829B-6CB9C351765B}" type="presParOf" srcId="{3DB07866-4E26-42F5-9908-25234D8685EB}" destId="{1250BC6E-86C8-4E48-B9A6-B407002AC08F}" srcOrd="3" destOrd="0" presId="urn:microsoft.com/office/officeart/2011/layout/ConvergingText"/>
    <dgm:cxn modelId="{67CD374C-CDD3-4DE0-9BD1-9B0B51AE025F}" type="presParOf" srcId="{3DB07866-4E26-42F5-9908-25234D8685EB}" destId="{77BE1660-20EA-42FF-9BEF-345A7DB5CE41}" srcOrd="4" destOrd="0" presId="urn:microsoft.com/office/officeart/2011/layout/ConvergingText"/>
    <dgm:cxn modelId="{07335FFF-E7C4-4211-B741-6884CEC917FB}" type="presParOf" srcId="{3DB07866-4E26-42F5-9908-25234D8685EB}" destId="{F44E0A52-21DB-4180-96D4-2386A72F50CA}" srcOrd="5" destOrd="0" presId="urn:microsoft.com/office/officeart/2011/layout/ConvergingText"/>
    <dgm:cxn modelId="{D90C2820-6011-49AB-B7B8-06671036DD8F}" type="presParOf" srcId="{3DB07866-4E26-42F5-9908-25234D8685EB}" destId="{9A97EAFD-AB97-4088-99C7-30EA883E989B}" srcOrd="6" destOrd="0" presId="urn:microsoft.com/office/officeart/2011/layout/ConvergingText"/>
    <dgm:cxn modelId="{20658DD1-BB56-4E06-A516-E5D6C87D9DDB}" type="presParOf" srcId="{3DB07866-4E26-42F5-9908-25234D8685EB}" destId="{AFA74449-C169-4C25-B533-7886B30A0752}" srcOrd="7" destOrd="0" presId="urn:microsoft.com/office/officeart/2011/layout/ConvergingText"/>
    <dgm:cxn modelId="{626D3BDD-2BF4-4BB2-892B-96E14581504D}" type="presParOf" srcId="{3DB07866-4E26-42F5-9908-25234D8685EB}" destId="{A7A86A6F-F13A-4E62-A975-765F07662B89}" srcOrd="8" destOrd="0" presId="urn:microsoft.com/office/officeart/2011/layout/ConvergingText"/>
    <dgm:cxn modelId="{AFBFCA7F-2FFA-40EB-8437-258A38F86AA7}" type="presParOf" srcId="{3DB07866-4E26-42F5-9908-25234D8685EB}" destId="{0234F9B4-ED5F-4E1B-B098-CE0F9FBD385B}" srcOrd="9" destOrd="0" presId="urn:microsoft.com/office/officeart/2011/layout/ConvergingText"/>
    <dgm:cxn modelId="{D91EA7FD-9006-45D7-8129-91ABEAE6D4C4}" type="presParOf" srcId="{3DB07866-4E26-42F5-9908-25234D8685EB}" destId="{081036FC-0DE8-4877-936A-AB18AB6F8EDB}" srcOrd="10" destOrd="0" presId="urn:microsoft.com/office/officeart/2011/layout/ConvergingText"/>
  </dgm:cxnLst>
  <dgm:bg/>
  <dgm:whole/>
  <dgm:extLst>
    <a:ext uri="http://schemas.microsoft.com/office/drawing/2008/diagram">
      <dsp:dataModelExt xmlns:dsp="http://schemas.microsoft.com/office/drawing/2008/diagram" relId="rId3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867A7AD-9FCC-43EF-9EDF-88948757E9E4}"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US"/>
        </a:p>
      </dgm:t>
    </dgm:pt>
    <dgm:pt modelId="{DD3BE897-E857-48EC-B66B-AE9F69D98207}">
      <dgm:prSet/>
      <dgm:spPr/>
      <dgm:t>
        <a:bodyPr/>
        <a:lstStyle/>
        <a:p>
          <a:pPr rtl="0"/>
          <a:r>
            <a:rPr lang="en-GB"/>
            <a:t>An interaction between several different biopsychosocial factors (Tillfors, 2004)</a:t>
          </a:r>
        </a:p>
      </dgm:t>
    </dgm:pt>
    <dgm:pt modelId="{42B1BE70-0888-4BAC-9CFC-58C174080C18}" type="parTrans" cxnId="{B3B589B5-BBE7-45A5-85C9-68E258020926}">
      <dgm:prSet/>
      <dgm:spPr/>
      <dgm:t>
        <a:bodyPr/>
        <a:lstStyle/>
        <a:p>
          <a:endParaRPr lang="en-US"/>
        </a:p>
      </dgm:t>
    </dgm:pt>
    <dgm:pt modelId="{24B6BFBC-5157-4778-A01A-52858C47BE29}" type="sibTrans" cxnId="{B3B589B5-BBE7-45A5-85C9-68E258020926}">
      <dgm:prSet/>
      <dgm:spPr/>
      <dgm:t>
        <a:bodyPr/>
        <a:lstStyle/>
        <a:p>
          <a:endParaRPr lang="en-US"/>
        </a:p>
      </dgm:t>
    </dgm:pt>
    <dgm:pt modelId="{5B2F4CAA-9140-4B7E-B0EC-679077CAA709}" type="pres">
      <dgm:prSet presAssocID="{4867A7AD-9FCC-43EF-9EDF-88948757E9E4}" presName="linearFlow" presStyleCnt="0">
        <dgm:presLayoutVars>
          <dgm:dir/>
          <dgm:resizeHandles val="exact"/>
        </dgm:presLayoutVars>
      </dgm:prSet>
      <dgm:spPr/>
    </dgm:pt>
    <dgm:pt modelId="{4084A80A-D9DF-4EF0-A1D5-4CFAD6C5CC7A}" type="pres">
      <dgm:prSet presAssocID="{DD3BE897-E857-48EC-B66B-AE9F69D98207}" presName="composite" presStyleCnt="0"/>
      <dgm:spPr/>
    </dgm:pt>
    <dgm:pt modelId="{01D75762-8899-4A45-8913-77A642E3116E}" type="pres">
      <dgm:prSet presAssocID="{DD3BE897-E857-48EC-B66B-AE9F69D98207}" presName="imgShp" presStyleLbl="fgImgPlace1" presStyleIdx="0" presStyleCnt="1"/>
      <dgm:spPr>
        <a:blipFill rotWithShape="1">
          <a:blip xmlns:r="http://schemas.openxmlformats.org/officeDocument/2006/relationships" r:embed="rId1"/>
          <a:stretch>
            <a:fillRect/>
          </a:stretch>
        </a:blipFill>
      </dgm:spPr>
    </dgm:pt>
    <dgm:pt modelId="{CB3B7AC3-281F-436D-86E6-4532FAA71D98}" type="pres">
      <dgm:prSet presAssocID="{DD3BE897-E857-48EC-B66B-AE9F69D98207}" presName="txShp" presStyleLbl="node1" presStyleIdx="0" presStyleCnt="1">
        <dgm:presLayoutVars>
          <dgm:bulletEnabled val="1"/>
        </dgm:presLayoutVars>
      </dgm:prSet>
      <dgm:spPr/>
    </dgm:pt>
  </dgm:ptLst>
  <dgm:cxnLst>
    <dgm:cxn modelId="{B3B589B5-BBE7-45A5-85C9-68E258020926}" srcId="{4867A7AD-9FCC-43EF-9EDF-88948757E9E4}" destId="{DD3BE897-E857-48EC-B66B-AE9F69D98207}" srcOrd="0" destOrd="0" parTransId="{42B1BE70-0888-4BAC-9CFC-58C174080C18}" sibTransId="{24B6BFBC-5157-4778-A01A-52858C47BE29}"/>
    <dgm:cxn modelId="{432692CC-C1BD-460B-BC1E-8F69D96A614A}" type="presOf" srcId="{DD3BE897-E857-48EC-B66B-AE9F69D98207}" destId="{CB3B7AC3-281F-436D-86E6-4532FAA71D98}" srcOrd="0" destOrd="0" presId="urn:microsoft.com/office/officeart/2005/8/layout/vList3"/>
    <dgm:cxn modelId="{23DB8FD9-27F4-451F-9AEF-9C017D5F2536}" type="presOf" srcId="{4867A7AD-9FCC-43EF-9EDF-88948757E9E4}" destId="{5B2F4CAA-9140-4B7E-B0EC-679077CAA709}" srcOrd="0" destOrd="0" presId="urn:microsoft.com/office/officeart/2005/8/layout/vList3"/>
    <dgm:cxn modelId="{FE7734BD-D865-4884-8ABB-9414BAAFF361}" type="presParOf" srcId="{5B2F4CAA-9140-4B7E-B0EC-679077CAA709}" destId="{4084A80A-D9DF-4EF0-A1D5-4CFAD6C5CC7A}" srcOrd="0" destOrd="0" presId="urn:microsoft.com/office/officeart/2005/8/layout/vList3"/>
    <dgm:cxn modelId="{829BA312-1685-4EC6-8C17-990810703E73}" type="presParOf" srcId="{4084A80A-D9DF-4EF0-A1D5-4CFAD6C5CC7A}" destId="{01D75762-8899-4A45-8913-77A642E3116E}" srcOrd="0" destOrd="0" presId="urn:microsoft.com/office/officeart/2005/8/layout/vList3"/>
    <dgm:cxn modelId="{6E466820-3A8E-49FA-8B69-AF82569C2483}" type="presParOf" srcId="{4084A80A-D9DF-4EF0-A1D5-4CFAD6C5CC7A}" destId="{CB3B7AC3-281F-436D-86E6-4532FAA71D98}"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2C13315-BC3D-47DC-B2CB-9F1DF54E5993}" type="doc">
      <dgm:prSet loTypeId="urn:microsoft.com/office/officeart/2005/8/layout/venn1" loCatId="relationship" qsTypeId="urn:microsoft.com/office/officeart/2005/8/quickstyle/simple1" qsCatId="simple" csTypeId="urn:microsoft.com/office/officeart/2005/8/colors/colorful5" csCatId="colorful" phldr="1"/>
      <dgm:spPr/>
      <dgm:t>
        <a:bodyPr/>
        <a:lstStyle/>
        <a:p>
          <a:endParaRPr lang="en-US"/>
        </a:p>
      </dgm:t>
    </dgm:pt>
    <dgm:pt modelId="{16AF2A7A-9831-4355-8C59-269F4209DBE2}">
      <dgm:prSet/>
      <dgm:spPr/>
      <dgm:t>
        <a:bodyPr/>
        <a:lstStyle/>
        <a:p>
          <a:pPr rtl="0"/>
          <a:r>
            <a:rPr lang="en-GB" dirty="0"/>
            <a:t>However, heritability estimates are only 25 to 50%, indicating that environmental factors also have an important role in the development of the condition</a:t>
          </a:r>
        </a:p>
      </dgm:t>
    </dgm:pt>
    <dgm:pt modelId="{FD95C036-4D15-45A0-9E30-95DB17041DE5}" type="parTrans" cxnId="{937DC141-7C57-45DF-9A3B-2BAAC0F975D9}">
      <dgm:prSet/>
      <dgm:spPr/>
      <dgm:t>
        <a:bodyPr/>
        <a:lstStyle/>
        <a:p>
          <a:endParaRPr lang="en-US"/>
        </a:p>
      </dgm:t>
    </dgm:pt>
    <dgm:pt modelId="{3BA13E5F-BF7A-4995-958F-86D7AA7A9795}" type="sibTrans" cxnId="{937DC141-7C57-45DF-9A3B-2BAAC0F975D9}">
      <dgm:prSet/>
      <dgm:spPr/>
      <dgm:t>
        <a:bodyPr/>
        <a:lstStyle/>
        <a:p>
          <a:endParaRPr lang="en-US"/>
        </a:p>
      </dgm:t>
    </dgm:pt>
    <dgm:pt modelId="{20F727F2-4B84-4F51-977E-B03783CC7C93}" type="pres">
      <dgm:prSet presAssocID="{02C13315-BC3D-47DC-B2CB-9F1DF54E5993}" presName="compositeShape" presStyleCnt="0">
        <dgm:presLayoutVars>
          <dgm:chMax val="7"/>
          <dgm:dir/>
          <dgm:resizeHandles val="exact"/>
        </dgm:presLayoutVars>
      </dgm:prSet>
      <dgm:spPr/>
    </dgm:pt>
    <dgm:pt modelId="{141A9B10-90BF-4827-A4C1-FB2607791C62}" type="pres">
      <dgm:prSet presAssocID="{16AF2A7A-9831-4355-8C59-269F4209DBE2}" presName="circ1TxSh" presStyleLbl="vennNode1" presStyleIdx="0" presStyleCnt="1" custScaleX="161051"/>
      <dgm:spPr/>
    </dgm:pt>
  </dgm:ptLst>
  <dgm:cxnLst>
    <dgm:cxn modelId="{63B6AB13-971E-43A0-96C2-AA05E3E1EA42}" type="presOf" srcId="{16AF2A7A-9831-4355-8C59-269F4209DBE2}" destId="{141A9B10-90BF-4827-A4C1-FB2607791C62}" srcOrd="0" destOrd="0" presId="urn:microsoft.com/office/officeart/2005/8/layout/venn1"/>
    <dgm:cxn modelId="{937DC141-7C57-45DF-9A3B-2BAAC0F975D9}" srcId="{02C13315-BC3D-47DC-B2CB-9F1DF54E5993}" destId="{16AF2A7A-9831-4355-8C59-269F4209DBE2}" srcOrd="0" destOrd="0" parTransId="{FD95C036-4D15-45A0-9E30-95DB17041DE5}" sibTransId="{3BA13E5F-BF7A-4995-958F-86D7AA7A9795}"/>
    <dgm:cxn modelId="{864F96D2-6A63-42CF-AD2A-508C311082CD}" type="presOf" srcId="{02C13315-BC3D-47DC-B2CB-9F1DF54E5993}" destId="{20F727F2-4B84-4F51-977E-B03783CC7C93}" srcOrd="0" destOrd="0" presId="urn:microsoft.com/office/officeart/2005/8/layout/venn1"/>
    <dgm:cxn modelId="{0CFC80E5-BC80-4E3B-8DF5-B9173342A5A3}" type="presParOf" srcId="{20F727F2-4B84-4F51-977E-B03783CC7C93}" destId="{141A9B10-90BF-4827-A4C1-FB2607791C62}" srcOrd="0" destOrd="0" presId="urn:microsoft.com/office/officeart/2005/8/layout/ven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75D7416-DE7F-491F-A41D-B18D3EA7DF07}" type="doc">
      <dgm:prSet loTypeId="urn:microsoft.com/office/officeart/2005/8/layout/default" loCatId="list" qsTypeId="urn:microsoft.com/office/officeart/2005/8/quickstyle/simple1" qsCatId="simple" csTypeId="urn:microsoft.com/office/officeart/2005/8/colors/colorful4" csCatId="colorful"/>
      <dgm:spPr/>
      <dgm:t>
        <a:bodyPr/>
        <a:lstStyle/>
        <a:p>
          <a:endParaRPr lang="en-US"/>
        </a:p>
      </dgm:t>
    </dgm:pt>
    <dgm:pt modelId="{DD71C8F3-D0E1-412E-B73E-73250F8EC80C}">
      <dgm:prSet/>
      <dgm:spPr/>
      <dgm:t>
        <a:bodyPr/>
        <a:lstStyle/>
        <a:p>
          <a:pPr rtl="0"/>
          <a:r>
            <a:rPr lang="en-GB" dirty="0"/>
            <a:t>Genes seem to play a part, but may influence the probability of developing any anxiety disorder rather than developing social anxiety in particular. </a:t>
          </a:r>
        </a:p>
      </dgm:t>
    </dgm:pt>
    <dgm:pt modelId="{90BB842C-B72C-4C68-B8E4-6762838B78DC}" type="parTrans" cxnId="{7306EFC4-429C-44BA-8D2B-4A149736CAD4}">
      <dgm:prSet/>
      <dgm:spPr/>
      <dgm:t>
        <a:bodyPr/>
        <a:lstStyle/>
        <a:p>
          <a:endParaRPr lang="en-US"/>
        </a:p>
      </dgm:t>
    </dgm:pt>
    <dgm:pt modelId="{8826D337-2FB4-42EE-B7DE-4C9336893320}" type="sibTrans" cxnId="{7306EFC4-429C-44BA-8D2B-4A149736CAD4}">
      <dgm:prSet/>
      <dgm:spPr/>
      <dgm:t>
        <a:bodyPr/>
        <a:lstStyle/>
        <a:p>
          <a:endParaRPr lang="en-US"/>
        </a:p>
      </dgm:t>
    </dgm:pt>
    <dgm:pt modelId="{9C3FEBB9-773F-4E3D-8583-F10B832470A1}">
      <dgm:prSet/>
      <dgm:spPr/>
      <dgm:t>
        <a:bodyPr/>
        <a:lstStyle/>
        <a:p>
          <a:pPr rtl="0"/>
          <a:r>
            <a:rPr lang="en-GB"/>
            <a:t>Higher rates of social anxiety disorder are reported in relatives of people with the condition than in relatives of  people without the condition</a:t>
          </a:r>
        </a:p>
      </dgm:t>
    </dgm:pt>
    <dgm:pt modelId="{EC3C1197-A231-4654-A1A1-43D8F988CF47}" type="parTrans" cxnId="{1E893C97-F236-4AEC-A3A2-259E9E3D2D5E}">
      <dgm:prSet/>
      <dgm:spPr/>
      <dgm:t>
        <a:bodyPr/>
        <a:lstStyle/>
        <a:p>
          <a:endParaRPr lang="en-US"/>
        </a:p>
      </dgm:t>
    </dgm:pt>
    <dgm:pt modelId="{76C0358B-2864-44DD-8C00-7C33EF916F01}" type="sibTrans" cxnId="{1E893C97-F236-4AEC-A3A2-259E9E3D2D5E}">
      <dgm:prSet/>
      <dgm:spPr/>
      <dgm:t>
        <a:bodyPr/>
        <a:lstStyle/>
        <a:p>
          <a:endParaRPr lang="en-US"/>
        </a:p>
      </dgm:t>
    </dgm:pt>
    <dgm:pt modelId="{2A0D8B5E-BB35-44A9-AE0A-17573D35480C}" type="pres">
      <dgm:prSet presAssocID="{175D7416-DE7F-491F-A41D-B18D3EA7DF07}" presName="diagram" presStyleCnt="0">
        <dgm:presLayoutVars>
          <dgm:dir/>
          <dgm:resizeHandles val="exact"/>
        </dgm:presLayoutVars>
      </dgm:prSet>
      <dgm:spPr/>
    </dgm:pt>
    <dgm:pt modelId="{CB14575B-8044-4A69-9228-05248F1082BC}" type="pres">
      <dgm:prSet presAssocID="{DD71C8F3-D0E1-412E-B73E-73250F8EC80C}" presName="node" presStyleLbl="node1" presStyleIdx="0" presStyleCnt="2">
        <dgm:presLayoutVars>
          <dgm:bulletEnabled val="1"/>
        </dgm:presLayoutVars>
      </dgm:prSet>
      <dgm:spPr/>
    </dgm:pt>
    <dgm:pt modelId="{7FEA02D2-3861-4B40-96E6-81B01D3FF844}" type="pres">
      <dgm:prSet presAssocID="{8826D337-2FB4-42EE-B7DE-4C9336893320}" presName="sibTrans" presStyleCnt="0"/>
      <dgm:spPr/>
    </dgm:pt>
    <dgm:pt modelId="{81DC0CD0-BB4E-4C66-99C5-AA0C4586BC16}" type="pres">
      <dgm:prSet presAssocID="{9C3FEBB9-773F-4E3D-8583-F10B832470A1}" presName="node" presStyleLbl="node1" presStyleIdx="1" presStyleCnt="2">
        <dgm:presLayoutVars>
          <dgm:bulletEnabled val="1"/>
        </dgm:presLayoutVars>
      </dgm:prSet>
      <dgm:spPr/>
    </dgm:pt>
  </dgm:ptLst>
  <dgm:cxnLst>
    <dgm:cxn modelId="{FD86C977-CEEE-49E6-99BA-8C6EA7F9BD9F}" type="presOf" srcId="{175D7416-DE7F-491F-A41D-B18D3EA7DF07}" destId="{2A0D8B5E-BB35-44A9-AE0A-17573D35480C}" srcOrd="0" destOrd="0" presId="urn:microsoft.com/office/officeart/2005/8/layout/default"/>
    <dgm:cxn modelId="{E1FBD77C-CD68-4FB9-851C-40F068D83D6B}" type="presOf" srcId="{DD71C8F3-D0E1-412E-B73E-73250F8EC80C}" destId="{CB14575B-8044-4A69-9228-05248F1082BC}" srcOrd="0" destOrd="0" presId="urn:microsoft.com/office/officeart/2005/8/layout/default"/>
    <dgm:cxn modelId="{1E893C97-F236-4AEC-A3A2-259E9E3D2D5E}" srcId="{175D7416-DE7F-491F-A41D-B18D3EA7DF07}" destId="{9C3FEBB9-773F-4E3D-8583-F10B832470A1}" srcOrd="1" destOrd="0" parTransId="{EC3C1197-A231-4654-A1A1-43D8F988CF47}" sibTransId="{76C0358B-2864-44DD-8C00-7C33EF916F01}"/>
    <dgm:cxn modelId="{7306EFC4-429C-44BA-8D2B-4A149736CAD4}" srcId="{175D7416-DE7F-491F-A41D-B18D3EA7DF07}" destId="{DD71C8F3-D0E1-412E-B73E-73250F8EC80C}" srcOrd="0" destOrd="0" parTransId="{90BB842C-B72C-4C68-B8E4-6762838B78DC}" sibTransId="{8826D337-2FB4-42EE-B7DE-4C9336893320}"/>
    <dgm:cxn modelId="{007E68DF-2C8B-4572-9A34-844F84770449}" type="presOf" srcId="{9C3FEBB9-773F-4E3D-8583-F10B832470A1}" destId="{81DC0CD0-BB4E-4C66-99C5-AA0C4586BC16}" srcOrd="0" destOrd="0" presId="urn:microsoft.com/office/officeart/2005/8/layout/default"/>
    <dgm:cxn modelId="{0CE5E29E-022C-48FB-88EA-F287449B73B6}" type="presParOf" srcId="{2A0D8B5E-BB35-44A9-AE0A-17573D35480C}" destId="{CB14575B-8044-4A69-9228-05248F1082BC}" srcOrd="0" destOrd="0" presId="urn:microsoft.com/office/officeart/2005/8/layout/default"/>
    <dgm:cxn modelId="{3E94228C-4EEE-44F2-B92E-61F3D1151A10}" type="presParOf" srcId="{2A0D8B5E-BB35-44A9-AE0A-17573D35480C}" destId="{7FEA02D2-3861-4B40-96E6-81B01D3FF844}" srcOrd="1" destOrd="0" presId="urn:microsoft.com/office/officeart/2005/8/layout/default"/>
    <dgm:cxn modelId="{DD8A9B17-90AF-4111-AEF0-70740B9289D4}" type="presParOf" srcId="{2A0D8B5E-BB35-44A9-AE0A-17573D35480C}" destId="{81DC0CD0-BB4E-4C66-99C5-AA0C4586BC16}" srcOrd="2" destOrd="0" presId="urn:microsoft.com/office/officeart/2005/8/layout/defaul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FBF74ED-FBE7-4BE7-B2F2-F8B0BE8C0CE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6692B0B-7836-420D-A894-30753A041325}">
      <dgm:prSet/>
      <dgm:spPr/>
      <dgm:t>
        <a:bodyPr/>
        <a:lstStyle/>
        <a:p>
          <a:pPr rtl="0"/>
          <a:r>
            <a:rPr lang="en-GB" dirty="0"/>
            <a:t>Twin studies. </a:t>
          </a:r>
          <a:r>
            <a:rPr lang="en-GB" dirty="0" err="1"/>
            <a:t>Kendler</a:t>
          </a:r>
          <a:r>
            <a:rPr lang="en-GB" dirty="0"/>
            <a:t> et al (1992; 1999) - found that if one twin is affected, the chance of the other twin being affected is higher if the twins are genetically identical (monozygotic) than if they only share 50% of their genes (dizygotic).  </a:t>
          </a:r>
        </a:p>
      </dgm:t>
    </dgm:pt>
    <dgm:pt modelId="{0F9A1C4B-DE66-4609-ADDD-D9FE3D6E506E}" type="parTrans" cxnId="{0F6989C4-B049-4EB2-AAC2-B2EEEB588B22}">
      <dgm:prSet/>
      <dgm:spPr/>
      <dgm:t>
        <a:bodyPr/>
        <a:lstStyle/>
        <a:p>
          <a:endParaRPr lang="en-US"/>
        </a:p>
      </dgm:t>
    </dgm:pt>
    <dgm:pt modelId="{F7BB1CF6-24ED-4A9A-94D5-B563DC28CE57}" type="sibTrans" cxnId="{0F6989C4-B049-4EB2-AAC2-B2EEEB588B22}">
      <dgm:prSet/>
      <dgm:spPr/>
      <dgm:t>
        <a:bodyPr/>
        <a:lstStyle/>
        <a:p>
          <a:endParaRPr lang="en-US"/>
        </a:p>
      </dgm:t>
    </dgm:pt>
    <dgm:pt modelId="{B9C08741-865D-4C37-9478-F09351E16408}" type="pres">
      <dgm:prSet presAssocID="{7FBF74ED-FBE7-4BE7-B2F2-F8B0BE8C0CE9}" presName="vert0" presStyleCnt="0">
        <dgm:presLayoutVars>
          <dgm:dir/>
          <dgm:animOne val="branch"/>
          <dgm:animLvl val="lvl"/>
        </dgm:presLayoutVars>
      </dgm:prSet>
      <dgm:spPr/>
    </dgm:pt>
    <dgm:pt modelId="{B5B85282-5D5D-4395-B102-3C534C17010F}" type="pres">
      <dgm:prSet presAssocID="{56692B0B-7836-420D-A894-30753A041325}" presName="thickLine" presStyleLbl="alignNode1" presStyleIdx="0" presStyleCnt="1"/>
      <dgm:spPr/>
    </dgm:pt>
    <dgm:pt modelId="{874D736C-0FF7-420C-ABA6-815E2CABD779}" type="pres">
      <dgm:prSet presAssocID="{56692B0B-7836-420D-A894-30753A041325}" presName="horz1" presStyleCnt="0"/>
      <dgm:spPr/>
    </dgm:pt>
    <dgm:pt modelId="{A30335C9-82E9-4751-8913-9E3573F9E394}" type="pres">
      <dgm:prSet presAssocID="{56692B0B-7836-420D-A894-30753A041325}" presName="tx1" presStyleLbl="revTx" presStyleIdx="0" presStyleCnt="1"/>
      <dgm:spPr/>
    </dgm:pt>
    <dgm:pt modelId="{8137D91E-FFAA-44E2-B3DC-333F3A128F7D}" type="pres">
      <dgm:prSet presAssocID="{56692B0B-7836-420D-A894-30753A041325}" presName="vert1" presStyleCnt="0"/>
      <dgm:spPr/>
    </dgm:pt>
  </dgm:ptLst>
  <dgm:cxnLst>
    <dgm:cxn modelId="{EE71C244-07F1-48B9-BBD2-EB6D5DF34F5A}" type="presOf" srcId="{56692B0B-7836-420D-A894-30753A041325}" destId="{A30335C9-82E9-4751-8913-9E3573F9E394}" srcOrd="0" destOrd="0" presId="urn:microsoft.com/office/officeart/2008/layout/LinedList"/>
    <dgm:cxn modelId="{01FD3B91-0F3E-4398-85AD-1429816F20FE}" type="presOf" srcId="{7FBF74ED-FBE7-4BE7-B2F2-F8B0BE8C0CE9}" destId="{B9C08741-865D-4C37-9478-F09351E16408}" srcOrd="0" destOrd="0" presId="urn:microsoft.com/office/officeart/2008/layout/LinedList"/>
    <dgm:cxn modelId="{0F6989C4-B049-4EB2-AAC2-B2EEEB588B22}" srcId="{7FBF74ED-FBE7-4BE7-B2F2-F8B0BE8C0CE9}" destId="{56692B0B-7836-420D-A894-30753A041325}" srcOrd="0" destOrd="0" parTransId="{0F9A1C4B-DE66-4609-ADDD-D9FE3D6E506E}" sibTransId="{F7BB1CF6-24ED-4A9A-94D5-B563DC28CE57}"/>
    <dgm:cxn modelId="{5C1F9B13-AB26-4C1B-AFAB-2865BF91713A}" type="presParOf" srcId="{B9C08741-865D-4C37-9478-F09351E16408}" destId="{B5B85282-5D5D-4395-B102-3C534C17010F}" srcOrd="0" destOrd="0" presId="urn:microsoft.com/office/officeart/2008/layout/LinedList"/>
    <dgm:cxn modelId="{436360B0-DA68-4A6D-A90B-8E954E1F3133}" type="presParOf" srcId="{B9C08741-865D-4C37-9478-F09351E16408}" destId="{874D736C-0FF7-420C-ABA6-815E2CABD779}" srcOrd="1" destOrd="0" presId="urn:microsoft.com/office/officeart/2008/layout/LinedList"/>
    <dgm:cxn modelId="{1C325504-276A-4BA9-B186-57BFCF585B70}" type="presParOf" srcId="{874D736C-0FF7-420C-ABA6-815E2CABD779}" destId="{A30335C9-82E9-4751-8913-9E3573F9E394}" srcOrd="0" destOrd="0" presId="urn:microsoft.com/office/officeart/2008/layout/LinedList"/>
    <dgm:cxn modelId="{D8784B87-5E95-4F12-AAB1-60BC5474DFBD}" type="presParOf" srcId="{874D736C-0FF7-420C-ABA6-815E2CABD779}" destId="{8137D91E-FFAA-44E2-B3DC-333F3A128F7D}" srcOrd="1" destOrd="0" presId="urn:microsoft.com/office/officeart/2008/layout/LinedList"/>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E91A1A7-18C9-416D-82E9-EEA49B703FDC}" type="doc">
      <dgm:prSet loTypeId="urn:microsoft.com/office/officeart/2005/8/layout/cycle3" loCatId="cycle" qsTypeId="urn:microsoft.com/office/officeart/2005/8/quickstyle/simple1" qsCatId="simple" csTypeId="urn:microsoft.com/office/officeart/2005/8/colors/colorful4" csCatId="colorful" phldr="1"/>
      <dgm:spPr/>
      <dgm:t>
        <a:bodyPr/>
        <a:lstStyle/>
        <a:p>
          <a:endParaRPr lang="en-US"/>
        </a:p>
      </dgm:t>
    </dgm:pt>
    <dgm:pt modelId="{5FC4719B-47A3-4FE0-A07F-B3BB8F232B05}">
      <dgm:prSet/>
      <dgm:spPr/>
      <dgm:t>
        <a:bodyPr/>
        <a:lstStyle/>
        <a:p>
          <a:pPr rtl="0"/>
          <a:r>
            <a:rPr lang="en-GB" dirty="0"/>
            <a:t>Stressful social events in early life (for example, being bullied, familial abuse, public embarrassment or one’s mind going blank during a public performance) (Erwin et  al., 2006).</a:t>
          </a:r>
        </a:p>
      </dgm:t>
    </dgm:pt>
    <dgm:pt modelId="{96C1D47F-BAB9-4F0C-9890-31525BF54E60}" type="parTrans" cxnId="{EF87BB41-C6EE-42B7-BD7F-69F459028BAA}">
      <dgm:prSet/>
      <dgm:spPr/>
      <dgm:t>
        <a:bodyPr/>
        <a:lstStyle/>
        <a:p>
          <a:endParaRPr lang="en-US"/>
        </a:p>
      </dgm:t>
    </dgm:pt>
    <dgm:pt modelId="{3698AF6A-5582-40C3-8B3C-AE1EDE68C075}" type="sibTrans" cxnId="{EF87BB41-C6EE-42B7-BD7F-69F459028BAA}">
      <dgm:prSet/>
      <dgm:spPr/>
      <dgm:t>
        <a:bodyPr/>
        <a:lstStyle/>
        <a:p>
          <a:endParaRPr lang="en-US"/>
        </a:p>
      </dgm:t>
    </dgm:pt>
    <dgm:pt modelId="{04AD213C-BF3B-4C19-B493-EA75B90FCA4C}">
      <dgm:prSet/>
      <dgm:spPr/>
      <dgm:t>
        <a:bodyPr/>
        <a:lstStyle/>
        <a:p>
          <a:pPr rtl="0"/>
          <a:r>
            <a:rPr lang="en-GB" dirty="0"/>
            <a:t>Parental modelling of fear and avoidance in social situations plus an overprotective parenting style (</a:t>
          </a:r>
          <a:r>
            <a:rPr lang="en-GB" dirty="0" err="1"/>
            <a:t>Lieb</a:t>
          </a:r>
          <a:r>
            <a:rPr lang="en-GB" dirty="0"/>
            <a:t> et al., 2000)</a:t>
          </a:r>
        </a:p>
      </dgm:t>
    </dgm:pt>
    <dgm:pt modelId="{90EE225D-2DDC-4994-8C67-D7067BFA28CB}" type="parTrans" cxnId="{FD664365-F441-40DA-82C8-AD53CF68882E}">
      <dgm:prSet/>
      <dgm:spPr/>
      <dgm:t>
        <a:bodyPr/>
        <a:lstStyle/>
        <a:p>
          <a:endParaRPr lang="en-US"/>
        </a:p>
      </dgm:t>
    </dgm:pt>
    <dgm:pt modelId="{601F02D9-B16B-4B9E-835A-2979A2653B64}" type="sibTrans" cxnId="{FD664365-F441-40DA-82C8-AD53CF68882E}">
      <dgm:prSet/>
      <dgm:spPr/>
      <dgm:t>
        <a:bodyPr/>
        <a:lstStyle/>
        <a:p>
          <a:endParaRPr lang="en-US"/>
        </a:p>
      </dgm:t>
    </dgm:pt>
    <dgm:pt modelId="{46D6A28A-6DAC-460F-B504-D506CC66C2FB}">
      <dgm:prSet/>
      <dgm:spPr/>
      <dgm:t>
        <a:bodyPr/>
        <a:lstStyle/>
        <a:p>
          <a:pPr rtl="0"/>
          <a:r>
            <a:rPr lang="en-GB" dirty="0"/>
            <a:t>The success of SSRIs, SNRI and MAOIs in treating it suggests that dysregulation of the serotonin and dopamine neurotransmitter system may also play a role.</a:t>
          </a:r>
        </a:p>
      </dgm:t>
    </dgm:pt>
    <dgm:pt modelId="{08D5930F-F4E6-40DC-ADB7-909E1D8B34F0}" type="parTrans" cxnId="{7C62601C-984E-40F5-A7EE-DA97AAA47154}">
      <dgm:prSet/>
      <dgm:spPr/>
      <dgm:t>
        <a:bodyPr/>
        <a:lstStyle/>
        <a:p>
          <a:endParaRPr lang="en-US"/>
        </a:p>
      </dgm:t>
    </dgm:pt>
    <dgm:pt modelId="{A32C39E5-5637-4C1D-A3F5-AF54FC048DD9}" type="sibTrans" cxnId="{7C62601C-984E-40F5-A7EE-DA97AAA47154}">
      <dgm:prSet/>
      <dgm:spPr/>
      <dgm:t>
        <a:bodyPr/>
        <a:lstStyle/>
        <a:p>
          <a:endParaRPr lang="en-US"/>
        </a:p>
      </dgm:t>
    </dgm:pt>
    <dgm:pt modelId="{956F8FBD-6080-439D-B86F-1F02B3F5DC34}">
      <dgm:prSet/>
      <dgm:spPr/>
      <dgm:t>
        <a:bodyPr/>
        <a:lstStyle/>
        <a:p>
          <a:pPr rtl="0"/>
          <a:r>
            <a:rPr lang="en-GB" dirty="0"/>
            <a:t>Neuroimaging studies - different activation of specific parts of the brain (the amygdalae, the </a:t>
          </a:r>
          <a:r>
            <a:rPr lang="en-GB" dirty="0" err="1"/>
            <a:t>insulae</a:t>
          </a:r>
          <a:r>
            <a:rPr lang="en-GB" dirty="0"/>
            <a:t> and the dorsal anterior cingulate – all structures that are involved in the regulation of anxiety) when threatening stimuli are presented compared with healthy volunteers.</a:t>
          </a:r>
        </a:p>
      </dgm:t>
    </dgm:pt>
    <dgm:pt modelId="{09F45170-C9C5-4490-B06F-168469E3A90E}" type="parTrans" cxnId="{BEE81C9D-2A5B-417E-A69B-8579594DAA08}">
      <dgm:prSet/>
      <dgm:spPr/>
      <dgm:t>
        <a:bodyPr/>
        <a:lstStyle/>
        <a:p>
          <a:endParaRPr lang="en-US"/>
        </a:p>
      </dgm:t>
    </dgm:pt>
    <dgm:pt modelId="{688853CA-0C01-4D10-A4C9-B721DE24D65F}" type="sibTrans" cxnId="{BEE81C9D-2A5B-417E-A69B-8579594DAA08}">
      <dgm:prSet/>
      <dgm:spPr/>
      <dgm:t>
        <a:bodyPr/>
        <a:lstStyle/>
        <a:p>
          <a:endParaRPr lang="en-US"/>
        </a:p>
      </dgm:t>
    </dgm:pt>
    <dgm:pt modelId="{5228662E-7F34-4247-BB46-31B42E75EB91}" type="pres">
      <dgm:prSet presAssocID="{BE91A1A7-18C9-416D-82E9-EEA49B703FDC}" presName="Name0" presStyleCnt="0">
        <dgm:presLayoutVars>
          <dgm:dir/>
          <dgm:resizeHandles val="exact"/>
        </dgm:presLayoutVars>
      </dgm:prSet>
      <dgm:spPr/>
    </dgm:pt>
    <dgm:pt modelId="{62DDFE18-872C-4E9B-BC57-24FDAFB6B863}" type="pres">
      <dgm:prSet presAssocID="{BE91A1A7-18C9-416D-82E9-EEA49B703FDC}" presName="cycle" presStyleCnt="0"/>
      <dgm:spPr/>
    </dgm:pt>
    <dgm:pt modelId="{616AC3B3-07D5-4FF1-BEE3-2E6973BBC8B2}" type="pres">
      <dgm:prSet presAssocID="{5FC4719B-47A3-4FE0-A07F-B3BB8F232B05}" presName="nodeFirstNode" presStyleLbl="node1" presStyleIdx="0" presStyleCnt="4">
        <dgm:presLayoutVars>
          <dgm:bulletEnabled val="1"/>
        </dgm:presLayoutVars>
      </dgm:prSet>
      <dgm:spPr/>
    </dgm:pt>
    <dgm:pt modelId="{CD7AEE5D-84FA-4CB8-BAF4-A0852E2B9E55}" type="pres">
      <dgm:prSet presAssocID="{3698AF6A-5582-40C3-8B3C-AE1EDE68C075}" presName="sibTransFirstNode" presStyleLbl="bgShp" presStyleIdx="0" presStyleCnt="1"/>
      <dgm:spPr/>
    </dgm:pt>
    <dgm:pt modelId="{15251004-632B-488A-B215-93B262DF6162}" type="pres">
      <dgm:prSet presAssocID="{04AD213C-BF3B-4C19-B493-EA75B90FCA4C}" presName="nodeFollowingNodes" presStyleLbl="node1" presStyleIdx="1" presStyleCnt="4">
        <dgm:presLayoutVars>
          <dgm:bulletEnabled val="1"/>
        </dgm:presLayoutVars>
      </dgm:prSet>
      <dgm:spPr/>
    </dgm:pt>
    <dgm:pt modelId="{2F7B74B9-D935-4EBE-9AAA-E649A292CC7F}" type="pres">
      <dgm:prSet presAssocID="{46D6A28A-6DAC-460F-B504-D506CC66C2FB}" presName="nodeFollowingNodes" presStyleLbl="node1" presStyleIdx="2" presStyleCnt="4">
        <dgm:presLayoutVars>
          <dgm:bulletEnabled val="1"/>
        </dgm:presLayoutVars>
      </dgm:prSet>
      <dgm:spPr/>
    </dgm:pt>
    <dgm:pt modelId="{5C66297C-C44A-4712-93A4-500AB7930507}" type="pres">
      <dgm:prSet presAssocID="{956F8FBD-6080-439D-B86F-1F02B3F5DC34}" presName="nodeFollowingNodes" presStyleLbl="node1" presStyleIdx="3" presStyleCnt="4">
        <dgm:presLayoutVars>
          <dgm:bulletEnabled val="1"/>
        </dgm:presLayoutVars>
      </dgm:prSet>
      <dgm:spPr/>
    </dgm:pt>
  </dgm:ptLst>
  <dgm:cxnLst>
    <dgm:cxn modelId="{7C62601C-984E-40F5-A7EE-DA97AAA47154}" srcId="{BE91A1A7-18C9-416D-82E9-EEA49B703FDC}" destId="{46D6A28A-6DAC-460F-B504-D506CC66C2FB}" srcOrd="2" destOrd="0" parTransId="{08D5930F-F4E6-40DC-ADB7-909E1D8B34F0}" sibTransId="{A32C39E5-5637-4C1D-A3F5-AF54FC048DD9}"/>
    <dgm:cxn modelId="{7A63803C-FB1E-4AF2-A5BD-3241E78B76DB}" type="presOf" srcId="{BE91A1A7-18C9-416D-82E9-EEA49B703FDC}" destId="{5228662E-7F34-4247-BB46-31B42E75EB91}" srcOrd="0" destOrd="0" presId="urn:microsoft.com/office/officeart/2005/8/layout/cycle3"/>
    <dgm:cxn modelId="{EF87BB41-C6EE-42B7-BD7F-69F459028BAA}" srcId="{BE91A1A7-18C9-416D-82E9-EEA49B703FDC}" destId="{5FC4719B-47A3-4FE0-A07F-B3BB8F232B05}" srcOrd="0" destOrd="0" parTransId="{96C1D47F-BAB9-4F0C-9890-31525BF54E60}" sibTransId="{3698AF6A-5582-40C3-8B3C-AE1EDE68C075}"/>
    <dgm:cxn modelId="{FD664365-F441-40DA-82C8-AD53CF68882E}" srcId="{BE91A1A7-18C9-416D-82E9-EEA49B703FDC}" destId="{04AD213C-BF3B-4C19-B493-EA75B90FCA4C}" srcOrd="1" destOrd="0" parTransId="{90EE225D-2DDC-4994-8C67-D7067BFA28CB}" sibTransId="{601F02D9-B16B-4B9E-835A-2979A2653B64}"/>
    <dgm:cxn modelId="{556F0777-B2D6-496E-8808-2AA93C7B198A}" type="presOf" srcId="{04AD213C-BF3B-4C19-B493-EA75B90FCA4C}" destId="{15251004-632B-488A-B215-93B262DF6162}" srcOrd="0" destOrd="0" presId="urn:microsoft.com/office/officeart/2005/8/layout/cycle3"/>
    <dgm:cxn modelId="{BEE81C9D-2A5B-417E-A69B-8579594DAA08}" srcId="{BE91A1A7-18C9-416D-82E9-EEA49B703FDC}" destId="{956F8FBD-6080-439D-B86F-1F02B3F5DC34}" srcOrd="3" destOrd="0" parTransId="{09F45170-C9C5-4490-B06F-168469E3A90E}" sibTransId="{688853CA-0C01-4D10-A4C9-B721DE24D65F}"/>
    <dgm:cxn modelId="{FB122A9F-9E07-4F49-9CE5-ECDD6333791B}" type="presOf" srcId="{956F8FBD-6080-439D-B86F-1F02B3F5DC34}" destId="{5C66297C-C44A-4712-93A4-500AB7930507}" srcOrd="0" destOrd="0" presId="urn:microsoft.com/office/officeart/2005/8/layout/cycle3"/>
    <dgm:cxn modelId="{15F7A2B8-8CD6-4744-8D2E-508616C6EF1C}" type="presOf" srcId="{46D6A28A-6DAC-460F-B504-D506CC66C2FB}" destId="{2F7B74B9-D935-4EBE-9AAA-E649A292CC7F}" srcOrd="0" destOrd="0" presId="urn:microsoft.com/office/officeart/2005/8/layout/cycle3"/>
    <dgm:cxn modelId="{E14D4DD7-F225-4096-BBEB-0DDE89152D6C}" type="presOf" srcId="{5FC4719B-47A3-4FE0-A07F-B3BB8F232B05}" destId="{616AC3B3-07D5-4FF1-BEE3-2E6973BBC8B2}" srcOrd="0" destOrd="0" presId="urn:microsoft.com/office/officeart/2005/8/layout/cycle3"/>
    <dgm:cxn modelId="{27C757FE-FBCE-408E-B7BA-D367F461EC9A}" type="presOf" srcId="{3698AF6A-5582-40C3-8B3C-AE1EDE68C075}" destId="{CD7AEE5D-84FA-4CB8-BAF4-A0852E2B9E55}" srcOrd="0" destOrd="0" presId="urn:microsoft.com/office/officeart/2005/8/layout/cycle3"/>
    <dgm:cxn modelId="{3D95D2CA-1C80-45B6-A0A3-CAD1656C5300}" type="presParOf" srcId="{5228662E-7F34-4247-BB46-31B42E75EB91}" destId="{62DDFE18-872C-4E9B-BC57-24FDAFB6B863}" srcOrd="0" destOrd="0" presId="urn:microsoft.com/office/officeart/2005/8/layout/cycle3"/>
    <dgm:cxn modelId="{DABCA657-4BDF-42F6-8ADA-5F8573D70438}" type="presParOf" srcId="{62DDFE18-872C-4E9B-BC57-24FDAFB6B863}" destId="{616AC3B3-07D5-4FF1-BEE3-2E6973BBC8B2}" srcOrd="0" destOrd="0" presId="urn:microsoft.com/office/officeart/2005/8/layout/cycle3"/>
    <dgm:cxn modelId="{062C1294-5299-46E7-8726-FF191F104BA1}" type="presParOf" srcId="{62DDFE18-872C-4E9B-BC57-24FDAFB6B863}" destId="{CD7AEE5D-84FA-4CB8-BAF4-A0852E2B9E55}" srcOrd="1" destOrd="0" presId="urn:microsoft.com/office/officeart/2005/8/layout/cycle3"/>
    <dgm:cxn modelId="{E21F5624-FD84-494F-AAD0-0EF067EF56A4}" type="presParOf" srcId="{62DDFE18-872C-4E9B-BC57-24FDAFB6B863}" destId="{15251004-632B-488A-B215-93B262DF6162}" srcOrd="2" destOrd="0" presId="urn:microsoft.com/office/officeart/2005/8/layout/cycle3"/>
    <dgm:cxn modelId="{072AA969-AB7F-48CC-A1C9-572D0AE449ED}" type="presParOf" srcId="{62DDFE18-872C-4E9B-BC57-24FDAFB6B863}" destId="{2F7B74B9-D935-4EBE-9AAA-E649A292CC7F}" srcOrd="3" destOrd="0" presId="urn:microsoft.com/office/officeart/2005/8/layout/cycle3"/>
    <dgm:cxn modelId="{A5A6B9E9-B7AD-4F1A-8092-415FE56D33F7}" type="presParOf" srcId="{62DDFE18-872C-4E9B-BC57-24FDAFB6B863}" destId="{5C66297C-C44A-4712-93A4-500AB7930507}"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D8B005A-A10C-416F-B23B-7AF885986B47}" type="doc">
      <dgm:prSet loTypeId="urn:microsoft.com/office/officeart/2005/8/layout/chevron1" loCatId="process" qsTypeId="urn:microsoft.com/office/officeart/2005/8/quickstyle/simple1" qsCatId="simple" csTypeId="urn:microsoft.com/office/officeart/2005/8/colors/colorful3" csCatId="colorful"/>
      <dgm:spPr/>
      <dgm:t>
        <a:bodyPr/>
        <a:lstStyle/>
        <a:p>
          <a:endParaRPr lang="en-US"/>
        </a:p>
      </dgm:t>
    </dgm:pt>
    <dgm:pt modelId="{367ADF86-DF66-4761-A14E-759CEC6AFCFA}" type="pres">
      <dgm:prSet presAssocID="{1D8B005A-A10C-416F-B23B-7AF885986B47}" presName="Name0" presStyleCnt="0">
        <dgm:presLayoutVars>
          <dgm:dir/>
          <dgm:animLvl val="lvl"/>
          <dgm:resizeHandles val="exact"/>
        </dgm:presLayoutVars>
      </dgm:prSet>
      <dgm:spPr/>
    </dgm:pt>
  </dgm:ptLst>
  <dgm:cxnLst>
    <dgm:cxn modelId="{9BD97AA0-F9FB-4037-9D37-CC56AF12E204}" type="presOf" srcId="{1D8B005A-A10C-416F-B23B-7AF885986B47}" destId="{367ADF86-DF66-4761-A14E-759CEC6AFCFA}" srcOrd="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675227A-2F03-4DED-9E4A-EB2069EE3E48}" type="doc">
      <dgm:prSet loTypeId="urn:microsoft.com/office/officeart/2005/8/layout/arrow4" loCatId="process" qsTypeId="urn:microsoft.com/office/officeart/2005/8/quickstyle/simple1" qsCatId="simple" csTypeId="urn:microsoft.com/office/officeart/2005/8/colors/colorful5" csCatId="colorful"/>
      <dgm:spPr/>
      <dgm:t>
        <a:bodyPr/>
        <a:lstStyle/>
        <a:p>
          <a:endParaRPr lang="en-US"/>
        </a:p>
      </dgm:t>
    </dgm:pt>
    <dgm:pt modelId="{14779761-1A19-4549-885A-405D15E8062A}">
      <dgm:prSet/>
      <dgm:spPr/>
      <dgm:t>
        <a:bodyPr/>
        <a:lstStyle/>
        <a:p>
          <a:pPr rtl="0"/>
          <a:r>
            <a:rPr lang="en-GB" dirty="0"/>
            <a:t>It may vary from mild social awkwardness to totally inhibiting social phobia. </a:t>
          </a:r>
        </a:p>
      </dgm:t>
    </dgm:pt>
    <dgm:pt modelId="{8F423D06-5CD9-42DB-99CC-DD5D583288FF}" type="parTrans" cxnId="{71865E1C-C59E-4EAF-BD6B-44EC4552D5F6}">
      <dgm:prSet/>
      <dgm:spPr/>
      <dgm:t>
        <a:bodyPr/>
        <a:lstStyle/>
        <a:p>
          <a:endParaRPr lang="en-US"/>
        </a:p>
      </dgm:t>
    </dgm:pt>
    <dgm:pt modelId="{A01743AB-E590-4781-AE4D-874E9BD074A0}" type="sibTrans" cxnId="{71865E1C-C59E-4EAF-BD6B-44EC4552D5F6}">
      <dgm:prSet/>
      <dgm:spPr/>
      <dgm:t>
        <a:bodyPr/>
        <a:lstStyle/>
        <a:p>
          <a:endParaRPr lang="en-US"/>
        </a:p>
      </dgm:t>
    </dgm:pt>
    <dgm:pt modelId="{E94380DC-E471-4AA1-8361-56295B151446}">
      <dgm:prSet/>
      <dgm:spPr/>
      <dgm:t>
        <a:bodyPr/>
        <a:lstStyle/>
        <a:p>
          <a:pPr rtl="0"/>
          <a:r>
            <a:rPr lang="en-GB"/>
            <a:t>Shyness may be chronic and dispositional, serving as a personality trait that is central in one's self definition. </a:t>
          </a:r>
        </a:p>
      </dgm:t>
    </dgm:pt>
    <dgm:pt modelId="{A89407D5-6CEB-4740-BF07-2A02777723AF}" type="parTrans" cxnId="{443A1615-432D-4F44-AD9B-C849B14F6E90}">
      <dgm:prSet/>
      <dgm:spPr/>
      <dgm:t>
        <a:bodyPr/>
        <a:lstStyle/>
        <a:p>
          <a:endParaRPr lang="en-US"/>
        </a:p>
      </dgm:t>
    </dgm:pt>
    <dgm:pt modelId="{F273248A-60C9-4161-8C13-BE38A48393F8}" type="sibTrans" cxnId="{443A1615-432D-4F44-AD9B-C849B14F6E90}">
      <dgm:prSet/>
      <dgm:spPr/>
      <dgm:t>
        <a:bodyPr/>
        <a:lstStyle/>
        <a:p>
          <a:endParaRPr lang="en-US"/>
        </a:p>
      </dgm:t>
    </dgm:pt>
    <dgm:pt modelId="{9E01D425-C532-4660-A2C8-527DAF329FAE}" type="pres">
      <dgm:prSet presAssocID="{7675227A-2F03-4DED-9E4A-EB2069EE3E48}" presName="compositeShape" presStyleCnt="0">
        <dgm:presLayoutVars>
          <dgm:chMax val="2"/>
          <dgm:dir/>
          <dgm:resizeHandles val="exact"/>
        </dgm:presLayoutVars>
      </dgm:prSet>
      <dgm:spPr/>
    </dgm:pt>
    <dgm:pt modelId="{EBE1B668-C23E-4CE1-BA58-8F54A06ABFA6}" type="pres">
      <dgm:prSet presAssocID="{14779761-1A19-4549-885A-405D15E8062A}" presName="upArrow" presStyleLbl="node1" presStyleIdx="0" presStyleCnt="2"/>
      <dgm:spPr/>
    </dgm:pt>
    <dgm:pt modelId="{3948BD46-D129-46E0-AD9D-B0AF7650135F}" type="pres">
      <dgm:prSet presAssocID="{14779761-1A19-4549-885A-405D15E8062A}" presName="upArrowText" presStyleLbl="revTx" presStyleIdx="0" presStyleCnt="2">
        <dgm:presLayoutVars>
          <dgm:chMax val="0"/>
          <dgm:bulletEnabled val="1"/>
        </dgm:presLayoutVars>
      </dgm:prSet>
      <dgm:spPr/>
    </dgm:pt>
    <dgm:pt modelId="{2DC8F1AA-5D84-469B-95C8-A44C148F0129}" type="pres">
      <dgm:prSet presAssocID="{E94380DC-E471-4AA1-8361-56295B151446}" presName="downArrow" presStyleLbl="node1" presStyleIdx="1" presStyleCnt="2"/>
      <dgm:spPr/>
    </dgm:pt>
    <dgm:pt modelId="{A51C2273-8A57-4F4A-A837-B149252E30F6}" type="pres">
      <dgm:prSet presAssocID="{E94380DC-E471-4AA1-8361-56295B151446}" presName="downArrowText" presStyleLbl="revTx" presStyleIdx="1" presStyleCnt="2">
        <dgm:presLayoutVars>
          <dgm:chMax val="0"/>
          <dgm:bulletEnabled val="1"/>
        </dgm:presLayoutVars>
      </dgm:prSet>
      <dgm:spPr/>
    </dgm:pt>
  </dgm:ptLst>
  <dgm:cxnLst>
    <dgm:cxn modelId="{E7C94B13-1B44-4CBF-B94A-7E87C9057C15}" type="presOf" srcId="{14779761-1A19-4549-885A-405D15E8062A}" destId="{3948BD46-D129-46E0-AD9D-B0AF7650135F}" srcOrd="0" destOrd="0" presId="urn:microsoft.com/office/officeart/2005/8/layout/arrow4"/>
    <dgm:cxn modelId="{443A1615-432D-4F44-AD9B-C849B14F6E90}" srcId="{7675227A-2F03-4DED-9E4A-EB2069EE3E48}" destId="{E94380DC-E471-4AA1-8361-56295B151446}" srcOrd="1" destOrd="0" parTransId="{A89407D5-6CEB-4740-BF07-2A02777723AF}" sibTransId="{F273248A-60C9-4161-8C13-BE38A48393F8}"/>
    <dgm:cxn modelId="{71865E1C-C59E-4EAF-BD6B-44EC4552D5F6}" srcId="{7675227A-2F03-4DED-9E4A-EB2069EE3E48}" destId="{14779761-1A19-4549-885A-405D15E8062A}" srcOrd="0" destOrd="0" parTransId="{8F423D06-5CD9-42DB-99CC-DD5D583288FF}" sibTransId="{A01743AB-E590-4781-AE4D-874E9BD074A0}"/>
    <dgm:cxn modelId="{64B37FB2-342E-4EC8-98A8-3264D9ACF13E}" type="presOf" srcId="{E94380DC-E471-4AA1-8361-56295B151446}" destId="{A51C2273-8A57-4F4A-A837-B149252E30F6}" srcOrd="0" destOrd="0" presId="urn:microsoft.com/office/officeart/2005/8/layout/arrow4"/>
    <dgm:cxn modelId="{643FEFEE-41E7-4DB2-B092-45BCF865A0DF}" type="presOf" srcId="{7675227A-2F03-4DED-9E4A-EB2069EE3E48}" destId="{9E01D425-C532-4660-A2C8-527DAF329FAE}" srcOrd="0" destOrd="0" presId="urn:microsoft.com/office/officeart/2005/8/layout/arrow4"/>
    <dgm:cxn modelId="{7904D08E-8F95-471E-8EFD-E965FC9F9B1C}" type="presParOf" srcId="{9E01D425-C532-4660-A2C8-527DAF329FAE}" destId="{EBE1B668-C23E-4CE1-BA58-8F54A06ABFA6}" srcOrd="0" destOrd="0" presId="urn:microsoft.com/office/officeart/2005/8/layout/arrow4"/>
    <dgm:cxn modelId="{142C5598-8B94-4F96-9F37-F3970CDC765A}" type="presParOf" srcId="{9E01D425-C532-4660-A2C8-527DAF329FAE}" destId="{3948BD46-D129-46E0-AD9D-B0AF7650135F}" srcOrd="1" destOrd="0" presId="urn:microsoft.com/office/officeart/2005/8/layout/arrow4"/>
    <dgm:cxn modelId="{370616B6-143C-44F0-8614-AC6DEC63685C}" type="presParOf" srcId="{9E01D425-C532-4660-A2C8-527DAF329FAE}" destId="{2DC8F1AA-5D84-469B-95C8-A44C148F0129}" srcOrd="2" destOrd="0" presId="urn:microsoft.com/office/officeart/2005/8/layout/arrow4"/>
    <dgm:cxn modelId="{C19F2394-6370-4418-898D-46AB7B6A79F3}" type="presParOf" srcId="{9E01D425-C532-4660-A2C8-527DAF329FAE}" destId="{A51C2273-8A57-4F4A-A837-B149252E30F6}" srcOrd="3" destOrd="0" presId="urn:microsoft.com/office/officeart/2005/8/layout/arrow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DBA5062-8A3F-4B28-81E4-3F2A9D522E84}" type="doc">
      <dgm:prSet loTypeId="urn:microsoft.com/office/officeart/2005/8/layout/target3" loCatId="relationship" qsTypeId="urn:microsoft.com/office/officeart/2005/8/quickstyle/simple1" qsCatId="simple" csTypeId="urn:microsoft.com/office/officeart/2005/8/colors/colorful4" csCatId="colorful"/>
      <dgm:spPr/>
      <dgm:t>
        <a:bodyPr/>
        <a:lstStyle/>
        <a:p>
          <a:endParaRPr lang="en-US"/>
        </a:p>
      </dgm:t>
    </dgm:pt>
    <dgm:pt modelId="{103A3700-6685-49FF-91BD-671583E4A414}">
      <dgm:prSet/>
      <dgm:spPr/>
      <dgm:t>
        <a:bodyPr/>
        <a:lstStyle/>
        <a:p>
          <a:pPr rtl="0"/>
          <a:r>
            <a:rPr lang="en-GB" dirty="0"/>
            <a:t>It is a form of excessive self-focus, a preoccupation with one's thoughts, feelings and physical reactions. </a:t>
          </a:r>
        </a:p>
      </dgm:t>
    </dgm:pt>
    <dgm:pt modelId="{E90F381D-5F99-4380-8198-9E9555B34965}" type="parTrans" cxnId="{CAE8AB4F-8C0E-40EC-8A59-E54ADB680E22}">
      <dgm:prSet/>
      <dgm:spPr/>
      <dgm:t>
        <a:bodyPr/>
        <a:lstStyle/>
        <a:p>
          <a:endParaRPr lang="en-US"/>
        </a:p>
      </dgm:t>
    </dgm:pt>
    <dgm:pt modelId="{B54495EF-435D-4C34-9A20-CE410347E7B8}" type="sibTrans" cxnId="{CAE8AB4F-8C0E-40EC-8A59-E54ADB680E22}">
      <dgm:prSet/>
      <dgm:spPr/>
      <dgm:t>
        <a:bodyPr/>
        <a:lstStyle/>
        <a:p>
          <a:endParaRPr lang="en-US"/>
        </a:p>
      </dgm:t>
    </dgm:pt>
    <dgm:pt modelId="{957A9299-7C39-4D55-828D-58B38F391A30}" type="pres">
      <dgm:prSet presAssocID="{CDBA5062-8A3F-4B28-81E4-3F2A9D522E84}" presName="Name0" presStyleCnt="0">
        <dgm:presLayoutVars>
          <dgm:chMax val="7"/>
          <dgm:dir/>
          <dgm:animLvl val="lvl"/>
          <dgm:resizeHandles val="exact"/>
        </dgm:presLayoutVars>
      </dgm:prSet>
      <dgm:spPr/>
    </dgm:pt>
    <dgm:pt modelId="{34CCDBD7-97FB-4318-8BE0-21E424BCD44B}" type="pres">
      <dgm:prSet presAssocID="{103A3700-6685-49FF-91BD-671583E4A414}" presName="circle1" presStyleLbl="node1" presStyleIdx="0" presStyleCnt="1"/>
      <dgm:spPr/>
    </dgm:pt>
    <dgm:pt modelId="{A35E03A7-0A2E-479B-94AC-E36EC383BE2C}" type="pres">
      <dgm:prSet presAssocID="{103A3700-6685-49FF-91BD-671583E4A414}" presName="space" presStyleCnt="0"/>
      <dgm:spPr/>
    </dgm:pt>
    <dgm:pt modelId="{4F50ADDA-AF1A-4662-9350-34C9194702FF}" type="pres">
      <dgm:prSet presAssocID="{103A3700-6685-49FF-91BD-671583E4A414}" presName="rect1" presStyleLbl="alignAcc1" presStyleIdx="0" presStyleCnt="1"/>
      <dgm:spPr/>
    </dgm:pt>
    <dgm:pt modelId="{C38E05D1-DD39-44E6-880E-B3F536B65355}" type="pres">
      <dgm:prSet presAssocID="{103A3700-6685-49FF-91BD-671583E4A414}" presName="rect1ParTxNoCh" presStyleLbl="alignAcc1" presStyleIdx="0" presStyleCnt="1">
        <dgm:presLayoutVars>
          <dgm:chMax val="1"/>
          <dgm:bulletEnabled val="1"/>
        </dgm:presLayoutVars>
      </dgm:prSet>
      <dgm:spPr/>
    </dgm:pt>
  </dgm:ptLst>
  <dgm:cxnLst>
    <dgm:cxn modelId="{8ABF8D14-D522-423A-9923-98ABD172F5E0}" type="presOf" srcId="{103A3700-6685-49FF-91BD-671583E4A414}" destId="{C38E05D1-DD39-44E6-880E-B3F536B65355}" srcOrd="1" destOrd="0" presId="urn:microsoft.com/office/officeart/2005/8/layout/target3"/>
    <dgm:cxn modelId="{6C313128-AD32-4D71-85B0-8FEFB1688DE3}" type="presOf" srcId="{CDBA5062-8A3F-4B28-81E4-3F2A9D522E84}" destId="{957A9299-7C39-4D55-828D-58B38F391A30}" srcOrd="0" destOrd="0" presId="urn:microsoft.com/office/officeart/2005/8/layout/target3"/>
    <dgm:cxn modelId="{28FE0036-BCFB-407B-95AC-58AA5E25AB90}" type="presOf" srcId="{103A3700-6685-49FF-91BD-671583E4A414}" destId="{4F50ADDA-AF1A-4662-9350-34C9194702FF}" srcOrd="0" destOrd="0" presId="urn:microsoft.com/office/officeart/2005/8/layout/target3"/>
    <dgm:cxn modelId="{CAE8AB4F-8C0E-40EC-8A59-E54ADB680E22}" srcId="{CDBA5062-8A3F-4B28-81E4-3F2A9D522E84}" destId="{103A3700-6685-49FF-91BD-671583E4A414}" srcOrd="0" destOrd="0" parTransId="{E90F381D-5F99-4380-8198-9E9555B34965}" sibTransId="{B54495EF-435D-4C34-9A20-CE410347E7B8}"/>
    <dgm:cxn modelId="{670E1DD2-CF9B-4EB2-A2D3-AD7F7FDF7139}" type="presParOf" srcId="{957A9299-7C39-4D55-828D-58B38F391A30}" destId="{34CCDBD7-97FB-4318-8BE0-21E424BCD44B}" srcOrd="0" destOrd="0" presId="urn:microsoft.com/office/officeart/2005/8/layout/target3"/>
    <dgm:cxn modelId="{256733BF-F570-464E-986F-10064570EE36}" type="presParOf" srcId="{957A9299-7C39-4D55-828D-58B38F391A30}" destId="{A35E03A7-0A2E-479B-94AC-E36EC383BE2C}" srcOrd="1" destOrd="0" presId="urn:microsoft.com/office/officeart/2005/8/layout/target3"/>
    <dgm:cxn modelId="{69AE36DB-801C-4122-A533-CA8B88C21697}" type="presParOf" srcId="{957A9299-7C39-4D55-828D-58B38F391A30}" destId="{4F50ADDA-AF1A-4662-9350-34C9194702FF}" srcOrd="2" destOrd="0" presId="urn:microsoft.com/office/officeart/2005/8/layout/target3"/>
    <dgm:cxn modelId="{B672C4AC-3D25-4456-8E78-8C881B692157}" type="presParOf" srcId="{957A9299-7C39-4D55-828D-58B38F391A30}" destId="{C38E05D1-DD39-44E6-880E-B3F536B65355}" srcOrd="3" destOrd="0" presId="urn:microsoft.com/office/officeart/2005/8/layout/targe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6646AA83-DF5C-4F2C-B3A1-8C078C3C8CA2}" type="doc">
      <dgm:prSet loTypeId="urn:microsoft.com/office/officeart/2009/3/layout/RandomtoResultProcess" loCatId="process" qsTypeId="urn:microsoft.com/office/officeart/2005/8/quickstyle/simple1" qsCatId="simple" csTypeId="urn:microsoft.com/office/officeart/2005/8/colors/colorful2" csCatId="colorful" phldr="1"/>
      <dgm:spPr/>
      <dgm:t>
        <a:bodyPr/>
        <a:lstStyle/>
        <a:p>
          <a:endParaRPr lang="en-US"/>
        </a:p>
      </dgm:t>
    </dgm:pt>
    <dgm:pt modelId="{461249FA-71D2-433D-B3D3-6949B5C27B51}">
      <dgm:prSet/>
      <dgm:spPr/>
      <dgm:t>
        <a:bodyPr/>
        <a:lstStyle/>
        <a:p>
          <a:pPr rtl="0"/>
          <a:r>
            <a:rPr lang="en-GB" dirty="0"/>
            <a:t>Situational shyness involves experiencing the symptoms of shyness in specific social performance situations but not incorporating it into one's self-concept. </a:t>
          </a:r>
        </a:p>
      </dgm:t>
    </dgm:pt>
    <dgm:pt modelId="{999523A9-4BFB-4A30-ABCF-C6DFC5EA6B26}" type="parTrans" cxnId="{53C81496-5893-431D-889B-2FBE77CD0E45}">
      <dgm:prSet/>
      <dgm:spPr/>
      <dgm:t>
        <a:bodyPr/>
        <a:lstStyle/>
        <a:p>
          <a:endParaRPr lang="en-US"/>
        </a:p>
      </dgm:t>
    </dgm:pt>
    <dgm:pt modelId="{0A8893B6-0870-4984-BFD8-8BEC1392BAA6}" type="sibTrans" cxnId="{53C81496-5893-431D-889B-2FBE77CD0E45}">
      <dgm:prSet/>
      <dgm:spPr/>
      <dgm:t>
        <a:bodyPr/>
        <a:lstStyle/>
        <a:p>
          <a:endParaRPr lang="en-US"/>
        </a:p>
      </dgm:t>
    </dgm:pt>
    <dgm:pt modelId="{590E0261-B126-43DE-94EC-77745B79FD04}" type="pres">
      <dgm:prSet presAssocID="{6646AA83-DF5C-4F2C-B3A1-8C078C3C8CA2}" presName="Name0" presStyleCnt="0">
        <dgm:presLayoutVars>
          <dgm:dir/>
          <dgm:animOne val="branch"/>
          <dgm:animLvl val="lvl"/>
        </dgm:presLayoutVars>
      </dgm:prSet>
      <dgm:spPr/>
    </dgm:pt>
    <dgm:pt modelId="{0EFBB112-DCED-4B0B-AF57-D21C93F80D96}" type="pres">
      <dgm:prSet presAssocID="{461249FA-71D2-433D-B3D3-6949B5C27B51}" presName="chaos" presStyleCnt="0"/>
      <dgm:spPr/>
    </dgm:pt>
    <dgm:pt modelId="{7B34088D-F660-480A-807C-B9BB3EB14A3D}" type="pres">
      <dgm:prSet presAssocID="{461249FA-71D2-433D-B3D3-6949B5C27B51}" presName="parTx1" presStyleLbl="revTx" presStyleIdx="0" presStyleCnt="1" custScaleY="143027"/>
      <dgm:spPr/>
    </dgm:pt>
    <dgm:pt modelId="{7B675114-1B6B-467B-805F-4BC99640F4AE}" type="pres">
      <dgm:prSet presAssocID="{461249FA-71D2-433D-B3D3-6949B5C27B51}" presName="c1" presStyleLbl="node1" presStyleIdx="0" presStyleCnt="18"/>
      <dgm:spPr/>
    </dgm:pt>
    <dgm:pt modelId="{2CAF1FCA-5F80-4D31-836E-DAA1D39259A1}" type="pres">
      <dgm:prSet presAssocID="{461249FA-71D2-433D-B3D3-6949B5C27B51}" presName="c2" presStyleLbl="node1" presStyleIdx="1" presStyleCnt="18"/>
      <dgm:spPr/>
    </dgm:pt>
    <dgm:pt modelId="{5DAF25EF-E52D-4C0A-B2B2-A993EAA48396}" type="pres">
      <dgm:prSet presAssocID="{461249FA-71D2-433D-B3D3-6949B5C27B51}" presName="c3" presStyleLbl="node1" presStyleIdx="2" presStyleCnt="18"/>
      <dgm:spPr/>
    </dgm:pt>
    <dgm:pt modelId="{3A19829E-F438-4B26-A695-9F5491FA3042}" type="pres">
      <dgm:prSet presAssocID="{461249FA-71D2-433D-B3D3-6949B5C27B51}" presName="c4" presStyleLbl="node1" presStyleIdx="3" presStyleCnt="18"/>
      <dgm:spPr/>
    </dgm:pt>
    <dgm:pt modelId="{F2E55273-FDD2-416A-8388-507F3A7AA884}" type="pres">
      <dgm:prSet presAssocID="{461249FA-71D2-433D-B3D3-6949B5C27B51}" presName="c5" presStyleLbl="node1" presStyleIdx="4" presStyleCnt="18"/>
      <dgm:spPr/>
    </dgm:pt>
    <dgm:pt modelId="{C41AC57F-8F70-42D7-B04F-7D593CDF9D4D}" type="pres">
      <dgm:prSet presAssocID="{461249FA-71D2-433D-B3D3-6949B5C27B51}" presName="c6" presStyleLbl="node1" presStyleIdx="5" presStyleCnt="18"/>
      <dgm:spPr/>
    </dgm:pt>
    <dgm:pt modelId="{C666C41F-4DF0-4536-88A4-3E6D65CBF954}" type="pres">
      <dgm:prSet presAssocID="{461249FA-71D2-433D-B3D3-6949B5C27B51}" presName="c7" presStyleLbl="node1" presStyleIdx="6" presStyleCnt="18"/>
      <dgm:spPr/>
    </dgm:pt>
    <dgm:pt modelId="{8AE6CAB6-CA9E-423F-923E-795F5CED7773}" type="pres">
      <dgm:prSet presAssocID="{461249FA-71D2-433D-B3D3-6949B5C27B51}" presName="c8" presStyleLbl="node1" presStyleIdx="7" presStyleCnt="18" custLinFactNeighborX="47241" custLinFactNeighborY="-63127"/>
      <dgm:spPr/>
    </dgm:pt>
    <dgm:pt modelId="{81EC6135-1D0F-4A08-B0CD-39BD708C11E0}" type="pres">
      <dgm:prSet presAssocID="{461249FA-71D2-433D-B3D3-6949B5C27B51}" presName="c9" presStyleLbl="node1" presStyleIdx="8" presStyleCnt="18" custLinFactNeighborX="32804" custLinFactNeighborY="35080"/>
      <dgm:spPr/>
    </dgm:pt>
    <dgm:pt modelId="{658505F7-24A0-4624-9ED8-70D58602F905}" type="pres">
      <dgm:prSet presAssocID="{461249FA-71D2-433D-B3D3-6949B5C27B51}" presName="c10" presStyleLbl="node1" presStyleIdx="9" presStyleCnt="18" custLinFactNeighborX="15185" custLinFactNeighborY="-31216"/>
      <dgm:spPr/>
    </dgm:pt>
    <dgm:pt modelId="{147EFE3B-F6CA-4A2C-9983-FE74C84B23D3}" type="pres">
      <dgm:prSet presAssocID="{461249FA-71D2-433D-B3D3-6949B5C27B51}" presName="c11" presStyleLbl="node1" presStyleIdx="10" presStyleCnt="18" custLinFactNeighborX="2694" custLinFactNeighborY="-47482"/>
      <dgm:spPr/>
    </dgm:pt>
    <dgm:pt modelId="{23682FAF-45E4-4487-8609-3348947A10DF}" type="pres">
      <dgm:prSet presAssocID="{461249FA-71D2-433D-B3D3-6949B5C27B51}" presName="c12" presStyleLbl="node1" presStyleIdx="11" presStyleCnt="18"/>
      <dgm:spPr/>
    </dgm:pt>
    <dgm:pt modelId="{9113B7A5-393F-468D-A287-771B3935B629}" type="pres">
      <dgm:prSet presAssocID="{461249FA-71D2-433D-B3D3-6949B5C27B51}" presName="c13" presStyleLbl="node1" presStyleIdx="12" presStyleCnt="18"/>
      <dgm:spPr/>
    </dgm:pt>
    <dgm:pt modelId="{51BD74CE-932B-4DE8-ACEE-597BB367046E}" type="pres">
      <dgm:prSet presAssocID="{461249FA-71D2-433D-B3D3-6949B5C27B51}" presName="c14" presStyleLbl="node1" presStyleIdx="13" presStyleCnt="18"/>
      <dgm:spPr/>
    </dgm:pt>
    <dgm:pt modelId="{DA3A8EE6-CE3C-4702-836D-E753894A104D}" type="pres">
      <dgm:prSet presAssocID="{461249FA-71D2-433D-B3D3-6949B5C27B51}" presName="c15" presStyleLbl="node1" presStyleIdx="14" presStyleCnt="18"/>
      <dgm:spPr/>
    </dgm:pt>
    <dgm:pt modelId="{06508001-22DB-47EE-9FDE-0C4BFD8DD67F}" type="pres">
      <dgm:prSet presAssocID="{461249FA-71D2-433D-B3D3-6949B5C27B51}" presName="c16" presStyleLbl="node1" presStyleIdx="15" presStyleCnt="18"/>
      <dgm:spPr/>
    </dgm:pt>
    <dgm:pt modelId="{1FDF29A1-C0D1-4512-A8AA-0291999CC5A5}" type="pres">
      <dgm:prSet presAssocID="{461249FA-71D2-433D-B3D3-6949B5C27B51}" presName="c17" presStyleLbl="node1" presStyleIdx="16" presStyleCnt="18"/>
      <dgm:spPr/>
    </dgm:pt>
    <dgm:pt modelId="{30C1E609-3D55-49F0-8711-BB5B667EA365}" type="pres">
      <dgm:prSet presAssocID="{461249FA-71D2-433D-B3D3-6949B5C27B51}" presName="c18" presStyleLbl="node1" presStyleIdx="17" presStyleCnt="18" custLinFactNeighborX="12244" custLinFactNeighborY="-65225"/>
      <dgm:spPr/>
    </dgm:pt>
  </dgm:ptLst>
  <dgm:cxnLst>
    <dgm:cxn modelId="{6AC0AE31-7ABF-482C-A28B-7553156240DA}" type="presOf" srcId="{6646AA83-DF5C-4F2C-B3A1-8C078C3C8CA2}" destId="{590E0261-B126-43DE-94EC-77745B79FD04}" srcOrd="0" destOrd="0" presId="urn:microsoft.com/office/officeart/2009/3/layout/RandomtoResultProcess"/>
    <dgm:cxn modelId="{FAC6AF84-2823-4205-9305-0F58F65538A6}" type="presOf" srcId="{461249FA-71D2-433D-B3D3-6949B5C27B51}" destId="{7B34088D-F660-480A-807C-B9BB3EB14A3D}" srcOrd="0" destOrd="0" presId="urn:microsoft.com/office/officeart/2009/3/layout/RandomtoResultProcess"/>
    <dgm:cxn modelId="{53C81496-5893-431D-889B-2FBE77CD0E45}" srcId="{6646AA83-DF5C-4F2C-B3A1-8C078C3C8CA2}" destId="{461249FA-71D2-433D-B3D3-6949B5C27B51}" srcOrd="0" destOrd="0" parTransId="{999523A9-4BFB-4A30-ABCF-C6DFC5EA6B26}" sibTransId="{0A8893B6-0870-4984-BFD8-8BEC1392BAA6}"/>
    <dgm:cxn modelId="{A21D9F69-3DB7-4695-8D71-9B5C836DFCDD}" type="presParOf" srcId="{590E0261-B126-43DE-94EC-77745B79FD04}" destId="{0EFBB112-DCED-4B0B-AF57-D21C93F80D96}" srcOrd="0" destOrd="0" presId="urn:microsoft.com/office/officeart/2009/3/layout/RandomtoResultProcess"/>
    <dgm:cxn modelId="{2CCF2F6B-944C-4002-B2AE-A4F4ECAF8D9B}" type="presParOf" srcId="{0EFBB112-DCED-4B0B-AF57-D21C93F80D96}" destId="{7B34088D-F660-480A-807C-B9BB3EB14A3D}" srcOrd="0" destOrd="0" presId="urn:microsoft.com/office/officeart/2009/3/layout/RandomtoResultProcess"/>
    <dgm:cxn modelId="{C3361A02-622B-473E-8EEF-0F069851276C}" type="presParOf" srcId="{0EFBB112-DCED-4B0B-AF57-D21C93F80D96}" destId="{7B675114-1B6B-467B-805F-4BC99640F4AE}" srcOrd="1" destOrd="0" presId="urn:microsoft.com/office/officeart/2009/3/layout/RandomtoResultProcess"/>
    <dgm:cxn modelId="{F2AC6617-352F-4E55-BA64-593E171A2030}" type="presParOf" srcId="{0EFBB112-DCED-4B0B-AF57-D21C93F80D96}" destId="{2CAF1FCA-5F80-4D31-836E-DAA1D39259A1}" srcOrd="2" destOrd="0" presId="urn:microsoft.com/office/officeart/2009/3/layout/RandomtoResultProcess"/>
    <dgm:cxn modelId="{8D58E04A-CE34-4AA6-9A07-8FD21109E5AD}" type="presParOf" srcId="{0EFBB112-DCED-4B0B-AF57-D21C93F80D96}" destId="{5DAF25EF-E52D-4C0A-B2B2-A993EAA48396}" srcOrd="3" destOrd="0" presId="urn:microsoft.com/office/officeart/2009/3/layout/RandomtoResultProcess"/>
    <dgm:cxn modelId="{0EBBB3E9-9EE8-4582-8D53-9BF95CB63562}" type="presParOf" srcId="{0EFBB112-DCED-4B0B-AF57-D21C93F80D96}" destId="{3A19829E-F438-4B26-A695-9F5491FA3042}" srcOrd="4" destOrd="0" presId="urn:microsoft.com/office/officeart/2009/3/layout/RandomtoResultProcess"/>
    <dgm:cxn modelId="{89F9CBB5-66A1-456F-A706-9DC3C12491CD}" type="presParOf" srcId="{0EFBB112-DCED-4B0B-AF57-D21C93F80D96}" destId="{F2E55273-FDD2-416A-8388-507F3A7AA884}" srcOrd="5" destOrd="0" presId="urn:microsoft.com/office/officeart/2009/3/layout/RandomtoResultProcess"/>
    <dgm:cxn modelId="{F18D53A7-7898-470B-B5A7-107B966DAF91}" type="presParOf" srcId="{0EFBB112-DCED-4B0B-AF57-D21C93F80D96}" destId="{C41AC57F-8F70-42D7-B04F-7D593CDF9D4D}" srcOrd="6" destOrd="0" presId="urn:microsoft.com/office/officeart/2009/3/layout/RandomtoResultProcess"/>
    <dgm:cxn modelId="{F5745D3E-A35D-4F01-9BAD-88DACAF3AA57}" type="presParOf" srcId="{0EFBB112-DCED-4B0B-AF57-D21C93F80D96}" destId="{C666C41F-4DF0-4536-88A4-3E6D65CBF954}" srcOrd="7" destOrd="0" presId="urn:microsoft.com/office/officeart/2009/3/layout/RandomtoResultProcess"/>
    <dgm:cxn modelId="{41FC0BE7-768E-43A4-925F-308379B37D22}" type="presParOf" srcId="{0EFBB112-DCED-4B0B-AF57-D21C93F80D96}" destId="{8AE6CAB6-CA9E-423F-923E-795F5CED7773}" srcOrd="8" destOrd="0" presId="urn:microsoft.com/office/officeart/2009/3/layout/RandomtoResultProcess"/>
    <dgm:cxn modelId="{D3C98055-4EE0-460E-A783-0F78AB64196E}" type="presParOf" srcId="{0EFBB112-DCED-4B0B-AF57-D21C93F80D96}" destId="{81EC6135-1D0F-4A08-B0CD-39BD708C11E0}" srcOrd="9" destOrd="0" presId="urn:microsoft.com/office/officeart/2009/3/layout/RandomtoResultProcess"/>
    <dgm:cxn modelId="{00A80DFF-C93F-4956-B053-281E6B4807AD}" type="presParOf" srcId="{0EFBB112-DCED-4B0B-AF57-D21C93F80D96}" destId="{658505F7-24A0-4624-9ED8-70D58602F905}" srcOrd="10" destOrd="0" presId="urn:microsoft.com/office/officeart/2009/3/layout/RandomtoResultProcess"/>
    <dgm:cxn modelId="{A8F11171-8C04-4E2C-A0D6-D15669829CE2}" type="presParOf" srcId="{0EFBB112-DCED-4B0B-AF57-D21C93F80D96}" destId="{147EFE3B-F6CA-4A2C-9983-FE74C84B23D3}" srcOrd="11" destOrd="0" presId="urn:microsoft.com/office/officeart/2009/3/layout/RandomtoResultProcess"/>
    <dgm:cxn modelId="{3E424A66-A6F9-4779-8512-E2646E70C8A6}" type="presParOf" srcId="{0EFBB112-DCED-4B0B-AF57-D21C93F80D96}" destId="{23682FAF-45E4-4487-8609-3348947A10DF}" srcOrd="12" destOrd="0" presId="urn:microsoft.com/office/officeart/2009/3/layout/RandomtoResultProcess"/>
    <dgm:cxn modelId="{81056479-B8E6-4BAF-A923-EEA788739D3C}" type="presParOf" srcId="{0EFBB112-DCED-4B0B-AF57-D21C93F80D96}" destId="{9113B7A5-393F-468D-A287-771B3935B629}" srcOrd="13" destOrd="0" presId="urn:microsoft.com/office/officeart/2009/3/layout/RandomtoResultProcess"/>
    <dgm:cxn modelId="{6931C9B4-7354-4335-9BFC-EDC2B14A5EB0}" type="presParOf" srcId="{0EFBB112-DCED-4B0B-AF57-D21C93F80D96}" destId="{51BD74CE-932B-4DE8-ACEE-597BB367046E}" srcOrd="14" destOrd="0" presId="urn:microsoft.com/office/officeart/2009/3/layout/RandomtoResultProcess"/>
    <dgm:cxn modelId="{EC3AE660-7400-43C1-99A8-9C35DCD548CD}" type="presParOf" srcId="{0EFBB112-DCED-4B0B-AF57-D21C93F80D96}" destId="{DA3A8EE6-CE3C-4702-836D-E753894A104D}" srcOrd="15" destOrd="0" presId="urn:microsoft.com/office/officeart/2009/3/layout/RandomtoResultProcess"/>
    <dgm:cxn modelId="{6C6C0B96-8816-4AF9-AF57-CA28C82F727A}" type="presParOf" srcId="{0EFBB112-DCED-4B0B-AF57-D21C93F80D96}" destId="{06508001-22DB-47EE-9FDE-0C4BFD8DD67F}" srcOrd="16" destOrd="0" presId="urn:microsoft.com/office/officeart/2009/3/layout/RandomtoResultProcess"/>
    <dgm:cxn modelId="{A555C194-7402-4493-A1D9-D9E03BF0C44F}" type="presParOf" srcId="{0EFBB112-DCED-4B0B-AF57-D21C93F80D96}" destId="{1FDF29A1-C0D1-4512-A8AA-0291999CC5A5}" srcOrd="17" destOrd="0" presId="urn:microsoft.com/office/officeart/2009/3/layout/RandomtoResultProcess"/>
    <dgm:cxn modelId="{1257143A-2290-4BB3-947D-EB61E0A3D317}" type="presParOf" srcId="{0EFBB112-DCED-4B0B-AF57-D21C93F80D96}" destId="{30C1E609-3D55-49F0-8711-BB5B667EA365}" srcOrd="18" destOrd="0" presId="urn:microsoft.com/office/officeart/2009/3/layout/RandomtoResultProcess"/>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14527D1-F3DD-4902-8F65-F8F5C654A77B}"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CE03E903-9289-41F1-BE8E-07679863D80A}">
      <dgm:prSet/>
      <dgm:spPr/>
      <dgm:t>
        <a:bodyPr/>
        <a:lstStyle/>
        <a:p>
          <a:pPr rtl="0"/>
          <a:r>
            <a:rPr lang="en-GB" dirty="0"/>
            <a:t>Shyness reactions can occur at any or all of the following levels: cognitive, affective, physiological and behavioural and may be triggered by a wide variety of arousal cues. </a:t>
          </a:r>
        </a:p>
      </dgm:t>
    </dgm:pt>
    <dgm:pt modelId="{1026A6A4-C5B9-4D7F-B69A-7E03BC99B813}" type="parTrans" cxnId="{F60876CD-EDAE-4C69-B533-B01398235A43}">
      <dgm:prSet/>
      <dgm:spPr/>
      <dgm:t>
        <a:bodyPr/>
        <a:lstStyle/>
        <a:p>
          <a:endParaRPr lang="en-US"/>
        </a:p>
      </dgm:t>
    </dgm:pt>
    <dgm:pt modelId="{336E7EE2-5B32-40BF-AF0C-B293CB1E422F}" type="sibTrans" cxnId="{F60876CD-EDAE-4C69-B533-B01398235A43}">
      <dgm:prSet/>
      <dgm:spPr/>
      <dgm:t>
        <a:bodyPr/>
        <a:lstStyle/>
        <a:p>
          <a:endParaRPr lang="en-US"/>
        </a:p>
      </dgm:t>
    </dgm:pt>
    <dgm:pt modelId="{3CEA6D88-6302-47DB-824F-F8B2032BD0AF}" type="pres">
      <dgm:prSet presAssocID="{A14527D1-F3DD-4902-8F65-F8F5C654A77B}" presName="linear" presStyleCnt="0">
        <dgm:presLayoutVars>
          <dgm:animLvl val="lvl"/>
          <dgm:resizeHandles val="exact"/>
        </dgm:presLayoutVars>
      </dgm:prSet>
      <dgm:spPr/>
    </dgm:pt>
    <dgm:pt modelId="{8F6C2D6C-7831-49D4-8FDA-2C4F05C1C82D}" type="pres">
      <dgm:prSet presAssocID="{CE03E903-9289-41F1-BE8E-07679863D80A}" presName="parentText" presStyleLbl="node1" presStyleIdx="0" presStyleCnt="1" custLinFactNeighborX="-1587" custLinFactNeighborY="42">
        <dgm:presLayoutVars>
          <dgm:chMax val="0"/>
          <dgm:bulletEnabled val="1"/>
        </dgm:presLayoutVars>
      </dgm:prSet>
      <dgm:spPr/>
    </dgm:pt>
  </dgm:ptLst>
  <dgm:cxnLst>
    <dgm:cxn modelId="{436FAB05-E1F7-4A4B-84EF-DEB002E074E3}" type="presOf" srcId="{CE03E903-9289-41F1-BE8E-07679863D80A}" destId="{8F6C2D6C-7831-49D4-8FDA-2C4F05C1C82D}" srcOrd="0" destOrd="0" presId="urn:microsoft.com/office/officeart/2005/8/layout/vList2"/>
    <dgm:cxn modelId="{572F3D09-A245-4037-ABB0-747950C08A82}" type="presOf" srcId="{A14527D1-F3DD-4902-8F65-F8F5C654A77B}" destId="{3CEA6D88-6302-47DB-824F-F8B2032BD0AF}" srcOrd="0" destOrd="0" presId="urn:microsoft.com/office/officeart/2005/8/layout/vList2"/>
    <dgm:cxn modelId="{F60876CD-EDAE-4C69-B533-B01398235A43}" srcId="{A14527D1-F3DD-4902-8F65-F8F5C654A77B}" destId="{CE03E903-9289-41F1-BE8E-07679863D80A}" srcOrd="0" destOrd="0" parTransId="{1026A6A4-C5B9-4D7F-B69A-7E03BC99B813}" sibTransId="{336E7EE2-5B32-40BF-AF0C-B293CB1E422F}"/>
    <dgm:cxn modelId="{D59D27A4-6BB1-419C-B3D9-CD474FCC9EC3}" type="presParOf" srcId="{3CEA6D88-6302-47DB-824F-F8B2032BD0AF}" destId="{8F6C2D6C-7831-49D4-8FDA-2C4F05C1C82D}" srcOrd="0" destOrd="0" presId="urn:microsoft.com/office/officeart/2005/8/layout/vList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DF7997F-4258-4AE7-B86B-1F9F89F767FD}"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860F98B0-58E6-4D7B-B509-57B6456C5F6B}">
      <dgm:prSet/>
      <dgm:spPr/>
      <dgm:t>
        <a:bodyPr/>
        <a:lstStyle/>
        <a:p>
          <a:pPr rtl="0"/>
          <a:r>
            <a:rPr lang="en-GB" dirty="0"/>
            <a:t>A large- scale survey first with open-ended questions, then a self-report checklist which was administered to more than a thousand people. </a:t>
          </a:r>
        </a:p>
      </dgm:t>
    </dgm:pt>
    <dgm:pt modelId="{D9F1A955-5764-488D-8833-012D2F7001AC}" type="parTrans" cxnId="{A14CCD66-A229-4293-AFDA-4D55D158C265}">
      <dgm:prSet/>
      <dgm:spPr/>
      <dgm:t>
        <a:bodyPr/>
        <a:lstStyle/>
        <a:p>
          <a:endParaRPr lang="en-US"/>
        </a:p>
      </dgm:t>
    </dgm:pt>
    <dgm:pt modelId="{F3955C89-0F65-4866-ABB7-2E32DEB95A0A}" type="sibTrans" cxnId="{A14CCD66-A229-4293-AFDA-4D55D158C265}">
      <dgm:prSet/>
      <dgm:spPr/>
      <dgm:t>
        <a:bodyPr/>
        <a:lstStyle/>
        <a:p>
          <a:endParaRPr lang="en-US"/>
        </a:p>
      </dgm:t>
    </dgm:pt>
    <dgm:pt modelId="{697B95D5-4A49-4D0F-90D8-47AABEA7C8D6}">
      <dgm:prSet/>
      <dgm:spPr/>
      <dgm:t>
        <a:bodyPr/>
        <a:lstStyle/>
        <a:p>
          <a:pPr rtl="0"/>
          <a:r>
            <a:rPr lang="en-GB" dirty="0"/>
            <a:t>Also -hundreds of in-depth interviews, case studies, experimental-behavioural research, and cross-cultural research on shyness for more than 20 years, culminating in the creation of a treatment program for shy adults. </a:t>
          </a:r>
        </a:p>
      </dgm:t>
    </dgm:pt>
    <dgm:pt modelId="{3AF9A642-6F83-4252-A3F9-353A3F3D509B}" type="parTrans" cxnId="{6D1D56DF-ACAB-4839-B28C-EB89B73D61E2}">
      <dgm:prSet/>
      <dgm:spPr/>
      <dgm:t>
        <a:bodyPr/>
        <a:lstStyle/>
        <a:p>
          <a:endParaRPr lang="en-US"/>
        </a:p>
      </dgm:t>
    </dgm:pt>
    <dgm:pt modelId="{CBBFF655-188E-483F-A753-F12FD0CE6245}" type="sibTrans" cxnId="{6D1D56DF-ACAB-4839-B28C-EB89B73D61E2}">
      <dgm:prSet/>
      <dgm:spPr/>
      <dgm:t>
        <a:bodyPr/>
        <a:lstStyle/>
        <a:p>
          <a:endParaRPr lang="en-US"/>
        </a:p>
      </dgm:t>
    </dgm:pt>
    <dgm:pt modelId="{8C812F95-A6B3-4617-B51F-86C76013A0ED}" type="pres">
      <dgm:prSet presAssocID="{EDF7997F-4258-4AE7-B86B-1F9F89F767FD}" presName="Name0" presStyleCnt="0">
        <dgm:presLayoutVars>
          <dgm:dir/>
          <dgm:resizeHandles val="exact"/>
        </dgm:presLayoutVars>
      </dgm:prSet>
      <dgm:spPr/>
    </dgm:pt>
    <dgm:pt modelId="{68F04281-B2E7-4613-9807-D5DC483F69EC}" type="pres">
      <dgm:prSet presAssocID="{860F98B0-58E6-4D7B-B509-57B6456C5F6B}" presName="node" presStyleLbl="node1" presStyleIdx="0" presStyleCnt="2">
        <dgm:presLayoutVars>
          <dgm:bulletEnabled val="1"/>
        </dgm:presLayoutVars>
      </dgm:prSet>
      <dgm:spPr/>
    </dgm:pt>
    <dgm:pt modelId="{240C0422-70F2-42EF-82CB-30A6A7B1F9D4}" type="pres">
      <dgm:prSet presAssocID="{F3955C89-0F65-4866-ABB7-2E32DEB95A0A}" presName="sibTrans" presStyleLbl="sibTrans2D1" presStyleIdx="0" presStyleCnt="1"/>
      <dgm:spPr/>
    </dgm:pt>
    <dgm:pt modelId="{74085276-45B1-4C7A-9398-BA04A70D233F}" type="pres">
      <dgm:prSet presAssocID="{F3955C89-0F65-4866-ABB7-2E32DEB95A0A}" presName="connectorText" presStyleLbl="sibTrans2D1" presStyleIdx="0" presStyleCnt="1"/>
      <dgm:spPr/>
    </dgm:pt>
    <dgm:pt modelId="{92F78FB7-2608-4865-8BA3-7B7B4D134AAF}" type="pres">
      <dgm:prSet presAssocID="{697B95D5-4A49-4D0F-90D8-47AABEA7C8D6}" presName="node" presStyleLbl="node1" presStyleIdx="1" presStyleCnt="2">
        <dgm:presLayoutVars>
          <dgm:bulletEnabled val="1"/>
        </dgm:presLayoutVars>
      </dgm:prSet>
      <dgm:spPr/>
    </dgm:pt>
  </dgm:ptLst>
  <dgm:cxnLst>
    <dgm:cxn modelId="{A14CCD66-A229-4293-AFDA-4D55D158C265}" srcId="{EDF7997F-4258-4AE7-B86B-1F9F89F767FD}" destId="{860F98B0-58E6-4D7B-B509-57B6456C5F6B}" srcOrd="0" destOrd="0" parTransId="{D9F1A955-5764-488D-8833-012D2F7001AC}" sibTransId="{F3955C89-0F65-4866-ABB7-2E32DEB95A0A}"/>
    <dgm:cxn modelId="{CEC8CB6C-7F4D-4E4A-AC1F-29DDE62926D3}" type="presOf" srcId="{697B95D5-4A49-4D0F-90D8-47AABEA7C8D6}" destId="{92F78FB7-2608-4865-8BA3-7B7B4D134AAF}" srcOrd="0" destOrd="0" presId="urn:microsoft.com/office/officeart/2005/8/layout/process1"/>
    <dgm:cxn modelId="{4F26D178-9F75-469D-AD31-4A282AF802E0}" type="presOf" srcId="{F3955C89-0F65-4866-ABB7-2E32DEB95A0A}" destId="{240C0422-70F2-42EF-82CB-30A6A7B1F9D4}" srcOrd="0" destOrd="0" presId="urn:microsoft.com/office/officeart/2005/8/layout/process1"/>
    <dgm:cxn modelId="{303327CD-81E0-497F-BBB6-6112F15FD0F5}" type="presOf" srcId="{F3955C89-0F65-4866-ABB7-2E32DEB95A0A}" destId="{74085276-45B1-4C7A-9398-BA04A70D233F}" srcOrd="1" destOrd="0" presId="urn:microsoft.com/office/officeart/2005/8/layout/process1"/>
    <dgm:cxn modelId="{C264C8DB-038D-47A4-90A5-6F06B8A2C415}" type="presOf" srcId="{EDF7997F-4258-4AE7-B86B-1F9F89F767FD}" destId="{8C812F95-A6B3-4617-B51F-86C76013A0ED}" srcOrd="0" destOrd="0" presId="urn:microsoft.com/office/officeart/2005/8/layout/process1"/>
    <dgm:cxn modelId="{6D1D56DF-ACAB-4839-B28C-EB89B73D61E2}" srcId="{EDF7997F-4258-4AE7-B86B-1F9F89F767FD}" destId="{697B95D5-4A49-4D0F-90D8-47AABEA7C8D6}" srcOrd="1" destOrd="0" parTransId="{3AF9A642-6F83-4252-A3F9-353A3F3D509B}" sibTransId="{CBBFF655-188E-483F-A753-F12FD0CE6245}"/>
    <dgm:cxn modelId="{BF39F9E6-00BA-4214-8FD9-538A7E4E4EE2}" type="presOf" srcId="{860F98B0-58E6-4D7B-B509-57B6456C5F6B}" destId="{68F04281-B2E7-4613-9807-D5DC483F69EC}" srcOrd="0" destOrd="0" presId="urn:microsoft.com/office/officeart/2005/8/layout/process1"/>
    <dgm:cxn modelId="{492B8216-DE1B-40D8-B561-C211CDC6FBC3}" type="presParOf" srcId="{8C812F95-A6B3-4617-B51F-86C76013A0ED}" destId="{68F04281-B2E7-4613-9807-D5DC483F69EC}" srcOrd="0" destOrd="0" presId="urn:microsoft.com/office/officeart/2005/8/layout/process1"/>
    <dgm:cxn modelId="{1DFE857E-7E82-4844-80D7-68C91BB4FA0C}" type="presParOf" srcId="{8C812F95-A6B3-4617-B51F-86C76013A0ED}" destId="{240C0422-70F2-42EF-82CB-30A6A7B1F9D4}" srcOrd="1" destOrd="0" presId="urn:microsoft.com/office/officeart/2005/8/layout/process1"/>
    <dgm:cxn modelId="{2909D21E-C104-4085-BE82-721EEB646925}" type="presParOf" srcId="{240C0422-70F2-42EF-82CB-30A6A7B1F9D4}" destId="{74085276-45B1-4C7A-9398-BA04A70D233F}" srcOrd="0" destOrd="0" presId="urn:microsoft.com/office/officeart/2005/8/layout/process1"/>
    <dgm:cxn modelId="{49C0D2AB-8FA8-434C-A363-E891E2F8B2E4}" type="presParOf" srcId="{8C812F95-A6B3-4617-B51F-86C76013A0ED}" destId="{92F78FB7-2608-4865-8BA3-7B7B4D134AAF}"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FFFCF8E1-A312-47C7-8B3C-9DB52D16BA8D}"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E3FC823A-AC34-419E-BAB3-F572B3E5D86D}">
      <dgm:prSet/>
      <dgm:spPr/>
      <dgm:t>
        <a:bodyPr/>
        <a:lstStyle/>
        <a:p>
          <a:pPr rtl="0"/>
          <a:r>
            <a:rPr lang="en-GB" dirty="0"/>
            <a:t>In addition to the 40% of respondents who reported being chronically shy; another 40% indicated that they had considered themselves as shy previously but no longer, 15% more as being shy in some situations, and only about 5% believed they were never shy. </a:t>
          </a:r>
        </a:p>
      </dgm:t>
    </dgm:pt>
    <dgm:pt modelId="{A79DB35B-0FB5-4DBE-95B5-920B551F7768}" type="parTrans" cxnId="{7C59A314-9657-41A4-AD02-EECAFD96EFFC}">
      <dgm:prSet/>
      <dgm:spPr/>
      <dgm:t>
        <a:bodyPr/>
        <a:lstStyle/>
        <a:p>
          <a:endParaRPr lang="en-US"/>
        </a:p>
      </dgm:t>
    </dgm:pt>
    <dgm:pt modelId="{63FAEC0F-8EA8-44D7-BF18-AD9DA50DBB76}" type="sibTrans" cxnId="{7C59A314-9657-41A4-AD02-EECAFD96EFFC}">
      <dgm:prSet/>
      <dgm:spPr/>
      <dgm:t>
        <a:bodyPr/>
        <a:lstStyle/>
        <a:p>
          <a:endParaRPr lang="en-US"/>
        </a:p>
      </dgm:t>
    </dgm:pt>
    <dgm:pt modelId="{BF15BD21-A1C9-4B87-9A5D-BCE53C6C86E7}" type="pres">
      <dgm:prSet presAssocID="{FFFCF8E1-A312-47C7-8B3C-9DB52D16BA8D}" presName="diagram" presStyleCnt="0">
        <dgm:presLayoutVars>
          <dgm:dir/>
          <dgm:resizeHandles val="exact"/>
        </dgm:presLayoutVars>
      </dgm:prSet>
      <dgm:spPr/>
    </dgm:pt>
    <dgm:pt modelId="{3609FE40-CA69-4437-B751-81A755652A3B}" type="pres">
      <dgm:prSet presAssocID="{E3FC823A-AC34-419E-BAB3-F572B3E5D86D}" presName="node" presStyleLbl="node1" presStyleIdx="0" presStyleCnt="1" custScaleX="234061" custScaleY="71648" custLinFactNeighborX="-4878" custLinFactNeighborY="10007">
        <dgm:presLayoutVars>
          <dgm:bulletEnabled val="1"/>
        </dgm:presLayoutVars>
      </dgm:prSet>
      <dgm:spPr/>
    </dgm:pt>
  </dgm:ptLst>
  <dgm:cxnLst>
    <dgm:cxn modelId="{BE219509-237F-40CF-AB40-24476D61A4EB}" type="presOf" srcId="{FFFCF8E1-A312-47C7-8B3C-9DB52D16BA8D}" destId="{BF15BD21-A1C9-4B87-9A5D-BCE53C6C86E7}" srcOrd="0" destOrd="0" presId="urn:microsoft.com/office/officeart/2005/8/layout/default"/>
    <dgm:cxn modelId="{3ADF1113-5EEF-42C6-B002-FA94DE0B9E2E}" type="presOf" srcId="{E3FC823A-AC34-419E-BAB3-F572B3E5D86D}" destId="{3609FE40-CA69-4437-B751-81A755652A3B}" srcOrd="0" destOrd="0" presId="urn:microsoft.com/office/officeart/2005/8/layout/default"/>
    <dgm:cxn modelId="{7C59A314-9657-41A4-AD02-EECAFD96EFFC}" srcId="{FFFCF8E1-A312-47C7-8B3C-9DB52D16BA8D}" destId="{E3FC823A-AC34-419E-BAB3-F572B3E5D86D}" srcOrd="0" destOrd="0" parTransId="{A79DB35B-0FB5-4DBE-95B5-920B551F7768}" sibTransId="{63FAEC0F-8EA8-44D7-BF18-AD9DA50DBB76}"/>
    <dgm:cxn modelId="{DD7792ED-887E-4007-86D2-705B6571A427}" type="presParOf" srcId="{BF15BD21-A1C9-4B87-9A5D-BCE53C6C86E7}" destId="{3609FE40-CA69-4437-B751-81A755652A3B}" srcOrd="0"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CEC9F247-23FA-4319-8B10-F188EE1B4852}"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US"/>
        </a:p>
      </dgm:t>
    </dgm:pt>
    <dgm:pt modelId="{67109360-30B9-46DD-8628-189E373434F2}">
      <dgm:prSet/>
      <dgm:spPr/>
      <dgm:t>
        <a:bodyPr/>
        <a:lstStyle/>
        <a:p>
          <a:pPr rtl="0"/>
          <a:r>
            <a:rPr lang="en-GB" dirty="0"/>
            <a:t>Shyness is distinct from introversion. Introverts feel energized by time alone; shy people often desperately want to connect with others, but don't know how or cannot tolerate the anxiety that comes with human interaction. </a:t>
          </a:r>
        </a:p>
      </dgm:t>
    </dgm:pt>
    <dgm:pt modelId="{E56D22A7-2A0E-40C4-BD25-D7AC6F83A150}" type="parTrans" cxnId="{367C43AE-998D-4F71-95DA-1581BA5DBC9B}">
      <dgm:prSet/>
      <dgm:spPr/>
      <dgm:t>
        <a:bodyPr/>
        <a:lstStyle/>
        <a:p>
          <a:endParaRPr lang="en-US"/>
        </a:p>
      </dgm:t>
    </dgm:pt>
    <dgm:pt modelId="{09C11724-692E-445F-AC34-4BECBF50B86E}" type="sibTrans" cxnId="{367C43AE-998D-4F71-95DA-1581BA5DBC9B}">
      <dgm:prSet/>
      <dgm:spPr/>
      <dgm:t>
        <a:bodyPr/>
        <a:lstStyle/>
        <a:p>
          <a:endParaRPr lang="en-US"/>
        </a:p>
      </dgm:t>
    </dgm:pt>
    <dgm:pt modelId="{CF6B3F4F-13F6-44CB-AA28-46E242AABBF8}" type="pres">
      <dgm:prSet presAssocID="{CEC9F247-23FA-4319-8B10-F188EE1B4852}" presName="Name0" presStyleCnt="0">
        <dgm:presLayoutVars>
          <dgm:dir/>
          <dgm:resizeHandles val="exact"/>
        </dgm:presLayoutVars>
      </dgm:prSet>
      <dgm:spPr/>
    </dgm:pt>
    <dgm:pt modelId="{24B24190-CC54-4DC6-B2DD-CED3D71EDD3B}" type="pres">
      <dgm:prSet presAssocID="{CEC9F247-23FA-4319-8B10-F188EE1B4852}" presName="arrow" presStyleLbl="bgShp" presStyleIdx="0" presStyleCnt="1"/>
      <dgm:spPr/>
    </dgm:pt>
    <dgm:pt modelId="{E5494718-31D2-4D63-B0AC-438558FA07F0}" type="pres">
      <dgm:prSet presAssocID="{CEC9F247-23FA-4319-8B10-F188EE1B4852}" presName="points" presStyleCnt="0"/>
      <dgm:spPr/>
    </dgm:pt>
    <dgm:pt modelId="{4B9F0162-1DF4-4CFA-B061-800562ACE0F4}" type="pres">
      <dgm:prSet presAssocID="{67109360-30B9-46DD-8628-189E373434F2}" presName="compositeA" presStyleCnt="0"/>
      <dgm:spPr/>
    </dgm:pt>
    <dgm:pt modelId="{C3B318EC-EA6D-41FE-B1D2-2AC4C24EC0B0}" type="pres">
      <dgm:prSet presAssocID="{67109360-30B9-46DD-8628-189E373434F2}" presName="textA" presStyleLbl="revTx" presStyleIdx="0" presStyleCnt="1">
        <dgm:presLayoutVars>
          <dgm:bulletEnabled val="1"/>
        </dgm:presLayoutVars>
      </dgm:prSet>
      <dgm:spPr/>
    </dgm:pt>
    <dgm:pt modelId="{342375F7-CDA9-4B79-8413-5E9B8B78A22F}" type="pres">
      <dgm:prSet presAssocID="{67109360-30B9-46DD-8628-189E373434F2}" presName="circleA" presStyleLbl="node1" presStyleIdx="0" presStyleCnt="1"/>
      <dgm:spPr/>
    </dgm:pt>
    <dgm:pt modelId="{CD92974A-C532-451A-A50B-54CF9E4DA182}" type="pres">
      <dgm:prSet presAssocID="{67109360-30B9-46DD-8628-189E373434F2}" presName="spaceA" presStyleCnt="0"/>
      <dgm:spPr/>
    </dgm:pt>
  </dgm:ptLst>
  <dgm:cxnLst>
    <dgm:cxn modelId="{69A8A33D-954E-4628-B635-3B827550B693}" type="presOf" srcId="{67109360-30B9-46DD-8628-189E373434F2}" destId="{C3B318EC-EA6D-41FE-B1D2-2AC4C24EC0B0}" srcOrd="0" destOrd="0" presId="urn:microsoft.com/office/officeart/2005/8/layout/hProcess11"/>
    <dgm:cxn modelId="{367C43AE-998D-4F71-95DA-1581BA5DBC9B}" srcId="{CEC9F247-23FA-4319-8B10-F188EE1B4852}" destId="{67109360-30B9-46DD-8628-189E373434F2}" srcOrd="0" destOrd="0" parTransId="{E56D22A7-2A0E-40C4-BD25-D7AC6F83A150}" sibTransId="{09C11724-692E-445F-AC34-4BECBF50B86E}"/>
    <dgm:cxn modelId="{5E720AED-BF3C-44FC-B6BB-C9D1EAA2C253}" type="presOf" srcId="{CEC9F247-23FA-4319-8B10-F188EE1B4852}" destId="{CF6B3F4F-13F6-44CB-AA28-46E242AABBF8}" srcOrd="0" destOrd="0" presId="urn:microsoft.com/office/officeart/2005/8/layout/hProcess11"/>
    <dgm:cxn modelId="{8BB9871C-48BD-4ED9-937A-4F30032CC7F0}" type="presParOf" srcId="{CF6B3F4F-13F6-44CB-AA28-46E242AABBF8}" destId="{24B24190-CC54-4DC6-B2DD-CED3D71EDD3B}" srcOrd="0" destOrd="0" presId="urn:microsoft.com/office/officeart/2005/8/layout/hProcess11"/>
    <dgm:cxn modelId="{06D1854E-1451-4945-B1B3-433188DCEB15}" type="presParOf" srcId="{CF6B3F4F-13F6-44CB-AA28-46E242AABBF8}" destId="{E5494718-31D2-4D63-B0AC-438558FA07F0}" srcOrd="1" destOrd="0" presId="urn:microsoft.com/office/officeart/2005/8/layout/hProcess11"/>
    <dgm:cxn modelId="{63E17F93-FBED-490E-80E0-453A6BCFB869}" type="presParOf" srcId="{E5494718-31D2-4D63-B0AC-438558FA07F0}" destId="{4B9F0162-1DF4-4CFA-B061-800562ACE0F4}" srcOrd="0" destOrd="0" presId="urn:microsoft.com/office/officeart/2005/8/layout/hProcess11"/>
    <dgm:cxn modelId="{65892B47-B4BD-4ACC-BAC0-AC3213BADC78}" type="presParOf" srcId="{4B9F0162-1DF4-4CFA-B061-800562ACE0F4}" destId="{C3B318EC-EA6D-41FE-B1D2-2AC4C24EC0B0}" srcOrd="0" destOrd="0" presId="urn:microsoft.com/office/officeart/2005/8/layout/hProcess11"/>
    <dgm:cxn modelId="{C90B83A3-813A-4590-88B0-37F07A97A441}" type="presParOf" srcId="{4B9F0162-1DF4-4CFA-B061-800562ACE0F4}" destId="{342375F7-CDA9-4B79-8413-5E9B8B78A22F}" srcOrd="1" destOrd="0" presId="urn:microsoft.com/office/officeart/2005/8/layout/hProcess11"/>
    <dgm:cxn modelId="{7807E30D-3D99-46EB-AEA8-597A24945D18}" type="presParOf" srcId="{4B9F0162-1DF4-4CFA-B061-800562ACE0F4}" destId="{CD92974A-C532-451A-A50B-54CF9E4DA182}" srcOrd="2" destOrd="0" presId="urn:microsoft.com/office/officeart/2005/8/layout/hProcess1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A3526C06-AF4F-493D-A4E0-4D3F9BBDD6D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310471-2D9B-4579-B7A8-946098509394}">
      <dgm:prSet custT="1"/>
      <dgm:spPr/>
      <dgm:t>
        <a:bodyPr/>
        <a:lstStyle/>
        <a:p>
          <a:pPr rtl="0"/>
          <a:r>
            <a:rPr lang="en-GB" sz="1400"/>
            <a:t>D</a:t>
          </a:r>
          <a:r>
            <a:rPr lang="hr-HR" sz="1400"/>
            <a:t>on't take advantage of social situations, date less, are less expressive verbally and nonverbally, and show less interest in other people than non-shys. </a:t>
          </a:r>
          <a:endParaRPr lang="en-GB" sz="1400"/>
        </a:p>
      </dgm:t>
    </dgm:pt>
    <dgm:pt modelId="{BB78EAD4-8388-49CF-B94F-91A0B7DD1170}" type="parTrans" cxnId="{1034F48B-2611-450A-B968-E46CCE8FEF29}">
      <dgm:prSet/>
      <dgm:spPr/>
      <dgm:t>
        <a:bodyPr/>
        <a:lstStyle/>
        <a:p>
          <a:endParaRPr lang="en-US" sz="1400"/>
        </a:p>
      </dgm:t>
    </dgm:pt>
    <dgm:pt modelId="{8CCA0D30-E1B5-483E-80C8-D1F2DBC18D7F}" type="sibTrans" cxnId="{1034F48B-2611-450A-B968-E46CCE8FEF29}">
      <dgm:prSet/>
      <dgm:spPr/>
      <dgm:t>
        <a:bodyPr/>
        <a:lstStyle/>
        <a:p>
          <a:endParaRPr lang="en-US" sz="1400"/>
        </a:p>
      </dgm:t>
    </dgm:pt>
    <dgm:pt modelId="{D3D86138-8A65-48DD-A4C3-F5AB1DDEC892}">
      <dgm:prSet custT="1"/>
      <dgm:spPr/>
      <dgm:t>
        <a:bodyPr/>
        <a:lstStyle/>
        <a:p>
          <a:pPr rtl="0"/>
          <a:r>
            <a:rPr lang="en-GB" sz="1400" dirty="0"/>
            <a:t>P</a:t>
          </a:r>
          <a:r>
            <a:rPr lang="hr-HR" sz="1400" dirty="0"/>
            <a:t>ainfully self-conscious, and report more negative thoughts about themselves and others in social interactions, seeing themselves as inhibited, awkward, unfriendly and incompetent, particularly with people to whom they are sexually attracted.</a:t>
          </a:r>
          <a:endParaRPr lang="en-GB" sz="1400" dirty="0"/>
        </a:p>
      </dgm:t>
    </dgm:pt>
    <dgm:pt modelId="{E1087C81-CDB6-4822-92BB-DD5A2490D2B1}" type="parTrans" cxnId="{CC5DE2B0-588E-4C1B-B22C-0352D9BB6777}">
      <dgm:prSet/>
      <dgm:spPr/>
      <dgm:t>
        <a:bodyPr/>
        <a:lstStyle/>
        <a:p>
          <a:endParaRPr lang="en-US" sz="1400"/>
        </a:p>
      </dgm:t>
    </dgm:pt>
    <dgm:pt modelId="{D439BAF3-6228-4BF5-98E8-8EFEE960C2EB}" type="sibTrans" cxnId="{CC5DE2B0-588E-4C1B-B22C-0352D9BB6777}">
      <dgm:prSet/>
      <dgm:spPr/>
      <dgm:t>
        <a:bodyPr/>
        <a:lstStyle/>
        <a:p>
          <a:endParaRPr lang="en-US" sz="1400"/>
        </a:p>
      </dgm:t>
    </dgm:pt>
    <dgm:pt modelId="{C38C972F-51B3-4391-8C6D-F094A6B5B2F6}">
      <dgm:prSet custT="1"/>
      <dgm:spPr/>
      <dgm:t>
        <a:bodyPr/>
        <a:lstStyle/>
        <a:p>
          <a:pPr rtl="0"/>
          <a:r>
            <a:rPr lang="hr-HR" sz="1400"/>
            <a:t>They also see themselves as less physically attractive, although research indicates that shyness is </a:t>
          </a:r>
          <a:r>
            <a:rPr lang="en-GB" sz="1400"/>
            <a:t>not related </a:t>
          </a:r>
          <a:r>
            <a:rPr lang="hr-HR" sz="1400"/>
            <a:t> with observers' ratings of attractiveness. </a:t>
          </a:r>
          <a:endParaRPr lang="en-GB" sz="1400"/>
        </a:p>
      </dgm:t>
    </dgm:pt>
    <dgm:pt modelId="{B53E8546-8975-46CB-94CA-2336F10C427A}" type="parTrans" cxnId="{C0D65CBE-F396-44FE-912A-434B39A68D87}">
      <dgm:prSet/>
      <dgm:spPr/>
      <dgm:t>
        <a:bodyPr/>
        <a:lstStyle/>
        <a:p>
          <a:endParaRPr lang="en-US" sz="1400"/>
        </a:p>
      </dgm:t>
    </dgm:pt>
    <dgm:pt modelId="{CA7E7EFF-C2A5-4E2A-8AF9-D139FF362802}" type="sibTrans" cxnId="{C0D65CBE-F396-44FE-912A-434B39A68D87}">
      <dgm:prSet/>
      <dgm:spPr/>
      <dgm:t>
        <a:bodyPr/>
        <a:lstStyle/>
        <a:p>
          <a:endParaRPr lang="en-US" sz="1400"/>
        </a:p>
      </dgm:t>
    </dgm:pt>
    <dgm:pt modelId="{8BACC72D-E928-4128-8557-CF89D6BB923A}">
      <dgm:prSet custT="1"/>
      <dgm:spPr/>
      <dgm:t>
        <a:bodyPr/>
        <a:lstStyle/>
        <a:p>
          <a:pPr rtl="0"/>
          <a:r>
            <a:rPr lang="hr-HR" sz="1400"/>
            <a:t>Ten to twenty percent of shy individuals may also lack basic social skills. This may mean not knowing what to say or do(content), how to do so (style), and when best to respond (timing). </a:t>
          </a:r>
          <a:endParaRPr lang="en-GB" sz="1400"/>
        </a:p>
      </dgm:t>
    </dgm:pt>
    <dgm:pt modelId="{3B1A8E49-F89F-417F-88A4-07E5CCD5B638}" type="parTrans" cxnId="{CE864A28-CE75-4289-A53B-440A9A2DDB15}">
      <dgm:prSet/>
      <dgm:spPr/>
      <dgm:t>
        <a:bodyPr/>
        <a:lstStyle/>
        <a:p>
          <a:endParaRPr lang="en-US" sz="1400"/>
        </a:p>
      </dgm:t>
    </dgm:pt>
    <dgm:pt modelId="{0E1A1562-9CCF-434B-B17B-BC508EF3087B}" type="sibTrans" cxnId="{CE864A28-CE75-4289-A53B-440A9A2DDB15}">
      <dgm:prSet/>
      <dgm:spPr/>
      <dgm:t>
        <a:bodyPr/>
        <a:lstStyle/>
        <a:p>
          <a:endParaRPr lang="en-US" sz="1400"/>
        </a:p>
      </dgm:t>
    </dgm:pt>
    <dgm:pt modelId="{6D33B64D-1D2E-4557-8707-BB7EA703B3B9}">
      <dgm:prSet custT="1"/>
      <dgm:spPr/>
      <dgm:t>
        <a:bodyPr/>
        <a:lstStyle/>
        <a:p>
          <a:pPr rtl="0"/>
          <a:r>
            <a:rPr lang="hr-HR" sz="1400"/>
            <a:t>Objective ratings have shown that some shy individuals talk less, initiate fewer topics of conversation, avert their gazes more often, touch themselves nervously, and show fewer facial expressions. </a:t>
          </a:r>
          <a:endParaRPr lang="en-GB" sz="1400"/>
        </a:p>
      </dgm:t>
    </dgm:pt>
    <dgm:pt modelId="{BADFE7B5-086F-4E8C-842A-C7F0C9E00667}" type="parTrans" cxnId="{79F604E3-5C50-49F1-953F-0B22E5A97B63}">
      <dgm:prSet/>
      <dgm:spPr/>
      <dgm:t>
        <a:bodyPr/>
        <a:lstStyle/>
        <a:p>
          <a:endParaRPr lang="en-US" sz="1400"/>
        </a:p>
      </dgm:t>
    </dgm:pt>
    <dgm:pt modelId="{D309B25F-FA78-4493-A154-9F0F022EFED4}" type="sibTrans" cxnId="{79F604E3-5C50-49F1-953F-0B22E5A97B63}">
      <dgm:prSet/>
      <dgm:spPr/>
      <dgm:t>
        <a:bodyPr/>
        <a:lstStyle/>
        <a:p>
          <a:endParaRPr lang="en-US" sz="1400"/>
        </a:p>
      </dgm:t>
    </dgm:pt>
    <dgm:pt modelId="{881B564F-1801-4B87-AB80-2290FAB58C48}">
      <dgm:prSet custT="1"/>
      <dgm:spPr/>
      <dgm:t>
        <a:bodyPr/>
        <a:lstStyle/>
        <a:p>
          <a:pPr rtl="0"/>
          <a:r>
            <a:rPr lang="hr-HR" sz="1400" dirty="0"/>
            <a:t>Their lowered likelihood of enacting social behavio</a:t>
          </a:r>
          <a:r>
            <a:rPr lang="en-GB" sz="1400" dirty="0"/>
            <a:t>u</a:t>
          </a:r>
          <a:r>
            <a:rPr lang="hr-HR" sz="1400" dirty="0"/>
            <a:t>rs appears to be related to their lowered confidence in their ability to carry out the required behavio</a:t>
          </a:r>
          <a:r>
            <a:rPr lang="en-GB" sz="1400" dirty="0"/>
            <a:t>u</a:t>
          </a:r>
          <a:r>
            <a:rPr lang="hr-HR" sz="1400" dirty="0"/>
            <a:t>rs, to their lack of self efficacy beliefs. </a:t>
          </a:r>
          <a:endParaRPr lang="en-GB" sz="1400" dirty="0"/>
        </a:p>
      </dgm:t>
    </dgm:pt>
    <dgm:pt modelId="{06FFAE1F-5660-41D8-8DDF-19E7EDB39D19}" type="parTrans" cxnId="{3D57A3D5-A761-403F-AA42-D2404772BAB1}">
      <dgm:prSet/>
      <dgm:spPr/>
      <dgm:t>
        <a:bodyPr/>
        <a:lstStyle/>
        <a:p>
          <a:endParaRPr lang="en-US" sz="1400"/>
        </a:p>
      </dgm:t>
    </dgm:pt>
    <dgm:pt modelId="{02C549A3-2849-4271-ADD2-C531AEA1366E}" type="sibTrans" cxnId="{3D57A3D5-A761-403F-AA42-D2404772BAB1}">
      <dgm:prSet/>
      <dgm:spPr/>
      <dgm:t>
        <a:bodyPr/>
        <a:lstStyle/>
        <a:p>
          <a:endParaRPr lang="en-US" sz="1400"/>
        </a:p>
      </dgm:t>
    </dgm:pt>
    <dgm:pt modelId="{655D13E1-187A-4C77-BF19-C84A6030D385}" type="pres">
      <dgm:prSet presAssocID="{A3526C06-AF4F-493D-A4E0-4D3F9BBDD6D8}" presName="linear" presStyleCnt="0">
        <dgm:presLayoutVars>
          <dgm:animLvl val="lvl"/>
          <dgm:resizeHandles val="exact"/>
        </dgm:presLayoutVars>
      </dgm:prSet>
      <dgm:spPr/>
    </dgm:pt>
    <dgm:pt modelId="{DA8E0821-8485-4EE8-B63E-589CB4B10F51}" type="pres">
      <dgm:prSet presAssocID="{7B310471-2D9B-4579-B7A8-946098509394}" presName="parentText" presStyleLbl="node1" presStyleIdx="0" presStyleCnt="6">
        <dgm:presLayoutVars>
          <dgm:chMax val="0"/>
          <dgm:bulletEnabled val="1"/>
        </dgm:presLayoutVars>
      </dgm:prSet>
      <dgm:spPr/>
    </dgm:pt>
    <dgm:pt modelId="{E342C340-44C6-4D0C-9E6C-32E60577B1F2}" type="pres">
      <dgm:prSet presAssocID="{8CCA0D30-E1B5-483E-80C8-D1F2DBC18D7F}" presName="spacer" presStyleCnt="0"/>
      <dgm:spPr/>
    </dgm:pt>
    <dgm:pt modelId="{712B6AA5-283A-4F0C-AF32-3C39C763EB7A}" type="pres">
      <dgm:prSet presAssocID="{D3D86138-8A65-48DD-A4C3-F5AB1DDEC892}" presName="parentText" presStyleLbl="node1" presStyleIdx="1" presStyleCnt="6">
        <dgm:presLayoutVars>
          <dgm:chMax val="0"/>
          <dgm:bulletEnabled val="1"/>
        </dgm:presLayoutVars>
      </dgm:prSet>
      <dgm:spPr/>
    </dgm:pt>
    <dgm:pt modelId="{3B92E000-0646-447D-8458-FA012DA52FD5}" type="pres">
      <dgm:prSet presAssocID="{D439BAF3-6228-4BF5-98E8-8EFEE960C2EB}" presName="spacer" presStyleCnt="0"/>
      <dgm:spPr/>
    </dgm:pt>
    <dgm:pt modelId="{1EDFAE3D-EC89-434B-B71C-764AEF8AB90D}" type="pres">
      <dgm:prSet presAssocID="{C38C972F-51B3-4391-8C6D-F094A6B5B2F6}" presName="parentText" presStyleLbl="node1" presStyleIdx="2" presStyleCnt="6">
        <dgm:presLayoutVars>
          <dgm:chMax val="0"/>
          <dgm:bulletEnabled val="1"/>
        </dgm:presLayoutVars>
      </dgm:prSet>
      <dgm:spPr/>
    </dgm:pt>
    <dgm:pt modelId="{53E60079-54B6-4636-9DEF-980F872F9250}" type="pres">
      <dgm:prSet presAssocID="{CA7E7EFF-C2A5-4E2A-8AF9-D139FF362802}" presName="spacer" presStyleCnt="0"/>
      <dgm:spPr/>
    </dgm:pt>
    <dgm:pt modelId="{BBA7FA61-5C5B-4492-A0E9-97ED19372C1C}" type="pres">
      <dgm:prSet presAssocID="{8BACC72D-E928-4128-8557-CF89D6BB923A}" presName="parentText" presStyleLbl="node1" presStyleIdx="3" presStyleCnt="6">
        <dgm:presLayoutVars>
          <dgm:chMax val="0"/>
          <dgm:bulletEnabled val="1"/>
        </dgm:presLayoutVars>
      </dgm:prSet>
      <dgm:spPr/>
    </dgm:pt>
    <dgm:pt modelId="{75CFA3A1-FF3A-471F-8C01-4FCE418DAB7B}" type="pres">
      <dgm:prSet presAssocID="{0E1A1562-9CCF-434B-B17B-BC508EF3087B}" presName="spacer" presStyleCnt="0"/>
      <dgm:spPr/>
    </dgm:pt>
    <dgm:pt modelId="{B29276B8-9D9D-4ADD-94AC-74E785425FA2}" type="pres">
      <dgm:prSet presAssocID="{6D33B64D-1D2E-4557-8707-BB7EA703B3B9}" presName="parentText" presStyleLbl="node1" presStyleIdx="4" presStyleCnt="6">
        <dgm:presLayoutVars>
          <dgm:chMax val="0"/>
          <dgm:bulletEnabled val="1"/>
        </dgm:presLayoutVars>
      </dgm:prSet>
      <dgm:spPr/>
    </dgm:pt>
    <dgm:pt modelId="{02C0B218-7203-4CAC-A3D1-AFD411E16B65}" type="pres">
      <dgm:prSet presAssocID="{D309B25F-FA78-4493-A154-9F0F022EFED4}" presName="spacer" presStyleCnt="0"/>
      <dgm:spPr/>
    </dgm:pt>
    <dgm:pt modelId="{F5D93724-0C68-449C-B523-FBF30A411F17}" type="pres">
      <dgm:prSet presAssocID="{881B564F-1801-4B87-AB80-2290FAB58C48}" presName="parentText" presStyleLbl="node1" presStyleIdx="5" presStyleCnt="6">
        <dgm:presLayoutVars>
          <dgm:chMax val="0"/>
          <dgm:bulletEnabled val="1"/>
        </dgm:presLayoutVars>
      </dgm:prSet>
      <dgm:spPr/>
    </dgm:pt>
  </dgm:ptLst>
  <dgm:cxnLst>
    <dgm:cxn modelId="{CE864A28-CE75-4289-A53B-440A9A2DDB15}" srcId="{A3526C06-AF4F-493D-A4E0-4D3F9BBDD6D8}" destId="{8BACC72D-E928-4128-8557-CF89D6BB923A}" srcOrd="3" destOrd="0" parTransId="{3B1A8E49-F89F-417F-88A4-07E5CCD5B638}" sibTransId="{0E1A1562-9CCF-434B-B17B-BC508EF3087B}"/>
    <dgm:cxn modelId="{4BF27D82-D6AA-4101-B22E-63A5DC508356}" type="presOf" srcId="{A3526C06-AF4F-493D-A4E0-4D3F9BBDD6D8}" destId="{655D13E1-187A-4C77-BF19-C84A6030D385}" srcOrd="0" destOrd="0" presId="urn:microsoft.com/office/officeart/2005/8/layout/vList2"/>
    <dgm:cxn modelId="{1034F48B-2611-450A-B968-E46CCE8FEF29}" srcId="{A3526C06-AF4F-493D-A4E0-4D3F9BBDD6D8}" destId="{7B310471-2D9B-4579-B7A8-946098509394}" srcOrd="0" destOrd="0" parTransId="{BB78EAD4-8388-49CF-B94F-91A0B7DD1170}" sibTransId="{8CCA0D30-E1B5-483E-80C8-D1F2DBC18D7F}"/>
    <dgm:cxn modelId="{94A84E93-3911-4EB1-BB38-4CB3A549B47A}" type="presOf" srcId="{C38C972F-51B3-4391-8C6D-F094A6B5B2F6}" destId="{1EDFAE3D-EC89-434B-B71C-764AEF8AB90D}" srcOrd="0" destOrd="0" presId="urn:microsoft.com/office/officeart/2005/8/layout/vList2"/>
    <dgm:cxn modelId="{CC5DE2B0-588E-4C1B-B22C-0352D9BB6777}" srcId="{A3526C06-AF4F-493D-A4E0-4D3F9BBDD6D8}" destId="{D3D86138-8A65-48DD-A4C3-F5AB1DDEC892}" srcOrd="1" destOrd="0" parTransId="{E1087C81-CDB6-4822-92BB-DD5A2490D2B1}" sibTransId="{D439BAF3-6228-4BF5-98E8-8EFEE960C2EB}"/>
    <dgm:cxn modelId="{C0D65CBE-F396-44FE-912A-434B39A68D87}" srcId="{A3526C06-AF4F-493D-A4E0-4D3F9BBDD6D8}" destId="{C38C972F-51B3-4391-8C6D-F094A6B5B2F6}" srcOrd="2" destOrd="0" parTransId="{B53E8546-8975-46CB-94CA-2336F10C427A}" sibTransId="{CA7E7EFF-C2A5-4E2A-8AF9-D139FF362802}"/>
    <dgm:cxn modelId="{3D57A3D5-A761-403F-AA42-D2404772BAB1}" srcId="{A3526C06-AF4F-493D-A4E0-4D3F9BBDD6D8}" destId="{881B564F-1801-4B87-AB80-2290FAB58C48}" srcOrd="5" destOrd="0" parTransId="{06FFAE1F-5660-41D8-8DDF-19E7EDB39D19}" sibTransId="{02C549A3-2849-4271-ADD2-C531AEA1366E}"/>
    <dgm:cxn modelId="{EF7E8DDC-F858-4FE2-B67E-94327490D827}" type="presOf" srcId="{8BACC72D-E928-4128-8557-CF89D6BB923A}" destId="{BBA7FA61-5C5B-4492-A0E9-97ED19372C1C}" srcOrd="0" destOrd="0" presId="urn:microsoft.com/office/officeart/2005/8/layout/vList2"/>
    <dgm:cxn modelId="{8D1701DD-7D0F-490C-8A92-BF8719CA6409}" type="presOf" srcId="{6D33B64D-1D2E-4557-8707-BB7EA703B3B9}" destId="{B29276B8-9D9D-4ADD-94AC-74E785425FA2}" srcOrd="0" destOrd="0" presId="urn:microsoft.com/office/officeart/2005/8/layout/vList2"/>
    <dgm:cxn modelId="{79F604E3-5C50-49F1-953F-0B22E5A97B63}" srcId="{A3526C06-AF4F-493D-A4E0-4D3F9BBDD6D8}" destId="{6D33B64D-1D2E-4557-8707-BB7EA703B3B9}" srcOrd="4" destOrd="0" parTransId="{BADFE7B5-086F-4E8C-842A-C7F0C9E00667}" sibTransId="{D309B25F-FA78-4493-A154-9F0F022EFED4}"/>
    <dgm:cxn modelId="{A02045E5-1685-4A1A-9132-582884EC2FFC}" type="presOf" srcId="{D3D86138-8A65-48DD-A4C3-F5AB1DDEC892}" destId="{712B6AA5-283A-4F0C-AF32-3C39C763EB7A}" srcOrd="0" destOrd="0" presId="urn:microsoft.com/office/officeart/2005/8/layout/vList2"/>
    <dgm:cxn modelId="{4B7BADE9-BF43-4C62-B03F-287454212C30}" type="presOf" srcId="{881B564F-1801-4B87-AB80-2290FAB58C48}" destId="{F5D93724-0C68-449C-B523-FBF30A411F17}" srcOrd="0" destOrd="0" presId="urn:microsoft.com/office/officeart/2005/8/layout/vList2"/>
    <dgm:cxn modelId="{20075CEC-B2BE-4E55-9E0B-78AF43E6D206}" type="presOf" srcId="{7B310471-2D9B-4579-B7A8-946098509394}" destId="{DA8E0821-8485-4EE8-B63E-589CB4B10F51}" srcOrd="0" destOrd="0" presId="urn:microsoft.com/office/officeart/2005/8/layout/vList2"/>
    <dgm:cxn modelId="{4FD0AC4D-C854-4C7F-9ACD-600C4329F218}" type="presParOf" srcId="{655D13E1-187A-4C77-BF19-C84A6030D385}" destId="{DA8E0821-8485-4EE8-B63E-589CB4B10F51}" srcOrd="0" destOrd="0" presId="urn:microsoft.com/office/officeart/2005/8/layout/vList2"/>
    <dgm:cxn modelId="{B1264A59-5C42-44B7-A9D1-7CABADAAC199}" type="presParOf" srcId="{655D13E1-187A-4C77-BF19-C84A6030D385}" destId="{E342C340-44C6-4D0C-9E6C-32E60577B1F2}" srcOrd="1" destOrd="0" presId="urn:microsoft.com/office/officeart/2005/8/layout/vList2"/>
    <dgm:cxn modelId="{8C472F49-6048-421F-BC68-0F5DDA4E086E}" type="presParOf" srcId="{655D13E1-187A-4C77-BF19-C84A6030D385}" destId="{712B6AA5-283A-4F0C-AF32-3C39C763EB7A}" srcOrd="2" destOrd="0" presId="urn:microsoft.com/office/officeart/2005/8/layout/vList2"/>
    <dgm:cxn modelId="{47832BF7-638B-41E2-B602-C9C9231C64AC}" type="presParOf" srcId="{655D13E1-187A-4C77-BF19-C84A6030D385}" destId="{3B92E000-0646-447D-8458-FA012DA52FD5}" srcOrd="3" destOrd="0" presId="urn:microsoft.com/office/officeart/2005/8/layout/vList2"/>
    <dgm:cxn modelId="{2C5F7C48-DD01-400D-BCAB-AAA268FAC35B}" type="presParOf" srcId="{655D13E1-187A-4C77-BF19-C84A6030D385}" destId="{1EDFAE3D-EC89-434B-B71C-764AEF8AB90D}" srcOrd="4" destOrd="0" presId="urn:microsoft.com/office/officeart/2005/8/layout/vList2"/>
    <dgm:cxn modelId="{3EC45FBB-122F-4CB7-858C-A3ABE0367D50}" type="presParOf" srcId="{655D13E1-187A-4C77-BF19-C84A6030D385}" destId="{53E60079-54B6-4636-9DEF-980F872F9250}" srcOrd="5" destOrd="0" presId="urn:microsoft.com/office/officeart/2005/8/layout/vList2"/>
    <dgm:cxn modelId="{D0F720A8-5304-44F2-A437-F32590036C3F}" type="presParOf" srcId="{655D13E1-187A-4C77-BF19-C84A6030D385}" destId="{BBA7FA61-5C5B-4492-A0E9-97ED19372C1C}" srcOrd="6" destOrd="0" presId="urn:microsoft.com/office/officeart/2005/8/layout/vList2"/>
    <dgm:cxn modelId="{9A644784-92D8-4EC3-8C2F-6E9B36365DE5}" type="presParOf" srcId="{655D13E1-187A-4C77-BF19-C84A6030D385}" destId="{75CFA3A1-FF3A-471F-8C01-4FCE418DAB7B}" srcOrd="7" destOrd="0" presId="urn:microsoft.com/office/officeart/2005/8/layout/vList2"/>
    <dgm:cxn modelId="{56D828C1-2FD1-46E7-A7C9-487067DDC504}" type="presParOf" srcId="{655D13E1-187A-4C77-BF19-C84A6030D385}" destId="{B29276B8-9D9D-4ADD-94AC-74E785425FA2}" srcOrd="8" destOrd="0" presId="urn:microsoft.com/office/officeart/2005/8/layout/vList2"/>
    <dgm:cxn modelId="{ECD82E0B-004C-4404-A7C5-D40AF8C33AA8}" type="presParOf" srcId="{655D13E1-187A-4C77-BF19-C84A6030D385}" destId="{02C0B218-7203-4CAC-A3D1-AFD411E16B65}" srcOrd="9" destOrd="0" presId="urn:microsoft.com/office/officeart/2005/8/layout/vList2"/>
    <dgm:cxn modelId="{DD969F86-0179-46F4-BCA9-D0F1E622D434}" type="presParOf" srcId="{655D13E1-187A-4C77-BF19-C84A6030D385}" destId="{F5D93724-0C68-449C-B523-FBF30A411F1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C1333EC1-1A1E-44A7-B11A-43E33F9C46B0}"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5ADFFA78-C8A1-40A9-A621-414D7C8A2EF7}">
      <dgm:prSet/>
      <dgm:spPr/>
      <dgm:t>
        <a:bodyPr/>
        <a:lstStyle/>
        <a:p>
          <a:pPr rtl="0"/>
          <a:r>
            <a:rPr lang="en-GB"/>
            <a:t>Kagan looked at individual differences in temperament in babies</a:t>
          </a:r>
        </a:p>
      </dgm:t>
    </dgm:pt>
    <dgm:pt modelId="{39119DBB-E032-4769-A5BF-03F6D9A35507}" type="parTrans" cxnId="{859A7848-42F8-46B9-9942-16AC6FEFD6D8}">
      <dgm:prSet/>
      <dgm:spPr/>
      <dgm:t>
        <a:bodyPr/>
        <a:lstStyle/>
        <a:p>
          <a:endParaRPr lang="en-US"/>
        </a:p>
      </dgm:t>
    </dgm:pt>
    <dgm:pt modelId="{36C8B659-4EEA-414F-8F79-C56515B3D2D5}" type="sibTrans" cxnId="{859A7848-42F8-46B9-9942-16AC6FEFD6D8}">
      <dgm:prSet/>
      <dgm:spPr/>
      <dgm:t>
        <a:bodyPr/>
        <a:lstStyle/>
        <a:p>
          <a:endParaRPr lang="en-US"/>
        </a:p>
      </dgm:t>
    </dgm:pt>
    <dgm:pt modelId="{08F850EF-393F-4A8D-B969-FAA5F8558483}">
      <dgm:prSet/>
      <dgm:spPr/>
      <dgm:t>
        <a:bodyPr/>
        <a:lstStyle/>
        <a:p>
          <a:pPr rtl="0"/>
          <a:r>
            <a:rPr lang="en-GB" dirty="0"/>
            <a:t>He observed variations in the emotional responses </a:t>
          </a:r>
        </a:p>
      </dgm:t>
    </dgm:pt>
    <dgm:pt modelId="{E3F63ED8-5DEA-4D37-AE22-3792D49F5147}" type="parTrans" cxnId="{EC795E08-1DAD-495E-8817-E6927615CA7E}">
      <dgm:prSet/>
      <dgm:spPr/>
      <dgm:t>
        <a:bodyPr/>
        <a:lstStyle/>
        <a:p>
          <a:endParaRPr lang="en-US"/>
        </a:p>
      </dgm:t>
    </dgm:pt>
    <dgm:pt modelId="{9254E4E6-694D-4F17-BF63-F05924379685}" type="sibTrans" cxnId="{EC795E08-1DAD-495E-8817-E6927615CA7E}">
      <dgm:prSet/>
      <dgm:spPr/>
      <dgm:t>
        <a:bodyPr/>
        <a:lstStyle/>
        <a:p>
          <a:endParaRPr lang="en-US"/>
        </a:p>
      </dgm:t>
    </dgm:pt>
    <dgm:pt modelId="{688ED4A9-B9F3-4045-900F-5EE0CCE95F53}">
      <dgm:prSet/>
      <dgm:spPr/>
      <dgm:t>
        <a:bodyPr/>
        <a:lstStyle/>
        <a:p>
          <a:pPr rtl="0"/>
          <a:r>
            <a:rPr lang="en-GB"/>
            <a:t>He called this temperamental behavioural inhibition (BI)</a:t>
          </a:r>
        </a:p>
      </dgm:t>
    </dgm:pt>
    <dgm:pt modelId="{7DB43AA3-44F2-4F02-9612-60D72593CDA3}" type="parTrans" cxnId="{2221464F-B963-419D-A2DF-49F104F5517F}">
      <dgm:prSet/>
      <dgm:spPr/>
      <dgm:t>
        <a:bodyPr/>
        <a:lstStyle/>
        <a:p>
          <a:endParaRPr lang="en-US"/>
        </a:p>
      </dgm:t>
    </dgm:pt>
    <dgm:pt modelId="{708FDFBA-88E2-4A4C-A49A-FD50CEE895F9}" type="sibTrans" cxnId="{2221464F-B963-419D-A2DF-49F104F5517F}">
      <dgm:prSet/>
      <dgm:spPr/>
      <dgm:t>
        <a:bodyPr/>
        <a:lstStyle/>
        <a:p>
          <a:endParaRPr lang="en-US"/>
        </a:p>
      </dgm:t>
    </dgm:pt>
    <dgm:pt modelId="{E031C9A4-5D54-4BC8-AD94-D93C4E38881B}">
      <dgm:prSet custT="1"/>
      <dgm:spPr/>
      <dgm:t>
        <a:bodyPr/>
        <a:lstStyle/>
        <a:p>
          <a:pPr rtl="0"/>
          <a:r>
            <a:rPr lang="en-GB" sz="2100" dirty="0"/>
            <a:t>BI - wariness in regards to novel people, objects, or situations </a:t>
          </a:r>
          <a:r>
            <a:rPr lang="en-GB" sz="1200" dirty="0"/>
            <a:t>(</a:t>
          </a:r>
          <a:r>
            <a:rPr lang="en-GB" sz="1200" dirty="0" err="1"/>
            <a:t>Kagan</a:t>
          </a:r>
          <a:r>
            <a:rPr lang="en-GB" sz="1200" dirty="0"/>
            <a:t>, </a:t>
          </a:r>
          <a:r>
            <a:rPr lang="en-GB" sz="1200" dirty="0" err="1"/>
            <a:t>Snidman</a:t>
          </a:r>
          <a:r>
            <a:rPr lang="en-GB" sz="1200" dirty="0"/>
            <a:t>, Kahn, &amp; </a:t>
          </a:r>
          <a:r>
            <a:rPr lang="en-GB" sz="1200" dirty="0" err="1"/>
            <a:t>Towsley</a:t>
          </a:r>
          <a:r>
            <a:rPr lang="en-GB" sz="1200" dirty="0"/>
            <a:t>, 2007). </a:t>
          </a:r>
          <a:endParaRPr lang="en-GB" sz="2100" dirty="0"/>
        </a:p>
      </dgm:t>
    </dgm:pt>
    <dgm:pt modelId="{56C58B22-9DE6-4DB7-A210-1F4D010F87EC}" type="parTrans" cxnId="{17EA94A0-5964-49C4-A67A-F869841ED0E7}">
      <dgm:prSet/>
      <dgm:spPr/>
      <dgm:t>
        <a:bodyPr/>
        <a:lstStyle/>
        <a:p>
          <a:endParaRPr lang="en-US"/>
        </a:p>
      </dgm:t>
    </dgm:pt>
    <dgm:pt modelId="{45CF5B5B-09E4-4161-B04E-6856A6C51780}" type="sibTrans" cxnId="{17EA94A0-5964-49C4-A67A-F869841ED0E7}">
      <dgm:prSet/>
      <dgm:spPr/>
      <dgm:t>
        <a:bodyPr/>
        <a:lstStyle/>
        <a:p>
          <a:endParaRPr lang="en-US"/>
        </a:p>
      </dgm:t>
    </dgm:pt>
    <dgm:pt modelId="{88A1AEC8-627B-4CCA-B3D0-55FC0F883606}">
      <dgm:prSet custT="1"/>
      <dgm:spPr/>
      <dgm:t>
        <a:bodyPr/>
        <a:lstStyle/>
        <a:p>
          <a:pPr rtl="0"/>
          <a:r>
            <a:rPr lang="en-GB" sz="2100" dirty="0"/>
            <a:t>Individuals can be inhibited toward the unfamiliar and also be inhibited as a result of social-evaluative concerns based on the fear of being rejected or neglected by others </a:t>
          </a:r>
          <a:r>
            <a:rPr lang="en-GB" sz="1600" dirty="0"/>
            <a:t>(</a:t>
          </a:r>
          <a:r>
            <a:rPr lang="en-GB" sz="1600" dirty="0" err="1"/>
            <a:t>Asendorpf</a:t>
          </a:r>
          <a:r>
            <a:rPr lang="en-GB" sz="1600" dirty="0"/>
            <a:t>, </a:t>
          </a:r>
          <a:r>
            <a:rPr lang="en-GB" sz="1600" dirty="0" err="1"/>
            <a:t>Denissen</a:t>
          </a:r>
          <a:r>
            <a:rPr lang="en-GB" sz="1600" dirty="0"/>
            <a:t>, &amp; van </a:t>
          </a:r>
          <a:r>
            <a:rPr lang="en-GB" sz="1600" dirty="0" err="1"/>
            <a:t>Aken</a:t>
          </a:r>
          <a:r>
            <a:rPr lang="en-GB" sz="1600" dirty="0"/>
            <a:t>, 2008). </a:t>
          </a:r>
        </a:p>
      </dgm:t>
    </dgm:pt>
    <dgm:pt modelId="{89B1B71B-09F9-4CD4-B512-AED7F6111712}" type="parTrans" cxnId="{9E49F7F7-5AA3-4308-A96C-E9E66DBE482D}">
      <dgm:prSet/>
      <dgm:spPr/>
      <dgm:t>
        <a:bodyPr/>
        <a:lstStyle/>
        <a:p>
          <a:endParaRPr lang="en-US"/>
        </a:p>
      </dgm:t>
    </dgm:pt>
    <dgm:pt modelId="{817F80C2-43A9-46DE-A509-FBEE51C9CFFB}" type="sibTrans" cxnId="{9E49F7F7-5AA3-4308-A96C-E9E66DBE482D}">
      <dgm:prSet/>
      <dgm:spPr/>
      <dgm:t>
        <a:bodyPr/>
        <a:lstStyle/>
        <a:p>
          <a:endParaRPr lang="en-US"/>
        </a:p>
      </dgm:t>
    </dgm:pt>
    <dgm:pt modelId="{B355B356-BB2F-4283-BA5A-381728C232A2}" type="pres">
      <dgm:prSet presAssocID="{C1333EC1-1A1E-44A7-B11A-43E33F9C46B0}" presName="diagram" presStyleCnt="0">
        <dgm:presLayoutVars>
          <dgm:dir/>
          <dgm:resizeHandles val="exact"/>
        </dgm:presLayoutVars>
      </dgm:prSet>
      <dgm:spPr/>
    </dgm:pt>
    <dgm:pt modelId="{4ABCA858-A3A8-4EC9-8D28-F1F1B8D22DC0}" type="pres">
      <dgm:prSet presAssocID="{5ADFFA78-C8A1-40A9-A621-414D7C8A2EF7}" presName="node" presStyleLbl="node1" presStyleIdx="0" presStyleCnt="5">
        <dgm:presLayoutVars>
          <dgm:bulletEnabled val="1"/>
        </dgm:presLayoutVars>
      </dgm:prSet>
      <dgm:spPr/>
    </dgm:pt>
    <dgm:pt modelId="{E0144537-54F1-40DC-BDDA-4C22D1D3F0A8}" type="pres">
      <dgm:prSet presAssocID="{36C8B659-4EEA-414F-8F79-C56515B3D2D5}" presName="sibTrans" presStyleCnt="0"/>
      <dgm:spPr/>
    </dgm:pt>
    <dgm:pt modelId="{B94438B6-F25F-499C-9CEB-3F8E3FF80953}" type="pres">
      <dgm:prSet presAssocID="{08F850EF-393F-4A8D-B969-FAA5F8558483}" presName="node" presStyleLbl="node1" presStyleIdx="1" presStyleCnt="5">
        <dgm:presLayoutVars>
          <dgm:bulletEnabled val="1"/>
        </dgm:presLayoutVars>
      </dgm:prSet>
      <dgm:spPr/>
    </dgm:pt>
    <dgm:pt modelId="{8D952F08-EB51-4E34-8E26-14599A4D0C7A}" type="pres">
      <dgm:prSet presAssocID="{9254E4E6-694D-4F17-BF63-F05924379685}" presName="sibTrans" presStyleCnt="0"/>
      <dgm:spPr/>
    </dgm:pt>
    <dgm:pt modelId="{A638C7F2-DC2F-4561-B731-CF89899B1B92}" type="pres">
      <dgm:prSet presAssocID="{688ED4A9-B9F3-4045-900F-5EE0CCE95F53}" presName="node" presStyleLbl="node1" presStyleIdx="2" presStyleCnt="5">
        <dgm:presLayoutVars>
          <dgm:bulletEnabled val="1"/>
        </dgm:presLayoutVars>
      </dgm:prSet>
      <dgm:spPr/>
    </dgm:pt>
    <dgm:pt modelId="{77870DE3-9E9C-4D4A-B8C3-CFF26A200CF0}" type="pres">
      <dgm:prSet presAssocID="{708FDFBA-88E2-4A4C-A49A-FD50CEE895F9}" presName="sibTrans" presStyleCnt="0"/>
      <dgm:spPr/>
    </dgm:pt>
    <dgm:pt modelId="{2F4F0719-1A92-4BAC-A63D-AC0543067BFA}" type="pres">
      <dgm:prSet presAssocID="{E031C9A4-5D54-4BC8-AD94-D93C4E38881B}" presName="node" presStyleLbl="node1" presStyleIdx="3" presStyleCnt="5">
        <dgm:presLayoutVars>
          <dgm:bulletEnabled val="1"/>
        </dgm:presLayoutVars>
      </dgm:prSet>
      <dgm:spPr/>
    </dgm:pt>
    <dgm:pt modelId="{ED24FD4C-F51C-4603-A1D1-8D449F99D28A}" type="pres">
      <dgm:prSet presAssocID="{45CF5B5B-09E4-4161-B04E-6856A6C51780}" presName="sibTrans" presStyleCnt="0"/>
      <dgm:spPr/>
    </dgm:pt>
    <dgm:pt modelId="{336C8288-ACFF-42A7-BD05-2BB440191DC6}" type="pres">
      <dgm:prSet presAssocID="{88A1AEC8-627B-4CCA-B3D0-55FC0F883606}" presName="node" presStyleLbl="node1" presStyleIdx="4" presStyleCnt="5" custScaleX="142710">
        <dgm:presLayoutVars>
          <dgm:bulletEnabled val="1"/>
        </dgm:presLayoutVars>
      </dgm:prSet>
      <dgm:spPr/>
    </dgm:pt>
  </dgm:ptLst>
  <dgm:cxnLst>
    <dgm:cxn modelId="{EC795E08-1DAD-495E-8817-E6927615CA7E}" srcId="{C1333EC1-1A1E-44A7-B11A-43E33F9C46B0}" destId="{08F850EF-393F-4A8D-B969-FAA5F8558483}" srcOrd="1" destOrd="0" parTransId="{E3F63ED8-5DEA-4D37-AE22-3792D49F5147}" sibTransId="{9254E4E6-694D-4F17-BF63-F05924379685}"/>
    <dgm:cxn modelId="{9517D225-7E50-42D9-84C3-2614A2278995}" type="presOf" srcId="{08F850EF-393F-4A8D-B969-FAA5F8558483}" destId="{B94438B6-F25F-499C-9CEB-3F8E3FF80953}" srcOrd="0" destOrd="0" presId="urn:microsoft.com/office/officeart/2005/8/layout/default"/>
    <dgm:cxn modelId="{F5FAE437-6671-40B0-B712-F6D8567A5904}" type="presOf" srcId="{5ADFFA78-C8A1-40A9-A621-414D7C8A2EF7}" destId="{4ABCA858-A3A8-4EC9-8D28-F1F1B8D22DC0}" srcOrd="0" destOrd="0" presId="urn:microsoft.com/office/officeart/2005/8/layout/default"/>
    <dgm:cxn modelId="{859A7848-42F8-46B9-9942-16AC6FEFD6D8}" srcId="{C1333EC1-1A1E-44A7-B11A-43E33F9C46B0}" destId="{5ADFFA78-C8A1-40A9-A621-414D7C8A2EF7}" srcOrd="0" destOrd="0" parTransId="{39119DBB-E032-4769-A5BF-03F6D9A35507}" sibTransId="{36C8B659-4EEA-414F-8F79-C56515B3D2D5}"/>
    <dgm:cxn modelId="{2221464F-B963-419D-A2DF-49F104F5517F}" srcId="{C1333EC1-1A1E-44A7-B11A-43E33F9C46B0}" destId="{688ED4A9-B9F3-4045-900F-5EE0CCE95F53}" srcOrd="2" destOrd="0" parTransId="{7DB43AA3-44F2-4F02-9612-60D72593CDA3}" sibTransId="{708FDFBA-88E2-4A4C-A49A-FD50CEE895F9}"/>
    <dgm:cxn modelId="{265FD875-1284-426C-AE82-84A1BC0ADE4B}" type="presOf" srcId="{88A1AEC8-627B-4CCA-B3D0-55FC0F883606}" destId="{336C8288-ACFF-42A7-BD05-2BB440191DC6}" srcOrd="0" destOrd="0" presId="urn:microsoft.com/office/officeart/2005/8/layout/default"/>
    <dgm:cxn modelId="{9748218E-A844-416A-9156-D3D5D97937B5}" type="presOf" srcId="{E031C9A4-5D54-4BC8-AD94-D93C4E38881B}" destId="{2F4F0719-1A92-4BAC-A63D-AC0543067BFA}" srcOrd="0" destOrd="0" presId="urn:microsoft.com/office/officeart/2005/8/layout/default"/>
    <dgm:cxn modelId="{17EA94A0-5964-49C4-A67A-F869841ED0E7}" srcId="{C1333EC1-1A1E-44A7-B11A-43E33F9C46B0}" destId="{E031C9A4-5D54-4BC8-AD94-D93C4E38881B}" srcOrd="3" destOrd="0" parTransId="{56C58B22-9DE6-4DB7-A210-1F4D010F87EC}" sibTransId="{45CF5B5B-09E4-4161-B04E-6856A6C51780}"/>
    <dgm:cxn modelId="{AC231DAB-2B8B-441C-A250-C554475612D9}" type="presOf" srcId="{688ED4A9-B9F3-4045-900F-5EE0CCE95F53}" destId="{A638C7F2-DC2F-4561-B731-CF89899B1B92}" srcOrd="0" destOrd="0" presId="urn:microsoft.com/office/officeart/2005/8/layout/default"/>
    <dgm:cxn modelId="{9E49F7F7-5AA3-4308-A96C-E9E66DBE482D}" srcId="{C1333EC1-1A1E-44A7-B11A-43E33F9C46B0}" destId="{88A1AEC8-627B-4CCA-B3D0-55FC0F883606}" srcOrd="4" destOrd="0" parTransId="{89B1B71B-09F9-4CD4-B512-AED7F6111712}" sibTransId="{817F80C2-43A9-46DE-A509-FBEE51C9CFFB}"/>
    <dgm:cxn modelId="{6F24C4FB-F112-4474-9957-7F9C4547D903}" type="presOf" srcId="{C1333EC1-1A1E-44A7-B11A-43E33F9C46B0}" destId="{B355B356-BB2F-4283-BA5A-381728C232A2}" srcOrd="0" destOrd="0" presId="urn:microsoft.com/office/officeart/2005/8/layout/default"/>
    <dgm:cxn modelId="{048C90CD-2915-48D9-B7F2-E93206DF6B03}" type="presParOf" srcId="{B355B356-BB2F-4283-BA5A-381728C232A2}" destId="{4ABCA858-A3A8-4EC9-8D28-F1F1B8D22DC0}" srcOrd="0" destOrd="0" presId="urn:microsoft.com/office/officeart/2005/8/layout/default"/>
    <dgm:cxn modelId="{8A34A067-2C08-4C2F-8350-3C091AA0956D}" type="presParOf" srcId="{B355B356-BB2F-4283-BA5A-381728C232A2}" destId="{E0144537-54F1-40DC-BDDA-4C22D1D3F0A8}" srcOrd="1" destOrd="0" presId="urn:microsoft.com/office/officeart/2005/8/layout/default"/>
    <dgm:cxn modelId="{18589934-7712-496C-A8F5-7C7CA5C820B8}" type="presParOf" srcId="{B355B356-BB2F-4283-BA5A-381728C232A2}" destId="{B94438B6-F25F-499C-9CEB-3F8E3FF80953}" srcOrd="2" destOrd="0" presId="urn:microsoft.com/office/officeart/2005/8/layout/default"/>
    <dgm:cxn modelId="{5AB6E2BE-E829-4038-87D9-6BD673826A47}" type="presParOf" srcId="{B355B356-BB2F-4283-BA5A-381728C232A2}" destId="{8D952F08-EB51-4E34-8E26-14599A4D0C7A}" srcOrd="3" destOrd="0" presId="urn:microsoft.com/office/officeart/2005/8/layout/default"/>
    <dgm:cxn modelId="{37D91FEE-5585-4FE8-BCBC-1ECEDC2CD6D5}" type="presParOf" srcId="{B355B356-BB2F-4283-BA5A-381728C232A2}" destId="{A638C7F2-DC2F-4561-B731-CF89899B1B92}" srcOrd="4" destOrd="0" presId="urn:microsoft.com/office/officeart/2005/8/layout/default"/>
    <dgm:cxn modelId="{6F41892A-B872-4090-9E28-626DE57BFA6B}" type="presParOf" srcId="{B355B356-BB2F-4283-BA5A-381728C232A2}" destId="{77870DE3-9E9C-4D4A-B8C3-CFF26A200CF0}" srcOrd="5" destOrd="0" presId="urn:microsoft.com/office/officeart/2005/8/layout/default"/>
    <dgm:cxn modelId="{E9CDE3B4-05B5-488F-A80F-0A8566474110}" type="presParOf" srcId="{B355B356-BB2F-4283-BA5A-381728C232A2}" destId="{2F4F0719-1A92-4BAC-A63D-AC0543067BFA}" srcOrd="6" destOrd="0" presId="urn:microsoft.com/office/officeart/2005/8/layout/default"/>
    <dgm:cxn modelId="{A403804E-3C5F-4C7D-A6ED-09150362B713}" type="presParOf" srcId="{B355B356-BB2F-4283-BA5A-381728C232A2}" destId="{ED24FD4C-F51C-4603-A1D1-8D449F99D28A}" srcOrd="7" destOrd="0" presId="urn:microsoft.com/office/officeart/2005/8/layout/default"/>
    <dgm:cxn modelId="{ECD8C0DE-1B89-4935-A145-75253DC625B9}" type="presParOf" srcId="{B355B356-BB2F-4283-BA5A-381728C232A2}" destId="{336C8288-ACFF-42A7-BD05-2BB440191DC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9D16D8DC-4366-4FB9-849F-5274FC0C0717}" type="doc">
      <dgm:prSet loTypeId="urn:microsoft.com/office/officeart/2005/8/layout/venn3" loCatId="relationship" qsTypeId="urn:microsoft.com/office/officeart/2005/8/quickstyle/simple1" qsCatId="simple" csTypeId="urn:microsoft.com/office/officeart/2005/8/colors/accent3_5" csCatId="accent3" phldr="1"/>
      <dgm:spPr/>
      <dgm:t>
        <a:bodyPr/>
        <a:lstStyle/>
        <a:p>
          <a:endParaRPr lang="en-US"/>
        </a:p>
      </dgm:t>
    </dgm:pt>
    <dgm:pt modelId="{296E0843-0445-4B99-B3A0-3CF270419C3C}">
      <dgm:prSet/>
      <dgm:spPr/>
      <dgm:t>
        <a:bodyPr/>
        <a:lstStyle/>
        <a:p>
          <a:pPr rtl="0"/>
          <a:r>
            <a:rPr lang="en-GB" dirty="0"/>
            <a:t>Children’s lack of social interaction can result from either active isolation, a process where peers reject and/or exclude children from social situations, or social withdrawal whereby the child himself or herself elects not to engage in social interaction (Rubin et al., 2009). </a:t>
          </a:r>
        </a:p>
      </dgm:t>
    </dgm:pt>
    <dgm:pt modelId="{C4F456AB-39FC-4D3E-B0DF-7CC9F6B3A563}" type="parTrans" cxnId="{41E497CA-9B88-4E16-BFF3-B80F84952B55}">
      <dgm:prSet/>
      <dgm:spPr/>
      <dgm:t>
        <a:bodyPr/>
        <a:lstStyle/>
        <a:p>
          <a:endParaRPr lang="en-US"/>
        </a:p>
      </dgm:t>
    </dgm:pt>
    <dgm:pt modelId="{4F10E4CC-F1BA-40FE-8B57-F359726D3BE7}" type="sibTrans" cxnId="{41E497CA-9B88-4E16-BFF3-B80F84952B55}">
      <dgm:prSet/>
      <dgm:spPr/>
      <dgm:t>
        <a:bodyPr/>
        <a:lstStyle/>
        <a:p>
          <a:endParaRPr lang="en-US"/>
        </a:p>
      </dgm:t>
    </dgm:pt>
    <dgm:pt modelId="{AFF2D550-CE46-470E-BBF6-647C4E360F91}">
      <dgm:prSet/>
      <dgm:spPr/>
      <dgm:t>
        <a:bodyPr/>
        <a:lstStyle/>
        <a:p>
          <a:pPr rtl="0"/>
          <a:r>
            <a:rPr lang="en-GB"/>
            <a:t>While the experience of shyness in moderation is considered typical, excessive childhood inhibition can foreshadow adjustment problems.</a:t>
          </a:r>
        </a:p>
      </dgm:t>
    </dgm:pt>
    <dgm:pt modelId="{79150CF2-7318-4943-8957-21C5D4993305}" type="parTrans" cxnId="{71AC9A8B-23D7-4A9A-99E9-A176C3E4416D}">
      <dgm:prSet/>
      <dgm:spPr/>
      <dgm:t>
        <a:bodyPr/>
        <a:lstStyle/>
        <a:p>
          <a:endParaRPr lang="en-US"/>
        </a:p>
      </dgm:t>
    </dgm:pt>
    <dgm:pt modelId="{ECE373FC-9E13-464D-829C-B0D54A20B0B0}" type="sibTrans" cxnId="{71AC9A8B-23D7-4A9A-99E9-A176C3E4416D}">
      <dgm:prSet/>
      <dgm:spPr/>
      <dgm:t>
        <a:bodyPr/>
        <a:lstStyle/>
        <a:p>
          <a:endParaRPr lang="en-US"/>
        </a:p>
      </dgm:t>
    </dgm:pt>
    <dgm:pt modelId="{DA5AAB75-16ED-4870-A5BC-7F689C20C381}" type="pres">
      <dgm:prSet presAssocID="{9D16D8DC-4366-4FB9-849F-5274FC0C0717}" presName="Name0" presStyleCnt="0">
        <dgm:presLayoutVars>
          <dgm:dir/>
          <dgm:resizeHandles val="exact"/>
        </dgm:presLayoutVars>
      </dgm:prSet>
      <dgm:spPr/>
    </dgm:pt>
    <dgm:pt modelId="{EB4B8C1F-A40E-4084-A1F5-8FD51AB23273}" type="pres">
      <dgm:prSet presAssocID="{296E0843-0445-4B99-B3A0-3CF270419C3C}" presName="Name5" presStyleLbl="vennNode1" presStyleIdx="0" presStyleCnt="2" custScaleX="151800">
        <dgm:presLayoutVars>
          <dgm:bulletEnabled val="1"/>
        </dgm:presLayoutVars>
      </dgm:prSet>
      <dgm:spPr/>
    </dgm:pt>
    <dgm:pt modelId="{8C4C89AF-7FA5-45AB-A32D-805B65588D44}" type="pres">
      <dgm:prSet presAssocID="{4F10E4CC-F1BA-40FE-8B57-F359726D3BE7}" presName="space" presStyleCnt="0"/>
      <dgm:spPr/>
    </dgm:pt>
    <dgm:pt modelId="{6927FE9E-8674-4CF9-8C35-37C7267097B0}" type="pres">
      <dgm:prSet presAssocID="{AFF2D550-CE46-470E-BBF6-647C4E360F91}" presName="Name5" presStyleLbl="vennNode1" presStyleIdx="1" presStyleCnt="2">
        <dgm:presLayoutVars>
          <dgm:bulletEnabled val="1"/>
        </dgm:presLayoutVars>
      </dgm:prSet>
      <dgm:spPr/>
    </dgm:pt>
  </dgm:ptLst>
  <dgm:cxnLst>
    <dgm:cxn modelId="{52B5350B-6109-4511-A2C6-A59891401060}" type="presOf" srcId="{296E0843-0445-4B99-B3A0-3CF270419C3C}" destId="{EB4B8C1F-A40E-4084-A1F5-8FD51AB23273}" srcOrd="0" destOrd="0" presId="urn:microsoft.com/office/officeart/2005/8/layout/venn3"/>
    <dgm:cxn modelId="{78DB4B68-74D3-48E8-8539-3A5D47ED64C3}" type="presOf" srcId="{AFF2D550-CE46-470E-BBF6-647C4E360F91}" destId="{6927FE9E-8674-4CF9-8C35-37C7267097B0}" srcOrd="0" destOrd="0" presId="urn:microsoft.com/office/officeart/2005/8/layout/venn3"/>
    <dgm:cxn modelId="{71AC9A8B-23D7-4A9A-99E9-A176C3E4416D}" srcId="{9D16D8DC-4366-4FB9-849F-5274FC0C0717}" destId="{AFF2D550-CE46-470E-BBF6-647C4E360F91}" srcOrd="1" destOrd="0" parTransId="{79150CF2-7318-4943-8957-21C5D4993305}" sibTransId="{ECE373FC-9E13-464D-829C-B0D54A20B0B0}"/>
    <dgm:cxn modelId="{41E497CA-9B88-4E16-BFF3-B80F84952B55}" srcId="{9D16D8DC-4366-4FB9-849F-5274FC0C0717}" destId="{296E0843-0445-4B99-B3A0-3CF270419C3C}" srcOrd="0" destOrd="0" parTransId="{C4F456AB-39FC-4D3E-B0DF-7CC9F6B3A563}" sibTransId="{4F10E4CC-F1BA-40FE-8B57-F359726D3BE7}"/>
    <dgm:cxn modelId="{976953D5-E112-4F01-8429-8D86D766C102}" type="presOf" srcId="{9D16D8DC-4366-4FB9-849F-5274FC0C0717}" destId="{DA5AAB75-16ED-4870-A5BC-7F689C20C381}" srcOrd="0" destOrd="0" presId="urn:microsoft.com/office/officeart/2005/8/layout/venn3"/>
    <dgm:cxn modelId="{C4C3562D-1E43-4C49-9BE6-D850FA85761E}" type="presParOf" srcId="{DA5AAB75-16ED-4870-A5BC-7F689C20C381}" destId="{EB4B8C1F-A40E-4084-A1F5-8FD51AB23273}" srcOrd="0" destOrd="0" presId="urn:microsoft.com/office/officeart/2005/8/layout/venn3"/>
    <dgm:cxn modelId="{52A5E4CB-47B1-4D80-A7C9-C8B35A18B2AA}" type="presParOf" srcId="{DA5AAB75-16ED-4870-A5BC-7F689C20C381}" destId="{8C4C89AF-7FA5-45AB-A32D-805B65588D44}" srcOrd="1" destOrd="0" presId="urn:microsoft.com/office/officeart/2005/8/layout/venn3"/>
    <dgm:cxn modelId="{3B22ABD4-0DFB-404B-A6D7-E1A40BA481FE}" type="presParOf" srcId="{DA5AAB75-16ED-4870-A5BC-7F689C20C381}" destId="{6927FE9E-8674-4CF9-8C35-37C7267097B0}" srcOrd="2"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015157BF-D0FF-4973-B309-98C44F01EBCB}"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US"/>
        </a:p>
      </dgm:t>
    </dgm:pt>
    <dgm:pt modelId="{1D807FC7-2653-4763-A801-D54CCF4E4A17}">
      <dgm:prSet/>
      <dgm:spPr/>
      <dgm:t>
        <a:bodyPr/>
        <a:lstStyle/>
        <a:p>
          <a:pPr rtl="0"/>
          <a:r>
            <a:rPr lang="en-GB" dirty="0"/>
            <a:t>Whereas inhibition refers to both social and non-social situations, shyness is a narrower construct that is described as wariness when confronted with novel social situations and/or self-conscious behaviour in perceived social-evaluative settings (Rubin, </a:t>
          </a:r>
          <a:r>
            <a:rPr lang="en-GB" dirty="0" err="1"/>
            <a:t>Coplan</a:t>
          </a:r>
          <a:r>
            <a:rPr lang="en-GB" dirty="0"/>
            <a:t>, &amp; </a:t>
          </a:r>
          <a:r>
            <a:rPr lang="en-GB" dirty="0" err="1"/>
            <a:t>Bowker</a:t>
          </a:r>
          <a:r>
            <a:rPr lang="en-GB" dirty="0"/>
            <a:t>, 2009). </a:t>
          </a:r>
        </a:p>
      </dgm:t>
    </dgm:pt>
    <dgm:pt modelId="{F9CE392C-9E64-4C82-AC27-59A5280342E6}" type="parTrans" cxnId="{4E4F3CBE-D0DB-47FF-8535-76F18C93FE97}">
      <dgm:prSet/>
      <dgm:spPr/>
      <dgm:t>
        <a:bodyPr/>
        <a:lstStyle/>
        <a:p>
          <a:endParaRPr lang="en-US"/>
        </a:p>
      </dgm:t>
    </dgm:pt>
    <dgm:pt modelId="{FC9E1FE0-114A-411A-A90E-09D7125AE3DD}" type="sibTrans" cxnId="{4E4F3CBE-D0DB-47FF-8535-76F18C93FE97}">
      <dgm:prSet/>
      <dgm:spPr/>
      <dgm:t>
        <a:bodyPr/>
        <a:lstStyle/>
        <a:p>
          <a:endParaRPr lang="en-US"/>
        </a:p>
      </dgm:t>
    </dgm:pt>
    <dgm:pt modelId="{405E8FBA-6177-4A7C-AB17-D4584844CDD9}">
      <dgm:prSet custT="1"/>
      <dgm:spPr/>
      <dgm:t>
        <a:bodyPr/>
        <a:lstStyle/>
        <a:p>
          <a:pPr rtl="0"/>
          <a:r>
            <a:rPr lang="en-GB" sz="1800" dirty="0"/>
            <a:t>Therefore, as with inhibition, shyness is elicited by both novel and familiar social situations. </a:t>
          </a:r>
        </a:p>
      </dgm:t>
    </dgm:pt>
    <dgm:pt modelId="{3B1A1A2D-99E1-47B0-970F-484C1F2A64D3}" type="parTrans" cxnId="{F990C73D-8215-4CA7-8BF6-D163D21BDE28}">
      <dgm:prSet/>
      <dgm:spPr/>
      <dgm:t>
        <a:bodyPr/>
        <a:lstStyle/>
        <a:p>
          <a:endParaRPr lang="en-US"/>
        </a:p>
      </dgm:t>
    </dgm:pt>
    <dgm:pt modelId="{11F84A58-C059-4913-8218-D7615ECBFCDF}" type="sibTrans" cxnId="{F990C73D-8215-4CA7-8BF6-D163D21BDE28}">
      <dgm:prSet/>
      <dgm:spPr/>
      <dgm:t>
        <a:bodyPr/>
        <a:lstStyle/>
        <a:p>
          <a:endParaRPr lang="en-US"/>
        </a:p>
      </dgm:t>
    </dgm:pt>
    <dgm:pt modelId="{69F3F11F-8B50-442B-A0C7-52598A623594}" type="pres">
      <dgm:prSet presAssocID="{015157BF-D0FF-4973-B309-98C44F01EBCB}" presName="Name0" presStyleCnt="0">
        <dgm:presLayoutVars>
          <dgm:chMax val="7"/>
          <dgm:chPref val="7"/>
          <dgm:dir/>
        </dgm:presLayoutVars>
      </dgm:prSet>
      <dgm:spPr/>
    </dgm:pt>
    <dgm:pt modelId="{AE481E3C-5E69-44A3-AAD4-6D32F788B64E}" type="pres">
      <dgm:prSet presAssocID="{015157BF-D0FF-4973-B309-98C44F01EBCB}" presName="Name1" presStyleCnt="0"/>
      <dgm:spPr/>
    </dgm:pt>
    <dgm:pt modelId="{DE0177E5-28ED-4329-A24D-C623DBCC8CB5}" type="pres">
      <dgm:prSet presAssocID="{015157BF-D0FF-4973-B309-98C44F01EBCB}" presName="cycle" presStyleCnt="0"/>
      <dgm:spPr/>
    </dgm:pt>
    <dgm:pt modelId="{20EAE8CC-E764-4F1C-B59B-09A23072ECCE}" type="pres">
      <dgm:prSet presAssocID="{015157BF-D0FF-4973-B309-98C44F01EBCB}" presName="srcNode" presStyleLbl="node1" presStyleIdx="0" presStyleCnt="2"/>
      <dgm:spPr/>
    </dgm:pt>
    <dgm:pt modelId="{246CD398-45CE-4D35-9FCA-EEC7CE56458C}" type="pres">
      <dgm:prSet presAssocID="{015157BF-D0FF-4973-B309-98C44F01EBCB}" presName="conn" presStyleLbl="parChTrans1D2" presStyleIdx="0" presStyleCnt="1"/>
      <dgm:spPr/>
    </dgm:pt>
    <dgm:pt modelId="{87B9FD04-2A01-4E01-A938-039833D1BC3B}" type="pres">
      <dgm:prSet presAssocID="{015157BF-D0FF-4973-B309-98C44F01EBCB}" presName="extraNode" presStyleLbl="node1" presStyleIdx="0" presStyleCnt="2"/>
      <dgm:spPr/>
    </dgm:pt>
    <dgm:pt modelId="{B87629DF-0583-4D51-A6C4-4AAA71CA7D73}" type="pres">
      <dgm:prSet presAssocID="{015157BF-D0FF-4973-B309-98C44F01EBCB}" presName="dstNode" presStyleLbl="node1" presStyleIdx="0" presStyleCnt="2"/>
      <dgm:spPr/>
    </dgm:pt>
    <dgm:pt modelId="{D8C526B3-9F31-459C-86BE-33318F7722DA}" type="pres">
      <dgm:prSet presAssocID="{1D807FC7-2653-4763-A801-D54CCF4E4A17}" presName="text_1" presStyleLbl="node1" presStyleIdx="0" presStyleCnt="2" custScaleY="140045">
        <dgm:presLayoutVars>
          <dgm:bulletEnabled val="1"/>
        </dgm:presLayoutVars>
      </dgm:prSet>
      <dgm:spPr/>
    </dgm:pt>
    <dgm:pt modelId="{987691E6-BDCC-456E-973F-2E94E24D1C54}" type="pres">
      <dgm:prSet presAssocID="{1D807FC7-2653-4763-A801-D54CCF4E4A17}" presName="accent_1" presStyleCnt="0"/>
      <dgm:spPr/>
    </dgm:pt>
    <dgm:pt modelId="{481C9282-A346-4095-A820-2972CC3B072C}" type="pres">
      <dgm:prSet presAssocID="{1D807FC7-2653-4763-A801-D54CCF4E4A17}" presName="accentRepeatNode" presStyleLbl="solidFgAcc1" presStyleIdx="0" presStyleCnt="2"/>
      <dgm:spPr/>
    </dgm:pt>
    <dgm:pt modelId="{7AF235DB-7201-41A7-A964-AF7CADA58E47}" type="pres">
      <dgm:prSet presAssocID="{405E8FBA-6177-4A7C-AB17-D4584844CDD9}" presName="text_2" presStyleLbl="node1" presStyleIdx="1" presStyleCnt="2">
        <dgm:presLayoutVars>
          <dgm:bulletEnabled val="1"/>
        </dgm:presLayoutVars>
      </dgm:prSet>
      <dgm:spPr/>
    </dgm:pt>
    <dgm:pt modelId="{1C4B4CD9-AD6A-4C07-8687-7D1295F3F1EA}" type="pres">
      <dgm:prSet presAssocID="{405E8FBA-6177-4A7C-AB17-D4584844CDD9}" presName="accent_2" presStyleCnt="0"/>
      <dgm:spPr/>
    </dgm:pt>
    <dgm:pt modelId="{2248FA65-3558-44CB-AE1F-005FD6F460AE}" type="pres">
      <dgm:prSet presAssocID="{405E8FBA-6177-4A7C-AB17-D4584844CDD9}" presName="accentRepeatNode" presStyleLbl="solidFgAcc1" presStyleIdx="1" presStyleCnt="2"/>
      <dgm:spPr/>
    </dgm:pt>
  </dgm:ptLst>
  <dgm:cxnLst>
    <dgm:cxn modelId="{7B305228-C7FC-4DD7-B2A3-254324189DED}" type="presOf" srcId="{015157BF-D0FF-4973-B309-98C44F01EBCB}" destId="{69F3F11F-8B50-442B-A0C7-52598A623594}" srcOrd="0" destOrd="0" presId="urn:microsoft.com/office/officeart/2008/layout/VerticalCurvedList"/>
    <dgm:cxn modelId="{F990C73D-8215-4CA7-8BF6-D163D21BDE28}" srcId="{015157BF-D0FF-4973-B309-98C44F01EBCB}" destId="{405E8FBA-6177-4A7C-AB17-D4584844CDD9}" srcOrd="1" destOrd="0" parTransId="{3B1A1A2D-99E1-47B0-970F-484C1F2A64D3}" sibTransId="{11F84A58-C059-4913-8218-D7615ECBFCDF}"/>
    <dgm:cxn modelId="{D7DCA555-8971-4C51-8F81-80697F807047}" type="presOf" srcId="{405E8FBA-6177-4A7C-AB17-D4584844CDD9}" destId="{7AF235DB-7201-41A7-A964-AF7CADA58E47}" srcOrd="0" destOrd="0" presId="urn:microsoft.com/office/officeart/2008/layout/VerticalCurvedList"/>
    <dgm:cxn modelId="{1E4327B3-F2FD-49D3-B3B8-EA22A689FD76}" type="presOf" srcId="{1D807FC7-2653-4763-A801-D54CCF4E4A17}" destId="{D8C526B3-9F31-459C-86BE-33318F7722DA}" srcOrd="0" destOrd="0" presId="urn:microsoft.com/office/officeart/2008/layout/VerticalCurvedList"/>
    <dgm:cxn modelId="{4E4F3CBE-D0DB-47FF-8535-76F18C93FE97}" srcId="{015157BF-D0FF-4973-B309-98C44F01EBCB}" destId="{1D807FC7-2653-4763-A801-D54CCF4E4A17}" srcOrd="0" destOrd="0" parTransId="{F9CE392C-9E64-4C82-AC27-59A5280342E6}" sibTransId="{FC9E1FE0-114A-411A-A90E-09D7125AE3DD}"/>
    <dgm:cxn modelId="{FCF3ADE3-6239-4774-8F10-A1B5120C4D07}" type="presOf" srcId="{FC9E1FE0-114A-411A-A90E-09D7125AE3DD}" destId="{246CD398-45CE-4D35-9FCA-EEC7CE56458C}" srcOrd="0" destOrd="0" presId="urn:microsoft.com/office/officeart/2008/layout/VerticalCurvedList"/>
    <dgm:cxn modelId="{6D94E9AE-37AC-490C-8341-75AC5F93B8A3}" type="presParOf" srcId="{69F3F11F-8B50-442B-A0C7-52598A623594}" destId="{AE481E3C-5E69-44A3-AAD4-6D32F788B64E}" srcOrd="0" destOrd="0" presId="urn:microsoft.com/office/officeart/2008/layout/VerticalCurvedList"/>
    <dgm:cxn modelId="{27CF1BCD-591E-4160-A902-D5DFDC1946CD}" type="presParOf" srcId="{AE481E3C-5E69-44A3-AAD4-6D32F788B64E}" destId="{DE0177E5-28ED-4329-A24D-C623DBCC8CB5}" srcOrd="0" destOrd="0" presId="urn:microsoft.com/office/officeart/2008/layout/VerticalCurvedList"/>
    <dgm:cxn modelId="{812FA765-40A4-4847-9F35-013848ADAF81}" type="presParOf" srcId="{DE0177E5-28ED-4329-A24D-C623DBCC8CB5}" destId="{20EAE8CC-E764-4F1C-B59B-09A23072ECCE}" srcOrd="0" destOrd="0" presId="urn:microsoft.com/office/officeart/2008/layout/VerticalCurvedList"/>
    <dgm:cxn modelId="{4307E724-B738-41D1-BB85-A0278B7AED78}" type="presParOf" srcId="{DE0177E5-28ED-4329-A24D-C623DBCC8CB5}" destId="{246CD398-45CE-4D35-9FCA-EEC7CE56458C}" srcOrd="1" destOrd="0" presId="urn:microsoft.com/office/officeart/2008/layout/VerticalCurvedList"/>
    <dgm:cxn modelId="{4A863F7D-19BC-4130-AF6D-231A2E4E4474}" type="presParOf" srcId="{DE0177E5-28ED-4329-A24D-C623DBCC8CB5}" destId="{87B9FD04-2A01-4E01-A938-039833D1BC3B}" srcOrd="2" destOrd="0" presId="urn:microsoft.com/office/officeart/2008/layout/VerticalCurvedList"/>
    <dgm:cxn modelId="{36E4A53A-846C-461C-B4A8-EC079D6F7DEC}" type="presParOf" srcId="{DE0177E5-28ED-4329-A24D-C623DBCC8CB5}" destId="{B87629DF-0583-4D51-A6C4-4AAA71CA7D73}" srcOrd="3" destOrd="0" presId="urn:microsoft.com/office/officeart/2008/layout/VerticalCurvedList"/>
    <dgm:cxn modelId="{B079F0FE-00AE-4712-810C-16D46E055FD6}" type="presParOf" srcId="{AE481E3C-5E69-44A3-AAD4-6D32F788B64E}" destId="{D8C526B3-9F31-459C-86BE-33318F7722DA}" srcOrd="1" destOrd="0" presId="urn:microsoft.com/office/officeart/2008/layout/VerticalCurvedList"/>
    <dgm:cxn modelId="{46349F1A-47D4-4210-873B-AE62EAE5BB36}" type="presParOf" srcId="{AE481E3C-5E69-44A3-AAD4-6D32F788B64E}" destId="{987691E6-BDCC-456E-973F-2E94E24D1C54}" srcOrd="2" destOrd="0" presId="urn:microsoft.com/office/officeart/2008/layout/VerticalCurvedList"/>
    <dgm:cxn modelId="{F58AB07A-E048-4275-9328-45EACA8149D1}" type="presParOf" srcId="{987691E6-BDCC-456E-973F-2E94E24D1C54}" destId="{481C9282-A346-4095-A820-2972CC3B072C}" srcOrd="0" destOrd="0" presId="urn:microsoft.com/office/officeart/2008/layout/VerticalCurvedList"/>
    <dgm:cxn modelId="{ED4D86DB-A4D4-4DB9-9B1A-8D03BFB0D19F}" type="presParOf" srcId="{AE481E3C-5E69-44A3-AAD4-6D32F788B64E}" destId="{7AF235DB-7201-41A7-A964-AF7CADA58E47}" srcOrd="3" destOrd="0" presId="urn:microsoft.com/office/officeart/2008/layout/VerticalCurvedList"/>
    <dgm:cxn modelId="{B36EF785-C430-482D-8ED8-CA8BB43F1D65}" type="presParOf" srcId="{AE481E3C-5E69-44A3-AAD4-6D32F788B64E}" destId="{1C4B4CD9-AD6A-4C07-8687-7D1295F3F1EA}" srcOrd="4" destOrd="0" presId="urn:microsoft.com/office/officeart/2008/layout/VerticalCurvedList"/>
    <dgm:cxn modelId="{5522BA5F-A0AD-481D-90C7-AF7155B2EAC4}" type="presParOf" srcId="{1C4B4CD9-AD6A-4C07-8687-7D1295F3F1EA}" destId="{2248FA65-3558-44CB-AE1F-005FD6F460AE}" srcOrd="0" destOrd="0" presId="urn:microsoft.com/office/officeart/2008/layout/VerticalCurv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F50A7C89-3959-4AE5-9120-537C009B86ED}" type="doc">
      <dgm:prSet loTypeId="urn:microsoft.com/office/officeart/2005/8/layout/rings+Icon" loCatId="relationship" qsTypeId="urn:microsoft.com/office/officeart/2005/8/quickstyle/simple1" qsCatId="simple" csTypeId="urn:microsoft.com/office/officeart/2005/8/colors/colorful5" csCatId="colorful" phldr="1"/>
      <dgm:spPr/>
      <dgm:t>
        <a:bodyPr/>
        <a:lstStyle/>
        <a:p>
          <a:endParaRPr lang="en-US"/>
        </a:p>
      </dgm:t>
    </dgm:pt>
    <dgm:pt modelId="{8FB61D61-0870-4BDB-98F7-C8643242C74C}">
      <dgm:prSet/>
      <dgm:spPr/>
      <dgm:t>
        <a:bodyPr/>
        <a:lstStyle/>
        <a:p>
          <a:pPr rtl="0"/>
          <a:r>
            <a:rPr lang="en-GB" dirty="0"/>
            <a:t>While shyness and clinical symptoms of anxiety are related, they are by no means synonymous. </a:t>
          </a:r>
        </a:p>
      </dgm:t>
    </dgm:pt>
    <dgm:pt modelId="{86C037E0-1F8C-4808-B186-B8FFF6528680}" type="parTrans" cxnId="{4AE4CE06-EE80-4D66-BE08-BF3B26EB8ACC}">
      <dgm:prSet/>
      <dgm:spPr/>
      <dgm:t>
        <a:bodyPr/>
        <a:lstStyle/>
        <a:p>
          <a:endParaRPr lang="en-US"/>
        </a:p>
      </dgm:t>
    </dgm:pt>
    <dgm:pt modelId="{CF82D39C-3218-4799-83CD-054341AD4DEB}" type="sibTrans" cxnId="{4AE4CE06-EE80-4D66-BE08-BF3B26EB8ACC}">
      <dgm:prSet/>
      <dgm:spPr/>
      <dgm:t>
        <a:bodyPr/>
        <a:lstStyle/>
        <a:p>
          <a:endParaRPr lang="en-US"/>
        </a:p>
      </dgm:t>
    </dgm:pt>
    <dgm:pt modelId="{40BDD45D-1046-4B41-9309-F5EC82E40BC2}">
      <dgm:prSet/>
      <dgm:spPr/>
      <dgm:t>
        <a:bodyPr/>
        <a:lstStyle/>
        <a:p>
          <a:pPr rtl="0"/>
          <a:r>
            <a:rPr lang="en-GB" dirty="0"/>
            <a:t>Only exhibit moderate levels of shyness. </a:t>
          </a:r>
        </a:p>
      </dgm:t>
    </dgm:pt>
    <dgm:pt modelId="{9C2F196A-458F-4661-AA89-FEF9DFB4EED1}" type="parTrans" cxnId="{015490E2-5120-4A96-B2C3-3BD7A28235A4}">
      <dgm:prSet/>
      <dgm:spPr/>
      <dgm:t>
        <a:bodyPr/>
        <a:lstStyle/>
        <a:p>
          <a:endParaRPr lang="en-US"/>
        </a:p>
      </dgm:t>
    </dgm:pt>
    <dgm:pt modelId="{51A747BC-6731-4AC2-9451-F5F1316203DD}" type="sibTrans" cxnId="{015490E2-5120-4A96-B2C3-3BD7A28235A4}">
      <dgm:prSet/>
      <dgm:spPr/>
      <dgm:t>
        <a:bodyPr/>
        <a:lstStyle/>
        <a:p>
          <a:endParaRPr lang="en-US"/>
        </a:p>
      </dgm:t>
    </dgm:pt>
    <dgm:pt modelId="{F836AD43-26E4-40F1-89DE-DA5811B67C1B}">
      <dgm:prSet/>
      <dgm:spPr/>
      <dgm:t>
        <a:bodyPr/>
        <a:lstStyle/>
        <a:p>
          <a:pPr rtl="0"/>
          <a:r>
            <a:rPr lang="en-GB" dirty="0"/>
            <a:t>They are not components of a single underlying construct (</a:t>
          </a:r>
          <a:r>
            <a:rPr lang="en-GB" dirty="0" err="1"/>
            <a:t>Rapee</a:t>
          </a:r>
          <a:r>
            <a:rPr lang="en-GB" dirty="0"/>
            <a:t>, 2010). </a:t>
          </a:r>
        </a:p>
      </dgm:t>
    </dgm:pt>
    <dgm:pt modelId="{39ABE38C-18F1-4189-927C-F96E8D550FFA}" type="parTrans" cxnId="{23211027-989C-4EEE-B80D-A895F29657EF}">
      <dgm:prSet/>
      <dgm:spPr/>
      <dgm:t>
        <a:bodyPr/>
        <a:lstStyle/>
        <a:p>
          <a:endParaRPr lang="en-US"/>
        </a:p>
      </dgm:t>
    </dgm:pt>
    <dgm:pt modelId="{30FD99CE-A431-4051-A8B2-7872F012756E}" type="sibTrans" cxnId="{23211027-989C-4EEE-B80D-A895F29657EF}">
      <dgm:prSet/>
      <dgm:spPr/>
      <dgm:t>
        <a:bodyPr/>
        <a:lstStyle/>
        <a:p>
          <a:endParaRPr lang="en-US"/>
        </a:p>
      </dgm:t>
    </dgm:pt>
    <dgm:pt modelId="{A95C3FA6-9316-4518-8CE2-CCE6F87C2683}" type="pres">
      <dgm:prSet presAssocID="{F50A7C89-3959-4AE5-9120-537C009B86ED}" presName="Name0" presStyleCnt="0">
        <dgm:presLayoutVars>
          <dgm:chMax val="7"/>
          <dgm:dir/>
          <dgm:resizeHandles val="exact"/>
        </dgm:presLayoutVars>
      </dgm:prSet>
      <dgm:spPr/>
    </dgm:pt>
    <dgm:pt modelId="{137FE3C3-1BF5-4C0A-8353-99F8B5679370}" type="pres">
      <dgm:prSet presAssocID="{F50A7C89-3959-4AE5-9120-537C009B86ED}" presName="ellipse1" presStyleLbl="vennNode1" presStyleIdx="0" presStyleCnt="3">
        <dgm:presLayoutVars>
          <dgm:bulletEnabled val="1"/>
        </dgm:presLayoutVars>
      </dgm:prSet>
      <dgm:spPr/>
    </dgm:pt>
    <dgm:pt modelId="{9BA869FD-9F21-4D81-B26D-BB72E5B81A9C}" type="pres">
      <dgm:prSet presAssocID="{F50A7C89-3959-4AE5-9120-537C009B86ED}" presName="ellipse2" presStyleLbl="vennNode1" presStyleIdx="1" presStyleCnt="3">
        <dgm:presLayoutVars>
          <dgm:bulletEnabled val="1"/>
        </dgm:presLayoutVars>
      </dgm:prSet>
      <dgm:spPr/>
    </dgm:pt>
    <dgm:pt modelId="{5261D622-CDAF-4281-B0A6-FF3A52EBF541}" type="pres">
      <dgm:prSet presAssocID="{F50A7C89-3959-4AE5-9120-537C009B86ED}" presName="ellipse3" presStyleLbl="vennNode1" presStyleIdx="2" presStyleCnt="3">
        <dgm:presLayoutVars>
          <dgm:bulletEnabled val="1"/>
        </dgm:presLayoutVars>
      </dgm:prSet>
      <dgm:spPr/>
    </dgm:pt>
  </dgm:ptLst>
  <dgm:cxnLst>
    <dgm:cxn modelId="{4AE4CE06-EE80-4D66-BE08-BF3B26EB8ACC}" srcId="{F50A7C89-3959-4AE5-9120-537C009B86ED}" destId="{8FB61D61-0870-4BDB-98F7-C8643242C74C}" srcOrd="0" destOrd="0" parTransId="{86C037E0-1F8C-4808-B186-B8FFF6528680}" sibTransId="{CF82D39C-3218-4799-83CD-054341AD4DEB}"/>
    <dgm:cxn modelId="{23211027-989C-4EEE-B80D-A895F29657EF}" srcId="{F50A7C89-3959-4AE5-9120-537C009B86ED}" destId="{F836AD43-26E4-40F1-89DE-DA5811B67C1B}" srcOrd="2" destOrd="0" parTransId="{39ABE38C-18F1-4189-927C-F96E8D550FFA}" sibTransId="{30FD99CE-A431-4051-A8B2-7872F012756E}"/>
    <dgm:cxn modelId="{DAAC4134-4AC7-4D3F-8C08-CEF5E533101C}" type="presOf" srcId="{40BDD45D-1046-4B41-9309-F5EC82E40BC2}" destId="{9BA869FD-9F21-4D81-B26D-BB72E5B81A9C}" srcOrd="0" destOrd="0" presId="urn:microsoft.com/office/officeart/2005/8/layout/rings+Icon"/>
    <dgm:cxn modelId="{42E92F35-D0E1-46CE-83CE-43AE5BCCBF8D}" type="presOf" srcId="{F836AD43-26E4-40F1-89DE-DA5811B67C1B}" destId="{5261D622-CDAF-4281-B0A6-FF3A52EBF541}" srcOrd="0" destOrd="0" presId="urn:microsoft.com/office/officeart/2005/8/layout/rings+Icon"/>
    <dgm:cxn modelId="{015490E2-5120-4A96-B2C3-3BD7A28235A4}" srcId="{F50A7C89-3959-4AE5-9120-537C009B86ED}" destId="{40BDD45D-1046-4B41-9309-F5EC82E40BC2}" srcOrd="1" destOrd="0" parTransId="{9C2F196A-458F-4661-AA89-FEF9DFB4EED1}" sibTransId="{51A747BC-6731-4AC2-9451-F5F1316203DD}"/>
    <dgm:cxn modelId="{E8854EE3-1175-4E40-B04D-C022D06CC6B8}" type="presOf" srcId="{F50A7C89-3959-4AE5-9120-537C009B86ED}" destId="{A95C3FA6-9316-4518-8CE2-CCE6F87C2683}" srcOrd="0" destOrd="0" presId="urn:microsoft.com/office/officeart/2005/8/layout/rings+Icon"/>
    <dgm:cxn modelId="{4D08BBF4-E676-4FE3-8514-D8FF5FBAE44A}" type="presOf" srcId="{8FB61D61-0870-4BDB-98F7-C8643242C74C}" destId="{137FE3C3-1BF5-4C0A-8353-99F8B5679370}" srcOrd="0" destOrd="0" presId="urn:microsoft.com/office/officeart/2005/8/layout/rings+Icon"/>
    <dgm:cxn modelId="{5BF89B8D-A205-4D87-B4CC-8572E277A8A7}" type="presParOf" srcId="{A95C3FA6-9316-4518-8CE2-CCE6F87C2683}" destId="{137FE3C3-1BF5-4C0A-8353-99F8B5679370}" srcOrd="0" destOrd="0" presId="urn:microsoft.com/office/officeart/2005/8/layout/rings+Icon"/>
    <dgm:cxn modelId="{45AC7FA1-7539-484D-B395-F0DCD5D28F86}" type="presParOf" srcId="{A95C3FA6-9316-4518-8CE2-CCE6F87C2683}" destId="{9BA869FD-9F21-4D81-B26D-BB72E5B81A9C}" srcOrd="1" destOrd="0" presId="urn:microsoft.com/office/officeart/2005/8/layout/rings+Icon"/>
    <dgm:cxn modelId="{F2CCC614-3500-4C81-BC7C-E6D45AEAC8B6}" type="presParOf" srcId="{A95C3FA6-9316-4518-8CE2-CCE6F87C2683}" destId="{5261D622-CDAF-4281-B0A6-FF3A52EBF541}" srcOrd="2" destOrd="0" presId="urn:microsoft.com/office/officeart/2005/8/layout/rings+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01D7CBB8-2987-4F84-B49D-52A7431CDF3F}" type="doc">
      <dgm:prSet loTypeId="urn:microsoft.com/office/officeart/2005/8/layout/target3" loCatId="relationship" qsTypeId="urn:microsoft.com/office/officeart/2005/8/quickstyle/simple1" qsCatId="simple" csTypeId="urn:microsoft.com/office/officeart/2005/8/colors/colorful4" csCatId="colorful"/>
      <dgm:spPr/>
      <dgm:t>
        <a:bodyPr/>
        <a:lstStyle/>
        <a:p>
          <a:endParaRPr lang="en-US"/>
        </a:p>
      </dgm:t>
    </dgm:pt>
    <dgm:pt modelId="{5E7EF48E-1320-4878-8AC1-F1498A46B264}">
      <dgm:prSet/>
      <dgm:spPr/>
      <dgm:t>
        <a:bodyPr/>
        <a:lstStyle/>
        <a:p>
          <a:pPr rtl="0"/>
          <a:r>
            <a:rPr lang="en-GB"/>
            <a:t>Both medication and therapy have been shown effective in treating social anxiety disorder. </a:t>
          </a:r>
        </a:p>
      </dgm:t>
    </dgm:pt>
    <dgm:pt modelId="{586333D6-0B02-462B-A94D-1A15BDEF5C8C}" type="parTrans" cxnId="{E02DDD34-B00D-42DF-B07B-8114D4490276}">
      <dgm:prSet/>
      <dgm:spPr/>
      <dgm:t>
        <a:bodyPr/>
        <a:lstStyle/>
        <a:p>
          <a:endParaRPr lang="en-US"/>
        </a:p>
      </dgm:t>
    </dgm:pt>
    <dgm:pt modelId="{D82BF465-F4C3-4F01-8BDE-F38040CDD761}" type="sibTrans" cxnId="{E02DDD34-B00D-42DF-B07B-8114D4490276}">
      <dgm:prSet/>
      <dgm:spPr/>
      <dgm:t>
        <a:bodyPr/>
        <a:lstStyle/>
        <a:p>
          <a:endParaRPr lang="en-US"/>
        </a:p>
      </dgm:t>
    </dgm:pt>
    <dgm:pt modelId="{838CE2AA-D7AA-4368-94D5-71336E36E85C}">
      <dgm:prSet/>
      <dgm:spPr/>
      <dgm:t>
        <a:bodyPr/>
        <a:lstStyle/>
        <a:p>
          <a:pPr rtl="0"/>
          <a:r>
            <a:rPr lang="en-GB"/>
            <a:t>Social anxiety that occurs in all situations responds best to a combination of medication and therapy, while therapy alone is often sufficient for people with anxiety specific to one type of performance or social situation.</a:t>
          </a:r>
        </a:p>
      </dgm:t>
    </dgm:pt>
    <dgm:pt modelId="{0DDBFA5B-3B69-40D2-A5AC-711286E106C0}" type="parTrans" cxnId="{DB7A8735-35A7-4BD9-B4B2-3F6938ED3251}">
      <dgm:prSet/>
      <dgm:spPr/>
      <dgm:t>
        <a:bodyPr/>
        <a:lstStyle/>
        <a:p>
          <a:endParaRPr lang="en-US"/>
        </a:p>
      </dgm:t>
    </dgm:pt>
    <dgm:pt modelId="{41DDF086-8EFD-4179-B7C7-3E04A47F2A5A}" type="sibTrans" cxnId="{DB7A8735-35A7-4BD9-B4B2-3F6938ED3251}">
      <dgm:prSet/>
      <dgm:spPr/>
      <dgm:t>
        <a:bodyPr/>
        <a:lstStyle/>
        <a:p>
          <a:endParaRPr lang="en-US"/>
        </a:p>
      </dgm:t>
    </dgm:pt>
    <dgm:pt modelId="{ECB4B9FE-0DA7-4342-958A-18C6D9C60187}" type="pres">
      <dgm:prSet presAssocID="{01D7CBB8-2987-4F84-B49D-52A7431CDF3F}" presName="Name0" presStyleCnt="0">
        <dgm:presLayoutVars>
          <dgm:chMax val="7"/>
          <dgm:dir/>
          <dgm:animLvl val="lvl"/>
          <dgm:resizeHandles val="exact"/>
        </dgm:presLayoutVars>
      </dgm:prSet>
      <dgm:spPr/>
    </dgm:pt>
    <dgm:pt modelId="{9A461FC0-C7F8-4C32-9256-9732DFAAE414}" type="pres">
      <dgm:prSet presAssocID="{5E7EF48E-1320-4878-8AC1-F1498A46B264}" presName="circle1" presStyleLbl="node1" presStyleIdx="0" presStyleCnt="2"/>
      <dgm:spPr/>
    </dgm:pt>
    <dgm:pt modelId="{2705E595-34AC-4355-B1B4-A776F8A33B5B}" type="pres">
      <dgm:prSet presAssocID="{5E7EF48E-1320-4878-8AC1-F1498A46B264}" presName="space" presStyleCnt="0"/>
      <dgm:spPr/>
    </dgm:pt>
    <dgm:pt modelId="{1E254F6B-8F0F-41EA-850D-DB3C1A71262A}" type="pres">
      <dgm:prSet presAssocID="{5E7EF48E-1320-4878-8AC1-F1498A46B264}" presName="rect1" presStyleLbl="alignAcc1" presStyleIdx="0" presStyleCnt="2"/>
      <dgm:spPr/>
    </dgm:pt>
    <dgm:pt modelId="{DADB9C39-1C2C-4136-AA68-3EE24EF4F6CC}" type="pres">
      <dgm:prSet presAssocID="{838CE2AA-D7AA-4368-94D5-71336E36E85C}" presName="vertSpace2" presStyleLbl="node1" presStyleIdx="0" presStyleCnt="2"/>
      <dgm:spPr/>
    </dgm:pt>
    <dgm:pt modelId="{0D9DB2E7-3564-45E1-820F-DA420E0407D3}" type="pres">
      <dgm:prSet presAssocID="{838CE2AA-D7AA-4368-94D5-71336E36E85C}" presName="circle2" presStyleLbl="node1" presStyleIdx="1" presStyleCnt="2"/>
      <dgm:spPr/>
    </dgm:pt>
    <dgm:pt modelId="{BFD3A22A-425D-44E4-9C55-C0E750A23A61}" type="pres">
      <dgm:prSet presAssocID="{838CE2AA-D7AA-4368-94D5-71336E36E85C}" presName="rect2" presStyleLbl="alignAcc1" presStyleIdx="1" presStyleCnt="2"/>
      <dgm:spPr/>
    </dgm:pt>
    <dgm:pt modelId="{99F6857E-C23C-40C6-9F7B-A831E3E43B45}" type="pres">
      <dgm:prSet presAssocID="{5E7EF48E-1320-4878-8AC1-F1498A46B264}" presName="rect1ParTxNoCh" presStyleLbl="alignAcc1" presStyleIdx="1" presStyleCnt="2">
        <dgm:presLayoutVars>
          <dgm:chMax val="1"/>
          <dgm:bulletEnabled val="1"/>
        </dgm:presLayoutVars>
      </dgm:prSet>
      <dgm:spPr/>
    </dgm:pt>
    <dgm:pt modelId="{D4B6DB91-9CB7-448B-A5AC-A7E7E9DDF60F}" type="pres">
      <dgm:prSet presAssocID="{838CE2AA-D7AA-4368-94D5-71336E36E85C}" presName="rect2ParTxNoCh" presStyleLbl="alignAcc1" presStyleIdx="1" presStyleCnt="2">
        <dgm:presLayoutVars>
          <dgm:chMax val="1"/>
          <dgm:bulletEnabled val="1"/>
        </dgm:presLayoutVars>
      </dgm:prSet>
      <dgm:spPr/>
    </dgm:pt>
  </dgm:ptLst>
  <dgm:cxnLst>
    <dgm:cxn modelId="{E02DDD34-B00D-42DF-B07B-8114D4490276}" srcId="{01D7CBB8-2987-4F84-B49D-52A7431CDF3F}" destId="{5E7EF48E-1320-4878-8AC1-F1498A46B264}" srcOrd="0" destOrd="0" parTransId="{586333D6-0B02-462B-A94D-1A15BDEF5C8C}" sibTransId="{D82BF465-F4C3-4F01-8BDE-F38040CDD761}"/>
    <dgm:cxn modelId="{DB7A8735-35A7-4BD9-B4B2-3F6938ED3251}" srcId="{01D7CBB8-2987-4F84-B49D-52A7431CDF3F}" destId="{838CE2AA-D7AA-4368-94D5-71336E36E85C}" srcOrd="1" destOrd="0" parTransId="{0DDBFA5B-3B69-40D2-A5AC-711286E106C0}" sibTransId="{41DDF086-8EFD-4179-B7C7-3E04A47F2A5A}"/>
    <dgm:cxn modelId="{D9FB74A9-C303-422C-8CBD-896A24DDD6E2}" type="presOf" srcId="{838CE2AA-D7AA-4368-94D5-71336E36E85C}" destId="{D4B6DB91-9CB7-448B-A5AC-A7E7E9DDF60F}" srcOrd="1" destOrd="0" presId="urn:microsoft.com/office/officeart/2005/8/layout/target3"/>
    <dgm:cxn modelId="{3DE015AB-DFB0-4D2B-9543-447F572F49CA}" type="presOf" srcId="{838CE2AA-D7AA-4368-94D5-71336E36E85C}" destId="{BFD3A22A-425D-44E4-9C55-C0E750A23A61}" srcOrd="0" destOrd="0" presId="urn:microsoft.com/office/officeart/2005/8/layout/target3"/>
    <dgm:cxn modelId="{DF3BC5BB-C6BB-4E8F-9E5C-19234B9A451B}" type="presOf" srcId="{5E7EF48E-1320-4878-8AC1-F1498A46B264}" destId="{1E254F6B-8F0F-41EA-850D-DB3C1A71262A}" srcOrd="0" destOrd="0" presId="urn:microsoft.com/office/officeart/2005/8/layout/target3"/>
    <dgm:cxn modelId="{711522CD-003C-420C-9572-ED1AB33BE9B8}" type="presOf" srcId="{01D7CBB8-2987-4F84-B49D-52A7431CDF3F}" destId="{ECB4B9FE-0DA7-4342-958A-18C6D9C60187}" srcOrd="0" destOrd="0" presId="urn:microsoft.com/office/officeart/2005/8/layout/target3"/>
    <dgm:cxn modelId="{AD30FCE1-5CEE-451C-AB6D-6EFEBDD76A1C}" type="presOf" srcId="{5E7EF48E-1320-4878-8AC1-F1498A46B264}" destId="{99F6857E-C23C-40C6-9F7B-A831E3E43B45}" srcOrd="1" destOrd="0" presId="urn:microsoft.com/office/officeart/2005/8/layout/target3"/>
    <dgm:cxn modelId="{16EFB8D2-81F4-4A24-981B-1C9AB4BC755C}" type="presParOf" srcId="{ECB4B9FE-0DA7-4342-958A-18C6D9C60187}" destId="{9A461FC0-C7F8-4C32-9256-9732DFAAE414}" srcOrd="0" destOrd="0" presId="urn:microsoft.com/office/officeart/2005/8/layout/target3"/>
    <dgm:cxn modelId="{83EE3B19-B062-4FCE-A7F5-3096783E6B4E}" type="presParOf" srcId="{ECB4B9FE-0DA7-4342-958A-18C6D9C60187}" destId="{2705E595-34AC-4355-B1B4-A776F8A33B5B}" srcOrd="1" destOrd="0" presId="urn:microsoft.com/office/officeart/2005/8/layout/target3"/>
    <dgm:cxn modelId="{AD42E796-DABD-44C9-92AE-C3B2DBA4785E}" type="presParOf" srcId="{ECB4B9FE-0DA7-4342-958A-18C6D9C60187}" destId="{1E254F6B-8F0F-41EA-850D-DB3C1A71262A}" srcOrd="2" destOrd="0" presId="urn:microsoft.com/office/officeart/2005/8/layout/target3"/>
    <dgm:cxn modelId="{301EEB5A-FF9D-4C1B-88DB-CED72B0DA1D9}" type="presParOf" srcId="{ECB4B9FE-0DA7-4342-958A-18C6D9C60187}" destId="{DADB9C39-1C2C-4136-AA68-3EE24EF4F6CC}" srcOrd="3" destOrd="0" presId="urn:microsoft.com/office/officeart/2005/8/layout/target3"/>
    <dgm:cxn modelId="{0861FB13-9353-48BD-BDCF-400C80C261EE}" type="presParOf" srcId="{ECB4B9FE-0DA7-4342-958A-18C6D9C60187}" destId="{0D9DB2E7-3564-45E1-820F-DA420E0407D3}" srcOrd="4" destOrd="0" presId="urn:microsoft.com/office/officeart/2005/8/layout/target3"/>
    <dgm:cxn modelId="{B0A98A85-2FBE-4209-94AE-3F6EA9FC192B}" type="presParOf" srcId="{ECB4B9FE-0DA7-4342-958A-18C6D9C60187}" destId="{BFD3A22A-425D-44E4-9C55-C0E750A23A61}" srcOrd="5" destOrd="0" presId="urn:microsoft.com/office/officeart/2005/8/layout/target3"/>
    <dgm:cxn modelId="{2EB18B3E-FF6E-4EDE-8262-75FA6EB1EE9C}" type="presParOf" srcId="{ECB4B9FE-0DA7-4342-958A-18C6D9C60187}" destId="{99F6857E-C23C-40C6-9F7B-A831E3E43B45}" srcOrd="6" destOrd="0" presId="urn:microsoft.com/office/officeart/2005/8/layout/target3"/>
    <dgm:cxn modelId="{A0A59FE4-C69F-40BC-B128-0CE3B19CF39E}" type="presParOf" srcId="{ECB4B9FE-0DA7-4342-958A-18C6D9C60187}" destId="{D4B6DB91-9CB7-448B-A5AC-A7E7E9DDF60F}"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0892DF62-6446-4AD7-9F9F-7443F1B1326C}" type="doc">
      <dgm:prSet loTypeId="urn:microsoft.com/office/officeart/2005/8/layout/hProcess9" loCatId="process" qsTypeId="urn:microsoft.com/office/officeart/2005/8/quickstyle/simple1" qsCatId="simple" csTypeId="urn:microsoft.com/office/officeart/2005/8/colors/colorful5" csCatId="colorful" phldr="1"/>
      <dgm:spPr/>
      <dgm:t>
        <a:bodyPr/>
        <a:lstStyle/>
        <a:p>
          <a:endParaRPr lang="en-US"/>
        </a:p>
      </dgm:t>
    </dgm:pt>
    <dgm:pt modelId="{66E8409D-F333-4F77-A170-311A6D83F852}">
      <dgm:prSet custT="1"/>
      <dgm:spPr/>
      <dgm:t>
        <a:bodyPr/>
        <a:lstStyle/>
        <a:p>
          <a:pPr rtl="0"/>
          <a:r>
            <a:rPr lang="en-GB" sz="2000"/>
            <a:t>Prescription Medications</a:t>
          </a:r>
        </a:p>
      </dgm:t>
    </dgm:pt>
    <dgm:pt modelId="{73D3184D-6BE8-4A5B-8912-C19DCE7037AA}" type="parTrans" cxnId="{D8F570F9-8AF2-4A3E-B931-7B9280D3475D}">
      <dgm:prSet/>
      <dgm:spPr/>
      <dgm:t>
        <a:bodyPr/>
        <a:lstStyle/>
        <a:p>
          <a:endParaRPr lang="en-US"/>
        </a:p>
      </dgm:t>
    </dgm:pt>
    <dgm:pt modelId="{CC00A86E-04A3-4A66-809B-F0B76EA7D2E4}" type="sibTrans" cxnId="{D8F570F9-8AF2-4A3E-B931-7B9280D3475D}">
      <dgm:prSet/>
      <dgm:spPr/>
      <dgm:t>
        <a:bodyPr/>
        <a:lstStyle/>
        <a:p>
          <a:endParaRPr lang="en-US"/>
        </a:p>
      </dgm:t>
    </dgm:pt>
    <dgm:pt modelId="{23911781-D62B-4F3F-888C-150C0EC04CE5}">
      <dgm:prSet/>
      <dgm:spPr/>
      <dgm:t>
        <a:bodyPr/>
        <a:lstStyle/>
        <a:p>
          <a:pPr rtl="0"/>
          <a:r>
            <a:rPr lang="en-GB" dirty="0"/>
            <a:t>A systematic review of the effectiveness of medication in SAD treatment showed a small to medium-sized effect—with all of the following categories of medications showing improvements (Williams et al., 2017)﻿</a:t>
          </a:r>
        </a:p>
      </dgm:t>
    </dgm:pt>
    <dgm:pt modelId="{77B1AEB9-912F-4E83-AF01-D5BB9B6CEFE9}" type="parTrans" cxnId="{1C6A1C44-E7B5-4502-B20F-A6C97BA279B7}">
      <dgm:prSet/>
      <dgm:spPr/>
      <dgm:t>
        <a:bodyPr/>
        <a:lstStyle/>
        <a:p>
          <a:endParaRPr lang="en-US"/>
        </a:p>
      </dgm:t>
    </dgm:pt>
    <dgm:pt modelId="{F28DDAA3-684F-4018-A206-33FC1B8875A8}" type="sibTrans" cxnId="{1C6A1C44-E7B5-4502-B20F-A6C97BA279B7}">
      <dgm:prSet/>
      <dgm:spPr/>
      <dgm:t>
        <a:bodyPr/>
        <a:lstStyle/>
        <a:p>
          <a:endParaRPr lang="en-US"/>
        </a:p>
      </dgm:t>
    </dgm:pt>
    <dgm:pt modelId="{8A42AA94-1DE9-4047-96F4-EE449C16E971}" type="pres">
      <dgm:prSet presAssocID="{0892DF62-6446-4AD7-9F9F-7443F1B1326C}" presName="CompostProcess" presStyleCnt="0">
        <dgm:presLayoutVars>
          <dgm:dir/>
          <dgm:resizeHandles val="exact"/>
        </dgm:presLayoutVars>
      </dgm:prSet>
      <dgm:spPr/>
    </dgm:pt>
    <dgm:pt modelId="{134F0766-BAC8-46F8-A5E9-705349E9965A}" type="pres">
      <dgm:prSet presAssocID="{0892DF62-6446-4AD7-9F9F-7443F1B1326C}" presName="arrow" presStyleLbl="bgShp" presStyleIdx="0" presStyleCnt="1" custLinFactNeighborX="43290" custLinFactNeighborY="90357"/>
      <dgm:spPr/>
    </dgm:pt>
    <dgm:pt modelId="{AA35C210-8237-4A88-901A-D80D6C26D74C}" type="pres">
      <dgm:prSet presAssocID="{0892DF62-6446-4AD7-9F9F-7443F1B1326C}" presName="linearProcess" presStyleCnt="0"/>
      <dgm:spPr/>
    </dgm:pt>
    <dgm:pt modelId="{FA37BB31-F203-4906-899A-3A38B573D2AD}" type="pres">
      <dgm:prSet presAssocID="{66E8409D-F333-4F77-A170-311A6D83F852}" presName="textNode" presStyleLbl="node1" presStyleIdx="0" presStyleCnt="2" custScaleX="51010" custLinFactX="-3289" custLinFactNeighborX="-100000" custLinFactNeighborY="-916">
        <dgm:presLayoutVars>
          <dgm:bulletEnabled val="1"/>
        </dgm:presLayoutVars>
      </dgm:prSet>
      <dgm:spPr/>
    </dgm:pt>
    <dgm:pt modelId="{E133F8F0-AEBE-4962-B1DD-6B9BA9311733}" type="pres">
      <dgm:prSet presAssocID="{CC00A86E-04A3-4A66-809B-F0B76EA7D2E4}" presName="sibTrans" presStyleCnt="0"/>
      <dgm:spPr/>
    </dgm:pt>
    <dgm:pt modelId="{1FDF598D-8D76-48DB-AB25-3CACAAB2848C}" type="pres">
      <dgm:prSet presAssocID="{23911781-D62B-4F3F-888C-150C0EC04CE5}" presName="textNode" presStyleLbl="node1" presStyleIdx="1" presStyleCnt="2" custScaleX="80202" custLinFactX="-964" custLinFactNeighborX="-100000" custLinFactNeighborY="-2108">
        <dgm:presLayoutVars>
          <dgm:bulletEnabled val="1"/>
        </dgm:presLayoutVars>
      </dgm:prSet>
      <dgm:spPr/>
    </dgm:pt>
  </dgm:ptLst>
  <dgm:cxnLst>
    <dgm:cxn modelId="{AD92FE24-FA19-4E52-B2D7-431424DC7CF5}" type="presOf" srcId="{66E8409D-F333-4F77-A170-311A6D83F852}" destId="{FA37BB31-F203-4906-899A-3A38B573D2AD}" srcOrd="0" destOrd="0" presId="urn:microsoft.com/office/officeart/2005/8/layout/hProcess9"/>
    <dgm:cxn modelId="{88CF7E3E-62F6-4C22-BE8D-EF07F3A93694}" type="presOf" srcId="{0892DF62-6446-4AD7-9F9F-7443F1B1326C}" destId="{8A42AA94-1DE9-4047-96F4-EE449C16E971}" srcOrd="0" destOrd="0" presId="urn:microsoft.com/office/officeart/2005/8/layout/hProcess9"/>
    <dgm:cxn modelId="{1C6A1C44-E7B5-4502-B20F-A6C97BA279B7}" srcId="{0892DF62-6446-4AD7-9F9F-7443F1B1326C}" destId="{23911781-D62B-4F3F-888C-150C0EC04CE5}" srcOrd="1" destOrd="0" parTransId="{77B1AEB9-912F-4E83-AF01-D5BB9B6CEFE9}" sibTransId="{F28DDAA3-684F-4018-A206-33FC1B8875A8}"/>
    <dgm:cxn modelId="{E06AC39D-54FE-441C-81D8-C24FE3300987}" type="presOf" srcId="{23911781-D62B-4F3F-888C-150C0EC04CE5}" destId="{1FDF598D-8D76-48DB-AB25-3CACAAB2848C}" srcOrd="0" destOrd="0" presId="urn:microsoft.com/office/officeart/2005/8/layout/hProcess9"/>
    <dgm:cxn modelId="{D8F570F9-8AF2-4A3E-B931-7B9280D3475D}" srcId="{0892DF62-6446-4AD7-9F9F-7443F1B1326C}" destId="{66E8409D-F333-4F77-A170-311A6D83F852}" srcOrd="0" destOrd="0" parTransId="{73D3184D-6BE8-4A5B-8912-C19DCE7037AA}" sibTransId="{CC00A86E-04A3-4A66-809B-F0B76EA7D2E4}"/>
    <dgm:cxn modelId="{D6516D61-9BB1-4EFA-ABAD-28FED6B5BCA6}" type="presParOf" srcId="{8A42AA94-1DE9-4047-96F4-EE449C16E971}" destId="{134F0766-BAC8-46F8-A5E9-705349E9965A}" srcOrd="0" destOrd="0" presId="urn:microsoft.com/office/officeart/2005/8/layout/hProcess9"/>
    <dgm:cxn modelId="{754A5891-E7B9-41AE-BBBF-937E1683FA43}" type="presParOf" srcId="{8A42AA94-1DE9-4047-96F4-EE449C16E971}" destId="{AA35C210-8237-4A88-901A-D80D6C26D74C}" srcOrd="1" destOrd="0" presId="urn:microsoft.com/office/officeart/2005/8/layout/hProcess9"/>
    <dgm:cxn modelId="{F249BBDE-0DE4-45B3-AEFA-554E1588245A}" type="presParOf" srcId="{AA35C210-8237-4A88-901A-D80D6C26D74C}" destId="{FA37BB31-F203-4906-899A-3A38B573D2AD}" srcOrd="0" destOrd="0" presId="urn:microsoft.com/office/officeart/2005/8/layout/hProcess9"/>
    <dgm:cxn modelId="{0062BB97-FE77-4AC4-9D57-DE0CF7B9643E}" type="presParOf" srcId="{AA35C210-8237-4A88-901A-D80D6C26D74C}" destId="{E133F8F0-AEBE-4962-B1DD-6B9BA9311733}" srcOrd="1" destOrd="0" presId="urn:microsoft.com/office/officeart/2005/8/layout/hProcess9"/>
    <dgm:cxn modelId="{C2D529B3-4488-4FFD-ABAE-D4A08F96A839}" type="presParOf" srcId="{AA35C210-8237-4A88-901A-D80D6C26D74C}" destId="{1FDF598D-8D76-48DB-AB25-3CACAAB2848C}" srcOrd="2"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8F40859A-EA9A-4EE7-9AE8-6901E2600AD3}"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70B7EF3A-ABEE-4ADC-8768-5BA496F664E2}">
      <dgm:prSet/>
      <dgm:spPr/>
      <dgm:t>
        <a:bodyPr/>
        <a:lstStyle/>
        <a:p>
          <a:pPr rtl="0"/>
          <a:r>
            <a:rPr lang="en-GB" dirty="0"/>
            <a:t>CBT is the first-line psychotherapeutic treatment for SAD. It is a form of psychotherapy designed to modify your thoughts and behaviours in order to positively influence your emotions.</a:t>
          </a:r>
        </a:p>
      </dgm:t>
    </dgm:pt>
    <dgm:pt modelId="{FD6637D5-425D-4841-8975-3B27BF01EABB}" type="parTrans" cxnId="{DD4985AA-4580-4EA7-B74D-48C313939301}">
      <dgm:prSet/>
      <dgm:spPr/>
      <dgm:t>
        <a:bodyPr/>
        <a:lstStyle/>
        <a:p>
          <a:endParaRPr lang="en-US"/>
        </a:p>
      </dgm:t>
    </dgm:pt>
    <dgm:pt modelId="{4AF5F66B-C285-4401-B021-94E3F025CD5F}" type="sibTrans" cxnId="{DD4985AA-4580-4EA7-B74D-48C313939301}">
      <dgm:prSet/>
      <dgm:spPr/>
      <dgm:t>
        <a:bodyPr/>
        <a:lstStyle/>
        <a:p>
          <a:endParaRPr lang="en-US"/>
        </a:p>
      </dgm:t>
    </dgm:pt>
    <dgm:pt modelId="{EFD5557E-D4F3-4488-AA45-98F8FC6718FE}" type="pres">
      <dgm:prSet presAssocID="{8F40859A-EA9A-4EE7-9AE8-6901E2600AD3}" presName="diagram" presStyleCnt="0">
        <dgm:presLayoutVars>
          <dgm:dir/>
          <dgm:resizeHandles val="exact"/>
        </dgm:presLayoutVars>
      </dgm:prSet>
      <dgm:spPr/>
    </dgm:pt>
    <dgm:pt modelId="{F05C7BDF-4E78-43A4-84E9-75BA79F208A3}" type="pres">
      <dgm:prSet presAssocID="{70B7EF3A-ABEE-4ADC-8768-5BA496F664E2}" presName="node" presStyleLbl="node1" presStyleIdx="0" presStyleCnt="1" custScaleX="99648" custScaleY="129994" custLinFactNeighborX="10708" custLinFactNeighborY="-18626">
        <dgm:presLayoutVars>
          <dgm:bulletEnabled val="1"/>
        </dgm:presLayoutVars>
      </dgm:prSet>
      <dgm:spPr/>
    </dgm:pt>
  </dgm:ptLst>
  <dgm:cxnLst>
    <dgm:cxn modelId="{ED15B314-B297-4343-B6FE-CDB1733F5A86}" type="presOf" srcId="{8F40859A-EA9A-4EE7-9AE8-6901E2600AD3}" destId="{EFD5557E-D4F3-4488-AA45-98F8FC6718FE}" srcOrd="0" destOrd="0" presId="urn:microsoft.com/office/officeart/2005/8/layout/default"/>
    <dgm:cxn modelId="{7A803356-3B67-4BD9-890F-177C5B8D5E0F}" type="presOf" srcId="{70B7EF3A-ABEE-4ADC-8768-5BA496F664E2}" destId="{F05C7BDF-4E78-43A4-84E9-75BA79F208A3}" srcOrd="0" destOrd="0" presId="urn:microsoft.com/office/officeart/2005/8/layout/default"/>
    <dgm:cxn modelId="{DD4985AA-4580-4EA7-B74D-48C313939301}" srcId="{8F40859A-EA9A-4EE7-9AE8-6901E2600AD3}" destId="{70B7EF3A-ABEE-4ADC-8768-5BA496F664E2}" srcOrd="0" destOrd="0" parTransId="{FD6637D5-425D-4841-8975-3B27BF01EABB}" sibTransId="{4AF5F66B-C285-4401-B021-94E3F025CD5F}"/>
    <dgm:cxn modelId="{3C14499D-5AD6-47AE-96B3-E17F3BE06950}" type="presParOf" srcId="{EFD5557E-D4F3-4488-AA45-98F8FC6718FE}" destId="{F05C7BDF-4E78-43A4-84E9-75BA79F208A3}"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2F7D58AA-EC89-40C2-A55E-1302D4D1EA16}"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53AEB7E6-753D-461B-9D15-585E9011D426}">
      <dgm:prSet/>
      <dgm:spPr/>
      <dgm:t>
        <a:bodyPr/>
        <a:lstStyle/>
        <a:p>
          <a:pPr rtl="0"/>
          <a:r>
            <a:rPr lang="en-GB"/>
            <a:t>exposure</a:t>
          </a:r>
        </a:p>
      </dgm:t>
    </dgm:pt>
    <dgm:pt modelId="{84999499-54D0-47AC-9597-CC1917DE6191}" type="parTrans" cxnId="{AA8971A3-FA6F-4F8D-836B-E03ED853B3EF}">
      <dgm:prSet/>
      <dgm:spPr/>
      <dgm:t>
        <a:bodyPr/>
        <a:lstStyle/>
        <a:p>
          <a:endParaRPr lang="en-US"/>
        </a:p>
      </dgm:t>
    </dgm:pt>
    <dgm:pt modelId="{13F60ABA-5E0A-460E-A09E-D56EEBFAC2E8}" type="sibTrans" cxnId="{AA8971A3-FA6F-4F8D-836B-E03ED853B3EF}">
      <dgm:prSet/>
      <dgm:spPr/>
      <dgm:t>
        <a:bodyPr/>
        <a:lstStyle/>
        <a:p>
          <a:endParaRPr lang="en-US"/>
        </a:p>
      </dgm:t>
    </dgm:pt>
    <dgm:pt modelId="{AD6297B5-2495-4312-AE89-DDB04D9BDA5C}">
      <dgm:prSet/>
      <dgm:spPr/>
      <dgm:t>
        <a:bodyPr/>
        <a:lstStyle/>
        <a:p>
          <a:pPr rtl="0"/>
          <a:r>
            <a:rPr lang="en-GB"/>
            <a:t>cognitive restructuring</a:t>
          </a:r>
        </a:p>
      </dgm:t>
    </dgm:pt>
    <dgm:pt modelId="{ABD614B8-CA1E-411C-B511-639AC1912AA8}" type="parTrans" cxnId="{08CD9C21-9EC0-472C-AE41-6E545649A0EB}">
      <dgm:prSet/>
      <dgm:spPr/>
      <dgm:t>
        <a:bodyPr/>
        <a:lstStyle/>
        <a:p>
          <a:endParaRPr lang="en-US"/>
        </a:p>
      </dgm:t>
    </dgm:pt>
    <dgm:pt modelId="{64E8B9AD-27E8-406C-8EE9-2BB7C5C56DC9}" type="sibTrans" cxnId="{08CD9C21-9EC0-472C-AE41-6E545649A0EB}">
      <dgm:prSet/>
      <dgm:spPr/>
      <dgm:t>
        <a:bodyPr/>
        <a:lstStyle/>
        <a:p>
          <a:endParaRPr lang="en-US"/>
        </a:p>
      </dgm:t>
    </dgm:pt>
    <dgm:pt modelId="{0B857C35-81C8-4936-89DB-4F0A82A06DB7}">
      <dgm:prSet/>
      <dgm:spPr/>
      <dgm:t>
        <a:bodyPr/>
        <a:lstStyle/>
        <a:p>
          <a:pPr rtl="0"/>
          <a:r>
            <a:rPr lang="en-GB"/>
            <a:t>social skills training</a:t>
          </a:r>
        </a:p>
      </dgm:t>
    </dgm:pt>
    <dgm:pt modelId="{72A64FD8-C86B-451B-997E-AE72B1F316F0}" type="parTrans" cxnId="{609F699C-0EA2-4797-B080-568288241999}">
      <dgm:prSet/>
      <dgm:spPr/>
      <dgm:t>
        <a:bodyPr/>
        <a:lstStyle/>
        <a:p>
          <a:endParaRPr lang="en-US"/>
        </a:p>
      </dgm:t>
    </dgm:pt>
    <dgm:pt modelId="{93612546-4F7B-4FB9-AD56-22BE93744543}" type="sibTrans" cxnId="{609F699C-0EA2-4797-B080-568288241999}">
      <dgm:prSet/>
      <dgm:spPr/>
      <dgm:t>
        <a:bodyPr/>
        <a:lstStyle/>
        <a:p>
          <a:endParaRPr lang="en-US"/>
        </a:p>
      </dgm:t>
    </dgm:pt>
    <dgm:pt modelId="{A703B4B7-2A38-44C8-A334-0BF42882F275}" type="pres">
      <dgm:prSet presAssocID="{2F7D58AA-EC89-40C2-A55E-1302D4D1EA16}" presName="Name0" presStyleCnt="0">
        <dgm:presLayoutVars>
          <dgm:dir/>
          <dgm:resizeHandles val="exact"/>
        </dgm:presLayoutVars>
      </dgm:prSet>
      <dgm:spPr/>
    </dgm:pt>
    <dgm:pt modelId="{C17F4B66-6238-43C7-8BFB-7D04B2BB0F91}" type="pres">
      <dgm:prSet presAssocID="{53AEB7E6-753D-461B-9D15-585E9011D426}" presName="composite" presStyleCnt="0"/>
      <dgm:spPr/>
    </dgm:pt>
    <dgm:pt modelId="{4A32E1EB-F91E-48CF-B81D-22A6DB3A855D}" type="pres">
      <dgm:prSet presAssocID="{53AEB7E6-753D-461B-9D15-585E9011D426}" presName="rect1" presStyleLbl="trAlignAcc1" presStyleIdx="0" presStyleCnt="3">
        <dgm:presLayoutVars>
          <dgm:bulletEnabled val="1"/>
        </dgm:presLayoutVars>
      </dgm:prSet>
      <dgm:spPr/>
    </dgm:pt>
    <dgm:pt modelId="{E5C9F35C-5989-41B3-821C-4DEAF29B486C}" type="pres">
      <dgm:prSet presAssocID="{53AEB7E6-753D-461B-9D15-585E9011D426}" presName="rect2" presStyleLbl="fgImgPlace1" presStyleIdx="0" presStyleCnt="3"/>
      <dgm:spPr>
        <a:blipFill rotWithShape="1">
          <a:blip xmlns:r="http://schemas.openxmlformats.org/officeDocument/2006/relationships" r:embed="rId1"/>
          <a:stretch>
            <a:fillRect/>
          </a:stretch>
        </a:blipFill>
      </dgm:spPr>
    </dgm:pt>
    <dgm:pt modelId="{AED89F46-A9E2-4AB5-8F7D-2D1FFF69AF7E}" type="pres">
      <dgm:prSet presAssocID="{13F60ABA-5E0A-460E-A09E-D56EEBFAC2E8}" presName="sibTrans" presStyleCnt="0"/>
      <dgm:spPr/>
    </dgm:pt>
    <dgm:pt modelId="{3C065473-EB82-4675-B5EC-18A267738755}" type="pres">
      <dgm:prSet presAssocID="{AD6297B5-2495-4312-AE89-DDB04D9BDA5C}" presName="composite" presStyleCnt="0"/>
      <dgm:spPr/>
    </dgm:pt>
    <dgm:pt modelId="{08264F81-04D9-4EA5-84A2-2E3FC1015EB1}" type="pres">
      <dgm:prSet presAssocID="{AD6297B5-2495-4312-AE89-DDB04D9BDA5C}" presName="rect1" presStyleLbl="trAlignAcc1" presStyleIdx="1" presStyleCnt="3">
        <dgm:presLayoutVars>
          <dgm:bulletEnabled val="1"/>
        </dgm:presLayoutVars>
      </dgm:prSet>
      <dgm:spPr/>
    </dgm:pt>
    <dgm:pt modelId="{31D94E3E-617E-4AA9-B293-3C6A73AA0EC9}" type="pres">
      <dgm:prSet presAssocID="{AD6297B5-2495-4312-AE89-DDB04D9BDA5C}" presName="rect2" presStyleLbl="fgImgPlace1" presStyleIdx="1" presStyleCnt="3"/>
      <dgm:spPr>
        <a:blipFill rotWithShape="1">
          <a:blip xmlns:r="http://schemas.openxmlformats.org/officeDocument/2006/relationships" r:embed="rId2"/>
          <a:stretch>
            <a:fillRect/>
          </a:stretch>
        </a:blipFill>
      </dgm:spPr>
    </dgm:pt>
    <dgm:pt modelId="{83924177-ACB0-4B2A-8A6B-7A6693B19670}" type="pres">
      <dgm:prSet presAssocID="{64E8B9AD-27E8-406C-8EE9-2BB7C5C56DC9}" presName="sibTrans" presStyleCnt="0"/>
      <dgm:spPr/>
    </dgm:pt>
    <dgm:pt modelId="{FA76A44E-51C8-4CB7-89AA-6D887DBA42BA}" type="pres">
      <dgm:prSet presAssocID="{0B857C35-81C8-4936-89DB-4F0A82A06DB7}" presName="composite" presStyleCnt="0"/>
      <dgm:spPr/>
    </dgm:pt>
    <dgm:pt modelId="{E73EB9DA-B463-454F-B37E-94A6B70D5D63}" type="pres">
      <dgm:prSet presAssocID="{0B857C35-81C8-4936-89DB-4F0A82A06DB7}" presName="rect1" presStyleLbl="trAlignAcc1" presStyleIdx="2" presStyleCnt="3">
        <dgm:presLayoutVars>
          <dgm:bulletEnabled val="1"/>
        </dgm:presLayoutVars>
      </dgm:prSet>
      <dgm:spPr/>
    </dgm:pt>
    <dgm:pt modelId="{4FA9B8B1-4183-4C1B-B24E-D28E641B2548}" type="pres">
      <dgm:prSet presAssocID="{0B857C35-81C8-4936-89DB-4F0A82A06DB7}" presName="rect2" presStyleLbl="fgImgPlace1" presStyleIdx="2" presStyleCnt="3"/>
      <dgm:spPr>
        <a:blipFill rotWithShape="1">
          <a:blip xmlns:r="http://schemas.openxmlformats.org/officeDocument/2006/relationships" r:embed="rId3"/>
          <a:stretch>
            <a:fillRect/>
          </a:stretch>
        </a:blipFill>
      </dgm:spPr>
    </dgm:pt>
  </dgm:ptLst>
  <dgm:cxnLst>
    <dgm:cxn modelId="{08CD9C21-9EC0-472C-AE41-6E545649A0EB}" srcId="{2F7D58AA-EC89-40C2-A55E-1302D4D1EA16}" destId="{AD6297B5-2495-4312-AE89-DDB04D9BDA5C}" srcOrd="1" destOrd="0" parTransId="{ABD614B8-CA1E-411C-B511-639AC1912AA8}" sibTransId="{64E8B9AD-27E8-406C-8EE9-2BB7C5C56DC9}"/>
    <dgm:cxn modelId="{8FA3BB95-1F2A-40BD-8AE2-39B103057DBF}" type="presOf" srcId="{53AEB7E6-753D-461B-9D15-585E9011D426}" destId="{4A32E1EB-F91E-48CF-B81D-22A6DB3A855D}" srcOrd="0" destOrd="0" presId="urn:microsoft.com/office/officeart/2008/layout/PictureStrips"/>
    <dgm:cxn modelId="{609F699C-0EA2-4797-B080-568288241999}" srcId="{2F7D58AA-EC89-40C2-A55E-1302D4D1EA16}" destId="{0B857C35-81C8-4936-89DB-4F0A82A06DB7}" srcOrd="2" destOrd="0" parTransId="{72A64FD8-C86B-451B-997E-AE72B1F316F0}" sibTransId="{93612546-4F7B-4FB9-AD56-22BE93744543}"/>
    <dgm:cxn modelId="{AA8971A3-FA6F-4F8D-836B-E03ED853B3EF}" srcId="{2F7D58AA-EC89-40C2-A55E-1302D4D1EA16}" destId="{53AEB7E6-753D-461B-9D15-585E9011D426}" srcOrd="0" destOrd="0" parTransId="{84999499-54D0-47AC-9597-CC1917DE6191}" sibTransId="{13F60ABA-5E0A-460E-A09E-D56EEBFAC2E8}"/>
    <dgm:cxn modelId="{3B3045A6-80A6-4819-9F99-753D006D6EF5}" type="presOf" srcId="{0B857C35-81C8-4936-89DB-4F0A82A06DB7}" destId="{E73EB9DA-B463-454F-B37E-94A6B70D5D63}" srcOrd="0" destOrd="0" presId="urn:microsoft.com/office/officeart/2008/layout/PictureStrips"/>
    <dgm:cxn modelId="{B53A95B0-5D51-4077-BFCC-E0BE1715BFD9}" type="presOf" srcId="{2F7D58AA-EC89-40C2-A55E-1302D4D1EA16}" destId="{A703B4B7-2A38-44C8-A334-0BF42882F275}" srcOrd="0" destOrd="0" presId="urn:microsoft.com/office/officeart/2008/layout/PictureStrips"/>
    <dgm:cxn modelId="{B6259BD4-FE30-422A-9EFB-F70346A7D724}" type="presOf" srcId="{AD6297B5-2495-4312-AE89-DDB04D9BDA5C}" destId="{08264F81-04D9-4EA5-84A2-2E3FC1015EB1}" srcOrd="0" destOrd="0" presId="urn:microsoft.com/office/officeart/2008/layout/PictureStrips"/>
    <dgm:cxn modelId="{DBC49F0E-C9ED-4D29-9D5C-52EF8167E220}" type="presParOf" srcId="{A703B4B7-2A38-44C8-A334-0BF42882F275}" destId="{C17F4B66-6238-43C7-8BFB-7D04B2BB0F91}" srcOrd="0" destOrd="0" presId="urn:microsoft.com/office/officeart/2008/layout/PictureStrips"/>
    <dgm:cxn modelId="{9332A289-B393-4891-AE04-99E0D911652C}" type="presParOf" srcId="{C17F4B66-6238-43C7-8BFB-7D04B2BB0F91}" destId="{4A32E1EB-F91E-48CF-B81D-22A6DB3A855D}" srcOrd="0" destOrd="0" presId="urn:microsoft.com/office/officeart/2008/layout/PictureStrips"/>
    <dgm:cxn modelId="{8B2992A5-FFED-42A8-A572-E7ACC6C4FDAE}" type="presParOf" srcId="{C17F4B66-6238-43C7-8BFB-7D04B2BB0F91}" destId="{E5C9F35C-5989-41B3-821C-4DEAF29B486C}" srcOrd="1" destOrd="0" presId="urn:microsoft.com/office/officeart/2008/layout/PictureStrips"/>
    <dgm:cxn modelId="{CD6F11E2-71B9-4DEC-93A4-6A277A1071DD}" type="presParOf" srcId="{A703B4B7-2A38-44C8-A334-0BF42882F275}" destId="{AED89F46-A9E2-4AB5-8F7D-2D1FFF69AF7E}" srcOrd="1" destOrd="0" presId="urn:microsoft.com/office/officeart/2008/layout/PictureStrips"/>
    <dgm:cxn modelId="{F58F8209-1DBD-4F89-8A1B-DB404D581071}" type="presParOf" srcId="{A703B4B7-2A38-44C8-A334-0BF42882F275}" destId="{3C065473-EB82-4675-B5EC-18A267738755}" srcOrd="2" destOrd="0" presId="urn:microsoft.com/office/officeart/2008/layout/PictureStrips"/>
    <dgm:cxn modelId="{C8C58DC7-9213-4131-88AE-C73EAAAEDE35}" type="presParOf" srcId="{3C065473-EB82-4675-B5EC-18A267738755}" destId="{08264F81-04D9-4EA5-84A2-2E3FC1015EB1}" srcOrd="0" destOrd="0" presId="urn:microsoft.com/office/officeart/2008/layout/PictureStrips"/>
    <dgm:cxn modelId="{B2A4FB3B-844C-44D9-9089-F3A84420A4E0}" type="presParOf" srcId="{3C065473-EB82-4675-B5EC-18A267738755}" destId="{31D94E3E-617E-4AA9-B293-3C6A73AA0EC9}" srcOrd="1" destOrd="0" presId="urn:microsoft.com/office/officeart/2008/layout/PictureStrips"/>
    <dgm:cxn modelId="{D755AB23-F899-486D-8E7B-C4F72F9BCA48}" type="presParOf" srcId="{A703B4B7-2A38-44C8-A334-0BF42882F275}" destId="{83924177-ACB0-4B2A-8A6B-7A6693B19670}" srcOrd="3" destOrd="0" presId="urn:microsoft.com/office/officeart/2008/layout/PictureStrips"/>
    <dgm:cxn modelId="{666F5E77-1AA1-40B3-A856-FD06B0CCEB78}" type="presParOf" srcId="{A703B4B7-2A38-44C8-A334-0BF42882F275}" destId="{FA76A44E-51C8-4CB7-89AA-6D887DBA42BA}" srcOrd="4" destOrd="0" presId="urn:microsoft.com/office/officeart/2008/layout/PictureStrips"/>
    <dgm:cxn modelId="{222FD65C-7041-4298-834D-3B7928584B88}" type="presParOf" srcId="{FA76A44E-51C8-4CB7-89AA-6D887DBA42BA}" destId="{E73EB9DA-B463-454F-B37E-94A6B70D5D63}" srcOrd="0" destOrd="0" presId="urn:microsoft.com/office/officeart/2008/layout/PictureStrips"/>
    <dgm:cxn modelId="{AB1843C6-0C2B-4E40-BD4D-2AEE81BC2516}" type="presParOf" srcId="{FA76A44E-51C8-4CB7-89AA-6D887DBA42BA}" destId="{4FA9B8B1-4183-4C1B-B24E-D28E641B2548}" srcOrd="1" destOrd="0" presId="urn:microsoft.com/office/officeart/2008/layout/PictureStrip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0270B9C8-9865-41F6-9A58-8DE69F87B1BA}"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US"/>
        </a:p>
      </dgm:t>
    </dgm:pt>
    <dgm:pt modelId="{FE7FB406-0EE3-4B14-834C-CA8C6D6AF557}">
      <dgm:prSet/>
      <dgm:spPr/>
      <dgm:t>
        <a:bodyPr/>
        <a:lstStyle/>
        <a:p>
          <a:pPr rtl="0"/>
          <a:r>
            <a:rPr lang="en-GB" dirty="0"/>
            <a:t>Cognitive-Behavioural Therapy (CBT)</a:t>
          </a:r>
        </a:p>
      </dgm:t>
    </dgm:pt>
    <dgm:pt modelId="{6D5FD209-18FE-4E18-81F0-F510E1343105}" type="parTrans" cxnId="{EA4F7DC9-AD89-4A64-ABD6-22BAB567E4EC}">
      <dgm:prSet/>
      <dgm:spPr/>
      <dgm:t>
        <a:bodyPr/>
        <a:lstStyle/>
        <a:p>
          <a:endParaRPr lang="en-US"/>
        </a:p>
      </dgm:t>
    </dgm:pt>
    <dgm:pt modelId="{90F45DC3-6B27-449F-A68A-65DF24740C82}" type="sibTrans" cxnId="{EA4F7DC9-AD89-4A64-ABD6-22BAB567E4EC}">
      <dgm:prSet/>
      <dgm:spPr/>
      <dgm:t>
        <a:bodyPr/>
        <a:lstStyle/>
        <a:p>
          <a:endParaRPr lang="en-US"/>
        </a:p>
      </dgm:t>
    </dgm:pt>
    <dgm:pt modelId="{C1694BB5-4EA9-45DF-949C-821CDA674755}" type="pres">
      <dgm:prSet presAssocID="{0270B9C8-9865-41F6-9A58-8DE69F87B1BA}" presName="linear" presStyleCnt="0">
        <dgm:presLayoutVars>
          <dgm:animLvl val="lvl"/>
          <dgm:resizeHandles val="exact"/>
        </dgm:presLayoutVars>
      </dgm:prSet>
      <dgm:spPr/>
    </dgm:pt>
    <dgm:pt modelId="{4FF328A9-10DB-4C6E-B77C-077285F7EC61}" type="pres">
      <dgm:prSet presAssocID="{FE7FB406-0EE3-4B14-834C-CA8C6D6AF557}" presName="parentText" presStyleLbl="node1" presStyleIdx="0" presStyleCnt="1" custLinFactNeighborX="1305" custLinFactNeighborY="20517">
        <dgm:presLayoutVars>
          <dgm:chMax val="0"/>
          <dgm:bulletEnabled val="1"/>
        </dgm:presLayoutVars>
      </dgm:prSet>
      <dgm:spPr/>
    </dgm:pt>
  </dgm:ptLst>
  <dgm:cxnLst>
    <dgm:cxn modelId="{EAA80B65-83B5-49D4-8307-513214E41397}" type="presOf" srcId="{FE7FB406-0EE3-4B14-834C-CA8C6D6AF557}" destId="{4FF328A9-10DB-4C6E-B77C-077285F7EC61}" srcOrd="0" destOrd="0" presId="urn:microsoft.com/office/officeart/2005/8/layout/vList2"/>
    <dgm:cxn modelId="{E8722450-8CC5-4A0C-818B-E3D690951E38}" type="presOf" srcId="{0270B9C8-9865-41F6-9A58-8DE69F87B1BA}" destId="{C1694BB5-4EA9-45DF-949C-821CDA674755}" srcOrd="0" destOrd="0" presId="urn:microsoft.com/office/officeart/2005/8/layout/vList2"/>
    <dgm:cxn modelId="{EA4F7DC9-AD89-4A64-ABD6-22BAB567E4EC}" srcId="{0270B9C8-9865-41F6-9A58-8DE69F87B1BA}" destId="{FE7FB406-0EE3-4B14-834C-CA8C6D6AF557}" srcOrd="0" destOrd="0" parTransId="{6D5FD209-18FE-4E18-81F0-F510E1343105}" sibTransId="{90F45DC3-6B27-449F-A68A-65DF24740C82}"/>
    <dgm:cxn modelId="{32538570-FDA9-42D0-857F-DAFD91DC6D49}" type="presParOf" srcId="{C1694BB5-4EA9-45DF-949C-821CDA674755}" destId="{4FF328A9-10DB-4C6E-B77C-077285F7EC61}"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2EE22235-83D4-45D2-8825-059538766428}" type="doc">
      <dgm:prSet loTypeId="urn:microsoft.com/office/officeart/2009/3/layout/RandomtoResultProcess" loCatId="process" qsTypeId="urn:microsoft.com/office/officeart/2005/8/quickstyle/simple1" qsCatId="simple" csTypeId="urn:microsoft.com/office/officeart/2005/8/colors/accent5_5" csCatId="accent5"/>
      <dgm:spPr/>
      <dgm:t>
        <a:bodyPr/>
        <a:lstStyle/>
        <a:p>
          <a:endParaRPr lang="en-US"/>
        </a:p>
      </dgm:t>
    </dgm:pt>
    <dgm:pt modelId="{1A6BCC45-DA42-4B58-AC84-BBD023F6A154}">
      <dgm:prSet/>
      <dgm:spPr/>
      <dgm:t>
        <a:bodyPr/>
        <a:lstStyle/>
        <a:p>
          <a:pPr rtl="0"/>
          <a:r>
            <a:rPr lang="en-GB"/>
            <a:t>Acceptance and commitment therapy (ACT) </a:t>
          </a:r>
        </a:p>
      </dgm:t>
    </dgm:pt>
    <dgm:pt modelId="{45026EB4-18C7-4412-B4C3-B9D80E379F66}" type="parTrans" cxnId="{91EFEEEF-C4DF-42FD-8675-907E409E2E40}">
      <dgm:prSet/>
      <dgm:spPr/>
      <dgm:t>
        <a:bodyPr/>
        <a:lstStyle/>
        <a:p>
          <a:endParaRPr lang="en-US"/>
        </a:p>
      </dgm:t>
    </dgm:pt>
    <dgm:pt modelId="{041DED42-7C50-4ED1-A2D6-143506818E1B}" type="sibTrans" cxnId="{91EFEEEF-C4DF-42FD-8675-907E409E2E40}">
      <dgm:prSet/>
      <dgm:spPr/>
      <dgm:t>
        <a:bodyPr/>
        <a:lstStyle/>
        <a:p>
          <a:endParaRPr lang="en-US"/>
        </a:p>
      </dgm:t>
    </dgm:pt>
    <dgm:pt modelId="{E48044FC-0C1D-4C09-B051-288404E486FD}" type="pres">
      <dgm:prSet presAssocID="{2EE22235-83D4-45D2-8825-059538766428}" presName="Name0" presStyleCnt="0">
        <dgm:presLayoutVars>
          <dgm:dir/>
          <dgm:animOne val="branch"/>
          <dgm:animLvl val="lvl"/>
        </dgm:presLayoutVars>
      </dgm:prSet>
      <dgm:spPr/>
    </dgm:pt>
    <dgm:pt modelId="{66FA91C9-F8F5-44F1-B109-57770FEA61A3}" type="pres">
      <dgm:prSet presAssocID="{1A6BCC45-DA42-4B58-AC84-BBD023F6A154}" presName="chaos" presStyleCnt="0"/>
      <dgm:spPr/>
    </dgm:pt>
    <dgm:pt modelId="{6D6C0E43-E885-43A0-A1B3-59A2C7CCB493}" type="pres">
      <dgm:prSet presAssocID="{1A6BCC45-DA42-4B58-AC84-BBD023F6A154}" presName="parTx1" presStyleLbl="revTx" presStyleIdx="0" presStyleCnt="1"/>
      <dgm:spPr/>
    </dgm:pt>
    <dgm:pt modelId="{F22B7E2A-297E-4769-8D43-022BDB902FE6}" type="pres">
      <dgm:prSet presAssocID="{1A6BCC45-DA42-4B58-AC84-BBD023F6A154}" presName="c1" presStyleLbl="node1" presStyleIdx="0" presStyleCnt="18"/>
      <dgm:spPr/>
    </dgm:pt>
    <dgm:pt modelId="{C07AE4FC-761F-4C01-9F3F-936E9174FD9C}" type="pres">
      <dgm:prSet presAssocID="{1A6BCC45-DA42-4B58-AC84-BBD023F6A154}" presName="c2" presStyleLbl="node1" presStyleIdx="1" presStyleCnt="18"/>
      <dgm:spPr/>
    </dgm:pt>
    <dgm:pt modelId="{48B7C5EE-F9A3-4834-AE03-5D2F9B90FDA1}" type="pres">
      <dgm:prSet presAssocID="{1A6BCC45-DA42-4B58-AC84-BBD023F6A154}" presName="c3" presStyleLbl="node1" presStyleIdx="2" presStyleCnt="18"/>
      <dgm:spPr/>
    </dgm:pt>
    <dgm:pt modelId="{A47C22AF-0966-4CF7-932B-6B519B0A5E7C}" type="pres">
      <dgm:prSet presAssocID="{1A6BCC45-DA42-4B58-AC84-BBD023F6A154}" presName="c4" presStyleLbl="node1" presStyleIdx="3" presStyleCnt="18"/>
      <dgm:spPr/>
    </dgm:pt>
    <dgm:pt modelId="{DBFE6746-40FF-465C-94E3-7CBFEB109458}" type="pres">
      <dgm:prSet presAssocID="{1A6BCC45-DA42-4B58-AC84-BBD023F6A154}" presName="c5" presStyleLbl="node1" presStyleIdx="4" presStyleCnt="18"/>
      <dgm:spPr/>
    </dgm:pt>
    <dgm:pt modelId="{D3B6BB93-F0B3-40AE-B91F-0A806862CF76}" type="pres">
      <dgm:prSet presAssocID="{1A6BCC45-DA42-4B58-AC84-BBD023F6A154}" presName="c6" presStyleLbl="node1" presStyleIdx="5" presStyleCnt="18"/>
      <dgm:spPr/>
    </dgm:pt>
    <dgm:pt modelId="{5E5B82D7-DCE0-4D99-A048-B65DCD9484F3}" type="pres">
      <dgm:prSet presAssocID="{1A6BCC45-DA42-4B58-AC84-BBD023F6A154}" presName="c7" presStyleLbl="node1" presStyleIdx="6" presStyleCnt="18"/>
      <dgm:spPr/>
    </dgm:pt>
    <dgm:pt modelId="{83356661-F197-47CE-9874-0D1C8A45A0DF}" type="pres">
      <dgm:prSet presAssocID="{1A6BCC45-DA42-4B58-AC84-BBD023F6A154}" presName="c8" presStyleLbl="node1" presStyleIdx="7" presStyleCnt="18"/>
      <dgm:spPr/>
    </dgm:pt>
    <dgm:pt modelId="{5387CC2C-E0AF-498A-B53C-B5BE0018090C}" type="pres">
      <dgm:prSet presAssocID="{1A6BCC45-DA42-4B58-AC84-BBD023F6A154}" presName="c9" presStyleLbl="node1" presStyleIdx="8" presStyleCnt="18"/>
      <dgm:spPr/>
    </dgm:pt>
    <dgm:pt modelId="{963D0A29-0B8C-45FE-9FC6-73D01CC9D371}" type="pres">
      <dgm:prSet presAssocID="{1A6BCC45-DA42-4B58-AC84-BBD023F6A154}" presName="c10" presStyleLbl="node1" presStyleIdx="9" presStyleCnt="18"/>
      <dgm:spPr/>
    </dgm:pt>
    <dgm:pt modelId="{4EB980D5-D5B1-4229-8036-9FF27E415391}" type="pres">
      <dgm:prSet presAssocID="{1A6BCC45-DA42-4B58-AC84-BBD023F6A154}" presName="c11" presStyleLbl="node1" presStyleIdx="10" presStyleCnt="18"/>
      <dgm:spPr/>
    </dgm:pt>
    <dgm:pt modelId="{B5BF14CC-193E-4524-94A4-BC3F78D718BE}" type="pres">
      <dgm:prSet presAssocID="{1A6BCC45-DA42-4B58-AC84-BBD023F6A154}" presName="c12" presStyleLbl="node1" presStyleIdx="11" presStyleCnt="18"/>
      <dgm:spPr/>
    </dgm:pt>
    <dgm:pt modelId="{7E9497D9-4A9A-4324-8F75-B404F2D062B2}" type="pres">
      <dgm:prSet presAssocID="{1A6BCC45-DA42-4B58-AC84-BBD023F6A154}" presName="c13" presStyleLbl="node1" presStyleIdx="12" presStyleCnt="18"/>
      <dgm:spPr/>
    </dgm:pt>
    <dgm:pt modelId="{4A4428FA-EF3E-4637-9321-9B79A770CEF2}" type="pres">
      <dgm:prSet presAssocID="{1A6BCC45-DA42-4B58-AC84-BBD023F6A154}" presName="c14" presStyleLbl="node1" presStyleIdx="13" presStyleCnt="18"/>
      <dgm:spPr/>
    </dgm:pt>
    <dgm:pt modelId="{961ED605-F851-4326-BA7B-189DA8305DA1}" type="pres">
      <dgm:prSet presAssocID="{1A6BCC45-DA42-4B58-AC84-BBD023F6A154}" presName="c15" presStyleLbl="node1" presStyleIdx="14" presStyleCnt="18"/>
      <dgm:spPr/>
    </dgm:pt>
    <dgm:pt modelId="{796663B1-453B-49A3-BF80-0987EDE01D39}" type="pres">
      <dgm:prSet presAssocID="{1A6BCC45-DA42-4B58-AC84-BBD023F6A154}" presName="c16" presStyleLbl="node1" presStyleIdx="15" presStyleCnt="18"/>
      <dgm:spPr/>
    </dgm:pt>
    <dgm:pt modelId="{01C63204-A0CE-43BD-A843-0DAD507BB945}" type="pres">
      <dgm:prSet presAssocID="{1A6BCC45-DA42-4B58-AC84-BBD023F6A154}" presName="c17" presStyleLbl="node1" presStyleIdx="16" presStyleCnt="18"/>
      <dgm:spPr/>
    </dgm:pt>
    <dgm:pt modelId="{062074F4-3E61-4B42-AA03-8CFDE0F8A29A}" type="pres">
      <dgm:prSet presAssocID="{1A6BCC45-DA42-4B58-AC84-BBD023F6A154}" presName="c18" presStyleLbl="node1" presStyleIdx="17" presStyleCnt="18"/>
      <dgm:spPr/>
    </dgm:pt>
  </dgm:ptLst>
  <dgm:cxnLst>
    <dgm:cxn modelId="{708353D7-E5F8-47A7-9174-0BFF6010003C}" type="presOf" srcId="{2EE22235-83D4-45D2-8825-059538766428}" destId="{E48044FC-0C1D-4C09-B051-288404E486FD}" srcOrd="0" destOrd="0" presId="urn:microsoft.com/office/officeart/2009/3/layout/RandomtoResultProcess"/>
    <dgm:cxn modelId="{774052D9-317A-4FA0-9DF3-EFEDA9375E91}" type="presOf" srcId="{1A6BCC45-DA42-4B58-AC84-BBD023F6A154}" destId="{6D6C0E43-E885-43A0-A1B3-59A2C7CCB493}" srcOrd="0" destOrd="0" presId="urn:microsoft.com/office/officeart/2009/3/layout/RandomtoResultProcess"/>
    <dgm:cxn modelId="{91EFEEEF-C4DF-42FD-8675-907E409E2E40}" srcId="{2EE22235-83D4-45D2-8825-059538766428}" destId="{1A6BCC45-DA42-4B58-AC84-BBD023F6A154}" srcOrd="0" destOrd="0" parTransId="{45026EB4-18C7-4412-B4C3-B9D80E379F66}" sibTransId="{041DED42-7C50-4ED1-A2D6-143506818E1B}"/>
    <dgm:cxn modelId="{D5792ED5-D5DA-4870-BF60-3DFD26466148}" type="presParOf" srcId="{E48044FC-0C1D-4C09-B051-288404E486FD}" destId="{66FA91C9-F8F5-44F1-B109-57770FEA61A3}" srcOrd="0" destOrd="0" presId="urn:microsoft.com/office/officeart/2009/3/layout/RandomtoResultProcess"/>
    <dgm:cxn modelId="{8C33B304-2D96-4D6C-9A74-6837C32DDF31}" type="presParOf" srcId="{66FA91C9-F8F5-44F1-B109-57770FEA61A3}" destId="{6D6C0E43-E885-43A0-A1B3-59A2C7CCB493}" srcOrd="0" destOrd="0" presId="urn:microsoft.com/office/officeart/2009/3/layout/RandomtoResultProcess"/>
    <dgm:cxn modelId="{AC3A6184-EC32-4365-9929-F81B91588337}" type="presParOf" srcId="{66FA91C9-F8F5-44F1-B109-57770FEA61A3}" destId="{F22B7E2A-297E-4769-8D43-022BDB902FE6}" srcOrd="1" destOrd="0" presId="urn:microsoft.com/office/officeart/2009/3/layout/RandomtoResultProcess"/>
    <dgm:cxn modelId="{5B5D1FD0-84B5-4893-BC37-2EFF0AC96DDA}" type="presParOf" srcId="{66FA91C9-F8F5-44F1-B109-57770FEA61A3}" destId="{C07AE4FC-761F-4C01-9F3F-936E9174FD9C}" srcOrd="2" destOrd="0" presId="urn:microsoft.com/office/officeart/2009/3/layout/RandomtoResultProcess"/>
    <dgm:cxn modelId="{5FBFF278-AFCF-4D58-A58E-CA3F89303A24}" type="presParOf" srcId="{66FA91C9-F8F5-44F1-B109-57770FEA61A3}" destId="{48B7C5EE-F9A3-4834-AE03-5D2F9B90FDA1}" srcOrd="3" destOrd="0" presId="urn:microsoft.com/office/officeart/2009/3/layout/RandomtoResultProcess"/>
    <dgm:cxn modelId="{C366FC31-7A4E-4CF7-9AC9-7C084804F1F7}" type="presParOf" srcId="{66FA91C9-F8F5-44F1-B109-57770FEA61A3}" destId="{A47C22AF-0966-4CF7-932B-6B519B0A5E7C}" srcOrd="4" destOrd="0" presId="urn:microsoft.com/office/officeart/2009/3/layout/RandomtoResultProcess"/>
    <dgm:cxn modelId="{4DD7E9C2-DC5D-464D-9169-9F4F1BF70495}" type="presParOf" srcId="{66FA91C9-F8F5-44F1-B109-57770FEA61A3}" destId="{DBFE6746-40FF-465C-94E3-7CBFEB109458}" srcOrd="5" destOrd="0" presId="urn:microsoft.com/office/officeart/2009/3/layout/RandomtoResultProcess"/>
    <dgm:cxn modelId="{309D44CB-8CF8-4988-8FEE-B06FC7997869}" type="presParOf" srcId="{66FA91C9-F8F5-44F1-B109-57770FEA61A3}" destId="{D3B6BB93-F0B3-40AE-B91F-0A806862CF76}" srcOrd="6" destOrd="0" presId="urn:microsoft.com/office/officeart/2009/3/layout/RandomtoResultProcess"/>
    <dgm:cxn modelId="{3D94DB55-E4EB-43BF-B55F-91EB7D4A8353}" type="presParOf" srcId="{66FA91C9-F8F5-44F1-B109-57770FEA61A3}" destId="{5E5B82D7-DCE0-4D99-A048-B65DCD9484F3}" srcOrd="7" destOrd="0" presId="urn:microsoft.com/office/officeart/2009/3/layout/RandomtoResultProcess"/>
    <dgm:cxn modelId="{786A2F6D-638E-4768-8787-5611366FA7BE}" type="presParOf" srcId="{66FA91C9-F8F5-44F1-B109-57770FEA61A3}" destId="{83356661-F197-47CE-9874-0D1C8A45A0DF}" srcOrd="8" destOrd="0" presId="urn:microsoft.com/office/officeart/2009/3/layout/RandomtoResultProcess"/>
    <dgm:cxn modelId="{7810C24A-4E33-4896-AD30-A5F8CC43442D}" type="presParOf" srcId="{66FA91C9-F8F5-44F1-B109-57770FEA61A3}" destId="{5387CC2C-E0AF-498A-B53C-B5BE0018090C}" srcOrd="9" destOrd="0" presId="urn:microsoft.com/office/officeart/2009/3/layout/RandomtoResultProcess"/>
    <dgm:cxn modelId="{1C906029-716E-4DD0-9AD8-B59C9C5BCDCC}" type="presParOf" srcId="{66FA91C9-F8F5-44F1-B109-57770FEA61A3}" destId="{963D0A29-0B8C-45FE-9FC6-73D01CC9D371}" srcOrd="10" destOrd="0" presId="urn:microsoft.com/office/officeart/2009/3/layout/RandomtoResultProcess"/>
    <dgm:cxn modelId="{E1BE2A74-6EDD-4472-A0B7-A64A23CEA4B0}" type="presParOf" srcId="{66FA91C9-F8F5-44F1-B109-57770FEA61A3}" destId="{4EB980D5-D5B1-4229-8036-9FF27E415391}" srcOrd="11" destOrd="0" presId="urn:microsoft.com/office/officeart/2009/3/layout/RandomtoResultProcess"/>
    <dgm:cxn modelId="{F9C2A8EB-43F9-4C43-B99A-FC523252C8B4}" type="presParOf" srcId="{66FA91C9-F8F5-44F1-B109-57770FEA61A3}" destId="{B5BF14CC-193E-4524-94A4-BC3F78D718BE}" srcOrd="12" destOrd="0" presId="urn:microsoft.com/office/officeart/2009/3/layout/RandomtoResultProcess"/>
    <dgm:cxn modelId="{399E0C52-5505-4CEC-AC1C-EB2DC25AC87E}" type="presParOf" srcId="{66FA91C9-F8F5-44F1-B109-57770FEA61A3}" destId="{7E9497D9-4A9A-4324-8F75-B404F2D062B2}" srcOrd="13" destOrd="0" presId="urn:microsoft.com/office/officeart/2009/3/layout/RandomtoResultProcess"/>
    <dgm:cxn modelId="{C061AD48-CDDD-49FE-A534-7EF1E2A61775}" type="presParOf" srcId="{66FA91C9-F8F5-44F1-B109-57770FEA61A3}" destId="{4A4428FA-EF3E-4637-9321-9B79A770CEF2}" srcOrd="14" destOrd="0" presId="urn:microsoft.com/office/officeart/2009/3/layout/RandomtoResultProcess"/>
    <dgm:cxn modelId="{AB462C2E-2D9C-4450-8C6C-2DCA57C49D1B}" type="presParOf" srcId="{66FA91C9-F8F5-44F1-B109-57770FEA61A3}" destId="{961ED605-F851-4326-BA7B-189DA8305DA1}" srcOrd="15" destOrd="0" presId="urn:microsoft.com/office/officeart/2009/3/layout/RandomtoResultProcess"/>
    <dgm:cxn modelId="{51FEE4D4-1CA6-440A-B779-4572502AD612}" type="presParOf" srcId="{66FA91C9-F8F5-44F1-B109-57770FEA61A3}" destId="{796663B1-453B-49A3-BF80-0987EDE01D39}" srcOrd="16" destOrd="0" presId="urn:microsoft.com/office/officeart/2009/3/layout/RandomtoResultProcess"/>
    <dgm:cxn modelId="{ABF3D115-BE34-4E25-A09F-216AFC7081DD}" type="presParOf" srcId="{66FA91C9-F8F5-44F1-B109-57770FEA61A3}" destId="{01C63204-A0CE-43BD-A843-0DAD507BB945}" srcOrd="17" destOrd="0" presId="urn:microsoft.com/office/officeart/2009/3/layout/RandomtoResultProcess"/>
    <dgm:cxn modelId="{C5A7C40A-2CD0-408A-820C-1FE08FE48F8D}" type="presParOf" srcId="{66FA91C9-F8F5-44F1-B109-57770FEA61A3}" destId="{062074F4-3E61-4B42-AA03-8CFDE0F8A29A}" srcOrd="18" destOrd="0" presId="urn:microsoft.com/office/officeart/2009/3/layout/RandomtoResultProcess"/>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9AAB1086-7FD1-44FA-9CCD-FF92117C8FB2}" type="doc">
      <dgm:prSet loTypeId="urn:microsoft.com/office/officeart/2005/8/layout/venn1" loCatId="relationship" qsTypeId="urn:microsoft.com/office/officeart/2005/8/quickstyle/simple1" qsCatId="simple" csTypeId="urn:microsoft.com/office/officeart/2005/8/colors/accent6_5" csCatId="accent6"/>
      <dgm:spPr/>
      <dgm:t>
        <a:bodyPr/>
        <a:lstStyle/>
        <a:p>
          <a:endParaRPr lang="en-US"/>
        </a:p>
      </dgm:t>
    </dgm:pt>
    <dgm:pt modelId="{6092B2AA-CDA9-405C-A4CA-F28ABDB17FB2}">
      <dgm:prSet/>
      <dgm:spPr/>
      <dgm:t>
        <a:bodyPr/>
        <a:lstStyle/>
        <a:p>
          <a:pPr rtl="0"/>
          <a:r>
            <a:rPr lang="en-GB"/>
            <a:t>Psychoanalysis and psychodynamic therapy </a:t>
          </a:r>
        </a:p>
      </dgm:t>
    </dgm:pt>
    <dgm:pt modelId="{25D35CD9-E004-440E-8B2E-6E4D0E72E76E}" type="parTrans" cxnId="{D27EA7C3-B7C3-434E-BB51-46AEB76DD504}">
      <dgm:prSet/>
      <dgm:spPr/>
      <dgm:t>
        <a:bodyPr/>
        <a:lstStyle/>
        <a:p>
          <a:endParaRPr lang="en-US"/>
        </a:p>
      </dgm:t>
    </dgm:pt>
    <dgm:pt modelId="{0B5494EE-41E4-47BE-9392-20C48E3C8A06}" type="sibTrans" cxnId="{D27EA7C3-B7C3-434E-BB51-46AEB76DD504}">
      <dgm:prSet/>
      <dgm:spPr/>
      <dgm:t>
        <a:bodyPr/>
        <a:lstStyle/>
        <a:p>
          <a:endParaRPr lang="en-US"/>
        </a:p>
      </dgm:t>
    </dgm:pt>
    <dgm:pt modelId="{07DB6D6C-4762-4177-ACDB-493118865378}" type="pres">
      <dgm:prSet presAssocID="{9AAB1086-7FD1-44FA-9CCD-FF92117C8FB2}" presName="compositeShape" presStyleCnt="0">
        <dgm:presLayoutVars>
          <dgm:chMax val="7"/>
          <dgm:dir/>
          <dgm:resizeHandles val="exact"/>
        </dgm:presLayoutVars>
      </dgm:prSet>
      <dgm:spPr/>
    </dgm:pt>
    <dgm:pt modelId="{E5973FF0-E393-4A15-8181-2C065F686F66}" type="pres">
      <dgm:prSet presAssocID="{6092B2AA-CDA9-405C-A4CA-F28ABDB17FB2}" presName="circ1TxSh" presStyleLbl="vennNode1" presStyleIdx="0" presStyleCnt="1"/>
      <dgm:spPr/>
    </dgm:pt>
  </dgm:ptLst>
  <dgm:cxnLst>
    <dgm:cxn modelId="{8978E758-CD84-4A86-9992-2D0D796D824C}" type="presOf" srcId="{6092B2AA-CDA9-405C-A4CA-F28ABDB17FB2}" destId="{E5973FF0-E393-4A15-8181-2C065F686F66}" srcOrd="0" destOrd="0" presId="urn:microsoft.com/office/officeart/2005/8/layout/venn1"/>
    <dgm:cxn modelId="{98995092-C605-40E1-83F4-389B8621C897}" type="presOf" srcId="{9AAB1086-7FD1-44FA-9CCD-FF92117C8FB2}" destId="{07DB6D6C-4762-4177-ACDB-493118865378}" srcOrd="0" destOrd="0" presId="urn:microsoft.com/office/officeart/2005/8/layout/venn1"/>
    <dgm:cxn modelId="{D27EA7C3-B7C3-434E-BB51-46AEB76DD504}" srcId="{9AAB1086-7FD1-44FA-9CCD-FF92117C8FB2}" destId="{6092B2AA-CDA9-405C-A4CA-F28ABDB17FB2}" srcOrd="0" destOrd="0" parTransId="{25D35CD9-E004-440E-8B2E-6E4D0E72E76E}" sibTransId="{0B5494EE-41E4-47BE-9392-20C48E3C8A06}"/>
    <dgm:cxn modelId="{EF37853A-9CCF-4509-982B-D38B71BE6E9C}" type="presParOf" srcId="{07DB6D6C-4762-4177-ACDB-493118865378}" destId="{E5973FF0-E393-4A15-8181-2C065F686F66}" srcOrd="0" destOrd="0" presId="urn:microsoft.com/office/officeart/2005/8/layout/venn1"/>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6A627-7D9C-49F3-847F-70625E238F7C}">
      <dsp:nvSpPr>
        <dsp:cNvPr id="0" name=""/>
        <dsp:cNvSpPr/>
      </dsp:nvSpPr>
      <dsp:spPr>
        <a:xfrm>
          <a:off x="905643" y="378"/>
          <a:ext cx="3018810" cy="3018810"/>
        </a:xfrm>
        <a:prstGeom prst="ellipse">
          <a:avLst/>
        </a:prstGeom>
        <a:solidFill>
          <a:schemeClr val="accent5">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6135" tIns="22860" rIns="166135" bIns="22860" numCol="1" spcCol="1270" anchor="ctr" anchorCtr="0">
          <a:noAutofit/>
        </a:bodyPr>
        <a:lstStyle/>
        <a:p>
          <a:pPr marL="0" lvl="0" indent="0" algn="ctr" defTabSz="800100" rtl="0">
            <a:lnSpc>
              <a:spcPct val="90000"/>
            </a:lnSpc>
            <a:spcBef>
              <a:spcPct val="0"/>
            </a:spcBef>
            <a:spcAft>
              <a:spcPct val="35000"/>
            </a:spcAft>
            <a:buNone/>
          </a:pPr>
          <a:r>
            <a:rPr lang="en-GB" sz="1800" kern="1200" dirty="0"/>
            <a:t>The fear, nervousness and apprehension most people experience in their relationships with other people. </a:t>
          </a:r>
        </a:p>
      </dsp:txBody>
      <dsp:txXfrm>
        <a:off x="1347737" y="442472"/>
        <a:ext cx="2134622" cy="2134622"/>
      </dsp:txXfrm>
    </dsp:sp>
    <dsp:sp modelId="{18D663CD-C101-4FA5-AEFF-2DE978F3A291}">
      <dsp:nvSpPr>
        <dsp:cNvPr id="0" name=""/>
        <dsp:cNvSpPr/>
      </dsp:nvSpPr>
      <dsp:spPr>
        <a:xfrm>
          <a:off x="3320691" y="378"/>
          <a:ext cx="3018810" cy="3018810"/>
        </a:xfrm>
        <a:prstGeom prst="ellipse">
          <a:avLst/>
        </a:prstGeom>
        <a:solidFill>
          <a:schemeClr val="accent5">
            <a:alpha val="50000"/>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6135" tIns="22860" rIns="166135" bIns="22860" numCol="1" spcCol="1270" anchor="ctr" anchorCtr="0">
          <a:noAutofit/>
        </a:bodyPr>
        <a:lstStyle/>
        <a:p>
          <a:pPr marL="0" lvl="0" indent="0" algn="ctr" defTabSz="800100" rtl="0">
            <a:lnSpc>
              <a:spcPct val="90000"/>
            </a:lnSpc>
            <a:spcBef>
              <a:spcPct val="0"/>
            </a:spcBef>
            <a:spcAft>
              <a:spcPct val="35000"/>
            </a:spcAft>
            <a:buNone/>
          </a:pPr>
          <a:r>
            <a:rPr lang="en-GB" sz="1800" kern="1200"/>
            <a:t>It strikes people when they think that they might do something that will be humiliating or embarrassing. </a:t>
          </a:r>
        </a:p>
      </dsp:txBody>
      <dsp:txXfrm>
        <a:off x="3762785" y="442472"/>
        <a:ext cx="2134622" cy="2134622"/>
      </dsp:txXfrm>
    </dsp:sp>
    <dsp:sp modelId="{24C7047E-4F85-4C3B-A4BA-55F626CFEF49}">
      <dsp:nvSpPr>
        <dsp:cNvPr id="0" name=""/>
        <dsp:cNvSpPr/>
      </dsp:nvSpPr>
      <dsp:spPr>
        <a:xfrm>
          <a:off x="5735739" y="378"/>
          <a:ext cx="3018810" cy="3018810"/>
        </a:xfrm>
        <a:prstGeom prst="ellipse">
          <a:avLst/>
        </a:prstGeom>
        <a:solidFill>
          <a:schemeClr val="accent5">
            <a:alpha val="50000"/>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66135" tIns="22860" rIns="166135" bIns="22860" numCol="1" spcCol="1270" anchor="ctr" anchorCtr="0">
          <a:noAutofit/>
        </a:bodyPr>
        <a:lstStyle/>
        <a:p>
          <a:pPr marL="0" lvl="0" indent="0" algn="ctr" defTabSz="800100" rtl="0">
            <a:lnSpc>
              <a:spcPct val="90000"/>
            </a:lnSpc>
            <a:spcBef>
              <a:spcPct val="0"/>
            </a:spcBef>
            <a:spcAft>
              <a:spcPct val="35000"/>
            </a:spcAft>
            <a:buNone/>
          </a:pPr>
          <a:r>
            <a:rPr lang="en-GB" sz="1800" kern="1200" dirty="0"/>
            <a:t>It makes you think that other people are judging you, and doing so in a negative way, because of something you said or did.</a:t>
          </a:r>
        </a:p>
      </dsp:txBody>
      <dsp:txXfrm>
        <a:off x="6177833" y="442472"/>
        <a:ext cx="2134622" cy="21346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50D3E-EFB2-4AF7-9462-2B72E33094CA}">
      <dsp:nvSpPr>
        <dsp:cNvPr id="0" name=""/>
        <dsp:cNvSpPr/>
      </dsp:nvSpPr>
      <dsp:spPr>
        <a:xfrm>
          <a:off x="5758" y="0"/>
          <a:ext cx="11782276" cy="1577671"/>
        </a:xfrm>
        <a:prstGeom prst="chevron">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013" tIns="34671" rIns="34671" bIns="34671" numCol="1" spcCol="1270" anchor="ctr" anchorCtr="0">
          <a:noAutofit/>
        </a:bodyPr>
        <a:lstStyle/>
        <a:p>
          <a:pPr marL="0" lvl="0" indent="0" algn="ctr" defTabSz="1155700" rtl="0">
            <a:lnSpc>
              <a:spcPct val="90000"/>
            </a:lnSpc>
            <a:spcBef>
              <a:spcPct val="0"/>
            </a:spcBef>
            <a:spcAft>
              <a:spcPct val="35000"/>
            </a:spcAft>
            <a:buNone/>
          </a:pPr>
          <a:r>
            <a:rPr lang="en-GB" sz="2600" kern="1200" dirty="0"/>
            <a:t>Socially anxious people tend to assume that their interactions with others will be painfully revealing: that others will notice their weaknesses or awkwardness; that they will be dismissed, ignored, criticized or rejected for not behaving more acceptably</a:t>
          </a:r>
        </a:p>
      </dsp:txBody>
      <dsp:txXfrm>
        <a:off x="794594" y="0"/>
        <a:ext cx="10204605" cy="15776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E93863-C797-4632-BC4B-ECEC62D59EA4}">
      <dsp:nvSpPr>
        <dsp:cNvPr id="0" name=""/>
        <dsp:cNvSpPr/>
      </dsp:nvSpPr>
      <dsp:spPr>
        <a:xfrm>
          <a:off x="172536" y="0"/>
          <a:ext cx="6161943" cy="1293091"/>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GB" sz="2500" kern="1200" dirty="0"/>
            <a:t>Seeing things this way makes it hard to interact naturally with people, and difficult to talk, listen or make friends. </a:t>
          </a:r>
        </a:p>
      </dsp:txBody>
      <dsp:txXfrm>
        <a:off x="235659" y="63123"/>
        <a:ext cx="6035697" cy="11668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68989-3DBE-4326-B158-0ADB0329808E}">
      <dsp:nvSpPr>
        <dsp:cNvPr id="0" name=""/>
        <dsp:cNvSpPr/>
      </dsp:nvSpPr>
      <dsp:spPr>
        <a:xfrm>
          <a:off x="0" y="578426"/>
          <a:ext cx="8532463" cy="137475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Often it leads to isolation and loneliness, prevents them becoming intimate with other people, or finding a partner with whom to share their lives.</a:t>
          </a:r>
        </a:p>
      </dsp:txBody>
      <dsp:txXfrm>
        <a:off x="67110" y="645536"/>
        <a:ext cx="8398243" cy="1240530"/>
      </dsp:txXfrm>
    </dsp:sp>
    <dsp:sp modelId="{B58D0E21-CEF1-4662-82BC-45379D1E2251}">
      <dsp:nvSpPr>
        <dsp:cNvPr id="0" name=""/>
        <dsp:cNvSpPr/>
      </dsp:nvSpPr>
      <dsp:spPr>
        <a:xfrm>
          <a:off x="0" y="2025176"/>
          <a:ext cx="8532463" cy="1374750"/>
        </a:xfrm>
        <a:prstGeom prst="roundRect">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They may have a sense of fun, be energetic and generous, kind and understanding, serious, amusing, quiet or lively, and they spontaneously behave in these ways when they feel at ease. </a:t>
          </a:r>
        </a:p>
      </dsp:txBody>
      <dsp:txXfrm>
        <a:off x="67110" y="2092286"/>
        <a:ext cx="8398243" cy="1240530"/>
      </dsp:txXfrm>
    </dsp:sp>
    <dsp:sp modelId="{867D79AB-9455-4267-ACF3-DCEDEA449538}">
      <dsp:nvSpPr>
        <dsp:cNvPr id="0" name=""/>
        <dsp:cNvSpPr/>
      </dsp:nvSpPr>
      <dsp:spPr>
        <a:xfrm>
          <a:off x="0" y="3471926"/>
          <a:ext cx="8532463" cy="1374750"/>
        </a:xfrm>
        <a:prstGeom prst="roundRect">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But feeling at ease in company is so hard for them, and makes them so anxious, that these qualities are often hidden from view. </a:t>
          </a:r>
        </a:p>
      </dsp:txBody>
      <dsp:txXfrm>
        <a:off x="67110" y="3539036"/>
        <a:ext cx="8398243" cy="1240530"/>
      </dsp:txXfrm>
    </dsp:sp>
    <dsp:sp modelId="{4EF5DAE1-1F55-42BA-969D-FC13508C11CA}">
      <dsp:nvSpPr>
        <dsp:cNvPr id="0" name=""/>
        <dsp:cNvSpPr/>
      </dsp:nvSpPr>
      <dsp:spPr>
        <a:xfrm>
          <a:off x="0" y="4918676"/>
          <a:ext cx="8532463" cy="1374750"/>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t>The anxiety interferes with their expression.</a:t>
          </a:r>
        </a:p>
      </dsp:txBody>
      <dsp:txXfrm>
        <a:off x="67110" y="4985786"/>
        <a:ext cx="8398243" cy="12405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220233-A43E-461E-9875-74ED76E25413}">
      <dsp:nvSpPr>
        <dsp:cNvPr id="0" name=""/>
        <dsp:cNvSpPr/>
      </dsp:nvSpPr>
      <dsp:spPr>
        <a:xfrm>
          <a:off x="-8326369" y="-1273146"/>
          <a:ext cx="9916910" cy="9916910"/>
        </a:xfrm>
        <a:prstGeom prst="blockArc">
          <a:avLst>
            <a:gd name="adj1" fmla="val 18900000"/>
            <a:gd name="adj2" fmla="val 2700000"/>
            <a:gd name="adj3" fmla="val 218"/>
          </a:avLst>
        </a:prstGeom>
        <a:noFill/>
        <a:ln w="10795"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57C5CA-45BA-4055-A00B-EABEF6B77F4D}">
      <dsp:nvSpPr>
        <dsp:cNvPr id="0" name=""/>
        <dsp:cNvSpPr/>
      </dsp:nvSpPr>
      <dsp:spPr>
        <a:xfrm>
          <a:off x="517048" y="335068"/>
          <a:ext cx="10394300" cy="669841"/>
        </a:xfrm>
        <a:prstGeom prst="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1687"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a:t>A persistent fear of one or more social situations where embarrassment may occur and the fear or anxiety is out of proportion to the actual threat posed by the social situation as determined by the person’s cultural norms. </a:t>
          </a:r>
        </a:p>
      </dsp:txBody>
      <dsp:txXfrm>
        <a:off x="517048" y="335068"/>
        <a:ext cx="10394300" cy="669841"/>
      </dsp:txXfrm>
    </dsp:sp>
    <dsp:sp modelId="{83C82EF3-F188-45C8-BD53-28FB1E91200E}">
      <dsp:nvSpPr>
        <dsp:cNvPr id="0" name=""/>
        <dsp:cNvSpPr/>
      </dsp:nvSpPr>
      <dsp:spPr>
        <a:xfrm>
          <a:off x="98397" y="251338"/>
          <a:ext cx="837302" cy="837302"/>
        </a:xfrm>
        <a:prstGeom prst="ellipse">
          <a:avLst/>
        </a:prstGeom>
        <a:solidFill>
          <a:schemeClr val="lt1">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43CA9EE-6FC9-480E-9F5C-53F1291491B9}">
      <dsp:nvSpPr>
        <dsp:cNvPr id="0" name=""/>
        <dsp:cNvSpPr/>
      </dsp:nvSpPr>
      <dsp:spPr>
        <a:xfrm>
          <a:off x="1123650" y="1340420"/>
          <a:ext cx="9787698" cy="669841"/>
        </a:xfrm>
        <a:prstGeom prst="rect">
          <a:avLst/>
        </a:prstGeom>
        <a:solidFill>
          <a:schemeClr val="accent4">
            <a:hueOff val="1450266"/>
            <a:satOff val="-3143"/>
            <a:lumOff val="-13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1687"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a:t>Typical social situations - meeting people including strangers, talking in meetings or in groups, starting conversations, talking to authority figures, working, eating or drinking while being observed, going to school, shopping, being seen in public, using public toilets and public performance including speaking. </a:t>
          </a:r>
        </a:p>
      </dsp:txBody>
      <dsp:txXfrm>
        <a:off x="1123650" y="1340420"/>
        <a:ext cx="9787698" cy="669841"/>
      </dsp:txXfrm>
    </dsp:sp>
    <dsp:sp modelId="{3D34AA8C-59A9-46F1-8357-29D45F1392E6}">
      <dsp:nvSpPr>
        <dsp:cNvPr id="0" name=""/>
        <dsp:cNvSpPr/>
      </dsp:nvSpPr>
      <dsp:spPr>
        <a:xfrm>
          <a:off x="704999" y="1256690"/>
          <a:ext cx="837302" cy="837302"/>
        </a:xfrm>
        <a:prstGeom prst="ellipse">
          <a:avLst/>
        </a:prstGeom>
        <a:solidFill>
          <a:schemeClr val="lt1">
            <a:hueOff val="0"/>
            <a:satOff val="0"/>
            <a:lumOff val="0"/>
            <a:alphaOff val="0"/>
          </a:schemeClr>
        </a:solidFill>
        <a:ln w="10795" cap="flat" cmpd="sng" algn="ctr">
          <a:solidFill>
            <a:schemeClr val="accent4">
              <a:hueOff val="1450266"/>
              <a:satOff val="-3143"/>
              <a:lumOff val="-1340"/>
              <a:alphaOff val="0"/>
            </a:schemeClr>
          </a:solidFill>
          <a:prstDash val="solid"/>
        </a:ln>
        <a:effectLst/>
      </dsp:spPr>
      <dsp:style>
        <a:lnRef idx="2">
          <a:scrgbClr r="0" g="0" b="0"/>
        </a:lnRef>
        <a:fillRef idx="1">
          <a:scrgbClr r="0" g="0" b="0"/>
        </a:fillRef>
        <a:effectRef idx="0">
          <a:scrgbClr r="0" g="0" b="0"/>
        </a:effectRef>
        <a:fontRef idx="minor"/>
      </dsp:style>
    </dsp:sp>
    <dsp:sp modelId="{3FF3B476-5A45-4871-9643-562997E7D467}">
      <dsp:nvSpPr>
        <dsp:cNvPr id="0" name=""/>
        <dsp:cNvSpPr/>
      </dsp:nvSpPr>
      <dsp:spPr>
        <a:xfrm>
          <a:off x="1456065" y="2345035"/>
          <a:ext cx="9455283" cy="669841"/>
        </a:xfrm>
        <a:prstGeom prst="rect">
          <a:avLst/>
        </a:prstGeom>
        <a:solidFill>
          <a:schemeClr val="accent4">
            <a:hueOff val="2900532"/>
            <a:satOff val="-6286"/>
            <a:lumOff val="-268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1687"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a:t>People can worry excessively about them and can do so for weeks in advance of an anticipated social situation. </a:t>
          </a:r>
        </a:p>
      </dsp:txBody>
      <dsp:txXfrm>
        <a:off x="1456065" y="2345035"/>
        <a:ext cx="9455283" cy="669841"/>
      </dsp:txXfrm>
    </dsp:sp>
    <dsp:sp modelId="{339609B2-C02E-47AE-AC9A-E644791FABF7}">
      <dsp:nvSpPr>
        <dsp:cNvPr id="0" name=""/>
        <dsp:cNvSpPr/>
      </dsp:nvSpPr>
      <dsp:spPr>
        <a:xfrm>
          <a:off x="1037414" y="2261305"/>
          <a:ext cx="837302" cy="837302"/>
        </a:xfrm>
        <a:prstGeom prst="ellipse">
          <a:avLst/>
        </a:prstGeom>
        <a:solidFill>
          <a:schemeClr val="lt1">
            <a:hueOff val="0"/>
            <a:satOff val="0"/>
            <a:lumOff val="0"/>
            <a:alphaOff val="0"/>
          </a:schemeClr>
        </a:solidFill>
        <a:ln w="10795" cap="flat" cmpd="sng" algn="ctr">
          <a:solidFill>
            <a:schemeClr val="accent4">
              <a:hueOff val="2900532"/>
              <a:satOff val="-6286"/>
              <a:lumOff val="-2680"/>
              <a:alphaOff val="0"/>
            </a:schemeClr>
          </a:solidFill>
          <a:prstDash val="solid"/>
        </a:ln>
        <a:effectLst/>
      </dsp:spPr>
      <dsp:style>
        <a:lnRef idx="2">
          <a:scrgbClr r="0" g="0" b="0"/>
        </a:lnRef>
        <a:fillRef idx="1">
          <a:scrgbClr r="0" g="0" b="0"/>
        </a:fillRef>
        <a:effectRef idx="0">
          <a:scrgbClr r="0" g="0" b="0"/>
        </a:effectRef>
        <a:fontRef idx="minor"/>
      </dsp:style>
    </dsp:sp>
    <dsp:sp modelId="{CA88345C-67FF-41F9-A380-BDC8B9421C50}">
      <dsp:nvSpPr>
        <dsp:cNvPr id="0" name=""/>
        <dsp:cNvSpPr/>
      </dsp:nvSpPr>
      <dsp:spPr>
        <a:xfrm>
          <a:off x="1562202" y="3350388"/>
          <a:ext cx="9349146" cy="669841"/>
        </a:xfrm>
        <a:prstGeom prst="rect">
          <a:avLst/>
        </a:prstGeom>
        <a:solidFill>
          <a:schemeClr val="accent4">
            <a:hueOff val="4350797"/>
            <a:satOff val="-9429"/>
            <a:lumOff val="-40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1687"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dirty="0"/>
            <a:t>Fear that they will say or do (involuntarily or otherwise) something that they think will be humiliating or embarrassing (such as blushing, sweating, shaking, looking anxious, or appearing boring, stupid or incompetent). </a:t>
          </a:r>
        </a:p>
      </dsp:txBody>
      <dsp:txXfrm>
        <a:off x="1562202" y="3350388"/>
        <a:ext cx="9349146" cy="669841"/>
      </dsp:txXfrm>
    </dsp:sp>
    <dsp:sp modelId="{68C71809-89D9-4A75-8DF5-5B60285EBC1B}">
      <dsp:nvSpPr>
        <dsp:cNvPr id="0" name=""/>
        <dsp:cNvSpPr/>
      </dsp:nvSpPr>
      <dsp:spPr>
        <a:xfrm>
          <a:off x="1143551" y="3266657"/>
          <a:ext cx="837302" cy="837302"/>
        </a:xfrm>
        <a:prstGeom prst="ellipse">
          <a:avLst/>
        </a:prstGeom>
        <a:solidFill>
          <a:schemeClr val="lt1">
            <a:hueOff val="0"/>
            <a:satOff val="0"/>
            <a:lumOff val="0"/>
            <a:alphaOff val="0"/>
          </a:schemeClr>
        </a:solidFill>
        <a:ln w="10795" cap="flat" cmpd="sng" algn="ctr">
          <a:solidFill>
            <a:schemeClr val="accent4">
              <a:hueOff val="4350797"/>
              <a:satOff val="-9429"/>
              <a:lumOff val="-4020"/>
              <a:alphaOff val="0"/>
            </a:schemeClr>
          </a:solidFill>
          <a:prstDash val="solid"/>
        </a:ln>
        <a:effectLst/>
      </dsp:spPr>
      <dsp:style>
        <a:lnRef idx="2">
          <a:scrgbClr r="0" g="0" b="0"/>
        </a:lnRef>
        <a:fillRef idx="1">
          <a:scrgbClr r="0" g="0" b="0"/>
        </a:fillRef>
        <a:effectRef idx="0">
          <a:scrgbClr r="0" g="0" b="0"/>
        </a:effectRef>
        <a:fontRef idx="minor"/>
      </dsp:style>
    </dsp:sp>
    <dsp:sp modelId="{BC691D78-8C11-4B8A-A57F-817851DEF689}">
      <dsp:nvSpPr>
        <dsp:cNvPr id="0" name=""/>
        <dsp:cNvSpPr/>
      </dsp:nvSpPr>
      <dsp:spPr>
        <a:xfrm>
          <a:off x="1456065" y="4355740"/>
          <a:ext cx="9455283" cy="669841"/>
        </a:xfrm>
        <a:prstGeom prst="rect">
          <a:avLst/>
        </a:prstGeom>
        <a:solidFill>
          <a:schemeClr val="accent4">
            <a:hueOff val="5801063"/>
            <a:satOff val="-12571"/>
            <a:lumOff val="-53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1687"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a:t>Whenever possible, people will attempt to avoid their most feared situations. </a:t>
          </a:r>
        </a:p>
      </dsp:txBody>
      <dsp:txXfrm>
        <a:off x="1456065" y="4355740"/>
        <a:ext cx="9455283" cy="669841"/>
      </dsp:txXfrm>
    </dsp:sp>
    <dsp:sp modelId="{72E9018F-28E5-4F55-851A-AA634AACF0CA}">
      <dsp:nvSpPr>
        <dsp:cNvPr id="0" name=""/>
        <dsp:cNvSpPr/>
      </dsp:nvSpPr>
      <dsp:spPr>
        <a:xfrm>
          <a:off x="1037414" y="4272010"/>
          <a:ext cx="837302" cy="837302"/>
        </a:xfrm>
        <a:prstGeom prst="ellipse">
          <a:avLst/>
        </a:prstGeom>
        <a:solidFill>
          <a:schemeClr val="lt1">
            <a:hueOff val="0"/>
            <a:satOff val="0"/>
            <a:lumOff val="0"/>
            <a:alphaOff val="0"/>
          </a:schemeClr>
        </a:solidFill>
        <a:ln w="10795" cap="flat" cmpd="sng" algn="ctr">
          <a:solidFill>
            <a:schemeClr val="accent4">
              <a:hueOff val="5801063"/>
              <a:satOff val="-12571"/>
              <a:lumOff val="-5360"/>
              <a:alphaOff val="0"/>
            </a:schemeClr>
          </a:solidFill>
          <a:prstDash val="solid"/>
        </a:ln>
        <a:effectLst/>
      </dsp:spPr>
      <dsp:style>
        <a:lnRef idx="2">
          <a:scrgbClr r="0" g="0" b="0"/>
        </a:lnRef>
        <a:fillRef idx="1">
          <a:scrgbClr r="0" g="0" b="0"/>
        </a:fillRef>
        <a:effectRef idx="0">
          <a:scrgbClr r="0" g="0" b="0"/>
        </a:effectRef>
        <a:fontRef idx="minor"/>
      </dsp:style>
    </dsp:sp>
    <dsp:sp modelId="{36A20F39-BADB-4680-99E0-17DDF9D15619}">
      <dsp:nvSpPr>
        <dsp:cNvPr id="0" name=""/>
        <dsp:cNvSpPr/>
      </dsp:nvSpPr>
      <dsp:spPr>
        <a:xfrm>
          <a:off x="1123650" y="5360355"/>
          <a:ext cx="9787698" cy="669841"/>
        </a:xfrm>
        <a:prstGeom prst="rect">
          <a:avLst/>
        </a:prstGeom>
        <a:solidFill>
          <a:schemeClr val="accent4">
            <a:hueOff val="7251329"/>
            <a:satOff val="-15714"/>
            <a:lumOff val="-670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1687"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a:t>However, this is not always feasible, and they will then endure the situation, often with feelings of intense distress. </a:t>
          </a:r>
        </a:p>
      </dsp:txBody>
      <dsp:txXfrm>
        <a:off x="1123650" y="5360355"/>
        <a:ext cx="9787698" cy="669841"/>
      </dsp:txXfrm>
    </dsp:sp>
    <dsp:sp modelId="{9B92F854-F8CF-454C-AC31-CC29AA3EACCB}">
      <dsp:nvSpPr>
        <dsp:cNvPr id="0" name=""/>
        <dsp:cNvSpPr/>
      </dsp:nvSpPr>
      <dsp:spPr>
        <a:xfrm>
          <a:off x="704999" y="5276625"/>
          <a:ext cx="837302" cy="837302"/>
        </a:xfrm>
        <a:prstGeom prst="ellipse">
          <a:avLst/>
        </a:prstGeom>
        <a:solidFill>
          <a:schemeClr val="lt1">
            <a:hueOff val="0"/>
            <a:satOff val="0"/>
            <a:lumOff val="0"/>
            <a:alphaOff val="0"/>
          </a:schemeClr>
        </a:solidFill>
        <a:ln w="10795" cap="flat" cmpd="sng" algn="ctr">
          <a:solidFill>
            <a:schemeClr val="accent4">
              <a:hueOff val="7251329"/>
              <a:satOff val="-15714"/>
              <a:lumOff val="-6700"/>
              <a:alphaOff val="0"/>
            </a:schemeClr>
          </a:solidFill>
          <a:prstDash val="solid"/>
        </a:ln>
        <a:effectLst/>
      </dsp:spPr>
      <dsp:style>
        <a:lnRef idx="2">
          <a:scrgbClr r="0" g="0" b="0"/>
        </a:lnRef>
        <a:fillRef idx="1">
          <a:scrgbClr r="0" g="0" b="0"/>
        </a:fillRef>
        <a:effectRef idx="0">
          <a:scrgbClr r="0" g="0" b="0"/>
        </a:effectRef>
        <a:fontRef idx="minor"/>
      </dsp:style>
    </dsp:sp>
    <dsp:sp modelId="{6A6BE7E9-1674-4197-B834-9142BE7D69B4}">
      <dsp:nvSpPr>
        <dsp:cNvPr id="0" name=""/>
        <dsp:cNvSpPr/>
      </dsp:nvSpPr>
      <dsp:spPr>
        <a:xfrm>
          <a:off x="517048" y="6365707"/>
          <a:ext cx="10394300" cy="669841"/>
        </a:xfrm>
        <a:prstGeom prst="rect">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1687"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a:t>Usually the condition will cause significant impairment in social, occupational or other areas of  functioning.</a:t>
          </a:r>
        </a:p>
      </dsp:txBody>
      <dsp:txXfrm>
        <a:off x="517048" y="6365707"/>
        <a:ext cx="10394300" cy="669841"/>
      </dsp:txXfrm>
    </dsp:sp>
    <dsp:sp modelId="{986D0940-B3A2-4218-BDE0-57704A0DEF71}">
      <dsp:nvSpPr>
        <dsp:cNvPr id="0" name=""/>
        <dsp:cNvSpPr/>
      </dsp:nvSpPr>
      <dsp:spPr>
        <a:xfrm>
          <a:off x="98397" y="6281977"/>
          <a:ext cx="837302" cy="837302"/>
        </a:xfrm>
        <a:prstGeom prst="ellipse">
          <a:avLst/>
        </a:prstGeom>
        <a:solidFill>
          <a:schemeClr val="lt1">
            <a:hueOff val="0"/>
            <a:satOff val="0"/>
            <a:lumOff val="0"/>
            <a:alphaOff val="0"/>
          </a:schemeClr>
        </a:solidFill>
        <a:ln w="10795" cap="flat" cmpd="sng" algn="ctr">
          <a:solidFill>
            <a:schemeClr val="accent4">
              <a:hueOff val="8701595"/>
              <a:satOff val="-18857"/>
              <a:lumOff val="-804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DC6166-3EF0-4179-AD3B-6E6CBB46EC99}">
      <dsp:nvSpPr>
        <dsp:cNvPr id="0" name=""/>
        <dsp:cNvSpPr/>
      </dsp:nvSpPr>
      <dsp:spPr>
        <a:xfrm>
          <a:off x="0" y="11360"/>
          <a:ext cx="12192000" cy="623610"/>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There are no UK epidemiological surveys that specifically report data on SAD in adults</a:t>
          </a:r>
        </a:p>
      </dsp:txBody>
      <dsp:txXfrm>
        <a:off x="30442" y="41802"/>
        <a:ext cx="12131116" cy="5627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B7EFC9-5D6C-41E0-B3F0-112563BBAFE9}">
      <dsp:nvSpPr>
        <dsp:cNvPr id="0" name=""/>
        <dsp:cNvSpPr/>
      </dsp:nvSpPr>
      <dsp:spPr>
        <a:xfrm>
          <a:off x="2395982" y="0"/>
          <a:ext cx="2474995" cy="2474995"/>
        </a:xfrm>
        <a:prstGeom prst="ellipse">
          <a:avLst/>
        </a:prstGeom>
        <a:solidFill>
          <a:schemeClr val="accent2">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rtl="0">
            <a:lnSpc>
              <a:spcPct val="90000"/>
            </a:lnSpc>
            <a:spcBef>
              <a:spcPct val="0"/>
            </a:spcBef>
            <a:spcAft>
              <a:spcPct val="35000"/>
            </a:spcAft>
            <a:buNone/>
          </a:pPr>
          <a:r>
            <a:rPr lang="en-GB" sz="2300" kern="1200" dirty="0"/>
            <a:t>SAD is one of the most common of all the anxiety disorders. </a:t>
          </a:r>
        </a:p>
      </dsp:txBody>
      <dsp:txXfrm>
        <a:off x="2758437" y="362455"/>
        <a:ext cx="1750085" cy="175008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170E0-4361-42CB-80BD-DE2580E4EA70}">
      <dsp:nvSpPr>
        <dsp:cNvPr id="0" name=""/>
        <dsp:cNvSpPr/>
      </dsp:nvSpPr>
      <dsp:spPr>
        <a:xfrm rot="10800000">
          <a:off x="818670" y="0"/>
          <a:ext cx="11293568" cy="1289354"/>
        </a:xfrm>
        <a:prstGeom prst="homePlate">
          <a:avLst/>
        </a:prstGeom>
        <a:solidFill>
          <a:schemeClr val="accent6">
            <a:alpha val="9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570" tIns="76200" rIns="14224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Lifetime prevalence rates of up to 12% have been reported (Kessler et al., 2005) compared with lifetime prevalence estimates for other anxiety disorders of 6% for generalised anxiety disorder, 5% for panic disorder, 7% for post-traumatic stress disorder PTSD) and 2% for obsessive-compulsive disorder (OCD).</a:t>
          </a:r>
        </a:p>
      </dsp:txBody>
      <dsp:txXfrm rot="10800000">
        <a:off x="1141008" y="0"/>
        <a:ext cx="10971230" cy="1289354"/>
      </dsp:txXfrm>
    </dsp:sp>
    <dsp:sp modelId="{89708BE3-2139-4ABE-BA1B-9884203F03DD}">
      <dsp:nvSpPr>
        <dsp:cNvPr id="0" name=""/>
        <dsp:cNvSpPr/>
      </dsp:nvSpPr>
      <dsp:spPr>
        <a:xfrm>
          <a:off x="0" y="0"/>
          <a:ext cx="1289354" cy="1289354"/>
        </a:xfrm>
        <a:prstGeom prst="ellipse">
          <a:avLst/>
        </a:prstGeom>
        <a:blipFill rotWithShape="1">
          <a:blip xmlns:r="http://schemas.openxmlformats.org/officeDocument/2006/relationships" r:embed="rId1"/>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F8BCB-259B-45B5-A9E1-A7A684C995BE}">
      <dsp:nvSpPr>
        <dsp:cNvPr id="0" name=""/>
        <dsp:cNvSpPr/>
      </dsp:nvSpPr>
      <dsp:spPr>
        <a:xfrm>
          <a:off x="767071" y="0"/>
          <a:ext cx="4317587" cy="2808859"/>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dirty="0"/>
            <a:t>Data from the National Comorbidity Survey reveals it is the third most common psychiatric condition after major depression and alcohol dependence (Kessler et al., 2005)</a:t>
          </a:r>
        </a:p>
      </dsp:txBody>
      <dsp:txXfrm>
        <a:off x="904188" y="137117"/>
        <a:ext cx="4043353" cy="253462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DEE40-96C0-4955-ABBB-5B0BAD5DC240}">
      <dsp:nvSpPr>
        <dsp:cNvPr id="0" name=""/>
        <dsp:cNvSpPr/>
      </dsp:nvSpPr>
      <dsp:spPr>
        <a:xfrm>
          <a:off x="7206" y="413067"/>
          <a:ext cx="4307755" cy="1723102"/>
        </a:xfrm>
        <a:prstGeom prst="chevron">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rtl="0">
            <a:lnSpc>
              <a:spcPct val="90000"/>
            </a:lnSpc>
            <a:spcBef>
              <a:spcPct val="0"/>
            </a:spcBef>
            <a:spcAft>
              <a:spcPct val="35000"/>
            </a:spcAft>
            <a:buNone/>
          </a:pPr>
          <a:r>
            <a:rPr lang="en-GB" sz="1500" kern="1200" dirty="0"/>
            <a:t>Women and men are equally likely to seek treatment for social anxiety disorder, but community surveys indicate that women are somewhat more likely to have the condition (Kessler et al., 2005)</a:t>
          </a:r>
        </a:p>
      </dsp:txBody>
      <dsp:txXfrm>
        <a:off x="868757" y="413067"/>
        <a:ext cx="2584653" cy="1723102"/>
      </dsp:txXfrm>
    </dsp:sp>
    <dsp:sp modelId="{D5F8B544-3C73-4874-A06E-93C69CC00239}">
      <dsp:nvSpPr>
        <dsp:cNvPr id="0" name=""/>
        <dsp:cNvSpPr/>
      </dsp:nvSpPr>
      <dsp:spPr>
        <a:xfrm>
          <a:off x="3884186" y="413067"/>
          <a:ext cx="4307755" cy="1723102"/>
        </a:xfrm>
        <a:prstGeom prst="chevron">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rtl="0">
            <a:lnSpc>
              <a:spcPct val="90000"/>
            </a:lnSpc>
            <a:spcBef>
              <a:spcPct val="0"/>
            </a:spcBef>
            <a:spcAft>
              <a:spcPct val="35000"/>
            </a:spcAft>
            <a:buNone/>
          </a:pPr>
          <a:r>
            <a:rPr lang="en-GB" sz="1800" kern="1200" dirty="0"/>
            <a:t>It typically starts in childhood or adolescence</a:t>
          </a:r>
        </a:p>
      </dsp:txBody>
      <dsp:txXfrm>
        <a:off x="4745737" y="413067"/>
        <a:ext cx="2584653" cy="17231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F09E6-55CC-41D1-AF8D-259604FD1D0D}">
      <dsp:nvSpPr>
        <dsp:cNvPr id="0" name=""/>
        <dsp:cNvSpPr/>
      </dsp:nvSpPr>
      <dsp:spPr>
        <a:xfrm>
          <a:off x="0" y="15814"/>
          <a:ext cx="12289604" cy="87516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t>Educational achievement can be undermined, with individuals having a heightened risk of leaving school early and obtaining poorer qualifications (Van Ameringen et al., 2003).</a:t>
          </a:r>
        </a:p>
      </dsp:txBody>
      <dsp:txXfrm>
        <a:off x="42722" y="58536"/>
        <a:ext cx="12204160" cy="7897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8DFDE-0A42-4738-9F85-081DF4E01F09}">
      <dsp:nvSpPr>
        <dsp:cNvPr id="0" name=""/>
        <dsp:cNvSpPr/>
      </dsp:nvSpPr>
      <dsp:spPr>
        <a:xfrm>
          <a:off x="1648460" y="0"/>
          <a:ext cx="2799078" cy="2193068"/>
        </a:xfrm>
        <a:prstGeom prst="ellipse">
          <a:avLst/>
        </a:prstGeom>
        <a:solidFill>
          <a:schemeClr val="accent5">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55650" rtl="0">
            <a:lnSpc>
              <a:spcPct val="90000"/>
            </a:lnSpc>
            <a:spcBef>
              <a:spcPct val="0"/>
            </a:spcBef>
            <a:spcAft>
              <a:spcPct val="35000"/>
            </a:spcAft>
            <a:buNone/>
          </a:pPr>
          <a:r>
            <a:rPr lang="en-GB" sz="1700" kern="1200" dirty="0"/>
            <a:t>Social life is impaired. Fewer friends and have more difficulty getting on with friends (</a:t>
          </a:r>
          <a:r>
            <a:rPr lang="en-GB" sz="1700" kern="1200" dirty="0" err="1"/>
            <a:t>Whisman</a:t>
          </a:r>
          <a:r>
            <a:rPr lang="en-GB" sz="1700" kern="1200" dirty="0"/>
            <a:t> et al., 2000).</a:t>
          </a:r>
        </a:p>
      </dsp:txBody>
      <dsp:txXfrm>
        <a:off x="2058375" y="321167"/>
        <a:ext cx="1979248" cy="15507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D109C-FC4E-4A37-946A-2E89B707CA96}">
      <dsp:nvSpPr>
        <dsp:cNvPr id="0" name=""/>
        <dsp:cNvSpPr/>
      </dsp:nvSpPr>
      <dsp:spPr>
        <a:xfrm>
          <a:off x="2393458" y="0"/>
          <a:ext cx="3590187" cy="2217556"/>
        </a:xfrm>
        <a:prstGeom prst="rightArrow">
          <a:avLst>
            <a:gd name="adj1" fmla="val 75000"/>
            <a:gd name="adj2" fmla="val 50000"/>
          </a:avLst>
        </a:prstGeom>
        <a:solidFill>
          <a:schemeClr val="accent3">
            <a:tint val="40000"/>
            <a:alpha val="90000"/>
            <a:hueOff val="0"/>
            <a:satOff val="0"/>
            <a:lumOff val="0"/>
            <a:alphaOff val="0"/>
          </a:schemeClr>
        </a:solidFill>
        <a:ln w="1079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E357A1-7286-43CE-B8CB-E2863A1493E1}">
      <dsp:nvSpPr>
        <dsp:cNvPr id="0" name=""/>
        <dsp:cNvSpPr/>
      </dsp:nvSpPr>
      <dsp:spPr>
        <a:xfrm>
          <a:off x="0" y="0"/>
          <a:ext cx="2393458" cy="2217556"/>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rtl="0">
            <a:lnSpc>
              <a:spcPct val="90000"/>
            </a:lnSpc>
            <a:spcBef>
              <a:spcPct val="0"/>
            </a:spcBef>
            <a:spcAft>
              <a:spcPct val="35000"/>
            </a:spcAft>
            <a:buNone/>
          </a:pPr>
          <a:r>
            <a:rPr lang="en-GB" sz="1900" kern="1200" dirty="0"/>
            <a:t>They are less likely to marry, are more likely to divorce and are less likely to have children (</a:t>
          </a:r>
          <a:r>
            <a:rPr lang="en-GB" sz="1900" kern="1200" dirty="0" err="1"/>
            <a:t>Wittchen</a:t>
          </a:r>
          <a:r>
            <a:rPr lang="en-GB" sz="1900" kern="1200" dirty="0"/>
            <a:t> et al., 1999). </a:t>
          </a:r>
        </a:p>
      </dsp:txBody>
      <dsp:txXfrm>
        <a:off x="108252" y="108252"/>
        <a:ext cx="2176954" cy="200105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73693-0545-467D-8AE3-4C0098179795}">
      <dsp:nvSpPr>
        <dsp:cNvPr id="0" name=""/>
        <dsp:cNvSpPr/>
      </dsp:nvSpPr>
      <dsp:spPr>
        <a:xfrm>
          <a:off x="0" y="0"/>
          <a:ext cx="768537" cy="768537"/>
        </a:xfrm>
        <a:prstGeom prst="pie">
          <a:avLst>
            <a:gd name="adj1" fmla="val 5400000"/>
            <a:gd name="adj2" fmla="val 1620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8DFE3B-4F34-4794-8CA5-60FA20C62607}">
      <dsp:nvSpPr>
        <dsp:cNvPr id="0" name=""/>
        <dsp:cNvSpPr/>
      </dsp:nvSpPr>
      <dsp:spPr>
        <a:xfrm>
          <a:off x="248683" y="0"/>
          <a:ext cx="7783317" cy="768537"/>
        </a:xfrm>
        <a:prstGeom prst="rect">
          <a:avLst/>
        </a:prstGeom>
        <a:solidFill>
          <a:schemeClr val="lt1">
            <a:alpha val="9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Social fears can also interfere with visiting shops, buying clothes, having a haircut and using the telephone. </a:t>
          </a:r>
        </a:p>
      </dsp:txBody>
      <dsp:txXfrm>
        <a:off x="248683" y="0"/>
        <a:ext cx="7783317" cy="76853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9E891-7FCB-4654-9A03-43F76FB7F72D}">
      <dsp:nvSpPr>
        <dsp:cNvPr id="0" name=""/>
        <dsp:cNvSpPr/>
      </dsp:nvSpPr>
      <dsp:spPr>
        <a:xfrm>
          <a:off x="2716038" y="826840"/>
          <a:ext cx="2258283" cy="74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err="1"/>
            <a:t>Katzelnick</a:t>
          </a:r>
          <a:r>
            <a:rPr lang="en-GB" sz="1600" kern="1200" dirty="0"/>
            <a:t> et al. (2001) - associated with outpatient medical visits.</a:t>
          </a:r>
        </a:p>
      </dsp:txBody>
      <dsp:txXfrm>
        <a:off x="2716038" y="826840"/>
        <a:ext cx="2258283" cy="744207"/>
      </dsp:txXfrm>
    </dsp:sp>
    <dsp:sp modelId="{FC8EA3D5-8D1C-45BB-BBC9-AD575D13D909}">
      <dsp:nvSpPr>
        <dsp:cNvPr id="0" name=""/>
        <dsp:cNvSpPr/>
      </dsp:nvSpPr>
      <dsp:spPr>
        <a:xfrm>
          <a:off x="2713472" y="600498"/>
          <a:ext cx="179636" cy="179636"/>
        </a:xfrm>
        <a:prstGeom prst="ellipse">
          <a:avLst/>
        </a:prstGeom>
        <a:solidFill>
          <a:schemeClr val="accent2">
            <a:shade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A0F6A6-1118-43CD-9490-C6CAD49BFF69}">
      <dsp:nvSpPr>
        <dsp:cNvPr id="0" name=""/>
        <dsp:cNvSpPr/>
      </dsp:nvSpPr>
      <dsp:spPr>
        <a:xfrm>
          <a:off x="2839217" y="349007"/>
          <a:ext cx="179636" cy="179636"/>
        </a:xfrm>
        <a:prstGeom prst="ellipse">
          <a:avLst/>
        </a:prstGeom>
        <a:solidFill>
          <a:schemeClr val="accent2">
            <a:shade val="50000"/>
            <a:hueOff val="-74405"/>
            <a:satOff val="-806"/>
            <a:lumOff val="576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6D7998-496D-4623-9AA5-0771BE482BBD}">
      <dsp:nvSpPr>
        <dsp:cNvPr id="0" name=""/>
        <dsp:cNvSpPr/>
      </dsp:nvSpPr>
      <dsp:spPr>
        <a:xfrm>
          <a:off x="3141006" y="399306"/>
          <a:ext cx="282285" cy="282285"/>
        </a:xfrm>
        <a:prstGeom prst="ellipse">
          <a:avLst/>
        </a:prstGeom>
        <a:solidFill>
          <a:schemeClr val="accent2">
            <a:shade val="50000"/>
            <a:hueOff val="-148810"/>
            <a:satOff val="-1613"/>
            <a:lumOff val="1153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6F97AA-01B7-4644-BAEB-EEB15D3EF88A}">
      <dsp:nvSpPr>
        <dsp:cNvPr id="0" name=""/>
        <dsp:cNvSpPr/>
      </dsp:nvSpPr>
      <dsp:spPr>
        <a:xfrm>
          <a:off x="3392496" y="122666"/>
          <a:ext cx="179636" cy="179636"/>
        </a:xfrm>
        <a:prstGeom prst="ellipse">
          <a:avLst/>
        </a:prstGeom>
        <a:solidFill>
          <a:schemeClr val="accent2">
            <a:shade val="50000"/>
            <a:hueOff val="-223214"/>
            <a:satOff val="-2419"/>
            <a:lumOff val="172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DA5DF3-0200-4D22-AD2C-CACBE4A3807A}">
      <dsp:nvSpPr>
        <dsp:cNvPr id="0" name=""/>
        <dsp:cNvSpPr/>
      </dsp:nvSpPr>
      <dsp:spPr>
        <a:xfrm>
          <a:off x="3719434" y="22070"/>
          <a:ext cx="179636" cy="179636"/>
        </a:xfrm>
        <a:prstGeom prst="ellipse">
          <a:avLst/>
        </a:prstGeom>
        <a:solidFill>
          <a:schemeClr val="accent2">
            <a:shade val="50000"/>
            <a:hueOff val="-297619"/>
            <a:satOff val="-3225"/>
            <a:lumOff val="2306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45E2D0-418B-4B0B-A963-7DF5DC3836C4}">
      <dsp:nvSpPr>
        <dsp:cNvPr id="0" name=""/>
        <dsp:cNvSpPr/>
      </dsp:nvSpPr>
      <dsp:spPr>
        <a:xfrm>
          <a:off x="4121819" y="198113"/>
          <a:ext cx="179636" cy="179636"/>
        </a:xfrm>
        <a:prstGeom prst="ellipse">
          <a:avLst/>
        </a:prstGeom>
        <a:solidFill>
          <a:schemeClr val="accent2">
            <a:shade val="50000"/>
            <a:hueOff val="-372024"/>
            <a:satOff val="-4032"/>
            <a:lumOff val="288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19FAF2-9834-425F-B12A-68A0604B94C0}">
      <dsp:nvSpPr>
        <dsp:cNvPr id="0" name=""/>
        <dsp:cNvSpPr/>
      </dsp:nvSpPr>
      <dsp:spPr>
        <a:xfrm>
          <a:off x="4373310" y="323858"/>
          <a:ext cx="282285" cy="282285"/>
        </a:xfrm>
        <a:prstGeom prst="ellipse">
          <a:avLst/>
        </a:prstGeom>
        <a:solidFill>
          <a:schemeClr val="accent2">
            <a:shade val="50000"/>
            <a:hueOff val="-446429"/>
            <a:satOff val="-4838"/>
            <a:lumOff val="345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C9D35C-D97F-48D8-9EE7-83C06491AE34}">
      <dsp:nvSpPr>
        <dsp:cNvPr id="0" name=""/>
        <dsp:cNvSpPr/>
      </dsp:nvSpPr>
      <dsp:spPr>
        <a:xfrm>
          <a:off x="4725397" y="600498"/>
          <a:ext cx="179636" cy="179636"/>
        </a:xfrm>
        <a:prstGeom prst="ellipse">
          <a:avLst/>
        </a:prstGeom>
        <a:solidFill>
          <a:schemeClr val="accent2">
            <a:shade val="50000"/>
            <a:hueOff val="-520833"/>
            <a:satOff val="-5644"/>
            <a:lumOff val="4036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573F9D-1DE1-4B85-BE50-76E6BCDDA856}">
      <dsp:nvSpPr>
        <dsp:cNvPr id="0" name=""/>
        <dsp:cNvSpPr/>
      </dsp:nvSpPr>
      <dsp:spPr>
        <a:xfrm>
          <a:off x="4876292" y="877138"/>
          <a:ext cx="179636" cy="179636"/>
        </a:xfrm>
        <a:prstGeom prst="ellipse">
          <a:avLst/>
        </a:prstGeom>
        <a:solidFill>
          <a:schemeClr val="accent2">
            <a:shade val="50000"/>
            <a:hueOff val="-595238"/>
            <a:satOff val="-6451"/>
            <a:lumOff val="461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0BBB7C-4F1F-44AC-B62D-975946D09F48}">
      <dsp:nvSpPr>
        <dsp:cNvPr id="0" name=""/>
        <dsp:cNvSpPr/>
      </dsp:nvSpPr>
      <dsp:spPr>
        <a:xfrm>
          <a:off x="3568540" y="349007"/>
          <a:ext cx="461921" cy="461921"/>
        </a:xfrm>
        <a:prstGeom prst="ellipse">
          <a:avLst/>
        </a:prstGeom>
        <a:solidFill>
          <a:schemeClr val="accent2">
            <a:shade val="50000"/>
            <a:hueOff val="-669643"/>
            <a:satOff val="-7257"/>
            <a:lumOff val="518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DE36A-AF91-43D2-8829-04C6FD5B58DE}">
      <dsp:nvSpPr>
        <dsp:cNvPr id="0" name=""/>
        <dsp:cNvSpPr/>
      </dsp:nvSpPr>
      <dsp:spPr>
        <a:xfrm>
          <a:off x="2587726" y="1304672"/>
          <a:ext cx="179636" cy="179636"/>
        </a:xfrm>
        <a:prstGeom prst="ellipse">
          <a:avLst/>
        </a:prstGeom>
        <a:solidFill>
          <a:schemeClr val="accent2">
            <a:shade val="50000"/>
            <a:hueOff val="-595238"/>
            <a:satOff val="-6451"/>
            <a:lumOff val="461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42C656-8582-4783-ACDC-5C04B38F5895}">
      <dsp:nvSpPr>
        <dsp:cNvPr id="0" name=""/>
        <dsp:cNvSpPr/>
      </dsp:nvSpPr>
      <dsp:spPr>
        <a:xfrm>
          <a:off x="2738621" y="1531014"/>
          <a:ext cx="282285" cy="282285"/>
        </a:xfrm>
        <a:prstGeom prst="ellipse">
          <a:avLst/>
        </a:prstGeom>
        <a:solidFill>
          <a:schemeClr val="accent2">
            <a:shade val="50000"/>
            <a:hueOff val="-520833"/>
            <a:satOff val="-5644"/>
            <a:lumOff val="4036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5E58B5-641C-4530-88AC-B1ACA7A20AFD}">
      <dsp:nvSpPr>
        <dsp:cNvPr id="0" name=""/>
        <dsp:cNvSpPr/>
      </dsp:nvSpPr>
      <dsp:spPr>
        <a:xfrm>
          <a:off x="3115857" y="1732206"/>
          <a:ext cx="410597" cy="410597"/>
        </a:xfrm>
        <a:prstGeom prst="ellipse">
          <a:avLst/>
        </a:prstGeom>
        <a:solidFill>
          <a:schemeClr val="accent2">
            <a:shade val="50000"/>
            <a:hueOff val="-446429"/>
            <a:satOff val="-4838"/>
            <a:lumOff val="345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BBF646-C2CE-4E65-80A7-7CE25A3638A6}">
      <dsp:nvSpPr>
        <dsp:cNvPr id="0" name=""/>
        <dsp:cNvSpPr/>
      </dsp:nvSpPr>
      <dsp:spPr>
        <a:xfrm>
          <a:off x="3643987" y="2059144"/>
          <a:ext cx="179636" cy="179636"/>
        </a:xfrm>
        <a:prstGeom prst="ellipse">
          <a:avLst/>
        </a:prstGeom>
        <a:solidFill>
          <a:schemeClr val="accent2">
            <a:shade val="50000"/>
            <a:hueOff val="-372024"/>
            <a:satOff val="-4032"/>
            <a:lumOff val="2883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A5D097-46F1-4ED3-A41E-A525F115D4A2}">
      <dsp:nvSpPr>
        <dsp:cNvPr id="0" name=""/>
        <dsp:cNvSpPr/>
      </dsp:nvSpPr>
      <dsp:spPr>
        <a:xfrm>
          <a:off x="3744583" y="1732206"/>
          <a:ext cx="282285" cy="282285"/>
        </a:xfrm>
        <a:prstGeom prst="ellipse">
          <a:avLst/>
        </a:prstGeom>
        <a:solidFill>
          <a:schemeClr val="accent2">
            <a:shade val="50000"/>
            <a:hueOff val="-297619"/>
            <a:satOff val="-3225"/>
            <a:lumOff val="2306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17EBB-7579-4582-ABB0-B525B9ED3D11}">
      <dsp:nvSpPr>
        <dsp:cNvPr id="0" name=""/>
        <dsp:cNvSpPr/>
      </dsp:nvSpPr>
      <dsp:spPr>
        <a:xfrm>
          <a:off x="3996074" y="2084293"/>
          <a:ext cx="179636" cy="179636"/>
        </a:xfrm>
        <a:prstGeom prst="ellipse">
          <a:avLst/>
        </a:prstGeom>
        <a:solidFill>
          <a:schemeClr val="accent2">
            <a:shade val="50000"/>
            <a:hueOff val="-223214"/>
            <a:satOff val="-2419"/>
            <a:lumOff val="172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2BEEE8-255C-47BE-9C47-C84404A8B1B7}">
      <dsp:nvSpPr>
        <dsp:cNvPr id="0" name=""/>
        <dsp:cNvSpPr/>
      </dsp:nvSpPr>
      <dsp:spPr>
        <a:xfrm>
          <a:off x="4222416" y="1681908"/>
          <a:ext cx="410597" cy="410597"/>
        </a:xfrm>
        <a:prstGeom prst="ellipse">
          <a:avLst/>
        </a:prstGeom>
        <a:solidFill>
          <a:schemeClr val="accent2">
            <a:shade val="50000"/>
            <a:hueOff val="-148810"/>
            <a:satOff val="-1613"/>
            <a:lumOff val="1153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840BFD-920D-48A0-B707-EED886A54EC0}">
      <dsp:nvSpPr>
        <dsp:cNvPr id="0" name=""/>
        <dsp:cNvSpPr/>
      </dsp:nvSpPr>
      <dsp:spPr>
        <a:xfrm>
          <a:off x="4775695" y="1581312"/>
          <a:ext cx="282285" cy="282285"/>
        </a:xfrm>
        <a:prstGeom prst="ellipse">
          <a:avLst/>
        </a:prstGeom>
        <a:solidFill>
          <a:schemeClr val="accent2">
            <a:shade val="50000"/>
            <a:hueOff val="-74405"/>
            <a:satOff val="-806"/>
            <a:lumOff val="576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D9AF8B-60A0-4E81-A270-A46CCCB49BC3}">
      <dsp:nvSpPr>
        <dsp:cNvPr id="0" name=""/>
        <dsp:cNvSpPr/>
      </dsp:nvSpPr>
      <dsp:spPr>
        <a:xfrm>
          <a:off x="6775678" y="1024956"/>
          <a:ext cx="224659" cy="224735"/>
        </a:xfrm>
        <a:prstGeom prst="ellipse">
          <a:avLst/>
        </a:prstGeom>
        <a:solidFill>
          <a:schemeClr val="accent5">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7D99C1-E90B-411D-A86C-F0DC64F26786}">
      <dsp:nvSpPr>
        <dsp:cNvPr id="0" name=""/>
        <dsp:cNvSpPr/>
      </dsp:nvSpPr>
      <dsp:spPr>
        <a:xfrm>
          <a:off x="6393900" y="1024956"/>
          <a:ext cx="224659" cy="224735"/>
        </a:xfrm>
        <a:prstGeom prst="ellipse">
          <a:avLst/>
        </a:prstGeom>
        <a:solidFill>
          <a:schemeClr val="accent5">
            <a:hueOff val="1117832"/>
            <a:satOff val="-963"/>
            <a:lumOff val="1275"/>
            <a:alphaOff val="0"/>
          </a:schemeClr>
        </a:solidFill>
        <a:ln w="10795" cap="flat" cmpd="sng" algn="ctr">
          <a:solidFill>
            <a:schemeClr val="accent5">
              <a:hueOff val="1117832"/>
              <a:satOff val="-963"/>
              <a:lumOff val="12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501BB7-BEB6-46A6-A80B-F6937FE63083}">
      <dsp:nvSpPr>
        <dsp:cNvPr id="0" name=""/>
        <dsp:cNvSpPr/>
      </dsp:nvSpPr>
      <dsp:spPr>
        <a:xfrm>
          <a:off x="6012122" y="1024956"/>
          <a:ext cx="224659" cy="224735"/>
        </a:xfrm>
        <a:prstGeom prst="ellipse">
          <a:avLst/>
        </a:prstGeom>
        <a:solidFill>
          <a:schemeClr val="accent5">
            <a:hueOff val="2235664"/>
            <a:satOff val="-1927"/>
            <a:lumOff val="2549"/>
            <a:alphaOff val="0"/>
          </a:schemeClr>
        </a:solidFill>
        <a:ln w="10795" cap="flat" cmpd="sng" algn="ctr">
          <a:solidFill>
            <a:schemeClr val="accent5">
              <a:hueOff val="2235664"/>
              <a:satOff val="-1927"/>
              <a:lumOff val="2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50BC6E-86C8-4E48-B9A6-B407002AC08F}">
      <dsp:nvSpPr>
        <dsp:cNvPr id="0" name=""/>
        <dsp:cNvSpPr/>
      </dsp:nvSpPr>
      <dsp:spPr>
        <a:xfrm>
          <a:off x="5630345" y="1024956"/>
          <a:ext cx="224659" cy="224735"/>
        </a:xfrm>
        <a:prstGeom prst="ellipse">
          <a:avLst/>
        </a:prstGeom>
        <a:solidFill>
          <a:schemeClr val="accent5">
            <a:hueOff val="3353496"/>
            <a:satOff val="-2890"/>
            <a:lumOff val="3824"/>
            <a:alphaOff val="0"/>
          </a:schemeClr>
        </a:solidFill>
        <a:ln w="10795" cap="flat" cmpd="sng" algn="ctr">
          <a:solidFill>
            <a:schemeClr val="accent5">
              <a:hueOff val="3353496"/>
              <a:satOff val="-2890"/>
              <a:lumOff val="38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BE1660-20EA-42FF-9BEF-345A7DB5CE41}">
      <dsp:nvSpPr>
        <dsp:cNvPr id="0" name=""/>
        <dsp:cNvSpPr/>
      </dsp:nvSpPr>
      <dsp:spPr>
        <a:xfrm>
          <a:off x="5248567" y="1024956"/>
          <a:ext cx="224659" cy="224735"/>
        </a:xfrm>
        <a:prstGeom prst="ellipse">
          <a:avLst/>
        </a:prstGeom>
        <a:solidFill>
          <a:schemeClr val="accent5">
            <a:hueOff val="4471328"/>
            <a:satOff val="-3854"/>
            <a:lumOff val="5098"/>
            <a:alphaOff val="0"/>
          </a:schemeClr>
        </a:solidFill>
        <a:ln w="10795" cap="flat" cmpd="sng" algn="ctr">
          <a:solidFill>
            <a:schemeClr val="accent5">
              <a:hueOff val="4471328"/>
              <a:satOff val="-3854"/>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4E0A52-21DB-4180-96D4-2386A72F50CA}">
      <dsp:nvSpPr>
        <dsp:cNvPr id="0" name=""/>
        <dsp:cNvSpPr/>
      </dsp:nvSpPr>
      <dsp:spPr>
        <a:xfrm>
          <a:off x="4641651" y="912589"/>
          <a:ext cx="449798" cy="449470"/>
        </a:xfrm>
        <a:prstGeom prst="ellipse">
          <a:avLst/>
        </a:prstGeom>
        <a:solidFill>
          <a:schemeClr val="accent5">
            <a:hueOff val="5589159"/>
            <a:satOff val="-4817"/>
            <a:lumOff val="6373"/>
            <a:alphaOff val="0"/>
          </a:schemeClr>
        </a:solidFill>
        <a:ln w="10795" cap="flat" cmpd="sng" algn="ctr">
          <a:solidFill>
            <a:schemeClr val="accent5">
              <a:hueOff val="5589159"/>
              <a:satOff val="-4817"/>
              <a:lumOff val="6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7EAFD-AB97-4088-99C7-30EA883E989B}">
      <dsp:nvSpPr>
        <dsp:cNvPr id="0" name=""/>
        <dsp:cNvSpPr/>
      </dsp:nvSpPr>
      <dsp:spPr>
        <a:xfrm>
          <a:off x="6409229" y="560700"/>
          <a:ext cx="224659" cy="224735"/>
        </a:xfrm>
        <a:prstGeom prst="ellipse">
          <a:avLst/>
        </a:prstGeom>
        <a:solidFill>
          <a:schemeClr val="accent5">
            <a:hueOff val="6706992"/>
            <a:satOff val="-5780"/>
            <a:lumOff val="7648"/>
            <a:alphaOff val="0"/>
          </a:schemeClr>
        </a:solidFill>
        <a:ln w="10795" cap="flat" cmpd="sng" algn="ctr">
          <a:solidFill>
            <a:schemeClr val="accent5">
              <a:hueOff val="6706992"/>
              <a:satOff val="-5780"/>
              <a:lumOff val="764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A74449-C169-4C25-B533-7886B30A0752}">
      <dsp:nvSpPr>
        <dsp:cNvPr id="0" name=""/>
        <dsp:cNvSpPr/>
      </dsp:nvSpPr>
      <dsp:spPr>
        <a:xfrm>
          <a:off x="6409229" y="1492624"/>
          <a:ext cx="224659" cy="224735"/>
        </a:xfrm>
        <a:prstGeom prst="ellipse">
          <a:avLst/>
        </a:prstGeom>
        <a:solidFill>
          <a:schemeClr val="accent5">
            <a:hueOff val="7824823"/>
            <a:satOff val="-6744"/>
            <a:lumOff val="8922"/>
            <a:alphaOff val="0"/>
          </a:schemeClr>
        </a:solidFill>
        <a:ln w="10795" cap="flat" cmpd="sng" algn="ctr">
          <a:solidFill>
            <a:schemeClr val="accent5">
              <a:hueOff val="7824823"/>
              <a:satOff val="-6744"/>
              <a:lumOff val="89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A86A6F-F13A-4E62-A975-765F07662B89}">
      <dsp:nvSpPr>
        <dsp:cNvPr id="0" name=""/>
        <dsp:cNvSpPr/>
      </dsp:nvSpPr>
      <dsp:spPr>
        <a:xfrm>
          <a:off x="6609937" y="762689"/>
          <a:ext cx="224659" cy="224735"/>
        </a:xfrm>
        <a:prstGeom prst="ellipse">
          <a:avLst/>
        </a:prstGeom>
        <a:solidFill>
          <a:schemeClr val="accent5">
            <a:hueOff val="8942655"/>
            <a:satOff val="-7707"/>
            <a:lumOff val="10197"/>
            <a:alphaOff val="0"/>
          </a:schemeClr>
        </a:solidFill>
        <a:ln w="10795" cap="flat" cmpd="sng" algn="ctr">
          <a:solidFill>
            <a:schemeClr val="accent5">
              <a:hueOff val="8942655"/>
              <a:satOff val="-7707"/>
              <a:lumOff val="1019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34F9B4-ED5F-4E1B-B098-CE0F9FBD385B}">
      <dsp:nvSpPr>
        <dsp:cNvPr id="0" name=""/>
        <dsp:cNvSpPr/>
      </dsp:nvSpPr>
      <dsp:spPr>
        <a:xfrm>
          <a:off x="6623350" y="1291773"/>
          <a:ext cx="224659" cy="224735"/>
        </a:xfrm>
        <a:prstGeom prst="ellipse">
          <a:avLst/>
        </a:prstGeom>
        <a:solidFill>
          <a:schemeClr val="accent5">
            <a:hueOff val="10060486"/>
            <a:satOff val="-8671"/>
            <a:lumOff val="11471"/>
            <a:alphaOff val="0"/>
          </a:schemeClr>
        </a:solidFill>
        <a:ln w="10795" cap="flat" cmpd="sng" algn="ctr">
          <a:solidFill>
            <a:schemeClr val="accent5">
              <a:hueOff val="10060486"/>
              <a:satOff val="-8671"/>
              <a:lumOff val="11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1036FC-0DE8-4877-936A-AB18AB6F8EDB}">
      <dsp:nvSpPr>
        <dsp:cNvPr id="0" name=""/>
        <dsp:cNvSpPr/>
      </dsp:nvSpPr>
      <dsp:spPr>
        <a:xfrm>
          <a:off x="1119212" y="0"/>
          <a:ext cx="4456742" cy="2274649"/>
        </a:xfrm>
        <a:prstGeom prst="ellipse">
          <a:avLst/>
        </a:prstGeom>
        <a:solidFill>
          <a:schemeClr val="accent5">
            <a:hueOff val="11178319"/>
            <a:satOff val="-9634"/>
            <a:lumOff val="12746"/>
            <a:alphaOff val="0"/>
          </a:schemeClr>
        </a:solidFill>
        <a:ln w="10795" cap="flat" cmpd="sng" algn="ctr">
          <a:solidFill>
            <a:schemeClr val="accent5">
              <a:hueOff val="11178319"/>
              <a:satOff val="-9634"/>
              <a:lumOff val="1274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t>Employed- but report taking more days off work and being less productive because of their symptoms (Stein et al., 1999). People may avoid or leave jobs that involve giving presentations or performances. </a:t>
          </a:r>
        </a:p>
      </dsp:txBody>
      <dsp:txXfrm>
        <a:off x="1771887" y="333115"/>
        <a:ext cx="3151392" cy="160841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B7AC3-281F-436D-86E6-4532FAA71D98}">
      <dsp:nvSpPr>
        <dsp:cNvPr id="0" name=""/>
        <dsp:cNvSpPr/>
      </dsp:nvSpPr>
      <dsp:spPr>
        <a:xfrm rot="10800000">
          <a:off x="2302112" y="0"/>
          <a:ext cx="7954026" cy="1194619"/>
        </a:xfrm>
        <a:prstGeom prst="homePlate">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6794" tIns="121920" rIns="227584" bIns="121920" numCol="1" spcCol="1270" anchor="ctr" anchorCtr="0">
          <a:noAutofit/>
        </a:bodyPr>
        <a:lstStyle/>
        <a:p>
          <a:pPr marL="0" lvl="0" indent="0" algn="ctr" defTabSz="1422400" rtl="0">
            <a:lnSpc>
              <a:spcPct val="90000"/>
            </a:lnSpc>
            <a:spcBef>
              <a:spcPct val="0"/>
            </a:spcBef>
            <a:spcAft>
              <a:spcPct val="35000"/>
            </a:spcAft>
            <a:buNone/>
          </a:pPr>
          <a:r>
            <a:rPr lang="en-GB" sz="3200" kern="1200"/>
            <a:t>An interaction between several different biopsychosocial factors (Tillfors, 2004)</a:t>
          </a:r>
        </a:p>
      </dsp:txBody>
      <dsp:txXfrm rot="10800000">
        <a:off x="2600767" y="0"/>
        <a:ext cx="7655371" cy="1194619"/>
      </dsp:txXfrm>
    </dsp:sp>
    <dsp:sp modelId="{01D75762-8899-4A45-8913-77A642E3116E}">
      <dsp:nvSpPr>
        <dsp:cNvPr id="0" name=""/>
        <dsp:cNvSpPr/>
      </dsp:nvSpPr>
      <dsp:spPr>
        <a:xfrm>
          <a:off x="1704803" y="0"/>
          <a:ext cx="1194619" cy="1194619"/>
        </a:xfrm>
        <a:prstGeom prst="ellipse">
          <a:avLst/>
        </a:prstGeom>
        <a:blipFill rotWithShape="1">
          <a:blip xmlns:r="http://schemas.openxmlformats.org/officeDocument/2006/relationships" r:embed="rId1"/>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1A9B10-90BF-4827-A4C1-FB2607791C62}">
      <dsp:nvSpPr>
        <dsp:cNvPr id="0" name=""/>
        <dsp:cNvSpPr/>
      </dsp:nvSpPr>
      <dsp:spPr>
        <a:xfrm>
          <a:off x="-138142" y="0"/>
          <a:ext cx="4032728" cy="2504007"/>
        </a:xfrm>
        <a:prstGeom prst="ellipse">
          <a:avLst/>
        </a:prstGeom>
        <a:solidFill>
          <a:schemeClr val="accent5">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kern="1200" dirty="0"/>
            <a:t>However, heritability estimates are only 25 to 50%, indicating that environmental factors also have an important role in the development of the condition</a:t>
          </a:r>
        </a:p>
      </dsp:txBody>
      <dsp:txXfrm>
        <a:off x="452437" y="366703"/>
        <a:ext cx="2851570" cy="177060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14575B-8044-4A69-9228-05248F1082BC}">
      <dsp:nvSpPr>
        <dsp:cNvPr id="0" name=""/>
        <dsp:cNvSpPr/>
      </dsp:nvSpPr>
      <dsp:spPr>
        <a:xfrm>
          <a:off x="259012" y="1479"/>
          <a:ext cx="3325875" cy="1995525"/>
        </a:xfrm>
        <a:prstGeom prst="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Genes seem to play a part, but may influence the probability of developing any anxiety disorder rather than developing social anxiety in particular. </a:t>
          </a:r>
        </a:p>
      </dsp:txBody>
      <dsp:txXfrm>
        <a:off x="259012" y="1479"/>
        <a:ext cx="3325875" cy="1995525"/>
      </dsp:txXfrm>
    </dsp:sp>
    <dsp:sp modelId="{81DC0CD0-BB4E-4C66-99C5-AA0C4586BC16}">
      <dsp:nvSpPr>
        <dsp:cNvPr id="0" name=""/>
        <dsp:cNvSpPr/>
      </dsp:nvSpPr>
      <dsp:spPr>
        <a:xfrm>
          <a:off x="259012" y="2329592"/>
          <a:ext cx="3325875" cy="1995525"/>
        </a:xfrm>
        <a:prstGeom prst="rect">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t>Higher rates of social anxiety disorder are reported in relatives of people with the condition than in relatives of  people without the condition</a:t>
          </a:r>
        </a:p>
      </dsp:txBody>
      <dsp:txXfrm>
        <a:off x="259012" y="2329592"/>
        <a:ext cx="3325875" cy="199552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85282-5D5D-4395-B102-3C534C17010F}">
      <dsp:nvSpPr>
        <dsp:cNvPr id="0" name=""/>
        <dsp:cNvSpPr/>
      </dsp:nvSpPr>
      <dsp:spPr>
        <a:xfrm>
          <a:off x="0" y="0"/>
          <a:ext cx="4300384"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0335C9-82E9-4751-8913-9E3573F9E394}">
      <dsp:nvSpPr>
        <dsp:cNvPr id="0" name=""/>
        <dsp:cNvSpPr/>
      </dsp:nvSpPr>
      <dsp:spPr>
        <a:xfrm>
          <a:off x="0" y="0"/>
          <a:ext cx="4300384" cy="1754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Twin studies. </a:t>
          </a:r>
          <a:r>
            <a:rPr lang="en-GB" sz="1900" kern="1200" dirty="0" err="1"/>
            <a:t>Kendler</a:t>
          </a:r>
          <a:r>
            <a:rPr lang="en-GB" sz="1900" kern="1200" dirty="0"/>
            <a:t> et al (1992; 1999) - found that if one twin is affected, the chance of the other twin being affected is higher if the twins are genetically identical (monozygotic) than if they only share 50% of their genes (dizygotic).  </a:t>
          </a:r>
        </a:p>
      </dsp:txBody>
      <dsp:txXfrm>
        <a:off x="0" y="0"/>
        <a:ext cx="4300384" cy="175432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AEE5D-84FA-4CB8-BAF4-A0852E2B9E55}">
      <dsp:nvSpPr>
        <dsp:cNvPr id="0" name=""/>
        <dsp:cNvSpPr/>
      </dsp:nvSpPr>
      <dsp:spPr>
        <a:xfrm>
          <a:off x="2209568" y="-178279"/>
          <a:ext cx="6365657" cy="6365657"/>
        </a:xfrm>
        <a:prstGeom prst="circularArrow">
          <a:avLst>
            <a:gd name="adj1" fmla="val 4668"/>
            <a:gd name="adj2" fmla="val 272909"/>
            <a:gd name="adj3" fmla="val 12810856"/>
            <a:gd name="adj4" fmla="val 18044913"/>
            <a:gd name="adj5" fmla="val 4847"/>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6AC3B3-07D5-4FF1-BEE3-2E6973BBC8B2}">
      <dsp:nvSpPr>
        <dsp:cNvPr id="0" name=""/>
        <dsp:cNvSpPr/>
      </dsp:nvSpPr>
      <dsp:spPr>
        <a:xfrm>
          <a:off x="3262295" y="1221"/>
          <a:ext cx="4260204" cy="2130102"/>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Stressful social events in early life (for example, being bullied, familial abuse, public embarrassment or one’s mind going blank during a public performance) (Erwin et  al., 2006).</a:t>
          </a:r>
        </a:p>
      </dsp:txBody>
      <dsp:txXfrm>
        <a:off x="3366278" y="105204"/>
        <a:ext cx="4052238" cy="1922136"/>
      </dsp:txXfrm>
    </dsp:sp>
    <dsp:sp modelId="{15251004-632B-488A-B215-93B262DF6162}">
      <dsp:nvSpPr>
        <dsp:cNvPr id="0" name=""/>
        <dsp:cNvSpPr/>
      </dsp:nvSpPr>
      <dsp:spPr>
        <a:xfrm>
          <a:off x="5547989" y="2286915"/>
          <a:ext cx="4260204" cy="2130102"/>
        </a:xfrm>
        <a:prstGeom prst="roundRect">
          <a:avLst/>
        </a:prstGeom>
        <a:solidFill>
          <a:schemeClr val="accent4">
            <a:hueOff val="2900532"/>
            <a:satOff val="-6286"/>
            <a:lumOff val="-268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Parental modelling of fear and avoidance in social situations plus an overprotective parenting style (</a:t>
          </a:r>
          <a:r>
            <a:rPr lang="en-GB" sz="1700" kern="1200" dirty="0" err="1"/>
            <a:t>Lieb</a:t>
          </a:r>
          <a:r>
            <a:rPr lang="en-GB" sz="1700" kern="1200" dirty="0"/>
            <a:t> et al., 2000)</a:t>
          </a:r>
        </a:p>
      </dsp:txBody>
      <dsp:txXfrm>
        <a:off x="5651972" y="2390898"/>
        <a:ext cx="4052238" cy="1922136"/>
      </dsp:txXfrm>
    </dsp:sp>
    <dsp:sp modelId="{2F7B74B9-D935-4EBE-9AAA-E649A292CC7F}">
      <dsp:nvSpPr>
        <dsp:cNvPr id="0" name=""/>
        <dsp:cNvSpPr/>
      </dsp:nvSpPr>
      <dsp:spPr>
        <a:xfrm>
          <a:off x="3262295" y="4572609"/>
          <a:ext cx="4260204" cy="2130102"/>
        </a:xfrm>
        <a:prstGeom prst="roundRect">
          <a:avLst/>
        </a:prstGeom>
        <a:solidFill>
          <a:schemeClr val="accent4">
            <a:hueOff val="5801063"/>
            <a:satOff val="-12571"/>
            <a:lumOff val="-53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The success of SSRIs, SNRI and MAOIs in treating it suggests that dysregulation of the serotonin and dopamine neurotransmitter system may also play a role.</a:t>
          </a:r>
        </a:p>
      </dsp:txBody>
      <dsp:txXfrm>
        <a:off x="3366278" y="4676592"/>
        <a:ext cx="4052238" cy="1922136"/>
      </dsp:txXfrm>
    </dsp:sp>
    <dsp:sp modelId="{5C66297C-C44A-4712-93A4-500AB7930507}">
      <dsp:nvSpPr>
        <dsp:cNvPr id="0" name=""/>
        <dsp:cNvSpPr/>
      </dsp:nvSpPr>
      <dsp:spPr>
        <a:xfrm>
          <a:off x="976601" y="2286915"/>
          <a:ext cx="4260204" cy="2130102"/>
        </a:xfrm>
        <a:prstGeom prst="roundRect">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Neuroimaging studies - different activation of specific parts of the brain (the amygdalae, the </a:t>
          </a:r>
          <a:r>
            <a:rPr lang="en-GB" sz="1700" kern="1200" dirty="0" err="1"/>
            <a:t>insulae</a:t>
          </a:r>
          <a:r>
            <a:rPr lang="en-GB" sz="1700" kern="1200" dirty="0"/>
            <a:t> and the dorsal anterior cingulate – all structures that are involved in the regulation of anxiety) when threatening stimuli are presented compared with healthy volunteers.</a:t>
          </a:r>
        </a:p>
      </dsp:txBody>
      <dsp:txXfrm>
        <a:off x="1080584" y="2390898"/>
        <a:ext cx="4052238" cy="192213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1B668-C23E-4CE1-BA58-8F54A06ABFA6}">
      <dsp:nvSpPr>
        <dsp:cNvPr id="0" name=""/>
        <dsp:cNvSpPr/>
      </dsp:nvSpPr>
      <dsp:spPr>
        <a:xfrm>
          <a:off x="2547" y="0"/>
          <a:ext cx="1528379" cy="2284489"/>
        </a:xfrm>
        <a:prstGeom prst="upArrow">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48BD46-D129-46E0-AD9D-B0AF7650135F}">
      <dsp:nvSpPr>
        <dsp:cNvPr id="0" name=""/>
        <dsp:cNvSpPr/>
      </dsp:nvSpPr>
      <dsp:spPr>
        <a:xfrm>
          <a:off x="1576778" y="0"/>
          <a:ext cx="2593614" cy="228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0" rIns="149352" bIns="149352" numCol="1" spcCol="1270" anchor="ctr" anchorCtr="0">
          <a:noAutofit/>
        </a:bodyPr>
        <a:lstStyle/>
        <a:p>
          <a:pPr marL="0" lvl="0" indent="0" algn="l" defTabSz="933450" rtl="0">
            <a:lnSpc>
              <a:spcPct val="90000"/>
            </a:lnSpc>
            <a:spcBef>
              <a:spcPct val="0"/>
            </a:spcBef>
            <a:spcAft>
              <a:spcPct val="35000"/>
            </a:spcAft>
            <a:buNone/>
          </a:pPr>
          <a:r>
            <a:rPr lang="en-GB" sz="2100" kern="1200" dirty="0"/>
            <a:t>It may vary from mild social awkwardness to totally inhibiting social phobia. </a:t>
          </a:r>
        </a:p>
      </dsp:txBody>
      <dsp:txXfrm>
        <a:off x="1576778" y="0"/>
        <a:ext cx="2593614" cy="2284489"/>
      </dsp:txXfrm>
    </dsp:sp>
    <dsp:sp modelId="{2DC8F1AA-5D84-469B-95C8-A44C148F0129}">
      <dsp:nvSpPr>
        <dsp:cNvPr id="0" name=""/>
        <dsp:cNvSpPr/>
      </dsp:nvSpPr>
      <dsp:spPr>
        <a:xfrm>
          <a:off x="461061" y="2474863"/>
          <a:ext cx="1528379" cy="2284489"/>
        </a:xfrm>
        <a:prstGeom prst="downArrow">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1C2273-8A57-4F4A-A837-B149252E30F6}">
      <dsp:nvSpPr>
        <dsp:cNvPr id="0" name=""/>
        <dsp:cNvSpPr/>
      </dsp:nvSpPr>
      <dsp:spPr>
        <a:xfrm>
          <a:off x="2035292" y="2474863"/>
          <a:ext cx="2593614" cy="228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0" rIns="149352" bIns="149352" numCol="1" spcCol="1270" anchor="ctr" anchorCtr="0">
          <a:noAutofit/>
        </a:bodyPr>
        <a:lstStyle/>
        <a:p>
          <a:pPr marL="0" lvl="0" indent="0" algn="l" defTabSz="933450" rtl="0">
            <a:lnSpc>
              <a:spcPct val="90000"/>
            </a:lnSpc>
            <a:spcBef>
              <a:spcPct val="0"/>
            </a:spcBef>
            <a:spcAft>
              <a:spcPct val="35000"/>
            </a:spcAft>
            <a:buNone/>
          </a:pPr>
          <a:r>
            <a:rPr lang="en-GB" sz="2100" kern="1200"/>
            <a:t>Shyness may be chronic and dispositional, serving as a personality trait that is central in one's self definition. </a:t>
          </a:r>
        </a:p>
      </dsp:txBody>
      <dsp:txXfrm>
        <a:off x="2035292" y="2474863"/>
        <a:ext cx="2593614" cy="228448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CDBD7-97FB-4318-8BE0-21E424BCD44B}">
      <dsp:nvSpPr>
        <dsp:cNvPr id="0" name=""/>
        <dsp:cNvSpPr/>
      </dsp:nvSpPr>
      <dsp:spPr>
        <a:xfrm>
          <a:off x="0" y="0"/>
          <a:ext cx="1158653" cy="1158653"/>
        </a:xfrm>
        <a:prstGeom prst="pie">
          <a:avLst>
            <a:gd name="adj1" fmla="val 5400000"/>
            <a:gd name="adj2" fmla="val 1620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50ADDA-AF1A-4662-9350-34C9194702FF}">
      <dsp:nvSpPr>
        <dsp:cNvPr id="0" name=""/>
        <dsp:cNvSpPr/>
      </dsp:nvSpPr>
      <dsp:spPr>
        <a:xfrm>
          <a:off x="579326" y="0"/>
          <a:ext cx="7707038" cy="1158653"/>
        </a:xfrm>
        <a:prstGeom prst="rect">
          <a:avLst/>
        </a:prstGeom>
        <a:solidFill>
          <a:schemeClr val="lt1">
            <a:alpha val="9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It is a form of excessive self-focus, a preoccupation with one's thoughts, feelings and physical reactions. </a:t>
          </a:r>
        </a:p>
      </dsp:txBody>
      <dsp:txXfrm>
        <a:off x="579326" y="0"/>
        <a:ext cx="7707038" cy="115865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34088D-F660-480A-807C-B9BB3EB14A3D}">
      <dsp:nvSpPr>
        <dsp:cNvPr id="0" name=""/>
        <dsp:cNvSpPr/>
      </dsp:nvSpPr>
      <dsp:spPr>
        <a:xfrm>
          <a:off x="1587542" y="834331"/>
          <a:ext cx="2825945" cy="13319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rtl="0">
            <a:lnSpc>
              <a:spcPct val="90000"/>
            </a:lnSpc>
            <a:spcBef>
              <a:spcPct val="0"/>
            </a:spcBef>
            <a:spcAft>
              <a:spcPct val="35000"/>
            </a:spcAft>
            <a:buNone/>
          </a:pPr>
          <a:r>
            <a:rPr lang="en-GB" sz="1500" kern="1200" dirty="0"/>
            <a:t>Situational shyness involves experiencing the symptoms of shyness in specific social performance situations but not incorporating it into one's self-concept. </a:t>
          </a:r>
        </a:p>
      </dsp:txBody>
      <dsp:txXfrm>
        <a:off x="1587542" y="834331"/>
        <a:ext cx="2825945" cy="1331978"/>
      </dsp:txXfrm>
    </dsp:sp>
    <dsp:sp modelId="{7B675114-1B6B-467B-805F-4BC99640F4AE}">
      <dsp:nvSpPr>
        <dsp:cNvPr id="0" name=""/>
        <dsp:cNvSpPr/>
      </dsp:nvSpPr>
      <dsp:spPr>
        <a:xfrm>
          <a:off x="1584331" y="751445"/>
          <a:ext cx="224791" cy="224791"/>
        </a:xfrm>
        <a:prstGeom prst="ellipse">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AF1FCA-5F80-4D31-836E-DAA1D39259A1}">
      <dsp:nvSpPr>
        <dsp:cNvPr id="0" name=""/>
        <dsp:cNvSpPr/>
      </dsp:nvSpPr>
      <dsp:spPr>
        <a:xfrm>
          <a:off x="1741684" y="436737"/>
          <a:ext cx="224791" cy="224791"/>
        </a:xfrm>
        <a:prstGeom prst="ellipse">
          <a:avLst/>
        </a:prstGeom>
        <a:solidFill>
          <a:schemeClr val="accent2">
            <a:hueOff val="114968"/>
            <a:satOff val="-1855"/>
            <a:lumOff val="-32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AF25EF-E52D-4C0A-B2B2-A993EAA48396}">
      <dsp:nvSpPr>
        <dsp:cNvPr id="0" name=""/>
        <dsp:cNvSpPr/>
      </dsp:nvSpPr>
      <dsp:spPr>
        <a:xfrm>
          <a:off x="2119334" y="499679"/>
          <a:ext cx="353243" cy="353243"/>
        </a:xfrm>
        <a:prstGeom prst="ellipse">
          <a:avLst/>
        </a:prstGeom>
        <a:solidFill>
          <a:schemeClr val="accent2">
            <a:hueOff val="229936"/>
            <a:satOff val="-3710"/>
            <a:lumOff val="-6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19829E-F438-4B26-A695-9F5491FA3042}">
      <dsp:nvSpPr>
        <dsp:cNvPr id="0" name=""/>
        <dsp:cNvSpPr/>
      </dsp:nvSpPr>
      <dsp:spPr>
        <a:xfrm>
          <a:off x="2434041" y="153500"/>
          <a:ext cx="224791" cy="224791"/>
        </a:xfrm>
        <a:prstGeom prst="ellipse">
          <a:avLst/>
        </a:prstGeom>
        <a:solidFill>
          <a:schemeClr val="accent2">
            <a:hueOff val="344904"/>
            <a:satOff val="-5565"/>
            <a:lumOff val="-96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E55273-FDD2-416A-8388-507F3A7AA884}">
      <dsp:nvSpPr>
        <dsp:cNvPr id="0" name=""/>
        <dsp:cNvSpPr/>
      </dsp:nvSpPr>
      <dsp:spPr>
        <a:xfrm>
          <a:off x="2843161" y="27617"/>
          <a:ext cx="224791" cy="224791"/>
        </a:xfrm>
        <a:prstGeom prst="ellipse">
          <a:avLst/>
        </a:prstGeom>
        <a:solidFill>
          <a:schemeClr val="accent2">
            <a:hueOff val="459871"/>
            <a:satOff val="-7420"/>
            <a:lumOff val="-129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1AC57F-8F70-42D7-B04F-7D593CDF9D4D}">
      <dsp:nvSpPr>
        <dsp:cNvPr id="0" name=""/>
        <dsp:cNvSpPr/>
      </dsp:nvSpPr>
      <dsp:spPr>
        <a:xfrm>
          <a:off x="3346693" y="247913"/>
          <a:ext cx="224791" cy="224791"/>
        </a:xfrm>
        <a:prstGeom prst="ellipse">
          <a:avLst/>
        </a:prstGeom>
        <a:solidFill>
          <a:schemeClr val="accent2">
            <a:hueOff val="574839"/>
            <a:satOff val="-9275"/>
            <a:lumOff val="-161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66C41F-4DF0-4536-88A4-3E6D65CBF954}">
      <dsp:nvSpPr>
        <dsp:cNvPr id="0" name=""/>
        <dsp:cNvSpPr/>
      </dsp:nvSpPr>
      <dsp:spPr>
        <a:xfrm>
          <a:off x="3661401" y="405266"/>
          <a:ext cx="353243" cy="353243"/>
        </a:xfrm>
        <a:prstGeom prst="ellipse">
          <a:avLst/>
        </a:prstGeom>
        <a:solidFill>
          <a:schemeClr val="accent2">
            <a:hueOff val="689807"/>
            <a:satOff val="-11130"/>
            <a:lumOff val="-193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E6CAB6-CA9E-423F-923E-795F5CED7773}">
      <dsp:nvSpPr>
        <dsp:cNvPr id="0" name=""/>
        <dsp:cNvSpPr/>
      </dsp:nvSpPr>
      <dsp:spPr>
        <a:xfrm>
          <a:off x="4208185" y="609541"/>
          <a:ext cx="224791" cy="224791"/>
        </a:xfrm>
        <a:prstGeom prst="ellipse">
          <a:avLst/>
        </a:prstGeom>
        <a:solidFill>
          <a:schemeClr val="accent2">
            <a:hueOff val="804775"/>
            <a:satOff val="-12985"/>
            <a:lumOff val="-226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EC6135-1D0F-4A08-B0CD-39BD708C11E0}">
      <dsp:nvSpPr>
        <dsp:cNvPr id="0" name=""/>
        <dsp:cNvSpPr/>
      </dsp:nvSpPr>
      <dsp:spPr>
        <a:xfrm>
          <a:off x="4364556" y="1176480"/>
          <a:ext cx="224791" cy="224791"/>
        </a:xfrm>
        <a:prstGeom prst="ellipse">
          <a:avLst/>
        </a:prstGeom>
        <a:solidFill>
          <a:schemeClr val="accent2">
            <a:hueOff val="919743"/>
            <a:satOff val="-14840"/>
            <a:lumOff val="-258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8505F7-24A0-4624-9ED8-70D58602F905}">
      <dsp:nvSpPr>
        <dsp:cNvPr id="0" name=""/>
        <dsp:cNvSpPr/>
      </dsp:nvSpPr>
      <dsp:spPr>
        <a:xfrm>
          <a:off x="2742111" y="256298"/>
          <a:ext cx="578034" cy="578034"/>
        </a:xfrm>
        <a:prstGeom prst="ellipse">
          <a:avLst/>
        </a:prstGeom>
        <a:solidFill>
          <a:schemeClr val="accent2">
            <a:hueOff val="1034711"/>
            <a:satOff val="-16694"/>
            <a:lumOff val="-290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7EFE3B-F6CA-4A2C-9983-FE74C84B23D3}">
      <dsp:nvSpPr>
        <dsp:cNvPr id="0" name=""/>
        <dsp:cNvSpPr/>
      </dsp:nvSpPr>
      <dsp:spPr>
        <a:xfrm>
          <a:off x="1433033" y="1525891"/>
          <a:ext cx="224791" cy="224791"/>
        </a:xfrm>
        <a:prstGeom prst="ellipse">
          <a:avLst/>
        </a:prstGeom>
        <a:solidFill>
          <a:schemeClr val="accent2">
            <a:hueOff val="1149679"/>
            <a:satOff val="-18549"/>
            <a:lumOff val="-322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682FAF-45E4-4487-8609-3348947A10DF}">
      <dsp:nvSpPr>
        <dsp:cNvPr id="0" name=""/>
        <dsp:cNvSpPr/>
      </dsp:nvSpPr>
      <dsp:spPr>
        <a:xfrm>
          <a:off x="1615801" y="1915863"/>
          <a:ext cx="353243" cy="353243"/>
        </a:xfrm>
        <a:prstGeom prst="ellipse">
          <a:avLst/>
        </a:prstGeom>
        <a:solidFill>
          <a:schemeClr val="accent2">
            <a:hueOff val="1264647"/>
            <a:satOff val="-20404"/>
            <a:lumOff val="-355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13B7A5-393F-468D-A287-771B3935B629}">
      <dsp:nvSpPr>
        <dsp:cNvPr id="0" name=""/>
        <dsp:cNvSpPr/>
      </dsp:nvSpPr>
      <dsp:spPr>
        <a:xfrm>
          <a:off x="2087863" y="2167629"/>
          <a:ext cx="513808" cy="513808"/>
        </a:xfrm>
        <a:prstGeom prst="ellipse">
          <a:avLst/>
        </a:prstGeom>
        <a:solidFill>
          <a:schemeClr val="accent2">
            <a:hueOff val="1379614"/>
            <a:satOff val="-22259"/>
            <a:lumOff val="-387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BD74CE-932B-4DE8-ACEE-597BB367046E}">
      <dsp:nvSpPr>
        <dsp:cNvPr id="0" name=""/>
        <dsp:cNvSpPr/>
      </dsp:nvSpPr>
      <dsp:spPr>
        <a:xfrm>
          <a:off x="2748749" y="2576749"/>
          <a:ext cx="224791" cy="224791"/>
        </a:xfrm>
        <a:prstGeom prst="ellipse">
          <a:avLst/>
        </a:prstGeom>
        <a:solidFill>
          <a:schemeClr val="accent2">
            <a:hueOff val="1494582"/>
            <a:satOff val="-24114"/>
            <a:lumOff val="-41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3A8EE6-CE3C-4702-836D-E753894A104D}">
      <dsp:nvSpPr>
        <dsp:cNvPr id="0" name=""/>
        <dsp:cNvSpPr/>
      </dsp:nvSpPr>
      <dsp:spPr>
        <a:xfrm>
          <a:off x="2874632" y="2167629"/>
          <a:ext cx="353243" cy="353243"/>
        </a:xfrm>
        <a:prstGeom prst="ellipse">
          <a:avLst/>
        </a:prstGeom>
        <a:solidFill>
          <a:schemeClr val="accent2">
            <a:hueOff val="1609550"/>
            <a:satOff val="-25969"/>
            <a:lumOff val="-452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508001-22DB-47EE-9FDE-0C4BFD8DD67F}">
      <dsp:nvSpPr>
        <dsp:cNvPr id="0" name=""/>
        <dsp:cNvSpPr/>
      </dsp:nvSpPr>
      <dsp:spPr>
        <a:xfrm>
          <a:off x="3189339" y="2608220"/>
          <a:ext cx="224791" cy="224791"/>
        </a:xfrm>
        <a:prstGeom prst="ellipse">
          <a:avLst/>
        </a:prstGeom>
        <a:solidFill>
          <a:schemeClr val="accent2">
            <a:hueOff val="1724518"/>
            <a:satOff val="-27824"/>
            <a:lumOff val="-484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DF29A1-C0D1-4512-A8AA-0291999CC5A5}">
      <dsp:nvSpPr>
        <dsp:cNvPr id="0" name=""/>
        <dsp:cNvSpPr/>
      </dsp:nvSpPr>
      <dsp:spPr>
        <a:xfrm>
          <a:off x="3472576" y="2104687"/>
          <a:ext cx="513808" cy="513808"/>
        </a:xfrm>
        <a:prstGeom prst="ellipse">
          <a:avLst/>
        </a:prstGeom>
        <a:solidFill>
          <a:schemeClr val="accent2">
            <a:hueOff val="1839486"/>
            <a:satOff val="-29679"/>
            <a:lumOff val="-516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C1E609-3D55-49F0-8711-BB5B667EA365}">
      <dsp:nvSpPr>
        <dsp:cNvPr id="0" name=""/>
        <dsp:cNvSpPr/>
      </dsp:nvSpPr>
      <dsp:spPr>
        <a:xfrm>
          <a:off x="4208184" y="1748401"/>
          <a:ext cx="353243" cy="353243"/>
        </a:xfrm>
        <a:prstGeom prst="ellipse">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6C2D6C-7831-49D4-8FDA-2C4F05C1C82D}">
      <dsp:nvSpPr>
        <dsp:cNvPr id="0" name=""/>
        <dsp:cNvSpPr/>
      </dsp:nvSpPr>
      <dsp:spPr>
        <a:xfrm>
          <a:off x="0" y="50690"/>
          <a:ext cx="3701845" cy="1956240"/>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t>Shyness reactions can occur at any or all of the following levels: cognitive, affective, physiological and behavioural and may be triggered by a wide variety of arousal cues. </a:t>
          </a:r>
        </a:p>
      </dsp:txBody>
      <dsp:txXfrm>
        <a:off x="95496" y="146186"/>
        <a:ext cx="3510853" cy="176524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04281-B2E7-4613-9807-D5DC483F69EC}">
      <dsp:nvSpPr>
        <dsp:cNvPr id="0" name=""/>
        <dsp:cNvSpPr/>
      </dsp:nvSpPr>
      <dsp:spPr>
        <a:xfrm>
          <a:off x="1647" y="319721"/>
          <a:ext cx="3512294" cy="2304943"/>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A large- scale survey first with open-ended questions, then a self-report checklist which was administered to more than a thousand people. </a:t>
          </a:r>
        </a:p>
      </dsp:txBody>
      <dsp:txXfrm>
        <a:off x="69156" y="387230"/>
        <a:ext cx="3377276" cy="2169925"/>
      </dsp:txXfrm>
    </dsp:sp>
    <dsp:sp modelId="{240C0422-70F2-42EF-82CB-30A6A7B1F9D4}">
      <dsp:nvSpPr>
        <dsp:cNvPr id="0" name=""/>
        <dsp:cNvSpPr/>
      </dsp:nvSpPr>
      <dsp:spPr>
        <a:xfrm>
          <a:off x="3865170" y="1036669"/>
          <a:ext cx="744606" cy="87104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865170" y="1210879"/>
        <a:ext cx="521224" cy="522628"/>
      </dsp:txXfrm>
    </dsp:sp>
    <dsp:sp modelId="{92F78FB7-2608-4865-8BA3-7B7B4D134AAF}">
      <dsp:nvSpPr>
        <dsp:cNvPr id="0" name=""/>
        <dsp:cNvSpPr/>
      </dsp:nvSpPr>
      <dsp:spPr>
        <a:xfrm>
          <a:off x="4918858" y="319721"/>
          <a:ext cx="3512294" cy="2304943"/>
        </a:xfrm>
        <a:prstGeom prst="roundRect">
          <a:avLst>
            <a:gd name="adj" fmla="val 10000"/>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Also -hundreds of in-depth interviews, case studies, experimental-behavioural research, and cross-cultural research on shyness for more than 20 years, culminating in the creation of a treatment program for shy adults. </a:t>
          </a:r>
        </a:p>
      </dsp:txBody>
      <dsp:txXfrm>
        <a:off x="4986367" y="387230"/>
        <a:ext cx="3377276" cy="216992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9FE40-CA69-4437-B751-81A755652A3B}">
      <dsp:nvSpPr>
        <dsp:cNvPr id="0" name=""/>
        <dsp:cNvSpPr/>
      </dsp:nvSpPr>
      <dsp:spPr>
        <a:xfrm>
          <a:off x="0" y="9"/>
          <a:ext cx="8043549" cy="1477318"/>
        </a:xfrm>
        <a:prstGeom prst="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t>In addition to the 40% of respondents who reported being chronically shy; another 40% indicated that they had considered themselves as shy previously but no longer, 15% more as being shy in some situations, and only about 5% believed they were never shy. </a:t>
          </a:r>
        </a:p>
      </dsp:txBody>
      <dsp:txXfrm>
        <a:off x="0" y="9"/>
        <a:ext cx="8043549" cy="147731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24190-CC54-4DC6-B2DD-CED3D71EDD3B}">
      <dsp:nvSpPr>
        <dsp:cNvPr id="0" name=""/>
        <dsp:cNvSpPr/>
      </dsp:nvSpPr>
      <dsp:spPr>
        <a:xfrm>
          <a:off x="0" y="838549"/>
          <a:ext cx="8878528" cy="1118066"/>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B318EC-EA6D-41FE-B1D2-2AC4C24EC0B0}">
      <dsp:nvSpPr>
        <dsp:cNvPr id="0" name=""/>
        <dsp:cNvSpPr/>
      </dsp:nvSpPr>
      <dsp:spPr>
        <a:xfrm>
          <a:off x="0" y="0"/>
          <a:ext cx="7990675" cy="111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135128" rIns="135128" bIns="135128" numCol="1" spcCol="1270" anchor="b" anchorCtr="0">
          <a:noAutofit/>
        </a:bodyPr>
        <a:lstStyle/>
        <a:p>
          <a:pPr marL="0" lvl="0" indent="0" algn="ctr" defTabSz="844550" rtl="0">
            <a:lnSpc>
              <a:spcPct val="90000"/>
            </a:lnSpc>
            <a:spcBef>
              <a:spcPct val="0"/>
            </a:spcBef>
            <a:spcAft>
              <a:spcPct val="35000"/>
            </a:spcAft>
            <a:buNone/>
          </a:pPr>
          <a:r>
            <a:rPr lang="en-GB" sz="1900" kern="1200" dirty="0"/>
            <a:t>Shyness is distinct from introversion. Introverts feel energized by time alone; shy people often desperately want to connect with others, but don't know how or cannot tolerate the anxiety that comes with human interaction. </a:t>
          </a:r>
        </a:p>
      </dsp:txBody>
      <dsp:txXfrm>
        <a:off x="0" y="0"/>
        <a:ext cx="7990675" cy="1118066"/>
      </dsp:txXfrm>
    </dsp:sp>
    <dsp:sp modelId="{342375F7-CDA9-4B79-8413-5E9B8B78A22F}">
      <dsp:nvSpPr>
        <dsp:cNvPr id="0" name=""/>
        <dsp:cNvSpPr/>
      </dsp:nvSpPr>
      <dsp:spPr>
        <a:xfrm>
          <a:off x="3855579" y="1257824"/>
          <a:ext cx="279516" cy="279516"/>
        </a:xfrm>
        <a:prstGeom prst="ellipse">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E0821-8485-4EE8-B63E-589CB4B10F51}">
      <dsp:nvSpPr>
        <dsp:cNvPr id="0" name=""/>
        <dsp:cNvSpPr/>
      </dsp:nvSpPr>
      <dsp:spPr>
        <a:xfrm>
          <a:off x="0" y="59227"/>
          <a:ext cx="8780889" cy="86112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D</a:t>
          </a:r>
          <a:r>
            <a:rPr lang="hr-HR" sz="1400" kern="1200"/>
            <a:t>on't take advantage of social situations, date less, are less expressive verbally and nonverbally, and show less interest in other people than non-shys. </a:t>
          </a:r>
          <a:endParaRPr lang="en-GB" sz="1400" kern="1200"/>
        </a:p>
      </dsp:txBody>
      <dsp:txXfrm>
        <a:off x="42036" y="101263"/>
        <a:ext cx="8696817" cy="777048"/>
      </dsp:txXfrm>
    </dsp:sp>
    <dsp:sp modelId="{712B6AA5-283A-4F0C-AF32-3C39C763EB7A}">
      <dsp:nvSpPr>
        <dsp:cNvPr id="0" name=""/>
        <dsp:cNvSpPr/>
      </dsp:nvSpPr>
      <dsp:spPr>
        <a:xfrm>
          <a:off x="0" y="1052827"/>
          <a:ext cx="8780889" cy="861120"/>
        </a:xfrm>
        <a:prstGeom prst="roundRect">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P</a:t>
          </a:r>
          <a:r>
            <a:rPr lang="hr-HR" sz="1400" kern="1200" dirty="0"/>
            <a:t>ainfully self-conscious, and report more negative thoughts about themselves and others in social interactions, seeing themselves as inhibited, awkward, unfriendly and incompetent, particularly with people to whom they are sexually attracted.</a:t>
          </a:r>
          <a:endParaRPr lang="en-GB" sz="1400" kern="1200" dirty="0"/>
        </a:p>
      </dsp:txBody>
      <dsp:txXfrm>
        <a:off x="42036" y="1094863"/>
        <a:ext cx="8696817" cy="777048"/>
      </dsp:txXfrm>
    </dsp:sp>
    <dsp:sp modelId="{1EDFAE3D-EC89-434B-B71C-764AEF8AB90D}">
      <dsp:nvSpPr>
        <dsp:cNvPr id="0" name=""/>
        <dsp:cNvSpPr/>
      </dsp:nvSpPr>
      <dsp:spPr>
        <a:xfrm>
          <a:off x="0" y="2046427"/>
          <a:ext cx="8780889" cy="861120"/>
        </a:xfrm>
        <a:prstGeom prst="roundRect">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hr-HR" sz="1400" kern="1200"/>
            <a:t>They also see themselves as less physically attractive, although research indicates that shyness is </a:t>
          </a:r>
          <a:r>
            <a:rPr lang="en-GB" sz="1400" kern="1200"/>
            <a:t>not related </a:t>
          </a:r>
          <a:r>
            <a:rPr lang="hr-HR" sz="1400" kern="1200"/>
            <a:t> with observers' ratings of attractiveness. </a:t>
          </a:r>
          <a:endParaRPr lang="en-GB" sz="1400" kern="1200"/>
        </a:p>
      </dsp:txBody>
      <dsp:txXfrm>
        <a:off x="42036" y="2088463"/>
        <a:ext cx="8696817" cy="777048"/>
      </dsp:txXfrm>
    </dsp:sp>
    <dsp:sp modelId="{BBA7FA61-5C5B-4492-A0E9-97ED19372C1C}">
      <dsp:nvSpPr>
        <dsp:cNvPr id="0" name=""/>
        <dsp:cNvSpPr/>
      </dsp:nvSpPr>
      <dsp:spPr>
        <a:xfrm>
          <a:off x="0" y="3040027"/>
          <a:ext cx="8780889" cy="861120"/>
        </a:xfrm>
        <a:prstGeom prst="roundRect">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hr-HR" sz="1400" kern="1200"/>
            <a:t>Ten to twenty percent of shy individuals may also lack basic social skills. This may mean not knowing what to say or do(content), how to do so (style), and when best to respond (timing). </a:t>
          </a:r>
          <a:endParaRPr lang="en-GB" sz="1400" kern="1200"/>
        </a:p>
      </dsp:txBody>
      <dsp:txXfrm>
        <a:off x="42036" y="3082063"/>
        <a:ext cx="8696817" cy="777048"/>
      </dsp:txXfrm>
    </dsp:sp>
    <dsp:sp modelId="{B29276B8-9D9D-4ADD-94AC-74E785425FA2}">
      <dsp:nvSpPr>
        <dsp:cNvPr id="0" name=""/>
        <dsp:cNvSpPr/>
      </dsp:nvSpPr>
      <dsp:spPr>
        <a:xfrm>
          <a:off x="0" y="4033627"/>
          <a:ext cx="8780889" cy="861120"/>
        </a:xfrm>
        <a:prstGeom prst="roundRect">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hr-HR" sz="1400" kern="1200"/>
            <a:t>Objective ratings have shown that some shy individuals talk less, initiate fewer topics of conversation, avert their gazes more often, touch themselves nervously, and show fewer facial expressions. </a:t>
          </a:r>
          <a:endParaRPr lang="en-GB" sz="1400" kern="1200"/>
        </a:p>
      </dsp:txBody>
      <dsp:txXfrm>
        <a:off x="42036" y="4075663"/>
        <a:ext cx="8696817" cy="777048"/>
      </dsp:txXfrm>
    </dsp:sp>
    <dsp:sp modelId="{F5D93724-0C68-449C-B523-FBF30A411F17}">
      <dsp:nvSpPr>
        <dsp:cNvPr id="0" name=""/>
        <dsp:cNvSpPr/>
      </dsp:nvSpPr>
      <dsp:spPr>
        <a:xfrm>
          <a:off x="0" y="5027227"/>
          <a:ext cx="8780889" cy="861120"/>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hr-HR" sz="1400" kern="1200" dirty="0"/>
            <a:t>Their lowered likelihood of enacting social behavio</a:t>
          </a:r>
          <a:r>
            <a:rPr lang="en-GB" sz="1400" kern="1200" dirty="0"/>
            <a:t>u</a:t>
          </a:r>
          <a:r>
            <a:rPr lang="hr-HR" sz="1400" kern="1200" dirty="0"/>
            <a:t>rs appears to be related to their lowered confidence in their ability to carry out the required behavio</a:t>
          </a:r>
          <a:r>
            <a:rPr lang="en-GB" sz="1400" kern="1200" dirty="0"/>
            <a:t>u</a:t>
          </a:r>
          <a:r>
            <a:rPr lang="hr-HR" sz="1400" kern="1200" dirty="0"/>
            <a:t>rs, to their lack of self efficacy beliefs. </a:t>
          </a:r>
          <a:endParaRPr lang="en-GB" sz="1400" kern="1200" dirty="0"/>
        </a:p>
      </dsp:txBody>
      <dsp:txXfrm>
        <a:off x="42036" y="5069263"/>
        <a:ext cx="8696817" cy="77704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CA858-A3A8-4EC9-8D28-F1F1B8D22DC0}">
      <dsp:nvSpPr>
        <dsp:cNvPr id="0" name=""/>
        <dsp:cNvSpPr/>
      </dsp:nvSpPr>
      <dsp:spPr>
        <a:xfrm>
          <a:off x="1006583" y="2138"/>
          <a:ext cx="3325261" cy="1995157"/>
        </a:xfrm>
        <a:prstGeom prst="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a:t>Kagan looked at individual differences in temperament in babies</a:t>
          </a:r>
        </a:p>
      </dsp:txBody>
      <dsp:txXfrm>
        <a:off x="1006583" y="2138"/>
        <a:ext cx="3325261" cy="1995157"/>
      </dsp:txXfrm>
    </dsp:sp>
    <dsp:sp modelId="{B94438B6-F25F-499C-9CEB-3F8E3FF80953}">
      <dsp:nvSpPr>
        <dsp:cNvPr id="0" name=""/>
        <dsp:cNvSpPr/>
      </dsp:nvSpPr>
      <dsp:spPr>
        <a:xfrm>
          <a:off x="4664371" y="2138"/>
          <a:ext cx="3325261" cy="1995157"/>
        </a:xfrm>
        <a:prstGeom prst="rect">
          <a:avLst/>
        </a:prstGeom>
        <a:solidFill>
          <a:schemeClr val="accent4">
            <a:hueOff val="2175399"/>
            <a:satOff val="-4714"/>
            <a:lumOff val="-201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He observed variations in the emotional responses </a:t>
          </a:r>
        </a:p>
      </dsp:txBody>
      <dsp:txXfrm>
        <a:off x="4664371" y="2138"/>
        <a:ext cx="3325261" cy="1995157"/>
      </dsp:txXfrm>
    </dsp:sp>
    <dsp:sp modelId="{A638C7F2-DC2F-4561-B731-CF89899B1B92}">
      <dsp:nvSpPr>
        <dsp:cNvPr id="0" name=""/>
        <dsp:cNvSpPr/>
      </dsp:nvSpPr>
      <dsp:spPr>
        <a:xfrm>
          <a:off x="1006583" y="2329821"/>
          <a:ext cx="3325261" cy="1995157"/>
        </a:xfrm>
        <a:prstGeom prst="rect">
          <a:avLst/>
        </a:prstGeom>
        <a:solidFill>
          <a:schemeClr val="accent4">
            <a:hueOff val="4350797"/>
            <a:satOff val="-9429"/>
            <a:lumOff val="-402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a:t>He called this temperamental behavioural inhibition (BI)</a:t>
          </a:r>
        </a:p>
      </dsp:txBody>
      <dsp:txXfrm>
        <a:off x="1006583" y="2329821"/>
        <a:ext cx="3325261" cy="1995157"/>
      </dsp:txXfrm>
    </dsp:sp>
    <dsp:sp modelId="{2F4F0719-1A92-4BAC-A63D-AC0543067BFA}">
      <dsp:nvSpPr>
        <dsp:cNvPr id="0" name=""/>
        <dsp:cNvSpPr/>
      </dsp:nvSpPr>
      <dsp:spPr>
        <a:xfrm>
          <a:off x="4664371" y="2329821"/>
          <a:ext cx="3325261" cy="1995157"/>
        </a:xfrm>
        <a:prstGeom prst="rect">
          <a:avLst/>
        </a:prstGeom>
        <a:solidFill>
          <a:schemeClr val="accent4">
            <a:hueOff val="6526196"/>
            <a:satOff val="-14143"/>
            <a:lumOff val="-603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BI - wariness in regards to novel people, objects, or situations </a:t>
          </a:r>
          <a:r>
            <a:rPr lang="en-GB" sz="1200" kern="1200" dirty="0"/>
            <a:t>(</a:t>
          </a:r>
          <a:r>
            <a:rPr lang="en-GB" sz="1200" kern="1200" dirty="0" err="1"/>
            <a:t>Kagan</a:t>
          </a:r>
          <a:r>
            <a:rPr lang="en-GB" sz="1200" kern="1200" dirty="0"/>
            <a:t>, </a:t>
          </a:r>
          <a:r>
            <a:rPr lang="en-GB" sz="1200" kern="1200" dirty="0" err="1"/>
            <a:t>Snidman</a:t>
          </a:r>
          <a:r>
            <a:rPr lang="en-GB" sz="1200" kern="1200" dirty="0"/>
            <a:t>, Kahn, &amp; </a:t>
          </a:r>
          <a:r>
            <a:rPr lang="en-GB" sz="1200" kern="1200" dirty="0" err="1"/>
            <a:t>Towsley</a:t>
          </a:r>
          <a:r>
            <a:rPr lang="en-GB" sz="1200" kern="1200" dirty="0"/>
            <a:t>, 2007). </a:t>
          </a:r>
          <a:endParaRPr lang="en-GB" sz="2100" kern="1200" dirty="0"/>
        </a:p>
      </dsp:txBody>
      <dsp:txXfrm>
        <a:off x="4664371" y="2329821"/>
        <a:ext cx="3325261" cy="1995157"/>
      </dsp:txXfrm>
    </dsp:sp>
    <dsp:sp modelId="{336C8288-ACFF-42A7-BD05-2BB440191DC6}">
      <dsp:nvSpPr>
        <dsp:cNvPr id="0" name=""/>
        <dsp:cNvSpPr/>
      </dsp:nvSpPr>
      <dsp:spPr>
        <a:xfrm>
          <a:off x="2125367" y="4657504"/>
          <a:ext cx="4745481" cy="1995157"/>
        </a:xfrm>
        <a:prstGeom prst="rect">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Individuals can be inhibited toward the unfamiliar and also be inhibited as a result of social-evaluative concerns based on the fear of being rejected or neglected by others </a:t>
          </a:r>
          <a:r>
            <a:rPr lang="en-GB" sz="1600" kern="1200" dirty="0"/>
            <a:t>(</a:t>
          </a:r>
          <a:r>
            <a:rPr lang="en-GB" sz="1600" kern="1200" dirty="0" err="1"/>
            <a:t>Asendorpf</a:t>
          </a:r>
          <a:r>
            <a:rPr lang="en-GB" sz="1600" kern="1200" dirty="0"/>
            <a:t>, </a:t>
          </a:r>
          <a:r>
            <a:rPr lang="en-GB" sz="1600" kern="1200" dirty="0" err="1"/>
            <a:t>Denissen</a:t>
          </a:r>
          <a:r>
            <a:rPr lang="en-GB" sz="1600" kern="1200" dirty="0"/>
            <a:t>, &amp; van </a:t>
          </a:r>
          <a:r>
            <a:rPr lang="en-GB" sz="1600" kern="1200" dirty="0" err="1"/>
            <a:t>Aken</a:t>
          </a:r>
          <a:r>
            <a:rPr lang="en-GB" sz="1600" kern="1200" dirty="0"/>
            <a:t>, 2008). </a:t>
          </a:r>
        </a:p>
      </dsp:txBody>
      <dsp:txXfrm>
        <a:off x="2125367" y="4657504"/>
        <a:ext cx="4745481" cy="1995157"/>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B8C1F-A40E-4084-A1F5-8FD51AB23273}">
      <dsp:nvSpPr>
        <dsp:cNvPr id="0" name=""/>
        <dsp:cNvSpPr/>
      </dsp:nvSpPr>
      <dsp:spPr>
        <a:xfrm>
          <a:off x="646540" y="1654"/>
          <a:ext cx="4929667" cy="3247475"/>
        </a:xfrm>
        <a:prstGeom prst="ellipse">
          <a:avLst/>
        </a:prstGeom>
        <a:solidFill>
          <a:schemeClr val="accent3">
            <a:shade val="80000"/>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8719" tIns="21590" rIns="178719" bIns="21590" numCol="1" spcCol="1270" anchor="ctr" anchorCtr="0">
          <a:noAutofit/>
        </a:bodyPr>
        <a:lstStyle/>
        <a:p>
          <a:pPr marL="0" lvl="0" indent="0" algn="ctr" defTabSz="755650" rtl="0">
            <a:lnSpc>
              <a:spcPct val="90000"/>
            </a:lnSpc>
            <a:spcBef>
              <a:spcPct val="0"/>
            </a:spcBef>
            <a:spcAft>
              <a:spcPct val="35000"/>
            </a:spcAft>
            <a:buNone/>
          </a:pPr>
          <a:r>
            <a:rPr lang="en-GB" sz="1700" kern="1200" dirty="0"/>
            <a:t>Children’s lack of social interaction can result from either active isolation, a process where peers reject and/or exclude children from social situations, or social withdrawal whereby the child himself or herself elects not to engage in social interaction (Rubin et al., 2009). </a:t>
          </a:r>
        </a:p>
      </dsp:txBody>
      <dsp:txXfrm>
        <a:off x="1368473" y="477236"/>
        <a:ext cx="3485801" cy="2296311"/>
      </dsp:txXfrm>
    </dsp:sp>
    <dsp:sp modelId="{6927FE9E-8674-4CF9-8C35-37C7267097B0}">
      <dsp:nvSpPr>
        <dsp:cNvPr id="0" name=""/>
        <dsp:cNvSpPr/>
      </dsp:nvSpPr>
      <dsp:spPr>
        <a:xfrm>
          <a:off x="4926712" y="1654"/>
          <a:ext cx="3247475" cy="3247475"/>
        </a:xfrm>
        <a:prstGeom prst="ellipse">
          <a:avLst/>
        </a:prstGeom>
        <a:solidFill>
          <a:schemeClr val="accent3">
            <a:shade val="80000"/>
            <a:alpha val="50000"/>
            <a:hueOff val="-19"/>
            <a:satOff val="-851"/>
            <a:lumOff val="4353"/>
            <a:alphaOff val="3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8719" tIns="21590" rIns="178719" bIns="21590" numCol="1" spcCol="1270" anchor="ctr" anchorCtr="0">
          <a:noAutofit/>
        </a:bodyPr>
        <a:lstStyle/>
        <a:p>
          <a:pPr marL="0" lvl="0" indent="0" algn="ctr" defTabSz="755650" rtl="0">
            <a:lnSpc>
              <a:spcPct val="90000"/>
            </a:lnSpc>
            <a:spcBef>
              <a:spcPct val="0"/>
            </a:spcBef>
            <a:spcAft>
              <a:spcPct val="35000"/>
            </a:spcAft>
            <a:buNone/>
          </a:pPr>
          <a:r>
            <a:rPr lang="en-GB" sz="1700" kern="1200"/>
            <a:t>While the experience of shyness in moderation is considered typical, excessive childhood inhibition can foreshadow adjustment problems.</a:t>
          </a:r>
        </a:p>
      </dsp:txBody>
      <dsp:txXfrm>
        <a:off x="5402294" y="477236"/>
        <a:ext cx="2296311" cy="229631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CD398-45CE-4D35-9FCA-EEC7CE56458C}">
      <dsp:nvSpPr>
        <dsp:cNvPr id="0" name=""/>
        <dsp:cNvSpPr/>
      </dsp:nvSpPr>
      <dsp:spPr>
        <a:xfrm>
          <a:off x="-3639950" y="-563133"/>
          <a:ext cx="4368902" cy="4368902"/>
        </a:xfrm>
        <a:prstGeom prst="blockArc">
          <a:avLst>
            <a:gd name="adj1" fmla="val 18900000"/>
            <a:gd name="adj2" fmla="val 2700000"/>
            <a:gd name="adj3" fmla="val 494"/>
          </a:avLst>
        </a:prstGeom>
        <a:noFill/>
        <a:ln w="1079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C526B3-9F31-459C-86BE-33318F7722DA}">
      <dsp:nvSpPr>
        <dsp:cNvPr id="0" name=""/>
        <dsp:cNvSpPr/>
      </dsp:nvSpPr>
      <dsp:spPr>
        <a:xfrm>
          <a:off x="596077" y="277763"/>
          <a:ext cx="7505581" cy="1297315"/>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5295" tIns="45720" rIns="45720" bIns="45720" numCol="1" spcCol="1270" anchor="ctr" anchorCtr="0">
          <a:noAutofit/>
        </a:bodyPr>
        <a:lstStyle/>
        <a:p>
          <a:pPr marL="0" lvl="0" indent="0" algn="l" defTabSz="800100" rtl="0">
            <a:lnSpc>
              <a:spcPct val="90000"/>
            </a:lnSpc>
            <a:spcBef>
              <a:spcPct val="0"/>
            </a:spcBef>
            <a:spcAft>
              <a:spcPct val="35000"/>
            </a:spcAft>
            <a:buNone/>
          </a:pPr>
          <a:r>
            <a:rPr lang="en-GB" sz="1800" kern="1200" dirty="0"/>
            <a:t>Whereas inhibition refers to both social and non-social situations, shyness is a narrower construct that is described as wariness when confronted with novel social situations and/or self-conscious behaviour in perceived social-evaluative settings (Rubin, </a:t>
          </a:r>
          <a:r>
            <a:rPr lang="en-GB" sz="1800" kern="1200" dirty="0" err="1"/>
            <a:t>Coplan</a:t>
          </a:r>
          <a:r>
            <a:rPr lang="en-GB" sz="1800" kern="1200" dirty="0"/>
            <a:t>, &amp; </a:t>
          </a:r>
          <a:r>
            <a:rPr lang="en-GB" sz="1800" kern="1200" dirty="0" err="1"/>
            <a:t>Bowker</a:t>
          </a:r>
          <a:r>
            <a:rPr lang="en-GB" sz="1800" kern="1200" dirty="0"/>
            <a:t>, 2009). </a:t>
          </a:r>
        </a:p>
      </dsp:txBody>
      <dsp:txXfrm>
        <a:off x="596077" y="277763"/>
        <a:ext cx="7505581" cy="1297315"/>
      </dsp:txXfrm>
    </dsp:sp>
    <dsp:sp modelId="{481C9282-A346-4095-A820-2972CC3B072C}">
      <dsp:nvSpPr>
        <dsp:cNvPr id="0" name=""/>
        <dsp:cNvSpPr/>
      </dsp:nvSpPr>
      <dsp:spPr>
        <a:xfrm>
          <a:off x="17104" y="347448"/>
          <a:ext cx="1157945" cy="1157945"/>
        </a:xfrm>
        <a:prstGeom prst="ellipse">
          <a:avLst/>
        </a:prstGeom>
        <a:solidFill>
          <a:schemeClr val="lt1">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F235DB-7201-41A7-A964-AF7CADA58E47}">
      <dsp:nvSpPr>
        <dsp:cNvPr id="0" name=""/>
        <dsp:cNvSpPr/>
      </dsp:nvSpPr>
      <dsp:spPr>
        <a:xfrm>
          <a:off x="596077" y="1853036"/>
          <a:ext cx="7505581" cy="926356"/>
        </a:xfrm>
        <a:prstGeom prst="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5295" tIns="45720" rIns="45720" bIns="45720" numCol="1" spcCol="1270" anchor="ctr" anchorCtr="0">
          <a:noAutofit/>
        </a:bodyPr>
        <a:lstStyle/>
        <a:p>
          <a:pPr marL="0" lvl="0" indent="0" algn="l" defTabSz="800100" rtl="0">
            <a:lnSpc>
              <a:spcPct val="90000"/>
            </a:lnSpc>
            <a:spcBef>
              <a:spcPct val="0"/>
            </a:spcBef>
            <a:spcAft>
              <a:spcPct val="35000"/>
            </a:spcAft>
            <a:buNone/>
          </a:pPr>
          <a:r>
            <a:rPr lang="en-GB" sz="1800" kern="1200" dirty="0"/>
            <a:t>Therefore, as with inhibition, shyness is elicited by both novel and familiar social situations. </a:t>
          </a:r>
        </a:p>
      </dsp:txBody>
      <dsp:txXfrm>
        <a:off x="596077" y="1853036"/>
        <a:ext cx="7505581" cy="926356"/>
      </dsp:txXfrm>
    </dsp:sp>
    <dsp:sp modelId="{2248FA65-3558-44CB-AE1F-005FD6F460AE}">
      <dsp:nvSpPr>
        <dsp:cNvPr id="0" name=""/>
        <dsp:cNvSpPr/>
      </dsp:nvSpPr>
      <dsp:spPr>
        <a:xfrm>
          <a:off x="17104" y="1737242"/>
          <a:ext cx="1157945" cy="1157945"/>
        </a:xfrm>
        <a:prstGeom prst="ellipse">
          <a:avLst/>
        </a:prstGeom>
        <a:solidFill>
          <a:schemeClr val="lt1">
            <a:hueOff val="0"/>
            <a:satOff val="0"/>
            <a:lumOff val="0"/>
            <a:alphaOff val="0"/>
          </a:schemeClr>
        </a:solidFill>
        <a:ln w="10795" cap="flat" cmpd="sng" algn="ctr">
          <a:solidFill>
            <a:schemeClr val="accent5">
              <a:hueOff val="11178319"/>
              <a:satOff val="-9634"/>
              <a:lumOff val="1274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FE3C3-1BF5-4C0A-8353-99F8B5679370}">
      <dsp:nvSpPr>
        <dsp:cNvPr id="0" name=""/>
        <dsp:cNvSpPr/>
      </dsp:nvSpPr>
      <dsp:spPr>
        <a:xfrm>
          <a:off x="193104" y="0"/>
          <a:ext cx="3975648" cy="3975591"/>
        </a:xfrm>
        <a:prstGeom prst="ellipse">
          <a:avLst/>
        </a:prstGeom>
        <a:solidFill>
          <a:schemeClr val="accent5">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While shyness and clinical symptoms of anxiety are related, they are by no means synonymous. </a:t>
          </a:r>
        </a:p>
      </dsp:txBody>
      <dsp:txXfrm>
        <a:off x="775324" y="582212"/>
        <a:ext cx="2811208" cy="2811167"/>
      </dsp:txXfrm>
    </dsp:sp>
    <dsp:sp modelId="{9BA869FD-9F21-4D81-B26D-BB72E5B81A9C}">
      <dsp:nvSpPr>
        <dsp:cNvPr id="0" name=""/>
        <dsp:cNvSpPr/>
      </dsp:nvSpPr>
      <dsp:spPr>
        <a:xfrm>
          <a:off x="2239405" y="2651499"/>
          <a:ext cx="3975648" cy="3975591"/>
        </a:xfrm>
        <a:prstGeom prst="ellipse">
          <a:avLst/>
        </a:prstGeom>
        <a:solidFill>
          <a:schemeClr val="accent5">
            <a:alpha val="50000"/>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Only exhibit moderate levels of shyness. </a:t>
          </a:r>
        </a:p>
      </dsp:txBody>
      <dsp:txXfrm>
        <a:off x="2821625" y="3233711"/>
        <a:ext cx="2811208" cy="2811167"/>
      </dsp:txXfrm>
    </dsp:sp>
    <dsp:sp modelId="{5261D622-CDAF-4281-B0A6-FF3A52EBF541}">
      <dsp:nvSpPr>
        <dsp:cNvPr id="0" name=""/>
        <dsp:cNvSpPr/>
      </dsp:nvSpPr>
      <dsp:spPr>
        <a:xfrm>
          <a:off x="4283287" y="0"/>
          <a:ext cx="3975648" cy="3975591"/>
        </a:xfrm>
        <a:prstGeom prst="ellipse">
          <a:avLst/>
        </a:prstGeom>
        <a:solidFill>
          <a:schemeClr val="accent5">
            <a:alpha val="50000"/>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kern="1200" dirty="0"/>
            <a:t>They are not components of a single underlying construct (</a:t>
          </a:r>
          <a:r>
            <a:rPr lang="en-GB" sz="2700" kern="1200" dirty="0" err="1"/>
            <a:t>Rapee</a:t>
          </a:r>
          <a:r>
            <a:rPr lang="en-GB" sz="2700" kern="1200" dirty="0"/>
            <a:t>, 2010). </a:t>
          </a:r>
        </a:p>
      </dsp:txBody>
      <dsp:txXfrm>
        <a:off x="4865507" y="582212"/>
        <a:ext cx="2811208" cy="2811167"/>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61FC0-C7F8-4C32-9256-9732DFAAE414}">
      <dsp:nvSpPr>
        <dsp:cNvPr id="0" name=""/>
        <dsp:cNvSpPr/>
      </dsp:nvSpPr>
      <dsp:spPr>
        <a:xfrm>
          <a:off x="0" y="0"/>
          <a:ext cx="1943099" cy="1943099"/>
        </a:xfrm>
        <a:prstGeom prst="pie">
          <a:avLst>
            <a:gd name="adj1" fmla="val 5400000"/>
            <a:gd name="adj2" fmla="val 1620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254F6B-8F0F-41EA-850D-DB3C1A71262A}">
      <dsp:nvSpPr>
        <dsp:cNvPr id="0" name=""/>
        <dsp:cNvSpPr/>
      </dsp:nvSpPr>
      <dsp:spPr>
        <a:xfrm>
          <a:off x="971549" y="0"/>
          <a:ext cx="11220450" cy="1943099"/>
        </a:xfrm>
        <a:prstGeom prst="rect">
          <a:avLst/>
        </a:prstGeom>
        <a:solidFill>
          <a:schemeClr val="lt1">
            <a:alpha val="9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Both medication and therapy have been shown effective in treating social anxiety disorder. </a:t>
          </a:r>
        </a:p>
      </dsp:txBody>
      <dsp:txXfrm>
        <a:off x="971549" y="0"/>
        <a:ext cx="11220450" cy="922972"/>
      </dsp:txXfrm>
    </dsp:sp>
    <dsp:sp modelId="{0D9DB2E7-3564-45E1-820F-DA420E0407D3}">
      <dsp:nvSpPr>
        <dsp:cNvPr id="0" name=""/>
        <dsp:cNvSpPr/>
      </dsp:nvSpPr>
      <dsp:spPr>
        <a:xfrm>
          <a:off x="510063" y="922972"/>
          <a:ext cx="922972" cy="922972"/>
        </a:xfrm>
        <a:prstGeom prst="pie">
          <a:avLst>
            <a:gd name="adj1" fmla="val 5400000"/>
            <a:gd name="adj2" fmla="val 16200000"/>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D3A22A-425D-44E4-9C55-C0E750A23A61}">
      <dsp:nvSpPr>
        <dsp:cNvPr id="0" name=""/>
        <dsp:cNvSpPr/>
      </dsp:nvSpPr>
      <dsp:spPr>
        <a:xfrm>
          <a:off x="971549" y="922972"/>
          <a:ext cx="11220450" cy="922972"/>
        </a:xfrm>
        <a:prstGeom prst="rect">
          <a:avLst/>
        </a:prstGeom>
        <a:solidFill>
          <a:schemeClr val="lt1">
            <a:alpha val="90000"/>
            <a:hueOff val="0"/>
            <a:satOff val="0"/>
            <a:lumOff val="0"/>
            <a:alphaOff val="0"/>
          </a:schemeClr>
        </a:solidFill>
        <a:ln w="10795" cap="flat" cmpd="sng" algn="ctr">
          <a:solidFill>
            <a:schemeClr val="accent4">
              <a:hueOff val="8701595"/>
              <a:satOff val="-18857"/>
              <a:lumOff val="-804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Social anxiety that occurs in all situations responds best to a combination of medication and therapy, while therapy alone is often sufficient for people with anxiety specific to one type of performance or social situation.</a:t>
          </a:r>
        </a:p>
      </dsp:txBody>
      <dsp:txXfrm>
        <a:off x="971549" y="922972"/>
        <a:ext cx="11220450" cy="922972"/>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4F0766-BAC8-46F8-A5E9-705349E9965A}">
      <dsp:nvSpPr>
        <dsp:cNvPr id="0" name=""/>
        <dsp:cNvSpPr/>
      </dsp:nvSpPr>
      <dsp:spPr>
        <a:xfrm>
          <a:off x="1525676" y="0"/>
          <a:ext cx="8645499" cy="3031235"/>
        </a:xfrm>
        <a:prstGeom prst="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37BB31-F203-4906-899A-3A38B573D2AD}">
      <dsp:nvSpPr>
        <dsp:cNvPr id="0" name=""/>
        <dsp:cNvSpPr/>
      </dsp:nvSpPr>
      <dsp:spPr>
        <a:xfrm>
          <a:off x="737730" y="898264"/>
          <a:ext cx="2804933" cy="1212494"/>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Prescription Medications</a:t>
          </a:r>
        </a:p>
      </dsp:txBody>
      <dsp:txXfrm>
        <a:off x="796919" y="957453"/>
        <a:ext cx="2686555" cy="1094116"/>
      </dsp:txXfrm>
    </dsp:sp>
    <dsp:sp modelId="{1FDF598D-8D76-48DB-AB25-3CACAAB2848C}">
      <dsp:nvSpPr>
        <dsp:cNvPr id="0" name=""/>
        <dsp:cNvSpPr/>
      </dsp:nvSpPr>
      <dsp:spPr>
        <a:xfrm>
          <a:off x="4043487" y="883811"/>
          <a:ext cx="4410141" cy="1212494"/>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t>A systematic review of the effectiveness of medication in SAD treatment showed a small to medium-sized effect—with all of the following categories of medications showing improvements (Williams et al., 2017)﻿</a:t>
          </a:r>
        </a:p>
      </dsp:txBody>
      <dsp:txXfrm>
        <a:off x="4102676" y="943000"/>
        <a:ext cx="4291763" cy="1094116"/>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C7BDF-4E78-43A4-84E9-75BA79F208A3}">
      <dsp:nvSpPr>
        <dsp:cNvPr id="0" name=""/>
        <dsp:cNvSpPr/>
      </dsp:nvSpPr>
      <dsp:spPr>
        <a:xfrm>
          <a:off x="764476" y="0"/>
          <a:ext cx="3131203" cy="2450852"/>
        </a:xfrm>
        <a:prstGeom prst="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CBT is the first-line psychotherapeutic treatment for SAD. It is a form of psychotherapy designed to modify your thoughts and behaviours in order to positively influence your emotions.</a:t>
          </a:r>
        </a:p>
      </dsp:txBody>
      <dsp:txXfrm>
        <a:off x="764476" y="0"/>
        <a:ext cx="3131203" cy="2450852"/>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32E1EB-F91E-48CF-B81D-22A6DB3A855D}">
      <dsp:nvSpPr>
        <dsp:cNvPr id="0" name=""/>
        <dsp:cNvSpPr/>
      </dsp:nvSpPr>
      <dsp:spPr>
        <a:xfrm>
          <a:off x="562201" y="174240"/>
          <a:ext cx="3834898" cy="119840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117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a:t>exposure</a:t>
          </a:r>
        </a:p>
      </dsp:txBody>
      <dsp:txXfrm>
        <a:off x="562201" y="174240"/>
        <a:ext cx="3834898" cy="1198405"/>
      </dsp:txXfrm>
    </dsp:sp>
    <dsp:sp modelId="{E5C9F35C-5989-41B3-821C-4DEAF29B486C}">
      <dsp:nvSpPr>
        <dsp:cNvPr id="0" name=""/>
        <dsp:cNvSpPr/>
      </dsp:nvSpPr>
      <dsp:spPr>
        <a:xfrm>
          <a:off x="402413" y="1137"/>
          <a:ext cx="838884" cy="1258326"/>
        </a:xfrm>
        <a:prstGeom prst="rect">
          <a:avLst/>
        </a:prstGeom>
        <a:blipFill rotWithShape="1">
          <a:blip xmlns:r="http://schemas.openxmlformats.org/officeDocument/2006/relationships" r:embed="rId1"/>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8264F81-04D9-4EA5-84A2-2E3FC1015EB1}">
      <dsp:nvSpPr>
        <dsp:cNvPr id="0" name=""/>
        <dsp:cNvSpPr/>
      </dsp:nvSpPr>
      <dsp:spPr>
        <a:xfrm>
          <a:off x="4694037" y="174240"/>
          <a:ext cx="3834898" cy="119840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117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a:t>cognitive restructuring</a:t>
          </a:r>
        </a:p>
      </dsp:txBody>
      <dsp:txXfrm>
        <a:off x="4694037" y="174240"/>
        <a:ext cx="3834898" cy="1198405"/>
      </dsp:txXfrm>
    </dsp:sp>
    <dsp:sp modelId="{31D94E3E-617E-4AA9-B293-3C6A73AA0EC9}">
      <dsp:nvSpPr>
        <dsp:cNvPr id="0" name=""/>
        <dsp:cNvSpPr/>
      </dsp:nvSpPr>
      <dsp:spPr>
        <a:xfrm>
          <a:off x="4534250" y="1137"/>
          <a:ext cx="838884" cy="1258326"/>
        </a:xfrm>
        <a:prstGeom prst="rect">
          <a:avLst/>
        </a:prstGeom>
        <a:blipFill rotWithShape="1">
          <a:blip xmlns:r="http://schemas.openxmlformats.org/officeDocument/2006/relationships" r:embed="rId2"/>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73EB9DA-B463-454F-B37E-94A6B70D5D63}">
      <dsp:nvSpPr>
        <dsp:cNvPr id="0" name=""/>
        <dsp:cNvSpPr/>
      </dsp:nvSpPr>
      <dsp:spPr>
        <a:xfrm>
          <a:off x="2681640" y="1677858"/>
          <a:ext cx="3723202" cy="1163500"/>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8078"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a:t>social skills training</a:t>
          </a:r>
        </a:p>
      </dsp:txBody>
      <dsp:txXfrm>
        <a:off x="2681640" y="1677858"/>
        <a:ext cx="3723202" cy="1163500"/>
      </dsp:txXfrm>
    </dsp:sp>
    <dsp:sp modelId="{4FA9B8B1-4183-4C1B-B24E-D28E641B2548}">
      <dsp:nvSpPr>
        <dsp:cNvPr id="0" name=""/>
        <dsp:cNvSpPr/>
      </dsp:nvSpPr>
      <dsp:spPr>
        <a:xfrm>
          <a:off x="2526507" y="1509796"/>
          <a:ext cx="814450" cy="1221675"/>
        </a:xfrm>
        <a:prstGeom prst="rect">
          <a:avLst/>
        </a:prstGeom>
        <a:blipFill rotWithShape="1">
          <a:blip xmlns:r="http://schemas.openxmlformats.org/officeDocument/2006/relationships" r:embed="rId3"/>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F328A9-10DB-4C6E-B77C-077285F7EC61}">
      <dsp:nvSpPr>
        <dsp:cNvPr id="0" name=""/>
        <dsp:cNvSpPr/>
      </dsp:nvSpPr>
      <dsp:spPr>
        <a:xfrm>
          <a:off x="0" y="18208"/>
          <a:ext cx="6517759" cy="623610"/>
        </a:xfrm>
        <a:prstGeom prst="roundRect">
          <a:avLst/>
        </a:prstGeom>
        <a:solidFill>
          <a:schemeClr val="accent2">
            <a:shade val="8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Cognitive-Behavioural Therapy (CBT)</a:t>
          </a:r>
        </a:p>
      </dsp:txBody>
      <dsp:txXfrm>
        <a:off x="30442" y="48650"/>
        <a:ext cx="6456875" cy="562726"/>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6C0E43-E885-43A0-A1B3-59A2C7CCB493}">
      <dsp:nvSpPr>
        <dsp:cNvPr id="0" name=""/>
        <dsp:cNvSpPr/>
      </dsp:nvSpPr>
      <dsp:spPr>
        <a:xfrm>
          <a:off x="1046385" y="1023103"/>
          <a:ext cx="2794321" cy="9208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rtl="0">
            <a:lnSpc>
              <a:spcPct val="90000"/>
            </a:lnSpc>
            <a:spcBef>
              <a:spcPct val="0"/>
            </a:spcBef>
            <a:spcAft>
              <a:spcPct val="35000"/>
            </a:spcAft>
            <a:buNone/>
          </a:pPr>
          <a:r>
            <a:rPr lang="en-GB" sz="2000" kern="1200"/>
            <a:t>Acceptance and commitment therapy (ACT) </a:t>
          </a:r>
        </a:p>
      </dsp:txBody>
      <dsp:txXfrm>
        <a:off x="1046385" y="1023103"/>
        <a:ext cx="2794321" cy="920856"/>
      </dsp:txXfrm>
    </dsp:sp>
    <dsp:sp modelId="{F22B7E2A-297E-4769-8D43-022BDB902FE6}">
      <dsp:nvSpPr>
        <dsp:cNvPr id="0" name=""/>
        <dsp:cNvSpPr/>
      </dsp:nvSpPr>
      <dsp:spPr>
        <a:xfrm>
          <a:off x="1043210" y="743036"/>
          <a:ext cx="222275" cy="222275"/>
        </a:xfrm>
        <a:prstGeom prst="ellipse">
          <a:avLst/>
        </a:prstGeom>
        <a:solidFill>
          <a:schemeClr val="accent5">
            <a:alpha val="9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7AE4FC-761F-4C01-9F3F-936E9174FD9C}">
      <dsp:nvSpPr>
        <dsp:cNvPr id="0" name=""/>
        <dsp:cNvSpPr/>
      </dsp:nvSpPr>
      <dsp:spPr>
        <a:xfrm>
          <a:off x="1198803" y="431850"/>
          <a:ext cx="222275" cy="222275"/>
        </a:xfrm>
        <a:prstGeom prst="ellipse">
          <a:avLst/>
        </a:prstGeom>
        <a:solidFill>
          <a:schemeClr val="accent5">
            <a:alpha val="90000"/>
            <a:hueOff val="0"/>
            <a:satOff val="0"/>
            <a:lumOff val="0"/>
            <a:alphaOff val="-2353"/>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B7C5EE-F9A3-4834-AE03-5D2F9B90FDA1}">
      <dsp:nvSpPr>
        <dsp:cNvPr id="0" name=""/>
        <dsp:cNvSpPr/>
      </dsp:nvSpPr>
      <dsp:spPr>
        <a:xfrm>
          <a:off x="1572226" y="494087"/>
          <a:ext cx="349290" cy="349290"/>
        </a:xfrm>
        <a:prstGeom prst="ellipse">
          <a:avLst/>
        </a:prstGeom>
        <a:solidFill>
          <a:schemeClr val="accent5">
            <a:alpha val="90000"/>
            <a:hueOff val="0"/>
            <a:satOff val="0"/>
            <a:lumOff val="0"/>
            <a:alphaOff val="-4706"/>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7C22AF-0966-4CF7-932B-6B519B0A5E7C}">
      <dsp:nvSpPr>
        <dsp:cNvPr id="0" name=""/>
        <dsp:cNvSpPr/>
      </dsp:nvSpPr>
      <dsp:spPr>
        <a:xfrm>
          <a:off x="1883412" y="151783"/>
          <a:ext cx="222275" cy="222275"/>
        </a:xfrm>
        <a:prstGeom prst="ellipse">
          <a:avLst/>
        </a:prstGeom>
        <a:solidFill>
          <a:schemeClr val="accent5">
            <a:alpha val="90000"/>
            <a:hueOff val="0"/>
            <a:satOff val="0"/>
            <a:lumOff val="0"/>
            <a:alphaOff val="-7059"/>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FE6746-40FF-465C-94E3-7CBFEB109458}">
      <dsp:nvSpPr>
        <dsp:cNvPr id="0" name=""/>
        <dsp:cNvSpPr/>
      </dsp:nvSpPr>
      <dsp:spPr>
        <a:xfrm>
          <a:off x="2287953" y="27308"/>
          <a:ext cx="222275" cy="222275"/>
        </a:xfrm>
        <a:prstGeom prst="ellipse">
          <a:avLst/>
        </a:prstGeom>
        <a:solidFill>
          <a:schemeClr val="accent5">
            <a:alpha val="90000"/>
            <a:hueOff val="0"/>
            <a:satOff val="0"/>
            <a:lumOff val="0"/>
            <a:alphaOff val="-9412"/>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B6BB93-F0B3-40AE-B91F-0A806862CF76}">
      <dsp:nvSpPr>
        <dsp:cNvPr id="0" name=""/>
        <dsp:cNvSpPr/>
      </dsp:nvSpPr>
      <dsp:spPr>
        <a:xfrm>
          <a:off x="2785851" y="245138"/>
          <a:ext cx="222275" cy="222275"/>
        </a:xfrm>
        <a:prstGeom prst="ellipse">
          <a:avLst/>
        </a:prstGeom>
        <a:solidFill>
          <a:schemeClr val="accent5">
            <a:alpha val="90000"/>
            <a:hueOff val="0"/>
            <a:satOff val="0"/>
            <a:lumOff val="0"/>
            <a:alphaOff val="-11765"/>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5B82D7-DCE0-4D99-A048-B65DCD9484F3}">
      <dsp:nvSpPr>
        <dsp:cNvPr id="0" name=""/>
        <dsp:cNvSpPr/>
      </dsp:nvSpPr>
      <dsp:spPr>
        <a:xfrm>
          <a:off x="3097036" y="400731"/>
          <a:ext cx="349290" cy="349290"/>
        </a:xfrm>
        <a:prstGeom prst="ellipse">
          <a:avLst/>
        </a:prstGeom>
        <a:solidFill>
          <a:schemeClr val="accent5">
            <a:alpha val="90000"/>
            <a:hueOff val="0"/>
            <a:satOff val="0"/>
            <a:lumOff val="0"/>
            <a:alphaOff val="-14118"/>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356661-F197-47CE-9874-0D1C8A45A0DF}">
      <dsp:nvSpPr>
        <dsp:cNvPr id="0" name=""/>
        <dsp:cNvSpPr/>
      </dsp:nvSpPr>
      <dsp:spPr>
        <a:xfrm>
          <a:off x="3532697" y="743036"/>
          <a:ext cx="222275" cy="222275"/>
        </a:xfrm>
        <a:prstGeom prst="ellipse">
          <a:avLst/>
        </a:prstGeom>
        <a:solidFill>
          <a:schemeClr val="accent5">
            <a:alpha val="90000"/>
            <a:hueOff val="0"/>
            <a:satOff val="0"/>
            <a:lumOff val="0"/>
            <a:alphaOff val="-16471"/>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87CC2C-E0AF-498A-B53C-B5BE0018090C}">
      <dsp:nvSpPr>
        <dsp:cNvPr id="0" name=""/>
        <dsp:cNvSpPr/>
      </dsp:nvSpPr>
      <dsp:spPr>
        <a:xfrm>
          <a:off x="3719408" y="1085340"/>
          <a:ext cx="222275" cy="222275"/>
        </a:xfrm>
        <a:prstGeom prst="ellipse">
          <a:avLst/>
        </a:prstGeom>
        <a:solidFill>
          <a:schemeClr val="accent5">
            <a:alpha val="90000"/>
            <a:hueOff val="0"/>
            <a:satOff val="0"/>
            <a:lumOff val="0"/>
            <a:alphaOff val="-18824"/>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3D0A29-0B8C-45FE-9FC6-73D01CC9D371}">
      <dsp:nvSpPr>
        <dsp:cNvPr id="0" name=""/>
        <dsp:cNvSpPr/>
      </dsp:nvSpPr>
      <dsp:spPr>
        <a:xfrm>
          <a:off x="2101242" y="431850"/>
          <a:ext cx="571565" cy="571565"/>
        </a:xfrm>
        <a:prstGeom prst="ellipse">
          <a:avLst/>
        </a:prstGeom>
        <a:solidFill>
          <a:schemeClr val="accent5">
            <a:alpha val="90000"/>
            <a:hueOff val="0"/>
            <a:satOff val="0"/>
            <a:lumOff val="0"/>
            <a:alphaOff val="-21176"/>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B980D5-D5B1-4229-8036-9FF27E415391}">
      <dsp:nvSpPr>
        <dsp:cNvPr id="0" name=""/>
        <dsp:cNvSpPr/>
      </dsp:nvSpPr>
      <dsp:spPr>
        <a:xfrm>
          <a:off x="887617" y="1614356"/>
          <a:ext cx="222275" cy="222275"/>
        </a:xfrm>
        <a:prstGeom prst="ellipse">
          <a:avLst/>
        </a:prstGeom>
        <a:solidFill>
          <a:schemeClr val="accent5">
            <a:alpha val="90000"/>
            <a:hueOff val="0"/>
            <a:satOff val="0"/>
            <a:lumOff val="0"/>
            <a:alphaOff val="-23529"/>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BF14CC-193E-4524-94A4-BC3F78D718BE}">
      <dsp:nvSpPr>
        <dsp:cNvPr id="0" name=""/>
        <dsp:cNvSpPr/>
      </dsp:nvSpPr>
      <dsp:spPr>
        <a:xfrm>
          <a:off x="1074329" y="1894423"/>
          <a:ext cx="349290" cy="349290"/>
        </a:xfrm>
        <a:prstGeom prst="ellipse">
          <a:avLst/>
        </a:prstGeom>
        <a:solidFill>
          <a:schemeClr val="accent5">
            <a:alpha val="90000"/>
            <a:hueOff val="0"/>
            <a:satOff val="0"/>
            <a:lumOff val="0"/>
            <a:alphaOff val="-25882"/>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9497D9-4A9A-4324-8F75-B404F2D062B2}">
      <dsp:nvSpPr>
        <dsp:cNvPr id="0" name=""/>
        <dsp:cNvSpPr/>
      </dsp:nvSpPr>
      <dsp:spPr>
        <a:xfrm>
          <a:off x="1541107" y="2143372"/>
          <a:ext cx="508058" cy="508058"/>
        </a:xfrm>
        <a:prstGeom prst="ellipse">
          <a:avLst/>
        </a:prstGeom>
        <a:solidFill>
          <a:schemeClr val="accent5">
            <a:alpha val="90000"/>
            <a:hueOff val="0"/>
            <a:satOff val="0"/>
            <a:lumOff val="0"/>
            <a:alphaOff val="-28235"/>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4428FA-EF3E-4637-9321-9B79A770CEF2}">
      <dsp:nvSpPr>
        <dsp:cNvPr id="0" name=""/>
        <dsp:cNvSpPr/>
      </dsp:nvSpPr>
      <dsp:spPr>
        <a:xfrm>
          <a:off x="2194598" y="2547914"/>
          <a:ext cx="222275" cy="222275"/>
        </a:xfrm>
        <a:prstGeom prst="ellipse">
          <a:avLst/>
        </a:prstGeom>
        <a:solidFill>
          <a:schemeClr val="accent5">
            <a:alpha val="90000"/>
            <a:hueOff val="0"/>
            <a:satOff val="0"/>
            <a:lumOff val="0"/>
            <a:alphaOff val="-30588"/>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1ED605-F851-4326-BA7B-189DA8305DA1}">
      <dsp:nvSpPr>
        <dsp:cNvPr id="0" name=""/>
        <dsp:cNvSpPr/>
      </dsp:nvSpPr>
      <dsp:spPr>
        <a:xfrm>
          <a:off x="2319072" y="2143372"/>
          <a:ext cx="349290" cy="349290"/>
        </a:xfrm>
        <a:prstGeom prst="ellipse">
          <a:avLst/>
        </a:prstGeom>
        <a:solidFill>
          <a:schemeClr val="accent5">
            <a:alpha val="90000"/>
            <a:hueOff val="0"/>
            <a:satOff val="0"/>
            <a:lumOff val="0"/>
            <a:alphaOff val="-32941"/>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6663B1-453B-49A3-BF80-0987EDE01D39}">
      <dsp:nvSpPr>
        <dsp:cNvPr id="0" name=""/>
        <dsp:cNvSpPr/>
      </dsp:nvSpPr>
      <dsp:spPr>
        <a:xfrm>
          <a:off x="2630258" y="2579032"/>
          <a:ext cx="222275" cy="222275"/>
        </a:xfrm>
        <a:prstGeom prst="ellipse">
          <a:avLst/>
        </a:prstGeom>
        <a:solidFill>
          <a:schemeClr val="accent5">
            <a:alpha val="90000"/>
            <a:hueOff val="0"/>
            <a:satOff val="0"/>
            <a:lumOff val="0"/>
            <a:alphaOff val="-35294"/>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C63204-A0CE-43BD-A843-0DAD507BB945}">
      <dsp:nvSpPr>
        <dsp:cNvPr id="0" name=""/>
        <dsp:cNvSpPr/>
      </dsp:nvSpPr>
      <dsp:spPr>
        <a:xfrm>
          <a:off x="2910325" y="2081135"/>
          <a:ext cx="508058" cy="508058"/>
        </a:xfrm>
        <a:prstGeom prst="ellipse">
          <a:avLst/>
        </a:prstGeom>
        <a:solidFill>
          <a:schemeClr val="accent5">
            <a:alpha val="90000"/>
            <a:hueOff val="0"/>
            <a:satOff val="0"/>
            <a:lumOff val="0"/>
            <a:alphaOff val="-37647"/>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2074F4-3E61-4B42-AA03-8CFDE0F8A29A}">
      <dsp:nvSpPr>
        <dsp:cNvPr id="0" name=""/>
        <dsp:cNvSpPr/>
      </dsp:nvSpPr>
      <dsp:spPr>
        <a:xfrm>
          <a:off x="3594934" y="1956660"/>
          <a:ext cx="349290" cy="349290"/>
        </a:xfrm>
        <a:prstGeom prst="ellipse">
          <a:avLst/>
        </a:prstGeom>
        <a:solidFill>
          <a:schemeClr val="accent5">
            <a:alpha val="90000"/>
            <a:hueOff val="0"/>
            <a:satOff val="0"/>
            <a:lumOff val="0"/>
            <a:alphaOff val="-4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73FF0-E393-4A15-8181-2C065F686F66}">
      <dsp:nvSpPr>
        <dsp:cNvPr id="0" name=""/>
        <dsp:cNvSpPr/>
      </dsp:nvSpPr>
      <dsp:spPr>
        <a:xfrm>
          <a:off x="1116258" y="0"/>
          <a:ext cx="2700670" cy="2700670"/>
        </a:xfrm>
        <a:prstGeom prst="ellipse">
          <a:avLst/>
        </a:prstGeom>
        <a:solidFill>
          <a:schemeClr val="accent6">
            <a:shade val="80000"/>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rtl="0">
            <a:lnSpc>
              <a:spcPct val="90000"/>
            </a:lnSpc>
            <a:spcBef>
              <a:spcPct val="0"/>
            </a:spcBef>
            <a:spcAft>
              <a:spcPct val="35000"/>
            </a:spcAft>
            <a:buNone/>
          </a:pPr>
          <a:r>
            <a:rPr lang="en-GB" sz="2300" kern="1200"/>
            <a:t>Psychoanalysis and psychodynamic therapy </a:t>
          </a:r>
        </a:p>
      </dsp:txBody>
      <dsp:txXfrm>
        <a:off x="1511762" y="395504"/>
        <a:ext cx="1909662" cy="1909662"/>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6.xml><?xml version="1.0" encoding="utf-8"?>
<dgm:layoutDef xmlns:dgm="http://schemas.openxmlformats.org/drawingml/2006/diagram" xmlns:a="http://schemas.openxmlformats.org/drawingml/2006/main" uniqueId="urn:microsoft.com/office/officeart/2011/layout/ConvergingText">
  <dgm:title val="Converging Text"/>
  <dgm:desc val="Use to show multiple steps or parts that merge into a whole. Limited to one Level 1 shape that contains text and a maximum of five Level 2 shapes."/>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3.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4.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3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7/30/2024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7/30/2024</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Data" Target="../diagrams/data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png"/><Relationship Id="rId17" Type="http://schemas.microsoft.com/office/2007/relationships/diagramDrawing" Target="../diagrams/drawing3.xml"/><Relationship Id="rId2" Type="http://schemas.openxmlformats.org/officeDocument/2006/relationships/diagramData" Target="../diagrams/data1.xml"/><Relationship Id="rId16" Type="http://schemas.openxmlformats.org/officeDocument/2006/relationships/diagramColors" Target="../diagrams/colors3.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QuickStyle" Target="../diagrams/quickStyle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Layout" Target="../diagrams/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diagramLayout" Target="../diagrams/layout8.xml"/><Relationship Id="rId18" Type="http://schemas.openxmlformats.org/officeDocument/2006/relationships/diagramLayout" Target="../diagrams/layout9.xml"/><Relationship Id="rId26" Type="http://schemas.microsoft.com/office/2007/relationships/diagramDrawing" Target="../diagrams/drawing10.xml"/><Relationship Id="rId3" Type="http://schemas.openxmlformats.org/officeDocument/2006/relationships/diagramLayout" Target="../diagrams/layout6.xml"/><Relationship Id="rId21" Type="http://schemas.microsoft.com/office/2007/relationships/diagramDrawing" Target="../diagrams/drawing9.xml"/><Relationship Id="rId7" Type="http://schemas.openxmlformats.org/officeDocument/2006/relationships/diagramData" Target="../diagrams/data7.xml"/><Relationship Id="rId12" Type="http://schemas.openxmlformats.org/officeDocument/2006/relationships/diagramData" Target="../diagrams/data8.xml"/><Relationship Id="rId17" Type="http://schemas.openxmlformats.org/officeDocument/2006/relationships/diagramData" Target="../diagrams/data9.xml"/><Relationship Id="rId25" Type="http://schemas.openxmlformats.org/officeDocument/2006/relationships/diagramColors" Target="../diagrams/colors10.xml"/><Relationship Id="rId2" Type="http://schemas.openxmlformats.org/officeDocument/2006/relationships/diagramData" Target="../diagrams/data6.xml"/><Relationship Id="rId16" Type="http://schemas.microsoft.com/office/2007/relationships/diagramDrawing" Target="../diagrams/drawing8.xml"/><Relationship Id="rId20" Type="http://schemas.openxmlformats.org/officeDocument/2006/relationships/diagramColors" Target="../diagrams/colors9.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24" Type="http://schemas.openxmlformats.org/officeDocument/2006/relationships/diagramQuickStyle" Target="../diagrams/quickStyle10.xml"/><Relationship Id="rId5" Type="http://schemas.openxmlformats.org/officeDocument/2006/relationships/diagramColors" Target="../diagrams/colors6.xml"/><Relationship Id="rId15" Type="http://schemas.openxmlformats.org/officeDocument/2006/relationships/diagramColors" Target="../diagrams/colors8.xml"/><Relationship Id="rId23" Type="http://schemas.openxmlformats.org/officeDocument/2006/relationships/diagramLayout" Target="../diagrams/layout10.xml"/><Relationship Id="rId10" Type="http://schemas.openxmlformats.org/officeDocument/2006/relationships/diagramColors" Target="../diagrams/colors7.xml"/><Relationship Id="rId19" Type="http://schemas.openxmlformats.org/officeDocument/2006/relationships/diagramQuickStyle" Target="../diagrams/quickStyle9.xml"/><Relationship Id="rId4" Type="http://schemas.openxmlformats.org/officeDocument/2006/relationships/diagramQuickStyle" Target="../diagrams/quickStyle6.xml"/><Relationship Id="rId9" Type="http://schemas.openxmlformats.org/officeDocument/2006/relationships/diagramQuickStyle" Target="../diagrams/quickStyle7.xml"/><Relationship Id="rId14" Type="http://schemas.openxmlformats.org/officeDocument/2006/relationships/diagramQuickStyle" Target="../diagrams/quickStyle8.xml"/><Relationship Id="rId22" Type="http://schemas.openxmlformats.org/officeDocument/2006/relationships/diagramData" Target="../diagrams/data10.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12.xml"/><Relationship Id="rId13" Type="http://schemas.openxmlformats.org/officeDocument/2006/relationships/diagramLayout" Target="../diagrams/layout13.xml"/><Relationship Id="rId18" Type="http://schemas.openxmlformats.org/officeDocument/2006/relationships/diagramLayout" Target="../diagrams/layout14.xml"/><Relationship Id="rId26" Type="http://schemas.microsoft.com/office/2007/relationships/diagramDrawing" Target="../diagrams/drawing15.xml"/><Relationship Id="rId3" Type="http://schemas.openxmlformats.org/officeDocument/2006/relationships/diagramLayout" Target="../diagrams/layout11.xml"/><Relationship Id="rId21" Type="http://schemas.microsoft.com/office/2007/relationships/diagramDrawing" Target="../diagrams/drawing14.xml"/><Relationship Id="rId7" Type="http://schemas.openxmlformats.org/officeDocument/2006/relationships/diagramData" Target="../diagrams/data12.xml"/><Relationship Id="rId12" Type="http://schemas.openxmlformats.org/officeDocument/2006/relationships/diagramData" Target="../diagrams/data13.xml"/><Relationship Id="rId17" Type="http://schemas.openxmlformats.org/officeDocument/2006/relationships/diagramData" Target="../diagrams/data14.xml"/><Relationship Id="rId25" Type="http://schemas.openxmlformats.org/officeDocument/2006/relationships/diagramColors" Target="../diagrams/colors15.xml"/><Relationship Id="rId2" Type="http://schemas.openxmlformats.org/officeDocument/2006/relationships/diagramData" Target="../diagrams/data11.xml"/><Relationship Id="rId16" Type="http://schemas.microsoft.com/office/2007/relationships/diagramDrawing" Target="../diagrams/drawing13.xml"/><Relationship Id="rId20" Type="http://schemas.openxmlformats.org/officeDocument/2006/relationships/diagramColors" Target="../diagrams/colors14.xml"/><Relationship Id="rId29" Type="http://schemas.openxmlformats.org/officeDocument/2006/relationships/diagramQuickStyle" Target="../diagrams/quickStyle16.xml"/><Relationship Id="rId1" Type="http://schemas.openxmlformats.org/officeDocument/2006/relationships/slideLayout" Target="../slideLayouts/slideLayout2.xml"/><Relationship Id="rId6" Type="http://schemas.microsoft.com/office/2007/relationships/diagramDrawing" Target="../diagrams/drawing11.xml"/><Relationship Id="rId11" Type="http://schemas.microsoft.com/office/2007/relationships/diagramDrawing" Target="../diagrams/drawing12.xml"/><Relationship Id="rId24" Type="http://schemas.openxmlformats.org/officeDocument/2006/relationships/diagramQuickStyle" Target="../diagrams/quickStyle15.xml"/><Relationship Id="rId5" Type="http://schemas.openxmlformats.org/officeDocument/2006/relationships/diagramColors" Target="../diagrams/colors11.xml"/><Relationship Id="rId15" Type="http://schemas.openxmlformats.org/officeDocument/2006/relationships/diagramColors" Target="../diagrams/colors13.xml"/><Relationship Id="rId23" Type="http://schemas.openxmlformats.org/officeDocument/2006/relationships/diagramLayout" Target="../diagrams/layout15.xml"/><Relationship Id="rId28" Type="http://schemas.openxmlformats.org/officeDocument/2006/relationships/diagramLayout" Target="../diagrams/layout16.xml"/><Relationship Id="rId10" Type="http://schemas.openxmlformats.org/officeDocument/2006/relationships/diagramColors" Target="../diagrams/colors12.xml"/><Relationship Id="rId19" Type="http://schemas.openxmlformats.org/officeDocument/2006/relationships/diagramQuickStyle" Target="../diagrams/quickStyle14.xml"/><Relationship Id="rId31" Type="http://schemas.microsoft.com/office/2007/relationships/diagramDrawing" Target="../diagrams/drawing16.xml"/><Relationship Id="rId4" Type="http://schemas.openxmlformats.org/officeDocument/2006/relationships/diagramQuickStyle" Target="../diagrams/quickStyle11.xml"/><Relationship Id="rId9" Type="http://schemas.openxmlformats.org/officeDocument/2006/relationships/diagramQuickStyle" Target="../diagrams/quickStyle12.xml"/><Relationship Id="rId14" Type="http://schemas.openxmlformats.org/officeDocument/2006/relationships/diagramQuickStyle" Target="../diagrams/quickStyle13.xml"/><Relationship Id="rId22" Type="http://schemas.openxmlformats.org/officeDocument/2006/relationships/diagramData" Target="../diagrams/data15.xml"/><Relationship Id="rId27" Type="http://schemas.openxmlformats.org/officeDocument/2006/relationships/diagramData" Target="../diagrams/data16.xml"/><Relationship Id="rId30" Type="http://schemas.openxmlformats.org/officeDocument/2006/relationships/diagramColors" Target="../diagrams/colors16.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18.xml"/><Relationship Id="rId13" Type="http://schemas.openxmlformats.org/officeDocument/2006/relationships/diagramLayout" Target="../diagrams/layout19.xml"/><Relationship Id="rId18" Type="http://schemas.openxmlformats.org/officeDocument/2006/relationships/diagramLayout" Target="../diagrams/layout20.xml"/><Relationship Id="rId3" Type="http://schemas.openxmlformats.org/officeDocument/2006/relationships/diagramLayout" Target="../diagrams/layout17.xml"/><Relationship Id="rId21" Type="http://schemas.microsoft.com/office/2007/relationships/diagramDrawing" Target="../diagrams/drawing20.xml"/><Relationship Id="rId7" Type="http://schemas.openxmlformats.org/officeDocument/2006/relationships/diagramData" Target="../diagrams/data18.xml"/><Relationship Id="rId12" Type="http://schemas.openxmlformats.org/officeDocument/2006/relationships/diagramData" Target="../diagrams/data19.xml"/><Relationship Id="rId17" Type="http://schemas.openxmlformats.org/officeDocument/2006/relationships/diagramData" Target="../diagrams/data20.xml"/><Relationship Id="rId2" Type="http://schemas.openxmlformats.org/officeDocument/2006/relationships/diagramData" Target="../diagrams/data17.xml"/><Relationship Id="rId16" Type="http://schemas.microsoft.com/office/2007/relationships/diagramDrawing" Target="../diagrams/drawing19.xml"/><Relationship Id="rId20" Type="http://schemas.openxmlformats.org/officeDocument/2006/relationships/diagramColors" Target="../diagrams/colors20.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5" Type="http://schemas.openxmlformats.org/officeDocument/2006/relationships/diagramColors" Target="../diagrams/colors19.xml"/><Relationship Id="rId10" Type="http://schemas.openxmlformats.org/officeDocument/2006/relationships/diagramColors" Target="../diagrams/colors18.xml"/><Relationship Id="rId19" Type="http://schemas.openxmlformats.org/officeDocument/2006/relationships/diagramQuickStyle" Target="../diagrams/quickStyle20.xml"/><Relationship Id="rId4" Type="http://schemas.openxmlformats.org/officeDocument/2006/relationships/diagramQuickStyle" Target="../diagrams/quickStyle17.xml"/><Relationship Id="rId9" Type="http://schemas.openxmlformats.org/officeDocument/2006/relationships/diagramQuickStyle" Target="../diagrams/quickStyle18.xml"/><Relationship Id="rId14" Type="http://schemas.openxmlformats.org/officeDocument/2006/relationships/diagramQuickStyle" Target="../diagrams/quickStyle19.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23.xml"/><Relationship Id="rId13" Type="http://schemas.openxmlformats.org/officeDocument/2006/relationships/diagramLayout" Target="../diagrams/layout24.xml"/><Relationship Id="rId18" Type="http://schemas.openxmlformats.org/officeDocument/2006/relationships/diagramLayout" Target="../diagrams/layout25.xml"/><Relationship Id="rId26" Type="http://schemas.microsoft.com/office/2007/relationships/diagramDrawing" Target="../diagrams/drawing26.xml"/><Relationship Id="rId3" Type="http://schemas.openxmlformats.org/officeDocument/2006/relationships/diagramLayout" Target="../diagrams/layout22.xml"/><Relationship Id="rId21" Type="http://schemas.microsoft.com/office/2007/relationships/diagramDrawing" Target="../diagrams/drawing25.xml"/><Relationship Id="rId7" Type="http://schemas.openxmlformats.org/officeDocument/2006/relationships/diagramData" Target="../diagrams/data23.xml"/><Relationship Id="rId12" Type="http://schemas.openxmlformats.org/officeDocument/2006/relationships/diagramData" Target="../diagrams/data24.xml"/><Relationship Id="rId17" Type="http://schemas.openxmlformats.org/officeDocument/2006/relationships/diagramData" Target="../diagrams/data25.xml"/><Relationship Id="rId25" Type="http://schemas.openxmlformats.org/officeDocument/2006/relationships/diagramColors" Target="../diagrams/colors26.xml"/><Relationship Id="rId2" Type="http://schemas.openxmlformats.org/officeDocument/2006/relationships/diagramData" Target="../diagrams/data22.xml"/><Relationship Id="rId16" Type="http://schemas.microsoft.com/office/2007/relationships/diagramDrawing" Target="../diagrams/drawing24.xml"/><Relationship Id="rId20" Type="http://schemas.openxmlformats.org/officeDocument/2006/relationships/diagramColors" Target="../diagrams/colors25.xml"/><Relationship Id="rId1" Type="http://schemas.openxmlformats.org/officeDocument/2006/relationships/slideLayout" Target="../slideLayouts/slideLayout2.xml"/><Relationship Id="rId6" Type="http://schemas.microsoft.com/office/2007/relationships/diagramDrawing" Target="../diagrams/drawing22.xml"/><Relationship Id="rId11" Type="http://schemas.microsoft.com/office/2007/relationships/diagramDrawing" Target="../diagrams/drawing23.xml"/><Relationship Id="rId24" Type="http://schemas.openxmlformats.org/officeDocument/2006/relationships/diagramQuickStyle" Target="../diagrams/quickStyle26.xml"/><Relationship Id="rId5" Type="http://schemas.openxmlformats.org/officeDocument/2006/relationships/diagramColors" Target="../diagrams/colors22.xml"/><Relationship Id="rId15" Type="http://schemas.openxmlformats.org/officeDocument/2006/relationships/diagramColors" Target="../diagrams/colors24.xml"/><Relationship Id="rId23" Type="http://schemas.openxmlformats.org/officeDocument/2006/relationships/diagramLayout" Target="../diagrams/layout26.xml"/><Relationship Id="rId10" Type="http://schemas.openxmlformats.org/officeDocument/2006/relationships/diagramColors" Target="../diagrams/colors23.xml"/><Relationship Id="rId19" Type="http://schemas.openxmlformats.org/officeDocument/2006/relationships/diagramQuickStyle" Target="../diagrams/quickStyle25.xml"/><Relationship Id="rId4" Type="http://schemas.openxmlformats.org/officeDocument/2006/relationships/diagramQuickStyle" Target="../diagrams/quickStyle22.xml"/><Relationship Id="rId9" Type="http://schemas.openxmlformats.org/officeDocument/2006/relationships/diagramQuickStyle" Target="../diagrams/quickStyle23.xml"/><Relationship Id="rId14" Type="http://schemas.openxmlformats.org/officeDocument/2006/relationships/diagramQuickStyle" Target="../diagrams/quickStyle24.xml"/><Relationship Id="rId22" Type="http://schemas.openxmlformats.org/officeDocument/2006/relationships/diagramData" Target="../diagrams/data2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28.xml"/><Relationship Id="rId13" Type="http://schemas.openxmlformats.org/officeDocument/2006/relationships/diagramLayout" Target="../diagrams/layout29.xml"/><Relationship Id="rId3" Type="http://schemas.openxmlformats.org/officeDocument/2006/relationships/diagramLayout" Target="../diagrams/layout27.xml"/><Relationship Id="rId7" Type="http://schemas.openxmlformats.org/officeDocument/2006/relationships/diagramData" Target="../diagrams/data28.xml"/><Relationship Id="rId12" Type="http://schemas.openxmlformats.org/officeDocument/2006/relationships/diagramData" Target="../diagrams/data29.xml"/><Relationship Id="rId2" Type="http://schemas.openxmlformats.org/officeDocument/2006/relationships/diagramData" Target="../diagrams/data27.xml"/><Relationship Id="rId16" Type="http://schemas.microsoft.com/office/2007/relationships/diagramDrawing" Target="../diagrams/drawing29.xml"/><Relationship Id="rId1" Type="http://schemas.openxmlformats.org/officeDocument/2006/relationships/slideLayout" Target="../slideLayouts/slideLayout2.xml"/><Relationship Id="rId6" Type="http://schemas.microsoft.com/office/2007/relationships/diagramDrawing" Target="../diagrams/drawing27.xml"/><Relationship Id="rId11" Type="http://schemas.microsoft.com/office/2007/relationships/diagramDrawing" Target="../diagrams/drawing28.xml"/><Relationship Id="rId5" Type="http://schemas.openxmlformats.org/officeDocument/2006/relationships/diagramColors" Target="../diagrams/colors27.xml"/><Relationship Id="rId15" Type="http://schemas.openxmlformats.org/officeDocument/2006/relationships/diagramColors" Target="../diagrams/colors29.xml"/><Relationship Id="rId10" Type="http://schemas.openxmlformats.org/officeDocument/2006/relationships/diagramColors" Target="../diagrams/colors28.xml"/><Relationship Id="rId4" Type="http://schemas.openxmlformats.org/officeDocument/2006/relationships/diagramQuickStyle" Target="../diagrams/quickStyle27.xml"/><Relationship Id="rId9" Type="http://schemas.openxmlformats.org/officeDocument/2006/relationships/diagramQuickStyle" Target="../diagrams/quickStyle28.xml"/><Relationship Id="rId14" Type="http://schemas.openxmlformats.org/officeDocument/2006/relationships/diagramQuickStyle" Target="../diagrams/quickStyle2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Layout" Target="../diagrams/layout31.xml"/><Relationship Id="rId7" Type="http://schemas.openxmlformats.org/officeDocument/2006/relationships/image" Target="../media/image6.png"/><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33.xml"/><Relationship Id="rId13" Type="http://schemas.openxmlformats.org/officeDocument/2006/relationships/image" Target="../media/image9.png"/><Relationship Id="rId3" Type="http://schemas.openxmlformats.org/officeDocument/2006/relationships/diagramLayout" Target="../diagrams/layout32.xml"/><Relationship Id="rId7" Type="http://schemas.openxmlformats.org/officeDocument/2006/relationships/diagramData" Target="../diagrams/data33.xml"/><Relationship Id="rId12" Type="http://schemas.openxmlformats.org/officeDocument/2006/relationships/image" Target="../media/image8.png"/><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11" Type="http://schemas.microsoft.com/office/2007/relationships/diagramDrawing" Target="../diagrams/drawing33.xml"/><Relationship Id="rId5" Type="http://schemas.openxmlformats.org/officeDocument/2006/relationships/diagramColors" Target="../diagrams/colors32.xml"/><Relationship Id="rId10" Type="http://schemas.openxmlformats.org/officeDocument/2006/relationships/diagramColors" Target="../diagrams/colors33.xml"/><Relationship Id="rId4" Type="http://schemas.openxmlformats.org/officeDocument/2006/relationships/diagramQuickStyle" Target="../diagrams/quickStyle32.xml"/><Relationship Id="rId9" Type="http://schemas.openxmlformats.org/officeDocument/2006/relationships/diagramQuickStyle" Target="../diagrams/quickStyle33.xml"/></Relationships>
</file>

<file path=ppt/slides/_rels/slide1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Layout" Target="../diagrams/layout34.xml"/><Relationship Id="rId7" Type="http://schemas.openxmlformats.org/officeDocument/2006/relationships/image" Target="../media/image10.png"/><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36.xml"/><Relationship Id="rId3" Type="http://schemas.openxmlformats.org/officeDocument/2006/relationships/diagramLayout" Target="../diagrams/layout35.xml"/><Relationship Id="rId7" Type="http://schemas.openxmlformats.org/officeDocument/2006/relationships/diagramData" Target="../diagrams/data36.xml"/><Relationship Id="rId12" Type="http://schemas.openxmlformats.org/officeDocument/2006/relationships/image" Target="../media/image13.png"/><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11" Type="http://schemas.microsoft.com/office/2007/relationships/diagramDrawing" Target="../diagrams/drawing36.xml"/><Relationship Id="rId5" Type="http://schemas.openxmlformats.org/officeDocument/2006/relationships/diagramColors" Target="../diagrams/colors35.xml"/><Relationship Id="rId10" Type="http://schemas.openxmlformats.org/officeDocument/2006/relationships/diagramColors" Target="../diagrams/colors36.xml"/><Relationship Id="rId4" Type="http://schemas.openxmlformats.org/officeDocument/2006/relationships/diagramQuickStyle" Target="../diagrams/quickStyle35.xml"/><Relationship Id="rId9" Type="http://schemas.openxmlformats.org/officeDocument/2006/relationships/diagramQuickStyle" Target="../diagrams/quickStyle36.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38.xml"/><Relationship Id="rId13" Type="http://schemas.openxmlformats.org/officeDocument/2006/relationships/diagramLayout" Target="../diagrams/layout39.xml"/><Relationship Id="rId18" Type="http://schemas.openxmlformats.org/officeDocument/2006/relationships/diagramLayout" Target="../diagrams/layout40.xml"/><Relationship Id="rId26" Type="http://schemas.microsoft.com/office/2007/relationships/diagramDrawing" Target="../diagrams/drawing41.xml"/><Relationship Id="rId3" Type="http://schemas.openxmlformats.org/officeDocument/2006/relationships/diagramLayout" Target="../diagrams/layout37.xml"/><Relationship Id="rId21" Type="http://schemas.microsoft.com/office/2007/relationships/diagramDrawing" Target="../diagrams/drawing40.xml"/><Relationship Id="rId7" Type="http://schemas.openxmlformats.org/officeDocument/2006/relationships/diagramData" Target="../diagrams/data38.xml"/><Relationship Id="rId12" Type="http://schemas.openxmlformats.org/officeDocument/2006/relationships/diagramData" Target="../diagrams/data39.xml"/><Relationship Id="rId17" Type="http://schemas.openxmlformats.org/officeDocument/2006/relationships/diagramData" Target="../diagrams/data40.xml"/><Relationship Id="rId25" Type="http://schemas.openxmlformats.org/officeDocument/2006/relationships/diagramColors" Target="../diagrams/colors41.xml"/><Relationship Id="rId2" Type="http://schemas.openxmlformats.org/officeDocument/2006/relationships/diagramData" Target="../diagrams/data37.xml"/><Relationship Id="rId16" Type="http://schemas.microsoft.com/office/2007/relationships/diagramDrawing" Target="../diagrams/drawing39.xml"/><Relationship Id="rId20" Type="http://schemas.openxmlformats.org/officeDocument/2006/relationships/diagramColors" Target="../diagrams/colors40.xml"/><Relationship Id="rId1" Type="http://schemas.openxmlformats.org/officeDocument/2006/relationships/slideLayout" Target="../slideLayouts/slideLayout2.xml"/><Relationship Id="rId6" Type="http://schemas.microsoft.com/office/2007/relationships/diagramDrawing" Target="../diagrams/drawing37.xml"/><Relationship Id="rId11" Type="http://schemas.microsoft.com/office/2007/relationships/diagramDrawing" Target="../diagrams/drawing38.xml"/><Relationship Id="rId24" Type="http://schemas.openxmlformats.org/officeDocument/2006/relationships/diagramQuickStyle" Target="../diagrams/quickStyle41.xml"/><Relationship Id="rId5" Type="http://schemas.openxmlformats.org/officeDocument/2006/relationships/diagramColors" Target="../diagrams/colors37.xml"/><Relationship Id="rId15" Type="http://schemas.openxmlformats.org/officeDocument/2006/relationships/diagramColors" Target="../diagrams/colors39.xml"/><Relationship Id="rId23" Type="http://schemas.openxmlformats.org/officeDocument/2006/relationships/diagramLayout" Target="../diagrams/layout41.xml"/><Relationship Id="rId10" Type="http://schemas.openxmlformats.org/officeDocument/2006/relationships/diagramColors" Target="../diagrams/colors38.xml"/><Relationship Id="rId19" Type="http://schemas.openxmlformats.org/officeDocument/2006/relationships/diagramQuickStyle" Target="../diagrams/quickStyle40.xml"/><Relationship Id="rId4" Type="http://schemas.openxmlformats.org/officeDocument/2006/relationships/diagramQuickStyle" Target="../diagrams/quickStyle37.xml"/><Relationship Id="rId9" Type="http://schemas.openxmlformats.org/officeDocument/2006/relationships/diagramQuickStyle" Target="../diagrams/quickStyle38.xml"/><Relationship Id="rId14" Type="http://schemas.openxmlformats.org/officeDocument/2006/relationships/diagramQuickStyle" Target="../diagrams/quickStyle39.xml"/><Relationship Id="rId22" Type="http://schemas.openxmlformats.org/officeDocument/2006/relationships/diagramData" Target="../diagrams/data4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Anxiety </a:t>
            </a:r>
          </a:p>
        </p:txBody>
      </p:sp>
      <p:sp>
        <p:nvSpPr>
          <p:cNvPr id="3" name="Subtitle 2"/>
          <p:cNvSpPr>
            <a:spLocks noGrp="1"/>
          </p:cNvSpPr>
          <p:nvPr>
            <p:ph type="subTitle" idx="1"/>
          </p:nvPr>
        </p:nvSpPr>
        <p:spPr/>
        <p:txBody>
          <a:bodyPr/>
          <a:lstStyle/>
          <a:p>
            <a:r>
              <a:rPr lang="en-GB" dirty="0"/>
              <a:t>Dr Charlotte Greenway</a:t>
            </a:r>
          </a:p>
        </p:txBody>
      </p:sp>
    </p:spTree>
    <p:extLst>
      <p:ext uri="{BB962C8B-B14F-4D97-AF65-F5344CB8AC3E}">
        <p14:creationId xmlns:p14="http://schemas.microsoft.com/office/powerpoint/2010/main" val="110435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419" y="993466"/>
            <a:ext cx="3052619" cy="4699784"/>
          </a:xfrm>
        </p:spPr>
        <p:txBody>
          <a:bodyPr>
            <a:normAutofit/>
          </a:bodyPr>
          <a:lstStyle/>
          <a:p>
            <a:r>
              <a:rPr lang="en-GB" sz="4400" dirty="0"/>
              <a:t>What is social anxiety?</a:t>
            </a:r>
          </a:p>
        </p:txBody>
      </p:sp>
      <p:graphicFrame>
        <p:nvGraphicFramePr>
          <p:cNvPr id="5" name="Diagram 4"/>
          <p:cNvGraphicFramePr/>
          <p:nvPr>
            <p:extLst>
              <p:ext uri="{D42A27DB-BD31-4B8C-83A1-F6EECF244321}">
                <p14:modId xmlns:p14="http://schemas.microsoft.com/office/powerpoint/2010/main" val="3087301900"/>
              </p:ext>
            </p:extLst>
          </p:nvPr>
        </p:nvGraphicFramePr>
        <p:xfrm>
          <a:off x="2579892" y="147481"/>
          <a:ext cx="9660193" cy="30195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2498008043"/>
              </p:ext>
            </p:extLst>
          </p:nvPr>
        </p:nvGraphicFramePr>
        <p:xfrm>
          <a:off x="252919" y="5173686"/>
          <a:ext cx="11793794" cy="157767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Picture 2"/>
          <p:cNvPicPr>
            <a:picLocks noChangeAspect="1"/>
          </p:cNvPicPr>
          <p:nvPr/>
        </p:nvPicPr>
        <p:blipFill>
          <a:blip r:embed="rId12"/>
          <a:stretch>
            <a:fillRect/>
          </a:stretch>
        </p:blipFill>
        <p:spPr>
          <a:xfrm>
            <a:off x="0" y="0"/>
            <a:ext cx="3454400" cy="2189018"/>
          </a:xfrm>
          <a:prstGeom prst="rect">
            <a:avLst/>
          </a:prstGeom>
        </p:spPr>
      </p:pic>
      <p:graphicFrame>
        <p:nvGraphicFramePr>
          <p:cNvPr id="7" name="Diagram 6"/>
          <p:cNvGraphicFramePr/>
          <p:nvPr>
            <p:extLst>
              <p:ext uri="{D42A27DB-BD31-4B8C-83A1-F6EECF244321}">
                <p14:modId xmlns:p14="http://schemas.microsoft.com/office/powerpoint/2010/main" val="2522445901"/>
              </p:ext>
            </p:extLst>
          </p:nvPr>
        </p:nvGraphicFramePr>
        <p:xfrm>
          <a:off x="4179457" y="3592946"/>
          <a:ext cx="6507016" cy="129309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84079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anxiety is normal. </a:t>
            </a:r>
            <a:br>
              <a:rPr lang="en-GB" dirty="0"/>
            </a:br>
            <a:br>
              <a:rPr lang="en-GB" dirty="0"/>
            </a:br>
            <a:r>
              <a:rPr lang="en-GB" dirty="0"/>
              <a:t>Everybody feels it sometimes.</a:t>
            </a:r>
            <a:br>
              <a:rPr lang="en-GB" dirty="0"/>
            </a:b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38669841"/>
              </p:ext>
            </p:extLst>
          </p:nvPr>
        </p:nvGraphicFramePr>
        <p:xfrm>
          <a:off x="3539463" y="147782"/>
          <a:ext cx="8532463" cy="6871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p:cNvPicPr>
            <a:picLocks noChangeAspect="1"/>
          </p:cNvPicPr>
          <p:nvPr/>
        </p:nvPicPr>
        <p:blipFill>
          <a:blip r:embed="rId7"/>
          <a:stretch>
            <a:fillRect/>
          </a:stretch>
        </p:blipFill>
        <p:spPr>
          <a:xfrm>
            <a:off x="0" y="4535055"/>
            <a:ext cx="3445164" cy="2322945"/>
          </a:xfrm>
          <a:prstGeom prst="rect">
            <a:avLst/>
          </a:prstGeom>
        </p:spPr>
      </p:pic>
    </p:spTree>
    <p:extLst>
      <p:ext uri="{BB962C8B-B14F-4D97-AF65-F5344CB8AC3E}">
        <p14:creationId xmlns:p14="http://schemas.microsoft.com/office/powerpoint/2010/main" val="124370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682" y="868980"/>
            <a:ext cx="2277845" cy="4856802"/>
          </a:xfrm>
        </p:spPr>
        <p:txBody>
          <a:bodyPr>
            <a:normAutofit/>
          </a:bodyPr>
          <a:lstStyle/>
          <a:p>
            <a:r>
              <a:rPr lang="en-GB" sz="4400" dirty="0"/>
              <a:t>Social anxiety disorder (SAD)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18372794"/>
              </p:ext>
            </p:extLst>
          </p:nvPr>
        </p:nvGraphicFramePr>
        <p:xfrm>
          <a:off x="1182255" y="-221673"/>
          <a:ext cx="11009747" cy="73706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0819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common is social anxiety disorder?</a:t>
            </a:r>
          </a:p>
        </p:txBody>
      </p:sp>
      <p:graphicFrame>
        <p:nvGraphicFramePr>
          <p:cNvPr id="5" name="Diagram 4"/>
          <p:cNvGraphicFramePr/>
          <p:nvPr>
            <p:extLst>
              <p:ext uri="{D42A27DB-BD31-4B8C-83A1-F6EECF244321}">
                <p14:modId xmlns:p14="http://schemas.microsoft.com/office/powerpoint/2010/main" val="709200736"/>
              </p:ext>
            </p:extLst>
          </p:nvPr>
        </p:nvGraphicFramePr>
        <p:xfrm>
          <a:off x="0" y="92698"/>
          <a:ext cx="12192000" cy="6463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28481325"/>
              </p:ext>
            </p:extLst>
          </p:nvPr>
        </p:nvGraphicFramePr>
        <p:xfrm>
          <a:off x="1318161" y="2970933"/>
          <a:ext cx="7266960" cy="247499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1" name="Diagram 10"/>
          <p:cNvGraphicFramePr/>
          <p:nvPr>
            <p:extLst>
              <p:ext uri="{D42A27DB-BD31-4B8C-83A1-F6EECF244321}">
                <p14:modId xmlns:p14="http://schemas.microsoft.com/office/powerpoint/2010/main" val="3143307470"/>
              </p:ext>
            </p:extLst>
          </p:nvPr>
        </p:nvGraphicFramePr>
        <p:xfrm>
          <a:off x="0" y="5554251"/>
          <a:ext cx="12930909" cy="128935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 name="Diagram 9"/>
          <p:cNvGraphicFramePr/>
          <p:nvPr>
            <p:extLst>
              <p:ext uri="{D42A27DB-BD31-4B8C-83A1-F6EECF244321}">
                <p14:modId xmlns:p14="http://schemas.microsoft.com/office/powerpoint/2010/main" val="3009410056"/>
              </p:ext>
            </p:extLst>
          </p:nvPr>
        </p:nvGraphicFramePr>
        <p:xfrm>
          <a:off x="6199238" y="2745392"/>
          <a:ext cx="5851731" cy="280885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4" name="Diagram 3"/>
          <p:cNvGraphicFramePr/>
          <p:nvPr>
            <p:extLst>
              <p:ext uri="{D42A27DB-BD31-4B8C-83A1-F6EECF244321}">
                <p14:modId xmlns:p14="http://schemas.microsoft.com/office/powerpoint/2010/main" val="891772071"/>
              </p:ext>
            </p:extLst>
          </p:nvPr>
        </p:nvGraphicFramePr>
        <p:xfrm>
          <a:off x="3453320" y="467592"/>
          <a:ext cx="8199148" cy="2549237"/>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Tree>
    <p:extLst>
      <p:ext uri="{BB962C8B-B14F-4D97-AF65-F5344CB8AC3E}">
        <p14:creationId xmlns:p14="http://schemas.microsoft.com/office/powerpoint/2010/main" val="1499595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it interfere with people’s lives?</a:t>
            </a:r>
          </a:p>
        </p:txBody>
      </p:sp>
      <p:graphicFrame>
        <p:nvGraphicFramePr>
          <p:cNvPr id="10" name="Diagram 9"/>
          <p:cNvGraphicFramePr/>
          <p:nvPr>
            <p:extLst>
              <p:ext uri="{D42A27DB-BD31-4B8C-83A1-F6EECF244321}">
                <p14:modId xmlns:p14="http://schemas.microsoft.com/office/powerpoint/2010/main" val="1231897664"/>
              </p:ext>
            </p:extLst>
          </p:nvPr>
        </p:nvGraphicFramePr>
        <p:xfrm>
          <a:off x="1" y="0"/>
          <a:ext cx="12289604" cy="9067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p:cNvGraphicFramePr/>
          <p:nvPr>
            <p:extLst>
              <p:ext uri="{D42A27DB-BD31-4B8C-83A1-F6EECF244321}">
                <p14:modId xmlns:p14="http://schemas.microsoft.com/office/powerpoint/2010/main" val="1643217887"/>
              </p:ext>
            </p:extLst>
          </p:nvPr>
        </p:nvGraphicFramePr>
        <p:xfrm>
          <a:off x="7181747" y="1122944"/>
          <a:ext cx="6096000" cy="219306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2" name="Diagram 11"/>
          <p:cNvGraphicFramePr/>
          <p:nvPr>
            <p:extLst>
              <p:ext uri="{D42A27DB-BD31-4B8C-83A1-F6EECF244321}">
                <p14:modId xmlns:p14="http://schemas.microsoft.com/office/powerpoint/2010/main" val="609818413"/>
              </p:ext>
            </p:extLst>
          </p:nvPr>
        </p:nvGraphicFramePr>
        <p:xfrm>
          <a:off x="3148628" y="1110700"/>
          <a:ext cx="5983646" cy="221755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3" name="Diagram 12"/>
          <p:cNvGraphicFramePr/>
          <p:nvPr>
            <p:extLst>
              <p:ext uri="{D42A27DB-BD31-4B8C-83A1-F6EECF244321}">
                <p14:modId xmlns:p14="http://schemas.microsoft.com/office/powerpoint/2010/main" val="400064655"/>
              </p:ext>
            </p:extLst>
          </p:nvPr>
        </p:nvGraphicFramePr>
        <p:xfrm>
          <a:off x="3513136" y="3544411"/>
          <a:ext cx="8167586" cy="768537"/>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16" name="Diagram 15"/>
          <p:cNvGraphicFramePr/>
          <p:nvPr>
            <p:extLst>
              <p:ext uri="{D42A27DB-BD31-4B8C-83A1-F6EECF244321}">
                <p14:modId xmlns:p14="http://schemas.microsoft.com/office/powerpoint/2010/main" val="294766966"/>
              </p:ext>
            </p:extLst>
          </p:nvPr>
        </p:nvGraphicFramePr>
        <p:xfrm>
          <a:off x="5309420" y="4529996"/>
          <a:ext cx="7645708" cy="2286000"/>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graphicFrame>
        <p:nvGraphicFramePr>
          <p:cNvPr id="15" name="Diagram 14"/>
          <p:cNvGraphicFramePr/>
          <p:nvPr>
            <p:extLst>
              <p:ext uri="{D42A27DB-BD31-4B8C-83A1-F6EECF244321}">
                <p14:modId xmlns:p14="http://schemas.microsoft.com/office/powerpoint/2010/main" val="981939951"/>
              </p:ext>
            </p:extLst>
          </p:nvPr>
        </p:nvGraphicFramePr>
        <p:xfrm>
          <a:off x="252919" y="4541347"/>
          <a:ext cx="8119550" cy="2274649"/>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spTree>
    <p:extLst>
      <p:ext uri="{BB962C8B-B14F-4D97-AF65-F5344CB8AC3E}">
        <p14:creationId xmlns:p14="http://schemas.microsoft.com/office/powerpoint/2010/main" val="550941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058" y="1133073"/>
            <a:ext cx="2947482" cy="4601183"/>
          </a:xfrm>
        </p:spPr>
        <p:txBody>
          <a:bodyPr/>
          <a:lstStyle/>
          <a:p>
            <a:r>
              <a:rPr lang="en-GB" dirty="0"/>
              <a:t>What do we know about the causes of social anxiety disorder?</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72928381"/>
              </p:ext>
            </p:extLst>
          </p:nvPr>
        </p:nvGraphicFramePr>
        <p:xfrm>
          <a:off x="231058" y="206478"/>
          <a:ext cx="11960942" cy="1194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Diagram 11"/>
          <p:cNvGraphicFramePr/>
          <p:nvPr>
            <p:extLst>
              <p:ext uri="{D42A27DB-BD31-4B8C-83A1-F6EECF244321}">
                <p14:modId xmlns:p14="http://schemas.microsoft.com/office/powerpoint/2010/main" val="487338795"/>
              </p:ext>
            </p:extLst>
          </p:nvPr>
        </p:nvGraphicFramePr>
        <p:xfrm>
          <a:off x="7433186" y="3786909"/>
          <a:ext cx="3756443" cy="25040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430365121"/>
              </p:ext>
            </p:extLst>
          </p:nvPr>
        </p:nvGraphicFramePr>
        <p:xfrm>
          <a:off x="3394843" y="1808732"/>
          <a:ext cx="3843901" cy="432659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3" name="Diagram 12"/>
          <p:cNvGraphicFramePr/>
          <p:nvPr>
            <p:extLst>
              <p:ext uri="{D42A27DB-BD31-4B8C-83A1-F6EECF244321}">
                <p14:modId xmlns:p14="http://schemas.microsoft.com/office/powerpoint/2010/main" val="3114965094"/>
              </p:ext>
            </p:extLst>
          </p:nvPr>
        </p:nvGraphicFramePr>
        <p:xfrm>
          <a:off x="7258049" y="1808732"/>
          <a:ext cx="4300384" cy="1754326"/>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855292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872030135"/>
              </p:ext>
            </p:extLst>
          </p:nvPr>
        </p:nvGraphicFramePr>
        <p:xfrm>
          <a:off x="2262908" y="0"/>
          <a:ext cx="10784795" cy="67039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p:txBody>
          <a:bodyPr/>
          <a:lstStyle/>
          <a:p>
            <a:r>
              <a:rPr lang="en-GB" dirty="0"/>
              <a:t>What do we know about the causes of social anxiety disorder?</a:t>
            </a:r>
          </a:p>
        </p:txBody>
      </p:sp>
    </p:spTree>
    <p:extLst>
      <p:ext uri="{BB962C8B-B14F-4D97-AF65-F5344CB8AC3E}">
        <p14:creationId xmlns:p14="http://schemas.microsoft.com/office/powerpoint/2010/main" val="1241192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212" y="1268518"/>
            <a:ext cx="3079935" cy="4601183"/>
          </a:xfrm>
        </p:spPr>
        <p:txBody>
          <a:bodyPr>
            <a:normAutofit fontScale="90000"/>
          </a:bodyPr>
          <a:lstStyle/>
          <a:p>
            <a:r>
              <a:rPr lang="en-GB" sz="6000" dirty="0"/>
              <a:t>Shyness</a:t>
            </a:r>
            <a:br>
              <a:rPr lang="en-GB" dirty="0"/>
            </a:br>
            <a:br>
              <a:rPr lang="en-GB" dirty="0"/>
            </a:br>
            <a:r>
              <a:rPr lang="en-GB" sz="2400" dirty="0"/>
              <a:t>Discomfort and/or inhibition in interpersonal situations that interferes with pursuing one's interpersonal or professional goals.</a:t>
            </a:r>
            <a:br>
              <a:rPr lang="en-GB" sz="2400" dirty="0"/>
            </a:br>
            <a:br>
              <a:rPr lang="en-GB" sz="2400" dirty="0"/>
            </a:br>
            <a:r>
              <a:rPr lang="en-GB" sz="1800" dirty="0"/>
              <a:t>Henderson and Zimbardo (1998)</a:t>
            </a:r>
            <a:br>
              <a:rPr lang="en-GB" sz="2400" dirty="0"/>
            </a:br>
            <a:endParaRPr lang="en-GB" sz="4000" dirty="0"/>
          </a:p>
        </p:txBody>
      </p:sp>
      <p:graphicFrame>
        <p:nvGraphicFramePr>
          <p:cNvPr id="7" name="Diagram 6"/>
          <p:cNvGraphicFramePr/>
          <p:nvPr>
            <p:extLst>
              <p:ext uri="{D42A27DB-BD31-4B8C-83A1-F6EECF244321}">
                <p14:modId xmlns:p14="http://schemas.microsoft.com/office/powerpoint/2010/main" val="735924227"/>
              </p:ext>
            </p:extLst>
          </p:nvPr>
        </p:nvGraphicFramePr>
        <p:xfrm>
          <a:off x="5811115" y="3436374"/>
          <a:ext cx="5854859" cy="386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p:cNvGraphicFramePr/>
          <p:nvPr>
            <p:extLst>
              <p:ext uri="{D42A27DB-BD31-4B8C-83A1-F6EECF244321}">
                <p14:modId xmlns:p14="http://schemas.microsoft.com/office/powerpoint/2010/main" val="2483703338"/>
              </p:ext>
            </p:extLst>
          </p:nvPr>
        </p:nvGraphicFramePr>
        <p:xfrm>
          <a:off x="3215147" y="1685693"/>
          <a:ext cx="4631454" cy="475935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4" name="Diagram 13"/>
          <p:cNvGraphicFramePr/>
          <p:nvPr>
            <p:extLst>
              <p:ext uri="{D42A27DB-BD31-4B8C-83A1-F6EECF244321}">
                <p14:modId xmlns:p14="http://schemas.microsoft.com/office/powerpoint/2010/main" val="4036190131"/>
              </p:ext>
            </p:extLst>
          </p:nvPr>
        </p:nvGraphicFramePr>
        <p:xfrm>
          <a:off x="3055144" y="154512"/>
          <a:ext cx="8286365" cy="115865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6" name="Diagram 15"/>
          <p:cNvGraphicFramePr/>
          <p:nvPr>
            <p:extLst>
              <p:ext uri="{D42A27DB-BD31-4B8C-83A1-F6EECF244321}">
                <p14:modId xmlns:p14="http://schemas.microsoft.com/office/powerpoint/2010/main" val="2066256974"/>
              </p:ext>
            </p:extLst>
          </p:nvPr>
        </p:nvGraphicFramePr>
        <p:xfrm>
          <a:off x="6438575" y="1372538"/>
          <a:ext cx="5945154" cy="2860629"/>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17" name="Diagram 16"/>
          <p:cNvGraphicFramePr/>
          <p:nvPr>
            <p:extLst>
              <p:ext uri="{D42A27DB-BD31-4B8C-83A1-F6EECF244321}">
                <p14:modId xmlns:p14="http://schemas.microsoft.com/office/powerpoint/2010/main" val="1916120943"/>
              </p:ext>
            </p:extLst>
          </p:nvPr>
        </p:nvGraphicFramePr>
        <p:xfrm>
          <a:off x="7905365" y="4643077"/>
          <a:ext cx="3701845" cy="2055978"/>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
        <p:nvSpPr>
          <p:cNvPr id="18" name="TextBox 17"/>
          <p:cNvSpPr txBox="1"/>
          <p:nvPr/>
        </p:nvSpPr>
        <p:spPr>
          <a:xfrm>
            <a:off x="135212" y="6344472"/>
            <a:ext cx="2667718" cy="369332"/>
          </a:xfrm>
          <a:prstGeom prst="rect">
            <a:avLst/>
          </a:prstGeom>
          <a:noFill/>
        </p:spPr>
        <p:txBody>
          <a:bodyPr wrap="none" rtlCol="0">
            <a:spAutoFit/>
          </a:bodyPr>
          <a:lstStyle/>
          <a:p>
            <a:r>
              <a:rPr lang="en-GB" dirty="0"/>
              <a:t>Zimbardo and Henderson </a:t>
            </a:r>
          </a:p>
        </p:txBody>
      </p:sp>
    </p:spTree>
    <p:extLst>
      <p:ext uri="{BB962C8B-B14F-4D97-AF65-F5344CB8AC3E}">
        <p14:creationId xmlns:p14="http://schemas.microsoft.com/office/powerpoint/2010/main" val="3129377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943117736"/>
              </p:ext>
            </p:extLst>
          </p:nvPr>
        </p:nvGraphicFramePr>
        <p:xfrm>
          <a:off x="0" y="4894"/>
          <a:ext cx="12192001" cy="6853106"/>
        </p:xfrm>
        <a:graphic>
          <a:graphicData uri="http://schemas.openxmlformats.org/drawingml/2006/table">
            <a:tbl>
              <a:tblPr>
                <a:tableStyleId>{5C22544A-7EE6-4342-B048-85BDC9FD1C3A}</a:tableStyleId>
              </a:tblPr>
              <a:tblGrid>
                <a:gridCol w="2747820">
                  <a:extLst>
                    <a:ext uri="{9D8B030D-6E8A-4147-A177-3AD203B41FA5}">
                      <a16:colId xmlns:a16="http://schemas.microsoft.com/office/drawing/2014/main" val="2091579841"/>
                    </a:ext>
                  </a:extLst>
                </a:gridCol>
                <a:gridCol w="3301999">
                  <a:extLst>
                    <a:ext uri="{9D8B030D-6E8A-4147-A177-3AD203B41FA5}">
                      <a16:colId xmlns:a16="http://schemas.microsoft.com/office/drawing/2014/main" val="3944635269"/>
                    </a:ext>
                  </a:extLst>
                </a:gridCol>
                <a:gridCol w="3568454">
                  <a:extLst>
                    <a:ext uri="{9D8B030D-6E8A-4147-A177-3AD203B41FA5}">
                      <a16:colId xmlns:a16="http://schemas.microsoft.com/office/drawing/2014/main" val="2435320607"/>
                    </a:ext>
                  </a:extLst>
                </a:gridCol>
                <a:gridCol w="2573728">
                  <a:extLst>
                    <a:ext uri="{9D8B030D-6E8A-4147-A177-3AD203B41FA5}">
                      <a16:colId xmlns:a16="http://schemas.microsoft.com/office/drawing/2014/main" val="874580249"/>
                    </a:ext>
                  </a:extLst>
                </a:gridCol>
              </a:tblGrid>
              <a:tr h="376694">
                <a:tc>
                  <a:txBody>
                    <a:bodyPr/>
                    <a:lstStyle/>
                    <a:p>
                      <a:pPr>
                        <a:spcAft>
                          <a:spcPts val="0"/>
                        </a:spcAft>
                      </a:pPr>
                      <a:r>
                        <a:rPr lang="hr-HR" sz="2400" dirty="0">
                          <a:effectLst/>
                        </a:rPr>
                        <a:t>Behavio</a:t>
                      </a:r>
                      <a:r>
                        <a:rPr lang="en-GB" sz="2400" dirty="0">
                          <a:effectLst/>
                        </a:rPr>
                        <a:t>u</a:t>
                      </a:r>
                      <a:r>
                        <a:rPr lang="hr-HR" sz="2400" dirty="0">
                          <a:effectLst/>
                        </a:rPr>
                        <a:t>r</a:t>
                      </a:r>
                      <a:endParaRPr lang="en-GB" sz="2400" dirty="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2400">
                          <a:effectLst/>
                        </a:rPr>
                        <a:t>Physiological</a:t>
                      </a:r>
                      <a:endParaRPr lang="en-GB" sz="24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2400" dirty="0">
                          <a:effectLst/>
                        </a:rPr>
                        <a:t>Cognitive</a:t>
                      </a:r>
                      <a:endParaRPr lang="en-GB" sz="2400" dirty="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2400" dirty="0">
                          <a:effectLst/>
                        </a:rPr>
                        <a:t>Affective</a:t>
                      </a:r>
                      <a:endParaRPr lang="en-GB" sz="2400" dirty="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3097255740"/>
                  </a:ext>
                </a:extLst>
              </a:tr>
              <a:tr h="752833">
                <a:tc>
                  <a:txBody>
                    <a:bodyPr/>
                    <a:lstStyle/>
                    <a:p>
                      <a:pPr>
                        <a:spcAft>
                          <a:spcPts val="0"/>
                        </a:spcAft>
                      </a:pPr>
                      <a:r>
                        <a:rPr lang="hr-HR" sz="1600" dirty="0">
                          <a:effectLst/>
                        </a:rPr>
                        <a:t>Inhibition and passivity</a:t>
                      </a:r>
                      <a:endParaRPr lang="en-GB" sz="1600" dirty="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Accelerated heart rate</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Negative thoughts about the self, the situation, and others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Embarrassment and painful self-consciousness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1034540185"/>
                  </a:ext>
                </a:extLst>
              </a:tr>
              <a:tr h="745942">
                <a:tc>
                  <a:txBody>
                    <a:bodyPr/>
                    <a:lstStyle/>
                    <a:p>
                      <a:pPr>
                        <a:spcAft>
                          <a:spcPts val="0"/>
                        </a:spcAft>
                      </a:pPr>
                      <a:r>
                        <a:rPr lang="hr-HR" sz="1600">
                          <a:effectLst/>
                        </a:rPr>
                        <a:t>Gaze aversion</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Dry mouth</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Fear of negative evaluation and looking foolish to others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Shame</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2984075354"/>
                  </a:ext>
                </a:extLst>
              </a:tr>
              <a:tr h="510311">
                <a:tc>
                  <a:txBody>
                    <a:bodyPr/>
                    <a:lstStyle/>
                    <a:p>
                      <a:pPr>
                        <a:spcAft>
                          <a:spcPts val="0"/>
                        </a:spcAft>
                      </a:pPr>
                      <a:r>
                        <a:rPr lang="hr-HR" sz="1600">
                          <a:effectLst/>
                        </a:rPr>
                        <a:t>Avoidance of feared situations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Trembling or shaking</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Worry and rumination, perfectionism</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Low self-esteem</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3357622766"/>
                  </a:ext>
                </a:extLst>
              </a:tr>
              <a:tr h="752833">
                <a:tc>
                  <a:txBody>
                    <a:bodyPr/>
                    <a:lstStyle/>
                    <a:p>
                      <a:pPr>
                        <a:spcAft>
                          <a:spcPts val="0"/>
                        </a:spcAft>
                      </a:pPr>
                      <a:r>
                        <a:rPr lang="hr-HR" sz="1600">
                          <a:effectLst/>
                        </a:rPr>
                        <a:t>Low speaking voice</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Sweating</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Self-blaming attributions, particularly after social interactions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Dejection and sadness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892447505"/>
                  </a:ext>
                </a:extLst>
              </a:tr>
              <a:tr h="1230614">
                <a:tc>
                  <a:txBody>
                    <a:bodyPr/>
                    <a:lstStyle/>
                    <a:p>
                      <a:pPr>
                        <a:spcAft>
                          <a:spcPts val="0"/>
                        </a:spcAft>
                      </a:pPr>
                      <a:r>
                        <a:rPr lang="hr-HR" sz="1600">
                          <a:effectLst/>
                        </a:rPr>
                        <a:t>Little body movement or expression or Excessive nodding or smiling</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Feeling faint or dizzy, butterflies in stomach or nausea</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Negative beliefs about the self (weak) and others (powerful), often out of awareness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Loneliness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3548023086"/>
                  </a:ext>
                </a:extLst>
              </a:tr>
              <a:tr h="995358">
                <a:tc>
                  <a:txBody>
                    <a:bodyPr/>
                    <a:lstStyle/>
                    <a:p>
                      <a:pPr>
                        <a:spcAft>
                          <a:spcPts val="0"/>
                        </a:spcAft>
                      </a:pPr>
                      <a:r>
                        <a:rPr lang="hr-HR" sz="1600">
                          <a:effectLst/>
                        </a:rPr>
                        <a:t>Speech dysfluencies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Experiencing the situation or oneself as unreal or removed</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Negative biases in the self-concept, e.g., "I am socially inadequate, unlovable, unattractive."</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Depression</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2007053082"/>
                  </a:ext>
                </a:extLst>
              </a:tr>
              <a:tr h="1480405">
                <a:tc>
                  <a:txBody>
                    <a:bodyPr/>
                    <a:lstStyle/>
                    <a:p>
                      <a:pPr>
                        <a:spcAft>
                          <a:spcPts val="0"/>
                        </a:spcAft>
                      </a:pPr>
                      <a:r>
                        <a:rPr lang="hr-HR" sz="1600">
                          <a:effectLst/>
                        </a:rPr>
                        <a:t>Nervous behaviors, such as touching one's hair or face</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Fear of losing control, going crazy, or having a heart attack</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a:effectLst/>
                        </a:rPr>
                        <a:t>A belief that there is a "correct" protocol that the shy person must guess, rather than mutual definitions of social situations</a:t>
                      </a:r>
                      <a:endParaRPr lang="en-GB" sz="16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spcAft>
                          <a:spcPts val="0"/>
                        </a:spcAft>
                      </a:pPr>
                      <a:r>
                        <a:rPr lang="hr-HR" sz="1600" dirty="0">
                          <a:effectLst/>
                        </a:rPr>
                        <a:t>Anxiety</a:t>
                      </a:r>
                      <a:endParaRPr lang="en-GB" sz="1600" dirty="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3920266065"/>
                  </a:ext>
                </a:extLst>
              </a:tr>
            </a:tbl>
          </a:graphicData>
        </a:graphic>
      </p:graphicFrame>
    </p:spTree>
    <p:extLst>
      <p:ext uri="{BB962C8B-B14F-4D97-AF65-F5344CB8AC3E}">
        <p14:creationId xmlns:p14="http://schemas.microsoft.com/office/powerpoint/2010/main" val="1408067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dirty="0"/>
              <a:t>Zimbardo</a:t>
            </a:r>
            <a:r>
              <a:rPr lang="en-GB" dirty="0"/>
              <a:t> </a:t>
            </a:r>
            <a:br>
              <a:rPr lang="en-GB" dirty="0"/>
            </a:br>
            <a:r>
              <a:rPr lang="en-GB" dirty="0"/>
              <a:t>Stanford Shyness Survey</a:t>
            </a:r>
          </a:p>
        </p:txBody>
      </p:sp>
      <p:graphicFrame>
        <p:nvGraphicFramePr>
          <p:cNvPr id="6" name="Diagram 5"/>
          <p:cNvGraphicFramePr/>
          <p:nvPr>
            <p:extLst>
              <p:ext uri="{D42A27DB-BD31-4B8C-83A1-F6EECF244321}">
                <p14:modId xmlns:p14="http://schemas.microsoft.com/office/powerpoint/2010/main" val="320378753"/>
              </p:ext>
            </p:extLst>
          </p:nvPr>
        </p:nvGraphicFramePr>
        <p:xfrm>
          <a:off x="3408516" y="92363"/>
          <a:ext cx="8432800" cy="29443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3853091368"/>
              </p:ext>
            </p:extLst>
          </p:nvPr>
        </p:nvGraphicFramePr>
        <p:xfrm>
          <a:off x="3598606" y="2937802"/>
          <a:ext cx="8052620" cy="1477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p:cNvGraphicFramePr/>
          <p:nvPr>
            <p:extLst>
              <p:ext uri="{D42A27DB-BD31-4B8C-83A1-F6EECF244321}">
                <p14:modId xmlns:p14="http://schemas.microsoft.com/office/powerpoint/2010/main" val="3130174680"/>
              </p:ext>
            </p:extLst>
          </p:nvPr>
        </p:nvGraphicFramePr>
        <p:xfrm>
          <a:off x="3313472" y="4498257"/>
          <a:ext cx="8878528" cy="279516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710680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consequences of shyness </a:t>
            </a:r>
          </a:p>
        </p:txBody>
      </p:sp>
      <p:graphicFrame>
        <p:nvGraphicFramePr>
          <p:cNvPr id="5" name="Diagram 4"/>
          <p:cNvGraphicFramePr/>
          <p:nvPr>
            <p:extLst>
              <p:ext uri="{D42A27DB-BD31-4B8C-83A1-F6EECF244321}">
                <p14:modId xmlns:p14="http://schemas.microsoft.com/office/powerpoint/2010/main" val="2350896240"/>
              </p:ext>
            </p:extLst>
          </p:nvPr>
        </p:nvGraphicFramePr>
        <p:xfrm>
          <a:off x="3411111" y="119270"/>
          <a:ext cx="8780889" cy="59475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2051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434" y="1473837"/>
            <a:ext cx="2947482" cy="4601183"/>
          </a:xfrm>
        </p:spPr>
        <p:txBody>
          <a:bodyPr/>
          <a:lstStyle/>
          <a:p>
            <a:pPr algn="ctr"/>
            <a:r>
              <a:rPr lang="en-GB" sz="4000" dirty="0"/>
              <a:t>State </a:t>
            </a:r>
            <a:br>
              <a:rPr lang="en-GB" sz="4000" dirty="0"/>
            </a:br>
            <a:r>
              <a:rPr lang="en-GB" sz="4000" dirty="0"/>
              <a:t>vs. </a:t>
            </a:r>
            <a:br>
              <a:rPr lang="en-GB" sz="4000" dirty="0"/>
            </a:br>
            <a:r>
              <a:rPr lang="en-GB" sz="4000" dirty="0"/>
              <a:t>Trait </a:t>
            </a:r>
            <a:br>
              <a:rPr lang="en-GB" sz="4000" dirty="0"/>
            </a:br>
            <a:r>
              <a:rPr lang="en-GB" sz="4000" dirty="0"/>
              <a:t>Shyness</a:t>
            </a:r>
            <a:br>
              <a:rPr lang="en-GB" sz="2800" dirty="0"/>
            </a:br>
            <a:br>
              <a:rPr lang="en-GB" dirty="0"/>
            </a:br>
            <a:r>
              <a:rPr lang="en-GB" sz="2400" dirty="0"/>
              <a:t>situational</a:t>
            </a:r>
            <a:br>
              <a:rPr lang="en-GB" sz="2400" dirty="0"/>
            </a:br>
            <a:r>
              <a:rPr lang="en-GB" sz="2400" dirty="0"/>
              <a:t> vs. dispositional</a:t>
            </a:r>
          </a:p>
        </p:txBody>
      </p:sp>
      <p:sp>
        <p:nvSpPr>
          <p:cNvPr id="6" name="Rectangle 5"/>
          <p:cNvSpPr/>
          <p:nvPr/>
        </p:nvSpPr>
        <p:spPr>
          <a:xfrm>
            <a:off x="2780072" y="770279"/>
            <a:ext cx="4726857" cy="2123658"/>
          </a:xfrm>
          <a:prstGeom prst="rect">
            <a:avLst/>
          </a:prstGeom>
          <a:solidFill>
            <a:schemeClr val="accent1">
              <a:lumMod val="40000"/>
              <a:lumOff val="60000"/>
            </a:schemeClr>
          </a:solidFill>
        </p:spPr>
        <p:txBody>
          <a:bodyPr wrap="square">
            <a:spAutoFit/>
          </a:bodyPr>
          <a:lstStyle/>
          <a:p>
            <a:pPr marL="342900" indent="-342900">
              <a:buFont typeface="Arial" panose="020B0604020202020204" pitchFamily="34" charset="0"/>
              <a:buChar char="•"/>
            </a:pPr>
            <a:r>
              <a:rPr lang="en-GB" sz="2200" dirty="0"/>
              <a:t>Immediate emotional and cognitive experiences of shyness</a:t>
            </a:r>
          </a:p>
          <a:p>
            <a:pPr marL="342900" indent="-342900">
              <a:buFont typeface="Arial" panose="020B0604020202020204" pitchFamily="34" charset="0"/>
              <a:buChar char="•"/>
            </a:pPr>
            <a:r>
              <a:rPr lang="en-GB" sz="2200" dirty="0"/>
              <a:t>Heightened self-consciousness in response to a social threat</a:t>
            </a:r>
          </a:p>
          <a:p>
            <a:pPr marL="342900" indent="-342900">
              <a:buFont typeface="Arial" panose="020B0604020202020204" pitchFamily="34" charset="0"/>
              <a:buChar char="•"/>
            </a:pPr>
            <a:r>
              <a:rPr lang="en-GB" sz="2200" dirty="0"/>
              <a:t>Experienced by anyone – strangers and new situations</a:t>
            </a:r>
          </a:p>
        </p:txBody>
      </p:sp>
      <p:sp>
        <p:nvSpPr>
          <p:cNvPr id="7" name="Rectangle 6"/>
          <p:cNvSpPr/>
          <p:nvPr/>
        </p:nvSpPr>
        <p:spPr>
          <a:xfrm>
            <a:off x="2780072" y="308614"/>
            <a:ext cx="1017638" cy="461665"/>
          </a:xfrm>
          <a:prstGeom prst="rect">
            <a:avLst/>
          </a:prstGeom>
          <a:solidFill>
            <a:schemeClr val="accent1">
              <a:lumMod val="50000"/>
            </a:schemeClr>
          </a:solidFill>
        </p:spPr>
        <p:txBody>
          <a:bodyPr wrap="square">
            <a:spAutoFit/>
          </a:bodyPr>
          <a:lstStyle/>
          <a:p>
            <a:r>
              <a:rPr lang="en-GB" sz="2400" dirty="0">
                <a:solidFill>
                  <a:schemeClr val="bg1"/>
                </a:solidFill>
              </a:rPr>
              <a:t>State</a:t>
            </a:r>
          </a:p>
        </p:txBody>
      </p:sp>
      <p:sp>
        <p:nvSpPr>
          <p:cNvPr id="8" name="Rectangle 7"/>
          <p:cNvSpPr/>
          <p:nvPr/>
        </p:nvSpPr>
        <p:spPr>
          <a:xfrm>
            <a:off x="5727554" y="2893937"/>
            <a:ext cx="1017638" cy="461665"/>
          </a:xfrm>
          <a:prstGeom prst="rect">
            <a:avLst/>
          </a:prstGeom>
          <a:solidFill>
            <a:schemeClr val="accent1">
              <a:lumMod val="50000"/>
            </a:schemeClr>
          </a:solidFill>
        </p:spPr>
        <p:txBody>
          <a:bodyPr wrap="square">
            <a:spAutoFit/>
          </a:bodyPr>
          <a:lstStyle/>
          <a:p>
            <a:r>
              <a:rPr lang="en-GB" sz="2400" dirty="0">
                <a:solidFill>
                  <a:schemeClr val="bg1"/>
                </a:solidFill>
              </a:rPr>
              <a:t>Trait</a:t>
            </a:r>
          </a:p>
        </p:txBody>
      </p:sp>
      <p:sp>
        <p:nvSpPr>
          <p:cNvPr id="9" name="Rectangle 8"/>
          <p:cNvSpPr/>
          <p:nvPr/>
        </p:nvSpPr>
        <p:spPr>
          <a:xfrm>
            <a:off x="5727554" y="3355602"/>
            <a:ext cx="6396148" cy="2800767"/>
          </a:xfrm>
          <a:prstGeom prst="rect">
            <a:avLst/>
          </a:prstGeom>
          <a:solidFill>
            <a:schemeClr val="accent1">
              <a:lumMod val="40000"/>
              <a:lumOff val="60000"/>
            </a:schemeClr>
          </a:solidFill>
        </p:spPr>
        <p:txBody>
          <a:bodyPr wrap="square">
            <a:spAutoFit/>
          </a:bodyPr>
          <a:lstStyle/>
          <a:p>
            <a:pPr marL="342900" indent="-342900">
              <a:buFont typeface="Arial" panose="020B0604020202020204" pitchFamily="34" charset="0"/>
              <a:buChar char="•"/>
            </a:pPr>
            <a:r>
              <a:rPr lang="en-GB" sz="2200" dirty="0"/>
              <a:t>Long-lasting or permanent</a:t>
            </a:r>
          </a:p>
          <a:p>
            <a:pPr marL="342900" indent="-342900">
              <a:buFont typeface="Arial" panose="020B0604020202020204" pitchFamily="34" charset="0"/>
              <a:buChar char="•"/>
            </a:pPr>
            <a:r>
              <a:rPr lang="en-GB" sz="2200" dirty="0"/>
              <a:t>Heightened self-consciousness in response to many different and frequent situations</a:t>
            </a:r>
          </a:p>
          <a:p>
            <a:pPr marL="342900" indent="-342900">
              <a:buFont typeface="Arial" panose="020B0604020202020204" pitchFamily="34" charset="0"/>
              <a:buChar char="•"/>
            </a:pPr>
            <a:r>
              <a:rPr lang="en-GB" sz="2200" dirty="0"/>
              <a:t>Experience shyness in response to much lower levels of social threat than are usually needed to experience state shyness.</a:t>
            </a:r>
          </a:p>
          <a:p>
            <a:pPr marL="342900" indent="-342900">
              <a:buFont typeface="Arial" panose="020B0604020202020204" pitchFamily="34" charset="0"/>
              <a:buChar char="•"/>
            </a:pPr>
            <a:r>
              <a:rPr lang="en-GB" sz="2200" dirty="0"/>
              <a:t>A personality trait that remains stable over time and across situations</a:t>
            </a:r>
          </a:p>
        </p:txBody>
      </p:sp>
      <p:pic>
        <p:nvPicPr>
          <p:cNvPr id="3" name="Picture 2"/>
          <p:cNvPicPr>
            <a:picLocks noChangeAspect="1"/>
          </p:cNvPicPr>
          <p:nvPr/>
        </p:nvPicPr>
        <p:blipFill>
          <a:blip r:embed="rId2"/>
          <a:stretch>
            <a:fillRect/>
          </a:stretch>
        </p:blipFill>
        <p:spPr>
          <a:xfrm>
            <a:off x="7745475" y="200298"/>
            <a:ext cx="3827578" cy="2547079"/>
          </a:xfrm>
          <a:prstGeom prst="rect">
            <a:avLst/>
          </a:prstGeom>
        </p:spPr>
      </p:pic>
    </p:spTree>
    <p:extLst>
      <p:ext uri="{BB962C8B-B14F-4D97-AF65-F5344CB8AC3E}">
        <p14:creationId xmlns:p14="http://schemas.microsoft.com/office/powerpoint/2010/main" val="1232839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Kagan</a:t>
            </a:r>
            <a:br>
              <a:rPr lang="en-GB" dirty="0"/>
            </a:br>
            <a:r>
              <a:rPr lang="en-GB" dirty="0"/>
              <a:t>Behavioural inhibition (BI)</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16262513"/>
              </p:ext>
            </p:extLst>
          </p:nvPr>
        </p:nvGraphicFramePr>
        <p:xfrm>
          <a:off x="2937164" y="203200"/>
          <a:ext cx="8996217" cy="665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p:cNvPicPr>
            <a:picLocks noChangeAspect="1"/>
          </p:cNvPicPr>
          <p:nvPr/>
        </p:nvPicPr>
        <p:blipFill>
          <a:blip r:embed="rId7"/>
          <a:stretch>
            <a:fillRect/>
          </a:stretch>
        </p:blipFill>
        <p:spPr>
          <a:xfrm>
            <a:off x="0" y="4921175"/>
            <a:ext cx="3426691" cy="1936825"/>
          </a:xfrm>
          <a:prstGeom prst="rect">
            <a:avLst/>
          </a:prstGeom>
        </p:spPr>
      </p:pic>
      <p:pic>
        <p:nvPicPr>
          <p:cNvPr id="6" name="Picture 5"/>
          <p:cNvPicPr>
            <a:picLocks noChangeAspect="1"/>
          </p:cNvPicPr>
          <p:nvPr/>
        </p:nvPicPr>
        <p:blipFill>
          <a:blip r:embed="rId8"/>
          <a:stretch>
            <a:fillRect/>
          </a:stretch>
        </p:blipFill>
        <p:spPr>
          <a:xfrm>
            <a:off x="-1" y="-9144"/>
            <a:ext cx="3426691" cy="2299761"/>
          </a:xfrm>
          <a:prstGeom prst="rect">
            <a:avLst/>
          </a:prstGeom>
        </p:spPr>
      </p:pic>
    </p:spTree>
    <p:extLst>
      <p:ext uri="{BB962C8B-B14F-4D97-AF65-F5344CB8AC3E}">
        <p14:creationId xmlns:p14="http://schemas.microsoft.com/office/powerpoint/2010/main" val="1455083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1163028933"/>
              </p:ext>
            </p:extLst>
          </p:nvPr>
        </p:nvGraphicFramePr>
        <p:xfrm>
          <a:off x="2974108" y="3334328"/>
          <a:ext cx="8820728" cy="3250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p:txBody>
          <a:bodyPr/>
          <a:lstStyle/>
          <a:p>
            <a:r>
              <a:rPr lang="en-GB" dirty="0" err="1"/>
              <a:t>Kagan</a:t>
            </a:r>
            <a:br>
              <a:rPr lang="en-GB" dirty="0"/>
            </a:br>
            <a:r>
              <a:rPr lang="en-GB" dirty="0"/>
              <a:t>Behavioural inhibition (BI)</a:t>
            </a:r>
          </a:p>
        </p:txBody>
      </p:sp>
      <p:graphicFrame>
        <p:nvGraphicFramePr>
          <p:cNvPr id="6" name="Diagram 5"/>
          <p:cNvGraphicFramePr/>
          <p:nvPr>
            <p:extLst>
              <p:ext uri="{D42A27DB-BD31-4B8C-83A1-F6EECF244321}">
                <p14:modId xmlns:p14="http://schemas.microsoft.com/office/powerpoint/2010/main" val="2382155213"/>
              </p:ext>
            </p:extLst>
          </p:nvPr>
        </p:nvGraphicFramePr>
        <p:xfrm>
          <a:off x="3546763" y="91692"/>
          <a:ext cx="8118764" cy="32426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8" name="Picture 7"/>
          <p:cNvPicPr>
            <a:picLocks noChangeAspect="1"/>
          </p:cNvPicPr>
          <p:nvPr/>
        </p:nvPicPr>
        <p:blipFill>
          <a:blip r:embed="rId12"/>
          <a:stretch>
            <a:fillRect/>
          </a:stretch>
        </p:blipFill>
        <p:spPr>
          <a:xfrm>
            <a:off x="0" y="4599709"/>
            <a:ext cx="3417455" cy="2258291"/>
          </a:xfrm>
          <a:prstGeom prst="rect">
            <a:avLst/>
          </a:prstGeom>
        </p:spPr>
      </p:pic>
      <p:pic>
        <p:nvPicPr>
          <p:cNvPr id="9" name="Picture 8"/>
          <p:cNvPicPr>
            <a:picLocks noChangeAspect="1"/>
          </p:cNvPicPr>
          <p:nvPr/>
        </p:nvPicPr>
        <p:blipFill>
          <a:blip r:embed="rId13"/>
          <a:stretch>
            <a:fillRect/>
          </a:stretch>
        </p:blipFill>
        <p:spPr>
          <a:xfrm>
            <a:off x="0" y="0"/>
            <a:ext cx="3417454" cy="2201348"/>
          </a:xfrm>
          <a:prstGeom prst="rect">
            <a:avLst/>
          </a:prstGeom>
        </p:spPr>
      </p:pic>
    </p:spTree>
    <p:extLst>
      <p:ext uri="{BB962C8B-B14F-4D97-AF65-F5344CB8AC3E}">
        <p14:creationId xmlns:p14="http://schemas.microsoft.com/office/powerpoint/2010/main" val="4221638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137" y="1661071"/>
            <a:ext cx="2947482" cy="4601183"/>
          </a:xfrm>
        </p:spPr>
        <p:txBody>
          <a:bodyPr/>
          <a:lstStyle/>
          <a:p>
            <a:r>
              <a:rPr lang="en-GB" dirty="0"/>
              <a:t>Shyness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34678445"/>
              </p:ext>
            </p:extLst>
          </p:nvPr>
        </p:nvGraphicFramePr>
        <p:xfrm>
          <a:off x="3560619" y="157018"/>
          <a:ext cx="8452041" cy="66270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p:cNvPicPr>
            <a:picLocks noChangeAspect="1"/>
          </p:cNvPicPr>
          <p:nvPr/>
        </p:nvPicPr>
        <p:blipFill>
          <a:blip r:embed="rId7"/>
          <a:stretch>
            <a:fillRect/>
          </a:stretch>
        </p:blipFill>
        <p:spPr>
          <a:xfrm>
            <a:off x="0" y="4933629"/>
            <a:ext cx="3463636" cy="1924371"/>
          </a:xfrm>
          <a:prstGeom prst="rect">
            <a:avLst/>
          </a:prstGeom>
        </p:spPr>
      </p:pic>
      <p:pic>
        <p:nvPicPr>
          <p:cNvPr id="7" name="Picture 6"/>
          <p:cNvPicPr>
            <a:picLocks noChangeAspect="1"/>
          </p:cNvPicPr>
          <p:nvPr/>
        </p:nvPicPr>
        <p:blipFill>
          <a:blip r:embed="rId8"/>
          <a:stretch>
            <a:fillRect/>
          </a:stretch>
        </p:blipFill>
        <p:spPr>
          <a:xfrm>
            <a:off x="0" y="0"/>
            <a:ext cx="3463636" cy="2835564"/>
          </a:xfrm>
          <a:prstGeom prst="rect">
            <a:avLst/>
          </a:prstGeom>
        </p:spPr>
      </p:pic>
    </p:spTree>
    <p:extLst>
      <p:ext uri="{BB962C8B-B14F-4D97-AF65-F5344CB8AC3E}">
        <p14:creationId xmlns:p14="http://schemas.microsoft.com/office/powerpoint/2010/main" val="198824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Treatments </a:t>
            </a:r>
          </a:p>
        </p:txBody>
      </p:sp>
      <p:pic>
        <p:nvPicPr>
          <p:cNvPr id="4" name="Content Placeholder 3"/>
          <p:cNvPicPr>
            <a:picLocks noGrp="1" noChangeAspect="1"/>
          </p:cNvPicPr>
          <p:nvPr>
            <p:ph idx="1"/>
          </p:nvPr>
        </p:nvPicPr>
        <p:blipFill>
          <a:blip r:embed="rId2"/>
          <a:stretch>
            <a:fillRect/>
          </a:stretch>
        </p:blipFill>
        <p:spPr>
          <a:xfrm>
            <a:off x="3868738" y="986946"/>
            <a:ext cx="7315200" cy="4874583"/>
          </a:xfrm>
          <a:prstGeom prst="rect">
            <a:avLst/>
          </a:prstGeom>
        </p:spPr>
      </p:pic>
    </p:spTree>
    <p:extLst>
      <p:ext uri="{BB962C8B-B14F-4D97-AF65-F5344CB8AC3E}">
        <p14:creationId xmlns:p14="http://schemas.microsoft.com/office/powerpoint/2010/main" val="3239295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833657623"/>
              </p:ext>
            </p:extLst>
          </p:nvPr>
        </p:nvGraphicFramePr>
        <p:xfrm>
          <a:off x="0" y="0"/>
          <a:ext cx="12192000" cy="1943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p:txBody>
          <a:bodyPr/>
          <a:lstStyle/>
          <a:p>
            <a:r>
              <a:rPr lang="en-GB" dirty="0"/>
              <a:t>Treatments </a:t>
            </a:r>
          </a:p>
        </p:txBody>
      </p:sp>
      <p:graphicFrame>
        <p:nvGraphicFramePr>
          <p:cNvPr id="7" name="Diagram 6"/>
          <p:cNvGraphicFramePr/>
          <p:nvPr>
            <p:extLst>
              <p:ext uri="{D42A27DB-BD31-4B8C-83A1-F6EECF244321}">
                <p14:modId xmlns:p14="http://schemas.microsoft.com/office/powerpoint/2010/main" val="1092513324"/>
              </p:ext>
            </p:extLst>
          </p:nvPr>
        </p:nvGraphicFramePr>
        <p:xfrm>
          <a:off x="2020824" y="2007108"/>
          <a:ext cx="10171176" cy="30312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Rectangle 7"/>
          <p:cNvSpPr/>
          <p:nvPr/>
        </p:nvSpPr>
        <p:spPr>
          <a:xfrm rot="20404095">
            <a:off x="2662119" y="5070832"/>
            <a:ext cx="5161156" cy="400110"/>
          </a:xfrm>
          <a:prstGeom prst="rect">
            <a:avLst/>
          </a:prstGeom>
        </p:spPr>
        <p:txBody>
          <a:bodyPr wrap="none">
            <a:spAutoFit/>
          </a:bodyPr>
          <a:lstStyle/>
          <a:p>
            <a:r>
              <a:rPr lang="en-GB" sz="2000" dirty="0"/>
              <a:t>Selective Serotonin Reuptake Inhibitors (SSRIs)</a:t>
            </a:r>
          </a:p>
        </p:txBody>
      </p:sp>
      <p:sp>
        <p:nvSpPr>
          <p:cNvPr id="9" name="Rectangle 8"/>
          <p:cNvSpPr/>
          <p:nvPr/>
        </p:nvSpPr>
        <p:spPr>
          <a:xfrm rot="376870">
            <a:off x="4721675" y="6050827"/>
            <a:ext cx="5524782" cy="421654"/>
          </a:xfrm>
          <a:prstGeom prst="rect">
            <a:avLst/>
          </a:prstGeom>
        </p:spPr>
        <p:txBody>
          <a:bodyPr wrap="none">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Serotonin-Norepinephrine</a:t>
            </a:r>
            <a:r>
              <a:rPr lang="en-GB" dirty="0">
                <a:latin typeface="Calibri" panose="020F0502020204030204" pitchFamily="34" charset="0"/>
                <a:ea typeface="Calibri" panose="020F0502020204030204" pitchFamily="34" charset="0"/>
                <a:cs typeface="Times New Roman" panose="02020603050405020304" pitchFamily="18" charset="0"/>
              </a:rPr>
              <a:t> Reuptake Inhibitors (SNRIs)</a:t>
            </a:r>
          </a:p>
        </p:txBody>
      </p:sp>
      <p:sp>
        <p:nvSpPr>
          <p:cNvPr id="10" name="Rectangle 9"/>
          <p:cNvSpPr/>
          <p:nvPr/>
        </p:nvSpPr>
        <p:spPr>
          <a:xfrm rot="850245">
            <a:off x="7869100" y="5092130"/>
            <a:ext cx="4307589" cy="421654"/>
          </a:xfrm>
          <a:prstGeom prst="rect">
            <a:avLst/>
          </a:prstGeom>
        </p:spPr>
        <p:txBody>
          <a:bodyPr wrap="none">
            <a:spAutoFit/>
          </a:bodyPr>
          <a:lstStyle/>
          <a:p>
            <a:pPr>
              <a:lnSpc>
                <a:spcPct val="107000"/>
              </a:lnSpc>
              <a:spcAft>
                <a:spcPts val="800"/>
              </a:spcAft>
            </a:pPr>
            <a:r>
              <a:rPr lang="en-GB" sz="2000" dirty="0">
                <a:latin typeface="Calibri" panose="020F0502020204030204" pitchFamily="34" charset="0"/>
                <a:ea typeface="Calibri" panose="020F0502020204030204" pitchFamily="34" charset="0"/>
                <a:cs typeface="Times New Roman" panose="02020603050405020304" pitchFamily="18" charset="0"/>
              </a:rPr>
              <a:t>Monoamine Oxidase Inhibitors (MAOIs)</a:t>
            </a:r>
          </a:p>
        </p:txBody>
      </p:sp>
      <p:sp>
        <p:nvSpPr>
          <p:cNvPr id="11" name="Rectangle 10"/>
          <p:cNvSpPr/>
          <p:nvPr/>
        </p:nvSpPr>
        <p:spPr>
          <a:xfrm>
            <a:off x="6445838" y="5320127"/>
            <a:ext cx="1853584" cy="487506"/>
          </a:xfrm>
          <a:prstGeom prst="rect">
            <a:avLst/>
          </a:prstGeom>
        </p:spPr>
        <p:txBody>
          <a:bodyPr wrap="none">
            <a:spAutoFit/>
          </a:bodyPr>
          <a:lstStyle/>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Beta Blockers</a:t>
            </a:r>
          </a:p>
        </p:txBody>
      </p:sp>
      <p:sp>
        <p:nvSpPr>
          <p:cNvPr id="12" name="Rectangle 11"/>
          <p:cNvSpPr/>
          <p:nvPr/>
        </p:nvSpPr>
        <p:spPr>
          <a:xfrm rot="663064">
            <a:off x="2955615" y="4415304"/>
            <a:ext cx="2261325" cy="487506"/>
          </a:xfrm>
          <a:prstGeom prst="rect">
            <a:avLst/>
          </a:prstGeom>
        </p:spPr>
        <p:txBody>
          <a:bodyPr wrap="none">
            <a:spAutoFit/>
          </a:bodyPr>
          <a:lstStyle/>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Benzodiazepines</a:t>
            </a:r>
          </a:p>
        </p:txBody>
      </p:sp>
      <p:pic>
        <p:nvPicPr>
          <p:cNvPr id="13" name="Picture 12"/>
          <p:cNvPicPr>
            <a:picLocks noChangeAspect="1"/>
          </p:cNvPicPr>
          <p:nvPr/>
        </p:nvPicPr>
        <p:blipFill>
          <a:blip r:embed="rId12"/>
          <a:stretch>
            <a:fillRect/>
          </a:stretch>
        </p:blipFill>
        <p:spPr>
          <a:xfrm>
            <a:off x="-36444" y="5038344"/>
            <a:ext cx="2755706" cy="1913993"/>
          </a:xfrm>
          <a:prstGeom prst="rect">
            <a:avLst/>
          </a:prstGeom>
        </p:spPr>
      </p:pic>
    </p:spTree>
    <p:extLst>
      <p:ext uri="{BB962C8B-B14F-4D97-AF65-F5344CB8AC3E}">
        <p14:creationId xmlns:p14="http://schemas.microsoft.com/office/powerpoint/2010/main" val="762480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407" y="443353"/>
            <a:ext cx="2947482" cy="4601183"/>
          </a:xfrm>
        </p:spPr>
        <p:txBody>
          <a:bodyPr/>
          <a:lstStyle/>
          <a:p>
            <a:r>
              <a:rPr lang="en-GB" dirty="0"/>
              <a:t>Psychological Therapies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566499642"/>
              </p:ext>
            </p:extLst>
          </p:nvPr>
        </p:nvGraphicFramePr>
        <p:xfrm>
          <a:off x="-627321" y="4199861"/>
          <a:ext cx="3987210" cy="24529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2330997453"/>
              </p:ext>
            </p:extLst>
          </p:nvPr>
        </p:nvGraphicFramePr>
        <p:xfrm>
          <a:off x="3359889" y="3941076"/>
          <a:ext cx="8931350" cy="284249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6" name="Diagram 5"/>
          <p:cNvGraphicFramePr/>
          <p:nvPr>
            <p:extLst>
              <p:ext uri="{D42A27DB-BD31-4B8C-83A1-F6EECF244321}">
                <p14:modId xmlns:p14="http://schemas.microsoft.com/office/powerpoint/2010/main" val="2752800977"/>
              </p:ext>
            </p:extLst>
          </p:nvPr>
        </p:nvGraphicFramePr>
        <p:xfrm>
          <a:off x="4566684" y="3193644"/>
          <a:ext cx="6517759" cy="64181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2" name="Diagram 11"/>
          <p:cNvGraphicFramePr/>
          <p:nvPr>
            <p:extLst>
              <p:ext uri="{D42A27DB-BD31-4B8C-83A1-F6EECF244321}">
                <p14:modId xmlns:p14="http://schemas.microsoft.com/office/powerpoint/2010/main" val="1537717142"/>
              </p:ext>
            </p:extLst>
          </p:nvPr>
        </p:nvGraphicFramePr>
        <p:xfrm>
          <a:off x="3253564" y="127947"/>
          <a:ext cx="4831842" cy="2828617"/>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11" name="Diagram 10"/>
          <p:cNvGraphicFramePr/>
          <p:nvPr>
            <p:extLst>
              <p:ext uri="{D42A27DB-BD31-4B8C-83A1-F6EECF244321}">
                <p14:modId xmlns:p14="http://schemas.microsoft.com/office/powerpoint/2010/main" val="3375722571"/>
              </p:ext>
            </p:extLst>
          </p:nvPr>
        </p:nvGraphicFramePr>
        <p:xfrm>
          <a:off x="7561816" y="127947"/>
          <a:ext cx="4933188" cy="2700670"/>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spTree>
    <p:extLst>
      <p:ext uri="{BB962C8B-B14F-4D97-AF65-F5344CB8AC3E}">
        <p14:creationId xmlns:p14="http://schemas.microsoft.com/office/powerpoint/2010/main" val="5145817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a:t>
            </a:r>
          </a:p>
        </p:txBody>
      </p:sp>
      <p:sp>
        <p:nvSpPr>
          <p:cNvPr id="3" name="Content Placeholder 2"/>
          <p:cNvSpPr>
            <a:spLocks noGrp="1"/>
          </p:cNvSpPr>
          <p:nvPr>
            <p:ph idx="1"/>
          </p:nvPr>
        </p:nvSpPr>
        <p:spPr/>
        <p:txBody>
          <a:bodyPr/>
          <a:lstStyle/>
          <a:p>
            <a:pPr marL="0" indent="0">
              <a:buNone/>
            </a:pPr>
            <a:r>
              <a:rPr lang="en-GB" dirty="0"/>
              <a:t>Social anxiety is normal. Everybody feels it sometimes (so everyone knows to some degree what it is like), and it would be absurd for any of us to suppose that we would never feel socially anxious again. </a:t>
            </a:r>
          </a:p>
          <a:p>
            <a:pPr marL="0" indent="0">
              <a:buNone/>
            </a:pPr>
            <a:endParaRPr lang="en-GB" dirty="0"/>
          </a:p>
          <a:p>
            <a:pPr marL="0" indent="0">
              <a:buNone/>
            </a:pPr>
            <a:r>
              <a:rPr lang="en-GB" dirty="0"/>
              <a:t>We have discussed the prevalence, aetiology and effects of social anxiety and explored how this differs from shyness.</a:t>
            </a:r>
          </a:p>
          <a:p>
            <a:pPr marL="0" indent="0">
              <a:buNone/>
            </a:pPr>
            <a:endParaRPr lang="en-GB" dirty="0"/>
          </a:p>
          <a:p>
            <a:pPr marL="0" indent="0">
              <a:buNone/>
            </a:pPr>
            <a:r>
              <a:rPr lang="en-GB" dirty="0"/>
              <a:t>We discussed </a:t>
            </a:r>
            <a:r>
              <a:rPr lang="en-GB" dirty="0" err="1"/>
              <a:t>Kagan’s</a:t>
            </a:r>
            <a:r>
              <a:rPr lang="en-GB" dirty="0"/>
              <a:t> behavioural inhibition and familial factors involved in shyness.  </a:t>
            </a:r>
          </a:p>
          <a:p>
            <a:pPr marL="0" indent="0">
              <a:buNone/>
            </a:pPr>
            <a:endParaRPr lang="en-GB" dirty="0"/>
          </a:p>
          <a:p>
            <a:pPr marL="0" indent="0">
              <a:buNone/>
            </a:pPr>
            <a:r>
              <a:rPr lang="en-GB" dirty="0"/>
              <a:t>We ended with some of the treatments for SAD</a:t>
            </a:r>
          </a:p>
        </p:txBody>
      </p:sp>
    </p:spTree>
    <p:extLst>
      <p:ext uri="{BB962C8B-B14F-4D97-AF65-F5344CB8AC3E}">
        <p14:creationId xmlns:p14="http://schemas.microsoft.com/office/powerpoint/2010/main" val="23046642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a:xfrm>
            <a:off x="3869268" y="864108"/>
            <a:ext cx="7315200" cy="5536692"/>
          </a:xfrm>
        </p:spPr>
        <p:txBody>
          <a:bodyPr>
            <a:normAutofit fontScale="62500" lnSpcReduction="20000"/>
          </a:bodyPr>
          <a:lstStyle/>
          <a:p>
            <a:r>
              <a:rPr lang="en-GB" dirty="0"/>
              <a:t>Erwin BA, </a:t>
            </a:r>
            <a:r>
              <a:rPr lang="en-GB" dirty="0" err="1"/>
              <a:t>Heimberg</a:t>
            </a:r>
            <a:r>
              <a:rPr lang="en-GB" dirty="0"/>
              <a:t> RG, Marx BP, Franklin ME. Traumatic and socially stressful life events among persons with social anxiety disorder. Journal of Anxiety Disorders. 2006;20:896–914</a:t>
            </a:r>
          </a:p>
          <a:p>
            <a:r>
              <a:rPr lang="en-GB" dirty="0" err="1"/>
              <a:t>Katzelnick</a:t>
            </a:r>
            <a:r>
              <a:rPr lang="en-GB" dirty="0"/>
              <a:t> DJ, </a:t>
            </a:r>
            <a:r>
              <a:rPr lang="en-GB" dirty="0" err="1"/>
              <a:t>Kobak</a:t>
            </a:r>
            <a:r>
              <a:rPr lang="en-GB" dirty="0"/>
              <a:t> KA, </a:t>
            </a:r>
            <a:r>
              <a:rPr lang="en-GB" dirty="0" err="1"/>
              <a:t>DeLeire</a:t>
            </a:r>
            <a:r>
              <a:rPr lang="en-GB" dirty="0"/>
              <a:t> T, </a:t>
            </a:r>
            <a:r>
              <a:rPr lang="en-GB" dirty="0" err="1"/>
              <a:t>Henk</a:t>
            </a:r>
            <a:r>
              <a:rPr lang="en-GB" dirty="0"/>
              <a:t> HJ, </a:t>
            </a:r>
            <a:r>
              <a:rPr lang="en-GB" dirty="0" err="1"/>
              <a:t>Greist</a:t>
            </a:r>
            <a:r>
              <a:rPr lang="en-GB" dirty="0"/>
              <a:t> JH, Davidson JR, et al. Impact of generalized social anxiety disorder in managed care. The American Journal of Psychiatry. 2001;158:1999–2007</a:t>
            </a:r>
          </a:p>
          <a:p>
            <a:r>
              <a:rPr lang="en-GB" dirty="0" err="1"/>
              <a:t>Kendler</a:t>
            </a:r>
            <a:r>
              <a:rPr lang="en-GB" dirty="0"/>
              <a:t> KS, Neale MC, Kessler RC, Heath AC, Eaves LJ. The genetic epidemiology of phobias in women. The interrelationship of agoraphobia, social phobia, situational phobia, and simple phobia. Archives of General Psychiatry. 1992;49:273–81.</a:t>
            </a:r>
          </a:p>
          <a:p>
            <a:r>
              <a:rPr lang="en-GB" dirty="0" err="1"/>
              <a:t>Kendler</a:t>
            </a:r>
            <a:r>
              <a:rPr lang="en-GB" dirty="0"/>
              <a:t> KS, </a:t>
            </a:r>
            <a:r>
              <a:rPr lang="en-GB" dirty="0" err="1"/>
              <a:t>Karkowski</a:t>
            </a:r>
            <a:r>
              <a:rPr lang="en-GB" dirty="0"/>
              <a:t> LM, Prescott CA. Fears and phobias: reliability and heritability. Psychological Medicine. 1999;29:539–53.</a:t>
            </a:r>
          </a:p>
          <a:p>
            <a:r>
              <a:rPr lang="en-GB" dirty="0" err="1"/>
              <a:t>Lieb</a:t>
            </a:r>
            <a:r>
              <a:rPr lang="en-GB" dirty="0"/>
              <a:t> R, </a:t>
            </a:r>
            <a:r>
              <a:rPr lang="en-GB" dirty="0" err="1"/>
              <a:t>Wittchen</a:t>
            </a:r>
            <a:r>
              <a:rPr lang="en-GB" dirty="0"/>
              <a:t> HU, </a:t>
            </a:r>
            <a:r>
              <a:rPr lang="en-GB" dirty="0" err="1"/>
              <a:t>Hofler</a:t>
            </a:r>
            <a:r>
              <a:rPr lang="en-GB" dirty="0"/>
              <a:t> M, </a:t>
            </a:r>
            <a:r>
              <a:rPr lang="en-GB" dirty="0" err="1"/>
              <a:t>Fuetsch</a:t>
            </a:r>
            <a:r>
              <a:rPr lang="en-GB" dirty="0"/>
              <a:t> M, Stein MB, </a:t>
            </a:r>
            <a:r>
              <a:rPr lang="en-GB" dirty="0" err="1"/>
              <a:t>Merikangas</a:t>
            </a:r>
            <a:r>
              <a:rPr lang="en-GB" dirty="0"/>
              <a:t> KR. Parental psychopathology, parenting styles, and the risk of social phobia in offspring: a prospective-longitudinal community study. Archives of General Psychiatry. 2000;57:859–66</a:t>
            </a:r>
          </a:p>
          <a:p>
            <a:r>
              <a:rPr lang="en-GB" dirty="0" err="1"/>
              <a:t>Maltby</a:t>
            </a:r>
            <a:r>
              <a:rPr lang="en-GB" dirty="0"/>
              <a:t>, J., Day, L., &amp; </a:t>
            </a:r>
            <a:r>
              <a:rPr lang="en-GB" dirty="0" err="1"/>
              <a:t>Macaskill</a:t>
            </a:r>
            <a:r>
              <a:rPr lang="en-GB" dirty="0"/>
              <a:t>, A. (2010). Personality, individual differences and intelligence. Pearson Education.</a:t>
            </a:r>
          </a:p>
          <a:p>
            <a:r>
              <a:rPr lang="en-GB" dirty="0"/>
              <a:t>Van </a:t>
            </a:r>
            <a:r>
              <a:rPr lang="en-GB" dirty="0" err="1"/>
              <a:t>Ameringen</a:t>
            </a:r>
            <a:r>
              <a:rPr lang="en-GB" dirty="0"/>
              <a:t> M, Mancini C, </a:t>
            </a:r>
            <a:r>
              <a:rPr lang="en-GB" dirty="0" err="1"/>
              <a:t>Farvolden</a:t>
            </a:r>
            <a:r>
              <a:rPr lang="en-GB" dirty="0"/>
              <a:t> P. The impact of anxiety disorders on educational achievement. Journal of Anxiety Disorders. 2003;17:561–71.</a:t>
            </a:r>
          </a:p>
          <a:p>
            <a:r>
              <a:rPr lang="en-GB" dirty="0" err="1"/>
              <a:t>Whisman</a:t>
            </a:r>
            <a:r>
              <a:rPr lang="en-GB" dirty="0"/>
              <a:t> MA, Sheldon CT, Goering P. Psychiatric disorders and dissatisfaction with social relationships: does type of relationship matter? Journal of Abnormal Psychology. 2000;109:803–8</a:t>
            </a:r>
          </a:p>
          <a:p>
            <a:r>
              <a:rPr lang="en-GB" dirty="0"/>
              <a:t>Williams, T., </a:t>
            </a:r>
            <a:r>
              <a:rPr lang="en-GB" dirty="0" err="1"/>
              <a:t>Hattingh</a:t>
            </a:r>
            <a:r>
              <a:rPr lang="en-GB" dirty="0"/>
              <a:t>, C. J., </a:t>
            </a:r>
            <a:r>
              <a:rPr lang="en-GB" dirty="0" err="1"/>
              <a:t>Kariuki</a:t>
            </a:r>
            <a:r>
              <a:rPr lang="en-GB" dirty="0"/>
              <a:t>, C. M., Tromp, S. A., van </a:t>
            </a:r>
            <a:r>
              <a:rPr lang="en-GB" dirty="0" err="1"/>
              <a:t>Balkom</a:t>
            </a:r>
            <a:r>
              <a:rPr lang="en-GB" dirty="0"/>
              <a:t>, A. J., </a:t>
            </a:r>
            <a:r>
              <a:rPr lang="en-GB" dirty="0" err="1"/>
              <a:t>Ipser</a:t>
            </a:r>
            <a:r>
              <a:rPr lang="en-GB" dirty="0"/>
              <a:t>, J. C., &amp; Stein, D. J. (2017). Pharmacotherapy for social anxiety disorder (</a:t>
            </a:r>
            <a:r>
              <a:rPr lang="en-GB" dirty="0" err="1"/>
              <a:t>SAnD</a:t>
            </a:r>
            <a:r>
              <a:rPr lang="en-GB" dirty="0"/>
              <a:t>). Cochrane Database of Systematic Reviews, (10).</a:t>
            </a:r>
          </a:p>
          <a:p>
            <a:r>
              <a:rPr lang="en-GB" dirty="0" err="1"/>
              <a:t>Wittchen</a:t>
            </a:r>
            <a:r>
              <a:rPr lang="en-GB" dirty="0"/>
              <a:t> HU, </a:t>
            </a:r>
            <a:r>
              <a:rPr lang="en-GB" dirty="0" err="1"/>
              <a:t>Fuetsch</a:t>
            </a:r>
            <a:r>
              <a:rPr lang="en-GB" dirty="0"/>
              <a:t> M, Sonntag H, Muller N, </a:t>
            </a:r>
            <a:r>
              <a:rPr lang="en-GB" dirty="0" err="1"/>
              <a:t>Liebowitz</a:t>
            </a:r>
            <a:r>
              <a:rPr lang="en-GB" dirty="0"/>
              <a:t> M. Disability and quality of life in pure and comorbid social phobia: findings from a controlled study. European Psychiatry. 1999a;14:118–31. </a:t>
            </a:r>
          </a:p>
          <a:p>
            <a:r>
              <a:rPr lang="en-GB" dirty="0" err="1"/>
              <a:t>Wittchen</a:t>
            </a:r>
            <a:r>
              <a:rPr lang="en-GB" dirty="0"/>
              <a:t> HU, Stein MB, Kessler RC. Social fears and social phobia in a community sample of adolescents and young adults: prevalence, risk factors and co-morbidity. Psychological Medicine. 1999b;29:309–23.</a:t>
            </a:r>
          </a:p>
          <a:p>
            <a:endParaRPr lang="en-GB" dirty="0"/>
          </a:p>
        </p:txBody>
      </p:sp>
    </p:spTree>
    <p:extLst>
      <p:ext uri="{BB962C8B-B14F-4D97-AF65-F5344CB8AC3E}">
        <p14:creationId xmlns:p14="http://schemas.microsoft.com/office/powerpoint/2010/main" val="168672414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2756</Words>
  <Application>Microsoft Office PowerPoint</Application>
  <PresentationFormat>Widescreen</PresentationFormat>
  <Paragraphs>161</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Corbel</vt:lpstr>
      <vt:lpstr>Times New Roman</vt:lpstr>
      <vt:lpstr>Wingdings 2</vt:lpstr>
      <vt:lpstr>Frame</vt:lpstr>
      <vt:lpstr>Social Anxiety </vt:lpstr>
      <vt:lpstr>What is social anxiety?</vt:lpstr>
      <vt:lpstr>Social anxiety is normal.   Everybody feels it sometimes.  </vt:lpstr>
      <vt:lpstr>Social anxiety disorder (SAD)</vt:lpstr>
      <vt:lpstr>How common is social anxiety disorder?</vt:lpstr>
      <vt:lpstr>How does it interfere with people’s lives?</vt:lpstr>
      <vt:lpstr>What do we know about the causes of social anxiety disorder?</vt:lpstr>
      <vt:lpstr>What do we know about the causes of social anxiety disorder?</vt:lpstr>
      <vt:lpstr>Shyness  Discomfort and/or inhibition in interpersonal situations that interferes with pursuing one's interpersonal or professional goals.  Henderson and Zimbardo (1998) </vt:lpstr>
      <vt:lpstr>PowerPoint Presentation</vt:lpstr>
      <vt:lpstr>Zimbardo  Stanford Shyness Survey</vt:lpstr>
      <vt:lpstr>The consequences of shyness </vt:lpstr>
      <vt:lpstr>State  vs.  Trait  Shyness  situational  vs. dispositional</vt:lpstr>
      <vt:lpstr>Kagan Behavioural inhibition (BI)</vt:lpstr>
      <vt:lpstr>Kagan Behavioural inhibition (BI)</vt:lpstr>
      <vt:lpstr>Shyness</vt:lpstr>
      <vt:lpstr>Treatments </vt:lpstr>
      <vt:lpstr>Treatments </vt:lpstr>
      <vt:lpstr>Psychological Therapies</vt:lpstr>
      <vt:lpstr>Summary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Anxiety</dc:title>
  <dc:creator>Charlotte Greenway</dc:creator>
  <cp:lastModifiedBy>Charlotte Greenway</cp:lastModifiedBy>
  <cp:revision>63</cp:revision>
  <dcterms:created xsi:type="dcterms:W3CDTF">2019-11-10T13:08:56Z</dcterms:created>
  <dcterms:modified xsi:type="dcterms:W3CDTF">2024-07-30T09:55:52Z</dcterms:modified>
</cp:coreProperties>
</file>