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6"/>
  </p:notesMasterIdLst>
  <p:sldIdLst>
    <p:sldId id="256" r:id="rId2"/>
    <p:sldId id="267" r:id="rId3"/>
    <p:sldId id="259" r:id="rId4"/>
    <p:sldId id="260" r:id="rId5"/>
    <p:sldId id="261" r:id="rId6"/>
    <p:sldId id="263" r:id="rId7"/>
    <p:sldId id="268" r:id="rId8"/>
    <p:sldId id="262" r:id="rId9"/>
    <p:sldId id="264" r:id="rId10"/>
    <p:sldId id="265" r:id="rId11"/>
    <p:sldId id="266" r:id="rId12"/>
    <p:sldId id="270" r:id="rId13"/>
    <p:sldId id="269" r:id="rId14"/>
    <p:sldId id="25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8484" autoAdjust="0"/>
  </p:normalViewPr>
  <p:slideViewPr>
    <p:cSldViewPr snapToGrid="0">
      <p:cViewPr varScale="1">
        <p:scale>
          <a:sx n="53" d="100"/>
          <a:sy n="53" d="100"/>
        </p:scale>
        <p:origin x="1068" y="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A33F7B-4670-4FEC-9D72-FE83FA6926D0}"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9ED29B-28BA-47B1-BAD2-2B09D3D6DB11}" type="slidenum">
              <a:rPr lang="en-GB" smtClean="0"/>
              <a:t>‹#›</a:t>
            </a:fld>
            <a:endParaRPr lang="en-GB"/>
          </a:p>
        </p:txBody>
      </p:sp>
    </p:spTree>
    <p:extLst>
      <p:ext uri="{BB962C8B-B14F-4D97-AF65-F5344CB8AC3E}">
        <p14:creationId xmlns:p14="http://schemas.microsoft.com/office/powerpoint/2010/main" val="3827602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sureon.com/small-business-insurance/business-owners-policy"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future we are looking to expand our snack section, create a loyalty system to reward regulars, and expanding our brand via more establishments across the city and later the country.</a:t>
            </a:r>
          </a:p>
          <a:p>
            <a:endParaRPr lang="en-GB" dirty="0"/>
          </a:p>
          <a:p>
            <a:endParaRPr lang="en-GB" dirty="0"/>
          </a:p>
          <a:p>
            <a:r>
              <a:rPr lang="en-GB" dirty="0"/>
              <a:t>Mochi: chocolate, strawberry , vanilla, mango and green tea</a:t>
            </a:r>
          </a:p>
        </p:txBody>
      </p:sp>
      <p:sp>
        <p:nvSpPr>
          <p:cNvPr id="4" name="Slide Number Placeholder 3"/>
          <p:cNvSpPr>
            <a:spLocks noGrp="1"/>
          </p:cNvSpPr>
          <p:nvPr>
            <p:ph type="sldNum" sz="quarter" idx="5"/>
          </p:nvPr>
        </p:nvSpPr>
        <p:spPr/>
        <p:txBody>
          <a:bodyPr/>
          <a:lstStyle/>
          <a:p>
            <a:fld id="{C79ED29B-28BA-47B1-BAD2-2B09D3D6DB11}" type="slidenum">
              <a:rPr lang="en-GB" smtClean="0"/>
              <a:t>4</a:t>
            </a:fld>
            <a:endParaRPr lang="en-GB"/>
          </a:p>
        </p:txBody>
      </p:sp>
    </p:spTree>
    <p:extLst>
      <p:ext uri="{BB962C8B-B14F-4D97-AF65-F5344CB8AC3E}">
        <p14:creationId xmlns:p14="http://schemas.microsoft.com/office/powerpoint/2010/main" val="3305314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03030"/>
                </a:solidFill>
                <a:effectLst/>
                <a:latin typeface="PT Sans" panose="020B0604020202020204" pitchFamily="34" charset="0"/>
              </a:rPr>
              <a:t>Our strengths mainly lie in the fact that our product is suitable for mostly everyone, and that it is a growing market. According to a </a:t>
            </a:r>
            <a:r>
              <a:rPr lang="en-GB" b="0" i="1" dirty="0">
                <a:solidFill>
                  <a:srgbClr val="303030"/>
                </a:solidFill>
                <a:effectLst/>
                <a:latin typeface="PT Sans" panose="020B0604020202020204" pitchFamily="34" charset="0"/>
              </a:rPr>
              <a:t>Fortune Business Report</a:t>
            </a:r>
            <a:r>
              <a:rPr lang="en-GB" b="0" i="0" dirty="0">
                <a:solidFill>
                  <a:srgbClr val="303030"/>
                </a:solidFill>
                <a:effectLst/>
                <a:latin typeface="PT Sans" panose="020B0604020202020204" pitchFamily="34" charset="0"/>
              </a:rPr>
              <a:t> (2020) ‘boba tea market size was USD $2.02 billion in 2019, and it is projected to reach 3.39$ billion by the end of 2027’, showing a promising future in this business. </a:t>
            </a:r>
          </a:p>
          <a:p>
            <a:r>
              <a:rPr lang="en-GB" b="0" i="0" dirty="0">
                <a:solidFill>
                  <a:srgbClr val="303030"/>
                </a:solidFill>
                <a:effectLst/>
                <a:latin typeface="PT Sans" panose="020B0604020202020204" pitchFamily="34" charset="0"/>
              </a:rPr>
              <a:t>Our weakness is that the product is not as popular with older generations and it is not a common drink everywhere yet.</a:t>
            </a:r>
          </a:p>
          <a:p>
            <a:r>
              <a:rPr lang="en-GB" b="0" i="0" dirty="0">
                <a:solidFill>
                  <a:srgbClr val="303030"/>
                </a:solidFill>
                <a:effectLst/>
                <a:latin typeface="PT Sans" panose="020B0604020202020204" pitchFamily="34" charset="0"/>
              </a:rPr>
              <a:t>The main opportunities is growing in popularity with the younger demographics and becoming their go-to when they want a refreshment.</a:t>
            </a:r>
          </a:p>
          <a:p>
            <a:r>
              <a:rPr lang="en-GB" b="0" i="0" dirty="0">
                <a:solidFill>
                  <a:srgbClr val="303030"/>
                </a:solidFill>
                <a:effectLst/>
                <a:latin typeface="PT Sans" panose="020B0604020202020204" pitchFamily="34" charset="0"/>
              </a:rPr>
              <a:t>Our biggest threat is coffee businesses which are well-established already, making a strong competitor.</a:t>
            </a:r>
          </a:p>
        </p:txBody>
      </p:sp>
      <p:sp>
        <p:nvSpPr>
          <p:cNvPr id="4" name="Slide Number Placeholder 3"/>
          <p:cNvSpPr>
            <a:spLocks noGrp="1"/>
          </p:cNvSpPr>
          <p:nvPr>
            <p:ph type="sldNum" sz="quarter" idx="5"/>
          </p:nvPr>
        </p:nvSpPr>
        <p:spPr/>
        <p:txBody>
          <a:bodyPr/>
          <a:lstStyle/>
          <a:p>
            <a:fld id="{C79ED29B-28BA-47B1-BAD2-2B09D3D6DB11}" type="slidenum">
              <a:rPr lang="en-GB" smtClean="0"/>
              <a:t>5</a:t>
            </a:fld>
            <a:endParaRPr lang="en-GB"/>
          </a:p>
        </p:txBody>
      </p:sp>
    </p:spTree>
    <p:extLst>
      <p:ext uri="{BB962C8B-B14F-4D97-AF65-F5344CB8AC3E}">
        <p14:creationId xmlns:p14="http://schemas.microsoft.com/office/powerpoint/2010/main" val="2305592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6</a:t>
            </a:fld>
            <a:endParaRPr lang="en-GB"/>
          </a:p>
        </p:txBody>
      </p:sp>
    </p:spTree>
    <p:extLst>
      <p:ext uri="{BB962C8B-B14F-4D97-AF65-F5344CB8AC3E}">
        <p14:creationId xmlns:p14="http://schemas.microsoft.com/office/powerpoint/2010/main" val="43278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target market is mainly young people, vegans and people who choose to eat halal products. We are focusing in young adults and students because bubble tea’s popularity is highest amongst their age group, according to Ren (2021) ‘</a:t>
            </a:r>
            <a:r>
              <a:rPr lang="en-GB" b="0" i="0" dirty="0">
                <a:solidFill>
                  <a:srgbClr val="8B8C8A"/>
                </a:solidFill>
                <a:effectLst/>
                <a:latin typeface="ArticulatCF-Medium"/>
              </a:rPr>
              <a:t>94% of those aged between 20 and 29 bought boba tea in the last three months’. </a:t>
            </a:r>
          </a:p>
          <a:p>
            <a:r>
              <a:rPr lang="en-GB" b="0" i="0" dirty="0">
                <a:solidFill>
                  <a:srgbClr val="8B8C8A"/>
                </a:solidFill>
                <a:effectLst/>
                <a:latin typeface="ArticulatCF-Medium"/>
              </a:rPr>
              <a:t>The bubbles in bubble tea usually contain gelatine which makes it a no-go for vegans and people who only consume halal products, our bubble tea ingredients are gelatine-free and avoiding of alcohol derivatives for flavouring to keep it suitable for the needs of people who follow those lifestyles, and to give them a place to meet and share drinks with their friends.</a:t>
            </a:r>
          </a:p>
          <a:p>
            <a:endParaRPr lang="en-GB" b="0" i="0" dirty="0">
              <a:solidFill>
                <a:srgbClr val="8B8C8A"/>
              </a:solidFill>
              <a:effectLst/>
              <a:latin typeface="ArticulatCF-Medium"/>
            </a:endParaRPr>
          </a:p>
          <a:p>
            <a:r>
              <a:rPr lang="en-GB" b="0" i="0" dirty="0">
                <a:solidFill>
                  <a:srgbClr val="8B8C8A"/>
                </a:solidFill>
                <a:effectLst/>
                <a:latin typeface="ArticulatCF-Medium"/>
              </a:rPr>
              <a:t>We will conduct a market segmentation to separate our customer base in different groups and come up with ideas to better cater to their needs in the future, if they are a significant portion of our customer base.</a:t>
            </a:r>
          </a:p>
          <a:p>
            <a:r>
              <a:rPr lang="en-GB" b="0" i="0" dirty="0">
                <a:solidFill>
                  <a:srgbClr val="8B8C8A"/>
                </a:solidFill>
                <a:effectLst/>
                <a:latin typeface="ArticulatCF-Medium"/>
              </a:rPr>
              <a:t>The main sections in which we will divide our customer base is through 4 segments</a:t>
            </a:r>
          </a:p>
          <a:p>
            <a:endParaRPr lang="en-GB" b="0" i="0" dirty="0">
              <a:solidFill>
                <a:srgbClr val="8B8C8A"/>
              </a:solidFill>
              <a:effectLst/>
              <a:latin typeface="ArticulatCF-Medium"/>
            </a:endParaRPr>
          </a:p>
          <a:p>
            <a:r>
              <a:rPr lang="en-GB" b="0" i="0" dirty="0">
                <a:solidFill>
                  <a:srgbClr val="8B8C8A"/>
                </a:solidFill>
                <a:effectLst/>
                <a:latin typeface="ArticulatCF-Medium"/>
              </a:rPr>
              <a:t>Geographic: where our customers are</a:t>
            </a:r>
          </a:p>
          <a:p>
            <a:endParaRPr lang="en-GB" b="0" i="0" dirty="0">
              <a:solidFill>
                <a:srgbClr val="8B8C8A"/>
              </a:solidFill>
              <a:effectLst/>
              <a:latin typeface="ArticulatCF-Medium"/>
            </a:endParaRPr>
          </a:p>
          <a:p>
            <a:r>
              <a:rPr lang="en-GB" b="0" i="0" dirty="0">
                <a:solidFill>
                  <a:srgbClr val="8B8C8A"/>
                </a:solidFill>
                <a:effectLst/>
                <a:latin typeface="ArticulatCF-Medium"/>
              </a:rPr>
              <a:t>Psychographic: people who want to be healthy (we could offer more healthy options) ,vegans, halal eaters, people following trends (we could market ourselves via posting pics of our teas to bring in more trend chasers through social media)</a:t>
            </a:r>
          </a:p>
          <a:p>
            <a:endParaRPr lang="en-GB" b="0" i="0" dirty="0">
              <a:solidFill>
                <a:srgbClr val="8B8C8A"/>
              </a:solidFill>
              <a:effectLst/>
              <a:latin typeface="ArticulatCF-Medium"/>
            </a:endParaRPr>
          </a:p>
          <a:p>
            <a:r>
              <a:rPr lang="en-GB" b="0" i="0" dirty="0">
                <a:solidFill>
                  <a:srgbClr val="8B8C8A"/>
                </a:solidFill>
                <a:effectLst/>
                <a:latin typeface="ArticulatCF-Medium"/>
              </a:rPr>
              <a:t>Behavioural: regulars (who we can offer loyalty programs to), people looking for cheap drinks (we could make smaller but cheaper portions for them), people grabbing a drink while socializing (we could offer group offers to them)</a:t>
            </a:r>
          </a:p>
          <a:p>
            <a:endParaRPr lang="en-GB" b="0" i="0" dirty="0">
              <a:solidFill>
                <a:srgbClr val="8B8C8A"/>
              </a:solidFill>
              <a:effectLst/>
              <a:latin typeface="ArticulatCF-Medium"/>
            </a:endParaRPr>
          </a:p>
          <a:p>
            <a:r>
              <a:rPr lang="en-GB" b="0" i="0" dirty="0">
                <a:solidFill>
                  <a:srgbClr val="8B8C8A"/>
                </a:solidFill>
                <a:effectLst/>
                <a:latin typeface="ArticulatCF-Medium"/>
              </a:rPr>
              <a:t>Demographic: young individuals and students(we could investigate the main interests of their age groups and come up with new marketing ideas), halal eaters(we could expand with more appropriate snacks to accompany the tea), businessmen, athletes (we could make protein bubble tea)</a:t>
            </a:r>
          </a:p>
          <a:p>
            <a:endParaRPr lang="en-GB" b="0" i="0" dirty="0">
              <a:solidFill>
                <a:srgbClr val="8B8C8A"/>
              </a:solidFill>
              <a:effectLst/>
              <a:latin typeface="ArticulatCF-Medium"/>
            </a:endParaRPr>
          </a:p>
          <a:p>
            <a:r>
              <a:rPr lang="en-GB" b="0" i="0" dirty="0">
                <a:solidFill>
                  <a:srgbClr val="8B8C8A"/>
                </a:solidFill>
                <a:effectLst/>
                <a:latin typeface="ArticulatCF-Medium"/>
              </a:rPr>
              <a:t>Other types of segmentation we will look at are</a:t>
            </a:r>
          </a:p>
          <a:p>
            <a:endParaRPr lang="en-GB" b="0" i="0" dirty="0">
              <a:solidFill>
                <a:srgbClr val="8B8C8A"/>
              </a:solidFill>
              <a:effectLst/>
              <a:latin typeface="ArticulatCF-Medium"/>
            </a:endParaRPr>
          </a:p>
          <a:p>
            <a:r>
              <a:rPr lang="en-GB" b="0" i="0" dirty="0">
                <a:solidFill>
                  <a:srgbClr val="8B8C8A"/>
                </a:solidFill>
                <a:effectLst/>
                <a:latin typeface="ArticulatCF-Medium"/>
              </a:rPr>
              <a:t>Generational: we can investigate the main interests amongst our highest customer base generation, though this is expected to be gen Z and millennials </a:t>
            </a:r>
          </a:p>
          <a:p>
            <a:endParaRPr lang="en-GB" b="0" i="0" dirty="0">
              <a:solidFill>
                <a:srgbClr val="8B8C8A"/>
              </a:solidFill>
              <a:effectLst/>
              <a:latin typeface="ArticulatCF-Medium"/>
            </a:endParaRPr>
          </a:p>
          <a:p>
            <a:r>
              <a:rPr lang="en-GB" b="0" i="0" dirty="0">
                <a:solidFill>
                  <a:srgbClr val="8B8C8A"/>
                </a:solidFill>
                <a:effectLst/>
                <a:latin typeface="ArticulatCF-Medium"/>
              </a:rPr>
              <a:t>Online customer: we can easily monitor through a web/app if our visitors and traffic are first time visitors, returning, repeat customers, or people who cancelled their orders, this allows us to offer customized messages such as promoting our loyalty card service to regulars, suggesting our most popular drinks for the first timers, or suggesting more affordable orders to people who cancelled.</a:t>
            </a:r>
          </a:p>
          <a:p>
            <a:endParaRPr lang="en-GB" b="0" i="0" dirty="0">
              <a:solidFill>
                <a:srgbClr val="8B8C8A"/>
              </a:solidFill>
              <a:effectLst/>
              <a:latin typeface="ArticulatCF-Medium"/>
            </a:endParaRPr>
          </a:p>
          <a:p>
            <a:r>
              <a:rPr lang="en-GB" b="0" i="0" dirty="0">
                <a:solidFill>
                  <a:srgbClr val="8B8C8A"/>
                </a:solidFill>
                <a:effectLst/>
                <a:latin typeface="ArticulatCF-Medium"/>
              </a:rPr>
              <a:t>Cultural: This allows us to separate and notice if a big portion of our customer base happens to be from a specific culture, such as Asians that might want to remember their native country bubble tea, which could allow us to offer more products of their home countries and keep them happy.</a:t>
            </a:r>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8</a:t>
            </a:fld>
            <a:endParaRPr lang="en-GB"/>
          </a:p>
        </p:txBody>
      </p:sp>
    </p:spTree>
    <p:extLst>
      <p:ext uri="{BB962C8B-B14F-4D97-AF65-F5344CB8AC3E}">
        <p14:creationId xmlns:p14="http://schemas.microsoft.com/office/powerpoint/2010/main" val="4051288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9</a:t>
            </a:fld>
            <a:endParaRPr lang="en-GB"/>
          </a:p>
        </p:txBody>
      </p:sp>
    </p:spTree>
    <p:extLst>
      <p:ext uri="{BB962C8B-B14F-4D97-AF65-F5344CB8AC3E}">
        <p14:creationId xmlns:p14="http://schemas.microsoft.com/office/powerpoint/2010/main" val="1113970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10</a:t>
            </a:fld>
            <a:endParaRPr lang="en-GB"/>
          </a:p>
        </p:txBody>
      </p:sp>
    </p:spTree>
    <p:extLst>
      <p:ext uri="{BB962C8B-B14F-4D97-AF65-F5344CB8AC3E}">
        <p14:creationId xmlns:p14="http://schemas.microsoft.com/office/powerpoint/2010/main" val="330074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Average cost of making a bubble tea is 65 cents, selling it a £5, cost of a small mochi rice cake is 20p, estimated to sell 500+(50 per month until 1000) teas + half the amount of mochi cakes</a:t>
            </a:r>
          </a:p>
          <a:p>
            <a:r>
              <a:rPr lang="en-GB" dirty="0"/>
              <a:t>Utilities price increase </a:t>
            </a:r>
            <a:r>
              <a:rPr lang="en-GB" dirty="0" err="1"/>
              <a:t>cuz</a:t>
            </a:r>
            <a:r>
              <a:rPr lang="en-GB" dirty="0"/>
              <a:t> more water for 2</a:t>
            </a:r>
            <a:r>
              <a:rPr lang="en-GB" baseline="30000" dirty="0"/>
              <a:t>nd</a:t>
            </a:r>
            <a:r>
              <a:rPr lang="en-GB" dirty="0"/>
              <a:t> bar</a:t>
            </a:r>
          </a:p>
          <a:p>
            <a:r>
              <a:rPr lang="en-GB" dirty="0"/>
              <a:t>4000 for a dev to do a working app/web first month, 2200 for the digital marketing, +1900 at 750 cups per day for another cashier</a:t>
            </a:r>
          </a:p>
          <a:p>
            <a:r>
              <a:rPr lang="en-GB" b="0" i="0" dirty="0">
                <a:solidFill>
                  <a:srgbClr val="2B2A3A"/>
                </a:solidFill>
                <a:effectLst/>
                <a:latin typeface="Open Sans" panose="020B0606030504020204" pitchFamily="34" charset="0"/>
              </a:rPr>
              <a:t>The median cost of a </a:t>
            </a:r>
            <a:r>
              <a:rPr lang="en-GB" b="0" i="0" u="none" strike="noStrike" dirty="0">
                <a:solidFill>
                  <a:srgbClr val="470FDD"/>
                </a:solidFill>
                <a:effectLst/>
                <a:latin typeface="Open Sans" panose="020B0606030504020204" pitchFamily="34" charset="0"/>
                <a:hlinkClick r:id="rId3"/>
              </a:rPr>
              <a:t>business owner's policy</a:t>
            </a:r>
            <a:r>
              <a:rPr lang="en-GB" b="0" i="0" dirty="0">
                <a:solidFill>
                  <a:srgbClr val="2B2A3A"/>
                </a:solidFill>
                <a:effectLst/>
                <a:latin typeface="Open Sans" panose="020B0606030504020204" pitchFamily="34" charset="0"/>
              </a:rPr>
              <a:t> (BOP), which bundles general liability insurance with business property coverage at a discount, was </a:t>
            </a:r>
            <a:r>
              <a:rPr lang="en-GB" b="1" i="0" dirty="0">
                <a:solidFill>
                  <a:srgbClr val="2B2A3A"/>
                </a:solidFill>
                <a:effectLst/>
                <a:latin typeface="Open Sans" panose="020B0606030504020204" pitchFamily="34" charset="0"/>
              </a:rPr>
              <a:t>$53 per month</a:t>
            </a:r>
            <a:r>
              <a:rPr lang="en-GB" b="0" i="0" dirty="0">
                <a:solidFill>
                  <a:srgbClr val="2B2A3A"/>
                </a:solidFill>
                <a:effectLst/>
                <a:latin typeface="Open Sans" panose="020B0606030504020204" pitchFamily="34" charset="0"/>
              </a:rPr>
              <a:t> or $636 annually.</a:t>
            </a:r>
          </a:p>
          <a:p>
            <a:endParaRPr lang="en-GB" b="0" i="0" dirty="0">
              <a:solidFill>
                <a:srgbClr val="2B2A3A"/>
              </a:solidFill>
              <a:effectLst/>
              <a:latin typeface="Open Sans" panose="020B0606030504020204" pitchFamily="34" charset="0"/>
            </a:endParaRPr>
          </a:p>
          <a:p>
            <a:pPr algn="l"/>
            <a:r>
              <a:rPr lang="en-GB" b="1" i="0" dirty="0">
                <a:effectLst/>
                <a:latin typeface="var(--font-heading-family)"/>
                <a:cs typeface="Assistant" panose="020B0604020202020204" pitchFamily="2" charset="-79"/>
              </a:rPr>
              <a:t>Bubble tea bar milk tea bar counter with refrigeration and boba bar equipment</a:t>
            </a:r>
          </a:p>
          <a:p>
            <a:pPr algn="l" fontAlgn="t"/>
            <a:r>
              <a:rPr lang="en-GB" b="0" i="0" dirty="0">
                <a:effectLst/>
                <a:latin typeface="Assistant" panose="020B0604020202020204" pitchFamily="2" charset="-79"/>
                <a:cs typeface="Assistant" panose="020B0604020202020204" pitchFamily="2" charset="-79"/>
              </a:rPr>
              <a:t>Regular price£3000  x2 when 750 cups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E6CAE"/>
                </a:solidFill>
                <a:effectLst/>
                <a:latin typeface="Roboto" panose="02000000000000000000" pitchFamily="2" charset="0"/>
              </a:rPr>
              <a:t>Commercial Refrigerator Upright cabinet 1200 litres Stainless steel Twin glass door GN2/1 Fan cooling | </a:t>
            </a:r>
            <a:r>
              <a:rPr lang="en-GB" b="1" i="0" dirty="0" err="1">
                <a:solidFill>
                  <a:srgbClr val="0E6CAE"/>
                </a:solidFill>
                <a:effectLst/>
                <a:latin typeface="Roboto" panose="02000000000000000000" pitchFamily="2" charset="0"/>
              </a:rPr>
              <a:t>Adexa</a:t>
            </a:r>
            <a:r>
              <a:rPr lang="en-GB" b="1" i="0" dirty="0">
                <a:solidFill>
                  <a:srgbClr val="0E6CAE"/>
                </a:solidFill>
                <a:effectLst/>
                <a:latin typeface="Roboto" panose="02000000000000000000" pitchFamily="2" charset="0"/>
              </a:rPr>
              <a:t> R1200SGLASS</a:t>
            </a:r>
          </a:p>
          <a:p>
            <a:pPr algn="l"/>
            <a:r>
              <a:rPr lang="en-GB" b="0" i="0" strike="noStrike" dirty="0">
                <a:solidFill>
                  <a:srgbClr val="DD0017"/>
                </a:solidFill>
                <a:effectLst/>
                <a:latin typeface="Roboto" panose="02000000000000000000" pitchFamily="2" charset="0"/>
              </a:rPr>
              <a:t>£2000</a:t>
            </a:r>
            <a:endParaRPr lang="en-GB" b="1" i="0" strike="noStrike" dirty="0">
              <a:solidFill>
                <a:srgbClr val="3B3D3B"/>
              </a:solidFill>
              <a:effectLst/>
              <a:latin typeface="proxima_nova"/>
            </a:endParaRPr>
          </a:p>
        </p:txBody>
      </p:sp>
      <p:sp>
        <p:nvSpPr>
          <p:cNvPr id="4" name="Slide Number Placeholder 3"/>
          <p:cNvSpPr>
            <a:spLocks noGrp="1"/>
          </p:cNvSpPr>
          <p:nvPr>
            <p:ph type="sldNum" sz="quarter" idx="5"/>
          </p:nvPr>
        </p:nvSpPr>
        <p:spPr/>
        <p:txBody>
          <a:bodyPr/>
          <a:lstStyle/>
          <a:p>
            <a:fld id="{C79ED29B-28BA-47B1-BAD2-2B09D3D6DB11}" type="slidenum">
              <a:rPr lang="en-GB" smtClean="0"/>
              <a:t>11</a:t>
            </a:fld>
            <a:endParaRPr lang="en-GB"/>
          </a:p>
        </p:txBody>
      </p:sp>
    </p:spTree>
    <p:extLst>
      <p:ext uri="{BB962C8B-B14F-4D97-AF65-F5344CB8AC3E}">
        <p14:creationId xmlns:p14="http://schemas.microsoft.com/office/powerpoint/2010/main" val="2684150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13</a:t>
            </a:fld>
            <a:endParaRPr lang="en-GB"/>
          </a:p>
        </p:txBody>
      </p:sp>
    </p:spTree>
    <p:extLst>
      <p:ext uri="{BB962C8B-B14F-4D97-AF65-F5344CB8AC3E}">
        <p14:creationId xmlns:p14="http://schemas.microsoft.com/office/powerpoint/2010/main" val="17984730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14</a:t>
            </a:fld>
            <a:endParaRPr lang="en-GB"/>
          </a:p>
        </p:txBody>
      </p:sp>
    </p:spTree>
    <p:extLst>
      <p:ext uri="{BB962C8B-B14F-4D97-AF65-F5344CB8AC3E}">
        <p14:creationId xmlns:p14="http://schemas.microsoft.com/office/powerpoint/2010/main" val="3227566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54429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196430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15636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923053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11/13/2022</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37714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60081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26364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20638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593698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88632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370279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11/13/2022</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74389448"/>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fortunebusinessinsights.com/industry-reports/bubble-tea-market-101564"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investopedia.com/terms/g/generalpartnership.asp" TargetMode="External"/><Relationship Id="rId4" Type="http://schemas.openxmlformats.org/officeDocument/2006/relationships/hyperlink" Target="https://www.bloomberg.com/opinion/articles/2021-06-24/luckin-coffee-failed-to-convert-china-to-coffee-now-bubble-tea-wants-a-ch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5" name="Rectangle 1044">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47" name="Group 1046">
            <a:extLst>
              <a:ext uri="{FF2B5EF4-FFF2-40B4-BE49-F238E27FC236}">
                <a16:creationId xmlns:a16="http://schemas.microsoft.com/office/drawing/2014/main" id="{371201FD-B9B8-44FB-827C-2B72B2C61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48" name="Straight Connector 1047">
              <a:extLst>
                <a:ext uri="{FF2B5EF4-FFF2-40B4-BE49-F238E27FC236}">
                  <a16:creationId xmlns:a16="http://schemas.microsoft.com/office/drawing/2014/main" id="{BED50380-B737-4843-B657-D1F72ECE0E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A838A1CE-8855-4800-8759-A56D50C74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0" name="Straight Connector 1049">
              <a:extLst>
                <a:ext uri="{FF2B5EF4-FFF2-40B4-BE49-F238E27FC236}">
                  <a16:creationId xmlns:a16="http://schemas.microsoft.com/office/drawing/2014/main" id="{A60E8BB7-1962-48A1-AE75-138B858AD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84B998B9-5288-4CE0-B72D-57048D8248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2" name="Straight Connector 1051">
              <a:extLst>
                <a:ext uri="{FF2B5EF4-FFF2-40B4-BE49-F238E27FC236}">
                  <a16:creationId xmlns:a16="http://schemas.microsoft.com/office/drawing/2014/main" id="{D1CCB6E9-345A-4FF8-A88D-3E5CF21D42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3" name="Straight Connector 1052">
              <a:extLst>
                <a:ext uri="{FF2B5EF4-FFF2-40B4-BE49-F238E27FC236}">
                  <a16:creationId xmlns:a16="http://schemas.microsoft.com/office/drawing/2014/main" id="{01318E85-96B6-461C-8287-F6CA4968C4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4" name="Straight Connector 1053">
              <a:extLst>
                <a:ext uri="{FF2B5EF4-FFF2-40B4-BE49-F238E27FC236}">
                  <a16:creationId xmlns:a16="http://schemas.microsoft.com/office/drawing/2014/main" id="{06BFD751-AAE9-43DB-8D9F-FBD0019E49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DA33B7E8-7994-46BB-A708-1BAEAE9A48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6" name="Straight Connector 1055">
              <a:extLst>
                <a:ext uri="{FF2B5EF4-FFF2-40B4-BE49-F238E27FC236}">
                  <a16:creationId xmlns:a16="http://schemas.microsoft.com/office/drawing/2014/main" id="{EE24BAA5-7F61-4495-857C-97EDFC96FD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7" name="Straight Connector 1056">
              <a:extLst>
                <a:ext uri="{FF2B5EF4-FFF2-40B4-BE49-F238E27FC236}">
                  <a16:creationId xmlns:a16="http://schemas.microsoft.com/office/drawing/2014/main" id="{616A69CD-5F58-4D4E-8784-EF04768B31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8" name="Straight Connector 1057">
              <a:extLst>
                <a:ext uri="{FF2B5EF4-FFF2-40B4-BE49-F238E27FC236}">
                  <a16:creationId xmlns:a16="http://schemas.microsoft.com/office/drawing/2014/main" id="{AB01CAAA-9CED-4D6E-94EF-252DDFCB7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9" name="Straight Connector 1058">
              <a:extLst>
                <a:ext uri="{FF2B5EF4-FFF2-40B4-BE49-F238E27FC236}">
                  <a16:creationId xmlns:a16="http://schemas.microsoft.com/office/drawing/2014/main" id="{346C2E15-6DB9-400F-A463-3A74881199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0" name="Straight Connector 1059">
              <a:extLst>
                <a:ext uri="{FF2B5EF4-FFF2-40B4-BE49-F238E27FC236}">
                  <a16:creationId xmlns:a16="http://schemas.microsoft.com/office/drawing/2014/main" id="{6548849A-5ABA-4068-B1B8-6288537730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1" name="Straight Connector 1060">
              <a:extLst>
                <a:ext uri="{FF2B5EF4-FFF2-40B4-BE49-F238E27FC236}">
                  <a16:creationId xmlns:a16="http://schemas.microsoft.com/office/drawing/2014/main" id="{8026C35F-2E6D-487D-B9F7-C4FEC99C2D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2" name="Straight Connector 1061">
              <a:extLst>
                <a:ext uri="{FF2B5EF4-FFF2-40B4-BE49-F238E27FC236}">
                  <a16:creationId xmlns:a16="http://schemas.microsoft.com/office/drawing/2014/main" id="{BC96CD3E-B1D7-4FEB-A4C4-9D2224756E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3" name="Straight Connector 1062">
              <a:extLst>
                <a:ext uri="{FF2B5EF4-FFF2-40B4-BE49-F238E27FC236}">
                  <a16:creationId xmlns:a16="http://schemas.microsoft.com/office/drawing/2014/main" id="{35504DA9-0960-480F-A0D1-43F798BA50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4" name="Straight Connector 1063">
              <a:extLst>
                <a:ext uri="{FF2B5EF4-FFF2-40B4-BE49-F238E27FC236}">
                  <a16:creationId xmlns:a16="http://schemas.microsoft.com/office/drawing/2014/main" id="{2D211248-4214-4C32-9181-236A505430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5" name="Straight Connector 1064">
              <a:extLst>
                <a:ext uri="{FF2B5EF4-FFF2-40B4-BE49-F238E27FC236}">
                  <a16:creationId xmlns:a16="http://schemas.microsoft.com/office/drawing/2014/main" id="{EC8DA7D9-8888-4AE1-88A9-070E3D39A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6" name="Straight Connector 1065">
              <a:extLst>
                <a:ext uri="{FF2B5EF4-FFF2-40B4-BE49-F238E27FC236}">
                  <a16:creationId xmlns:a16="http://schemas.microsoft.com/office/drawing/2014/main" id="{B5EF6DF4-75E2-40AE-898D-8439C1A1B8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7" name="Straight Connector 1066">
              <a:extLst>
                <a:ext uri="{FF2B5EF4-FFF2-40B4-BE49-F238E27FC236}">
                  <a16:creationId xmlns:a16="http://schemas.microsoft.com/office/drawing/2014/main" id="{CEB5A874-B7FD-462A-B169-E7FDB5AA6C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8" name="Straight Connector 1067">
              <a:extLst>
                <a:ext uri="{FF2B5EF4-FFF2-40B4-BE49-F238E27FC236}">
                  <a16:creationId xmlns:a16="http://schemas.microsoft.com/office/drawing/2014/main" id="{4E40B800-A1C4-40CF-B676-3714D7BC62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9" name="Straight Connector 1068">
              <a:extLst>
                <a:ext uri="{FF2B5EF4-FFF2-40B4-BE49-F238E27FC236}">
                  <a16:creationId xmlns:a16="http://schemas.microsoft.com/office/drawing/2014/main" id="{59DC799A-8E1B-473C-8A5C-61A7E6E17B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0" name="Straight Connector 1069">
              <a:extLst>
                <a:ext uri="{FF2B5EF4-FFF2-40B4-BE49-F238E27FC236}">
                  <a16:creationId xmlns:a16="http://schemas.microsoft.com/office/drawing/2014/main" id="{9241FE59-669C-46CE-BD6B-BCC0E38E39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1" name="Straight Connector 1070">
              <a:extLst>
                <a:ext uri="{FF2B5EF4-FFF2-40B4-BE49-F238E27FC236}">
                  <a16:creationId xmlns:a16="http://schemas.microsoft.com/office/drawing/2014/main" id="{338A03C7-4888-469E-B83E-68A5A252FB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2" name="Straight Connector 1071">
              <a:extLst>
                <a:ext uri="{FF2B5EF4-FFF2-40B4-BE49-F238E27FC236}">
                  <a16:creationId xmlns:a16="http://schemas.microsoft.com/office/drawing/2014/main" id="{A949D6E2-575B-4B3B-9200-F89FF6263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3" name="Straight Connector 1072">
              <a:extLst>
                <a:ext uri="{FF2B5EF4-FFF2-40B4-BE49-F238E27FC236}">
                  <a16:creationId xmlns:a16="http://schemas.microsoft.com/office/drawing/2014/main" id="{1192BECB-21C3-4E10-BA4A-1A40B32FE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4" name="Straight Connector 1073">
              <a:extLst>
                <a:ext uri="{FF2B5EF4-FFF2-40B4-BE49-F238E27FC236}">
                  <a16:creationId xmlns:a16="http://schemas.microsoft.com/office/drawing/2014/main" id="{2399FED6-669D-4F33-B077-DCABEE44C4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5" name="Straight Connector 1074">
              <a:extLst>
                <a:ext uri="{FF2B5EF4-FFF2-40B4-BE49-F238E27FC236}">
                  <a16:creationId xmlns:a16="http://schemas.microsoft.com/office/drawing/2014/main" id="{4F0A4E8B-1AAA-4226-98A8-D787BCF2A2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6" name="Straight Connector 1075">
              <a:extLst>
                <a:ext uri="{FF2B5EF4-FFF2-40B4-BE49-F238E27FC236}">
                  <a16:creationId xmlns:a16="http://schemas.microsoft.com/office/drawing/2014/main" id="{B9842F70-1987-4D9B-A998-AB1CA140F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7" name="Straight Connector 1076">
              <a:extLst>
                <a:ext uri="{FF2B5EF4-FFF2-40B4-BE49-F238E27FC236}">
                  <a16:creationId xmlns:a16="http://schemas.microsoft.com/office/drawing/2014/main" id="{52A5A85E-17B3-4952-B61F-2F5B41D631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8" name="Straight Connector 1077">
              <a:extLst>
                <a:ext uri="{FF2B5EF4-FFF2-40B4-BE49-F238E27FC236}">
                  <a16:creationId xmlns:a16="http://schemas.microsoft.com/office/drawing/2014/main" id="{4B1FC6E2-FA10-41E8-AD12-66A1CF9831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080" name="Right Triangle 1079">
            <a:extLst>
              <a:ext uri="{FF2B5EF4-FFF2-40B4-BE49-F238E27FC236}">
                <a16:creationId xmlns:a16="http://schemas.microsoft.com/office/drawing/2014/main" id="{27D6616B-CA16-4E7A-AD49-69268088A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2" y="4239706"/>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8D6C356-6258-A49F-0DA1-533FDB6F9EC8}"/>
              </a:ext>
            </a:extLst>
          </p:cNvPr>
          <p:cNvSpPr>
            <a:spLocks noGrp="1"/>
          </p:cNvSpPr>
          <p:nvPr>
            <p:ph type="ctrTitle"/>
          </p:nvPr>
        </p:nvSpPr>
        <p:spPr>
          <a:xfrm>
            <a:off x="691077" y="3383384"/>
            <a:ext cx="10004996" cy="3299777"/>
          </a:xfrm>
        </p:spPr>
        <p:txBody>
          <a:bodyPr anchor="t">
            <a:noAutofit/>
          </a:bodyPr>
          <a:lstStyle/>
          <a:p>
            <a:r>
              <a:rPr lang="en-GB" altLang="en-US" sz="2000" dirty="0">
                <a:latin typeface="Arial" panose="020B0604020202020204" pitchFamily="34" charset="0"/>
                <a:cs typeface="Arial" panose="020B0604020202020204" pitchFamily="34" charset="0"/>
              </a:rPr>
              <a:t>Title: Bubble Heaven</a:t>
            </a:r>
            <a:br>
              <a:rPr lang="en-GB" altLang="en-US" sz="2000" dirty="0">
                <a:latin typeface="Arial" panose="020B0604020202020204" pitchFamily="34" charset="0"/>
                <a:cs typeface="Arial" panose="020B0604020202020204" pitchFamily="34" charset="0"/>
              </a:rPr>
            </a:br>
            <a:br>
              <a:rPr lang="en-GB" altLang="en-US" sz="2000" dirty="0">
                <a:latin typeface="Arial" panose="020B0604020202020204" pitchFamily="34" charset="0"/>
                <a:cs typeface="Arial" panose="020B0604020202020204" pitchFamily="34" charset="0"/>
              </a:rPr>
            </a:br>
            <a:r>
              <a:rPr lang="en-GB" altLang="en-US" sz="2000" dirty="0">
                <a:latin typeface="Arial" panose="020B0604020202020204" pitchFamily="34" charset="0"/>
                <a:cs typeface="Arial" panose="020B0604020202020204" pitchFamily="34" charset="0"/>
              </a:rPr>
              <a:t>Module: Managing Enterprise in the 21</a:t>
            </a:r>
            <a:r>
              <a:rPr lang="en-GB" altLang="en-US" sz="2000" baseline="30000" dirty="0">
                <a:latin typeface="Arial" panose="020B0604020202020204" pitchFamily="34" charset="0"/>
                <a:cs typeface="Arial" panose="020B0604020202020204" pitchFamily="34" charset="0"/>
              </a:rPr>
              <a:t>st</a:t>
            </a:r>
            <a:r>
              <a:rPr lang="en-GB" altLang="en-US" sz="2000" dirty="0">
                <a:latin typeface="Arial" panose="020B0604020202020204" pitchFamily="34" charset="0"/>
                <a:cs typeface="Arial" panose="020B0604020202020204" pitchFamily="34" charset="0"/>
              </a:rPr>
              <a:t> century BMSW4006</a:t>
            </a:r>
            <a:br>
              <a:rPr lang="en-GB" altLang="en-US" sz="2000" dirty="0">
                <a:latin typeface="Arial" panose="020B0604020202020204" pitchFamily="34" charset="0"/>
                <a:cs typeface="Arial" panose="020B0604020202020204" pitchFamily="34" charset="0"/>
              </a:rPr>
            </a:br>
            <a:br>
              <a:rPr lang="en-GB" altLang="en-US" sz="2000" dirty="0">
                <a:latin typeface="Arial" panose="020B0604020202020204" pitchFamily="34" charset="0"/>
                <a:cs typeface="Arial" panose="020B0604020202020204" pitchFamily="34" charset="0"/>
              </a:rPr>
            </a:br>
            <a:r>
              <a:rPr lang="en-GB" altLang="en-US" sz="2000" dirty="0">
                <a:latin typeface="Arial" panose="020B0604020202020204" pitchFamily="34" charset="0"/>
                <a:cs typeface="Arial" panose="020B0604020202020204" pitchFamily="34" charset="0"/>
              </a:rPr>
              <a:t>Students and ID Numbers:</a:t>
            </a:r>
            <a:br>
              <a:rPr lang="en-GB" altLang="en-US" sz="2000" dirty="0">
                <a:latin typeface="Arial" panose="020B0604020202020204" pitchFamily="34" charset="0"/>
                <a:cs typeface="Arial" panose="020B0604020202020204" pitchFamily="34" charset="0"/>
              </a:rPr>
            </a:br>
            <a:r>
              <a:rPr lang="en-GB" altLang="en-US" sz="2000" dirty="0" err="1">
                <a:latin typeface="Arial" panose="020B0604020202020204" pitchFamily="34" charset="0"/>
                <a:cs typeface="Arial" panose="020B0604020202020204" pitchFamily="34" charset="0"/>
              </a:rPr>
              <a:t>Evdokiya</a:t>
            </a:r>
            <a:r>
              <a:rPr lang="en-GB" altLang="en-US" sz="2000" dirty="0">
                <a:latin typeface="Arial" panose="020B0604020202020204" pitchFamily="34" charset="0"/>
                <a:cs typeface="Arial" panose="020B0604020202020204" pitchFamily="34" charset="0"/>
              </a:rPr>
              <a:t> Stefanova(2018698)</a:t>
            </a:r>
            <a:br>
              <a:rPr lang="en-GB" altLang="en-US" sz="2000" dirty="0">
                <a:latin typeface="Arial" panose="020B0604020202020204" pitchFamily="34" charset="0"/>
                <a:cs typeface="Arial" panose="020B0604020202020204" pitchFamily="34" charset="0"/>
              </a:rPr>
            </a:br>
            <a:r>
              <a:rPr lang="en-GB" altLang="en-US" sz="2000" dirty="0">
                <a:latin typeface="Arial" panose="020B0604020202020204" pitchFamily="34" charset="0"/>
                <a:cs typeface="Arial" panose="020B0604020202020204" pitchFamily="34" charset="0"/>
              </a:rPr>
              <a:t>Mihaela </a:t>
            </a:r>
            <a:r>
              <a:rPr lang="en-GB" altLang="en-US" sz="2000" dirty="0" err="1">
                <a:latin typeface="Arial" panose="020B0604020202020204" pitchFamily="34" charset="0"/>
                <a:cs typeface="Arial" panose="020B0604020202020204" pitchFamily="34" charset="0"/>
              </a:rPr>
              <a:t>Lovu</a:t>
            </a:r>
            <a:r>
              <a:rPr lang="en-GB" altLang="en-US" sz="2000" dirty="0">
                <a:latin typeface="Arial" panose="020B0604020202020204" pitchFamily="34" charset="0"/>
                <a:cs typeface="Arial" panose="020B0604020202020204" pitchFamily="34" charset="0"/>
              </a:rPr>
              <a:t> (2112981)</a:t>
            </a:r>
            <a:br>
              <a:rPr lang="en-GB" altLang="en-US" sz="2000" dirty="0">
                <a:latin typeface="Arial" panose="020B0604020202020204" pitchFamily="34" charset="0"/>
                <a:cs typeface="Arial" panose="020B0604020202020204" pitchFamily="34" charset="0"/>
              </a:rPr>
            </a:br>
            <a:br>
              <a:rPr lang="en-GB" sz="2000" b="1" i="0" dirty="0">
                <a:solidFill>
                  <a:srgbClr val="252424"/>
                </a:solidFill>
                <a:effectLst/>
                <a:latin typeface="Arial" panose="020B0604020202020204" pitchFamily="34" charset="0"/>
                <a:cs typeface="Arial" panose="020B0604020202020204" pitchFamily="34" charset="0"/>
              </a:rPr>
            </a:br>
            <a:r>
              <a:rPr lang="en-GB" altLang="en-US" sz="2000" dirty="0">
                <a:latin typeface="Arial" panose="020B0604020202020204" pitchFamily="34" charset="0"/>
                <a:cs typeface="Arial" panose="020B0604020202020204" pitchFamily="34" charset="0"/>
              </a:rPr>
              <a:t>Lecturer Name: </a:t>
            </a:r>
            <a:r>
              <a:rPr lang="en-GB" altLang="en-US" sz="2000" dirty="0" err="1">
                <a:latin typeface="Arial" panose="020B0604020202020204" pitchFamily="34" charset="0"/>
                <a:cs typeface="Arial" panose="020B0604020202020204" pitchFamily="34" charset="0"/>
              </a:rPr>
              <a:t>Zahida</a:t>
            </a:r>
            <a:r>
              <a:rPr lang="en-GB" altLang="en-US" sz="2000" dirty="0">
                <a:latin typeface="Arial" panose="020B0604020202020204" pitchFamily="34" charset="0"/>
                <a:cs typeface="Arial" panose="020B0604020202020204" pitchFamily="34" charset="0"/>
              </a:rPr>
              <a:t> Khan </a:t>
            </a:r>
            <a:br>
              <a:rPr lang="en-GB" altLang="en-US"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1026" name="Picture 2" descr="Text&#10;&#10;Description automatically generated">
            <a:extLst>
              <a:ext uri="{FF2B5EF4-FFF2-40B4-BE49-F238E27FC236}">
                <a16:creationId xmlns:a16="http://schemas.microsoft.com/office/drawing/2014/main" id="{EC034F9C-D503-6C2A-3165-7365F1EEC5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4" b="31534"/>
          <a:stretch/>
        </p:blipFill>
        <p:spPr bwMode="auto">
          <a:xfrm>
            <a:off x="-6214" y="10"/>
            <a:ext cx="12214825" cy="3383374"/>
          </a:xfrm>
          <a:custGeom>
            <a:avLst/>
            <a:gdLst/>
            <a:ahLst/>
            <a:cxnLst/>
            <a:rect l="l" t="t" r="r" b="b"/>
            <a:pathLst>
              <a:path w="12214825" h="3383384">
                <a:moveTo>
                  <a:pt x="12213819" y="0"/>
                </a:moveTo>
                <a:cubicBezTo>
                  <a:pt x="12213819" y="29107"/>
                  <a:pt x="12214067" y="89770"/>
                  <a:pt x="12214502" y="174101"/>
                </a:cubicBezTo>
                <a:lnTo>
                  <a:pt x="12214825" y="234681"/>
                </a:lnTo>
                <a:lnTo>
                  <a:pt x="12214825" y="2718323"/>
                </a:lnTo>
                <a:lnTo>
                  <a:pt x="11377417" y="2725712"/>
                </a:lnTo>
                <a:cubicBezTo>
                  <a:pt x="7318291" y="2799276"/>
                  <a:pt x="6189525" y="3387660"/>
                  <a:pt x="3246747" y="3383361"/>
                </a:cubicBezTo>
                <a:cubicBezTo>
                  <a:pt x="2493396" y="3382260"/>
                  <a:pt x="1619330" y="3339570"/>
                  <a:pt x="544071" y="3235389"/>
                </a:cubicBezTo>
                <a:lnTo>
                  <a:pt x="19466" y="3181198"/>
                </a:lnTo>
                <a:cubicBezTo>
                  <a:pt x="22117" y="2650999"/>
                  <a:pt x="12840" y="2122787"/>
                  <a:pt x="3563" y="1594575"/>
                </a:cubicBezTo>
                <a:lnTo>
                  <a:pt x="0" y="1239098"/>
                </a:lnTo>
                <a:lnTo>
                  <a:pt x="0" y="7944"/>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3414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1" name="Rectangle 107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73" name="Group 1072">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74" name="Straight Connector 1073">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5" name="Straight Connector 1074">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6" name="Straight Connector 1075">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7" name="Straight Connector 1076">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8" name="Straight Connector 1077">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9" name="Straight Connector 1078">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0" name="Straight Connector 1079">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1" name="Straight Connector 1080">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2" name="Straight Connector 1081">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3" name="Straight Connector 1082">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4" name="Straight Connector 1083">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5" name="Straight Connector 1084">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6" name="Straight Connector 1085">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7" name="Straight Connector 1086">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8" name="Straight Connector 1087">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9" name="Straight Connector 1088">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0" name="Straight Connector 1089">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1" name="Straight Connector 1090">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2" name="Straight Connector 1091">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3" name="Straight Connector 1092">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4" name="Straight Connector 1093">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5" name="Straight Connector 1094">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6" name="Straight Connector 1095">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7" name="Straight Connector 1096">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8" name="Straight Connector 1097">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9" name="Straight Connector 1098">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0" name="Straight Connector 1099">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1" name="Straight Connector 1100">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2" name="Straight Connector 1101">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3" name="Straight Connector 1102">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4" name="Straight Connector 1103">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106" name="Right Triangle 1105">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0" name="Picture 9">
            <a:extLst>
              <a:ext uri="{FF2B5EF4-FFF2-40B4-BE49-F238E27FC236}">
                <a16:creationId xmlns:a16="http://schemas.microsoft.com/office/drawing/2014/main" id="{DFFD346B-3543-99B9-F1CF-E02F82C09A8A}"/>
              </a:ext>
            </a:extLst>
          </p:cNvPr>
          <p:cNvPicPr>
            <a:picLocks noChangeAspect="1"/>
          </p:cNvPicPr>
          <p:nvPr/>
        </p:nvPicPr>
        <p:blipFill>
          <a:blip r:embed="rId2"/>
          <a:stretch>
            <a:fillRect/>
          </a:stretch>
        </p:blipFill>
        <p:spPr>
          <a:xfrm>
            <a:off x="561975" y="585787"/>
            <a:ext cx="11068050" cy="5686425"/>
          </a:xfrm>
          <a:prstGeom prst="rect">
            <a:avLst/>
          </a:prstGeom>
        </p:spPr>
      </p:pic>
    </p:spTree>
    <p:extLst>
      <p:ext uri="{BB962C8B-B14F-4D97-AF65-F5344CB8AC3E}">
        <p14:creationId xmlns:p14="http://schemas.microsoft.com/office/powerpoint/2010/main" val="184335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11">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4" name="Group 13">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 name="Straight Connector 14">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44">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92" name="Right Triangle 46">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39" y="-2926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3C116AB-0A4C-48C9-F255-CADC07F038FF}"/>
              </a:ext>
            </a:extLst>
          </p:cNvPr>
          <p:cNvSpPr>
            <a:spLocks noGrp="1"/>
          </p:cNvSpPr>
          <p:nvPr>
            <p:ph type="title"/>
          </p:nvPr>
        </p:nvSpPr>
        <p:spPr>
          <a:xfrm>
            <a:off x="6088653" y="725951"/>
            <a:ext cx="4927425" cy="1938525"/>
          </a:xfrm>
        </p:spPr>
        <p:txBody>
          <a:bodyPr>
            <a:normAutofit/>
          </a:bodyPr>
          <a:lstStyle/>
          <a:p>
            <a:r>
              <a:rPr lang="en-GB" dirty="0">
                <a:latin typeface="Arial" panose="020B0604020202020204" pitchFamily="34" charset="0"/>
                <a:cs typeface="Arial" panose="020B0604020202020204" pitchFamily="34" charset="0"/>
              </a:rPr>
              <a:t>Bubble Heaven Overview</a:t>
            </a:r>
          </a:p>
        </p:txBody>
      </p:sp>
      <p:sp>
        <p:nvSpPr>
          <p:cNvPr id="3" name="Content Placeholder 2">
            <a:extLst>
              <a:ext uri="{FF2B5EF4-FFF2-40B4-BE49-F238E27FC236}">
                <a16:creationId xmlns:a16="http://schemas.microsoft.com/office/drawing/2014/main" id="{BBDB65E7-3910-C7F7-F242-7F0713BBEA0F}"/>
              </a:ext>
            </a:extLst>
          </p:cNvPr>
          <p:cNvSpPr>
            <a:spLocks noGrp="1"/>
          </p:cNvSpPr>
          <p:nvPr>
            <p:ph idx="1"/>
          </p:nvPr>
        </p:nvSpPr>
        <p:spPr>
          <a:xfrm>
            <a:off x="5854891" y="2664476"/>
            <a:ext cx="6232334" cy="4031608"/>
          </a:xfrm>
        </p:spPr>
        <p:txBody>
          <a:bodyPr>
            <a:normAutofit fontScale="77500" lnSpcReduction="20000"/>
          </a:bodyPr>
          <a:lstStyle/>
          <a:p>
            <a:pPr marL="0" indent="0">
              <a:buNone/>
            </a:pPr>
            <a:r>
              <a:rPr lang="en-GB" dirty="0">
                <a:latin typeface="Arial" panose="020B0604020202020204" pitchFamily="34" charset="0"/>
                <a:cs typeface="Arial" panose="020B0604020202020204" pitchFamily="34" charset="0"/>
              </a:rPr>
              <a:t>We are an even general partnership consisting of two young entrepreneurs based in Birmingham, UK.</a:t>
            </a:r>
          </a:p>
          <a:p>
            <a:pPr marL="0" indent="0">
              <a:buNone/>
            </a:pPr>
            <a:r>
              <a:rPr lang="en-GB" dirty="0">
                <a:latin typeface="Arial" panose="020B0604020202020204" pitchFamily="34" charset="0"/>
                <a:cs typeface="Arial" panose="020B0604020202020204" pitchFamily="34" charset="0"/>
              </a:rPr>
              <a:t> A general partnership is ‘a business arrangement by which two or more individuals agree to share in all assets, profits, and financial and legal liabilities of a jointly-owned business’ according to </a:t>
            </a:r>
            <a:r>
              <a:rPr lang="en-GB" dirty="0" err="1">
                <a:latin typeface="Arial" panose="020B0604020202020204" pitchFamily="34" charset="0"/>
                <a:cs typeface="Arial" panose="020B0604020202020204" pitchFamily="34" charset="0"/>
              </a:rPr>
              <a:t>Bloomenthal</a:t>
            </a:r>
            <a:r>
              <a:rPr lang="en-GB" dirty="0">
                <a:latin typeface="Arial" panose="020B0604020202020204" pitchFamily="34" charset="0"/>
                <a:cs typeface="Arial" panose="020B0604020202020204" pitchFamily="34" charset="0"/>
              </a:rPr>
              <a:t> (2020)</a:t>
            </a:r>
          </a:p>
          <a:p>
            <a:pPr marL="0" indent="0">
              <a:buNone/>
            </a:pPr>
            <a:r>
              <a:rPr lang="en-GB" dirty="0">
                <a:latin typeface="Arial" panose="020B0604020202020204" pitchFamily="34" charset="0"/>
                <a:cs typeface="Arial" panose="020B0604020202020204" pitchFamily="34" charset="0"/>
              </a:rPr>
              <a:t>Our goal is to provide bubble tea suitable for all types of customers, we are going to achieve this by using gelatine-free tapioca pearls and it will be 100% vegan and halal as we are avoiding any alcohol derivates for flavouring</a:t>
            </a:r>
          </a:p>
          <a:p>
            <a:pPr marL="0" indent="0">
              <a:buNone/>
            </a:pPr>
            <a:r>
              <a:rPr lang="en-GB" dirty="0">
                <a:latin typeface="Arial" panose="020B0604020202020204" pitchFamily="34" charset="0"/>
                <a:cs typeface="Arial" panose="020B0604020202020204" pitchFamily="34" charset="0"/>
              </a:rPr>
              <a:t>We want to share the enjoyment of bubble tea with everyone, by making sure our methods of production are respectful of everyone’s preferences </a:t>
            </a:r>
          </a:p>
          <a:p>
            <a:pPr marL="0" indent="0">
              <a:buNone/>
            </a:pPr>
            <a:r>
              <a:rPr lang="en-GB" dirty="0">
                <a:latin typeface="Arial" panose="020B0604020202020204" pitchFamily="34" charset="0"/>
                <a:cs typeface="Arial" panose="020B0604020202020204" pitchFamily="34" charset="0"/>
              </a:rPr>
              <a:t>Keeping in touch with the current trends we found bubble tea to be a refreshing beverage rivalling coffee shops amongst young people</a:t>
            </a:r>
          </a:p>
        </p:txBody>
      </p:sp>
      <p:pic>
        <p:nvPicPr>
          <p:cNvPr id="7" name="Picture 6">
            <a:extLst>
              <a:ext uri="{FF2B5EF4-FFF2-40B4-BE49-F238E27FC236}">
                <a16:creationId xmlns:a16="http://schemas.microsoft.com/office/drawing/2014/main" id="{FD213C04-E73F-9ABD-45AC-A6A84F45FA51}"/>
              </a:ext>
            </a:extLst>
          </p:cNvPr>
          <p:cNvPicPr>
            <a:picLocks noChangeAspect="1"/>
          </p:cNvPicPr>
          <p:nvPr/>
        </p:nvPicPr>
        <p:blipFill rotWithShape="1">
          <a:blip r:embed="rId2"/>
          <a:srcRect t="16068" r="-2" b="5744"/>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1820646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B572617E-5429-6437-0840-C642E73AE530}"/>
              </a:ext>
            </a:extLst>
          </p:cNvPr>
          <p:cNvPicPr>
            <a:picLocks noChangeAspect="1"/>
          </p:cNvPicPr>
          <p:nvPr/>
        </p:nvPicPr>
        <p:blipFill rotWithShape="1">
          <a:blip r:embed="rId3"/>
          <a:srcRect l="38493" r="4123"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833BD253-9BC5-EFBE-4474-2E8329F5F9A6}"/>
              </a:ext>
            </a:extLst>
          </p:cNvPr>
          <p:cNvSpPr>
            <a:spLocks noGrp="1"/>
          </p:cNvSpPr>
          <p:nvPr>
            <p:ph type="title"/>
          </p:nvPr>
        </p:nvSpPr>
        <p:spPr>
          <a:xfrm>
            <a:off x="766976" y="-4232"/>
            <a:ext cx="5971175" cy="1938525"/>
          </a:xfrm>
        </p:spPr>
        <p:txBody>
          <a:bodyPr>
            <a:normAutofit/>
          </a:bodyPr>
          <a:lstStyle/>
          <a:p>
            <a:r>
              <a:rPr lang="en-GB" dirty="0">
                <a:latin typeface="Arial" panose="020B0604020202020204" pitchFamily="34" charset="0"/>
                <a:cs typeface="Arial" panose="020B0604020202020204" pitchFamily="34" charset="0"/>
              </a:rPr>
              <a:t>Our products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&amp; Services</a:t>
            </a:r>
          </a:p>
        </p:txBody>
      </p:sp>
      <p:sp>
        <p:nvSpPr>
          <p:cNvPr id="3" name="Content Placeholder 2">
            <a:extLst>
              <a:ext uri="{FF2B5EF4-FFF2-40B4-BE49-F238E27FC236}">
                <a16:creationId xmlns:a16="http://schemas.microsoft.com/office/drawing/2014/main" id="{467905C7-F345-A905-E0CF-31523DF79E5D}"/>
              </a:ext>
            </a:extLst>
          </p:cNvPr>
          <p:cNvSpPr>
            <a:spLocks noGrp="1"/>
          </p:cNvSpPr>
          <p:nvPr>
            <p:ph idx="1"/>
          </p:nvPr>
        </p:nvSpPr>
        <p:spPr>
          <a:xfrm>
            <a:off x="702889" y="2084170"/>
            <a:ext cx="4765755" cy="4272242"/>
          </a:xfrm>
        </p:spPr>
        <p:txBody>
          <a:bodyPr>
            <a:normAutofit fontScale="77500" lnSpcReduction="20000"/>
          </a:bodyPr>
          <a:lstStyle/>
          <a:p>
            <a:pPr marL="0" indent="0">
              <a:buNone/>
            </a:pPr>
            <a:r>
              <a:rPr lang="en-GB" b="1" u="sng" dirty="0">
                <a:latin typeface="Arial" panose="020B0604020202020204" pitchFamily="34" charset="0"/>
                <a:cs typeface="Arial" panose="020B0604020202020204" pitchFamily="34" charset="0"/>
              </a:rPr>
              <a:t>Bubble Tea</a:t>
            </a:r>
          </a:p>
          <a:p>
            <a:pPr marL="0" indent="0">
              <a:buNone/>
            </a:pPr>
            <a:r>
              <a:rPr lang="en-GB" dirty="0">
                <a:latin typeface="Arial" panose="020B0604020202020204" pitchFamily="34" charset="0"/>
                <a:cs typeface="Arial" panose="020B0604020202020204" pitchFamily="34" charset="0"/>
              </a:rPr>
              <a:t>We offer a broad selection of 20+ different flavours of tea and tapiocas, which we will expand as time goes on as well as adding our original recipes</a:t>
            </a:r>
          </a:p>
          <a:p>
            <a:pPr marL="0" indent="0">
              <a:buNone/>
            </a:pPr>
            <a:r>
              <a:rPr lang="en-GB" b="1" u="sng" dirty="0">
                <a:latin typeface="Arial" panose="020B0604020202020204" pitchFamily="34" charset="0"/>
                <a:cs typeface="Arial" panose="020B0604020202020204" pitchFamily="34" charset="0"/>
              </a:rPr>
              <a:t>Mochi (Japanese rice cake)</a:t>
            </a:r>
          </a:p>
          <a:p>
            <a:pPr marL="0" indent="0">
              <a:buNone/>
            </a:pPr>
            <a:r>
              <a:rPr lang="en-GB" dirty="0">
                <a:solidFill>
                  <a:srgbClr val="202124"/>
                </a:solidFill>
                <a:latin typeface="Arial" panose="020B0604020202020204" pitchFamily="34" charset="0"/>
                <a:cs typeface="Arial" panose="020B0604020202020204" pitchFamily="34" charset="0"/>
              </a:rPr>
              <a:t>Because of a similar texture with the tapioca pearls, mochi and bubble tea make a perfect pair for those looking for a quick snack, our selection includes 5 of the most popular flavours</a:t>
            </a:r>
            <a:endParaRPr lang="en-GB" b="0" i="0" dirty="0">
              <a:solidFill>
                <a:srgbClr val="202124"/>
              </a:solidFill>
              <a:effectLst/>
              <a:latin typeface="Arial" panose="020B0604020202020204" pitchFamily="34" charset="0"/>
              <a:cs typeface="Arial" panose="020B0604020202020204" pitchFamily="34" charset="0"/>
            </a:endParaRPr>
          </a:p>
          <a:p>
            <a:pPr marL="0" indent="0">
              <a:buNone/>
            </a:pPr>
            <a:r>
              <a:rPr lang="en-GB" b="1" u="sng" dirty="0">
                <a:latin typeface="Arial" panose="020B0604020202020204" pitchFamily="34" charset="0"/>
                <a:cs typeface="Arial" panose="020B0604020202020204" pitchFamily="34" charset="0"/>
              </a:rPr>
              <a:t>Click &amp; Collect</a:t>
            </a:r>
          </a:p>
          <a:p>
            <a:pPr marL="0" indent="0">
              <a:buNone/>
            </a:pPr>
            <a:r>
              <a:rPr lang="en-GB" dirty="0">
                <a:latin typeface="Arial" panose="020B0604020202020204" pitchFamily="34" charset="0"/>
                <a:cs typeface="Arial" panose="020B0604020202020204" pitchFamily="34" charset="0"/>
              </a:rPr>
              <a:t>Today’s world can get really busy, to accommodate everyone’s busy schedule we offer a click &amp; collect app where customers can order online and come pick it up</a:t>
            </a:r>
          </a:p>
        </p:txBody>
      </p:sp>
    </p:spTree>
    <p:extLst>
      <p:ext uri="{BB962C8B-B14F-4D97-AF65-F5344CB8AC3E}">
        <p14:creationId xmlns:p14="http://schemas.microsoft.com/office/powerpoint/2010/main" val="1754715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2" name="Group 9">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3" name="Right Triangle 42">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84" name="Rectangle 44">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85" name="Group 46">
            <a:extLst>
              <a:ext uri="{FF2B5EF4-FFF2-40B4-BE49-F238E27FC236}">
                <a16:creationId xmlns:a16="http://schemas.microsoft.com/office/drawing/2014/main" id="{B19EC7B8-C390-4F1B-8960-E6D3245103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7CEE1CC1-2CD0-4957-8A12-48FA80C0CC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4901FEB-A7C2-457B-A124-AD433B0417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C76048A8-79AA-454C-BD3E-3004F74268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77B51975-25FE-4328-9815-2AA302F28A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440B47E-6D3E-4978-B887-B53DA0BF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D94D0A1-D760-40DE-B758-008B93D588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9E590CB-0538-40D7-9CAC-1BBD39CC27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D7C67DA-B2AA-46E2-8065-1F862A6F7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0C2ED54-1B65-4F4A-B14B-41FC05B37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AE5BBBC-F576-4D54-BF67-C00BB1F4F9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0D490E7-12F8-40DC-A9C1-D119667EE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C855383-9F21-4BDA-8FCA-22AF3D69FF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C3E600C-E08A-418E-B30E-2B0FC15DF9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980D58F-BD3F-4B47-9BD2-888B0D9D19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3544818-9B28-4A71-8D7B-80727A5326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01FFBC7-035F-48C5-91FA-4A4973FCD6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D6195BC5-BB4E-4F3F-8378-0B308B4252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2404171-AF5C-4FA1-9D4E-DCF75562BD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AD45A86-9385-473D-9DBF-565E0A94AF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A5A228-913F-4D4F-AB25-5372936246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A87E8BFE-D92E-4EB3-ADD1-FB75CAA683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8756FCD-8335-4089-B4EE-13D629E53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A9707D7B-937E-4DC3-87BA-B7B7042682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B1A72DC-3F29-4488-9051-C21E1CBB7E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56DAD76-815C-4F16-98CF-8E8BE1965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AF2F8C5-6691-4EBD-B42E-4B17DF1ED2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32ED14D-1C00-41C8-849C-030A1434E4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2F296F5-9867-45CA-BF0A-EF216F6A80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53B72471-9DB5-428B-AF52-E11E03B9FD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8656B49-5277-4610-BD7B-F5D98170B5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1A47399-8F78-4DB1-BD21-1166BCB267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6" name="Right Triangle 79">
            <a:extLst>
              <a:ext uri="{FF2B5EF4-FFF2-40B4-BE49-F238E27FC236}">
                <a16:creationId xmlns:a16="http://schemas.microsoft.com/office/drawing/2014/main" id="{F952A221-69C2-46B3-890D-354CA5961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5810332" y="-28672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87" name="Graphic 6" descr="Magnifying glass">
            <a:extLst>
              <a:ext uri="{FF2B5EF4-FFF2-40B4-BE49-F238E27FC236}">
                <a16:creationId xmlns:a16="http://schemas.microsoft.com/office/drawing/2014/main" id="{8308853C-7A49-7599-9220-5062D14618E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64223" y="2884564"/>
            <a:ext cx="3257291" cy="3257291"/>
          </a:xfrm>
          <a:prstGeom prst="rect">
            <a:avLst/>
          </a:prstGeom>
        </p:spPr>
      </p:pic>
      <p:pic>
        <p:nvPicPr>
          <p:cNvPr id="3076" name="Picture 4" descr="SWOT Analysis Templates [Free Templates] | Aha! software">
            <a:extLst>
              <a:ext uri="{FF2B5EF4-FFF2-40B4-BE49-F238E27FC236}">
                <a16:creationId xmlns:a16="http://schemas.microsoft.com/office/drawing/2014/main" id="{F4C0615D-48BE-F335-458B-0F6C7D2589F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3077" y="683397"/>
            <a:ext cx="11760181" cy="61474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237703A-9EED-9512-2666-AD8CDABEBDD2}"/>
              </a:ext>
            </a:extLst>
          </p:cNvPr>
          <p:cNvSpPr>
            <a:spLocks noGrp="1"/>
          </p:cNvSpPr>
          <p:nvPr>
            <p:ph type="title"/>
          </p:nvPr>
        </p:nvSpPr>
        <p:spPr>
          <a:xfrm>
            <a:off x="1179221" y="299971"/>
            <a:ext cx="9821130" cy="662249"/>
          </a:xfrm>
        </p:spPr>
        <p:txBody>
          <a:bodyPr vert="horz" lIns="91440" tIns="45720" rIns="91440" bIns="45720" rtlCol="0" anchor="b">
            <a:noAutofit/>
          </a:bodyPr>
          <a:lstStyle/>
          <a:p>
            <a:pPr algn="ctr"/>
            <a:r>
              <a:rPr lang="en-US" dirty="0">
                <a:latin typeface="Arial" panose="020B0604020202020204" pitchFamily="34" charset="0"/>
                <a:cs typeface="Arial" panose="020B0604020202020204" pitchFamily="34" charset="0"/>
              </a:rPr>
              <a:t>Market Audit (SWOT Analysis)</a:t>
            </a:r>
          </a:p>
        </p:txBody>
      </p:sp>
      <p:sp>
        <p:nvSpPr>
          <p:cNvPr id="6" name="TextBox 5">
            <a:extLst>
              <a:ext uri="{FF2B5EF4-FFF2-40B4-BE49-F238E27FC236}">
                <a16:creationId xmlns:a16="http://schemas.microsoft.com/office/drawing/2014/main" id="{3CBAF920-087B-CD8F-3B4C-58C848E2EDD8}"/>
              </a:ext>
            </a:extLst>
          </p:cNvPr>
          <p:cNvSpPr txBox="1"/>
          <p:nvPr/>
        </p:nvSpPr>
        <p:spPr>
          <a:xfrm>
            <a:off x="706558" y="1127169"/>
            <a:ext cx="2990730" cy="2369880"/>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Halal and vegan products suitable for everyone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Mobile app to order</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Growing popularity all over the world</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Still developing in the west</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Ingredients are easy to store and last long</a:t>
            </a: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1B7CCBF-B634-25F0-B1FD-4F1C0CDD7BCA}"/>
              </a:ext>
            </a:extLst>
          </p:cNvPr>
          <p:cNvSpPr txBox="1"/>
          <p:nvPr/>
        </p:nvSpPr>
        <p:spPr>
          <a:xfrm>
            <a:off x="8100229" y="1287684"/>
            <a:ext cx="2990730" cy="1092607"/>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Not common everywhere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People are used to coffee shops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Product is not as popular with older generations</a:t>
            </a: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5FDC989-0737-260F-89BB-889B26F08BA7}"/>
              </a:ext>
            </a:extLst>
          </p:cNvPr>
          <p:cNvSpPr txBox="1"/>
          <p:nvPr/>
        </p:nvSpPr>
        <p:spPr>
          <a:xfrm>
            <a:off x="812762" y="4884445"/>
            <a:ext cx="3648296" cy="1692771"/>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Become trending amongst young people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Building a recognizable brand as there is low competition</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Online marketing reaching a higher customer base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Becoming known to vegans and certain religious people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Expanding our flavours</a:t>
            </a:r>
          </a:p>
        </p:txBody>
      </p:sp>
      <p:sp>
        <p:nvSpPr>
          <p:cNvPr id="42" name="TextBox 41">
            <a:extLst>
              <a:ext uri="{FF2B5EF4-FFF2-40B4-BE49-F238E27FC236}">
                <a16:creationId xmlns:a16="http://schemas.microsoft.com/office/drawing/2014/main" id="{65009539-5BA7-57E3-FE63-0E3671F850CF}"/>
              </a:ext>
            </a:extLst>
          </p:cNvPr>
          <p:cNvSpPr txBox="1"/>
          <p:nvPr/>
        </p:nvSpPr>
        <p:spPr>
          <a:xfrm>
            <a:off x="8138966" y="4960671"/>
            <a:ext cx="3240271" cy="1692771"/>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People are used to coffee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There is well-established businesses offering drinks as competitors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Need very efficient marketing to grow appropriately</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Establishment needs to be set-up in a crowded area, which is expensive/hard to find</a:t>
            </a:r>
          </a:p>
        </p:txBody>
      </p:sp>
    </p:spTree>
    <p:extLst>
      <p:ext uri="{BB962C8B-B14F-4D97-AF65-F5344CB8AC3E}">
        <p14:creationId xmlns:p14="http://schemas.microsoft.com/office/powerpoint/2010/main" val="523760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2" name="Rectangle 1111">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14" name="Group 1113">
            <a:extLst>
              <a:ext uri="{FF2B5EF4-FFF2-40B4-BE49-F238E27FC236}">
                <a16:creationId xmlns:a16="http://schemas.microsoft.com/office/drawing/2014/main" id="{71A639E3-FE11-4107-AFD1-7480A451B7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15" name="Straight Connector 1114">
              <a:extLst>
                <a:ext uri="{FF2B5EF4-FFF2-40B4-BE49-F238E27FC236}">
                  <a16:creationId xmlns:a16="http://schemas.microsoft.com/office/drawing/2014/main" id="{297B88D5-EADF-4A02-BCE2-3A79339304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6" name="Straight Connector 1115">
              <a:extLst>
                <a:ext uri="{FF2B5EF4-FFF2-40B4-BE49-F238E27FC236}">
                  <a16:creationId xmlns:a16="http://schemas.microsoft.com/office/drawing/2014/main" id="{31DC15A3-BC76-48C7-B6E7-6BDE98D8D4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7" name="Straight Connector 1116">
              <a:extLst>
                <a:ext uri="{FF2B5EF4-FFF2-40B4-BE49-F238E27FC236}">
                  <a16:creationId xmlns:a16="http://schemas.microsoft.com/office/drawing/2014/main" id="{0A863FF4-5278-40A2-91AE-0C1C9D417D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8" name="Straight Connector 1117">
              <a:extLst>
                <a:ext uri="{FF2B5EF4-FFF2-40B4-BE49-F238E27FC236}">
                  <a16:creationId xmlns:a16="http://schemas.microsoft.com/office/drawing/2014/main" id="{76974866-0370-46DE-A0CC-B76787F8FE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9" name="Straight Connector 1118">
              <a:extLst>
                <a:ext uri="{FF2B5EF4-FFF2-40B4-BE49-F238E27FC236}">
                  <a16:creationId xmlns:a16="http://schemas.microsoft.com/office/drawing/2014/main" id="{2384EFBB-5F44-416B-8304-14894D4E66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0" name="Straight Connector 1119">
              <a:extLst>
                <a:ext uri="{FF2B5EF4-FFF2-40B4-BE49-F238E27FC236}">
                  <a16:creationId xmlns:a16="http://schemas.microsoft.com/office/drawing/2014/main" id="{5C2A7721-82F5-4049-A36D-7F15895D76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1" name="Straight Connector 1120">
              <a:extLst>
                <a:ext uri="{FF2B5EF4-FFF2-40B4-BE49-F238E27FC236}">
                  <a16:creationId xmlns:a16="http://schemas.microsoft.com/office/drawing/2014/main" id="{455A5C9E-7BB1-4BE0-AF65-0B0C0F57A8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2" name="Straight Connector 1121">
              <a:extLst>
                <a:ext uri="{FF2B5EF4-FFF2-40B4-BE49-F238E27FC236}">
                  <a16:creationId xmlns:a16="http://schemas.microsoft.com/office/drawing/2014/main" id="{60171544-D633-4084-9514-8AB2CA3136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3" name="Straight Connector 1122">
              <a:extLst>
                <a:ext uri="{FF2B5EF4-FFF2-40B4-BE49-F238E27FC236}">
                  <a16:creationId xmlns:a16="http://schemas.microsoft.com/office/drawing/2014/main" id="{A33A3733-9841-46F0-9A8D-A8E4E7AC68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4" name="Straight Connector 1123">
              <a:extLst>
                <a:ext uri="{FF2B5EF4-FFF2-40B4-BE49-F238E27FC236}">
                  <a16:creationId xmlns:a16="http://schemas.microsoft.com/office/drawing/2014/main" id="{3E8D50D6-CE3F-435D-BCA4-EAFC38237F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5" name="Straight Connector 1124">
              <a:extLst>
                <a:ext uri="{FF2B5EF4-FFF2-40B4-BE49-F238E27FC236}">
                  <a16:creationId xmlns:a16="http://schemas.microsoft.com/office/drawing/2014/main" id="{E5B5C569-068B-4D34-BD81-0166CFCA76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6" name="Straight Connector 1125">
              <a:extLst>
                <a:ext uri="{FF2B5EF4-FFF2-40B4-BE49-F238E27FC236}">
                  <a16:creationId xmlns:a16="http://schemas.microsoft.com/office/drawing/2014/main" id="{2D91E9C2-6816-467A-A887-51823DCEBC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7" name="Straight Connector 1126">
              <a:extLst>
                <a:ext uri="{FF2B5EF4-FFF2-40B4-BE49-F238E27FC236}">
                  <a16:creationId xmlns:a16="http://schemas.microsoft.com/office/drawing/2014/main" id="{5F75BDF8-0757-4DE7-8914-A6211FC374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8" name="Straight Connector 1127">
              <a:extLst>
                <a:ext uri="{FF2B5EF4-FFF2-40B4-BE49-F238E27FC236}">
                  <a16:creationId xmlns:a16="http://schemas.microsoft.com/office/drawing/2014/main" id="{648F044E-19A2-494D-91A4-E60CCDE716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9" name="Straight Connector 1128">
              <a:extLst>
                <a:ext uri="{FF2B5EF4-FFF2-40B4-BE49-F238E27FC236}">
                  <a16:creationId xmlns:a16="http://schemas.microsoft.com/office/drawing/2014/main" id="{C16CA88C-F0B3-4F0B-8B07-49054EEFBD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0" name="Straight Connector 1129">
              <a:extLst>
                <a:ext uri="{FF2B5EF4-FFF2-40B4-BE49-F238E27FC236}">
                  <a16:creationId xmlns:a16="http://schemas.microsoft.com/office/drawing/2014/main" id="{A8CBD9FE-33C5-4C8E-AE6A-39CFA34E64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1" name="Straight Connector 1130">
              <a:extLst>
                <a:ext uri="{FF2B5EF4-FFF2-40B4-BE49-F238E27FC236}">
                  <a16:creationId xmlns:a16="http://schemas.microsoft.com/office/drawing/2014/main" id="{6748A9DF-73A2-4FEF-8610-9CD069CB2F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2" name="Straight Connector 1131">
              <a:extLst>
                <a:ext uri="{FF2B5EF4-FFF2-40B4-BE49-F238E27FC236}">
                  <a16:creationId xmlns:a16="http://schemas.microsoft.com/office/drawing/2014/main" id="{3FAFAB70-5071-4F05-A1EC-91796E24E1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3" name="Straight Connector 1132">
              <a:extLst>
                <a:ext uri="{FF2B5EF4-FFF2-40B4-BE49-F238E27FC236}">
                  <a16:creationId xmlns:a16="http://schemas.microsoft.com/office/drawing/2014/main" id="{5462774D-3A7B-46F6-8BB9-2739EC34CE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4" name="Straight Connector 1133">
              <a:extLst>
                <a:ext uri="{FF2B5EF4-FFF2-40B4-BE49-F238E27FC236}">
                  <a16:creationId xmlns:a16="http://schemas.microsoft.com/office/drawing/2014/main" id="{A7D0A398-66BB-4B9B-8C1D-DEEAAA8D4B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5" name="Straight Connector 1134">
              <a:extLst>
                <a:ext uri="{FF2B5EF4-FFF2-40B4-BE49-F238E27FC236}">
                  <a16:creationId xmlns:a16="http://schemas.microsoft.com/office/drawing/2014/main" id="{6D8869C1-C468-4613-B783-58B076296E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6" name="Straight Connector 1135">
              <a:extLst>
                <a:ext uri="{FF2B5EF4-FFF2-40B4-BE49-F238E27FC236}">
                  <a16:creationId xmlns:a16="http://schemas.microsoft.com/office/drawing/2014/main" id="{0B5E2255-F98C-4D08-8E76-41779939AB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7" name="Straight Connector 1136">
              <a:extLst>
                <a:ext uri="{FF2B5EF4-FFF2-40B4-BE49-F238E27FC236}">
                  <a16:creationId xmlns:a16="http://schemas.microsoft.com/office/drawing/2014/main" id="{0FE11281-EE77-43E2-863A-26430334E6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8" name="Straight Connector 1137">
              <a:extLst>
                <a:ext uri="{FF2B5EF4-FFF2-40B4-BE49-F238E27FC236}">
                  <a16:creationId xmlns:a16="http://schemas.microsoft.com/office/drawing/2014/main" id="{CE3884E6-6AB1-4B3F-B45D-86FB4881A4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9" name="Straight Connector 1138">
              <a:extLst>
                <a:ext uri="{FF2B5EF4-FFF2-40B4-BE49-F238E27FC236}">
                  <a16:creationId xmlns:a16="http://schemas.microsoft.com/office/drawing/2014/main" id="{AA0F8A82-A670-4466-BA70-1CA5C15BB8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0" name="Straight Connector 1139">
              <a:extLst>
                <a:ext uri="{FF2B5EF4-FFF2-40B4-BE49-F238E27FC236}">
                  <a16:creationId xmlns:a16="http://schemas.microsoft.com/office/drawing/2014/main" id="{D1C327D7-6ECC-42F0-BE55-3F7F5EBF98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1" name="Straight Connector 1140">
              <a:extLst>
                <a:ext uri="{FF2B5EF4-FFF2-40B4-BE49-F238E27FC236}">
                  <a16:creationId xmlns:a16="http://schemas.microsoft.com/office/drawing/2014/main" id="{BEEC5AF0-3ECA-4B7C-B9D8-CA5844CE8F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2" name="Straight Connector 1141">
              <a:extLst>
                <a:ext uri="{FF2B5EF4-FFF2-40B4-BE49-F238E27FC236}">
                  <a16:creationId xmlns:a16="http://schemas.microsoft.com/office/drawing/2014/main" id="{B9A9F21D-FFEE-4515-8250-B556D76A0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3" name="Straight Connector 1142">
              <a:extLst>
                <a:ext uri="{FF2B5EF4-FFF2-40B4-BE49-F238E27FC236}">
                  <a16:creationId xmlns:a16="http://schemas.microsoft.com/office/drawing/2014/main" id="{23398592-6EBE-4B94-879F-1A0DD0FB8D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4" name="Straight Connector 1143">
              <a:extLst>
                <a:ext uri="{FF2B5EF4-FFF2-40B4-BE49-F238E27FC236}">
                  <a16:creationId xmlns:a16="http://schemas.microsoft.com/office/drawing/2014/main" id="{CDF14A29-2CEC-4B0C-83DF-2667CD723D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5" name="Straight Connector 1144">
              <a:extLst>
                <a:ext uri="{FF2B5EF4-FFF2-40B4-BE49-F238E27FC236}">
                  <a16:creationId xmlns:a16="http://schemas.microsoft.com/office/drawing/2014/main" id="{AB93FF1A-3F38-4BE6-9A40-41766195D8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pic>
        <p:nvPicPr>
          <p:cNvPr id="1026" name="Picture 2" descr="An empty PESTLE Analysis">
            <a:extLst>
              <a:ext uri="{FF2B5EF4-FFF2-40B4-BE49-F238E27FC236}">
                <a16:creationId xmlns:a16="http://schemas.microsoft.com/office/drawing/2014/main" id="{AD7BBCC7-AB46-76D1-2CF6-3A39A9B84F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5005"/>
          <a:stretch/>
        </p:blipFill>
        <p:spPr bwMode="auto">
          <a:xfrm>
            <a:off x="-63022" y="-47714"/>
            <a:ext cx="12198331" cy="6424896"/>
          </a:xfrm>
          <a:custGeom>
            <a:avLst/>
            <a:gdLst/>
            <a:ahLst/>
            <a:cxnLst/>
            <a:rect l="l" t="t" r="r" b="b"/>
            <a:pathLst>
              <a:path w="12205236" h="6424896">
                <a:moveTo>
                  <a:pt x="0" y="0"/>
                </a:moveTo>
                <a:lnTo>
                  <a:pt x="12205236" y="0"/>
                </a:lnTo>
                <a:lnTo>
                  <a:pt x="12205236" y="5218929"/>
                </a:lnTo>
                <a:cubicBezTo>
                  <a:pt x="6290213" y="5218929"/>
                  <a:pt x="6105369" y="7085096"/>
                  <a:pt x="548482" y="6174545"/>
                </a:cubicBezTo>
                <a:lnTo>
                  <a:pt x="0" y="6078725"/>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DA67763-FD02-C834-41A1-50D3663166F8}"/>
              </a:ext>
            </a:extLst>
          </p:cNvPr>
          <p:cNvSpPr txBox="1"/>
          <p:nvPr/>
        </p:nvSpPr>
        <p:spPr>
          <a:xfrm>
            <a:off x="691079" y="2886117"/>
            <a:ext cx="4038652" cy="3276824"/>
          </a:xfrm>
          <a:prstGeom prst="rect">
            <a:avLst/>
          </a:prstGeom>
        </p:spPr>
        <p:txBody>
          <a:bodyPr vert="horz" lIns="91440" tIns="45720" rIns="91440" bIns="45720" rtlCol="0">
            <a:normAutofit/>
          </a:bodyPr>
          <a:lstStyle/>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dirty="0">
              <a:solidFill>
                <a:schemeClr val="tx2"/>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2D5EFF0-4C8C-FCFF-3405-A04D487A6C19}"/>
              </a:ext>
            </a:extLst>
          </p:cNvPr>
          <p:cNvSpPr txBox="1"/>
          <p:nvPr/>
        </p:nvSpPr>
        <p:spPr>
          <a:xfrm>
            <a:off x="9725328" y="2377371"/>
            <a:ext cx="1945128" cy="1692771"/>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Health and Safety</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Allergies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Eco-protection and recycling</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Unprecedented weather lowering sales</a:t>
            </a: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328F36-F952-987E-AB05-A53224416AA1}"/>
              </a:ext>
            </a:extLst>
          </p:cNvPr>
          <p:cNvSpPr txBox="1"/>
          <p:nvPr/>
        </p:nvSpPr>
        <p:spPr>
          <a:xfrm>
            <a:off x="7924009" y="2343236"/>
            <a:ext cx="1801319" cy="492443"/>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Legal Regulations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Tariffs/taxes</a:t>
            </a:r>
          </a:p>
        </p:txBody>
      </p:sp>
      <p:sp>
        <p:nvSpPr>
          <p:cNvPr id="5" name="TextBox 4">
            <a:extLst>
              <a:ext uri="{FF2B5EF4-FFF2-40B4-BE49-F238E27FC236}">
                <a16:creationId xmlns:a16="http://schemas.microsoft.com/office/drawing/2014/main" id="{E6783815-477A-A29A-12A5-A13C415FF539}"/>
              </a:ext>
            </a:extLst>
          </p:cNvPr>
          <p:cNvSpPr txBox="1"/>
          <p:nvPr/>
        </p:nvSpPr>
        <p:spPr>
          <a:xfrm>
            <a:off x="541593" y="2371489"/>
            <a:ext cx="1753393" cy="3093154"/>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Political instability</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Uncertain business policies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Importing regulations due to Brexit</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Tapioca pearls are grown in developing countries, bringing discussions around ethical work conditions</a:t>
            </a:r>
          </a:p>
        </p:txBody>
      </p:sp>
      <p:sp>
        <p:nvSpPr>
          <p:cNvPr id="8" name="TextBox 7">
            <a:extLst>
              <a:ext uri="{FF2B5EF4-FFF2-40B4-BE49-F238E27FC236}">
                <a16:creationId xmlns:a16="http://schemas.microsoft.com/office/drawing/2014/main" id="{B8C9D67C-61FA-C321-9C26-34EC9C519D5A}"/>
              </a:ext>
            </a:extLst>
          </p:cNvPr>
          <p:cNvSpPr txBox="1"/>
          <p:nvPr/>
        </p:nvSpPr>
        <p:spPr>
          <a:xfrm>
            <a:off x="2385195" y="2382852"/>
            <a:ext cx="1876580" cy="1092607"/>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Inflation</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Cost of living</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Possibly entering a recession</a:t>
            </a:r>
          </a:p>
          <a:p>
            <a:endParaRPr lang="en-GB" sz="13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9B0749D6-FD4D-541F-E4C7-BD5F1E426C92}"/>
              </a:ext>
            </a:extLst>
          </p:cNvPr>
          <p:cNvSpPr txBox="1"/>
          <p:nvPr/>
        </p:nvSpPr>
        <p:spPr>
          <a:xfrm>
            <a:off x="4261775" y="2381082"/>
            <a:ext cx="1754708" cy="2492990"/>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Trending amongst young adults and teenagers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The coming generation is the demographic we aim for</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People need places to relax and catch-up with others</a:t>
            </a:r>
          </a:p>
        </p:txBody>
      </p:sp>
      <p:sp>
        <p:nvSpPr>
          <p:cNvPr id="10" name="TextBox 9">
            <a:extLst>
              <a:ext uri="{FF2B5EF4-FFF2-40B4-BE49-F238E27FC236}">
                <a16:creationId xmlns:a16="http://schemas.microsoft.com/office/drawing/2014/main" id="{8879DE69-AB51-BE9F-DEB0-0B5FE3E76B40}"/>
              </a:ext>
            </a:extLst>
          </p:cNvPr>
          <p:cNvSpPr txBox="1"/>
          <p:nvPr/>
        </p:nvSpPr>
        <p:spPr>
          <a:xfrm>
            <a:off x="6036144" y="2381082"/>
            <a:ext cx="1881654" cy="1492716"/>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Increasing use of technology in new generations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New machines to streamline production and cut labour costs</a:t>
            </a:r>
          </a:p>
        </p:txBody>
      </p:sp>
      <p:sp>
        <p:nvSpPr>
          <p:cNvPr id="11" name="TextBox 10">
            <a:extLst>
              <a:ext uri="{FF2B5EF4-FFF2-40B4-BE49-F238E27FC236}">
                <a16:creationId xmlns:a16="http://schemas.microsoft.com/office/drawing/2014/main" id="{97552D66-1F26-3006-1A7D-0089A5CB0CAB}"/>
              </a:ext>
            </a:extLst>
          </p:cNvPr>
          <p:cNvSpPr txBox="1"/>
          <p:nvPr/>
        </p:nvSpPr>
        <p:spPr>
          <a:xfrm>
            <a:off x="3094968" y="-74382"/>
            <a:ext cx="5882349"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PESTLE Analysis</a:t>
            </a:r>
          </a:p>
        </p:txBody>
      </p:sp>
    </p:spTree>
    <p:extLst>
      <p:ext uri="{BB962C8B-B14F-4D97-AF65-F5344CB8AC3E}">
        <p14:creationId xmlns:p14="http://schemas.microsoft.com/office/powerpoint/2010/main" val="1455129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0F2004-6FCE-372B-68B0-90DC51917B7C}"/>
              </a:ext>
            </a:extLst>
          </p:cNvPr>
          <p:cNvSpPr txBox="1"/>
          <p:nvPr/>
        </p:nvSpPr>
        <p:spPr>
          <a:xfrm>
            <a:off x="2047875" y="428624"/>
            <a:ext cx="8096250"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Competitor Analysis</a:t>
            </a:r>
          </a:p>
        </p:txBody>
      </p:sp>
      <p:graphicFrame>
        <p:nvGraphicFramePr>
          <p:cNvPr id="3" name="Table 3">
            <a:extLst>
              <a:ext uri="{FF2B5EF4-FFF2-40B4-BE49-F238E27FC236}">
                <a16:creationId xmlns:a16="http://schemas.microsoft.com/office/drawing/2014/main" id="{2ADFB0C4-51D7-26A7-2FBF-5119FFF64D08}"/>
              </a:ext>
            </a:extLst>
          </p:cNvPr>
          <p:cNvGraphicFramePr>
            <a:graphicFrameLocks noGrp="1"/>
          </p:cNvGraphicFramePr>
          <p:nvPr>
            <p:extLst>
              <p:ext uri="{D42A27DB-BD31-4B8C-83A1-F6EECF244321}">
                <p14:modId xmlns:p14="http://schemas.microsoft.com/office/powerpoint/2010/main" val="1045740424"/>
              </p:ext>
            </p:extLst>
          </p:nvPr>
        </p:nvGraphicFramePr>
        <p:xfrm>
          <a:off x="514350" y="1198065"/>
          <a:ext cx="10846436" cy="5382078"/>
        </p:xfrm>
        <a:graphic>
          <a:graphicData uri="http://schemas.openxmlformats.org/drawingml/2006/table">
            <a:tbl>
              <a:tblPr firstRow="1" bandRow="1">
                <a:tableStyleId>{5C22544A-7EE6-4342-B048-85BDC9FD1C3A}</a:tableStyleId>
              </a:tblPr>
              <a:tblGrid>
                <a:gridCol w="2295843">
                  <a:extLst>
                    <a:ext uri="{9D8B030D-6E8A-4147-A177-3AD203B41FA5}">
                      <a16:colId xmlns:a16="http://schemas.microsoft.com/office/drawing/2014/main" val="2616799452"/>
                    </a:ext>
                  </a:extLst>
                </a:gridCol>
                <a:gridCol w="2416493">
                  <a:extLst>
                    <a:ext uri="{9D8B030D-6E8A-4147-A177-3AD203B41FA5}">
                      <a16:colId xmlns:a16="http://schemas.microsoft.com/office/drawing/2014/main" val="79940322"/>
                    </a:ext>
                  </a:extLst>
                </a:gridCol>
                <a:gridCol w="2044700">
                  <a:extLst>
                    <a:ext uri="{9D8B030D-6E8A-4147-A177-3AD203B41FA5}">
                      <a16:colId xmlns:a16="http://schemas.microsoft.com/office/drawing/2014/main" val="3384047670"/>
                    </a:ext>
                  </a:extLst>
                </a:gridCol>
                <a:gridCol w="2044700">
                  <a:extLst>
                    <a:ext uri="{9D8B030D-6E8A-4147-A177-3AD203B41FA5}">
                      <a16:colId xmlns:a16="http://schemas.microsoft.com/office/drawing/2014/main" val="2859942216"/>
                    </a:ext>
                  </a:extLst>
                </a:gridCol>
                <a:gridCol w="2044700">
                  <a:extLst>
                    <a:ext uri="{9D8B030D-6E8A-4147-A177-3AD203B41FA5}">
                      <a16:colId xmlns:a16="http://schemas.microsoft.com/office/drawing/2014/main" val="2069438110"/>
                    </a:ext>
                  </a:extLst>
                </a:gridCol>
              </a:tblGrid>
              <a:tr h="574826">
                <a:tc>
                  <a:txBody>
                    <a:bodyPr/>
                    <a:lstStyle/>
                    <a:p>
                      <a:endParaRPr lang="en-GB" dirty="0"/>
                    </a:p>
                  </a:txBody>
                  <a:tcPr/>
                </a:tc>
                <a:tc>
                  <a:txBody>
                    <a:bodyPr/>
                    <a:lstStyle/>
                    <a:p>
                      <a:r>
                        <a:rPr lang="en-GB" dirty="0"/>
                        <a:t>Bubble Heaven</a:t>
                      </a:r>
                    </a:p>
                  </a:txBody>
                  <a:tcPr/>
                </a:tc>
                <a:tc>
                  <a:txBody>
                    <a:bodyPr/>
                    <a:lstStyle/>
                    <a:p>
                      <a:r>
                        <a:rPr lang="en-GB" dirty="0" err="1"/>
                        <a:t>Bubbleology</a:t>
                      </a:r>
                      <a:endParaRPr lang="en-GB" dirty="0"/>
                    </a:p>
                  </a:txBody>
                  <a:tcPr/>
                </a:tc>
                <a:tc>
                  <a:txBody>
                    <a:bodyPr/>
                    <a:lstStyle/>
                    <a:p>
                      <a:r>
                        <a:rPr lang="en-GB" dirty="0"/>
                        <a:t>Xing Fu Tang</a:t>
                      </a:r>
                    </a:p>
                  </a:txBody>
                  <a:tcPr/>
                </a:tc>
                <a:tc>
                  <a:txBody>
                    <a:bodyPr/>
                    <a:lstStyle/>
                    <a:p>
                      <a:r>
                        <a:rPr lang="en-GB" dirty="0" err="1"/>
                        <a:t>NaughTEA</a:t>
                      </a:r>
                      <a:r>
                        <a:rPr lang="en-GB" dirty="0"/>
                        <a:t> Boba</a:t>
                      </a:r>
                    </a:p>
                  </a:txBody>
                  <a:tcPr/>
                </a:tc>
                <a:extLst>
                  <a:ext uri="{0D108BD9-81ED-4DB2-BD59-A6C34878D82A}">
                    <a16:rowId xmlns:a16="http://schemas.microsoft.com/office/drawing/2014/main" val="3982161083"/>
                  </a:ext>
                </a:extLst>
              </a:tr>
              <a:tr h="574826">
                <a:tc>
                  <a:txBody>
                    <a:bodyPr/>
                    <a:lstStyle/>
                    <a:p>
                      <a:r>
                        <a:rPr lang="en-GB" dirty="0"/>
                        <a:t>Cost</a:t>
                      </a:r>
                    </a:p>
                  </a:txBody>
                  <a:tcPr/>
                </a:tc>
                <a:tc>
                  <a:txBody>
                    <a:bodyPr/>
                    <a:lstStyle/>
                    <a:p>
                      <a:r>
                        <a:rPr lang="en-GB" dirty="0"/>
                        <a:t>£5, Cheap</a:t>
                      </a:r>
                    </a:p>
                  </a:txBody>
                  <a:tcPr/>
                </a:tc>
                <a:tc>
                  <a:txBody>
                    <a:bodyPr/>
                    <a:lstStyle/>
                    <a:p>
                      <a:r>
                        <a:rPr lang="en-GB" dirty="0"/>
                        <a:t>£8, Expensive</a:t>
                      </a:r>
                    </a:p>
                  </a:txBody>
                  <a:tcPr/>
                </a:tc>
                <a:tc>
                  <a:txBody>
                    <a:bodyPr/>
                    <a:lstStyle/>
                    <a:p>
                      <a:r>
                        <a:rPr lang="en-GB" dirty="0"/>
                        <a:t>£5, Cheap</a:t>
                      </a:r>
                    </a:p>
                  </a:txBody>
                  <a:tcPr/>
                </a:tc>
                <a:tc>
                  <a:txBody>
                    <a:bodyPr/>
                    <a:lstStyle/>
                    <a:p>
                      <a:r>
                        <a:rPr lang="en-GB" dirty="0"/>
                        <a:t>£5, Cheap</a:t>
                      </a:r>
                    </a:p>
                  </a:txBody>
                  <a:tcPr/>
                </a:tc>
                <a:extLst>
                  <a:ext uri="{0D108BD9-81ED-4DB2-BD59-A6C34878D82A}">
                    <a16:rowId xmlns:a16="http://schemas.microsoft.com/office/drawing/2014/main" val="2067789508"/>
                  </a:ext>
                </a:extLst>
              </a:tr>
              <a:tr h="574826">
                <a:tc>
                  <a:txBody>
                    <a:bodyPr/>
                    <a:lstStyle/>
                    <a:p>
                      <a:r>
                        <a:rPr lang="en-GB" dirty="0"/>
                        <a:t>Flavours/Variety</a:t>
                      </a:r>
                    </a:p>
                  </a:txBody>
                  <a:tcPr/>
                </a:tc>
                <a:tc>
                  <a:txBody>
                    <a:bodyPr/>
                    <a:lstStyle/>
                    <a:p>
                      <a:r>
                        <a:rPr lang="en-GB" dirty="0"/>
                        <a:t>20+</a:t>
                      </a:r>
                    </a:p>
                  </a:txBody>
                  <a:tcPr/>
                </a:tc>
                <a:tc>
                  <a:txBody>
                    <a:bodyPr/>
                    <a:lstStyle/>
                    <a:p>
                      <a:r>
                        <a:rPr lang="en-GB" dirty="0"/>
                        <a:t>20+</a:t>
                      </a:r>
                    </a:p>
                  </a:txBody>
                  <a:tcPr/>
                </a:tc>
                <a:tc>
                  <a:txBody>
                    <a:bodyPr/>
                    <a:lstStyle/>
                    <a:p>
                      <a:r>
                        <a:rPr lang="en-GB" dirty="0"/>
                        <a:t>12</a:t>
                      </a:r>
                    </a:p>
                  </a:txBody>
                  <a:tcPr/>
                </a:tc>
                <a:tc>
                  <a:txBody>
                    <a:bodyPr/>
                    <a:lstStyle/>
                    <a:p>
                      <a:r>
                        <a:rPr lang="en-GB" dirty="0"/>
                        <a:t>30+</a:t>
                      </a:r>
                    </a:p>
                  </a:txBody>
                  <a:tcPr/>
                </a:tc>
                <a:extLst>
                  <a:ext uri="{0D108BD9-81ED-4DB2-BD59-A6C34878D82A}">
                    <a16:rowId xmlns:a16="http://schemas.microsoft.com/office/drawing/2014/main" val="2087921870"/>
                  </a:ext>
                </a:extLst>
              </a:tr>
              <a:tr h="574826">
                <a:tc>
                  <a:txBody>
                    <a:bodyPr/>
                    <a:lstStyle/>
                    <a:p>
                      <a:r>
                        <a:rPr lang="en-GB" dirty="0"/>
                        <a:t>Target customers</a:t>
                      </a:r>
                    </a:p>
                  </a:txBody>
                  <a:tcPr/>
                </a:tc>
                <a:tc>
                  <a:txBody>
                    <a:bodyPr/>
                    <a:lstStyle/>
                    <a:p>
                      <a:r>
                        <a:rPr lang="en-GB" dirty="0"/>
                        <a:t>Young people</a:t>
                      </a:r>
                    </a:p>
                  </a:txBody>
                  <a:tcPr/>
                </a:tc>
                <a:tc>
                  <a:txBody>
                    <a:bodyPr/>
                    <a:lstStyle/>
                    <a:p>
                      <a:r>
                        <a:rPr lang="en-GB" dirty="0"/>
                        <a:t>Young people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Young people</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Young people</a:t>
                      </a:r>
                    </a:p>
                    <a:p>
                      <a:endParaRPr lang="en-GB" dirty="0"/>
                    </a:p>
                  </a:txBody>
                  <a:tcPr/>
                </a:tc>
                <a:extLst>
                  <a:ext uri="{0D108BD9-81ED-4DB2-BD59-A6C34878D82A}">
                    <a16:rowId xmlns:a16="http://schemas.microsoft.com/office/drawing/2014/main" val="1432191669"/>
                  </a:ext>
                </a:extLst>
              </a:tr>
              <a:tr h="574826">
                <a:tc>
                  <a:txBody>
                    <a:bodyPr/>
                    <a:lstStyle/>
                    <a:p>
                      <a:r>
                        <a:rPr lang="en-GB" dirty="0"/>
                        <a:t>Marketing/Branding</a:t>
                      </a:r>
                    </a:p>
                  </a:txBody>
                  <a:tcPr/>
                </a:tc>
                <a:tc>
                  <a:txBody>
                    <a:bodyPr/>
                    <a:lstStyle/>
                    <a:p>
                      <a:r>
                        <a:rPr lang="en-GB" dirty="0"/>
                        <a:t>Online marketing</a:t>
                      </a:r>
                    </a:p>
                  </a:txBody>
                  <a:tcPr/>
                </a:tc>
                <a:tc>
                  <a:txBody>
                    <a:bodyPr/>
                    <a:lstStyle/>
                    <a:p>
                      <a:r>
                        <a:rPr lang="en-GB" dirty="0"/>
                        <a:t>Online marketing</a:t>
                      </a:r>
                    </a:p>
                  </a:txBody>
                  <a:tcPr/>
                </a:tc>
                <a:tc>
                  <a:txBody>
                    <a:bodyPr/>
                    <a:lstStyle/>
                    <a:p>
                      <a:r>
                        <a:rPr lang="en-GB" dirty="0"/>
                        <a:t>Online marketing</a:t>
                      </a:r>
                    </a:p>
                  </a:txBody>
                  <a:tcPr/>
                </a:tc>
                <a:tc>
                  <a:txBody>
                    <a:bodyPr/>
                    <a:lstStyle/>
                    <a:p>
                      <a:r>
                        <a:rPr lang="en-GB" dirty="0"/>
                        <a:t>Online marketing/TikTok engagement</a:t>
                      </a:r>
                    </a:p>
                  </a:txBody>
                  <a:tcPr/>
                </a:tc>
                <a:extLst>
                  <a:ext uri="{0D108BD9-81ED-4DB2-BD59-A6C34878D82A}">
                    <a16:rowId xmlns:a16="http://schemas.microsoft.com/office/drawing/2014/main" val="3824262014"/>
                  </a:ext>
                </a:extLst>
              </a:tr>
              <a:tr h="574826">
                <a:tc>
                  <a:txBody>
                    <a:bodyPr/>
                    <a:lstStyle/>
                    <a:p>
                      <a:r>
                        <a:rPr lang="en-GB" dirty="0"/>
                        <a:t>Waiting times</a:t>
                      </a:r>
                    </a:p>
                  </a:txBody>
                  <a:tcPr/>
                </a:tc>
                <a:tc>
                  <a:txBody>
                    <a:bodyPr/>
                    <a:lstStyle/>
                    <a:p>
                      <a:r>
                        <a:rPr lang="en-GB" dirty="0"/>
                        <a:t>Short (online orders)</a:t>
                      </a:r>
                    </a:p>
                  </a:txBody>
                  <a:tcPr/>
                </a:tc>
                <a:tc>
                  <a:txBody>
                    <a:bodyPr/>
                    <a:lstStyle/>
                    <a:p>
                      <a:r>
                        <a:rPr lang="en-GB" dirty="0"/>
                        <a:t>Medium (physical ordering only)</a:t>
                      </a:r>
                    </a:p>
                  </a:txBody>
                  <a:tcPr/>
                </a:tc>
                <a:tc>
                  <a:txBody>
                    <a:bodyPr/>
                    <a:lstStyle/>
                    <a:p>
                      <a:r>
                        <a:rPr lang="en-GB" dirty="0"/>
                        <a:t>Long, traditional method of preparation</a:t>
                      </a:r>
                    </a:p>
                  </a:txBody>
                  <a:tcPr/>
                </a:tc>
                <a:tc>
                  <a:txBody>
                    <a:bodyPr/>
                    <a:lstStyle/>
                    <a:p>
                      <a:r>
                        <a:rPr lang="en-GB" dirty="0"/>
                        <a:t>Short (online orders)</a:t>
                      </a:r>
                    </a:p>
                  </a:txBody>
                  <a:tcPr/>
                </a:tc>
                <a:extLst>
                  <a:ext uri="{0D108BD9-81ED-4DB2-BD59-A6C34878D82A}">
                    <a16:rowId xmlns:a16="http://schemas.microsoft.com/office/drawing/2014/main" val="3146289258"/>
                  </a:ext>
                </a:extLst>
              </a:tr>
              <a:tr h="574826">
                <a:tc>
                  <a:txBody>
                    <a:bodyPr/>
                    <a:lstStyle/>
                    <a:p>
                      <a:r>
                        <a:rPr lang="en-GB" dirty="0"/>
                        <a:t>Extra Services</a:t>
                      </a:r>
                    </a:p>
                  </a:txBody>
                  <a:tcPr/>
                </a:tc>
                <a:tc>
                  <a:txBody>
                    <a:bodyPr/>
                    <a:lstStyle/>
                    <a:p>
                      <a:r>
                        <a:rPr lang="en-GB" dirty="0"/>
                        <a:t>Mochi </a:t>
                      </a:r>
                      <a:r>
                        <a:rPr lang="en-GB" dirty="0" err="1"/>
                        <a:t>ricecakes</a:t>
                      </a:r>
                      <a:endParaRPr lang="en-GB" dirty="0"/>
                    </a:p>
                    <a:p>
                      <a:r>
                        <a:rPr lang="en-GB" dirty="0"/>
                        <a:t>Loyalty system</a:t>
                      </a:r>
                    </a:p>
                    <a:p>
                      <a:r>
                        <a:rPr lang="en-GB" dirty="0"/>
                        <a:t>Group deals</a:t>
                      </a:r>
                    </a:p>
                    <a:p>
                      <a:r>
                        <a:rPr lang="en-GB" dirty="0"/>
                        <a:t>Click &amp; Collect</a:t>
                      </a:r>
                    </a:p>
                  </a:txBody>
                  <a:tcPr/>
                </a:tc>
                <a:tc>
                  <a:txBody>
                    <a:bodyPr/>
                    <a:lstStyle/>
                    <a:p>
                      <a:r>
                        <a:rPr lang="en-GB" dirty="0"/>
                        <a:t>Delivery</a:t>
                      </a:r>
                    </a:p>
                    <a:p>
                      <a:r>
                        <a:rPr lang="en-GB" dirty="0"/>
                        <a:t>Loyalty system</a:t>
                      </a:r>
                    </a:p>
                  </a:txBody>
                  <a:tcPr/>
                </a:tc>
                <a:tc>
                  <a:txBody>
                    <a:bodyPr/>
                    <a:lstStyle/>
                    <a:p>
                      <a:r>
                        <a:rPr lang="en-GB" dirty="0"/>
                        <a:t>Snacks/Cakes</a:t>
                      </a:r>
                    </a:p>
                  </a:txBody>
                  <a:tcPr/>
                </a:tc>
                <a:tc>
                  <a:txBody>
                    <a:bodyPr/>
                    <a:lstStyle/>
                    <a:p>
                      <a:r>
                        <a:rPr lang="en-GB" dirty="0"/>
                        <a:t>Delivery</a:t>
                      </a:r>
                    </a:p>
                    <a:p>
                      <a:r>
                        <a:rPr lang="en-GB" dirty="0"/>
                        <a:t>Click &amp; Collect</a:t>
                      </a:r>
                    </a:p>
                  </a:txBody>
                  <a:tcPr/>
                </a:tc>
                <a:extLst>
                  <a:ext uri="{0D108BD9-81ED-4DB2-BD59-A6C34878D82A}">
                    <a16:rowId xmlns:a16="http://schemas.microsoft.com/office/drawing/2014/main" val="2950488062"/>
                  </a:ext>
                </a:extLst>
              </a:tr>
            </a:tbl>
          </a:graphicData>
        </a:graphic>
      </p:graphicFrame>
    </p:spTree>
    <p:extLst>
      <p:ext uri="{BB962C8B-B14F-4D97-AF65-F5344CB8AC3E}">
        <p14:creationId xmlns:p14="http://schemas.microsoft.com/office/powerpoint/2010/main" val="3591634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13">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4" name="Picture 3">
            <a:extLst>
              <a:ext uri="{FF2B5EF4-FFF2-40B4-BE49-F238E27FC236}">
                <a16:creationId xmlns:a16="http://schemas.microsoft.com/office/drawing/2014/main" id="{2EB7949B-BFD3-96AD-8E87-D29184221B57}"/>
              </a:ext>
            </a:extLst>
          </p:cNvPr>
          <p:cNvPicPr>
            <a:picLocks noChangeAspect="1"/>
          </p:cNvPicPr>
          <p:nvPr/>
        </p:nvPicPr>
        <p:blipFill rotWithShape="1">
          <a:blip r:embed="rId3"/>
          <a:srcRect b="881"/>
          <a:stretch/>
        </p:blipFill>
        <p:spPr>
          <a:xfrm>
            <a:off x="2114550" y="465755"/>
            <a:ext cx="8769815" cy="4933022"/>
          </a:xfrm>
          <a:prstGeom prst="rect">
            <a:avLst/>
          </a:prstGeom>
        </p:spPr>
      </p:pic>
      <p:sp>
        <p:nvSpPr>
          <p:cNvPr id="5" name="TextBox 4">
            <a:extLst>
              <a:ext uri="{FF2B5EF4-FFF2-40B4-BE49-F238E27FC236}">
                <a16:creationId xmlns:a16="http://schemas.microsoft.com/office/drawing/2014/main" id="{40BE7A0F-DFDB-EFA1-EE08-62DBDF1A0B1F}"/>
              </a:ext>
            </a:extLst>
          </p:cNvPr>
          <p:cNvSpPr txBox="1"/>
          <p:nvPr/>
        </p:nvSpPr>
        <p:spPr>
          <a:xfrm>
            <a:off x="8380296" y="1729525"/>
            <a:ext cx="2324100" cy="1092607"/>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around Birmingham City Centre &amp; Bullring</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around High Streets</a:t>
            </a:r>
          </a:p>
        </p:txBody>
      </p:sp>
      <p:sp>
        <p:nvSpPr>
          <p:cNvPr id="10" name="TextBox 9">
            <a:extLst>
              <a:ext uri="{FF2B5EF4-FFF2-40B4-BE49-F238E27FC236}">
                <a16:creationId xmlns:a16="http://schemas.microsoft.com/office/drawing/2014/main" id="{5A89F465-4112-8C95-4084-5B5140D783A2}"/>
              </a:ext>
            </a:extLst>
          </p:cNvPr>
          <p:cNvSpPr txBox="1"/>
          <p:nvPr/>
        </p:nvSpPr>
        <p:spPr>
          <a:xfrm>
            <a:off x="3680549" y="5232385"/>
            <a:ext cx="2324100" cy="1092607"/>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Young Individuals </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Students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Muslims (halal)</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Businessmen</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Athletes</a:t>
            </a:r>
          </a:p>
        </p:txBody>
      </p:sp>
      <p:sp>
        <p:nvSpPr>
          <p:cNvPr id="11" name="TextBox 10">
            <a:extLst>
              <a:ext uri="{FF2B5EF4-FFF2-40B4-BE49-F238E27FC236}">
                <a16:creationId xmlns:a16="http://schemas.microsoft.com/office/drawing/2014/main" id="{CD432E00-B99D-14BD-F9B1-E0AC3A2A7F70}"/>
              </a:ext>
            </a:extLst>
          </p:cNvPr>
          <p:cNvSpPr txBox="1"/>
          <p:nvPr/>
        </p:nvSpPr>
        <p:spPr>
          <a:xfrm>
            <a:off x="1487604" y="1729525"/>
            <a:ext cx="2547588" cy="1492716"/>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who want caffeine-free healthy drinks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Vegans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who only consume halal products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following trends</a:t>
            </a: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26ED984-32AA-EAA1-2977-2885375147DB}"/>
              </a:ext>
            </a:extLst>
          </p:cNvPr>
          <p:cNvSpPr txBox="1"/>
          <p:nvPr/>
        </p:nvSpPr>
        <p:spPr>
          <a:xfrm>
            <a:off x="1604602" y="3765114"/>
            <a:ext cx="2324100" cy="1492716"/>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Regular customers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looking for cheap refreshment</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People meeting with friends</a:t>
            </a:r>
          </a:p>
          <a:p>
            <a:endParaRPr lang="en-GB" sz="1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9DE4CDC1-3655-2E0D-D087-34BD3352402A}"/>
              </a:ext>
            </a:extLst>
          </p:cNvPr>
          <p:cNvSpPr txBox="1"/>
          <p:nvPr/>
        </p:nvSpPr>
        <p:spPr>
          <a:xfrm>
            <a:off x="6514597" y="4996111"/>
            <a:ext cx="2324100" cy="892552"/>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First time visitor</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Returning web visitor</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Repeat customer</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Cancelled orders</a:t>
            </a:r>
          </a:p>
        </p:txBody>
      </p:sp>
      <p:sp>
        <p:nvSpPr>
          <p:cNvPr id="15" name="TextBox 14">
            <a:extLst>
              <a:ext uri="{FF2B5EF4-FFF2-40B4-BE49-F238E27FC236}">
                <a16:creationId xmlns:a16="http://schemas.microsoft.com/office/drawing/2014/main" id="{D6A5463F-6E06-0FC8-0D97-C0C54F5D3C5F}"/>
              </a:ext>
            </a:extLst>
          </p:cNvPr>
          <p:cNvSpPr txBox="1"/>
          <p:nvPr/>
        </p:nvSpPr>
        <p:spPr>
          <a:xfrm>
            <a:off x="9323270" y="5366562"/>
            <a:ext cx="2324100" cy="2092881"/>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Immigrants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Natives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Asians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Eastern European</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Western European</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Latino</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African</a:t>
            </a: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40B69D92-6269-7DCD-6240-4FCFF60ED9BA}"/>
              </a:ext>
            </a:extLst>
          </p:cNvPr>
          <p:cNvSpPr txBox="1"/>
          <p:nvPr/>
        </p:nvSpPr>
        <p:spPr>
          <a:xfrm>
            <a:off x="9542346" y="3903504"/>
            <a:ext cx="2324100" cy="1092607"/>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Married</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Boomers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Millennials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Gen-Z</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Gen-X</a:t>
            </a:r>
          </a:p>
        </p:txBody>
      </p:sp>
      <p:sp>
        <p:nvSpPr>
          <p:cNvPr id="51" name="TextBox 50">
            <a:extLst>
              <a:ext uri="{FF2B5EF4-FFF2-40B4-BE49-F238E27FC236}">
                <a16:creationId xmlns:a16="http://schemas.microsoft.com/office/drawing/2014/main" id="{E4755F8A-B3B7-EBDE-2232-CF3BC40BABAB}"/>
              </a:ext>
            </a:extLst>
          </p:cNvPr>
          <p:cNvSpPr txBox="1"/>
          <p:nvPr/>
        </p:nvSpPr>
        <p:spPr>
          <a:xfrm>
            <a:off x="2003980" y="81034"/>
            <a:ext cx="8180992"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Target Market Segmentation</a:t>
            </a:r>
          </a:p>
        </p:txBody>
      </p:sp>
    </p:spTree>
    <p:extLst>
      <p:ext uri="{BB962C8B-B14F-4D97-AF65-F5344CB8AC3E}">
        <p14:creationId xmlns:p14="http://schemas.microsoft.com/office/powerpoint/2010/main" val="2558341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 name="Straight Connector 9">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2" name="Right Triangle 41">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4" name="Rectangle 43">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6" name="Group 45">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7" name="Straight Connector 46">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1338441A-3861-719F-BBAF-57CBC6AC4567}"/>
              </a:ext>
            </a:extLst>
          </p:cNvPr>
          <p:cNvPicPr>
            <a:picLocks noChangeAspect="1"/>
          </p:cNvPicPr>
          <p:nvPr/>
        </p:nvPicPr>
        <p:blipFill rotWithShape="1">
          <a:blip r:embed="rId3"/>
          <a:srcRect l="6443" r="5316"/>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
        <p:nvSpPr>
          <p:cNvPr id="79" name="Right Triangle 78">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39" y="-2926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13D4D961-63C3-4DD1-14AF-5EF881744C5B}"/>
              </a:ext>
            </a:extLst>
          </p:cNvPr>
          <p:cNvSpPr txBox="1"/>
          <p:nvPr/>
        </p:nvSpPr>
        <p:spPr>
          <a:xfrm>
            <a:off x="6112613" y="544757"/>
            <a:ext cx="4927425" cy="3245931"/>
          </a:xfrm>
          <a:prstGeom prst="rect">
            <a:avLst/>
          </a:prstGeom>
        </p:spPr>
        <p:txBody>
          <a:bodyPr vert="horz" lIns="91440" tIns="45720" rIns="91440" bIns="45720" rtlCol="0">
            <a:noAutofit/>
          </a:bodyPr>
          <a:lstStyle/>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Our marketing plan includes posting about ourselves all over social media where our main demographic is most likely to come from, as well as putting ads on the local newspaper. We will design our own logo to be recognizable and make our brand identifiable. </a:t>
            </a: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The characteristics that differentiates us most is our vegan/halal products which is unlike most other bubble tea shops, a loyalty system to encourage customers to become regulars and get a free drink every 5 purchases, and our Japanese rice cakes which are not so commonly found in the UK.</a:t>
            </a: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We’ll take feedback and interact with our customers online via Twitter/Instagram to maintain a friendly appearance and better understand how we can improve, and use e-mail for business correspondence such as mass orders for special events, new opportunities and to resupply our stocks.</a:t>
            </a: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Our goal is to become a market leader when it comes to bubble tea, we will explore every method available to promote ourselves, to achieve this we plan to hire a digital marketer to take care of our online branding and advertising.</a:t>
            </a: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In order to engage our customers online we will hire a software developer to develop an app where people can order through their phones and come collect their products to reduce wait times. </a:t>
            </a: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3071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32" name="Straight Connector 1031">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3" name="Straight Connector 1032">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4" name="Straight Connector 1033">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6" name="Straight Connector 1035">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8" name="Straight Connector 1037">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2" name="Straight Connector 1041">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4" name="Straight Connector 1043">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6" name="Straight Connector 1045">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7" name="Straight Connector 1046">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8" name="Straight Connector 1047">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0" name="Straight Connector 1049">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2" name="Straight Connector 1051">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3" name="Straight Connector 1052">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4" name="Straight Connector 1053">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6" name="Straight Connector 1055">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7" name="Straight Connector 1056">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8" name="Straight Connector 1057">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9" name="Straight Connector 1058">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0" name="Straight Connector 1059">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1" name="Straight Connector 1060">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2" name="Straight Connector 1061">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064" name="Right Triangle 1063">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66" name="Rectangle 1065">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68" name="Group 1067">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69" name="Straight Connector 1068">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0" name="Straight Connector 1069">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1" name="Straight Connector 1070">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2" name="Straight Connector 1071">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3" name="Straight Connector 1072">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4" name="Straight Connector 1073">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5" name="Straight Connector 1074">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6" name="Straight Connector 1075">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7" name="Straight Connector 1076">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8" name="Straight Connector 1077">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9" name="Straight Connector 1078">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0" name="Straight Connector 1079">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1" name="Straight Connector 1080">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2" name="Straight Connector 1081">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3" name="Straight Connector 1082">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4" name="Straight Connector 1083">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5" name="Straight Connector 1084">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6" name="Straight Connector 1085">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7" name="Straight Connector 1086">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8" name="Straight Connector 1087">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9" name="Straight Connector 1088">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0" name="Straight Connector 1089">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1" name="Straight Connector 1090">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2" name="Straight Connector 1091">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3" name="Straight Connector 1092">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4" name="Straight Connector 1093">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5" name="Straight Connector 1094">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6" name="Straight Connector 1095">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7" name="Straight Connector 1096">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8" name="Straight Connector 1097">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9" name="Straight Connector 1098">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101" name="Right Triangle 1100">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A8358D97-766E-E38C-4739-1A88068913AA}"/>
              </a:ext>
            </a:extLst>
          </p:cNvPr>
          <p:cNvSpPr txBox="1"/>
          <p:nvPr/>
        </p:nvSpPr>
        <p:spPr>
          <a:xfrm>
            <a:off x="498550" y="158006"/>
            <a:ext cx="4927425" cy="3245931"/>
          </a:xfrm>
          <a:prstGeom prst="rect">
            <a:avLst/>
          </a:prstGeom>
        </p:spPr>
        <p:txBody>
          <a:bodyPr vert="horz" lIns="91440" tIns="45720" rIns="91440" bIns="45720" rtlCol="0">
            <a:noAutofit/>
          </a:bodyPr>
          <a:lstStyle/>
          <a:p>
            <a:pPr>
              <a:spcAft>
                <a:spcPts val="600"/>
              </a:spcAft>
              <a:buClr>
                <a:schemeClr val="tx2">
                  <a:lumMod val="50000"/>
                  <a:lumOff val="50000"/>
                </a:schemeClr>
              </a:buClr>
              <a:buSzPct val="75000"/>
            </a:pPr>
            <a:r>
              <a:rPr lang="en-US" sz="1500" dirty="0">
                <a:solidFill>
                  <a:schemeClr val="tx2"/>
                </a:solidFill>
                <a:latin typeface="Arial" panose="020B0604020202020204" pitchFamily="34" charset="0"/>
                <a:cs typeface="Arial" panose="020B0604020202020204" pitchFamily="34" charset="0"/>
              </a:rPr>
              <a:t>Management:</a:t>
            </a: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Our shop will initially be manned by the two founders, we will split the tasks and hire people as necessary along our business growth.</a:t>
            </a:r>
          </a:p>
          <a:p>
            <a:pPr indent="-228600">
              <a:spcAft>
                <a:spcPts val="600"/>
              </a:spcAft>
              <a:buClr>
                <a:schemeClr val="tx2">
                  <a:lumMod val="50000"/>
                  <a:lumOff val="50000"/>
                </a:schemeClr>
              </a:buClr>
              <a:buSzPct val="75000"/>
              <a:buFont typeface="Wingdings" panose="05000000000000000000" pitchFamily="2" charset="2"/>
              <a:buChar char="§"/>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Administrations and Finance: </a:t>
            </a:r>
            <a:r>
              <a:rPr lang="en-US" sz="1300" dirty="0" err="1">
                <a:solidFill>
                  <a:schemeClr val="tx2"/>
                </a:solidFill>
                <a:latin typeface="Arial" panose="020B0604020202020204" pitchFamily="34" charset="0"/>
                <a:cs typeface="Arial" panose="020B0604020202020204" pitchFamily="34" charset="0"/>
              </a:rPr>
              <a:t>Evdokiya</a:t>
            </a:r>
            <a:r>
              <a:rPr lang="en-US" sz="1300" dirty="0">
                <a:solidFill>
                  <a:schemeClr val="tx2"/>
                </a:solidFill>
                <a:latin typeface="Arial" panose="020B0604020202020204" pitchFamily="34" charset="0"/>
                <a:cs typeface="Arial" panose="020B0604020202020204" pitchFamily="34" charset="0"/>
              </a:rPr>
              <a:t> </a:t>
            </a:r>
            <a:r>
              <a:rPr lang="en-US" sz="1300" dirty="0" err="1">
                <a:solidFill>
                  <a:schemeClr val="tx2"/>
                </a:solidFill>
                <a:latin typeface="Arial" panose="020B0604020202020204" pitchFamily="34" charset="0"/>
                <a:cs typeface="Arial" panose="020B0604020202020204" pitchFamily="34" charset="0"/>
              </a:rPr>
              <a:t>Stefanova</a:t>
            </a:r>
            <a:r>
              <a:rPr lang="en-US" sz="1300" dirty="0">
                <a:solidFill>
                  <a:schemeClr val="tx2"/>
                </a:solidFill>
                <a:latin typeface="Arial" panose="020B0604020202020204" pitchFamily="34" charset="0"/>
                <a:cs typeface="Arial" panose="020B0604020202020204" pitchFamily="34" charset="0"/>
              </a:rPr>
              <a:t> </a:t>
            </a:r>
            <a:r>
              <a:rPr lang="en-US" sz="1300" dirty="0" err="1">
                <a:solidFill>
                  <a:schemeClr val="tx2"/>
                </a:solidFill>
                <a:latin typeface="Arial" panose="020B0604020202020204" pitchFamily="34" charset="0"/>
                <a:cs typeface="Arial" panose="020B0604020202020204" pitchFamily="34" charset="0"/>
              </a:rPr>
              <a:t>Stefanova</a:t>
            </a:r>
            <a:r>
              <a:rPr lang="en-US" sz="1300" dirty="0">
                <a:solidFill>
                  <a:schemeClr val="tx2"/>
                </a:solidFill>
                <a:latin typeface="Arial" panose="020B0604020202020204" pitchFamily="34" charset="0"/>
                <a:cs typeface="Arial" panose="020B0604020202020204" pitchFamily="34" charset="0"/>
              </a:rPr>
              <a:t>. </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5+ Years of experience working as a bar manager and similar positions</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Strong numerical skills, organizational skills, experience in contact with suppliers</a:t>
            </a: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Job role: organizing financial activities such as stock re-ordering, hiring of new staff and bookkeeping duties.</a:t>
            </a:r>
          </a:p>
          <a:p>
            <a:pPr indent="-228600">
              <a:spcAft>
                <a:spcPts val="600"/>
              </a:spcAft>
              <a:buClr>
                <a:schemeClr val="tx2">
                  <a:lumMod val="50000"/>
                  <a:lumOff val="50000"/>
                </a:schemeClr>
              </a:buClr>
              <a:buSzPct val="75000"/>
              <a:buFont typeface="Wingdings" panose="05000000000000000000" pitchFamily="2" charset="2"/>
              <a:buChar char="§"/>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Shop Manager: Mihaela </a:t>
            </a:r>
            <a:r>
              <a:rPr lang="en-US" sz="1300" dirty="0" err="1">
                <a:solidFill>
                  <a:schemeClr val="tx2"/>
                </a:solidFill>
                <a:latin typeface="Arial" panose="020B0604020202020204" pitchFamily="34" charset="0"/>
                <a:cs typeface="Arial" panose="020B0604020202020204" pitchFamily="34" charset="0"/>
              </a:rPr>
              <a:t>Lovu</a:t>
            </a:r>
            <a:r>
              <a:rPr lang="en-US" sz="1300" dirty="0">
                <a:solidFill>
                  <a:schemeClr val="tx2"/>
                </a:solidFill>
                <a:latin typeface="Arial" panose="020B0604020202020204" pitchFamily="34" charset="0"/>
                <a:cs typeface="Arial" panose="020B0604020202020204" pitchFamily="34" charset="0"/>
              </a:rPr>
              <a:t> </a:t>
            </a:r>
          </a:p>
          <a:p>
            <a:pPr marL="285750" indent="-285750">
              <a:spcAft>
                <a:spcPts val="600"/>
              </a:spcAft>
              <a:buClr>
                <a:schemeClr val="tx2">
                  <a:lumMod val="50000"/>
                  <a:lumOff val="50000"/>
                </a:schemeClr>
              </a:buClr>
              <a:buSzPct val="75000"/>
              <a:buFont typeface="Arial" panose="020B0604020202020204" pitchFamily="34" charset="0"/>
              <a:buChar char="•"/>
            </a:pPr>
            <a:r>
              <a:rPr lang="en-US" sz="1300" dirty="0">
                <a:solidFill>
                  <a:schemeClr val="tx2"/>
                </a:solidFill>
                <a:latin typeface="Arial" panose="020B0604020202020204" pitchFamily="34" charset="0"/>
                <a:cs typeface="Arial" panose="020B0604020202020204" pitchFamily="34" charset="0"/>
              </a:rPr>
              <a:t>4+ Years experience in customer service positions</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Strong customer skills, good disposition and efficient problem solver</a:t>
            </a: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Job role: manning the shop, taking care of orders and operating the machinery, as well as informing of re-stocking needs and gauging the popularity of our different products.</a:t>
            </a:r>
          </a:p>
          <a:p>
            <a:pPr>
              <a:spcAft>
                <a:spcPts val="600"/>
              </a:spcAft>
              <a:buClr>
                <a:schemeClr val="tx2">
                  <a:lumMod val="50000"/>
                  <a:lumOff val="50000"/>
                </a:schemeClr>
              </a:buClr>
              <a:buSzPct val="75000"/>
            </a:pPr>
            <a:endParaRPr lang="en-US" sz="12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500" dirty="0">
                <a:solidFill>
                  <a:schemeClr val="tx2"/>
                </a:solidFill>
                <a:latin typeface="Arial" panose="020B0604020202020204" pitchFamily="34" charset="0"/>
                <a:cs typeface="Arial" panose="020B0604020202020204" pitchFamily="34" charset="0"/>
              </a:rPr>
              <a:t>To be hired:</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Software developer: to develop a mobile app and a webpage for our business</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Cashier: to help man the shop as popularity rises</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Digital marketer: to advertise us through social media and interact with our customer base </a:t>
            </a:r>
          </a:p>
          <a:p>
            <a:pPr marL="285750" indent="-228600">
              <a:spcAft>
                <a:spcPts val="600"/>
              </a:spcAft>
              <a:buClr>
                <a:schemeClr val="tx2">
                  <a:lumMod val="50000"/>
                  <a:lumOff val="50000"/>
                </a:schemeClr>
              </a:buClr>
              <a:buSzPct val="75000"/>
              <a:buFont typeface="Wingdings" panose="05000000000000000000" pitchFamily="2" charset="2"/>
              <a:buChar char="§"/>
            </a:pPr>
            <a:endParaRPr lang="en-US" sz="1300" dirty="0">
              <a:solidFill>
                <a:schemeClr val="tx2"/>
              </a:solidFill>
              <a:latin typeface="Arial" panose="020B0604020202020204" pitchFamily="34" charset="0"/>
              <a:cs typeface="Arial" panose="020B0604020202020204" pitchFamily="34" charset="0"/>
            </a:endParaRPr>
          </a:p>
          <a:p>
            <a:pPr marL="285750" indent="-228600">
              <a:spcAft>
                <a:spcPts val="600"/>
              </a:spcAft>
              <a:buClr>
                <a:schemeClr val="tx2">
                  <a:lumMod val="50000"/>
                  <a:lumOff val="50000"/>
                </a:schemeClr>
              </a:buClr>
              <a:buSzPct val="75000"/>
              <a:buFont typeface="Wingdings" panose="05000000000000000000" pitchFamily="2" charset="2"/>
              <a:buChar char="§"/>
            </a:pPr>
            <a:endParaRPr lang="en-US" sz="1300" dirty="0">
              <a:solidFill>
                <a:schemeClr val="tx2"/>
              </a:solidFill>
              <a:latin typeface="Arial" panose="020B0604020202020204" pitchFamily="34" charset="0"/>
              <a:cs typeface="Arial" panose="020B0604020202020204" pitchFamily="34" charset="0"/>
            </a:endParaRPr>
          </a:p>
          <a:p>
            <a:pPr indent="-228600">
              <a:spcAft>
                <a:spcPts val="600"/>
              </a:spcAft>
              <a:buClr>
                <a:schemeClr val="tx2">
                  <a:lumMod val="50000"/>
                  <a:lumOff val="50000"/>
                </a:schemeClr>
              </a:buClr>
              <a:buSzPct val="75000"/>
              <a:buFont typeface="Wingdings" panose="05000000000000000000" pitchFamily="2" charset="2"/>
              <a:buChar char="§"/>
            </a:pPr>
            <a:endParaRPr lang="en-US" sz="1300" dirty="0">
              <a:solidFill>
                <a:schemeClr val="tx2"/>
              </a:solidFill>
              <a:latin typeface="Arial" panose="020B0604020202020204" pitchFamily="34" charset="0"/>
              <a:cs typeface="Arial" panose="020B0604020202020204" pitchFamily="34" charset="0"/>
            </a:endParaRPr>
          </a:p>
        </p:txBody>
      </p:sp>
      <p:pic>
        <p:nvPicPr>
          <p:cNvPr id="1026" name="Picture 2" descr="How to Master the Four Functions of Management">
            <a:extLst>
              <a:ext uri="{FF2B5EF4-FFF2-40B4-BE49-F238E27FC236}">
                <a16:creationId xmlns:a16="http://schemas.microsoft.com/office/drawing/2014/main" id="{16812946-F522-04A4-256E-B2A2F573CD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742" r="28116"/>
          <a:stretch/>
        </p:blipFill>
        <p:spPr bwMode="auto">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506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4AB92B3-F8A8-59C3-5634-BED0559E3578}"/>
              </a:ext>
            </a:extLst>
          </p:cNvPr>
          <p:cNvSpPr txBox="1"/>
          <p:nvPr/>
        </p:nvSpPr>
        <p:spPr>
          <a:xfrm>
            <a:off x="1123949" y="29617"/>
            <a:ext cx="9944100"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Cashflow forecast </a:t>
            </a:r>
          </a:p>
        </p:txBody>
      </p:sp>
      <p:pic>
        <p:nvPicPr>
          <p:cNvPr id="13" name="Picture 12">
            <a:extLst>
              <a:ext uri="{FF2B5EF4-FFF2-40B4-BE49-F238E27FC236}">
                <a16:creationId xmlns:a16="http://schemas.microsoft.com/office/drawing/2014/main" id="{24EA9A13-87F2-6B17-1631-7ADBAA0F1BE1}"/>
              </a:ext>
            </a:extLst>
          </p:cNvPr>
          <p:cNvPicPr>
            <a:picLocks noChangeAspect="1"/>
          </p:cNvPicPr>
          <p:nvPr/>
        </p:nvPicPr>
        <p:blipFill>
          <a:blip r:embed="rId3"/>
          <a:stretch>
            <a:fillRect/>
          </a:stretch>
        </p:blipFill>
        <p:spPr>
          <a:xfrm>
            <a:off x="304800" y="695325"/>
            <a:ext cx="11582400" cy="5986462"/>
          </a:xfrm>
          <a:prstGeom prst="rect">
            <a:avLst/>
          </a:prstGeom>
        </p:spPr>
      </p:pic>
    </p:spTree>
    <p:extLst>
      <p:ext uri="{BB962C8B-B14F-4D97-AF65-F5344CB8AC3E}">
        <p14:creationId xmlns:p14="http://schemas.microsoft.com/office/powerpoint/2010/main" val="2560106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9532BBC-67CC-8B61-B34C-7DD2487328EB}"/>
              </a:ext>
            </a:extLst>
          </p:cNvPr>
          <p:cNvPicPr>
            <a:picLocks noChangeAspect="1"/>
          </p:cNvPicPr>
          <p:nvPr/>
        </p:nvPicPr>
        <p:blipFill>
          <a:blip r:embed="rId2"/>
          <a:stretch>
            <a:fillRect/>
          </a:stretch>
        </p:blipFill>
        <p:spPr>
          <a:xfrm>
            <a:off x="2476500" y="1"/>
            <a:ext cx="6162675" cy="6857999"/>
          </a:xfrm>
          <a:prstGeom prst="rect">
            <a:avLst/>
          </a:prstGeom>
        </p:spPr>
      </p:pic>
    </p:spTree>
    <p:extLst>
      <p:ext uri="{BB962C8B-B14F-4D97-AF65-F5344CB8AC3E}">
        <p14:creationId xmlns:p14="http://schemas.microsoft.com/office/powerpoint/2010/main" val="3089005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Right Triangle 42">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5" name="Rectangle 44">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7" name="Group 46">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Right Triangle 79">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BAEBBECD-BDC0-9695-15FD-BB74746B9594}"/>
              </a:ext>
            </a:extLst>
          </p:cNvPr>
          <p:cNvSpPr txBox="1"/>
          <p:nvPr/>
        </p:nvSpPr>
        <p:spPr>
          <a:xfrm>
            <a:off x="23272" y="895982"/>
            <a:ext cx="5519221" cy="3276824"/>
          </a:xfrm>
          <a:prstGeom prst="rect">
            <a:avLst/>
          </a:prstGeom>
        </p:spPr>
        <p:txBody>
          <a:bodyPr vert="horz" lIns="91440" tIns="45720" rIns="91440" bIns="45720" rtlCol="0">
            <a:normAutofit/>
          </a:bodyPr>
          <a:lstStyle/>
          <a:p>
            <a:pPr indent="-228600">
              <a:lnSpc>
                <a:spcPct val="110000"/>
              </a:lnSpc>
              <a:spcAft>
                <a:spcPts val="600"/>
              </a:spcAft>
              <a:buClr>
                <a:schemeClr val="tx2">
                  <a:lumMod val="50000"/>
                  <a:lumOff val="50000"/>
                </a:schemeClr>
              </a:buClr>
              <a:buSzPct val="75000"/>
              <a:buFont typeface="Wingdings" panose="05000000000000000000" pitchFamily="2" charset="2"/>
              <a:buChar char="§"/>
            </a:pPr>
            <a:r>
              <a:rPr lang="en-US" dirty="0">
                <a:solidFill>
                  <a:schemeClr val="tx2"/>
                </a:solidFill>
              </a:rPr>
              <a:t>Break-even point =</a:t>
            </a:r>
          </a:p>
          <a:p>
            <a:pPr indent="-228600">
              <a:lnSpc>
                <a:spcPct val="110000"/>
              </a:lnSpc>
              <a:spcAft>
                <a:spcPts val="600"/>
              </a:spcAft>
              <a:buClr>
                <a:schemeClr val="tx2">
                  <a:lumMod val="50000"/>
                  <a:lumOff val="50000"/>
                </a:schemeClr>
              </a:buClr>
              <a:buSzPct val="75000"/>
              <a:buFont typeface="Wingdings" panose="05000000000000000000" pitchFamily="2" charset="2"/>
              <a:buChar char="§"/>
            </a:pPr>
            <a:r>
              <a:rPr lang="en-US" dirty="0">
                <a:solidFill>
                  <a:schemeClr val="tx2"/>
                </a:solidFill>
              </a:rPr>
              <a:t>(Total sales * Operating expenses) /Contribution=</a:t>
            </a:r>
          </a:p>
          <a:p>
            <a:pPr indent="-228600">
              <a:lnSpc>
                <a:spcPct val="110000"/>
              </a:lnSpc>
              <a:spcAft>
                <a:spcPts val="600"/>
              </a:spcAft>
              <a:buClr>
                <a:schemeClr val="tx2">
                  <a:lumMod val="50000"/>
                  <a:lumOff val="50000"/>
                </a:schemeClr>
              </a:buClr>
              <a:buSzPct val="75000"/>
              <a:buFont typeface="Wingdings" panose="05000000000000000000" pitchFamily="2" charset="2"/>
              <a:buChar char="§"/>
            </a:pPr>
            <a:r>
              <a:rPr lang="en-US" dirty="0">
                <a:solidFill>
                  <a:schemeClr val="tx2"/>
                </a:solidFill>
              </a:rPr>
              <a:t>(1,387,500 * 82,686)/ 1,171,375 = </a:t>
            </a:r>
            <a:r>
              <a:rPr lang="en-US" b="1" dirty="0">
                <a:solidFill>
                  <a:schemeClr val="tx2"/>
                </a:solidFill>
              </a:rPr>
              <a:t>97,942.01</a:t>
            </a:r>
          </a:p>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b="1" dirty="0">
              <a:solidFill>
                <a:schemeClr val="tx2"/>
              </a:solidFill>
            </a:endParaRPr>
          </a:p>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b="1" dirty="0">
              <a:solidFill>
                <a:schemeClr val="tx2"/>
              </a:solidFill>
            </a:endParaRPr>
          </a:p>
          <a:p>
            <a:pPr>
              <a:lnSpc>
                <a:spcPct val="110000"/>
              </a:lnSpc>
              <a:spcAft>
                <a:spcPts val="600"/>
              </a:spcAft>
              <a:buClr>
                <a:schemeClr val="tx2">
                  <a:lumMod val="50000"/>
                  <a:lumOff val="50000"/>
                </a:schemeClr>
              </a:buClr>
              <a:buSzPct val="75000"/>
            </a:pPr>
            <a:r>
              <a:rPr lang="en-US" b="1" dirty="0">
                <a:solidFill>
                  <a:schemeClr val="tx2"/>
                </a:solidFill>
              </a:rPr>
              <a:t> </a:t>
            </a:r>
            <a:r>
              <a:rPr lang="en-US" dirty="0">
                <a:solidFill>
                  <a:schemeClr val="tx2"/>
                </a:solidFill>
              </a:rPr>
              <a:t>Our break-even point is </a:t>
            </a:r>
            <a:r>
              <a:rPr lang="en-US" b="1" dirty="0">
                <a:solidFill>
                  <a:schemeClr val="tx2"/>
                </a:solidFill>
              </a:rPr>
              <a:t>£97,942.01</a:t>
            </a:r>
          </a:p>
        </p:txBody>
      </p:sp>
      <p:graphicFrame>
        <p:nvGraphicFramePr>
          <p:cNvPr id="4" name="Table 4">
            <a:extLst>
              <a:ext uri="{FF2B5EF4-FFF2-40B4-BE49-F238E27FC236}">
                <a16:creationId xmlns:a16="http://schemas.microsoft.com/office/drawing/2014/main" id="{B7DAFBDF-5194-AF15-A408-88464E597C56}"/>
              </a:ext>
            </a:extLst>
          </p:cNvPr>
          <p:cNvGraphicFramePr>
            <a:graphicFrameLocks noGrp="1"/>
          </p:cNvGraphicFramePr>
          <p:nvPr>
            <p:extLst>
              <p:ext uri="{D42A27DB-BD31-4B8C-83A1-F6EECF244321}">
                <p14:modId xmlns:p14="http://schemas.microsoft.com/office/powerpoint/2010/main" val="1979117270"/>
              </p:ext>
            </p:extLst>
          </p:nvPr>
        </p:nvGraphicFramePr>
        <p:xfrm>
          <a:off x="5495551" y="765936"/>
          <a:ext cx="6401444" cy="5196082"/>
        </p:xfrm>
        <a:graphic>
          <a:graphicData uri="http://schemas.openxmlformats.org/drawingml/2006/table">
            <a:tbl>
              <a:tblPr firstRow="1" bandRow="1">
                <a:solidFill>
                  <a:srgbClr val="F2F2F2">
                    <a:alpha val="30196"/>
                  </a:srgbClr>
                </a:solidFill>
                <a:tableStyleId>{5C22544A-7EE6-4342-B048-85BDC9FD1C3A}</a:tableStyleId>
              </a:tblPr>
              <a:tblGrid>
                <a:gridCol w="2299505">
                  <a:extLst>
                    <a:ext uri="{9D8B030D-6E8A-4147-A177-3AD203B41FA5}">
                      <a16:colId xmlns:a16="http://schemas.microsoft.com/office/drawing/2014/main" val="2946332129"/>
                    </a:ext>
                  </a:extLst>
                </a:gridCol>
                <a:gridCol w="1738162">
                  <a:extLst>
                    <a:ext uri="{9D8B030D-6E8A-4147-A177-3AD203B41FA5}">
                      <a16:colId xmlns:a16="http://schemas.microsoft.com/office/drawing/2014/main" val="1729965452"/>
                    </a:ext>
                  </a:extLst>
                </a:gridCol>
                <a:gridCol w="1194238">
                  <a:extLst>
                    <a:ext uri="{9D8B030D-6E8A-4147-A177-3AD203B41FA5}">
                      <a16:colId xmlns:a16="http://schemas.microsoft.com/office/drawing/2014/main" val="3356316018"/>
                    </a:ext>
                  </a:extLst>
                </a:gridCol>
                <a:gridCol w="1169539">
                  <a:extLst>
                    <a:ext uri="{9D8B030D-6E8A-4147-A177-3AD203B41FA5}">
                      <a16:colId xmlns:a16="http://schemas.microsoft.com/office/drawing/2014/main" val="1588718513"/>
                    </a:ext>
                  </a:extLst>
                </a:gridCol>
              </a:tblGrid>
              <a:tr h="273478">
                <a:tc>
                  <a:txBody>
                    <a:bodyPr/>
                    <a:lstStyle/>
                    <a:p>
                      <a:r>
                        <a:rPr lang="en-GB" sz="900" b="0" cap="none" spc="0">
                          <a:solidFill>
                            <a:schemeClr val="bg1"/>
                          </a:solidFill>
                        </a:rPr>
                        <a:t>Revenues</a:t>
                      </a:r>
                    </a:p>
                  </a:txBody>
                  <a:tcPr marL="75110" marR="57777" marT="57777" marB="57777"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r>
                        <a:rPr lang="en-GB" sz="900" b="0" cap="none" spc="0">
                          <a:solidFill>
                            <a:schemeClr val="bg1"/>
                          </a:solidFill>
                        </a:rPr>
                        <a:t>Year 1</a:t>
                      </a:r>
                    </a:p>
                  </a:txBody>
                  <a:tcPr marL="75110" marR="57777" marT="57777" marB="57777" anchor="ctr">
                    <a:lnL w="12700" cmpd="sng">
                      <a:noFill/>
                    </a:lnL>
                    <a:lnR w="12700" cmpd="sng">
                      <a:noFill/>
                    </a:lnR>
                    <a:lnT w="19050" cap="flat" cmpd="sng" algn="ctr">
                      <a:noFill/>
                      <a:prstDash val="solid"/>
                    </a:lnT>
                    <a:lnB w="38100" cmpd="sng">
                      <a:noFill/>
                    </a:lnB>
                    <a:solidFill>
                      <a:schemeClr val="accent1"/>
                    </a:solidFill>
                  </a:tcPr>
                </a:tc>
                <a:tc>
                  <a:txBody>
                    <a:bodyPr/>
                    <a:lstStyle/>
                    <a:p>
                      <a:endParaRPr lang="en-GB" sz="900" b="0" cap="none" spc="0">
                        <a:solidFill>
                          <a:schemeClr val="bg1"/>
                        </a:solidFill>
                      </a:endParaRPr>
                    </a:p>
                  </a:txBody>
                  <a:tcPr marL="75110" marR="57777" marT="57777" marB="57777" anchor="ctr">
                    <a:lnL w="12700" cmpd="sng">
                      <a:noFill/>
                    </a:lnL>
                    <a:lnR w="12700" cmpd="sng">
                      <a:noFill/>
                    </a:lnR>
                    <a:lnT w="19050" cap="flat" cmpd="sng" algn="ctr">
                      <a:noFill/>
                      <a:prstDash val="solid"/>
                    </a:lnT>
                    <a:lnB w="38100" cmpd="sng">
                      <a:noFill/>
                    </a:lnB>
                    <a:solidFill>
                      <a:schemeClr val="accent1"/>
                    </a:solidFill>
                  </a:tcPr>
                </a:tc>
                <a:tc>
                  <a:txBody>
                    <a:bodyPr/>
                    <a:lstStyle/>
                    <a:p>
                      <a:endParaRPr lang="en-GB" sz="900" b="0" cap="none" spc="0">
                        <a:solidFill>
                          <a:schemeClr val="bg1"/>
                        </a:solidFill>
                      </a:endParaRPr>
                    </a:p>
                  </a:txBody>
                  <a:tcPr marL="75110" marR="57777" marT="57777" marB="57777"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191044838"/>
                  </a:ext>
                </a:extLst>
              </a:tr>
              <a:tr h="27347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cap="none" spc="0">
                          <a:solidFill>
                            <a:schemeClr val="tx1"/>
                          </a:solidFill>
                        </a:rPr>
                        <a:t>Sales</a:t>
                      </a:r>
                    </a:p>
                  </a:txBody>
                  <a:tcPr marL="75110" marR="57777" marT="57777" marB="57777">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r>
                        <a:rPr lang="en-GB" sz="900" cap="none" spc="0">
                          <a:solidFill>
                            <a:schemeClr val="tx1"/>
                          </a:solidFill>
                        </a:rPr>
                        <a:t>1,387,500</a:t>
                      </a:r>
                    </a:p>
                  </a:txBody>
                  <a:tcPr marL="75110" marR="57777" marT="57777" marB="57777">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1767343881"/>
                  </a:ext>
                </a:extLst>
              </a:tr>
              <a:tr h="273478">
                <a:tc>
                  <a:txBody>
                    <a:bodyPr/>
                    <a:lstStyle/>
                    <a:p>
                      <a:r>
                        <a:rPr lang="en-GB" sz="900" cap="none" spc="0">
                          <a:solidFill>
                            <a:schemeClr val="tx1"/>
                          </a:solidFill>
                        </a:rPr>
                        <a:t>Less variable costs</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Stock</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208,125</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252828955"/>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Equipment</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8,000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344696145"/>
                  </a:ext>
                </a:extLst>
              </a:tr>
              <a:tr h="273478">
                <a:tc>
                  <a:txBody>
                    <a:bodyPr/>
                    <a:lstStyle/>
                    <a:p>
                      <a:r>
                        <a:rPr lang="en-GB" sz="900" cap="none" spc="0" dirty="0">
                          <a:solidFill>
                            <a:schemeClr val="tx1"/>
                          </a:solidFill>
                        </a:rPr>
                        <a:t>Total cost of sales</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216,125</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214005141"/>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Contribution</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1,171,375</a:t>
                      </a: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106851628"/>
                  </a:ext>
                </a:extLst>
              </a:tr>
              <a:tr h="273478">
                <a:tc>
                  <a:txBody>
                    <a:bodyPr/>
                    <a:lstStyle/>
                    <a:p>
                      <a:r>
                        <a:rPr lang="en-GB" sz="900" cap="none" spc="0">
                          <a:solidFill>
                            <a:schemeClr val="tx1"/>
                          </a:solidFill>
                        </a:rPr>
                        <a:t>Operating Expenses</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214725440"/>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Rent</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24,000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4222345"/>
                  </a:ext>
                </a:extLst>
              </a:tr>
              <a:tr h="273478">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Wages</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43,700</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334651269"/>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Utilities</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3,100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841989603"/>
                  </a:ext>
                </a:extLst>
              </a:tr>
              <a:tr h="273478">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Insurance</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636</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114263977"/>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Phone/Internet</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1,200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175848303"/>
                  </a:ext>
                </a:extLst>
              </a:tr>
              <a:tr h="273478">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Advertising</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6,000</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100827997"/>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Miscellaneous</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1,800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3262955229"/>
                  </a:ext>
                </a:extLst>
              </a:tr>
              <a:tr h="273478">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Accountancy Fees</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2,250</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857360025"/>
                  </a:ext>
                </a:extLst>
              </a:tr>
              <a:tr h="273478">
                <a:tc>
                  <a:txBody>
                    <a:bodyPr/>
                    <a:lstStyle/>
                    <a:p>
                      <a:r>
                        <a:rPr lang="en-GB" sz="900" cap="none" spc="0">
                          <a:solidFill>
                            <a:schemeClr val="tx1"/>
                          </a:solidFill>
                        </a:rPr>
                        <a:t>Total operating Expenses</a:t>
                      </a: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82,686</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824992485"/>
                  </a:ext>
                </a:extLst>
              </a:tr>
              <a:tr h="273478">
                <a:tc>
                  <a:txBody>
                    <a:bodyPr/>
                    <a:lstStyle/>
                    <a:p>
                      <a:r>
                        <a:rPr lang="en-GB" sz="900" cap="none" spc="0">
                          <a:solidFill>
                            <a:schemeClr val="tx1"/>
                          </a:solidFill>
                        </a:rPr>
                        <a:t>Net Profit</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1,088,689</a:t>
                      </a: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924300657"/>
                  </a:ext>
                </a:extLst>
              </a:tr>
              <a:tr h="273478">
                <a:tc>
                  <a:txBody>
                    <a:bodyPr/>
                    <a:lstStyle/>
                    <a:p>
                      <a:r>
                        <a:rPr lang="en-GB" sz="900" cap="none" spc="0">
                          <a:solidFill>
                            <a:schemeClr val="tx1"/>
                          </a:solidFill>
                        </a:rPr>
                        <a:t>Less Drawings</a:t>
                      </a: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80,000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3430030733"/>
                  </a:ext>
                </a:extLst>
              </a:tr>
              <a:tr h="273478">
                <a:tc>
                  <a:txBody>
                    <a:bodyPr/>
                    <a:lstStyle/>
                    <a:p>
                      <a:r>
                        <a:rPr lang="en-GB" sz="900" cap="none" spc="0">
                          <a:solidFill>
                            <a:schemeClr val="tx1"/>
                          </a:solidFill>
                        </a:rPr>
                        <a:t>Profit Retained</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dirty="0">
                          <a:solidFill>
                            <a:schemeClr val="tx1"/>
                          </a:solidFill>
                        </a:rPr>
                        <a:t>1,008,689</a:t>
                      </a: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984628269"/>
                  </a:ext>
                </a:extLst>
              </a:tr>
            </a:tbl>
          </a:graphicData>
        </a:graphic>
      </p:graphicFrame>
    </p:spTree>
    <p:extLst>
      <p:ext uri="{BB962C8B-B14F-4D97-AF65-F5344CB8AC3E}">
        <p14:creationId xmlns:p14="http://schemas.microsoft.com/office/powerpoint/2010/main" val="4151876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0731B-E3B6-EB59-D10F-ECC7BFB6860D}"/>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56CC62F-D17B-4D14-205A-97FEB6DE0807}"/>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Fortune Business Insights (2020) </a:t>
            </a:r>
            <a:r>
              <a:rPr lang="en-GB" sz="1600" i="1" dirty="0">
                <a:latin typeface="Arial" panose="020B0604020202020204" pitchFamily="34" charset="0"/>
                <a:cs typeface="Arial" panose="020B0604020202020204" pitchFamily="34" charset="0"/>
              </a:rPr>
              <a:t>Bubble Tea Market Size, Share &amp; Covid-19 Impact analysis.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https://www.fortunebusinessinsights.com/industry-reports/bubble-tea-market-101564</a:t>
            </a:r>
            <a:r>
              <a:rPr lang="en-GB" sz="1600" dirty="0">
                <a:latin typeface="Arial" panose="020B0604020202020204" pitchFamily="34" charset="0"/>
                <a:cs typeface="Arial" panose="020B0604020202020204" pitchFamily="34" charset="0"/>
              </a:rPr>
              <a:t> Accessed: 4</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2022</a:t>
            </a:r>
          </a:p>
          <a:p>
            <a:pPr marL="0" indent="0">
              <a:buNone/>
            </a:pPr>
            <a:r>
              <a:rPr lang="en-GB" sz="1600" dirty="0">
                <a:latin typeface="Arial" panose="020B0604020202020204" pitchFamily="34" charset="0"/>
                <a:cs typeface="Arial" panose="020B0604020202020204" pitchFamily="34" charset="0"/>
              </a:rPr>
              <a:t>Ren, S. (2021, June 24). </a:t>
            </a:r>
            <a:r>
              <a:rPr lang="en-GB" sz="1600" dirty="0" err="1">
                <a:latin typeface="Arial" panose="020B0604020202020204" pitchFamily="34" charset="0"/>
                <a:cs typeface="Arial" panose="020B0604020202020204" pitchFamily="34" charset="0"/>
              </a:rPr>
              <a:t>Luckin</a:t>
            </a:r>
            <a:r>
              <a:rPr lang="en-GB" sz="1600" dirty="0">
                <a:latin typeface="Arial" panose="020B0604020202020204" pitchFamily="34" charset="0"/>
                <a:cs typeface="Arial" panose="020B0604020202020204" pitchFamily="34" charset="0"/>
              </a:rPr>
              <a:t> Coffee Failed but Cheese-Flavoured Bubble Teas Are Coming. [blog] </a:t>
            </a:r>
            <a:r>
              <a:rPr lang="en-GB" sz="1600" i="1" dirty="0">
                <a:latin typeface="Arial" panose="020B0604020202020204" pitchFamily="34" charset="0"/>
                <a:cs typeface="Arial" panose="020B0604020202020204" pitchFamily="34" charset="0"/>
              </a:rPr>
              <a:t>Bloomberg.</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https://www.bloomberg.com/opinion/articles/2021-06-24/luckin-coffee-failed-to-convert-china-to-coffee-now-bubble-tea-wants-a-chance</a:t>
            </a:r>
            <a:r>
              <a:rPr lang="en-GB" sz="1600" dirty="0">
                <a:latin typeface="Arial" panose="020B0604020202020204" pitchFamily="34" charset="0"/>
                <a:cs typeface="Arial" panose="020B0604020202020204" pitchFamily="34" charset="0"/>
              </a:rPr>
              <a:t> Accessed: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2022</a:t>
            </a:r>
          </a:p>
          <a:p>
            <a:pPr marL="0" indent="0">
              <a:buNone/>
            </a:pPr>
            <a:r>
              <a:rPr lang="en-GB" sz="1600" dirty="0" err="1">
                <a:latin typeface="Arial" panose="020B0604020202020204" pitchFamily="34" charset="0"/>
                <a:cs typeface="Arial" panose="020B0604020202020204" pitchFamily="34" charset="0"/>
              </a:rPr>
              <a:t>Bloomenthal</a:t>
            </a:r>
            <a:r>
              <a:rPr lang="en-GB" sz="1600" dirty="0">
                <a:latin typeface="Arial" panose="020B0604020202020204" pitchFamily="34" charset="0"/>
                <a:cs typeface="Arial" panose="020B0604020202020204" pitchFamily="34" charset="0"/>
              </a:rPr>
              <a:t>, A. (2020, November 12). General partnership. [blog] </a:t>
            </a:r>
            <a:r>
              <a:rPr lang="en-GB" sz="1600" i="1" dirty="0">
                <a:latin typeface="Arial" panose="020B0604020202020204" pitchFamily="34" charset="0"/>
                <a:cs typeface="Arial" panose="020B0604020202020204" pitchFamily="34" charset="0"/>
              </a:rPr>
              <a:t>Investopedia.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https://www.investopedia.com/terms/g/generalpartnership.asp</a:t>
            </a:r>
            <a:r>
              <a:rPr lang="en-GB" sz="1600" dirty="0">
                <a:latin typeface="Arial" panose="020B0604020202020204" pitchFamily="34" charset="0"/>
                <a:cs typeface="Arial" panose="020B0604020202020204" pitchFamily="34" charset="0"/>
              </a:rPr>
              <a:t> Accessed: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2022</a:t>
            </a:r>
          </a:p>
        </p:txBody>
      </p:sp>
    </p:spTree>
    <p:extLst>
      <p:ext uri="{BB962C8B-B14F-4D97-AF65-F5344CB8AC3E}">
        <p14:creationId xmlns:p14="http://schemas.microsoft.com/office/powerpoint/2010/main" val="3848347301"/>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1295</TotalTime>
  <Words>2141</Words>
  <Application>Microsoft Office PowerPoint</Application>
  <PresentationFormat>Widescreen</PresentationFormat>
  <Paragraphs>250</Paragraphs>
  <Slides>14</Slides>
  <Notes>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Arial</vt:lpstr>
      <vt:lpstr>ArticulatCF-Medium</vt:lpstr>
      <vt:lpstr>Assistant</vt:lpstr>
      <vt:lpstr>Calibri</vt:lpstr>
      <vt:lpstr>Grandview</vt:lpstr>
      <vt:lpstr>Open Sans</vt:lpstr>
      <vt:lpstr>proxima_nova</vt:lpstr>
      <vt:lpstr>PT Sans</vt:lpstr>
      <vt:lpstr>Roboto</vt:lpstr>
      <vt:lpstr>var(--font-heading-family)</vt:lpstr>
      <vt:lpstr>Wingdings</vt:lpstr>
      <vt:lpstr>CosineVTI</vt:lpstr>
      <vt:lpstr>Title: Bubble Heaven  Module: Managing Enterprise in the 21st century BMSW4006  Students and ID Numbers: Evdokiya Stefanova(2018698) Mihaela Lovu (2112981)  Lecturer Name: Zahida Khan  </vt:lpstr>
      <vt:lpstr>PowerPoint Presentation</vt:lpstr>
      <vt:lpstr>Bubble Heaven Overview</vt:lpstr>
      <vt:lpstr>Our products  &amp; Services</vt:lpstr>
      <vt:lpstr>Market Audit (SWOT Analysis)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 Business Name ) Name of the Students and ID Number Group: Lecturer Name:</dc:title>
  <dc:creator>Eleonora Dimitrova Terzieva (2017029)</dc:creator>
  <cp:lastModifiedBy>evdokyia stefanova stefanova</cp:lastModifiedBy>
  <cp:revision>297</cp:revision>
  <dcterms:created xsi:type="dcterms:W3CDTF">2022-11-05T06:43:36Z</dcterms:created>
  <dcterms:modified xsi:type="dcterms:W3CDTF">2022-11-13T21:50:20Z</dcterms:modified>
</cp:coreProperties>
</file>